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24" r:id="rId3"/>
    <p:sldId id="420" r:id="rId4"/>
    <p:sldId id="422" r:id="rId5"/>
    <p:sldId id="401" r:id="rId6"/>
    <p:sldId id="412" r:id="rId7"/>
    <p:sldId id="413" r:id="rId8"/>
    <p:sldId id="414" r:id="rId9"/>
    <p:sldId id="415" r:id="rId10"/>
    <p:sldId id="416" r:id="rId11"/>
    <p:sldId id="421" r:id="rId12"/>
    <p:sldId id="417" r:id="rId13"/>
    <p:sldId id="418" r:id="rId14"/>
    <p:sldId id="419" r:id="rId15"/>
    <p:sldId id="42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7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D0DB-ED80-46A6-95FC-D79352FD7D5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F19C-7E8E-4FDB-9D75-6C8051A9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00" y="6483937"/>
            <a:ext cx="2920753" cy="365125"/>
          </a:xfrm>
        </p:spPr>
        <p:txBody>
          <a:bodyPr/>
          <a:lstStyle/>
          <a:p>
            <a:r>
              <a:rPr lang="en-US" dirty="0"/>
              <a:t>CS 4 (Python, Excel, MySQL) by Siva Jasthi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C913-51B4-F746-BBF2-AA29BD605CBC}" type="datetimeFigureOut">
              <a:rPr lang="en-US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F1CA3-CC67-4D54-B81F-BEA4DE339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3280" y="24995"/>
            <a:ext cx="1389536" cy="573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share.io/flask" TargetMode="External"/><Relationship Id="rId2" Type="http://schemas.openxmlformats.org/officeDocument/2006/relationships/hyperlink" Target="https://github.com/humiaozuzu/awesome-flas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trypyramid.com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2" Type="http://schemas.openxmlformats.org/officeDocument/2006/relationships/hyperlink" Target="https://webpy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python.org/3/library/tkinter.html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bottlepy.org/docs/dev/" TargetMode="External"/><Relationship Id="rId15" Type="http://schemas.openxmlformats.org/officeDocument/2006/relationships/hyperlink" Target="https://falcon.readthedocs.io/en/stable/" TargetMode="External"/><Relationship Id="rId10" Type="http://schemas.openxmlformats.org/officeDocument/2006/relationships/hyperlink" Target="https://www.djangoproject.com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flask.palletsprojects.com/en/2.0.x/" TargetMode="External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ask.palletsprojects.com/en/2.0.x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creating-flask-projec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704E1D69-B6CA-40F3-A392-B2087201C7E6}"/>
              </a:ext>
            </a:extLst>
          </p:cNvPr>
          <p:cNvSpPr txBox="1">
            <a:spLocks/>
          </p:cNvSpPr>
          <p:nvPr/>
        </p:nvSpPr>
        <p:spPr>
          <a:xfrm>
            <a:off x="3327425" y="2109741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04B452"/>
                </a:solidFill>
              </a:rPr>
              <a:t>Programming in Python</a:t>
            </a:r>
          </a:p>
          <a:p>
            <a:endParaRPr lang="en-US" sz="4000" b="1">
              <a:solidFill>
                <a:srgbClr val="04B452"/>
              </a:solidFill>
            </a:endParaRPr>
          </a:p>
          <a:p>
            <a:endParaRPr lang="en-US" sz="3600" b="1">
              <a:solidFill>
                <a:srgbClr val="04B452"/>
              </a:solidFill>
            </a:endParaRPr>
          </a:p>
          <a:p>
            <a:r>
              <a:rPr lang="en-US" sz="3600" b="1">
                <a:solidFill>
                  <a:srgbClr val="04B452"/>
                </a:solidFill>
              </a:rPr>
              <a:t>Siva Jasthi</a:t>
            </a:r>
            <a:endParaRPr lang="en-US" sz="3600" b="1" dirty="0">
              <a:solidFill>
                <a:srgbClr val="04B452"/>
              </a:solidFill>
            </a:endParaRPr>
          </a:p>
        </p:txBody>
      </p:sp>
      <p:pic>
        <p:nvPicPr>
          <p:cNvPr id="12" name="Picture 2" descr="Python for Data Science – IDEAS">
            <a:extLst>
              <a:ext uri="{FF2B5EF4-FFF2-40B4-BE49-F238E27FC236}">
                <a16:creationId xmlns:a16="http://schemas.microsoft.com/office/drawing/2014/main" id="{2EB4588C-7BAB-4BAF-BFBB-BF9CB87B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06" y="4433439"/>
            <a:ext cx="1678926" cy="16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584CD178-97E3-4B32-B228-060A33D7F3B7}"/>
              </a:ext>
            </a:extLst>
          </p:cNvPr>
          <p:cNvSpPr txBox="1">
            <a:spLocks/>
          </p:cNvSpPr>
          <p:nvPr/>
        </p:nvSpPr>
        <p:spPr>
          <a:xfrm>
            <a:off x="3749291" y="2582053"/>
            <a:ext cx="6258107" cy="58535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b="1" dirty="0">
                <a:solidFill>
                  <a:schemeClr val="bg1"/>
                </a:solidFill>
              </a:rPr>
              <a:t>Web Apps in Python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Setting the debug flag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6AD51D-DB5C-4C98-AE8A-DCD56496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3" y="1478191"/>
            <a:ext cx="5304530" cy="42344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410C1-8B97-4F86-B438-7D8F8230AF8E}"/>
              </a:ext>
            </a:extLst>
          </p:cNvPr>
          <p:cNvCxnSpPr/>
          <p:nvPr/>
        </p:nvCxnSpPr>
        <p:spPr>
          <a:xfrm flipV="1">
            <a:off x="5863472" y="3563332"/>
            <a:ext cx="1960775" cy="1621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37ECC1-3495-4F7D-A39B-96A1DC0CF756}"/>
              </a:ext>
            </a:extLst>
          </p:cNvPr>
          <p:cNvSpPr txBox="1"/>
          <p:nvPr/>
        </p:nvSpPr>
        <p:spPr>
          <a:xfrm>
            <a:off x="7171424" y="2532144"/>
            <a:ext cx="361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 not have to restart the server each time you make some changes in the code.</a:t>
            </a:r>
          </a:p>
        </p:txBody>
      </p:sp>
    </p:spTree>
    <p:extLst>
      <p:ext uri="{BB962C8B-B14F-4D97-AF65-F5344CB8AC3E}">
        <p14:creationId xmlns:p14="http://schemas.microsoft.com/office/powerpoint/2010/main" val="115786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Basic 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C123C-CB1E-4D17-8572-32F51951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" y="1453937"/>
            <a:ext cx="5996230" cy="3711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82D66-A2E0-4E20-B664-C7B07EAFDF20}"/>
              </a:ext>
            </a:extLst>
          </p:cNvPr>
          <p:cNvSpPr txBox="1"/>
          <p:nvPr/>
        </p:nvSpPr>
        <p:spPr>
          <a:xfrm>
            <a:off x="6523348" y="1346346"/>
            <a:ext cx="4828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 Criteria: Hosting it on </a:t>
            </a:r>
            <a:r>
              <a:rPr lang="en-US" dirty="0" err="1"/>
              <a:t>bluehost</a:t>
            </a:r>
            <a:r>
              <a:rPr lang="en-US" dirty="0"/>
              <a:t>/</a:t>
            </a:r>
            <a:r>
              <a:rPr lang="en-US" dirty="0" err="1"/>
              <a:t>godadday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tordle.telugupuzzles.com</a:t>
            </a:r>
          </a:p>
          <a:p>
            <a:endParaRPr lang="en-US" dirty="0"/>
          </a:p>
          <a:p>
            <a:r>
              <a:rPr lang="en-US" dirty="0"/>
              <a:t>Animalkingdom.telugupuzzles.com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Route(‘/’)</a:t>
            </a:r>
          </a:p>
          <a:p>
            <a:endParaRPr lang="en-US" dirty="0"/>
          </a:p>
          <a:p>
            <a:r>
              <a:rPr lang="en-US" dirty="0"/>
              <a:t>Route(‘/help’)</a:t>
            </a:r>
          </a:p>
          <a:p>
            <a:endParaRPr lang="en-US" dirty="0"/>
          </a:p>
          <a:p>
            <a:r>
              <a:rPr lang="en-US" dirty="0"/>
              <a:t>Route(‘/admin’)</a:t>
            </a:r>
          </a:p>
        </p:txBody>
      </p:sp>
    </p:spTree>
    <p:extLst>
      <p:ext uri="{BB962C8B-B14F-4D97-AF65-F5344CB8AC3E}">
        <p14:creationId xmlns:p14="http://schemas.microsoft.com/office/powerpoint/2010/main" val="123409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Variable 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9B1-CB45-4C0E-9DD3-5D6CC4D29E12}"/>
              </a:ext>
            </a:extLst>
          </p:cNvPr>
          <p:cNvSpPr txBox="1"/>
          <p:nvPr/>
        </p:nvSpPr>
        <p:spPr>
          <a:xfrm>
            <a:off x="242740" y="1149599"/>
            <a:ext cx="1138050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add variable sections to a URL by marking sections with &lt;</a:t>
            </a:r>
            <a:r>
              <a:rPr lang="en-US" sz="2400" dirty="0" err="1"/>
              <a:t>variable_name</a:t>
            </a:r>
            <a:r>
              <a:rPr lang="en-US" sz="2400" dirty="0"/>
              <a:t>&gt;. Your function then receives the &lt;</a:t>
            </a:r>
            <a:r>
              <a:rPr lang="en-US" sz="2400" dirty="0" err="1"/>
              <a:t>variable_name</a:t>
            </a:r>
            <a:r>
              <a:rPr lang="en-US" sz="2400" dirty="0"/>
              <a:t>&gt; as a keyword argument.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Optionally, you can use a converter to specify the type of the argument like &lt;</a:t>
            </a:r>
            <a:r>
              <a:rPr lang="en-US" sz="2400" dirty="0" err="1"/>
              <a:t>converter:variable_name</a:t>
            </a:r>
            <a:r>
              <a:rPr lang="en-US" sz="2400" dirty="0"/>
              <a:t>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&lt;</a:t>
            </a:r>
            <a:r>
              <a:rPr lang="en-US" sz="3600" dirty="0" err="1"/>
              <a:t>variable_name</a:t>
            </a:r>
            <a:r>
              <a:rPr lang="en-US" sz="3600" dirty="0"/>
              <a:t>&gt;</a:t>
            </a:r>
          </a:p>
          <a:p>
            <a:r>
              <a:rPr lang="en-US" sz="3600" dirty="0"/>
              <a:t>&lt;</a:t>
            </a:r>
            <a:r>
              <a:rPr lang="en-US" sz="3600" dirty="0" err="1"/>
              <a:t>converter:variable_name</a:t>
            </a:r>
            <a:r>
              <a:rPr lang="en-US" sz="3600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ADCC4-A7AE-4DE7-9939-52FD162A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94" y="2821772"/>
            <a:ext cx="6076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Converter Types: Variable 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9B1-CB45-4C0E-9DD3-5D6CC4D29E12}"/>
              </a:ext>
            </a:extLst>
          </p:cNvPr>
          <p:cNvSpPr txBox="1"/>
          <p:nvPr/>
        </p:nvSpPr>
        <p:spPr>
          <a:xfrm>
            <a:off x="242740" y="1149599"/>
            <a:ext cx="11380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Converter types for URL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&lt;</a:t>
            </a:r>
            <a:r>
              <a:rPr lang="en-US" sz="3600" dirty="0" err="1"/>
              <a:t>converter:variable_name</a:t>
            </a:r>
            <a:r>
              <a:rPr lang="en-US" sz="36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75DB6-3745-4D66-9E6F-899C0C68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2300287"/>
            <a:ext cx="8708127" cy="38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2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Unique URLs / Redirection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9B1-CB45-4C0E-9DD3-5D6CC4D29E12}"/>
              </a:ext>
            </a:extLst>
          </p:cNvPr>
          <p:cNvSpPr txBox="1"/>
          <p:nvPr/>
        </p:nvSpPr>
        <p:spPr>
          <a:xfrm>
            <a:off x="0" y="970069"/>
            <a:ext cx="74848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&lt;host&gt;/projects  will redirect to  &lt;host&gt;/projects/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&lt;host&gt;/about/ will get a 404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1B033-E73E-4FF2-9519-E61B9E90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17" y="845510"/>
            <a:ext cx="5293217" cy="2944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16D49-F793-4D3D-98C0-4E858D90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" y="3605899"/>
            <a:ext cx="8667750" cy="3171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407AD-A16B-4744-90C6-5F7AA52C7F7B}"/>
              </a:ext>
            </a:extLst>
          </p:cNvPr>
          <p:cNvSpPr txBox="1"/>
          <p:nvPr/>
        </p:nvSpPr>
        <p:spPr>
          <a:xfrm>
            <a:off x="2580588" y="5182135"/>
            <a:ext cx="6216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Example.com/</a:t>
            </a:r>
            <a:r>
              <a:rPr lang="en-US" sz="1800" dirty="0" err="1"/>
              <a:t>page.php?parameter</a:t>
            </a:r>
            <a:r>
              <a:rPr lang="en-US" sz="1800" dirty="0"/>
              <a:t>=1 may list the canonical URL as meta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the search engines to crawl only canonical URLs (and ignore this page)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678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References and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9B1-CB45-4C0E-9DD3-5D6CC4D29E12}"/>
              </a:ext>
            </a:extLst>
          </p:cNvPr>
          <p:cNvSpPr txBox="1"/>
          <p:nvPr/>
        </p:nvSpPr>
        <p:spPr>
          <a:xfrm>
            <a:off x="165370" y="2669129"/>
            <a:ext cx="7484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https://github.com/humiaozuzu/awesome-flask</a:t>
            </a:r>
            <a:r>
              <a:rPr lang="en-US" sz="2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407AD-A16B-4744-90C6-5F7AA52C7F7B}"/>
              </a:ext>
            </a:extLst>
          </p:cNvPr>
          <p:cNvSpPr txBox="1"/>
          <p:nvPr/>
        </p:nvSpPr>
        <p:spPr>
          <a:xfrm>
            <a:off x="165370" y="5610152"/>
            <a:ext cx="6216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https://stackshare.io/flask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3D8E8-96A1-457E-843F-1BED69BA7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5" y="1483982"/>
            <a:ext cx="51720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B7F34-D2DE-4221-98C9-0DA25E42B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70" y="5001060"/>
            <a:ext cx="2828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3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C51C7A-F355-4260-9487-E54ADA17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628775"/>
            <a:ext cx="86391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Which web framework?</a:t>
            </a:r>
          </a:p>
        </p:txBody>
      </p:sp>
      <p:pic>
        <p:nvPicPr>
          <p:cNvPr id="3" name="Picture 2" descr="The Top 10 Python Frameworks for Web Development">
            <a:extLst>
              <a:ext uri="{FF2B5EF4-FFF2-40B4-BE49-F238E27FC236}">
                <a16:creationId xmlns:a16="http://schemas.microsoft.com/office/drawing/2014/main" id="{BE732ECD-EE57-47D7-ABF9-00950692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71" y="762734"/>
            <a:ext cx="9564278" cy="573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Which GUI framework?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D90B6-8C73-41A0-B9D4-08B55D133588}"/>
              </a:ext>
            </a:extLst>
          </p:cNvPr>
          <p:cNvSpPr txBox="1"/>
          <p:nvPr/>
        </p:nvSpPr>
        <p:spPr>
          <a:xfrm>
            <a:off x="2125212" y="1421052"/>
            <a:ext cx="86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https://webpy.org/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11A36-C2FF-490B-BCD2-B0159B5A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2" y="1285791"/>
            <a:ext cx="1635747" cy="82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F4719-DE61-4007-88BD-13E809E22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6" y="2422618"/>
            <a:ext cx="1824283" cy="687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C493F-B6D1-406F-BD46-328701C04EF1}"/>
              </a:ext>
            </a:extLst>
          </p:cNvPr>
          <p:cNvSpPr txBox="1"/>
          <p:nvPr/>
        </p:nvSpPr>
        <p:spPr>
          <a:xfrm>
            <a:off x="2125212" y="2521509"/>
            <a:ext cx="621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https://bottlepy.org/docs/dev/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77BC-0E1A-423A-AE50-D38ECBEE0A07}"/>
              </a:ext>
            </a:extLst>
          </p:cNvPr>
          <p:cNvSpPr txBox="1"/>
          <p:nvPr/>
        </p:nvSpPr>
        <p:spPr>
          <a:xfrm>
            <a:off x="6575698" y="2402415"/>
            <a:ext cx="621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https://docs.python.org/3/library/tkinter.html</a:t>
            </a:r>
            <a:r>
              <a:rPr lang="en-US" dirty="0"/>
              <a:t> </a:t>
            </a:r>
          </a:p>
        </p:txBody>
      </p:sp>
      <p:pic>
        <p:nvPicPr>
          <p:cNvPr id="1026" name="Picture 2" descr="Creating a JSON file with Tkinter Python (with example) Creating a JSON  file with Tkinter Python (with example)">
            <a:extLst>
              <a:ext uri="{FF2B5EF4-FFF2-40B4-BE49-F238E27FC236}">
                <a16:creationId xmlns:a16="http://schemas.microsoft.com/office/drawing/2014/main" id="{B35233EC-3E22-430D-A8AF-4DB61FE3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98" y="1095641"/>
            <a:ext cx="1029922" cy="115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 (web framework) - Wikipedia">
            <a:extLst>
              <a:ext uri="{FF2B5EF4-FFF2-40B4-BE49-F238E27FC236}">
                <a16:creationId xmlns:a16="http://schemas.microsoft.com/office/drawing/2014/main" id="{D58B8E92-4E0F-4A80-9A06-9C92AB3D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" y="3485702"/>
            <a:ext cx="2155939" cy="8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A0E599-D874-4AA0-BBB8-A9B6622D9697}"/>
              </a:ext>
            </a:extLst>
          </p:cNvPr>
          <p:cNvSpPr txBox="1"/>
          <p:nvPr/>
        </p:nvSpPr>
        <p:spPr>
          <a:xfrm>
            <a:off x="2287185" y="3884238"/>
            <a:ext cx="621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https://flask.palletsprojects.com/en/2.0.x/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69D14-DBDB-4779-AFAB-233740165FBF}"/>
              </a:ext>
            </a:extLst>
          </p:cNvPr>
          <p:cNvSpPr txBox="1"/>
          <p:nvPr/>
        </p:nvSpPr>
        <p:spPr>
          <a:xfrm>
            <a:off x="2287185" y="4949335"/>
            <a:ext cx="621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https://www.djangoproject.com/</a:t>
            </a:r>
            <a:r>
              <a:rPr lang="en-US" dirty="0"/>
              <a:t> </a:t>
            </a:r>
          </a:p>
        </p:txBody>
      </p:sp>
      <p:pic>
        <p:nvPicPr>
          <p:cNvPr id="1030" name="Picture 6" descr="Django Community | Django">
            <a:extLst>
              <a:ext uri="{FF2B5EF4-FFF2-40B4-BE49-F238E27FC236}">
                <a16:creationId xmlns:a16="http://schemas.microsoft.com/office/drawing/2014/main" id="{A465EFAA-1BDF-4853-A8D1-AF82CCA5D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6" y="4520432"/>
            <a:ext cx="2155939" cy="97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ramid Security: announcing our Pyramid framework support for Python -  Sqreen Blog">
            <a:extLst>
              <a:ext uri="{FF2B5EF4-FFF2-40B4-BE49-F238E27FC236}">
                <a16:creationId xmlns:a16="http://schemas.microsoft.com/office/drawing/2014/main" id="{64DC1F6C-D5D5-4947-952E-7CB7470C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9" y="5701321"/>
            <a:ext cx="962117" cy="9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22B228-5F8D-4E3C-A456-24D3F1690341}"/>
              </a:ext>
            </a:extLst>
          </p:cNvPr>
          <p:cNvSpPr txBox="1"/>
          <p:nvPr/>
        </p:nvSpPr>
        <p:spPr>
          <a:xfrm>
            <a:off x="2287185" y="5978211"/>
            <a:ext cx="7032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3"/>
              </a:rPr>
              <a:t>https://trypyramid.com/</a:t>
            </a:r>
            <a:r>
              <a:rPr lang="en-US" dirty="0"/>
              <a:t> </a:t>
            </a:r>
          </a:p>
        </p:txBody>
      </p:sp>
      <p:pic>
        <p:nvPicPr>
          <p:cNvPr id="2052" name="Picture 4" descr="8 Open-Source Frameworks for Building APIs in Python | Nordic APIs |">
            <a:extLst>
              <a:ext uri="{FF2B5EF4-FFF2-40B4-BE49-F238E27FC236}">
                <a16:creationId xmlns:a16="http://schemas.microsoft.com/office/drawing/2014/main" id="{92390287-F0A2-4D7E-BA64-9E985E33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20" y="5369925"/>
            <a:ext cx="1469098" cy="97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0F9185-7A16-4EE1-9719-89ED28B2EE92}"/>
              </a:ext>
            </a:extLst>
          </p:cNvPr>
          <p:cNvSpPr txBox="1"/>
          <p:nvPr/>
        </p:nvSpPr>
        <p:spPr>
          <a:xfrm>
            <a:off x="7795199" y="5926953"/>
            <a:ext cx="7032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5"/>
              </a:rPr>
              <a:t>https://falcon.readthedocs.io/en/stable/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12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Flask Documentation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D90B6-8C73-41A0-B9D4-08B55D133588}"/>
              </a:ext>
            </a:extLst>
          </p:cNvPr>
          <p:cNvSpPr txBox="1"/>
          <p:nvPr/>
        </p:nvSpPr>
        <p:spPr>
          <a:xfrm>
            <a:off x="1204819" y="6279932"/>
            <a:ext cx="86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https://flask.palletsprojects.com/en/2.0.x/</a:t>
            </a:r>
            <a:r>
              <a:rPr lang="en-US" dirty="0"/>
              <a:t> </a:t>
            </a:r>
          </a:p>
        </p:txBody>
      </p:sp>
      <p:pic>
        <p:nvPicPr>
          <p:cNvPr id="2050" name="Picture 2" descr="Flask: web development, one drop at a time">
            <a:extLst>
              <a:ext uri="{FF2B5EF4-FFF2-40B4-BE49-F238E27FC236}">
                <a16:creationId xmlns:a16="http://schemas.microsoft.com/office/drawing/2014/main" id="{9268401E-7925-4414-A1B1-B013FA1E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7" y="1450041"/>
            <a:ext cx="8829418" cy="34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Creating a Flask project in PyCharm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02BF-DA6E-48BF-975E-2F5D2AA7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9" y="762734"/>
            <a:ext cx="9654716" cy="5460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DD90B6-8C73-41A0-B9D4-08B55D133588}"/>
              </a:ext>
            </a:extLst>
          </p:cNvPr>
          <p:cNvSpPr txBox="1"/>
          <p:nvPr/>
        </p:nvSpPr>
        <p:spPr>
          <a:xfrm>
            <a:off x="1204819" y="6279932"/>
            <a:ext cx="86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https://www.jetbrains.com/help/pycharm/creating-flask-project.html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8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Flask Project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047E-1116-4410-8505-11F7FD62130E}"/>
              </a:ext>
            </a:extLst>
          </p:cNvPr>
          <p:cNvSpPr txBox="1"/>
          <p:nvPr/>
        </p:nvSpPr>
        <p:spPr>
          <a:xfrm>
            <a:off x="7727071" y="15466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1A17F-8F77-4F3A-8A40-F85D6F6CEE18}"/>
              </a:ext>
            </a:extLst>
          </p:cNvPr>
          <p:cNvSpPr txBox="1"/>
          <p:nvPr/>
        </p:nvSpPr>
        <p:spPr>
          <a:xfrm>
            <a:off x="129618" y="1095507"/>
            <a:ext cx="1138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PyCharm creates the virtual environment and folder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Creates a starter file called “app.py”  (simple ‘Hello World’ Example)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63AFD-4CFF-47A8-A44A-14E22CEB6E99}"/>
              </a:ext>
            </a:extLst>
          </p:cNvPr>
          <p:cNvSpPr txBox="1"/>
          <p:nvPr/>
        </p:nvSpPr>
        <p:spPr>
          <a:xfrm>
            <a:off x="129618" y="6340910"/>
            <a:ext cx="8175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C6392-437A-4160-9E97-83AD6A43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7" y="2295835"/>
            <a:ext cx="3944675" cy="365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37462-DAB6-45F5-B3A1-257A8284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77" y="2238243"/>
            <a:ext cx="6115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Running the Flask web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047E-1116-4410-8505-11F7FD62130E}"/>
              </a:ext>
            </a:extLst>
          </p:cNvPr>
          <p:cNvSpPr txBox="1"/>
          <p:nvPr/>
        </p:nvSpPr>
        <p:spPr>
          <a:xfrm>
            <a:off x="7727071" y="15466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1A17F-8F77-4F3A-8A40-F85D6F6CEE18}"/>
              </a:ext>
            </a:extLst>
          </p:cNvPr>
          <p:cNvSpPr txBox="1"/>
          <p:nvPr/>
        </p:nvSpPr>
        <p:spPr>
          <a:xfrm>
            <a:off x="129618" y="1095507"/>
            <a:ext cx="11380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Shift + F10 (or Edit Configuration </a:t>
            </a:r>
            <a:r>
              <a:rPr lang="en-US" sz="2400" dirty="0">
                <a:solidFill>
                  <a:srgbClr val="273239"/>
                </a:solidFill>
                <a:latin typeface="urw-din"/>
                <a:sym typeface="Wingdings" panose="05000000000000000000" pitchFamily="2" charset="2"/>
              </a:rPr>
              <a:t> Run)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  <a:sym typeface="Wingdings" panose="05000000000000000000" pitchFamily="2" charset="2"/>
              </a:rPr>
              <a:t>You click on the hyper-link to see the web application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63AFD-4CFF-47A8-A44A-14E22CEB6E99}"/>
              </a:ext>
            </a:extLst>
          </p:cNvPr>
          <p:cNvSpPr txBox="1"/>
          <p:nvPr/>
        </p:nvSpPr>
        <p:spPr>
          <a:xfrm>
            <a:off x="129618" y="6340910"/>
            <a:ext cx="8175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83485-756A-4AA9-A06B-A7AE2785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8" y="2711924"/>
            <a:ext cx="6686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Python console = Flask console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047E-1116-4410-8505-11F7FD62130E}"/>
              </a:ext>
            </a:extLst>
          </p:cNvPr>
          <p:cNvSpPr txBox="1"/>
          <p:nvPr/>
        </p:nvSpPr>
        <p:spPr>
          <a:xfrm>
            <a:off x="7727071" y="15466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1A17F-8F77-4F3A-8A40-F85D6F6CEE18}"/>
              </a:ext>
            </a:extLst>
          </p:cNvPr>
          <p:cNvSpPr txBox="1"/>
          <p:nvPr/>
        </p:nvSpPr>
        <p:spPr>
          <a:xfrm>
            <a:off x="129618" y="1095507"/>
            <a:ext cx="11380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9191C"/>
                </a:solidFill>
                <a:effectLst/>
                <a:latin typeface="system-ui"/>
              </a:rPr>
              <a:t>When you've enabled Flask support in your project, the </a:t>
            </a:r>
            <a:r>
              <a:rPr lang="en-US" sz="2400" b="1" i="0" dirty="0">
                <a:solidFill>
                  <a:srgbClr val="19191C"/>
                </a:solidFill>
                <a:effectLst/>
                <a:latin typeface="system-ui"/>
              </a:rPr>
              <a:t>Python console</a:t>
            </a:r>
            <a:r>
              <a:rPr lang="en-US" sz="2400" b="0" i="0" dirty="0">
                <a:solidFill>
                  <a:srgbClr val="19191C"/>
                </a:solidFill>
                <a:effectLst/>
                <a:latin typeface="system-ui"/>
              </a:rPr>
              <a:t> starts acting as a </a:t>
            </a:r>
            <a:r>
              <a:rPr lang="en-US" sz="2400" b="1" i="0" dirty="0">
                <a:solidFill>
                  <a:srgbClr val="19191C"/>
                </a:solidFill>
                <a:effectLst/>
                <a:latin typeface="system-ui"/>
              </a:rPr>
              <a:t>Flask console</a:t>
            </a:r>
            <a:r>
              <a:rPr lang="en-US" sz="2400" b="0" i="0" dirty="0">
                <a:solidFill>
                  <a:srgbClr val="19191C"/>
                </a:solidFill>
                <a:effectLst/>
                <a:latin typeface="system-ui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9191C"/>
              </a:solidFill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9191C"/>
                </a:solidFill>
                <a:latin typeface="system-ui"/>
              </a:rPr>
              <a:t>You can use </a:t>
            </a:r>
            <a:r>
              <a:rPr lang="en-US" sz="2400" b="0" i="0" dirty="0">
                <a:solidFill>
                  <a:srgbClr val="19191C"/>
                </a:solidFill>
                <a:effectLst/>
                <a:latin typeface="system-ui"/>
              </a:rPr>
              <a:t>code completion to enter and execute Flask-specific commands.</a:t>
            </a:r>
            <a:endParaRPr lang="en-US" sz="24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63AFD-4CFF-47A8-A44A-14E22CEB6E99}"/>
              </a:ext>
            </a:extLst>
          </p:cNvPr>
          <p:cNvSpPr txBox="1"/>
          <p:nvPr/>
        </p:nvSpPr>
        <p:spPr>
          <a:xfrm>
            <a:off x="129618" y="6340910"/>
            <a:ext cx="8175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19249-731B-4ACE-BE18-2A17CBD6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8" y="2997940"/>
            <a:ext cx="12192000" cy="3959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EDFD0-C2CD-488D-BD79-87410031D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16" y="2867191"/>
            <a:ext cx="566215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369686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Python console = Flask console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047E-1116-4410-8505-11F7FD62130E}"/>
              </a:ext>
            </a:extLst>
          </p:cNvPr>
          <p:cNvSpPr txBox="1"/>
          <p:nvPr/>
        </p:nvSpPr>
        <p:spPr>
          <a:xfrm>
            <a:off x="7727071" y="15466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1A17F-8F77-4F3A-8A40-F85D6F6CEE18}"/>
              </a:ext>
            </a:extLst>
          </p:cNvPr>
          <p:cNvSpPr txBox="1"/>
          <p:nvPr/>
        </p:nvSpPr>
        <p:spPr>
          <a:xfrm>
            <a:off x="129618" y="1095507"/>
            <a:ext cx="1138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9191C"/>
                </a:solidFill>
                <a:effectLst/>
                <a:latin typeface="system-ui"/>
              </a:rPr>
              <a:t>You can see the current configuration of the FLASK app in the python console</a:t>
            </a:r>
            <a:endParaRPr lang="en-US" sz="24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63AFD-4CFF-47A8-A44A-14E22CEB6E99}"/>
              </a:ext>
            </a:extLst>
          </p:cNvPr>
          <p:cNvSpPr txBox="1"/>
          <p:nvPr/>
        </p:nvSpPr>
        <p:spPr>
          <a:xfrm>
            <a:off x="129618" y="6340910"/>
            <a:ext cx="8175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5EDFD0-C2CD-488D-BD79-87410031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9" y="3881207"/>
            <a:ext cx="5662151" cy="264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2AFE8-E8EB-4D9F-A0A0-B0DBFC80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1" y="1831733"/>
            <a:ext cx="5915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5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455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system-ui</vt:lpstr>
      <vt:lpstr>urw-din</vt:lpstr>
      <vt:lpstr>Office Theme</vt:lpstr>
      <vt:lpstr>PowerPoint Presentation</vt:lpstr>
      <vt:lpstr>Which web framework?</vt:lpstr>
      <vt:lpstr>Which GUI framework?</vt:lpstr>
      <vt:lpstr>Flask Documentation</vt:lpstr>
      <vt:lpstr>Creating a Flask project in PyCharm</vt:lpstr>
      <vt:lpstr>Flask Project setup</vt:lpstr>
      <vt:lpstr>Running the Flask web app</vt:lpstr>
      <vt:lpstr>Python console = Flask console</vt:lpstr>
      <vt:lpstr>Python console = Flask console</vt:lpstr>
      <vt:lpstr>Setting the debug flag</vt:lpstr>
      <vt:lpstr>Basic routing</vt:lpstr>
      <vt:lpstr>Variable routing</vt:lpstr>
      <vt:lpstr>Converter Types: Variable routing</vt:lpstr>
      <vt:lpstr>Unique URLs / Redirection behavior</vt:lpstr>
      <vt:lpstr>References and Resources</vt:lpstr>
      <vt:lpstr>PowerPoint Presentation</vt:lpstr>
    </vt:vector>
  </TitlesOfParts>
  <Company>Fabric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Harwood</dc:creator>
  <cp:keywords>C_Unrestricted</cp:keywords>
  <cp:lastModifiedBy>Jasthi, Jasthi (DI SW LCS DEVOPS)</cp:lastModifiedBy>
  <cp:revision>225</cp:revision>
  <dcterms:created xsi:type="dcterms:W3CDTF">2014-09-03T22:10:43Z</dcterms:created>
  <dcterms:modified xsi:type="dcterms:W3CDTF">2022-02-16T23:55:33Z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