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9.xml" ContentType="application/vnd.openxmlformats-officedocument.presentationml.notesSlide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339" r:id="rId3"/>
    <p:sldId id="469" r:id="rId4"/>
    <p:sldId id="472" r:id="rId5"/>
    <p:sldId id="408" r:id="rId6"/>
    <p:sldId id="409" r:id="rId7"/>
    <p:sldId id="410" r:id="rId8"/>
    <p:sldId id="417" r:id="rId9"/>
    <p:sldId id="425" r:id="rId10"/>
    <p:sldId id="474" r:id="rId11"/>
    <p:sldId id="418" r:id="rId12"/>
    <p:sldId id="419" r:id="rId13"/>
    <p:sldId id="420" r:id="rId14"/>
    <p:sldId id="411" r:id="rId15"/>
    <p:sldId id="412" r:id="rId16"/>
    <p:sldId id="413" r:id="rId17"/>
    <p:sldId id="461" r:id="rId18"/>
    <p:sldId id="403" r:id="rId19"/>
    <p:sldId id="451" r:id="rId20"/>
    <p:sldId id="453" r:id="rId21"/>
    <p:sldId id="452" r:id="rId22"/>
    <p:sldId id="436" r:id="rId23"/>
    <p:sldId id="454" r:id="rId24"/>
    <p:sldId id="457" r:id="rId25"/>
    <p:sldId id="445" r:id="rId26"/>
    <p:sldId id="351" r:id="rId27"/>
    <p:sldId id="448" r:id="rId28"/>
    <p:sldId id="458" r:id="rId29"/>
    <p:sldId id="475" r:id="rId30"/>
    <p:sldId id="459" r:id="rId31"/>
    <p:sldId id="460" r:id="rId32"/>
    <p:sldId id="422" r:id="rId33"/>
    <p:sldId id="468" r:id="rId34"/>
    <p:sldId id="473" r:id="rId35"/>
    <p:sldId id="447" r:id="rId36"/>
  </p:sldIdLst>
  <p:sldSz cx="9144000" cy="6858000" type="screen4x3"/>
  <p:notesSz cx="6992938" cy="9278938"/>
  <p:custDataLst>
    <p:tags r:id="rId39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FFFF"/>
    <a:srgbClr val="336699"/>
    <a:srgbClr val="0099CC"/>
    <a:srgbClr val="CCECFF"/>
    <a:srgbClr val="969696"/>
    <a:srgbClr val="D7F5E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C2FBDA-E634-4068-A132-14714024DA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5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3475" y="687388"/>
            <a:ext cx="4676775" cy="3506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22775"/>
            <a:ext cx="51101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82D5666-EA26-43DB-A423-D6C16F0474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6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23825" indent="-12382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579438" indent="-12223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1035050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490663" indent="-119063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946275" indent="-11747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8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4AB0B-0F3E-4925-9117-2DB121F2874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4AB0B-0F3E-4925-9117-2DB121F2874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21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4AB0B-0F3E-4925-9117-2DB121F2874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8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4AB0B-0F3E-4925-9117-2DB121F2874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20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4AB0B-0F3E-4925-9117-2DB121F2874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10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4AB0B-0F3E-4925-9117-2DB121F2874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70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4AB0B-0F3E-4925-9117-2DB121F2874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85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B8E71-AB6E-4982-9D5E-6F7927DDF00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68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CE452-8B74-42C4-8992-EF75D0CA4B26}" type="slidenum">
              <a:rPr lang="de-DE"/>
              <a:pPr/>
              <a:t>31</a:t>
            </a:fld>
            <a:endParaRPr lang="de-DE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49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4AB0B-0F3E-4925-9117-2DB121F2874F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7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4AB0B-0F3E-4925-9117-2DB121F2874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82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961047" y="8813382"/>
            <a:ext cx="3030273" cy="46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63" tIns="46482" rIns="92963" bIns="46482" anchor="b"/>
          <a:lstStyle/>
          <a:p>
            <a:pPr algn="r"/>
            <a:fld id="{79F94C6D-20E5-4981-88CB-2462DB3C4181}" type="slidenum">
              <a:rPr lang="de-DE">
                <a:latin typeface="Siemens Sans" pitchFamily="2" charset="0"/>
              </a:rPr>
              <a:pPr algn="r"/>
              <a:t>35</a:t>
            </a:fld>
            <a:endParaRPr lang="de-DE" dirty="0">
              <a:latin typeface="Siemen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83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4AB0B-0F3E-4925-9117-2DB121F287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6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4AB0B-0F3E-4925-9117-2DB121F2874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62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4AB0B-0F3E-4925-9117-2DB121F2874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76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4AB0B-0F3E-4925-9117-2DB121F2874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5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4AB0B-0F3E-4925-9117-2DB121F2874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1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4AB0B-0F3E-4925-9117-2DB121F2874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11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4AB0B-0F3E-4925-9117-2DB121F2874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</p:spPr>
        <p:txBody>
          <a:bodyPr/>
          <a:lstStyle>
            <a:lvl1pPr>
              <a:defRPr sz="1400" b="0"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A469BB5-E0B9-488C-AA60-33494638DC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2B8735-7EDB-4197-888B-A599E3A84E3D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76341B-E19F-49DF-84C7-76669C068278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9D930E-90CA-4250-A551-B44A7BA993FE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591D2B-5690-4CEA-B496-6DDF443FD8E4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419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419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BE8900-034A-4881-A902-15993403075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E6B451-F96B-4A06-82E0-1AA7E4039595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ED756C-D931-4FF8-8BDC-34D60276B968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01DAA7-D7B7-4AEC-9760-CE018CC47466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3AC1F1-2258-40CF-AEF3-773E642F6CB8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F5E06D-0429-41FA-92BE-1F077EC4306E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b="1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4EE87C96-FD3F-4BD3-9C5B-BE9A4E1C5F8C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1031" name="Picture 79" descr="jasth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hyperlink" Target="https://translate.google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hyperlink" Target="http://www-01.sil.org/iso639-3/codes.as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0.png"/><Relationship Id="rId4" Type="http://schemas.openxmlformats.org/officeDocument/2006/relationships/hyperlink" Target="http://www.iso.org/iso/country_codes.ht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hyperlink" Target="http://en.wikipedia.org/wiki/BCP_47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unicodetools.com/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18nguy.com/" TargetMode="External"/><Relationship Id="rId3" Type="http://schemas.openxmlformats.org/officeDocument/2006/relationships/image" Target="../media/image27.png"/><Relationship Id="rId7" Type="http://schemas.openxmlformats.org/officeDocument/2006/relationships/hyperlink" Target="http://unicode.org/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6" Type="http://schemas.openxmlformats.org/officeDocument/2006/relationships/hyperlink" Target="http://www.multilingual.com/" TargetMode="External"/><Relationship Id="rId5" Type="http://schemas.openxmlformats.org/officeDocument/2006/relationships/hyperlink" Target="http://developer.sun.com/techtopics/global" TargetMode="External"/><Relationship Id="rId4" Type="http://schemas.openxmlformats.org/officeDocument/2006/relationships/hyperlink" Target="http://www.joelonsoftware.com/articles/Unicode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3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1" dirty="0"/>
              <a:t>     i18n, L10N and Unicode</a:t>
            </a:r>
          </a:p>
          <a:p>
            <a:pPr algn="ctr"/>
            <a:r>
              <a:rPr lang="en-US" sz="4000" b="1" dirty="0"/>
              <a:t>- Introduction</a:t>
            </a:r>
          </a:p>
        </p:txBody>
      </p:sp>
      <p:pic>
        <p:nvPicPr>
          <p:cNvPr id="13315" name="Picture 2054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056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45000"/>
              </a:spcBef>
            </a:pPr>
            <a:r>
              <a:rPr kumimoji="1" lang="en-US" sz="2000" b="1" dirty="0">
                <a:latin typeface="Arial" charset="0"/>
              </a:rPr>
              <a:t>Siva R Jasthi</a:t>
            </a: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>
                <a:latin typeface="Arial" charset="0"/>
              </a:rPr>
              <a:t>ICS499 – Software Engineering and Capstone Project</a:t>
            </a: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Information and Computer Sciences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Metropolitan State University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604000"/>
            <a:ext cx="1270000" cy="1538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Unrestricted</a:t>
            </a: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140450" cy="392294"/>
          </a:xfrm>
        </p:spPr>
        <p:txBody>
          <a:bodyPr/>
          <a:lstStyle/>
          <a:p>
            <a:r>
              <a:rPr lang="en-US" dirty="0"/>
              <a:t>Transliteration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27096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b="1" dirty="0"/>
              <a:t> Transliteration</a:t>
            </a:r>
            <a:r>
              <a:rPr lang="en-US" sz="2800" dirty="0"/>
              <a:t> is the conversion of a text from one script to another.</a:t>
            </a:r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>
                <a:hlinkClick r:id="rId4"/>
              </a:rPr>
              <a:t>https://translate.google.com/</a:t>
            </a:r>
            <a:r>
              <a:rPr lang="en-US" sz="2800" dirty="0"/>
              <a:t> can help you there.</a:t>
            </a:r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9003186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140450" cy="392294"/>
          </a:xfrm>
        </p:spPr>
        <p:txBody>
          <a:bodyPr/>
          <a:lstStyle/>
          <a:p>
            <a:r>
              <a:rPr lang="en-US" dirty="0"/>
              <a:t>Remember your GILT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27096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Globalization = g11n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Internationalization = i18n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Localization = L10N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Translation = t9n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Transliteration</a:t>
            </a:r>
          </a:p>
          <a:p>
            <a:pPr lvl="0" eaLnBrk="0" hangingPunct="0">
              <a:buClr>
                <a:srgbClr val="949EAA"/>
              </a:buClr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1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1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0" eaLnBrk="0" hangingPunct="0">
              <a:buClr>
                <a:srgbClr val="949EAA"/>
              </a:buClr>
            </a:pPr>
            <a:endParaRPr lang="en-US" sz="2800" b="0" dirty="0"/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140450" cy="392294"/>
          </a:xfrm>
        </p:spPr>
        <p:txBody>
          <a:bodyPr/>
          <a:lstStyle/>
          <a:p>
            <a:r>
              <a:rPr lang="en-US" dirty="0"/>
              <a:t>Characteristics of I18N 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219200"/>
            <a:ext cx="82709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Textual elements such as status messages and the GUI labels are not hardcoded in the program.</a:t>
            </a:r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These are stored outside the source code and are retrieved dynamically (based on a locale)</a:t>
            </a:r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Support for new languages does not require reengineering / rebuilding / rewriting from scratch</a:t>
            </a:r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Other culturally-dependent data, such as dates and currencies, appear in formats that confirm to the end-users region and language.</a:t>
            </a:r>
            <a:endParaRPr lang="en-US" sz="2800" b="0" dirty="0"/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140450" cy="392294"/>
          </a:xfrm>
        </p:spPr>
        <p:txBody>
          <a:bodyPr/>
          <a:lstStyle/>
          <a:p>
            <a:r>
              <a:rPr lang="en-US" dirty="0"/>
              <a:t>What is the standard?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2709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Language:</a:t>
            </a:r>
          </a:p>
          <a:p>
            <a:pPr lvl="1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English, </a:t>
            </a:r>
            <a:r>
              <a:rPr lang="en-US" sz="2800" dirty="0" err="1"/>
              <a:t>english</a:t>
            </a:r>
            <a:r>
              <a:rPr lang="en-US" sz="2800" dirty="0"/>
              <a:t>, eng</a:t>
            </a:r>
          </a:p>
          <a:p>
            <a:pPr lvl="1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err="1"/>
              <a:t>Bangla</a:t>
            </a:r>
            <a:r>
              <a:rPr lang="en-US" sz="2800" dirty="0"/>
              <a:t>, Bengali, Bengal</a:t>
            </a:r>
          </a:p>
          <a:p>
            <a:pPr lvl="1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Country:</a:t>
            </a:r>
          </a:p>
          <a:p>
            <a:pPr lvl="1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USA, America, United States, Unites States of America, US</a:t>
            </a:r>
          </a:p>
          <a:p>
            <a:pPr lvl="1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India, Bharat</a:t>
            </a:r>
          </a:p>
          <a:p>
            <a:pPr lvl="1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19200" y="4876800"/>
            <a:ext cx="5334000" cy="16002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1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ISO 639 (Language Code)</a:t>
            </a:r>
          </a:p>
          <a:p>
            <a:pPr lvl="1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ISO 3166 (Country Code)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140450" cy="392294"/>
          </a:xfrm>
        </p:spPr>
        <p:txBody>
          <a:bodyPr/>
          <a:lstStyle/>
          <a:p>
            <a:r>
              <a:rPr lang="en-US" dirty="0"/>
              <a:t>Language Code (ISO 639)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2709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>
                <a:hlinkClick r:id="rId4"/>
              </a:rPr>
              <a:t>http://www-01.sil.org/iso639-3/codes.asp</a:t>
            </a:r>
            <a:r>
              <a:rPr lang="en-US" sz="2800" dirty="0"/>
              <a:t> (DEMO)</a:t>
            </a:r>
            <a:endParaRPr lang="en-US" sz="2800" b="0" dirty="0"/>
          </a:p>
          <a:p>
            <a:pPr lvl="1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0" eaLnBrk="0" hangingPunct="0">
              <a:buClr>
                <a:srgbClr val="949EAA"/>
              </a:buClr>
            </a:pPr>
            <a:endParaRPr lang="en-US" sz="2800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 t="11406" b="2851"/>
          <a:stretch>
            <a:fillRect/>
          </a:stretch>
        </p:blipFill>
        <p:spPr bwMode="auto">
          <a:xfrm>
            <a:off x="304800" y="1676400"/>
            <a:ext cx="6756400" cy="5498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140450" cy="392294"/>
          </a:xfrm>
        </p:spPr>
        <p:txBody>
          <a:bodyPr/>
          <a:lstStyle/>
          <a:p>
            <a:r>
              <a:rPr lang="en-US" dirty="0"/>
              <a:t>Country Code (ISO 3166)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1" y="1143000"/>
            <a:ext cx="39623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>
                <a:hlinkClick r:id="rId4"/>
              </a:rPr>
              <a:t>http://www.iso.org/iso/country_codes.htm</a:t>
            </a:r>
            <a:r>
              <a:rPr lang="en-US" sz="2800" dirty="0"/>
              <a:t> (DEMO)</a:t>
            </a:r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b="0" dirty="0"/>
              <a:t>Table of Country Codes</a:t>
            </a:r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b="0" dirty="0"/>
              <a:t> text, xml, html formats</a:t>
            </a:r>
          </a:p>
          <a:p>
            <a:pPr lvl="1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0" eaLnBrk="0" hangingPunct="0">
              <a:buClr>
                <a:srgbClr val="949EAA"/>
              </a:buClr>
            </a:pPr>
            <a:endParaRPr lang="en-US" sz="2800" b="0" dirty="0"/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5" cstate="print"/>
          <a:srcRect t="10141"/>
          <a:stretch>
            <a:fillRect/>
          </a:stretch>
        </p:blipFill>
        <p:spPr bwMode="auto">
          <a:xfrm>
            <a:off x="4800600" y="944971"/>
            <a:ext cx="3498850" cy="567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140450" cy="392294"/>
          </a:xfrm>
        </p:spPr>
        <p:txBody>
          <a:bodyPr/>
          <a:lstStyle/>
          <a:p>
            <a:r>
              <a:rPr lang="en-US" dirty="0"/>
              <a:t>Locale – Configurable parameter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27096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Why do we need both – Country and Language – to specify a Locale?</a:t>
            </a:r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Are these two details sufficient enough?</a:t>
            </a:r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Are these standards latest? </a:t>
            </a:r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1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These are still evolving. The current / latest BCP (Best Current Practice) is  </a:t>
            </a:r>
            <a:r>
              <a:rPr lang="en-US" sz="2800" dirty="0">
                <a:hlinkClick r:id="rId4"/>
              </a:rPr>
              <a:t>http://en.wikipedia.org/wiki/BCP_47</a:t>
            </a:r>
            <a:endParaRPr lang="en-US" sz="2800" dirty="0"/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1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0" eaLnBrk="0" hangingPunct="0">
              <a:buClr>
                <a:srgbClr val="949EAA"/>
              </a:buClr>
            </a:pPr>
            <a:endParaRPr lang="en-US" sz="2800" b="0" dirty="0"/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Localization of User interface</a:t>
            </a:r>
            <a:endParaRPr lang="en-US" b="0" i="1" dirty="0"/>
          </a:p>
        </p:txBody>
      </p:sp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4" cstate="print"/>
          <a:srcRect l="21315" t="45612" r="60394" b="38101"/>
          <a:stretch>
            <a:fillRect/>
          </a:stretch>
        </p:blipFill>
        <p:spPr bwMode="auto">
          <a:xfrm>
            <a:off x="1143000" y="1676400"/>
            <a:ext cx="25146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5" cstate="print"/>
          <a:srcRect l="41347" t="26453" r="34895" b="52678"/>
          <a:stretch>
            <a:fillRect/>
          </a:stretch>
        </p:blipFill>
        <p:spPr bwMode="auto">
          <a:xfrm>
            <a:off x="3925888" y="1647825"/>
            <a:ext cx="2430462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Line 8"/>
          <p:cNvSpPr>
            <a:spLocks noChangeShapeType="1"/>
          </p:cNvSpPr>
          <p:nvPr/>
        </p:nvSpPr>
        <p:spPr bwMode="auto">
          <a:xfrm>
            <a:off x="3810000" y="1371600"/>
            <a:ext cx="0" cy="495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Line 9"/>
          <p:cNvSpPr>
            <a:spLocks noChangeShapeType="1"/>
          </p:cNvSpPr>
          <p:nvPr/>
        </p:nvSpPr>
        <p:spPr bwMode="auto">
          <a:xfrm>
            <a:off x="6477000" y="1371600"/>
            <a:ext cx="0" cy="495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10"/>
          <p:cNvSpPr>
            <a:spLocks noChangeShapeType="1"/>
          </p:cNvSpPr>
          <p:nvPr/>
        </p:nvSpPr>
        <p:spPr bwMode="auto">
          <a:xfrm>
            <a:off x="215900" y="31242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11"/>
          <p:cNvSpPr>
            <a:spLocks noChangeShapeType="1"/>
          </p:cNvSpPr>
          <p:nvPr/>
        </p:nvSpPr>
        <p:spPr bwMode="auto">
          <a:xfrm>
            <a:off x="215900" y="4941888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Text Box 12"/>
          <p:cNvSpPr txBox="1">
            <a:spLocks noChangeArrowheads="1"/>
          </p:cNvSpPr>
          <p:nvPr/>
        </p:nvSpPr>
        <p:spPr bwMode="auto">
          <a:xfrm>
            <a:off x="76200" y="2068513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English</a:t>
            </a:r>
          </a:p>
        </p:txBody>
      </p:sp>
      <p:sp>
        <p:nvSpPr>
          <p:cNvPr id="6154" name="Text Box 13"/>
          <p:cNvSpPr txBox="1">
            <a:spLocks noChangeArrowheads="1"/>
          </p:cNvSpPr>
          <p:nvPr/>
        </p:nvSpPr>
        <p:spPr bwMode="auto">
          <a:xfrm>
            <a:off x="76200" y="3733800"/>
            <a:ext cx="1031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French</a:t>
            </a:r>
          </a:p>
        </p:txBody>
      </p:sp>
      <p:sp>
        <p:nvSpPr>
          <p:cNvPr id="6155" name="Text Box 14"/>
          <p:cNvSpPr txBox="1">
            <a:spLocks noChangeArrowheads="1"/>
          </p:cNvSpPr>
          <p:nvPr/>
        </p:nvSpPr>
        <p:spPr bwMode="auto">
          <a:xfrm>
            <a:off x="76200" y="55626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German</a:t>
            </a:r>
          </a:p>
        </p:txBody>
      </p:sp>
      <p:sp>
        <p:nvSpPr>
          <p:cNvPr id="6156" name="Text Box 15"/>
          <p:cNvSpPr txBox="1">
            <a:spLocks noChangeArrowheads="1"/>
          </p:cNvSpPr>
          <p:nvPr/>
        </p:nvSpPr>
        <p:spPr bwMode="auto">
          <a:xfrm>
            <a:off x="1133475" y="1219200"/>
            <a:ext cx="237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Groups &amp; Classes</a:t>
            </a:r>
          </a:p>
        </p:txBody>
      </p:sp>
      <p:sp>
        <p:nvSpPr>
          <p:cNvPr id="6157" name="Text Box 16"/>
          <p:cNvSpPr txBox="1">
            <a:spLocks noChangeArrowheads="1"/>
          </p:cNvSpPr>
          <p:nvPr/>
        </p:nvSpPr>
        <p:spPr bwMode="auto">
          <a:xfrm>
            <a:off x="4495800" y="1219200"/>
            <a:ext cx="1382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Attributes</a:t>
            </a:r>
          </a:p>
        </p:txBody>
      </p:sp>
      <p:sp>
        <p:nvSpPr>
          <p:cNvPr id="6158" name="Text Box 17"/>
          <p:cNvSpPr txBox="1">
            <a:spLocks noChangeArrowheads="1"/>
          </p:cNvSpPr>
          <p:nvPr/>
        </p:nvSpPr>
        <p:spPr bwMode="auto">
          <a:xfrm>
            <a:off x="7239000" y="1219200"/>
            <a:ext cx="16649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List of Values</a:t>
            </a:r>
          </a:p>
        </p:txBody>
      </p:sp>
      <p:pic>
        <p:nvPicPr>
          <p:cNvPr id="6159" name="Picture 19"/>
          <p:cNvPicPr>
            <a:picLocks noChangeAspect="1" noChangeArrowheads="1"/>
          </p:cNvPicPr>
          <p:nvPr/>
        </p:nvPicPr>
        <p:blipFill>
          <a:blip r:embed="rId6" cstate="print"/>
          <a:srcRect l="21066" t="44414" r="61940" b="39908"/>
          <a:stretch>
            <a:fillRect/>
          </a:stretch>
        </p:blipFill>
        <p:spPr bwMode="auto">
          <a:xfrm>
            <a:off x="1143000" y="3362325"/>
            <a:ext cx="25146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0" name="Picture 18"/>
          <p:cNvPicPr>
            <a:picLocks noChangeAspect="1" noChangeArrowheads="1"/>
          </p:cNvPicPr>
          <p:nvPr/>
        </p:nvPicPr>
        <p:blipFill>
          <a:blip r:embed="rId7" cstate="print"/>
          <a:srcRect l="41185" t="38350" r="36397" b="28641"/>
          <a:stretch>
            <a:fillRect/>
          </a:stretch>
        </p:blipFill>
        <p:spPr bwMode="auto">
          <a:xfrm>
            <a:off x="3886200" y="3233738"/>
            <a:ext cx="2495550" cy="15144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pic>
        <p:nvPicPr>
          <p:cNvPr id="6161" name="Picture 19"/>
          <p:cNvPicPr>
            <a:picLocks noChangeAspect="1" noChangeArrowheads="1"/>
          </p:cNvPicPr>
          <p:nvPr/>
        </p:nvPicPr>
        <p:blipFill>
          <a:blip r:embed="rId8" cstate="print"/>
          <a:srcRect l="41344" t="51328" r="45129" b="28040"/>
          <a:stretch>
            <a:fillRect/>
          </a:stretch>
        </p:blipFill>
        <p:spPr bwMode="auto">
          <a:xfrm>
            <a:off x="6629400" y="3276600"/>
            <a:ext cx="2286000" cy="1438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pic>
        <p:nvPicPr>
          <p:cNvPr id="6162" name="Picture 20"/>
          <p:cNvPicPr>
            <a:picLocks noChangeAspect="1" noChangeArrowheads="1"/>
          </p:cNvPicPr>
          <p:nvPr/>
        </p:nvPicPr>
        <p:blipFill>
          <a:blip r:embed="rId9" cstate="print"/>
          <a:srcRect l="21017" t="32387" r="62354" b="50000"/>
          <a:stretch>
            <a:fillRect/>
          </a:stretch>
        </p:blipFill>
        <p:spPr bwMode="auto">
          <a:xfrm>
            <a:off x="1143000" y="5060950"/>
            <a:ext cx="2514600" cy="1339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pic>
        <p:nvPicPr>
          <p:cNvPr id="6163" name="Picture 21"/>
          <p:cNvPicPr>
            <a:picLocks noChangeAspect="1" noChangeArrowheads="1"/>
          </p:cNvPicPr>
          <p:nvPr/>
        </p:nvPicPr>
        <p:blipFill>
          <a:blip r:embed="rId10" cstate="print"/>
          <a:srcRect l="43253" t="30215" r="32094" b="45435"/>
          <a:stretch>
            <a:fillRect/>
          </a:stretch>
        </p:blipFill>
        <p:spPr bwMode="auto">
          <a:xfrm>
            <a:off x="3930650" y="5051425"/>
            <a:ext cx="2470150" cy="12842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pic>
        <p:nvPicPr>
          <p:cNvPr id="6164" name="Picture 22"/>
          <p:cNvPicPr>
            <a:picLocks noChangeAspect="1" noChangeArrowheads="1"/>
          </p:cNvPicPr>
          <p:nvPr/>
        </p:nvPicPr>
        <p:blipFill>
          <a:blip r:embed="rId11" cstate="print"/>
          <a:srcRect l="43587" t="39949" r="40167" b="43401"/>
          <a:stretch>
            <a:fillRect/>
          </a:stretch>
        </p:blipFill>
        <p:spPr bwMode="auto">
          <a:xfrm>
            <a:off x="6629400" y="5051425"/>
            <a:ext cx="2362200" cy="12731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pic>
        <p:nvPicPr>
          <p:cNvPr id="6165" name="Picture 23"/>
          <p:cNvPicPr>
            <a:picLocks noChangeAspect="1" noChangeArrowheads="1"/>
          </p:cNvPicPr>
          <p:nvPr/>
        </p:nvPicPr>
        <p:blipFill>
          <a:blip r:embed="rId12" cstate="print"/>
          <a:srcRect l="41438" t="30266" r="42786" b="57722"/>
          <a:stretch>
            <a:fillRect/>
          </a:stretch>
        </p:blipFill>
        <p:spPr bwMode="auto">
          <a:xfrm>
            <a:off x="6629400" y="1676400"/>
            <a:ext cx="2286000" cy="13144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 our next topic …..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3581400"/>
            <a:ext cx="6934200" cy="914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  <a:p>
            <a:r>
              <a:rPr lang="en-US" sz="2000" dirty="0"/>
              <a:t>plain text = </a:t>
            </a:r>
            <a:r>
              <a:rPr lang="en-US" sz="2000" dirty="0" err="1"/>
              <a:t>ascii</a:t>
            </a:r>
            <a:r>
              <a:rPr lang="en-US" sz="2000" dirty="0"/>
              <a:t> = characters are 8 bits = characters are 1 byte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44999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Repeat three times.</a:t>
            </a:r>
          </a:p>
          <a:p>
            <a:endParaRPr lang="en-US" sz="2800" dirty="0"/>
          </a:p>
          <a:p>
            <a:r>
              <a:rPr lang="en-US" sz="2800" dirty="0"/>
              <a:t>  “Following is totally wrong”</a:t>
            </a: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F1E0BB05-F313-4F1E-9390-9293F5E728C8}" type="slidenum">
              <a:rPr lang="en-US"/>
              <a:pPr/>
              <a:t>19</a:t>
            </a:fld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31187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Developed by ANSI (American National Standards Institute)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Defined in ANSI document X3.4-1977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7-bit code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8</a:t>
            </a:r>
            <a:r>
              <a:rPr lang="en-US" sz="2000" baseline="30000" dirty="0"/>
              <a:t>th</a:t>
            </a:r>
            <a:r>
              <a:rPr lang="en-US" sz="2000" dirty="0"/>
              <a:t> bit is unused (or used for a parity bit or to indicate “extended” character set)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2</a:t>
            </a:r>
            <a:r>
              <a:rPr lang="en-US" sz="2000" baseline="30000" dirty="0"/>
              <a:t>7</a:t>
            </a:r>
            <a:r>
              <a:rPr lang="en-US" sz="2000" dirty="0"/>
              <a:t> = 128 different codes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Two general types of codes: </a:t>
            </a:r>
          </a:p>
          <a:p>
            <a:pPr lvl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r>
              <a:rPr lang="en-US" sz="1800" dirty="0"/>
              <a:t>95 are “Printing” codes (displayable on a console)</a:t>
            </a:r>
          </a:p>
          <a:p>
            <a:pPr lvl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r>
              <a:rPr lang="en-US" sz="1800" dirty="0"/>
              <a:t>33 are “Control” codes (control features of the console or communications channel)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Represents </a:t>
            </a:r>
          </a:p>
          <a:p>
            <a:pPr lvl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r>
              <a:rPr lang="en-US" sz="1800" dirty="0"/>
              <a:t>Latin alphabet, Arabic numerals, standard punctuation characters </a:t>
            </a:r>
          </a:p>
          <a:p>
            <a:pPr lvl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r>
              <a:rPr lang="en-US" sz="1800" dirty="0"/>
              <a:t>Plus small set of accents and other European special characters (Latin-I ASCII)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140450" cy="392294"/>
          </a:xfrm>
        </p:spPr>
        <p:txBody>
          <a:bodyPr/>
          <a:lstStyle/>
          <a:p>
            <a:r>
              <a:rPr lang="en-US" dirty="0"/>
              <a:t>Globalization</a:t>
            </a:r>
          </a:p>
        </p:txBody>
      </p:sp>
      <p:pic>
        <p:nvPicPr>
          <p:cNvPr id="148484" name="Picture 4" descr="https://encrypted-tbn1.google.com/images?q=tbn:ANd9GcR8z1mHc3LTRlfaGt9e3FdBID5X-LX0WJLd4i6MrC_CK8vRizs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4953000"/>
            <a:ext cx="2584064" cy="1676400"/>
          </a:xfrm>
          <a:prstGeom prst="rect">
            <a:avLst/>
          </a:prstGeom>
          <a:noFill/>
        </p:spPr>
      </p:pic>
      <p:pic>
        <p:nvPicPr>
          <p:cNvPr id="148486" name="Picture 6" descr="http://www.theodora.com/maps/world/world_language_map_transparent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2971800"/>
            <a:ext cx="3063684" cy="1952626"/>
          </a:xfrm>
          <a:prstGeom prst="rect">
            <a:avLst/>
          </a:prstGeom>
          <a:noFill/>
        </p:spPr>
      </p:pic>
      <p:pic>
        <p:nvPicPr>
          <p:cNvPr id="148488" name="Picture 8" descr="https://encrypted-tbn2.google.com/images?q=tbn:ANd9GcTofieO7QwcyfmoxsnSubqvLWLyIKsRkIGgBjp21Vf14e6ikWLP0Q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1" y="1259433"/>
            <a:ext cx="2209800" cy="1655218"/>
          </a:xfrm>
          <a:prstGeom prst="rect">
            <a:avLst/>
          </a:prstGeom>
          <a:noFill/>
        </p:spPr>
      </p:pic>
      <p:pic>
        <p:nvPicPr>
          <p:cNvPr id="148490" name="Picture 10" descr="https://encrypted-tbn2.google.com/images?q=tbn:ANd9GcRGQuvEj_9xIbbLkCQVluiRdYr1_l5bfmgtt2KmbID7tfjzdww_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3048000"/>
            <a:ext cx="2438400" cy="1828801"/>
          </a:xfrm>
          <a:prstGeom prst="rect">
            <a:avLst/>
          </a:prstGeom>
          <a:noFill/>
        </p:spPr>
      </p:pic>
      <p:pic>
        <p:nvPicPr>
          <p:cNvPr id="148492" name="Picture 12" descr="https://encrypted-tbn1.google.com/images?q=tbn:ANd9GcRSwhbcTcqdAE6c8IWCJbDz2vZYUZmPrWj9ZAzVuoRIIzfN9F3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86400" y="1219200"/>
            <a:ext cx="2619375" cy="1743076"/>
          </a:xfrm>
          <a:prstGeom prst="rect">
            <a:avLst/>
          </a:prstGeom>
          <a:noFill/>
        </p:spPr>
      </p:pic>
      <p:pic>
        <p:nvPicPr>
          <p:cNvPr id="148494" name="Picture 14" descr="http://3.bp.blogspot.com/-jgmfXQp4TEA/TdMSfvTjMlI/AAAAAAAAAAU/QBBKWxISEA0/s760/globalization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981200"/>
            <a:ext cx="2876550" cy="4286250"/>
          </a:xfrm>
          <a:prstGeom prst="rect">
            <a:avLst/>
          </a:prstGeom>
          <a:noFill/>
        </p:spPr>
      </p:pic>
      <p:pic>
        <p:nvPicPr>
          <p:cNvPr id="148496" name="Picture 16" descr="localization"/>
          <p:cNvPicPr>
            <a:picLocks noChangeAspect="1" noChangeArrowheads="1"/>
          </p:cNvPicPr>
          <p:nvPr/>
        </p:nvPicPr>
        <p:blipFill>
          <a:blip r:embed="rId10" cstate="print"/>
          <a:srcRect t="3200" b="9600"/>
          <a:stretch>
            <a:fillRect/>
          </a:stretch>
        </p:blipFill>
        <p:spPr bwMode="auto">
          <a:xfrm>
            <a:off x="5943600" y="5029200"/>
            <a:ext cx="1752600" cy="1528268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>
                <a:latin typeface="Arial" charset="0"/>
                <a:cs typeface="Times New Roman" pitchFamily="18" charset="0"/>
              </a:rPr>
              <a:t>The 7-bit ASCII-code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>
              <a:lnSpc>
                <a:spcPct val="90000"/>
              </a:lnSpc>
              <a:buFontTx/>
              <a:buNone/>
            </a:pPr>
            <a:endParaRPr lang="de-DE" sz="1600" b="1" dirty="0"/>
          </a:p>
          <a:p>
            <a:pPr algn="r">
              <a:lnSpc>
                <a:spcPct val="90000"/>
              </a:lnSpc>
              <a:buFontTx/>
              <a:buNone/>
            </a:pPr>
            <a:endParaRPr lang="de-DE" sz="1600" b="1" dirty="0"/>
          </a:p>
          <a:p>
            <a:pPr algn="r">
              <a:lnSpc>
                <a:spcPct val="90000"/>
              </a:lnSpc>
              <a:buFontTx/>
              <a:buNone/>
            </a:pPr>
            <a:endParaRPr lang="de-DE" sz="1600" b="1" dirty="0"/>
          </a:p>
          <a:p>
            <a:pPr algn="r">
              <a:lnSpc>
                <a:spcPct val="90000"/>
              </a:lnSpc>
              <a:buFontTx/>
              <a:buNone/>
            </a:pPr>
            <a:endParaRPr lang="de-DE" sz="1600" b="1" dirty="0"/>
          </a:p>
          <a:p>
            <a:pPr algn="r">
              <a:lnSpc>
                <a:spcPct val="90000"/>
              </a:lnSpc>
              <a:buFontTx/>
              <a:buNone/>
            </a:pPr>
            <a:endParaRPr lang="de-DE" sz="1600" b="1" dirty="0"/>
          </a:p>
          <a:p>
            <a:pPr algn="r">
              <a:lnSpc>
                <a:spcPct val="90000"/>
              </a:lnSpc>
              <a:buFontTx/>
              <a:buNone/>
            </a:pPr>
            <a:endParaRPr lang="de-DE" sz="1600" b="1" dirty="0"/>
          </a:p>
          <a:p>
            <a:pPr algn="r">
              <a:lnSpc>
                <a:spcPct val="90000"/>
              </a:lnSpc>
              <a:buFontTx/>
              <a:buNone/>
            </a:pPr>
            <a:endParaRPr lang="de-DE" sz="1600" b="1" dirty="0"/>
          </a:p>
          <a:p>
            <a:pPr algn="r">
              <a:lnSpc>
                <a:spcPct val="90000"/>
              </a:lnSpc>
              <a:buFontTx/>
              <a:buNone/>
            </a:pPr>
            <a:endParaRPr lang="de-DE" sz="1600" b="1" dirty="0"/>
          </a:p>
          <a:p>
            <a:pPr algn="r">
              <a:lnSpc>
                <a:spcPct val="90000"/>
              </a:lnSpc>
              <a:buFontTx/>
              <a:buNone/>
            </a:pPr>
            <a:endParaRPr lang="de-DE" sz="1600" b="1" dirty="0"/>
          </a:p>
          <a:p>
            <a:pPr algn="r">
              <a:lnSpc>
                <a:spcPct val="90000"/>
              </a:lnSpc>
              <a:buFontTx/>
              <a:buNone/>
            </a:pPr>
            <a:endParaRPr lang="de-DE" sz="1600" b="1" dirty="0"/>
          </a:p>
          <a:p>
            <a:pPr algn="r">
              <a:lnSpc>
                <a:spcPct val="90000"/>
              </a:lnSpc>
              <a:buFontTx/>
              <a:buNone/>
            </a:pPr>
            <a:endParaRPr lang="de-DE" sz="1600" b="1" dirty="0"/>
          </a:p>
          <a:p>
            <a:pPr algn="r">
              <a:lnSpc>
                <a:spcPct val="90000"/>
              </a:lnSpc>
              <a:buFontTx/>
              <a:buNone/>
            </a:pPr>
            <a:endParaRPr lang="de-DE" sz="1600" b="1" dirty="0"/>
          </a:p>
          <a:p>
            <a:pPr algn="r">
              <a:lnSpc>
                <a:spcPct val="90000"/>
              </a:lnSpc>
              <a:buFontTx/>
              <a:buNone/>
            </a:pPr>
            <a:endParaRPr lang="de-DE" sz="1600" b="1" dirty="0"/>
          </a:p>
          <a:p>
            <a:pPr algn="r">
              <a:lnSpc>
                <a:spcPct val="90000"/>
              </a:lnSpc>
              <a:buFontTx/>
              <a:buNone/>
            </a:pPr>
            <a:endParaRPr lang="de-DE" sz="1600" b="1" dirty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09600" y="1219200"/>
          <a:ext cx="7391400" cy="495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8" name="Photo Editor Photo" r:id="rId4" imgW="5304762" imgH="3552381" progId="">
                  <p:embed/>
                </p:oleObj>
              </mc:Choice>
              <mc:Fallback>
                <p:oleObj name="Photo Editor Photo" r:id="rId4" imgW="5304762" imgH="355238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7391400" cy="4950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9144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r>
              <a:rPr lang="en-US" sz="3600" dirty="0"/>
              <a:t>ASCII Chart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04800" y="1676400"/>
            <a:ext cx="381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This ASCII chart illustrates Decimal and Hex representation of numbers, text and special characters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Hex can be easily converted to binary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Upper case D is 44</a:t>
            </a:r>
            <a:r>
              <a:rPr lang="en-US" sz="2000" baseline="-25000" dirty="0"/>
              <a:t>16</a:t>
            </a:r>
            <a:endParaRPr lang="en-US" sz="2000" dirty="0"/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4</a:t>
            </a:r>
            <a:r>
              <a:rPr lang="en-US" sz="2000" baseline="-22000" dirty="0"/>
              <a:t>16</a:t>
            </a:r>
            <a:r>
              <a:rPr lang="en-US" sz="2000" dirty="0"/>
              <a:t> is 0100</a:t>
            </a:r>
            <a:r>
              <a:rPr lang="en-US" sz="2000" baseline="-22000" dirty="0"/>
              <a:t>2</a:t>
            </a:r>
            <a:endParaRPr lang="en-US" sz="2000" dirty="0"/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Upper case D is then  0100 0100 in binary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000" dirty="0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114800" y="1143000"/>
          <a:ext cx="4776787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4" name="ClipArt" r:id="rId4" imgW="5333333" imgH="5714286" progId="">
                  <p:embed/>
                </p:oleObj>
              </mc:Choice>
              <mc:Fallback>
                <p:oleObj name="ClipArt" r:id="rId4" imgW="5333333" imgH="571428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143000"/>
                        <a:ext cx="4776787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>
                <a:latin typeface="Arial" charset="0"/>
                <a:cs typeface="Times New Roman" pitchFamily="18" charset="0"/>
              </a:rPr>
              <a:t>Extended ASCII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Arial" charset="0"/>
                <a:cs typeface="Arial" charset="0"/>
              </a:rPr>
              <a:t>Later developed extended 8-bit versions</a:t>
            </a:r>
            <a:r>
              <a:rPr lang="de-DE" sz="2800" dirty="0">
                <a:latin typeface="Arial" charset="0"/>
                <a:cs typeface="Arial" charset="0"/>
              </a:rPr>
              <a:t> of</a:t>
            </a:r>
            <a:r>
              <a:rPr lang="en-GB" sz="2800" dirty="0">
                <a:latin typeface="Arial" charset="0"/>
                <a:cs typeface="Arial" charset="0"/>
              </a:rPr>
              <a:t> ASCII have 256 </a:t>
            </a:r>
            <a:r>
              <a:rPr lang="de-DE" sz="2800" dirty="0">
                <a:latin typeface="Arial" charset="0"/>
                <a:cs typeface="Arial" charset="0"/>
              </a:rPr>
              <a:t>characters</a:t>
            </a:r>
            <a:r>
              <a:rPr lang="en-GB" sz="2800" dirty="0">
                <a:latin typeface="Arial" charset="0"/>
                <a:cs typeface="Arial" charset="0"/>
              </a:rPr>
              <a:t>, in order to code further, partial country dependent special characters.</a:t>
            </a:r>
            <a:endParaRPr lang="de-DE" sz="28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GB" sz="2800" dirty="0">
                <a:latin typeface="Arial" charset="0"/>
                <a:cs typeface="Arial" charset="0"/>
              </a:rPr>
              <a:t>Unfortunately there are however very different versions, which differ from </a:t>
            </a:r>
            <a:r>
              <a:rPr lang="de-DE" sz="2800" dirty="0">
                <a:latin typeface="Arial" charset="0"/>
                <a:cs typeface="Arial" charset="0"/>
              </a:rPr>
              <a:t>one to an</a:t>
            </a:r>
            <a:r>
              <a:rPr lang="en-GB" sz="2800" dirty="0">
                <a:latin typeface="Arial" charset="0"/>
                <a:cs typeface="Arial" charset="0"/>
              </a:rPr>
              <a:t>other</a:t>
            </a:r>
          </a:p>
          <a:p>
            <a:pPr>
              <a:lnSpc>
                <a:spcPct val="90000"/>
              </a:lnSpc>
            </a:pPr>
            <a:endParaRPr lang="en-GB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GB" sz="2800" dirty="0">
                <a:latin typeface="Arial" charset="0"/>
                <a:cs typeface="Arial" charset="0"/>
              </a:rPr>
              <a:t>Everyone from different countries got the same idea “WOW! </a:t>
            </a:r>
            <a:r>
              <a:rPr lang="en-GB" dirty="0">
                <a:latin typeface="Arial" charset="0"/>
                <a:cs typeface="Arial" charset="0"/>
              </a:rPr>
              <a:t>The numbers from 128 to 255 are unused. Let me use them!”</a:t>
            </a: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990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r>
              <a:rPr lang="en-US" sz="3600" dirty="0"/>
              <a:t>Extended ASCII (Cont…)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33400" y="1219200"/>
            <a:ext cx="3657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/>
              <a:t>From 128 to 255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/>
              <a:t>Many accented characters of Western-European (German, French, Spanish) show up here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4495800" y="1295400"/>
          <a:ext cx="46482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2" name="ClipArt" r:id="rId4" imgW="4809524" imgH="5714286" progId="">
                  <p:embed/>
                </p:oleObj>
              </mc:Choice>
              <mc:Fallback>
                <p:oleObj name="ClipArt" r:id="rId4" imgW="4809524" imgH="571428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46482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990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r>
              <a:rPr lang="en-US" sz="3600" dirty="0"/>
              <a:t>Western-European Languages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600" dirty="0"/>
              <a:t>(English + Accented Characters)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33400" y="1219200"/>
            <a:ext cx="2819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French</a:t>
            </a:r>
          </a:p>
          <a:p>
            <a:r>
              <a:rPr lang="en-US" sz="2400" dirty="0"/>
              <a:t>Italian</a:t>
            </a:r>
          </a:p>
          <a:p>
            <a:r>
              <a:rPr lang="en-US" sz="2400" dirty="0"/>
              <a:t>Polish</a:t>
            </a:r>
          </a:p>
          <a:p>
            <a:r>
              <a:rPr lang="en-US" sz="2400" dirty="0"/>
              <a:t>Portuguese</a:t>
            </a:r>
          </a:p>
          <a:p>
            <a:r>
              <a:rPr lang="en-US" sz="2400" dirty="0"/>
              <a:t>Spanish</a:t>
            </a:r>
          </a:p>
          <a:p>
            <a:r>
              <a:rPr lang="en-US" sz="2400" dirty="0"/>
              <a:t>Romanian</a:t>
            </a:r>
          </a:p>
          <a:p>
            <a:r>
              <a:rPr lang="en-US" sz="2400" dirty="0"/>
              <a:t>German</a:t>
            </a:r>
          </a:p>
          <a:p>
            <a:r>
              <a:rPr lang="en-US" sz="2400" dirty="0"/>
              <a:t>Dutch</a:t>
            </a:r>
          </a:p>
          <a:p>
            <a:r>
              <a:rPr lang="en-US" sz="2400" dirty="0"/>
              <a:t>Greek</a:t>
            </a:r>
          </a:p>
          <a:p>
            <a:r>
              <a:rPr lang="en-US" sz="2400" dirty="0"/>
              <a:t>Albanian</a:t>
            </a:r>
          </a:p>
          <a:p>
            <a:r>
              <a:rPr lang="en-US" sz="2400" dirty="0"/>
              <a:t>Swedish</a:t>
            </a:r>
          </a:p>
          <a:p>
            <a:r>
              <a:rPr lang="en-US" sz="2400" dirty="0"/>
              <a:t>Danish</a:t>
            </a:r>
          </a:p>
          <a:p>
            <a:r>
              <a:rPr lang="en-US" sz="2400" dirty="0"/>
              <a:t>Norwegian</a:t>
            </a:r>
          </a:p>
          <a:p>
            <a:r>
              <a:rPr lang="en-US" sz="2400" dirty="0"/>
              <a:t>Icelandic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447800"/>
            <a:ext cx="3697288" cy="5158086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8341544" cy="527392"/>
          </a:xfrm>
        </p:spPr>
        <p:txBody>
          <a:bodyPr>
            <a:normAutofit/>
          </a:bodyPr>
          <a:lstStyle/>
          <a:p>
            <a:r>
              <a:rPr lang="en-US" sz="2400" dirty="0"/>
              <a:t>Background: Root of all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493520"/>
            <a:ext cx="7274560" cy="3474720"/>
          </a:xfrm>
        </p:spPr>
        <p:txBody>
          <a:bodyPr/>
          <a:lstStyle/>
          <a:p>
            <a:endParaRPr lang="en-US" sz="1800" b="0" dirty="0"/>
          </a:p>
          <a:p>
            <a:pPr>
              <a:buNone/>
            </a:pPr>
            <a:r>
              <a:rPr lang="en-US" sz="1800" b="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637" y="1248355"/>
            <a:ext cx="89213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In the early days of computing, all the business logic assumed English (or characters that occupy only one byte). So, ASCII encoding worked  (0 to 127 characters)</a:t>
            </a:r>
          </a:p>
          <a:p>
            <a:endParaRPr lang="en-US" sz="2000" b="0" dirty="0"/>
          </a:p>
          <a:p>
            <a:r>
              <a:rPr lang="en-US" sz="2000" b="0" dirty="0"/>
              <a:t>When the entire world is adopting, different countries / languages took liberty of interpreting the ASCII code points  (128 to 255 and up) and gave them different meanings. There is no standard</a:t>
            </a:r>
          </a:p>
          <a:p>
            <a:endParaRPr lang="en-US" sz="2000" b="0" dirty="0"/>
          </a:p>
          <a:p>
            <a:r>
              <a:rPr lang="en-US" sz="2000" b="0" dirty="0"/>
              <a:t>So, the numbers from 128 to 255 have different meanings in Russian, Greek, Spanish, etc..</a:t>
            </a:r>
          </a:p>
          <a:p>
            <a:endParaRPr lang="en-US" sz="2000" b="0" dirty="0"/>
          </a:p>
          <a:p>
            <a:r>
              <a:rPr lang="en-US" sz="2000" b="0" dirty="0"/>
              <a:t>So, when any deployment need to work in both multiple languages (say Chinese and Spanish; or Korean and Russian) all the problems came to surface – due to data corruption, data truncation, unable to display</a:t>
            </a:r>
          </a:p>
          <a:p>
            <a:endParaRPr lang="en-US" sz="2000" b="0" dirty="0"/>
          </a:p>
          <a:p>
            <a:r>
              <a:rPr lang="en-US" sz="2000" b="0" dirty="0"/>
              <a:t>So you may see gibberish, ? Or little itty bitty squares or some other mess.</a:t>
            </a:r>
          </a:p>
          <a:p>
            <a:endParaRPr lang="en-US" sz="2000" b="0" dirty="0"/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341544" cy="527392"/>
          </a:xfrm>
        </p:spPr>
        <p:txBody>
          <a:bodyPr>
            <a:normAutofit/>
          </a:bodyPr>
          <a:lstStyle/>
          <a:p>
            <a:r>
              <a:rPr lang="en-US" sz="2400" dirty="0"/>
              <a:t>Why is “ASCII is OK” a big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493520"/>
            <a:ext cx="7274560" cy="3474720"/>
          </a:xfrm>
        </p:spPr>
        <p:txBody>
          <a:bodyPr/>
          <a:lstStyle/>
          <a:p>
            <a:endParaRPr lang="en-US" sz="1600" b="0" dirty="0"/>
          </a:p>
          <a:p>
            <a:pPr>
              <a:buNone/>
            </a:pPr>
            <a:r>
              <a:rPr lang="en-US" sz="1600" b="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104" y="1295400"/>
            <a:ext cx="8250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0" dirty="0"/>
              <a:t>Byte Vs Character 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your database design, what do you mean by VARCHAR(20) for a column? </a:t>
            </a:r>
            <a:endParaRPr lang="en-US" sz="2400" b="0" dirty="0"/>
          </a:p>
          <a:p>
            <a:endParaRPr lang="en-US" sz="2400" b="0" dirty="0"/>
          </a:p>
          <a:p>
            <a:r>
              <a:rPr lang="en-US" sz="2400" b="0" dirty="0"/>
              <a:t>2. String Manipulation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you want a String of 10 characters, what does it mean?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Is it 10 code points?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 it 10 logical characters?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How are your string processing functions going to work on multi-byte characters?</a:t>
            </a:r>
            <a:endParaRPr lang="en-US" sz="1600" dirty="0"/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341544" cy="527392"/>
          </a:xfrm>
        </p:spPr>
        <p:txBody>
          <a:bodyPr>
            <a:normAutofit/>
          </a:bodyPr>
          <a:lstStyle/>
          <a:p>
            <a:r>
              <a:rPr lang="en-US" sz="2400" dirty="0"/>
              <a:t>Unicode –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493520"/>
            <a:ext cx="7274560" cy="3474720"/>
          </a:xfrm>
        </p:spPr>
        <p:txBody>
          <a:bodyPr/>
          <a:lstStyle/>
          <a:p>
            <a:endParaRPr lang="en-US" sz="1800" b="0" dirty="0"/>
          </a:p>
          <a:p>
            <a:pPr>
              <a:buNone/>
            </a:pPr>
            <a:r>
              <a:rPr lang="en-US" sz="1800" b="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4227" y="1441269"/>
            <a:ext cx="86368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dirty="0"/>
              <a:t>Then came Unicode: Where all the characters have one and only code point (over million characters); </a:t>
            </a:r>
          </a:p>
          <a:p>
            <a:pPr>
              <a:buFont typeface="Arial" pitchFamily="34" charset="0"/>
              <a:buChar char="•"/>
            </a:pPr>
            <a:endParaRPr lang="en-US" sz="2400" b="0" dirty="0"/>
          </a:p>
          <a:p>
            <a:pPr>
              <a:buFont typeface="Arial" pitchFamily="34" charset="0"/>
              <a:buChar char="•"/>
            </a:pPr>
            <a:r>
              <a:rPr lang="en-US" sz="2400" b="0" dirty="0"/>
              <a:t> Just imagine a big database or an array with an index. If you query an index, you are guaranteed that you will be given information about the corresponding character</a:t>
            </a:r>
          </a:p>
          <a:p>
            <a:pPr>
              <a:buFont typeface="Arial" pitchFamily="34" charset="0"/>
              <a:buChar char="•"/>
            </a:pPr>
            <a:endParaRPr lang="en-US" sz="2400" b="0" dirty="0"/>
          </a:p>
          <a:p>
            <a:pPr>
              <a:buFont typeface="Arial" pitchFamily="34" charset="0"/>
              <a:buChar char="•"/>
            </a:pPr>
            <a:r>
              <a:rPr lang="en-US" sz="2400" b="0" dirty="0"/>
              <a:t> Note that these code points are NOT same as encodings (we will discuss it later on)</a:t>
            </a:r>
          </a:p>
          <a:p>
            <a:pPr>
              <a:buFont typeface="Arial" pitchFamily="34" charset="0"/>
              <a:buChar char="•"/>
            </a:pPr>
            <a:endParaRPr lang="en-US" sz="2400" b="0" dirty="0"/>
          </a:p>
          <a:p>
            <a:pPr>
              <a:buFont typeface="Arial" pitchFamily="34" charset="0"/>
              <a:buChar char="•"/>
            </a:pPr>
            <a:r>
              <a:rPr lang="en-US" sz="2400" b="0" dirty="0"/>
              <a:t> If you want to have deployment that supports multiple languages that belong to different character sets (</a:t>
            </a:r>
            <a:r>
              <a:rPr lang="en-US" sz="2400" b="0" dirty="0" err="1"/>
              <a:t>eg</a:t>
            </a:r>
            <a:r>
              <a:rPr lang="en-US" sz="2400" b="0" dirty="0"/>
              <a:t>: Russian and Chinese) then relying on Unicode is the only option you have. </a:t>
            </a: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5614751" cy="808038"/>
          </a:xfrm>
        </p:spPr>
        <p:txBody>
          <a:bodyPr/>
          <a:lstStyle/>
          <a:p>
            <a:r>
              <a:rPr lang="en-US" dirty="0"/>
              <a:t>Capital A in Unicode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98916" y="1524000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cs typeface="Times New Roman" pitchFamily="18" charset="0"/>
              </a:rPr>
              <a:t>0041: LATIN CAPITAL LETTER</a:t>
            </a:r>
            <a:endParaRPr lang="en-US" sz="2000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051462" y="2963186"/>
            <a:ext cx="6172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cs typeface="Times New Roman" pitchFamily="18" charset="0"/>
              </a:rPr>
              <a:t>Code point: 0041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Name: LATIN CAPITAL LETTER A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General category: Uppercase letter (Lu)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Canonical combining class: Standard spacing (0)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Bidirectional category: Left-to-right (L)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Mirrored: no (N)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Lowercase mapping: 0061</a:t>
            </a:r>
            <a:r>
              <a:rPr lang="en-US" sz="2000" dirty="0"/>
              <a:t>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98916" y="2209800"/>
            <a:ext cx="2057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Representative</a:t>
            </a:r>
            <a:br>
              <a:rPr lang="en-US" sz="2000"/>
            </a:br>
            <a:r>
              <a:rPr lang="en-US" sz="2000"/>
              <a:t>glyph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79647" y="3474058"/>
            <a:ext cx="1828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Semantic</a:t>
            </a:r>
            <a:br>
              <a:rPr lang="en-US" sz="2000" dirty="0"/>
            </a:br>
            <a:r>
              <a:rPr lang="en-US" sz="2000" dirty="0"/>
              <a:t>properties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913516" y="20574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A</a:t>
            </a:r>
          </a:p>
        </p:txBody>
      </p:sp>
      <p:sp>
        <p:nvSpPr>
          <p:cNvPr id="11" name="Right Arrow 10"/>
          <p:cNvSpPr/>
          <p:nvPr/>
        </p:nvSpPr>
        <p:spPr bwMode="auto">
          <a:xfrm rot="19375345" flipH="1">
            <a:off x="3979956" y="2079746"/>
            <a:ext cx="2904298" cy="484632"/>
          </a:xfrm>
          <a:prstGeom prst="rightArrow">
            <a:avLst/>
          </a:prstGeom>
          <a:solidFill>
            <a:srgbClr val="6881A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58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effectLst/>
              <a:latin typeface="Arial" charset="0"/>
              <a:sym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808038"/>
          </a:xfrm>
        </p:spPr>
        <p:txBody>
          <a:bodyPr/>
          <a:lstStyle/>
          <a:p>
            <a:r>
              <a:rPr lang="en-US" dirty="0"/>
              <a:t>An online tool to play with Unicode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D80027-49B2-439D-961A-3B1172E3E67D}"/>
              </a:ext>
            </a:extLst>
          </p:cNvPr>
          <p:cNvSpPr/>
          <p:nvPr/>
        </p:nvSpPr>
        <p:spPr>
          <a:xfrm>
            <a:off x="381000" y="1143000"/>
            <a:ext cx="5474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3"/>
              </a:rPr>
              <a:t>https://onlineunicodetools.com/</a:t>
            </a:r>
            <a:r>
              <a:rPr lang="en-US" sz="32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B37CA-E35C-4378-B0DB-80A7770D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42237"/>
            <a:ext cx="9144000" cy="1973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738039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848600" cy="392294"/>
          </a:xfrm>
        </p:spPr>
        <p:txBody>
          <a:bodyPr/>
          <a:lstStyle/>
          <a:p>
            <a:r>
              <a:rPr lang="en-US" dirty="0"/>
              <a:t>Some important things you need to remember ..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83919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b="0" dirty="0"/>
              <a:t>Character  = 1 byte  / </a:t>
            </a:r>
            <a:r>
              <a:rPr lang="en-US" sz="2800" b="0" dirty="0" err="1"/>
              <a:t>a,b,c</a:t>
            </a:r>
            <a:r>
              <a:rPr lang="en-US" sz="2800" b="0" dirty="0"/>
              <a:t> (NOT OK)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Logical Character = can be multiple bytes / String (OK)</a:t>
            </a:r>
          </a:p>
          <a:p>
            <a:pPr lvl="0" eaLnBrk="0" hangingPunct="0">
              <a:buClr>
                <a:srgbClr val="949EAA"/>
              </a:buClr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All the APIs need to handle the logical characters / strings  (Unless otherwise explicitly called for, all of the APIs and logic handles only Strings (words and logical characters)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All the files you read are in UTF-8 encoding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FONT should be configurable; Do not hard code the FONT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Text can be copy and pasted or Typed using different input methods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990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r>
              <a:rPr lang="en-US" sz="3600" dirty="0"/>
              <a:t>Utility – </a:t>
            </a:r>
            <a:r>
              <a:rPr lang="en-US" sz="3600" dirty="0" err="1"/>
              <a:t>charmap</a:t>
            </a:r>
            <a:r>
              <a:rPr lang="en-US" sz="3600" dirty="0"/>
              <a:t> (on windows)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75" y="1028700"/>
            <a:ext cx="6981825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990600" y="152400"/>
            <a:ext cx="7086600" cy="808038"/>
          </a:xfrm>
        </p:spPr>
        <p:txBody>
          <a:bodyPr/>
          <a:lstStyle/>
          <a:p>
            <a:pPr eaLnBrk="1" hangingPunct="1"/>
            <a:r>
              <a:rPr lang="en-US" sz="2400" dirty="0"/>
              <a:t>Summary</a:t>
            </a:r>
          </a:p>
        </p:txBody>
      </p:sp>
      <p:sp>
        <p:nvSpPr>
          <p:cNvPr id="5123" name="Title 1"/>
          <p:cNvSpPr txBox="1">
            <a:spLocks/>
          </p:cNvSpPr>
          <p:nvPr/>
        </p:nvSpPr>
        <p:spPr bwMode="auto">
          <a:xfrm>
            <a:off x="423530" y="1619693"/>
            <a:ext cx="7696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buAutoNum type="arabicPeriod"/>
            </a:pPr>
            <a:r>
              <a:rPr lang="en-US" sz="2000" b="0" dirty="0"/>
              <a:t>ASCII / Assuming a character occupies a single byte is the root of all evils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 startAt="2"/>
            </a:pPr>
            <a:r>
              <a:rPr lang="en-US" sz="2000" dirty="0"/>
              <a:t>Such assumption will lead to several issues – disabling I18N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Byte Vs Character Schema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String Manipulation APIs</a:t>
            </a:r>
          </a:p>
          <a:p>
            <a:pPr marL="457200" indent="-457200">
              <a:buAutoNum type="arabicPeriod"/>
            </a:pPr>
            <a:endParaRPr lang="en-US" sz="2000" b="0" dirty="0"/>
          </a:p>
          <a:p>
            <a:pPr marL="457200" indent="-457200">
              <a:buAutoNum type="arabicPeriod"/>
            </a:pPr>
            <a:endParaRPr lang="en-US" sz="2000" b="0" dirty="0"/>
          </a:p>
          <a:p>
            <a:pPr marL="457200" indent="-457200"/>
            <a:r>
              <a:rPr lang="en-US" sz="2000" b="0" dirty="0"/>
              <a:t>3.   Unicode (code points) and UTF-8 (Encoding schemes) is the solution to overcome this issue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pPr eaLnBrk="0" hangingPunct="0"/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algn="l" eaLnBrk="0" hangingPunct="0">
              <a:buFont typeface="Wingdings" pitchFamily="2" charset="2"/>
              <a:buChar char="§"/>
            </a:pPr>
            <a:endParaRPr lang="en-US" sz="2000" dirty="0"/>
          </a:p>
          <a:p>
            <a:pPr algn="l" eaLnBrk="0" hangingPunct="0">
              <a:buFont typeface="Wingdings" pitchFamily="2" charset="2"/>
              <a:buChar char="§"/>
            </a:pPr>
            <a:endParaRPr lang="en-US" sz="2000" dirty="0"/>
          </a:p>
          <a:p>
            <a:pPr algn="l" eaLnBrk="0" hangingPunct="0">
              <a:buFont typeface="Wingdings" pitchFamily="2" charset="2"/>
              <a:buChar char="§"/>
            </a:pPr>
            <a:endParaRPr lang="en-US" sz="2000" dirty="0"/>
          </a:p>
          <a:p>
            <a:pPr algn="l" eaLnBrk="0" hangingPunct="0">
              <a:buFont typeface="Wingdings" pitchFamily="2" charset="2"/>
              <a:buNone/>
            </a:pPr>
            <a:endParaRPr lang="en-US" sz="2000" dirty="0"/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990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r>
              <a:rPr lang="en-US" sz="3600" dirty="0"/>
              <a:t>Acronyms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37160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IANA: Internet Assigned Numbers Authority</a:t>
            </a:r>
          </a:p>
          <a:p>
            <a:r>
              <a:rPr lang="en-US" sz="1800" dirty="0"/>
              <a:t>LISA: Localization Industry Standards Association</a:t>
            </a:r>
          </a:p>
          <a:p>
            <a:r>
              <a:rPr lang="en-US" sz="1800" dirty="0"/>
              <a:t>ISO: International Standards Organization</a:t>
            </a:r>
          </a:p>
          <a:p>
            <a:r>
              <a:rPr lang="en-US" sz="1800" dirty="0"/>
              <a:t>ICU: International Components for Unicode</a:t>
            </a:r>
          </a:p>
          <a:p>
            <a:r>
              <a:rPr lang="en-US" sz="1800" dirty="0"/>
              <a:t>UTF: Unicode / Universal Transformation Format</a:t>
            </a:r>
          </a:p>
          <a:p>
            <a:r>
              <a:rPr lang="en-US" sz="1800" dirty="0"/>
              <a:t>UCS: Universal Character Set</a:t>
            </a:r>
          </a:p>
          <a:p>
            <a:r>
              <a:rPr lang="en-US" sz="1800" dirty="0"/>
              <a:t>IETF: Internet Engineering Task Force</a:t>
            </a:r>
          </a:p>
          <a:p>
            <a:r>
              <a:rPr lang="en-US" sz="1800" dirty="0"/>
              <a:t>BCP: Best Current Practice (BCP 47)</a:t>
            </a:r>
          </a:p>
          <a:p>
            <a:r>
              <a:rPr lang="en-US" sz="1800" dirty="0"/>
              <a:t>CLDR: Common Locale Data Repository</a:t>
            </a:r>
          </a:p>
          <a:p>
            <a:r>
              <a:rPr lang="en-US" sz="1800" dirty="0"/>
              <a:t>LDML: Locale Data Markup Language</a:t>
            </a:r>
          </a:p>
          <a:p>
            <a:r>
              <a:rPr lang="en-US" sz="1800" dirty="0"/>
              <a:t>DBCS: Double Byte Character Set</a:t>
            </a:r>
          </a:p>
          <a:p>
            <a:r>
              <a:rPr lang="en-US" sz="1800" dirty="0"/>
              <a:t>OEM: Original Equipment Manufacturer</a:t>
            </a:r>
          </a:p>
          <a:p>
            <a:r>
              <a:rPr lang="en-US" sz="1800" dirty="0"/>
              <a:t>ANSI: American National Standards Institute</a:t>
            </a: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990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r>
              <a:rPr lang="en-US" sz="3600" dirty="0"/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371600"/>
            <a:ext cx="8229600" cy="4826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lnSpc>
                <a:spcPts val="2200"/>
              </a:lnSpc>
              <a:spcAft>
                <a:spcPts val="1288"/>
              </a:spcAft>
              <a:buClr>
                <a:srgbClr val="264C86"/>
              </a:buClr>
              <a:buSzPct val="69000"/>
              <a:buFont typeface="Times New Roman" pitchFamily="16" charset="0"/>
              <a:buBlip>
                <a:blip r:embed="rId3"/>
              </a:buBlip>
              <a:tabLst>
                <a:tab pos="20638" algn="l"/>
                <a:tab pos="434975" algn="l"/>
                <a:tab pos="849313" algn="l"/>
                <a:tab pos="1263650" algn="l"/>
                <a:tab pos="1677988" algn="l"/>
                <a:tab pos="2092325" algn="l"/>
                <a:tab pos="2506663" algn="l"/>
                <a:tab pos="2921000" algn="l"/>
                <a:tab pos="3335338" algn="l"/>
                <a:tab pos="3749675" algn="l"/>
                <a:tab pos="4164013" algn="l"/>
                <a:tab pos="4578350" algn="l"/>
                <a:tab pos="4992688" algn="l"/>
                <a:tab pos="5407025" algn="l"/>
                <a:tab pos="5821363" algn="l"/>
                <a:tab pos="6235700" algn="l"/>
                <a:tab pos="6650038" algn="l"/>
                <a:tab pos="7064375" algn="l"/>
                <a:tab pos="7478713" algn="l"/>
                <a:tab pos="7893050" algn="l"/>
              </a:tabLst>
            </a:pPr>
            <a:r>
              <a:rPr lang="en-GB" sz="2200" b="1" dirty="0">
                <a:latin typeface="+mj-lt"/>
                <a:ea typeface="HG Mincho Light J" charset="0"/>
                <a:cs typeface="HG Mincho Light J" charset="0"/>
              </a:rPr>
              <a:t>  Joel on Software</a:t>
            </a:r>
          </a:p>
          <a:p>
            <a:pPr eaLnBrk="1">
              <a:lnSpc>
                <a:spcPts val="2200"/>
              </a:lnSpc>
              <a:spcAft>
                <a:spcPts val="1288"/>
              </a:spcAft>
              <a:buClr>
                <a:srgbClr val="264C86"/>
              </a:buClr>
              <a:buSzPct val="69000"/>
              <a:tabLst>
                <a:tab pos="20638" algn="l"/>
                <a:tab pos="434975" algn="l"/>
                <a:tab pos="849313" algn="l"/>
                <a:tab pos="1263650" algn="l"/>
                <a:tab pos="1677988" algn="l"/>
                <a:tab pos="2092325" algn="l"/>
                <a:tab pos="2506663" algn="l"/>
                <a:tab pos="2921000" algn="l"/>
                <a:tab pos="3335338" algn="l"/>
                <a:tab pos="3749675" algn="l"/>
                <a:tab pos="4164013" algn="l"/>
                <a:tab pos="4578350" algn="l"/>
                <a:tab pos="4992688" algn="l"/>
                <a:tab pos="5407025" algn="l"/>
                <a:tab pos="5821363" algn="l"/>
                <a:tab pos="6235700" algn="l"/>
                <a:tab pos="6650038" algn="l"/>
                <a:tab pos="7064375" algn="l"/>
                <a:tab pos="7478713" algn="l"/>
                <a:tab pos="7893050" algn="l"/>
              </a:tabLst>
            </a:pPr>
            <a:r>
              <a:rPr lang="en-GB" sz="2200" b="1" dirty="0">
                <a:latin typeface="+mj-lt"/>
                <a:ea typeface="HG Mincho Light J" charset="0"/>
                <a:cs typeface="HG Mincho Light J" charset="0"/>
              </a:rPr>
              <a:t>   </a:t>
            </a:r>
            <a:r>
              <a:rPr lang="en-US" sz="2400" dirty="0">
                <a:hlinkClick r:id="rId4"/>
              </a:rPr>
              <a:t>http://www.joelonsoftware.com/articles/Unicode.html</a:t>
            </a:r>
            <a:endParaRPr lang="en-GB" sz="2200" b="1" dirty="0">
              <a:latin typeface="+mj-lt"/>
              <a:ea typeface="HG Mincho Light J" charset="0"/>
              <a:cs typeface="HG Mincho Light J" charset="0"/>
            </a:endParaRPr>
          </a:p>
          <a:p>
            <a:pPr eaLnBrk="1">
              <a:lnSpc>
                <a:spcPts val="2200"/>
              </a:lnSpc>
              <a:spcAft>
                <a:spcPts val="1288"/>
              </a:spcAft>
              <a:buClr>
                <a:srgbClr val="264C86"/>
              </a:buClr>
              <a:buSzPct val="69000"/>
              <a:buFont typeface="Times New Roman" pitchFamily="16" charset="0"/>
              <a:buBlip>
                <a:blip r:embed="rId3"/>
              </a:buBlip>
              <a:tabLst>
                <a:tab pos="20638" algn="l"/>
                <a:tab pos="434975" algn="l"/>
                <a:tab pos="849313" algn="l"/>
                <a:tab pos="1263650" algn="l"/>
                <a:tab pos="1677988" algn="l"/>
                <a:tab pos="2092325" algn="l"/>
                <a:tab pos="2506663" algn="l"/>
                <a:tab pos="2921000" algn="l"/>
                <a:tab pos="3335338" algn="l"/>
                <a:tab pos="3749675" algn="l"/>
                <a:tab pos="4164013" algn="l"/>
                <a:tab pos="4578350" algn="l"/>
                <a:tab pos="4992688" algn="l"/>
                <a:tab pos="5407025" algn="l"/>
                <a:tab pos="5821363" algn="l"/>
                <a:tab pos="6235700" algn="l"/>
                <a:tab pos="6650038" algn="l"/>
                <a:tab pos="7064375" algn="l"/>
                <a:tab pos="7478713" algn="l"/>
                <a:tab pos="7893050" algn="l"/>
              </a:tabLst>
            </a:pPr>
            <a:r>
              <a:rPr lang="en-GB" sz="2200" b="1" dirty="0">
                <a:latin typeface="+mj-lt"/>
                <a:ea typeface="HG Mincho Light J" charset="0"/>
                <a:cs typeface="HG Mincho Light J" charset="0"/>
              </a:rPr>
              <a:t>  Sun Globalization Resources </a:t>
            </a:r>
          </a:p>
          <a:p>
            <a:pPr marL="585788" lvl="2" indent="-193675" eaLnBrk="1">
              <a:lnSpc>
                <a:spcPct val="89000"/>
              </a:lnSpc>
              <a:spcAft>
                <a:spcPts val="775"/>
              </a:spcAft>
              <a:buClr>
                <a:srgbClr val="000000"/>
              </a:buClr>
              <a:buSzPct val="47000"/>
              <a:buFont typeface="StarSymbol" charset="0"/>
              <a:buNone/>
              <a:tabLst>
                <a:tab pos="20638" algn="l"/>
                <a:tab pos="434975" algn="l"/>
                <a:tab pos="849313" algn="l"/>
                <a:tab pos="1263650" algn="l"/>
                <a:tab pos="1677988" algn="l"/>
                <a:tab pos="2092325" algn="l"/>
                <a:tab pos="2506663" algn="l"/>
                <a:tab pos="2921000" algn="l"/>
                <a:tab pos="3335338" algn="l"/>
                <a:tab pos="3749675" algn="l"/>
                <a:tab pos="4164013" algn="l"/>
                <a:tab pos="4578350" algn="l"/>
                <a:tab pos="4992688" algn="l"/>
                <a:tab pos="5407025" algn="l"/>
                <a:tab pos="5821363" algn="l"/>
                <a:tab pos="6235700" algn="l"/>
                <a:tab pos="6650038" algn="l"/>
                <a:tab pos="7064375" algn="l"/>
                <a:tab pos="7478713" algn="l"/>
                <a:tab pos="7893050" algn="l"/>
              </a:tabLst>
            </a:pPr>
            <a:r>
              <a:rPr lang="en-GB" sz="2200" b="1" dirty="0">
                <a:latin typeface="+mj-lt"/>
                <a:ea typeface="HG Mincho Light J" charset="0"/>
                <a:cs typeface="HG Mincho Light J" charset="0"/>
                <a:hlinkClick r:id="rId5"/>
              </a:rPr>
              <a:t>http://developer.sun.com/techtopics/global</a:t>
            </a:r>
            <a:endParaRPr lang="en-GB" sz="2200" b="1" dirty="0">
              <a:latin typeface="+mj-lt"/>
              <a:ea typeface="HG Mincho Light J" charset="0"/>
              <a:cs typeface="HG Mincho Light J" charset="0"/>
            </a:endParaRPr>
          </a:p>
          <a:p>
            <a:pPr eaLnBrk="1">
              <a:lnSpc>
                <a:spcPct val="101000"/>
              </a:lnSpc>
              <a:spcAft>
                <a:spcPts val="1288"/>
              </a:spcAft>
              <a:buClr>
                <a:srgbClr val="264C86"/>
              </a:buClr>
              <a:buSzPct val="69000"/>
              <a:buFont typeface="StarSymbol" charset="0"/>
              <a:buBlip>
                <a:blip r:embed="rId3"/>
              </a:buBlip>
              <a:tabLst>
                <a:tab pos="20638" algn="l"/>
                <a:tab pos="434975" algn="l"/>
                <a:tab pos="849313" algn="l"/>
                <a:tab pos="1263650" algn="l"/>
                <a:tab pos="1677988" algn="l"/>
                <a:tab pos="2092325" algn="l"/>
                <a:tab pos="2506663" algn="l"/>
                <a:tab pos="2921000" algn="l"/>
                <a:tab pos="3335338" algn="l"/>
                <a:tab pos="3749675" algn="l"/>
                <a:tab pos="4164013" algn="l"/>
                <a:tab pos="4578350" algn="l"/>
                <a:tab pos="4992688" algn="l"/>
                <a:tab pos="5407025" algn="l"/>
                <a:tab pos="5821363" algn="l"/>
                <a:tab pos="6235700" algn="l"/>
                <a:tab pos="6650038" algn="l"/>
                <a:tab pos="7064375" algn="l"/>
                <a:tab pos="7478713" algn="l"/>
                <a:tab pos="7893050" algn="l"/>
              </a:tabLst>
            </a:pPr>
            <a:r>
              <a:rPr lang="en-GB" sz="2200" b="1" dirty="0">
                <a:latin typeface="+mj-lt"/>
                <a:ea typeface="HG Mincho Light J" charset="0"/>
                <a:cs typeface="HG Mincho Light J" charset="0"/>
              </a:rPr>
              <a:t>  </a:t>
            </a:r>
            <a:r>
              <a:rPr lang="en-GB" sz="2200" b="1" dirty="0" err="1">
                <a:latin typeface="+mj-lt"/>
                <a:ea typeface="HG Mincho Light J" charset="0"/>
                <a:cs typeface="HG Mincho Light J" charset="0"/>
              </a:rPr>
              <a:t>MultiLingual</a:t>
            </a:r>
            <a:r>
              <a:rPr lang="en-GB" sz="2200" b="1" dirty="0">
                <a:latin typeface="+mj-lt"/>
                <a:ea typeface="HG Mincho Light J" charset="0"/>
                <a:cs typeface="HG Mincho Light J" charset="0"/>
              </a:rPr>
              <a:t> Computing &amp; Technology magazine</a:t>
            </a:r>
          </a:p>
          <a:p>
            <a:pPr marL="585788" lvl="2" indent="-193675" eaLnBrk="1">
              <a:lnSpc>
                <a:spcPct val="89000"/>
              </a:lnSpc>
              <a:spcAft>
                <a:spcPts val="775"/>
              </a:spcAft>
              <a:buClr>
                <a:srgbClr val="000000"/>
              </a:buClr>
              <a:buSzPct val="47000"/>
              <a:buFont typeface="StarSymbol" charset="0"/>
              <a:buNone/>
              <a:tabLst>
                <a:tab pos="20638" algn="l"/>
                <a:tab pos="434975" algn="l"/>
                <a:tab pos="849313" algn="l"/>
                <a:tab pos="1263650" algn="l"/>
                <a:tab pos="1677988" algn="l"/>
                <a:tab pos="2092325" algn="l"/>
                <a:tab pos="2506663" algn="l"/>
                <a:tab pos="2921000" algn="l"/>
                <a:tab pos="3335338" algn="l"/>
                <a:tab pos="3749675" algn="l"/>
                <a:tab pos="4164013" algn="l"/>
                <a:tab pos="4578350" algn="l"/>
                <a:tab pos="4992688" algn="l"/>
                <a:tab pos="5407025" algn="l"/>
                <a:tab pos="5821363" algn="l"/>
                <a:tab pos="6235700" algn="l"/>
                <a:tab pos="6650038" algn="l"/>
                <a:tab pos="7064375" algn="l"/>
                <a:tab pos="7478713" algn="l"/>
                <a:tab pos="7893050" algn="l"/>
              </a:tabLst>
            </a:pPr>
            <a:r>
              <a:rPr lang="en-GB" sz="2200" b="1" dirty="0">
                <a:latin typeface="+mj-lt"/>
                <a:ea typeface="HG Mincho Light J" charset="0"/>
                <a:cs typeface="HG Mincho Light J" charset="0"/>
                <a:hlinkClick r:id="rId6"/>
              </a:rPr>
              <a:t>http://www.multilingual.com</a:t>
            </a:r>
            <a:endParaRPr lang="en-GB" sz="2200" b="1" dirty="0">
              <a:latin typeface="+mj-lt"/>
              <a:ea typeface="HG Mincho Light J" charset="0"/>
              <a:cs typeface="HG Mincho Light J" charset="0"/>
            </a:endParaRPr>
          </a:p>
          <a:p>
            <a:pPr eaLnBrk="1">
              <a:lnSpc>
                <a:spcPct val="101000"/>
              </a:lnSpc>
              <a:spcAft>
                <a:spcPts val="1288"/>
              </a:spcAft>
              <a:buClr>
                <a:srgbClr val="264C86"/>
              </a:buClr>
              <a:buSzPct val="69000"/>
              <a:buFont typeface="StarSymbol" charset="0"/>
              <a:buBlip>
                <a:blip r:embed="rId3"/>
              </a:buBlip>
              <a:tabLst>
                <a:tab pos="20638" algn="l"/>
                <a:tab pos="434975" algn="l"/>
                <a:tab pos="849313" algn="l"/>
                <a:tab pos="1263650" algn="l"/>
                <a:tab pos="1677988" algn="l"/>
                <a:tab pos="2092325" algn="l"/>
                <a:tab pos="2506663" algn="l"/>
                <a:tab pos="2921000" algn="l"/>
                <a:tab pos="3335338" algn="l"/>
                <a:tab pos="3749675" algn="l"/>
                <a:tab pos="4164013" algn="l"/>
                <a:tab pos="4578350" algn="l"/>
                <a:tab pos="4992688" algn="l"/>
                <a:tab pos="5407025" algn="l"/>
                <a:tab pos="5821363" algn="l"/>
                <a:tab pos="6235700" algn="l"/>
                <a:tab pos="6650038" algn="l"/>
                <a:tab pos="7064375" algn="l"/>
                <a:tab pos="7478713" algn="l"/>
                <a:tab pos="7893050" algn="l"/>
              </a:tabLst>
            </a:pPr>
            <a:r>
              <a:rPr lang="en-GB" sz="2200" b="1" dirty="0">
                <a:latin typeface="+mj-lt"/>
                <a:ea typeface="HG Mincho Light J" charset="0"/>
                <a:cs typeface="HG Mincho Light J" charset="0"/>
              </a:rPr>
              <a:t>  The Unicode Consortium</a:t>
            </a:r>
          </a:p>
          <a:p>
            <a:pPr marL="585788" lvl="1" indent="-196850" eaLnBrk="1">
              <a:lnSpc>
                <a:spcPct val="89000"/>
              </a:lnSpc>
              <a:spcAft>
                <a:spcPts val="788"/>
              </a:spcAft>
              <a:buClr>
                <a:srgbClr val="000000"/>
              </a:buClr>
              <a:buSzPct val="69000"/>
              <a:buFont typeface="StarSymbol" charset="0"/>
              <a:buNone/>
              <a:tabLst>
                <a:tab pos="20638" algn="l"/>
                <a:tab pos="434975" algn="l"/>
                <a:tab pos="849313" algn="l"/>
                <a:tab pos="1263650" algn="l"/>
                <a:tab pos="1677988" algn="l"/>
                <a:tab pos="2092325" algn="l"/>
                <a:tab pos="2506663" algn="l"/>
                <a:tab pos="2921000" algn="l"/>
                <a:tab pos="3335338" algn="l"/>
                <a:tab pos="3749675" algn="l"/>
                <a:tab pos="4164013" algn="l"/>
                <a:tab pos="4578350" algn="l"/>
                <a:tab pos="4992688" algn="l"/>
                <a:tab pos="5407025" algn="l"/>
                <a:tab pos="5821363" algn="l"/>
                <a:tab pos="6235700" algn="l"/>
                <a:tab pos="6650038" algn="l"/>
                <a:tab pos="7064375" algn="l"/>
                <a:tab pos="7478713" algn="l"/>
                <a:tab pos="7893050" algn="l"/>
              </a:tabLst>
            </a:pPr>
            <a:r>
              <a:rPr lang="en-GB" sz="2200" b="1" dirty="0">
                <a:latin typeface="+mj-lt"/>
                <a:ea typeface="HG Mincho Light J" charset="0"/>
                <a:cs typeface="HG Mincho Light J" charset="0"/>
                <a:hlinkClick r:id="rId7"/>
              </a:rPr>
              <a:t>http://unicode.org</a:t>
            </a:r>
            <a:endParaRPr lang="en-GB" sz="2200" b="1" dirty="0">
              <a:latin typeface="+mj-lt"/>
              <a:ea typeface="HG Mincho Light J" charset="0"/>
              <a:cs typeface="HG Mincho Light J" charset="0"/>
            </a:endParaRPr>
          </a:p>
          <a:p>
            <a:pPr eaLnBrk="1">
              <a:lnSpc>
                <a:spcPct val="101000"/>
              </a:lnSpc>
              <a:spcAft>
                <a:spcPts val="1288"/>
              </a:spcAft>
              <a:buClr>
                <a:srgbClr val="264C86"/>
              </a:buClr>
              <a:buSzPct val="69000"/>
              <a:buFont typeface="StarSymbol" charset="0"/>
              <a:buBlip>
                <a:blip r:embed="rId3"/>
              </a:buBlip>
              <a:tabLst>
                <a:tab pos="20638" algn="l"/>
                <a:tab pos="434975" algn="l"/>
                <a:tab pos="849313" algn="l"/>
                <a:tab pos="1263650" algn="l"/>
                <a:tab pos="1677988" algn="l"/>
                <a:tab pos="2092325" algn="l"/>
                <a:tab pos="2506663" algn="l"/>
                <a:tab pos="2921000" algn="l"/>
                <a:tab pos="3335338" algn="l"/>
                <a:tab pos="3749675" algn="l"/>
                <a:tab pos="4164013" algn="l"/>
                <a:tab pos="4578350" algn="l"/>
                <a:tab pos="4992688" algn="l"/>
                <a:tab pos="5407025" algn="l"/>
                <a:tab pos="5821363" algn="l"/>
                <a:tab pos="6235700" algn="l"/>
                <a:tab pos="6650038" algn="l"/>
                <a:tab pos="7064375" algn="l"/>
                <a:tab pos="7478713" algn="l"/>
                <a:tab pos="7893050" algn="l"/>
              </a:tabLst>
            </a:pPr>
            <a:r>
              <a:rPr lang="en-GB" sz="2200" b="1" dirty="0">
                <a:latin typeface="+mj-lt"/>
                <a:ea typeface="HG Mincho Light J" charset="0"/>
                <a:cs typeface="HG Mincho Light J" charset="0"/>
              </a:rPr>
              <a:t>  I18n Guy's I18n and L10n Portal</a:t>
            </a:r>
          </a:p>
          <a:p>
            <a:pPr eaLnBrk="1">
              <a:lnSpc>
                <a:spcPct val="89000"/>
              </a:lnSpc>
              <a:spcAft>
                <a:spcPts val="788"/>
              </a:spcAft>
              <a:buClr>
                <a:srgbClr val="264C86"/>
              </a:buClr>
              <a:buSzPct val="69000"/>
              <a:buFont typeface="StarSymbol" charset="0"/>
              <a:buNone/>
              <a:tabLst>
                <a:tab pos="20638" algn="l"/>
                <a:tab pos="434975" algn="l"/>
                <a:tab pos="849313" algn="l"/>
                <a:tab pos="1263650" algn="l"/>
                <a:tab pos="1677988" algn="l"/>
                <a:tab pos="2092325" algn="l"/>
                <a:tab pos="2506663" algn="l"/>
                <a:tab pos="2921000" algn="l"/>
                <a:tab pos="3335338" algn="l"/>
                <a:tab pos="3749675" algn="l"/>
                <a:tab pos="4164013" algn="l"/>
                <a:tab pos="4578350" algn="l"/>
                <a:tab pos="4992688" algn="l"/>
                <a:tab pos="5407025" algn="l"/>
                <a:tab pos="5821363" algn="l"/>
                <a:tab pos="6235700" algn="l"/>
                <a:tab pos="6650038" algn="l"/>
                <a:tab pos="7064375" algn="l"/>
                <a:tab pos="7478713" algn="l"/>
                <a:tab pos="7893050" algn="l"/>
              </a:tabLst>
            </a:pPr>
            <a:r>
              <a:rPr lang="en-GB" sz="2200" b="1" dirty="0">
                <a:latin typeface="+mj-lt"/>
                <a:ea typeface="HG Mincho Light J" charset="0"/>
                <a:cs typeface="HG Mincho Light J" charset="0"/>
              </a:rPr>
              <a:t> 	</a:t>
            </a:r>
            <a:r>
              <a:rPr lang="en-GB" sz="2200" b="1" dirty="0">
                <a:latin typeface="+mj-lt"/>
                <a:ea typeface="HG Mincho Light J" charset="0"/>
                <a:cs typeface="HG Mincho Light J" charset="0"/>
                <a:hlinkClick r:id="rId8"/>
              </a:rPr>
              <a:t>http://www.i18nguy.com</a:t>
            </a:r>
            <a:endParaRPr lang="en-GB" sz="2200" b="1" dirty="0">
              <a:latin typeface="+mj-lt"/>
              <a:ea typeface="HG Mincho Light J" charset="0"/>
              <a:cs typeface="HG Mincho Light J" charset="0"/>
            </a:endParaRPr>
          </a:p>
          <a:p>
            <a:pPr eaLnBrk="1">
              <a:lnSpc>
                <a:spcPct val="89000"/>
              </a:lnSpc>
              <a:spcAft>
                <a:spcPts val="788"/>
              </a:spcAft>
              <a:buClr>
                <a:srgbClr val="264C86"/>
              </a:buClr>
              <a:buSzPct val="69000"/>
              <a:buFont typeface="StarSymbol" charset="0"/>
              <a:buNone/>
              <a:tabLst>
                <a:tab pos="20638" algn="l"/>
                <a:tab pos="434975" algn="l"/>
                <a:tab pos="849313" algn="l"/>
                <a:tab pos="1263650" algn="l"/>
                <a:tab pos="1677988" algn="l"/>
                <a:tab pos="2092325" algn="l"/>
                <a:tab pos="2506663" algn="l"/>
                <a:tab pos="2921000" algn="l"/>
                <a:tab pos="3335338" algn="l"/>
                <a:tab pos="3749675" algn="l"/>
                <a:tab pos="4164013" algn="l"/>
                <a:tab pos="4578350" algn="l"/>
                <a:tab pos="4992688" algn="l"/>
                <a:tab pos="5407025" algn="l"/>
                <a:tab pos="5821363" algn="l"/>
                <a:tab pos="6235700" algn="l"/>
                <a:tab pos="6650038" algn="l"/>
                <a:tab pos="7064375" algn="l"/>
                <a:tab pos="7478713" algn="l"/>
                <a:tab pos="7893050" algn="l"/>
              </a:tabLst>
            </a:pPr>
            <a:endParaRPr lang="en-US" sz="1800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848600" cy="392294"/>
          </a:xfrm>
        </p:spPr>
        <p:txBody>
          <a:bodyPr/>
          <a:lstStyle/>
          <a:p>
            <a:r>
              <a:rPr lang="en-US" dirty="0"/>
              <a:t>Some important things you need to remember ..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83919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b="0" dirty="0"/>
              <a:t>Character  = 1 byte  / </a:t>
            </a:r>
            <a:r>
              <a:rPr lang="en-US" sz="2800" b="0" dirty="0" err="1"/>
              <a:t>a,b,c</a:t>
            </a:r>
            <a:r>
              <a:rPr lang="en-US" sz="2800" b="0" dirty="0"/>
              <a:t> (NOT OK)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Logical Character = can be multiple bytes / String (OK)</a:t>
            </a:r>
          </a:p>
          <a:p>
            <a:pPr lvl="0" eaLnBrk="0" hangingPunct="0">
              <a:buClr>
                <a:srgbClr val="949EAA"/>
              </a:buClr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All the APIs need to handle the logical characters / strings  (Unless otherwise explicitly called for, all of the APIs and logic handles only Strings (words and logical characters)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All the files you read are in UTF-8 encoding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FONT should be configurable; Do not hard code the FONT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Text can be copy and pasted or Typed using different input methods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8012570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/>
          <a:lstStyle/>
          <a:p>
            <a:pPr marL="190500" lvl="1" indent="-188913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4" name="Picture 2" descr="C:\Program Files\Microsoft Resource DVD Artwork\DVD_ART\Artwork_Imagery\Shapes and Graphics\MSN Illustration Icon\MSN icon hel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4100" y="1524000"/>
            <a:ext cx="4495800" cy="426370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custDataLst>
      <p:tags r:id="rId1"/>
    </p:custData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140450" cy="39229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1" y="1143000"/>
            <a:ext cx="6400800" cy="6813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b="0" dirty="0"/>
              <a:t> What is the distinction?</a:t>
            </a:r>
          </a:p>
          <a:p>
            <a:pPr lvl="1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b="0" dirty="0"/>
              <a:t>Globalization, </a:t>
            </a:r>
          </a:p>
          <a:p>
            <a:pPr lvl="1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b="0" dirty="0"/>
              <a:t>Internationalization, </a:t>
            </a:r>
          </a:p>
          <a:p>
            <a:pPr lvl="1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b="0" dirty="0"/>
              <a:t>Localization, 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b="0" dirty="0"/>
              <a:t> Computers: </a:t>
            </a:r>
            <a:r>
              <a:rPr lang="en-US" sz="2800" dirty="0"/>
              <a:t>It is all Bits and Bytes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Looking Back at the History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</a:t>
            </a:r>
            <a:r>
              <a:rPr lang="en-US" sz="2800" b="0" dirty="0"/>
              <a:t>What is the problem?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Unicode: The Solution</a:t>
            </a:r>
            <a:endParaRPr lang="en-US" sz="2800" b="0" dirty="0"/>
          </a:p>
          <a:p>
            <a:pPr lvl="1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1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0" eaLnBrk="0" hangingPunct="0">
              <a:buClr>
                <a:srgbClr val="949EAA"/>
              </a:buClr>
            </a:pPr>
            <a:endParaRPr lang="en-US" sz="28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037888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140450" cy="392294"/>
          </a:xfrm>
        </p:spPr>
        <p:txBody>
          <a:bodyPr/>
          <a:lstStyle/>
          <a:p>
            <a:r>
              <a:rPr lang="en-US" dirty="0"/>
              <a:t>Internationalization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27096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b="0" dirty="0"/>
              <a:t> </a:t>
            </a:r>
            <a:r>
              <a:rPr lang="en-US" sz="2800" dirty="0"/>
              <a:t> Abbreviated as “i18n”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Enabling the software so that it can be localized to suit different deployment environments (languages, countries, cultural differences)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Not same as “Retrofitting”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b="0" dirty="0"/>
              <a:t>Retrofitting – takes one version of a software and “fixes / changes” the source code so that it works in another locale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1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1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0" eaLnBrk="0" hangingPunct="0">
              <a:buClr>
                <a:srgbClr val="949EAA"/>
              </a:buClr>
            </a:pPr>
            <a:endParaRPr lang="en-US" sz="2800" b="0" dirty="0"/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140450" cy="392294"/>
          </a:xfrm>
        </p:spPr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27096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Abbreviated as “L10N”</a:t>
            </a:r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L10N is the process of adapting a produce or service to a particular language, country, region, culture, and desired look and feel.</a:t>
            </a:r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Localization can not be achieved if the source product is NOT “i18n”able.</a:t>
            </a:r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The process of enabling a software so that it can be localized is called “internationalization” (i18n).</a:t>
            </a:r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1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1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0" eaLnBrk="0" hangingPunct="0">
              <a:buClr>
                <a:srgbClr val="949EAA"/>
              </a:buClr>
            </a:pPr>
            <a:endParaRPr lang="en-US" sz="2800" b="0" dirty="0"/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140450" cy="392294"/>
          </a:xfrm>
        </p:spPr>
        <p:txBody>
          <a:bodyPr/>
          <a:lstStyle/>
          <a:p>
            <a:r>
              <a:rPr lang="en-US" dirty="0"/>
              <a:t>Globalization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27096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g11n =  i18n + L10N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The process of enabling a software so that it can be localized and then localizing it for different locales is called “globalization: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It is a general encompassing term that covers the aspects of i18n and L10N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It also deals with development of a product (or service) so that it can be deployed globally.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1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1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0" eaLnBrk="0" hangingPunct="0">
              <a:buClr>
                <a:srgbClr val="949EAA"/>
              </a:buClr>
            </a:pPr>
            <a:endParaRPr lang="en-US" sz="2800" b="0" dirty="0"/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140450" cy="392294"/>
          </a:xfrm>
        </p:spPr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270965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Translation is one aspect of Localization.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Translation is not typically literal;  It will take cultural differences and familiarity into context (to provide figurative translation)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Example “There is so much to see and do in Seattle, USA beyond Starbucks”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Many countries may not know what “Starbucks” is. So, translating it into a generic term “Coffee House” may help the audiences in other countries.</a:t>
            </a:r>
          </a:p>
          <a:p>
            <a:pPr lvl="0" eaLnBrk="0" hangingPunct="0">
              <a:buClr>
                <a:srgbClr val="949EAA"/>
              </a:buClr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1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1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0" eaLnBrk="0" hangingPunct="0">
              <a:buClr>
                <a:srgbClr val="949EAA"/>
              </a:buClr>
            </a:pPr>
            <a:endParaRPr lang="en-US" sz="2800" b="0" dirty="0"/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140450" cy="392294"/>
          </a:xfrm>
        </p:spPr>
        <p:txBody>
          <a:bodyPr/>
          <a:lstStyle/>
          <a:p>
            <a:r>
              <a:rPr lang="en-US" dirty="0"/>
              <a:t>Translation (contd.)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27096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Different models are followed in different industries.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Release English software first; Release Localized Versions (Translations) 3 months down the line.</a:t>
            </a:r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r>
              <a:rPr lang="en-US" sz="2800" dirty="0"/>
              <a:t> Release simultaneously; However, “Strings” are frozen 3 months before the release date – so that translations can happen within the release schedule</a:t>
            </a:r>
          </a:p>
          <a:p>
            <a:pPr lvl="0" eaLnBrk="0" hangingPunct="0">
              <a:buClr>
                <a:srgbClr val="949EAA"/>
              </a:buClr>
            </a:pPr>
            <a:endParaRPr lang="en-US" sz="2800" dirty="0"/>
          </a:p>
          <a:p>
            <a:pPr lvl="0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dirty="0"/>
          </a:p>
          <a:p>
            <a:pPr lvl="1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1" eaLnBrk="0" hangingPunct="0">
              <a:buClr>
                <a:srgbClr val="949EAA"/>
              </a:buClr>
              <a:buFont typeface="Wingdings" pitchFamily="2" charset="2"/>
              <a:buChar char="§"/>
            </a:pPr>
            <a:endParaRPr lang="en-US" sz="2800" b="0" dirty="0"/>
          </a:p>
          <a:p>
            <a:pPr lvl="0" eaLnBrk="0" hangingPunct="0">
              <a:buClr>
                <a:srgbClr val="949EAA"/>
              </a:buClr>
            </a:pPr>
            <a:endParaRPr lang="en-US" sz="2800" b="0" dirty="0"/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mpty">
  <a:themeElements>
    <a:clrScheme name="Empty 8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FFC94C"/>
      </a:hlink>
      <a:folHlink>
        <a:srgbClr val="F07600"/>
      </a:folHlink>
    </a:clrScheme>
    <a:fontScheme name="Emp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mpty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C:\win32app\MSOffice\Templates\eds\Empty.pot</Template>
  <TotalTime>1051</TotalTime>
  <Words>1849</Words>
  <Application>Microsoft Office PowerPoint</Application>
  <PresentationFormat>On-screen Show (4:3)</PresentationFormat>
  <Paragraphs>317</Paragraphs>
  <Slides>35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Siemens Sans</vt:lpstr>
      <vt:lpstr>StarSymbol</vt:lpstr>
      <vt:lpstr>Times New Roman</vt:lpstr>
      <vt:lpstr>Wingdings</vt:lpstr>
      <vt:lpstr>Empty</vt:lpstr>
      <vt:lpstr>Photo Editor Photo</vt:lpstr>
      <vt:lpstr>ClipArt</vt:lpstr>
      <vt:lpstr>PowerPoint Presentation</vt:lpstr>
      <vt:lpstr>Globalization</vt:lpstr>
      <vt:lpstr>Some important things you need to remember ..</vt:lpstr>
      <vt:lpstr>Outline</vt:lpstr>
      <vt:lpstr>Internationalization</vt:lpstr>
      <vt:lpstr>Localization</vt:lpstr>
      <vt:lpstr>Globalization</vt:lpstr>
      <vt:lpstr>Translation</vt:lpstr>
      <vt:lpstr>Translation (contd.)</vt:lpstr>
      <vt:lpstr>Transliteration</vt:lpstr>
      <vt:lpstr>Remember your GILT</vt:lpstr>
      <vt:lpstr>Characteristics of I18N application</vt:lpstr>
      <vt:lpstr>What is the standard?</vt:lpstr>
      <vt:lpstr>Language Code (ISO 639)</vt:lpstr>
      <vt:lpstr>Country Code (ISO 3166)</vt:lpstr>
      <vt:lpstr>Locale – Configurable parameter</vt:lpstr>
      <vt:lpstr>Localization of User interface</vt:lpstr>
      <vt:lpstr>On to our next topic …..</vt:lpstr>
      <vt:lpstr>ASCII </vt:lpstr>
      <vt:lpstr>The 7-bit ASCII-code</vt:lpstr>
      <vt:lpstr>PowerPoint Presentation</vt:lpstr>
      <vt:lpstr>Extended ASCII</vt:lpstr>
      <vt:lpstr>PowerPoint Presentation</vt:lpstr>
      <vt:lpstr>PowerPoint Presentation</vt:lpstr>
      <vt:lpstr>Background: Root of all problems</vt:lpstr>
      <vt:lpstr>Why is “ASCII is OK” a big problem?</vt:lpstr>
      <vt:lpstr>Unicode – The Solution</vt:lpstr>
      <vt:lpstr>Capital A in Unicode</vt:lpstr>
      <vt:lpstr>An online tool to play with Unicode</vt:lpstr>
      <vt:lpstr>PowerPoint Presentation</vt:lpstr>
      <vt:lpstr>Summary</vt:lpstr>
      <vt:lpstr>PowerPoint Presentation</vt:lpstr>
      <vt:lpstr>PowerPoint Presentation</vt:lpstr>
      <vt:lpstr>Some important things you need to remember ..</vt:lpstr>
      <vt:lpstr>Q&amp;A</vt:lpstr>
    </vt:vector>
  </TitlesOfParts>
  <Company>Metaphase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Itasca Lessons Learned</dc:title>
  <dc:creator>lsheets</dc:creator>
  <cp:keywords>C_Unrestricted</cp:keywords>
  <cp:lastModifiedBy>Jasthi, Jasthi (DI SW LCS DEVOPS)</cp:lastModifiedBy>
  <cp:revision>152</cp:revision>
  <cp:lastPrinted>2001-10-31T19:38:05Z</cp:lastPrinted>
  <dcterms:created xsi:type="dcterms:W3CDTF">2001-10-29T21:13:45Z</dcterms:created>
  <dcterms:modified xsi:type="dcterms:W3CDTF">2021-05-24T22:19:46Z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EA063003-CB52-4A02-8FAE-7357FA2351D1</vt:lpwstr>
  </property>
  <property fmtid="{D5CDD505-2E9C-101B-9397-08002B2CF9AE}" pid="3" name="ArticulatePath">
    <vt:lpwstr>Introduction_I18N and L10N_Unicode</vt:lpwstr>
  </property>
  <property fmtid="{D5CDD505-2E9C-101B-9397-08002B2CF9AE}" pid="4" name="Document Confidentiality">
    <vt:lpwstr>Unrestricted</vt:lpwstr>
  </property>
</Properties>
</file>