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17"/>
  </p:notesMasterIdLst>
  <p:handoutMasterIdLst>
    <p:handoutMasterId r:id="rId18"/>
  </p:handoutMasterIdLst>
  <p:sldIdLst>
    <p:sldId id="420" r:id="rId2"/>
    <p:sldId id="528" r:id="rId3"/>
    <p:sldId id="530" r:id="rId4"/>
    <p:sldId id="524" r:id="rId5"/>
    <p:sldId id="516" r:id="rId6"/>
    <p:sldId id="513" r:id="rId7"/>
    <p:sldId id="519" r:id="rId8"/>
    <p:sldId id="533" r:id="rId9"/>
    <p:sldId id="520" r:id="rId10"/>
    <p:sldId id="521" r:id="rId11"/>
    <p:sldId id="525" r:id="rId12"/>
    <p:sldId id="534" r:id="rId13"/>
    <p:sldId id="531" r:id="rId14"/>
    <p:sldId id="512" r:id="rId15"/>
    <p:sldId id="535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9191"/>
    <a:srgbClr val="FF3300"/>
    <a:srgbClr val="868686"/>
    <a:srgbClr val="777777"/>
    <a:srgbClr val="DDDDDD"/>
    <a:srgbClr val="CBCBCB"/>
    <a:srgbClr val="66FFFF"/>
    <a:srgbClr val="030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494" y="-78"/>
      </p:cViewPr>
      <p:guideLst>
        <p:guide orient="horz" pos="2926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62B17564-81F6-47F8-984F-46E92D42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7" y="8479169"/>
            <a:ext cx="6152406" cy="263931"/>
          </a:xfrm>
          <a:prstGeom prst="rect">
            <a:avLst/>
          </a:prstGeom>
          <a:noFill/>
          <a:ln>
            <a:noFill/>
          </a:ln>
          <a:effectLst/>
        </p:spPr>
        <p:txBody>
          <a:bodyPr lIns="94842" tIns="47422" rIns="94842" bIns="47422">
            <a:spAutoFit/>
          </a:bodyPr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99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98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97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9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68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40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512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84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en-US" sz="11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68C4376-E15A-46F4-9C7C-C0F6854934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90"/>
            <a:ext cx="3037203" cy="4658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54" tIns="0" rIns="19354" bIns="0" numCol="1" anchor="t" anchorCtr="0" compatLnSpc="1">
            <a:prstTxWarp prst="textNoShape">
              <a:avLst/>
            </a:prstTxWarp>
          </a:bodyPr>
          <a:lstStyle>
            <a:lvl1pPr defTabSz="928954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D0FD45E-48C0-4BD5-8A8A-869A95E511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197" y="-1590"/>
            <a:ext cx="3037203" cy="4658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54" tIns="0" rIns="19354" bIns="0" numCol="1" anchor="t" anchorCtr="0" compatLnSpc="1">
            <a:prstTxWarp prst="textNoShape">
              <a:avLst/>
            </a:prstTxWarp>
          </a:bodyPr>
          <a:lstStyle>
            <a:lvl1pPr algn="r" defTabSz="928954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0C52F7B-CCD0-4F6B-8E7A-30F22A32F8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546"/>
            <a:ext cx="3037203" cy="4658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54" tIns="0" rIns="19354" bIns="0" numCol="1" anchor="b" anchorCtr="0" compatLnSpc="1">
            <a:prstTxWarp prst="textNoShape">
              <a:avLst/>
            </a:prstTxWarp>
          </a:bodyPr>
          <a:lstStyle>
            <a:lvl1pPr defTabSz="928954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A0F1C25-A0B6-4933-B3A6-E3A0AD542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197" y="8830546"/>
            <a:ext cx="3037203" cy="4658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354" tIns="0" rIns="19354" bIns="0" numCol="1" anchor="b" anchorCtr="0" compatLnSpc="1">
            <a:prstTxWarp prst="textNoShape">
              <a:avLst/>
            </a:prstTxWarp>
          </a:bodyPr>
          <a:lstStyle>
            <a:lvl1pPr algn="r" defTabSz="928954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8283C16-6B92-4092-A686-1BFA2BDE5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E1D1C3B-0B17-409B-A561-E3CE624B80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403" y="4413683"/>
            <a:ext cx="5141597" cy="4184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7414" tIns="38707" rIns="77414" bIns="38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notes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D305825-ACD9-43D0-951B-DC5C002B7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700088"/>
            <a:ext cx="6196013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462D3FF2-6291-440A-8714-A725EB19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535" y="8916156"/>
            <a:ext cx="351907" cy="26283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7414" tIns="38707" rIns="77414" bIns="38707" anchor="ctr">
            <a:spAutoFit/>
          </a:bodyPr>
          <a:lstStyle>
            <a:lvl1pPr defTabSz="7651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defTabSz="7651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65175" defTabSz="7651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46175" defTabSz="7651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28763" defTabSz="7651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985963"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443163"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00363"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57563" defTabSz="765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CE952B5C-EFB3-4DDD-AA22-7C66EB8FB97D}" type="slidenum">
              <a:rPr lang="en-US" altLang="en-US" sz="12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altLang="en-US" sz="12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4B94783F-D8B5-4EFA-BAB7-8D669DB86C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436" indent="-286322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286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400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1515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629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7744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5858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3972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B4390D-9B22-48E4-A9D0-E291DFB67347}" type="slidenum">
              <a:rPr lang="en-US" altLang="en-US" sz="1000">
                <a:latin typeface="Times New Roman" panose="02020603050405020304" pitchFamily="18" charset="0"/>
              </a:rPr>
              <a:pPr/>
              <a:t>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582CE85-6AEA-4D49-BA3F-58E85087E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700088"/>
            <a:ext cx="6197600" cy="348615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48390B-E5F2-4BF7-9726-529899467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403" y="4415274"/>
            <a:ext cx="5140004" cy="41863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8F1A102E-6307-4A5E-BDFA-E742AF046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436" indent="-286322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286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400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1515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629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7744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5858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3972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603050405020304" pitchFamily="18" charset="0"/>
              </a:rPr>
              <a:pPr/>
              <a:t>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A8750E7-DF66-4836-9396-31C1B0C4A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B46EA6A-4FB3-4358-886D-A74B9C98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00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8F1A102E-6307-4A5E-BDFA-E742AF046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436" indent="-286322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286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400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1515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629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7744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5858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3972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603050405020304" pitchFamily="18" charset="0"/>
              </a:rPr>
              <a:pPr/>
              <a:t>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A8750E7-DF66-4836-9396-31C1B0C4A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B46EA6A-4FB3-4358-886D-A74B9C98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35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8F1A102E-6307-4A5E-BDFA-E742AF046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436" indent="-286322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286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400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1515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629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7744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5858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3972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603050405020304" pitchFamily="18" charset="0"/>
              </a:rPr>
              <a:pPr/>
              <a:t>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A8750E7-DF66-4836-9396-31C1B0C4A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B46EA6A-4FB3-4358-886D-A74B9C98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76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8F1A102E-6307-4A5E-BDFA-E742AF046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436" indent="-286322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286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400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1515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629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7744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5858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3972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603050405020304" pitchFamily="18" charset="0"/>
              </a:rPr>
              <a:pPr/>
              <a:t>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A8750E7-DF66-4836-9396-31C1B0C4A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B46EA6A-4FB3-4358-886D-A74B9C98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7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8F1A102E-6307-4A5E-BDFA-E742AF046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436" indent="-286322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286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400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1515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629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7744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5858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3972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603050405020304" pitchFamily="18" charset="0"/>
              </a:rPr>
              <a:pPr/>
              <a:t>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A8750E7-DF66-4836-9396-31C1B0C4A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B46EA6A-4FB3-4358-886D-A74B9C98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72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8F1A102E-6307-4A5E-BDFA-E742AF046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436" indent="-286322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286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400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1515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629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7744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5858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3972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603050405020304" pitchFamily="18" charset="0"/>
              </a:rPr>
              <a:pPr/>
              <a:t>10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A8750E7-DF66-4836-9396-31C1B0C4A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B46EA6A-4FB3-4358-886D-A74B9C98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79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8F1A102E-6307-4A5E-BDFA-E742AF046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436" indent="-286322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286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400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1515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629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7744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5858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3972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603050405020304" pitchFamily="18" charset="0"/>
              </a:rPr>
              <a:pPr/>
              <a:t>11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A8750E7-DF66-4836-9396-31C1B0C4A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B46EA6A-4FB3-4358-886D-A74B9C98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44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>
            <a:extLst>
              <a:ext uri="{FF2B5EF4-FFF2-40B4-BE49-F238E27FC236}">
                <a16:creationId xmlns:a16="http://schemas.microsoft.com/office/drawing/2014/main" id="{8F1A102E-6307-4A5E-BDFA-E742AF046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436" indent="-286322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286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400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1515" indent="-229057" defTabSz="928954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629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7744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5858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3972" indent="-229057" defTabSz="92895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11930E-CED8-4E9C-B0D0-D10A563CD0AA}" type="slidenum">
              <a:rPr lang="en-US" altLang="en-US" sz="1000">
                <a:latin typeface="Times New Roman" panose="02020603050405020304" pitchFamily="18" charset="0"/>
              </a:rPr>
              <a:pPr/>
              <a:t>14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A8750E7-DF66-4836-9396-31C1B0C4A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700088"/>
            <a:ext cx="6196012" cy="3484562"/>
          </a:xfrm>
          <a:ln cap="flat"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B46EA6A-4FB3-4358-886D-A74B9C98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43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2F9A0F-9FB3-48A5-9288-F6848CCF183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369401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779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310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146D1-3CC0-4412-A29F-5BB5E741A6FC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2858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471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4742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601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9953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7212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34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4809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‹#›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4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wipe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CB2FD54-7797-4604-907F-D2060115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115824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Final Test</a:t>
            </a:r>
          </a:p>
          <a:p>
            <a:pPr algn="ctr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ICS499 Software Engineering and Capstone Project </a:t>
            </a:r>
          </a:p>
          <a:p>
            <a:pPr algn="ctr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Spring 2022</a:t>
            </a:r>
          </a:p>
          <a:p>
            <a:pPr algn="ctr" eaLnBrk="1" hangingPunct="1"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20604342-2F28-476A-B629-D544E913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>
            <a:extLst>
              <a:ext uri="{FF2B5EF4-FFF2-40B4-BE49-F238E27FC236}">
                <a16:creationId xmlns:a16="http://schemas.microsoft.com/office/drawing/2014/main" id="{0CCC5C22-A655-434B-BE56-40822232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Siva R Jasthi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Computer Science and Cybersecurity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Metropolitan State 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552B5-B1CE-4701-B94D-7E3AF5C8F969}"/>
              </a:ext>
            </a:extLst>
          </p:cNvPr>
          <p:cNvSpPr txBox="1"/>
          <p:nvPr/>
        </p:nvSpPr>
        <p:spPr>
          <a:xfrm>
            <a:off x="400878" y="112933"/>
            <a:ext cx="1120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Each question is worth 2 points.  40* 2 = 80 points;   The final is for 75 points. So, even if you get 2.5 questions incorrect, you will get full credit).</a:t>
            </a:r>
          </a:p>
          <a:p>
            <a:pPr marL="342900" indent="-342900">
              <a:buAutoNum type="arabicPeriod"/>
            </a:pPr>
            <a:r>
              <a:rPr lang="en-US" dirty="0"/>
              <a:t>You can mark your answers on the slide (eight highlight or check mark or put a cross mark over the answer).</a:t>
            </a:r>
          </a:p>
          <a:p>
            <a:pPr marL="342900" indent="-342900">
              <a:buAutoNum type="arabicPeriod"/>
            </a:pPr>
            <a:r>
              <a:rPr lang="en-US" dirty="0"/>
              <a:t>Submit the completed test to D2L </a:t>
            </a:r>
            <a:r>
              <a:rPr lang="en-US" dirty="0" err="1"/>
              <a:t>dropbox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850157-8010-4597-91D3-A8D4B869FDF5}"/>
              </a:ext>
            </a:extLst>
          </p:cNvPr>
          <p:cNvSpPr txBox="1"/>
          <p:nvPr/>
        </p:nvSpPr>
        <p:spPr>
          <a:xfrm>
            <a:off x="106016" y="254040"/>
            <a:ext cx="979998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[25]  Structural Testing, also called ___________, focusses on ______________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White Box Testing, touching every path of the code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Black Box Testing, touching every path of the code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White Box Testing, testing the high-level service contracts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 Alpha testing, usability testing of the software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Scalability testing, stress testing of the software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[26]  _______ testing will have ______ number of tests compare to ______ testing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Integration, more, unit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Unit, more, integration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Integration, more, black box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Alpha, less, Beta</a:t>
            </a: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[27] What software development philosophy enforces the following practice.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4A4A4A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Write production code only to pass a failing unit test.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Automating the unit testing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Test Driven Development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Scaling the Unit testing 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Agile Development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Waterfall Development</a:t>
            </a: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.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7DCE85C-6084-4631-BB52-E9BB1D67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468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8B58EE-AA00-431F-A030-4378BECAD3EC}"/>
              </a:ext>
            </a:extLst>
          </p:cNvPr>
          <p:cNvSpPr txBox="1"/>
          <p:nvPr/>
        </p:nvSpPr>
        <p:spPr>
          <a:xfrm>
            <a:off x="533400" y="152400"/>
            <a:ext cx="9982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[28] For an item to qualify as a risk, it must pass these tests (Check all that apply)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 Timing test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 Impact test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 Probability test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 Schedule test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[ ] Cost test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[29]  The performance of the software may not be acceptable to the customer X.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The above item can be qualified as a risk because ________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may happen in future and if it happens, we may not be able to sell our software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may happen because the customer is a tough one!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We already know that our performance our software  is poor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Customer Y complained in the last release</a:t>
            </a: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[30] “We don’t have money to buy a new machine. So, we have to avail the existing machines to develop software”</a:t>
            </a: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The above statement doesn’t quality as a risk because ____________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already known. It failed the timing test.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already known. It failed the probability test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already known. It failed the impact test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already known. It failed the cost test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F94A6A6-317F-47A2-A745-D2EEC576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500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BF3AB9-2974-4B0B-A614-79DA7B3878EA}"/>
              </a:ext>
            </a:extLst>
          </p:cNvPr>
          <p:cNvSpPr txBox="1"/>
          <p:nvPr/>
        </p:nvSpPr>
        <p:spPr>
          <a:xfrm>
            <a:off x="304800" y="36443"/>
            <a:ext cx="10287000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[31] Alpha and Beta Testing are forms of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 Acceptance testing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 Integration testing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 System Testing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 Unit testing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[32] Check all the statements that apply to “Test Driven Development?”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Write the code first; Then test it comprehensively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Write the code to pass an existing test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Test is written first, imagining the code to be tested is already written.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Unit Testing is not that important due to presence of automated testing.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[33]  Control Flow Testing (CFT) is a _______ ____ testing technique.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White Box Testing 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Black Box Testing 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 Smoke Testing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 Regression testing 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Scalability testing 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CA7663C-5544-4C60-8F19-886D72D7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9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07F1F-3F45-48CA-ABFC-03E37E71D709}"/>
              </a:ext>
            </a:extLst>
          </p:cNvPr>
          <p:cNvSpPr txBox="1"/>
          <p:nvPr/>
        </p:nvSpPr>
        <p:spPr>
          <a:xfrm>
            <a:off x="457200" y="609600"/>
            <a:ext cx="11430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[34] What are the four different configurations of Scaled Agile Framework (</a:t>
            </a:r>
            <a:r>
              <a:rPr lang="en-US" sz="1400" dirty="0" err="1"/>
              <a:t>SAFe</a:t>
            </a:r>
            <a:r>
              <a:rPr lang="en-US" sz="1400" dirty="0"/>
              <a:t>)?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</a:rPr>
              <a:t>Essential </a:t>
            </a:r>
            <a:r>
              <a:rPr lang="en-US" sz="1400" b="0" i="0" dirty="0" err="1">
                <a:solidFill>
                  <a:srgbClr val="4A4A4A"/>
                </a:solidFill>
                <a:effectLst/>
              </a:rPr>
              <a:t>SAFe</a:t>
            </a:r>
            <a:endParaRPr lang="en-US" sz="1400" b="0" i="0" dirty="0">
              <a:solidFill>
                <a:srgbClr val="4A4A4A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</a:rPr>
              <a:t>Large Solution </a:t>
            </a:r>
            <a:r>
              <a:rPr lang="en-US" sz="1400" b="0" i="0" dirty="0" err="1">
                <a:solidFill>
                  <a:srgbClr val="4A4A4A"/>
                </a:solidFill>
                <a:effectLst/>
              </a:rPr>
              <a:t>SAFe</a:t>
            </a:r>
            <a:endParaRPr lang="en-US" sz="1400" b="0" i="0" dirty="0">
              <a:solidFill>
                <a:srgbClr val="4A4A4A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</a:rPr>
              <a:t>Portfolio </a:t>
            </a:r>
            <a:r>
              <a:rPr lang="en-US" sz="1400" b="0" i="0" dirty="0" err="1">
                <a:solidFill>
                  <a:srgbClr val="4A4A4A"/>
                </a:solidFill>
                <a:effectLst/>
              </a:rPr>
              <a:t>SAFe</a:t>
            </a:r>
            <a:endParaRPr lang="en-US" sz="1400" b="0" i="0" dirty="0">
              <a:solidFill>
                <a:srgbClr val="4A4A4A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</a:rPr>
              <a:t>Full </a:t>
            </a:r>
            <a:r>
              <a:rPr lang="en-US" sz="1400" b="0" i="0" dirty="0" err="1">
                <a:solidFill>
                  <a:srgbClr val="4A4A4A"/>
                </a:solidFill>
                <a:effectLst/>
              </a:rPr>
              <a:t>SAFe</a:t>
            </a:r>
            <a:endParaRPr lang="en-US" sz="1400" b="0" i="0" dirty="0">
              <a:solidFill>
                <a:srgbClr val="4A4A4A"/>
              </a:solidFill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[35] Release Train Engineer (RTE) in </a:t>
            </a:r>
            <a:r>
              <a:rPr lang="en-US" sz="1400" dirty="0" err="1">
                <a:solidFill>
                  <a:srgbClr val="4A4A4A"/>
                </a:solidFill>
              </a:rPr>
              <a:t>SAFe</a:t>
            </a:r>
            <a:r>
              <a:rPr lang="en-US" sz="1400" dirty="0">
                <a:solidFill>
                  <a:srgbClr val="4A4A4A"/>
                </a:solidFill>
              </a:rPr>
              <a:t> _____________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Establishes the iteration cadence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Facilitates Scrum of Scrums (</a:t>
            </a:r>
            <a:r>
              <a:rPr lang="en-US" sz="1400" dirty="0" err="1">
                <a:solidFill>
                  <a:srgbClr val="4A4A4A"/>
                </a:solidFill>
              </a:rPr>
              <a:t>SoS</a:t>
            </a:r>
            <a:r>
              <a:rPr lang="en-US" sz="1400" dirty="0">
                <a:solidFill>
                  <a:srgbClr val="4A4A4A"/>
                </a:solidFill>
              </a:rPr>
              <a:t>)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Manages the train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Owns the backlog at the train level</a:t>
            </a: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[36] Can a company use some open-source component in their product for resale? Is it permitted to do that?</a:t>
            </a: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Yes. It is open source and hence it is free.</a:t>
            </a: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Yes. Only if the license permits the commercial use</a:t>
            </a: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Yes. Only if the license permits the commercial use and the company must also meet other license obligations.</a:t>
            </a: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Can’t tell based on the information provided.</a:t>
            </a: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b="0" i="0" dirty="0">
              <a:solidFill>
                <a:srgbClr val="4A4A4A"/>
              </a:solidFill>
              <a:effectLst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969EFAC-9B42-4EE8-B50A-0A87CBFD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0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C41340-5E06-4A6F-8BD9-BA59E98ECF0A}"/>
              </a:ext>
            </a:extLst>
          </p:cNvPr>
          <p:cNvSpPr txBox="1"/>
          <p:nvPr/>
        </p:nvSpPr>
        <p:spPr>
          <a:xfrm>
            <a:off x="410817" y="0"/>
            <a:ext cx="105918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[37] How do you categorize the following requirement per F.U.R.P.S?</a:t>
            </a:r>
          </a:p>
          <a:p>
            <a:endParaRPr lang="en-US" sz="1400" dirty="0"/>
          </a:p>
          <a:p>
            <a:r>
              <a:rPr lang="en-US" sz="1400" dirty="0"/>
              <a:t>The banking system shall be able support 40,000 concurrent logins with a response time of 2 seconds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F - Functionality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U - Usability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R - Reliability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P - Performance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S - Supportability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[38] How do you categorize the following requirement per F.U.R.P.S?</a:t>
            </a:r>
          </a:p>
          <a:p>
            <a:endParaRPr lang="en-US" sz="1400" dirty="0"/>
          </a:p>
          <a:p>
            <a:r>
              <a:rPr lang="en-US" sz="1400" dirty="0"/>
              <a:t>The system shall show a progress indicator bar if an operation is taking more than 5 seconds.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F - Functionality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U - Usability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R - Reliability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P - Performance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S - Supportability</a:t>
            </a:r>
          </a:p>
          <a:p>
            <a:endParaRPr lang="en-US" sz="1400" dirty="0"/>
          </a:p>
          <a:p>
            <a:r>
              <a:rPr lang="en-US" sz="1400" dirty="0"/>
              <a:t>[39] How do you categorize the following requirement per F.U.R.P.S?</a:t>
            </a:r>
          </a:p>
          <a:p>
            <a:endParaRPr lang="en-US" sz="1400" dirty="0"/>
          </a:p>
          <a:p>
            <a:r>
              <a:rPr lang="en-US" sz="1400" dirty="0"/>
              <a:t>The system shall be able to run without any failures for 8 hours 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F - Functionality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U - Usability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R - Reliability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P - Performance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S - Supportability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A33916-51C4-4C45-9783-C9BE1634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121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43C545-28C4-48B7-B6EF-695DDCB2B99C}"/>
              </a:ext>
            </a:extLst>
          </p:cNvPr>
          <p:cNvSpPr txBox="1"/>
          <p:nvPr/>
        </p:nvSpPr>
        <p:spPr>
          <a:xfrm>
            <a:off x="609600" y="457200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[40] How do you categorize the relationship between a website and email.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b="0" i="0" dirty="0">
                <a:solidFill>
                  <a:srgbClr val="666666"/>
                </a:solidFill>
                <a:effectLst/>
              </a:rPr>
              <a:t>For many websites, one email address is associated with exactly one user account. However, user can have many email addresses.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One to one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One to many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Many to many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One to some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584D1F17-580E-44EE-8E54-DD1E4A3D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744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4F4D64-2C7D-4469-9DEB-1475FC79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A1D4D-FCA5-4C33-B176-9BCD47F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2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515D2-4FCA-480E-A5D8-9807CAB5D009}"/>
              </a:ext>
            </a:extLst>
          </p:cNvPr>
          <p:cNvSpPr txBox="1"/>
          <p:nvPr/>
        </p:nvSpPr>
        <p:spPr>
          <a:xfrm>
            <a:off x="457200" y="366623"/>
            <a:ext cx="11049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[1] What is the order in which SDLC steps are performed in Waterfall model?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Inception, Analysis, Implementation, Testing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Concept, Prototyping, Demonstration, Approval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Requirements, Design, Implementation, Testing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Customer Order, Requirements, Estimation, Delivery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Backlog, Prioritization, Iteration Planning, Iteration Review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[2] In waterfall model, the requirements need to be frozen first before one moves on to the next steps of design and implementation.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What happens if the customer changes requirements during the implementation?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not possible. Once requirements are frozen, those can not be changed.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Development needs to apply change management principles and assess the impact to the cost and schedule.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possible. Those requirements are considered as a new project.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is an opportunity to earn more money to the organization.</a:t>
            </a:r>
          </a:p>
          <a:p>
            <a:endParaRPr lang="en-US" sz="1400" dirty="0"/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[3] In a burndown chart, what does X-axis represent?</a:t>
            </a:r>
            <a:endParaRPr lang="en-US" sz="1400" b="0" i="0" dirty="0">
              <a:solidFill>
                <a:srgbClr val="4D5156"/>
              </a:solidFill>
              <a:effectLst/>
            </a:endParaRPr>
          </a:p>
          <a:p>
            <a:pPr algn="l"/>
            <a:endParaRPr lang="en-US" sz="1400" dirty="0">
              <a:solidFill>
                <a:srgbClr val="4D5156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D5156"/>
                </a:solidFill>
                <a:effectLst/>
              </a:rPr>
              <a:t>Work to be done 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D5156"/>
                </a:solidFill>
                <a:effectLst/>
              </a:rPr>
              <a:t>Iteration timeline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D5156"/>
                </a:solidFill>
              </a:rPr>
              <a:t>Number of User Stories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D5156"/>
                </a:solidFill>
                <a:effectLst/>
              </a:rPr>
              <a:t>Number of Story Points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14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B3CA9-777D-495A-8019-EF8791EC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6FABE-4546-4722-8365-BD00A1907D00}" type="slidenum">
              <a:rPr lang="en-GB" altLang="en-US" smtClean="0"/>
              <a:pPr>
                <a:defRPr/>
              </a:pPr>
              <a:t>3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009C9-C05D-46C6-AB81-BC56B50E3318}"/>
              </a:ext>
            </a:extLst>
          </p:cNvPr>
          <p:cNvSpPr txBox="1"/>
          <p:nvPr/>
        </p:nvSpPr>
        <p:spPr>
          <a:xfrm>
            <a:off x="457200" y="104317"/>
            <a:ext cx="11506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[4] What is the role of a Product Owner in an agile team?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manage the team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own the backlog and the prioritization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educate team on agile practices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provide designs to the development team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[5] What is the role of scrum master in agile team?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manage the team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own the backlog and the prioritization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facilitate the execution and the removal of impediments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To provide designs to the development team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[6] Which of the following questions are not posed to the team during Daily Stand Up (DSU) meeting in agile scrum?</a:t>
            </a:r>
          </a:p>
          <a:p>
            <a:endParaRPr lang="en-US" sz="1400" dirty="0"/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</a:rPr>
              <a:t>What did you do yesterday?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What are you planning to do today?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</a:rPr>
              <a:t>When is our iteration ending?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b="0" i="0" dirty="0">
                <a:solidFill>
                  <a:srgbClr val="4A4A4A"/>
                </a:solidFill>
                <a:effectLst/>
              </a:rPr>
              <a:t>Are there </a:t>
            </a:r>
            <a:r>
              <a:rPr lang="en-US" sz="1400" dirty="0">
                <a:solidFill>
                  <a:srgbClr val="4A4A4A"/>
                </a:solidFill>
              </a:rPr>
              <a:t>any impediments?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D99F573-25BC-4EE3-B8FC-1FB91288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8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EC70DF-8907-4266-9291-5FC7A45AA516}"/>
              </a:ext>
            </a:extLst>
          </p:cNvPr>
          <p:cNvSpPr txBox="1"/>
          <p:nvPr/>
        </p:nvSpPr>
        <p:spPr>
          <a:xfrm>
            <a:off x="534186" y="228600"/>
            <a:ext cx="1097201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[7]  “As an admin, I want to see all users and their status so that I can assess how many active users are in the system”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The above reflects a _________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Use Case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User Story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User’s wish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Customer Requirement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Backlog</a:t>
            </a: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[8] Whose responsibility is to test the software in an agile team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Team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Tester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Developer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Product Owner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Scrum Master</a:t>
            </a:r>
          </a:p>
          <a:p>
            <a:endParaRPr lang="en-US" sz="1400" dirty="0"/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[9] When are the risks managed in a project?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At the beginning of the project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At the end of the project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During the peak of the project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All through the project execution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1704ECE-03AA-4928-919D-2D5BDB59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376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850157-8010-4597-91D3-A8D4B869FDF5}"/>
              </a:ext>
            </a:extLst>
          </p:cNvPr>
          <p:cNvSpPr txBox="1"/>
          <p:nvPr/>
        </p:nvSpPr>
        <p:spPr>
          <a:xfrm>
            <a:off x="106016" y="254040"/>
            <a:ext cx="9799983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[10] In agile environments, what is the typical order of backlogs based on the typical size (in descending order)?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Release, Product, Iteration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Iteration, Product, Release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Release, Iteration, Product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Product, Release, Iteration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[11]  What is the purpose of Pull Requests in GitHub SCM system?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 request to permit pulling the source code from upstream to a fork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 notification to the upstream owner that changes are pulled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 request to merge the changes from a fork to the upstream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 notification to fetch the changes from the desktop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 request to merge changes from local clone to the remote fork</a:t>
            </a:r>
            <a:endParaRPr lang="en-US" sz="1400" dirty="0"/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[12] Why do some Unicode characters take multiple ‘backspace’ hits to delete in notepad application?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That is the property of Unicode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With each backspace click, one code point is deleted and the Unicode character may be having many code points.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depends on Unicode encoding used (UTF8 vs UTF16)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It depends on the Unicode plane. Some may take only one click to delete.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endParaRPr lang="en-US" sz="14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84B3791-D66C-4758-AAF5-21220C3F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744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9CA894-23BF-4E6A-890B-E226EB36397E}"/>
              </a:ext>
            </a:extLst>
          </p:cNvPr>
          <p:cNvSpPr txBox="1"/>
          <p:nvPr/>
        </p:nvSpPr>
        <p:spPr>
          <a:xfrm>
            <a:off x="609600" y="379551"/>
            <a:ext cx="96012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[13] Assume that you are planning software project. The problem that threatens its success, but which has not yet happened is called ____________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Potential Bug 	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Error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Risk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Failure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[14]  These statements are all in the context of a software project.  Check all the valid statements from this list. (Note:  wrong answers will carry negative marks)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A project is temporary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A project should have a primary customer or sponsor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Maintenance of the software is handled through projects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Projects are risky and involve uncertainty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/>
              <a:t>[  ] On-going operations can be qualified as projects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[15] What are the parameters a  manager balances during the execution of a software project. Check all that apply (Note:  wrong answers will carry negative marks)</a:t>
            </a:r>
          </a:p>
          <a:p>
            <a:endParaRPr lang="en-US" sz="1400" dirty="0"/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Scope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Quality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Schedule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Resources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Customers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[  ] Upper Management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35BDE7-D4C1-4363-A63A-38E6F719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312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850157-8010-4597-91D3-A8D4B869FDF5}"/>
              </a:ext>
            </a:extLst>
          </p:cNvPr>
          <p:cNvSpPr txBox="1"/>
          <p:nvPr/>
        </p:nvSpPr>
        <p:spPr>
          <a:xfrm>
            <a:off x="106016" y="254040"/>
            <a:ext cx="979998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[16]  A company developed a software product for users in North America. Later, it hired a contracting company to port their software so that it can be sold to Chinese customers. This strategy is called ___________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I18N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L10N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Retrofitting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Globalization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Translation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[17]  A company developed a software product for sale in many countries. It is supported not only English locale, but in other locales as well. It hired a contracting company to translate their strings to different languages.  Based on this information, we can say that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Their software supports L10N, but not I18N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Their software supports I18N and not L10N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Their software supports both I18N and L10N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Their software supports translation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Their software supports transliteration</a:t>
            </a:r>
          </a:p>
          <a:p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[18]  Representing characters of one language in another language is called ____________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Translation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Transliteration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Localization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Globalization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Dictionary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E9CD55E-B9F9-461D-AD5D-38767264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33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5BFF3-3FD5-4276-9095-F4CAD2B68B53}"/>
              </a:ext>
            </a:extLst>
          </p:cNvPr>
          <p:cNvSpPr txBox="1"/>
          <p:nvPr/>
        </p:nvSpPr>
        <p:spPr>
          <a:xfrm>
            <a:off x="228600" y="136525"/>
            <a:ext cx="11506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[20] You are consuming a web service (for example </a:t>
            </a:r>
            <a:r>
              <a:rPr lang="en-US" sz="1400" dirty="0" err="1">
                <a:solidFill>
                  <a:srgbClr val="4A4A4A"/>
                </a:solidFill>
              </a:rPr>
              <a:t>indic</a:t>
            </a:r>
            <a:r>
              <a:rPr lang="en-US" sz="1400" dirty="0">
                <a:solidFill>
                  <a:srgbClr val="4A4A4A"/>
                </a:solidFill>
              </a:rPr>
              <a:t>-wp web-service). We do not care about how these services are implemented. We only care about the inputs and outputs.  This is called ___________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Data Encapsulation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Abstraction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Polymorphism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Runtime Binding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Service Oriented Architecture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[21] A request to the web service https://indic-wp.indicap.com/api/getLogicalChars.php?string=metro&amp;language=English returned the following response.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﻿{"response_code":200,"message":"Logical Chars </a:t>
            </a:r>
            <a:r>
              <a:rPr lang="en-US" sz="1400" dirty="0" err="1">
                <a:solidFill>
                  <a:srgbClr val="4A4A4A"/>
                </a:solidFill>
              </a:rPr>
              <a:t>Calculated","string":"metro","language":"English","data</a:t>
            </a:r>
            <a:r>
              <a:rPr lang="en-US" sz="1400" dirty="0">
                <a:solidFill>
                  <a:srgbClr val="4A4A4A"/>
                </a:solidFill>
              </a:rPr>
              <a:t>":["</a:t>
            </a:r>
            <a:r>
              <a:rPr lang="en-US" sz="1400" dirty="0" err="1">
                <a:solidFill>
                  <a:srgbClr val="4A4A4A"/>
                </a:solidFill>
              </a:rPr>
              <a:t>m","e","t","r","o</a:t>
            </a:r>
            <a:r>
              <a:rPr lang="en-US" sz="1400" dirty="0">
                <a:solidFill>
                  <a:srgbClr val="4A4A4A"/>
                </a:solidFill>
              </a:rPr>
              <a:t>"]}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What is the format of the response?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Dictionary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JSON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 err="1">
                <a:solidFill>
                  <a:srgbClr val="4A4A4A"/>
                </a:solidFill>
              </a:rPr>
              <a:t>WebService</a:t>
            </a:r>
            <a:r>
              <a:rPr lang="en-US" sz="1400" dirty="0">
                <a:solidFill>
                  <a:srgbClr val="4A4A4A"/>
                </a:solidFill>
              </a:rPr>
              <a:t> Response Format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String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Plain Text</a:t>
            </a: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[22]  In Creative Commons,  what does this license represent?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You need to provide attribution and derivates are not permitted</a:t>
            </a: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You can use it for free, must be equal to the freedom given</a:t>
            </a: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Usage must be authorized by the copyright owner</a:t>
            </a: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You need to provide attribution and derivates are permitted.</a:t>
            </a:r>
          </a:p>
          <a:p>
            <a:pPr marL="342900" indent="-342900" algn="l">
              <a:buFont typeface="+mj-lt"/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3CFEB-2337-4CF5-92D7-B8EB2DAC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648200"/>
            <a:ext cx="2276475" cy="981075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3C1E02D-7FCB-4B3F-BBB4-E2633063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5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850157-8010-4597-91D3-A8D4B869FDF5}"/>
              </a:ext>
            </a:extLst>
          </p:cNvPr>
          <p:cNvSpPr txBox="1"/>
          <p:nvPr/>
        </p:nvSpPr>
        <p:spPr>
          <a:xfrm>
            <a:off x="106016" y="254040"/>
            <a:ext cx="979998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A4A4A"/>
                </a:solidFill>
              </a:rPr>
              <a:t>[22]  In one of ICS499 projects, python code calls </a:t>
            </a:r>
            <a:r>
              <a:rPr lang="en-US" sz="1400" dirty="0" err="1">
                <a:solidFill>
                  <a:srgbClr val="4A4A4A"/>
                </a:solidFill>
              </a:rPr>
              <a:t>indic</a:t>
            </a:r>
            <a:r>
              <a:rPr lang="en-US" sz="1400" dirty="0">
                <a:solidFill>
                  <a:srgbClr val="4A4A4A"/>
                </a:solidFill>
              </a:rPr>
              <a:t>-wp </a:t>
            </a:r>
            <a:r>
              <a:rPr lang="en-US" sz="1400" dirty="0" err="1">
                <a:solidFill>
                  <a:srgbClr val="4A4A4A"/>
                </a:solidFill>
              </a:rPr>
              <a:t>api</a:t>
            </a:r>
            <a:r>
              <a:rPr lang="en-US" sz="1400" dirty="0">
                <a:solidFill>
                  <a:srgbClr val="4A4A4A"/>
                </a:solidFill>
              </a:rPr>
              <a:t> and consumes the JSON data returned by the API.</a:t>
            </a: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Here, the python code and API can be called as ___________ respectively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Server and Client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Consumer and Producer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Service Requestor and Service Provider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Observer and Server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[23]  What can not be used to develop a web application in Python?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Flask</a:t>
            </a: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Bottle</a:t>
            </a:r>
          </a:p>
          <a:p>
            <a:pPr marL="342900" indent="-342900" algn="l">
              <a:buAutoNum type="alphaUcPeriod"/>
            </a:pPr>
            <a:r>
              <a:rPr lang="en-US" sz="1400" dirty="0" err="1">
                <a:solidFill>
                  <a:srgbClr val="4A4A4A"/>
                </a:solidFill>
              </a:rPr>
              <a:t>Tkinter</a:t>
            </a:r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Django</a:t>
            </a:r>
          </a:p>
          <a:p>
            <a:pPr marL="342900" indent="-342900" algn="l"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algn="l"/>
            <a:r>
              <a:rPr lang="en-US" sz="1400" dirty="0">
                <a:solidFill>
                  <a:srgbClr val="4A4A4A"/>
                </a:solidFill>
              </a:rPr>
              <a:t>[24]  You want to contribute to an opensource project you have found  on </a:t>
            </a:r>
            <a:r>
              <a:rPr lang="en-US" sz="1400" dirty="0" err="1">
                <a:solidFill>
                  <a:srgbClr val="4A4A4A"/>
                </a:solidFill>
              </a:rPr>
              <a:t>github</a:t>
            </a:r>
            <a:r>
              <a:rPr lang="en-US" sz="1400" dirty="0">
                <a:solidFill>
                  <a:srgbClr val="4A4A4A"/>
                </a:solidFill>
              </a:rPr>
              <a:t>. What is the first step you would take to start?</a:t>
            </a:r>
          </a:p>
          <a:p>
            <a:pPr algn="l"/>
            <a:endParaRPr lang="en-US" sz="1400" dirty="0">
              <a:solidFill>
                <a:srgbClr val="4A4A4A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Clone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Copy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Fork 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Merge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1400" dirty="0">
                <a:solidFill>
                  <a:srgbClr val="4A4A4A"/>
                </a:solidFill>
              </a:rPr>
              <a:t>Pull</a:t>
            </a:r>
          </a:p>
          <a:p>
            <a:pPr marL="342900" indent="-342900" algn="l">
              <a:buAutoNum type="alphaUcPeriod"/>
            </a:pPr>
            <a:endParaRPr lang="en-US" sz="1400" dirty="0">
              <a:solidFill>
                <a:srgbClr val="4A4A4A"/>
              </a:solidFill>
            </a:endParaRPr>
          </a:p>
          <a:p>
            <a:pPr algn="l"/>
            <a:endParaRPr lang="en-US" sz="1400" dirty="0">
              <a:solidFill>
                <a:srgbClr val="4A4A4A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1C9527A-B501-450D-B0ED-0CB2603E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Siva R Jasthi                                                                                                 </a:t>
            </a:r>
            <a:r>
              <a:rPr lang="en-US" altLang="en-US" dirty="0"/>
              <a:t>ICS499 Software Engineering and Capstone Project </a:t>
            </a:r>
            <a:endParaRPr lang="en-GB" alt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443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jasth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Pages>25</Pages>
  <Words>2215</Words>
  <Application>Microsoft Office PowerPoint</Application>
  <PresentationFormat>Widescreen</PresentationFormat>
  <Paragraphs>382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Roboto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</cp:keywords>
  <dc:description/>
  <cp:lastModifiedBy>Jasthi, Jasthi (DI SW LCS DEVOPS)</cp:lastModifiedBy>
  <cp:revision>562</cp:revision>
  <cp:lastPrinted>2022-03-14T21:36:42Z</cp:lastPrinted>
  <dcterms:created xsi:type="dcterms:W3CDTF">1996-11-12T16:26:02Z</dcterms:created>
  <dcterms:modified xsi:type="dcterms:W3CDTF">2022-04-06T16:17:19Z</dcterms:modified>
</cp:coreProperties>
</file>