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5" r:id="rId3"/>
    <p:sldId id="296" r:id="rId4"/>
    <p:sldId id="297" r:id="rId5"/>
    <p:sldId id="298" r:id="rId6"/>
    <p:sldId id="299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CC"/>
    <a:srgbClr val="FFCCCC"/>
    <a:srgbClr val="FFFFCC"/>
    <a:srgbClr val="F67B1E"/>
    <a:srgbClr val="00FFFF"/>
    <a:srgbClr val="FF99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324" autoAdjust="0"/>
    <p:restoredTop sz="99148" autoAdjust="0"/>
  </p:normalViewPr>
  <p:slideViewPr>
    <p:cSldViewPr>
      <p:cViewPr varScale="1">
        <p:scale>
          <a:sx n="170" d="100"/>
          <a:sy n="170" d="100"/>
        </p:scale>
        <p:origin x="1744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4C20C21C-1EF3-4D90-92E0-494A0515F323}"/>
    <pc:docChg chg="modMainMaster">
      <pc:chgData name="Chetty, Damodar Kumar S" userId="8bceaed3-62ae-46a2-a750-9f6f12844fc7" providerId="ADAL" clId="{4C20C21C-1EF3-4D90-92E0-494A0515F323}" dt="2021-08-24T19:49:30.099" v="3" actId="6549"/>
      <pc:docMkLst>
        <pc:docMk/>
      </pc:docMkLst>
      <pc:sldMasterChg chg="modSp mod modSldLayout">
        <pc:chgData name="Chetty, Damodar Kumar S" userId="8bceaed3-62ae-46a2-a750-9f6f12844fc7" providerId="ADAL" clId="{4C20C21C-1EF3-4D90-92E0-494A0515F323}" dt="2021-08-24T19:49:30.099" v="3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4C20C21C-1EF3-4D90-92E0-494A0515F323}" dt="2021-08-24T19:49:30.099" v="3" actId="6549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4C20C21C-1EF3-4D90-92E0-494A0515F323}" dt="2021-08-24T19:49:26.377" v="1" actId="20577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4C20C21C-1EF3-4D90-92E0-494A0515F323}" dt="2021-08-24T19:49:26.377" v="1" actId="20577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78578" y="6096000"/>
            <a:ext cx="22622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All</a:t>
            </a:r>
            <a:r>
              <a:rPr lang="en-US" sz="1000" b="1" baseline="0" dirty="0">
                <a:solidFill>
                  <a:schemeClr val="bg1"/>
                </a:solidFill>
              </a:rPr>
              <a:t> Rights Reserved</a:t>
            </a:r>
            <a:endParaRPr lang="en-US" sz="1000" b="1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Level One Text</a:t>
            </a:r>
          </a:p>
          <a:p>
            <a:pPr lvl="1"/>
            <a:r>
              <a:rPr lang="en-US"/>
              <a:t>Level Two Text</a:t>
            </a:r>
          </a:p>
          <a:p>
            <a:pPr lvl="2"/>
            <a:r>
              <a:rPr lang="en-US"/>
              <a:t>Level Three Text</a:t>
            </a:r>
          </a:p>
          <a:p>
            <a:pPr lvl="3"/>
            <a:r>
              <a:rPr lang="en-US"/>
              <a:t>Level Four Text</a:t>
            </a:r>
          </a:p>
          <a:p>
            <a:pPr lvl="4"/>
            <a:r>
              <a:rPr lang="en-US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Chetty</a:t>
            </a:r>
            <a:r>
              <a:rPr lang="en-US" sz="800" b="1" dirty="0">
                <a:solidFill>
                  <a:schemeClr val="bg1"/>
                </a:solidFill>
              </a:rPr>
              <a:t> 2021    All Rights Reserved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4080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460 – Computer Networks and 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Damodar 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1905000"/>
            <a:ext cx="6934200" cy="914400"/>
          </a:xfrm>
        </p:spPr>
        <p:txBody>
          <a:bodyPr/>
          <a:lstStyle/>
          <a:p>
            <a:r>
              <a:rPr lang="en-US"/>
              <a:t>ICS 460 –Networks and Security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Using Public Key Encryption</a:t>
            </a:r>
          </a:p>
          <a:p>
            <a:pPr lvl="1"/>
            <a:r>
              <a:rPr lang="en-US"/>
              <a:t>Reverses the role of public and private keys</a:t>
            </a:r>
          </a:p>
          <a:p>
            <a:pPr lvl="2"/>
            <a:r>
              <a:rPr lang="en-US"/>
              <a:t>Sender encrypts using private key before sending</a:t>
            </a:r>
          </a:p>
          <a:p>
            <a:pPr lvl="2"/>
            <a:r>
              <a:rPr lang="en-US"/>
              <a:t>Receiver decrypts it with the sender's public key</a:t>
            </a:r>
          </a:p>
          <a:p>
            <a:pPr lvl="1"/>
            <a:r>
              <a:rPr lang="en-US"/>
              <a:t>Works well for non repudiation.</a:t>
            </a:r>
          </a:p>
          <a:p>
            <a:pPr lvl="2"/>
            <a:r>
              <a:rPr lang="en-US"/>
              <a:t>Only sender has access to his secret key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29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Using a hash function algorithm (MD5/SHA)</a:t>
            </a:r>
          </a:p>
          <a:p>
            <a:pPr lvl="1"/>
            <a:r>
              <a:rPr lang="en-US"/>
              <a:t>Message Digest is calculated for a message </a:t>
            </a:r>
          </a:p>
          <a:p>
            <a:pPr lvl="1"/>
            <a:r>
              <a:rPr lang="en-US"/>
              <a:t>Algorithm must be fast and deterministic</a:t>
            </a:r>
          </a:p>
          <a:p>
            <a:pPr lvl="1"/>
            <a:r>
              <a:rPr lang="en-US"/>
              <a:t>Sender </a:t>
            </a:r>
          </a:p>
          <a:p>
            <a:pPr lvl="2"/>
            <a:r>
              <a:rPr lang="en-US"/>
              <a:t>generates a Message Digest for the message</a:t>
            </a:r>
          </a:p>
          <a:p>
            <a:pPr lvl="2"/>
            <a:r>
              <a:rPr lang="en-US"/>
              <a:t>encrypts the message digest with his private key</a:t>
            </a:r>
          </a:p>
          <a:p>
            <a:pPr lvl="2"/>
            <a:r>
              <a:rPr lang="en-US"/>
              <a:t>sends message digest along with the message.</a:t>
            </a:r>
          </a:p>
          <a:p>
            <a:pPr lvl="1"/>
            <a:r>
              <a:rPr lang="en-US"/>
              <a:t>Receiver</a:t>
            </a:r>
          </a:p>
          <a:p>
            <a:pPr lvl="2"/>
            <a:r>
              <a:rPr lang="en-US"/>
              <a:t>decrypts the message digest with the public key</a:t>
            </a:r>
          </a:p>
          <a:p>
            <a:pPr lvl="2"/>
            <a:r>
              <a:rPr lang="en-US"/>
              <a:t>computes a message digest for the message</a:t>
            </a:r>
          </a:p>
          <a:p>
            <a:pPr lvl="2"/>
            <a:r>
              <a:rPr lang="en-US"/>
              <a:t>compares them to verify message was not altered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65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Certificates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Associates a public key to a real legal entity</a:t>
            </a:r>
          </a:p>
          <a:p>
            <a:pPr lvl="1"/>
            <a:r>
              <a:rPr lang="en-US"/>
              <a:t>Uses a trusted third party (Verisign, Thawte)</a:t>
            </a:r>
          </a:p>
          <a:p>
            <a:pPr lvl="2"/>
            <a:r>
              <a:rPr lang="en-US"/>
              <a:t>verifies individuals and companies</a:t>
            </a:r>
          </a:p>
          <a:p>
            <a:pPr lvl="2"/>
            <a:r>
              <a:rPr lang="en-US"/>
              <a:t>using its private key to sign a digital certificate thereby vouching for that party</a:t>
            </a:r>
          </a:p>
          <a:p>
            <a:pPr lvl="1"/>
            <a:r>
              <a:rPr lang="en-US"/>
              <a:t>A "circle of trust"</a:t>
            </a:r>
          </a:p>
          <a:p>
            <a:pPr lvl="2"/>
            <a:r>
              <a:rPr lang="en-US"/>
              <a:t>If you trust a Certification Authority (CA), you can trust the the people  that they trust, and then trust those that the certified party trusts, and so on.</a:t>
            </a:r>
          </a:p>
          <a:p>
            <a:pPr lvl="2"/>
            <a:r>
              <a:rPr lang="en-US"/>
              <a:t>Used with SSL connections from your browser. </a:t>
            </a:r>
            <a:br>
              <a:rPr lang="en-US"/>
            </a:br>
            <a:r>
              <a:rPr lang="en-US"/>
              <a:t>Each browser has the public keys of its trusted CAs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43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Use Secure Sockets Layer (SSL)</a:t>
            </a:r>
          </a:p>
          <a:p>
            <a:pPr lvl="1"/>
            <a:r>
              <a:rPr lang="en-US"/>
              <a:t>URL starts with https://</a:t>
            </a:r>
          </a:p>
          <a:p>
            <a:pPr lvl="1"/>
            <a:r>
              <a:rPr lang="en-US"/>
              <a:t>All data is encrypted before it is sent</a:t>
            </a:r>
          </a:p>
          <a:p>
            <a:pPr lvl="1"/>
            <a:r>
              <a:rPr lang="en-US"/>
              <a:t>Slower than regular HTTP</a:t>
            </a:r>
          </a:p>
          <a:p>
            <a:r>
              <a:rPr lang="en-US"/>
              <a:t>Use Transport Layer Security</a:t>
            </a:r>
          </a:p>
          <a:p>
            <a:pPr lvl="1"/>
            <a:r>
              <a:rPr lang="en-US"/>
              <a:t>Newer version of SSL but is more advanced</a:t>
            </a:r>
          </a:p>
          <a:p>
            <a:pPr lvl="1"/>
            <a:r>
              <a:rPr lang="en-US"/>
              <a:t>Only supported by newer browsers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27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SSL/TLS connector listens on a separate port</a:t>
            </a:r>
          </a:p>
          <a:p>
            <a:r>
              <a:rPr lang="en-US"/>
              <a:t>Obtain a digital certificate</a:t>
            </a:r>
          </a:p>
          <a:p>
            <a:pPr lvl="1"/>
            <a:r>
              <a:rPr lang="en-US"/>
              <a:t>Generate a key pair</a:t>
            </a:r>
          </a:p>
          <a:p>
            <a:pPr lvl="1"/>
            <a:r>
              <a:rPr lang="en-US"/>
              <a:t>Generate a Certificate Signing Request</a:t>
            </a:r>
          </a:p>
          <a:p>
            <a:pPr lvl="1"/>
            <a:r>
              <a:rPr lang="en-US"/>
              <a:t>Send it to a CA  with fees and legal documents</a:t>
            </a:r>
          </a:p>
          <a:p>
            <a:pPr lvl="1"/>
            <a:r>
              <a:rPr lang="en-US"/>
              <a:t>CA signs the certificate</a:t>
            </a:r>
          </a:p>
          <a:p>
            <a:pPr lvl="1"/>
            <a:r>
              <a:rPr lang="en-US"/>
              <a:t>Install the certificate on your web server</a:t>
            </a:r>
          </a:p>
          <a:p>
            <a:r>
              <a:rPr lang="en-US"/>
              <a:t>When a browser connects to your site using HTTPS, your certificate will be automatically send to the browser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88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SSL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Network protocols are layered</a:t>
            </a:r>
          </a:p>
          <a:p>
            <a:pPr lvl="1"/>
            <a:r>
              <a:rPr lang="en-US"/>
              <a:t>Application layer includes HTTP/SMTP/FTP</a:t>
            </a:r>
          </a:p>
          <a:p>
            <a:pPr lvl="1"/>
            <a:r>
              <a:rPr lang="en-US"/>
              <a:t>Transport layer protocols include TCP/UDP</a:t>
            </a:r>
          </a:p>
          <a:p>
            <a:pPr lvl="1"/>
            <a:r>
              <a:rPr lang="en-US"/>
              <a:t>SSL adds a transparent layer in between</a:t>
            </a:r>
          </a:p>
          <a:p>
            <a:pPr lvl="2"/>
            <a:r>
              <a:rPr lang="en-US"/>
              <a:t>provides secure transmission to application layer </a:t>
            </a:r>
            <a:br>
              <a:rPr lang="en-US"/>
            </a:br>
            <a:r>
              <a:rPr lang="en-US"/>
              <a:t>- incl. handshaking, encryption and decryption</a:t>
            </a:r>
          </a:p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343400"/>
            <a:ext cx="74589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07677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 Handshaking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Browser asks the server to authenticate itself</a:t>
            </a:r>
          </a:p>
          <a:p>
            <a:r>
              <a:rPr lang="en-US"/>
              <a:t>Server sends its digital certificate</a:t>
            </a:r>
          </a:p>
          <a:p>
            <a:r>
              <a:rPr lang="en-US"/>
              <a:t>Server might ask browser to authenticate itself</a:t>
            </a:r>
          </a:p>
          <a:p>
            <a:r>
              <a:rPr lang="en-US"/>
              <a:t>Browser sends list of encryption algorithms and hash functions it supports</a:t>
            </a:r>
          </a:p>
          <a:p>
            <a:r>
              <a:rPr lang="en-US"/>
              <a:t>Server picks strongest one that it also supports</a:t>
            </a:r>
          </a:p>
          <a:p>
            <a:r>
              <a:rPr lang="en-US"/>
              <a:t>Both negotiate a secret key for the session</a:t>
            </a:r>
          </a:p>
          <a:p>
            <a:pPr lvl="1"/>
            <a:r>
              <a:rPr lang="en-US"/>
              <a:t>browser sends an encrypted random number</a:t>
            </a:r>
          </a:p>
          <a:p>
            <a:pPr lvl="1"/>
            <a:r>
              <a:rPr lang="en-US"/>
              <a:t>server responds with random data</a:t>
            </a:r>
          </a:p>
          <a:p>
            <a:pPr lvl="1"/>
            <a:r>
              <a:rPr lang="en-US"/>
              <a:t>encryption key is generated using hash functions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03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Availability based</a:t>
            </a:r>
          </a:p>
          <a:p>
            <a:pPr lvl="1"/>
            <a:r>
              <a:rPr lang="en-US"/>
              <a:t>Denial of Service </a:t>
            </a:r>
          </a:p>
          <a:p>
            <a:pPr lvl="2"/>
            <a:r>
              <a:rPr lang="en-US"/>
              <a:t>rely on flooding devices with traffic</a:t>
            </a:r>
          </a:p>
          <a:p>
            <a:pPr lvl="2"/>
            <a:r>
              <a:rPr lang="en-US"/>
              <a:t>problem: require huge amounts of bandwidth at the hacker</a:t>
            </a:r>
            <a:br>
              <a:rPr lang="en-US"/>
            </a:br>
            <a:r>
              <a:rPr lang="en-US"/>
              <a:t>solution: use an amplification attack (small request, results in large response)</a:t>
            </a:r>
          </a:p>
          <a:p>
            <a:pPr lvl="2"/>
            <a:r>
              <a:rPr lang="en-US"/>
              <a:t>problem: easy to block the IP addresses of the attacker</a:t>
            </a:r>
            <a:br>
              <a:rPr lang="en-US"/>
            </a:br>
            <a:r>
              <a:rPr lang="en-US"/>
              <a:t>solution: DDoS using botnets </a:t>
            </a:r>
          </a:p>
          <a:p>
            <a:pPr lvl="1"/>
            <a:r>
              <a:rPr lang="en-US" b="1"/>
              <a:t>SYN flood </a:t>
            </a:r>
            <a:r>
              <a:rPr lang="en-US"/>
              <a:t>attack creates thousands of partially open TCP connections</a:t>
            </a:r>
          </a:p>
          <a:p>
            <a:pPr lvl="2"/>
            <a:r>
              <a:rPr lang="en-US"/>
              <a:t>attacker sends SYN packets, but never answers the SYN-ACK packet!</a:t>
            </a:r>
          </a:p>
          <a:p>
            <a:pPr lvl="1"/>
            <a:r>
              <a:rPr lang="en-US" b="1"/>
              <a:t>MAC flood </a:t>
            </a:r>
            <a:r>
              <a:rPr lang="en-US"/>
              <a:t>attack causes switch to flood the network</a:t>
            </a:r>
          </a:p>
          <a:p>
            <a:pPr lvl="2"/>
            <a:r>
              <a:rPr lang="en-US"/>
              <a:t>attacker floods different MAC addresses to a switch</a:t>
            </a:r>
          </a:p>
          <a:p>
            <a:pPr lvl="2"/>
            <a:r>
              <a:rPr lang="en-US"/>
              <a:t>attack overflows switch’s MAC address table</a:t>
            </a:r>
          </a:p>
          <a:p>
            <a:pPr lvl="1"/>
            <a:r>
              <a:rPr lang="en-US" b="1"/>
              <a:t>Smurf </a:t>
            </a:r>
            <a:r>
              <a:rPr lang="en-US"/>
              <a:t>attack </a:t>
            </a:r>
          </a:p>
          <a:p>
            <a:pPr lvl="2"/>
            <a:r>
              <a:rPr lang="en-US"/>
              <a:t>sends ping requests to third party servers, with forged source address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21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Availability based</a:t>
            </a:r>
          </a:p>
          <a:p>
            <a:pPr lvl="1"/>
            <a:r>
              <a:rPr lang="en-US"/>
              <a:t>Christmas tree attack</a:t>
            </a:r>
          </a:p>
          <a:p>
            <a:pPr lvl="2"/>
            <a:r>
              <a:rPr lang="en-US"/>
              <a:t>send packet with all flag bits set (lit up like a Christmas tree)</a:t>
            </a:r>
          </a:p>
          <a:p>
            <a:pPr lvl="2"/>
            <a:r>
              <a:rPr lang="en-US"/>
              <a:t>causes network stack failure in some cases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490" y="3810000"/>
            <a:ext cx="5296132" cy="22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167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Integrity based</a:t>
            </a:r>
          </a:p>
          <a:p>
            <a:pPr lvl="1"/>
            <a:r>
              <a:rPr lang="en-US"/>
              <a:t>Poisoning attacks</a:t>
            </a:r>
          </a:p>
          <a:p>
            <a:pPr lvl="2"/>
            <a:r>
              <a:rPr lang="en-US"/>
              <a:t>DNS poisoning</a:t>
            </a:r>
          </a:p>
          <a:p>
            <a:pPr lvl="3"/>
            <a:r>
              <a:rPr lang="en-US"/>
              <a:t>attacker inserts incorrect DNS records to redirect traffic to the attacker’s system</a:t>
            </a:r>
          </a:p>
          <a:p>
            <a:pPr lvl="2"/>
            <a:r>
              <a:rPr lang="en-US"/>
              <a:t>ARP poisoning</a:t>
            </a:r>
          </a:p>
          <a:p>
            <a:pPr lvl="3"/>
            <a:r>
              <a:rPr lang="en-US"/>
              <a:t>attacker’s system spoofs the gateway’s address </a:t>
            </a:r>
          </a:p>
          <a:p>
            <a:pPr lvl="3"/>
            <a:r>
              <a:rPr lang="en-US"/>
              <a:t>tricks user traffic to be sent to the attacker’s system</a:t>
            </a:r>
          </a:p>
          <a:p>
            <a:pPr lvl="1"/>
            <a:r>
              <a:rPr lang="en-US"/>
              <a:t>Typo Squatting</a:t>
            </a:r>
          </a:p>
          <a:p>
            <a:pPr lvl="2"/>
            <a:r>
              <a:rPr lang="en-US"/>
              <a:t>attacker registers hundreds of typo variations of official web sites</a:t>
            </a:r>
          </a:p>
          <a:p>
            <a:pPr lvl="2"/>
            <a:r>
              <a:rPr lang="en-US"/>
              <a:t>user mistypes the site’s address and is taken to the attacker’s site.</a:t>
            </a:r>
          </a:p>
        </p:txBody>
      </p:sp>
    </p:spTree>
    <p:extLst>
      <p:ext uri="{BB962C8B-B14F-4D97-AF65-F5344CB8AC3E}">
        <p14:creationId xmlns:p14="http://schemas.microsoft.com/office/powerpoint/2010/main" val="17057205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Confidentiality based</a:t>
            </a:r>
          </a:p>
          <a:p>
            <a:pPr lvl="1"/>
            <a:r>
              <a:rPr lang="en-US"/>
              <a:t>Man in the middle attack</a:t>
            </a:r>
          </a:p>
          <a:p>
            <a:pPr lvl="2"/>
            <a:r>
              <a:rPr lang="en-US"/>
              <a:t>Reconfigure a network device using DNS or ARP poisoning</a:t>
            </a:r>
          </a:p>
          <a:p>
            <a:pPr lvl="2"/>
            <a:r>
              <a:rPr lang="en-US"/>
              <a:t>sending system is tricked into connecting to the malicious system</a:t>
            </a:r>
          </a:p>
          <a:p>
            <a:pPr lvl="2"/>
            <a:r>
              <a:rPr lang="en-US"/>
              <a:t>malicious system relays packets to the legitimate server</a:t>
            </a:r>
          </a:p>
          <a:p>
            <a:pPr lvl="1"/>
            <a:r>
              <a:rPr lang="en-US"/>
              <a:t>Replay attack</a:t>
            </a:r>
          </a:p>
          <a:p>
            <a:pPr lvl="2"/>
            <a:r>
              <a:rPr lang="en-US"/>
              <a:t>attacker steals a session token that serves to authenticate the valid user</a:t>
            </a:r>
          </a:p>
          <a:p>
            <a:pPr lvl="2"/>
            <a:r>
              <a:rPr lang="en-US"/>
              <a:t>attacker creates a separate connection to the server </a:t>
            </a:r>
          </a:p>
          <a:p>
            <a:pPr lvl="2"/>
            <a:r>
              <a:rPr lang="en-US"/>
              <a:t>attacker uses that stolen token to impersonate the valid user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37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Encryption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Transport Layer Security</a:t>
            </a:r>
          </a:p>
          <a:p>
            <a:pPr lvl="1"/>
            <a:r>
              <a:rPr lang="en-US"/>
              <a:t>uses digital certificates to facilitate secure communication over public networks </a:t>
            </a:r>
          </a:p>
          <a:p>
            <a:r>
              <a:rPr lang="en-US"/>
              <a:t>IPSec</a:t>
            </a:r>
          </a:p>
          <a:p>
            <a:pPr lvl="1"/>
            <a:r>
              <a:rPr lang="en-US"/>
              <a:t>provides security for the IP headers and payload</a:t>
            </a:r>
          </a:p>
        </p:txBody>
      </p:sp>
    </p:spTree>
    <p:extLst>
      <p:ext uri="{BB962C8B-B14F-4D97-AF65-F5344CB8AC3E}">
        <p14:creationId xmlns:p14="http://schemas.microsoft.com/office/powerpoint/2010/main" val="14603681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Algorithm to transform plaintext to ciphertext</a:t>
            </a:r>
          </a:p>
          <a:p>
            <a:pPr lvl="1"/>
            <a:r>
              <a:rPr lang="en-US"/>
              <a:t>E.g., RSA, Data Encryption Standard, Triple DES</a:t>
            </a:r>
          </a:p>
          <a:p>
            <a:pPr lvl="1"/>
            <a:r>
              <a:rPr lang="en-US"/>
              <a:t>may not be reversible</a:t>
            </a:r>
          </a:p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63852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01083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Types – Secret Key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Symmetric or Secret Key or Private Key</a:t>
            </a:r>
          </a:p>
          <a:p>
            <a:pPr lvl="1"/>
            <a:r>
              <a:rPr lang="en-US"/>
              <a:t>Authorized people know a secret key </a:t>
            </a:r>
          </a:p>
          <a:p>
            <a:pPr lvl="1"/>
            <a:r>
              <a:rPr lang="en-US"/>
              <a:t>Flaw: Key must be transmitted to receivers</a:t>
            </a:r>
          </a:p>
          <a:p>
            <a:pPr lvl="1"/>
            <a:r>
              <a:rPr lang="en-US"/>
              <a:t>Algorithms</a:t>
            </a:r>
          </a:p>
          <a:p>
            <a:pPr lvl="2"/>
            <a:r>
              <a:rPr lang="en-US"/>
              <a:t>DES (obsolete)</a:t>
            </a:r>
          </a:p>
          <a:p>
            <a:pPr lvl="2"/>
            <a:r>
              <a:rPr lang="en-US"/>
              <a:t>Triple DES – encrypted with key 1, decrypted with key 2, and encrypted with key 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683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Types – Public Key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Uses a key pair</a:t>
            </a:r>
          </a:p>
          <a:p>
            <a:pPr lvl="1"/>
            <a:r>
              <a:rPr lang="en-US"/>
              <a:t>Public key is shared, but private key is a secret</a:t>
            </a:r>
          </a:p>
          <a:p>
            <a:r>
              <a:rPr lang="en-US"/>
              <a:t>Communication</a:t>
            </a:r>
          </a:p>
          <a:p>
            <a:pPr lvl="1"/>
            <a:r>
              <a:rPr lang="en-US"/>
              <a:t>A sender uses your public key to encrypt plaintext</a:t>
            </a:r>
          </a:p>
          <a:p>
            <a:pPr lvl="1"/>
            <a:r>
              <a:rPr lang="en-US"/>
              <a:t>You  use your private key to decrypt it.</a:t>
            </a:r>
          </a:p>
          <a:p>
            <a:r>
              <a:rPr lang="en-US"/>
              <a:t>Expensive – 1000 times slower</a:t>
            </a:r>
          </a:p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495799"/>
            <a:ext cx="7772400" cy="236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1425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11308</TotalTime>
  <Words>870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Arial</vt:lpstr>
      <vt:lpstr>Calibri</vt:lpstr>
      <vt:lpstr>Corbel</vt:lpstr>
      <vt:lpstr>Trebuchet MS</vt:lpstr>
      <vt:lpstr>Wingdings</vt:lpstr>
      <vt:lpstr>Presentation</vt:lpstr>
      <vt:lpstr>ICS 460 –Networks and Security</vt:lpstr>
      <vt:lpstr>Network Attacks</vt:lpstr>
      <vt:lpstr>Network Attacks</vt:lpstr>
      <vt:lpstr>Network Attacks</vt:lpstr>
      <vt:lpstr>Network Attacks</vt:lpstr>
      <vt:lpstr>Transport Encryption</vt:lpstr>
      <vt:lpstr>Encryption</vt:lpstr>
      <vt:lpstr>Encryption Types – Secret Key</vt:lpstr>
      <vt:lpstr>Encryption Types – Public Key</vt:lpstr>
      <vt:lpstr>Digital Signatures</vt:lpstr>
      <vt:lpstr>Digital Signatures</vt:lpstr>
      <vt:lpstr>Digital Certificates</vt:lpstr>
      <vt:lpstr>Web Server Security</vt:lpstr>
      <vt:lpstr>Web Server Security</vt:lpstr>
      <vt:lpstr>Using SSL</vt:lpstr>
      <vt:lpstr>HTTPS Handshaking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460</dc:title>
  <dc:creator>dchetty</dc:creator>
  <cp:lastModifiedBy>Chetty, Damodar Kumar S</cp:lastModifiedBy>
  <cp:revision>1273</cp:revision>
  <dcterms:created xsi:type="dcterms:W3CDTF">2010-05-04T01:30:25Z</dcterms:created>
  <dcterms:modified xsi:type="dcterms:W3CDTF">2021-08-24T19:49:32Z</dcterms:modified>
</cp:coreProperties>
</file>