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58"/>
  </p:notesMasterIdLst>
  <p:handoutMasterIdLst>
    <p:handoutMasterId r:id="rId59"/>
  </p:handoutMasterIdLst>
  <p:sldIdLst>
    <p:sldId id="256" r:id="rId2"/>
    <p:sldId id="257" r:id="rId3"/>
    <p:sldId id="317" r:id="rId4"/>
    <p:sldId id="318" r:id="rId5"/>
    <p:sldId id="319" r:id="rId6"/>
    <p:sldId id="316" r:id="rId7"/>
    <p:sldId id="298" r:id="rId8"/>
    <p:sldId id="323" r:id="rId9"/>
    <p:sldId id="324" r:id="rId10"/>
    <p:sldId id="325" r:id="rId11"/>
    <p:sldId id="272" r:id="rId12"/>
    <p:sldId id="285" r:id="rId13"/>
    <p:sldId id="273" r:id="rId14"/>
    <p:sldId id="301" r:id="rId15"/>
    <p:sldId id="302" r:id="rId16"/>
    <p:sldId id="299" r:id="rId17"/>
    <p:sldId id="274" r:id="rId18"/>
    <p:sldId id="304" r:id="rId19"/>
    <p:sldId id="305" r:id="rId20"/>
    <p:sldId id="321" r:id="rId21"/>
    <p:sldId id="322" r:id="rId22"/>
    <p:sldId id="263" r:id="rId23"/>
    <p:sldId id="265" r:id="rId24"/>
    <p:sldId id="266" r:id="rId25"/>
    <p:sldId id="283" r:id="rId26"/>
    <p:sldId id="267" r:id="rId27"/>
    <p:sldId id="268" r:id="rId28"/>
    <p:sldId id="284" r:id="rId29"/>
    <p:sldId id="269" r:id="rId30"/>
    <p:sldId id="275" r:id="rId31"/>
    <p:sldId id="271" r:id="rId32"/>
    <p:sldId id="277" r:id="rId33"/>
    <p:sldId id="326" r:id="rId34"/>
    <p:sldId id="327" r:id="rId35"/>
    <p:sldId id="328" r:id="rId36"/>
    <p:sldId id="329" r:id="rId37"/>
    <p:sldId id="346" r:id="rId38"/>
    <p:sldId id="330" r:id="rId39"/>
    <p:sldId id="331" r:id="rId40"/>
    <p:sldId id="347" r:id="rId41"/>
    <p:sldId id="348" r:id="rId42"/>
    <p:sldId id="293" r:id="rId43"/>
    <p:sldId id="287" r:id="rId44"/>
    <p:sldId id="294" r:id="rId45"/>
    <p:sldId id="295" r:id="rId46"/>
    <p:sldId id="288" r:id="rId47"/>
    <p:sldId id="289" r:id="rId48"/>
    <p:sldId id="290" r:id="rId49"/>
    <p:sldId id="291" r:id="rId50"/>
    <p:sldId id="309" r:id="rId51"/>
    <p:sldId id="310" r:id="rId52"/>
    <p:sldId id="306" r:id="rId53"/>
    <p:sldId id="315" r:id="rId54"/>
    <p:sldId id="308" r:id="rId55"/>
    <p:sldId id="312" r:id="rId56"/>
    <p:sldId id="314"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CCCC"/>
    <a:srgbClr val="FF9900"/>
    <a:srgbClr val="FF33CC"/>
    <a:srgbClr val="00FFFF"/>
    <a:srgbClr val="CC00CC"/>
    <a:srgbClr val="F67B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06" autoAdjust="0"/>
    <p:restoredTop sz="93446" autoAdjust="0"/>
  </p:normalViewPr>
  <p:slideViewPr>
    <p:cSldViewPr>
      <p:cViewPr varScale="1">
        <p:scale>
          <a:sx n="159" d="100"/>
          <a:sy n="159" d="100"/>
        </p:scale>
        <p:origin x="214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4" d="100"/>
          <a:sy n="74" d="100"/>
        </p:scale>
        <p:origin x="-297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tty, Damodar Kumar S" userId="8bceaed3-62ae-46a2-a750-9f6f12844fc7" providerId="ADAL" clId="{02849A13-1144-43B7-8244-E46973D23772}"/>
    <pc:docChg chg="modMainMaster">
      <pc:chgData name="Chetty, Damodar Kumar S" userId="8bceaed3-62ae-46a2-a750-9f6f12844fc7" providerId="ADAL" clId="{02849A13-1144-43B7-8244-E46973D23772}" dt="2021-08-24T19:46:04.380" v="3" actId="20577"/>
      <pc:docMkLst>
        <pc:docMk/>
      </pc:docMkLst>
      <pc:sldMasterChg chg="modSp mod modSldLayout">
        <pc:chgData name="Chetty, Damodar Kumar S" userId="8bceaed3-62ae-46a2-a750-9f6f12844fc7" providerId="ADAL" clId="{02849A13-1144-43B7-8244-E46973D23772}" dt="2021-08-24T19:46:04.380" v="3" actId="20577"/>
        <pc:sldMasterMkLst>
          <pc:docMk/>
          <pc:sldMasterMk cId="0" sldId="2147483792"/>
        </pc:sldMasterMkLst>
        <pc:spChg chg="mod">
          <ac:chgData name="Chetty, Damodar Kumar S" userId="8bceaed3-62ae-46a2-a750-9f6f12844fc7" providerId="ADAL" clId="{02849A13-1144-43B7-8244-E46973D23772}" dt="2021-08-24T19:46:04.380" v="3" actId="20577"/>
          <ac:spMkLst>
            <pc:docMk/>
            <pc:sldMasterMk cId="0" sldId="2147483792"/>
            <ac:spMk id="206858" creationId="{00000000-0000-0000-0000-000000000000}"/>
          </ac:spMkLst>
        </pc:spChg>
        <pc:sldLayoutChg chg="modSp mod">
          <pc:chgData name="Chetty, Damodar Kumar S" userId="8bceaed3-62ae-46a2-a750-9f6f12844fc7" providerId="ADAL" clId="{02849A13-1144-43B7-8244-E46973D23772}" dt="2021-08-24T19:45:59.886" v="1" actId="6549"/>
          <pc:sldLayoutMkLst>
            <pc:docMk/>
            <pc:sldMasterMk cId="0" sldId="2147483792"/>
            <pc:sldLayoutMk cId="0" sldId="2147483793"/>
          </pc:sldLayoutMkLst>
          <pc:spChg chg="mod">
            <ac:chgData name="Chetty, Damodar Kumar S" userId="8bceaed3-62ae-46a2-a750-9f6f12844fc7" providerId="ADAL" clId="{02849A13-1144-43B7-8244-E46973D23772}" dt="2021-08-24T19:45:59.886" v="1" actId="6549"/>
            <ac:spMkLst>
              <pc:docMk/>
              <pc:sldMasterMk cId="0" sldId="2147483792"/>
              <pc:sldLayoutMk cId="0" sldId="2147483793"/>
              <ac:spMk id="20"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D2B207-48E9-427D-8AE6-5E74608E6763}" type="datetimeFigureOut">
              <a:rPr lang="en-US" smtClean="0"/>
              <a:pPr/>
              <a:t>8/24/2021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ACE52F-2E1A-4C2C-BAC4-ED51E20D359B}" type="slidenum">
              <a:rPr lang="en-US" smtClean="0"/>
              <a:pPr/>
              <a:t>‹#›</a:t>
            </a:fld>
            <a:endParaRPr lang="en-US"/>
          </a:p>
        </p:txBody>
      </p:sp>
    </p:spTree>
    <p:extLst>
      <p:ext uri="{BB962C8B-B14F-4D97-AF65-F5344CB8AC3E}">
        <p14:creationId xmlns:p14="http://schemas.microsoft.com/office/powerpoint/2010/main" val="1986092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3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F58F8C53-FFF8-4DE5-9E1E-2D1C7CF18BAF}" type="datetimeFigureOut">
              <a:rPr lang="en-US"/>
              <a:pPr>
                <a:defRPr/>
              </a:pPr>
              <a:t>8/24/2021</a:t>
            </a:fld>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3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879C09F-A67F-482F-A2DF-EA851D1C1120}" type="slidenum">
              <a:rPr lang="en-US"/>
              <a:pPr>
                <a:defRPr/>
              </a:pPr>
              <a:t>‹#›</a:t>
            </a:fld>
            <a:endParaRPr lang="en-US"/>
          </a:p>
        </p:txBody>
      </p:sp>
    </p:spTree>
    <p:extLst>
      <p:ext uri="{BB962C8B-B14F-4D97-AF65-F5344CB8AC3E}">
        <p14:creationId xmlns:p14="http://schemas.microsoft.com/office/powerpoint/2010/main" val="9746778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3" name="Rectangle 39"/>
          <p:cNvSpPr>
            <a:spLocks noChangeArrowheads="1"/>
          </p:cNvSpPr>
          <p:nvPr userDrawn="1"/>
        </p:nvSpPr>
        <p:spPr bwMode="gray">
          <a:xfrm>
            <a:off x="1830389" y="609600"/>
            <a:ext cx="3586437" cy="406400"/>
          </a:xfrm>
          <a:prstGeom prst="rect">
            <a:avLst/>
          </a:prstGeom>
          <a:solidFill>
            <a:srgbClr val="2C4DAA"/>
          </a:solidFill>
          <a:ln w="6350">
            <a:noFill/>
            <a:miter lim="800000"/>
            <a:headEnd/>
            <a:tailEnd/>
          </a:ln>
          <a:effectLst/>
        </p:spPr>
        <p:txBody>
          <a:bodyPr wrap="none" anchor="ctr"/>
          <a:lstStyle/>
          <a:p>
            <a:pPr>
              <a:spcBef>
                <a:spcPct val="0"/>
              </a:spcBef>
              <a:buFont typeface="Wingdings" pitchFamily="2" charset="2"/>
              <a:buNone/>
              <a:defRPr/>
            </a:pPr>
            <a:r>
              <a:rPr lang="en-US" sz="1700">
                <a:solidFill>
                  <a:schemeClr val="bg1"/>
                </a:solidFill>
              </a:rPr>
              <a:t>Software Engineering Solutions, Inc.</a:t>
            </a:r>
          </a:p>
        </p:txBody>
      </p:sp>
      <p:sp>
        <p:nvSpPr>
          <p:cNvPr id="128035" name="Line 35"/>
          <p:cNvSpPr>
            <a:spLocks noChangeShapeType="1"/>
          </p:cNvSpPr>
          <p:nvPr/>
        </p:nvSpPr>
        <p:spPr bwMode="auto">
          <a:xfrm flipV="1">
            <a:off x="1828800" y="609600"/>
            <a:ext cx="0" cy="401637"/>
          </a:xfrm>
          <a:prstGeom prst="line">
            <a:avLst/>
          </a:prstGeom>
          <a:noFill/>
          <a:ln w="9525">
            <a:solidFill>
              <a:schemeClr val="bg1"/>
            </a:solidFill>
            <a:round/>
            <a:headEnd/>
            <a:tailEnd/>
          </a:ln>
          <a:effectLst/>
        </p:spPr>
        <p:txBody>
          <a:bodyPr/>
          <a:lstStyle/>
          <a:p>
            <a:endParaRPr lang="en-US"/>
          </a:p>
        </p:txBody>
      </p:sp>
      <p:sp>
        <p:nvSpPr>
          <p:cNvPr id="30" name="Line 35"/>
          <p:cNvSpPr>
            <a:spLocks noChangeShapeType="1"/>
          </p:cNvSpPr>
          <p:nvPr/>
        </p:nvSpPr>
        <p:spPr bwMode="auto">
          <a:xfrm flipV="1">
            <a:off x="1828800" y="609600"/>
            <a:ext cx="0" cy="401637"/>
          </a:xfrm>
          <a:prstGeom prst="line">
            <a:avLst/>
          </a:prstGeom>
          <a:noFill/>
          <a:ln w="9525">
            <a:solidFill>
              <a:schemeClr val="bg1"/>
            </a:solidFill>
            <a:round/>
            <a:headEnd/>
            <a:tailEnd/>
          </a:ln>
          <a:effectLst/>
        </p:spPr>
        <p:txBody>
          <a:bodyPr/>
          <a:lstStyle/>
          <a:p>
            <a:endParaRPr lang="en-US"/>
          </a:p>
        </p:txBody>
      </p:sp>
      <p:sp>
        <p:nvSpPr>
          <p:cNvPr id="17" name="Rectangle 16"/>
          <p:cNvSpPr>
            <a:spLocks noChangeArrowheads="1"/>
          </p:cNvSpPr>
          <p:nvPr userDrawn="1"/>
        </p:nvSpPr>
        <p:spPr bwMode="auto">
          <a:xfrm>
            <a:off x="0" y="0"/>
            <a:ext cx="9144000" cy="1011235"/>
          </a:xfrm>
          <a:prstGeom prst="rect">
            <a:avLst/>
          </a:prstGeom>
          <a:gradFill>
            <a:gsLst>
              <a:gs pos="0">
                <a:schemeClr val="accent1">
                  <a:tint val="66000"/>
                  <a:satMod val="160000"/>
                </a:schemeClr>
              </a:gs>
              <a:gs pos="34000">
                <a:schemeClr val="accent1">
                  <a:tint val="44500"/>
                  <a:satMod val="160000"/>
                  <a:lumMod val="100000"/>
                </a:schemeClr>
              </a:gs>
              <a:gs pos="100000">
                <a:schemeClr val="accent1">
                  <a:tint val="23500"/>
                  <a:satMod val="160000"/>
                </a:schemeClr>
              </a:gs>
            </a:gsLst>
            <a:lin ang="0" scaled="1"/>
          </a:gradFill>
          <a:ln w="9525">
            <a:solidFill>
              <a:schemeClr val="accent1"/>
            </a:solidFill>
            <a:miter lim="800000"/>
            <a:headEnd/>
            <a:tailEnd/>
          </a:ln>
          <a:effectLst/>
        </p:spPr>
        <p:txBody>
          <a:bodyPr wrap="none" anchor="ctr"/>
          <a:lstStyle/>
          <a:p>
            <a:pPr>
              <a:defRPr/>
            </a:pPr>
            <a:endParaRPr lang="en-US"/>
          </a:p>
        </p:txBody>
      </p:sp>
      <p:sp>
        <p:nvSpPr>
          <p:cNvPr id="206850" name="Rectangle 2"/>
          <p:cNvSpPr>
            <a:spLocks noChangeArrowheads="1"/>
          </p:cNvSpPr>
          <p:nvPr/>
        </p:nvSpPr>
        <p:spPr bwMode="hidden">
          <a:xfrm>
            <a:off x="0" y="6477000"/>
            <a:ext cx="9144000" cy="381000"/>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a:p>
        </p:txBody>
      </p:sp>
      <p:sp>
        <p:nvSpPr>
          <p:cNvPr id="206854" name="Rectangle 6"/>
          <p:cNvSpPr>
            <a:spLocks noGrp="1" noChangeArrowheads="1"/>
          </p:cNvSpPr>
          <p:nvPr>
            <p:ph type="ftr" sz="quarter" idx="3"/>
          </p:nvPr>
        </p:nvSpPr>
        <p:spPr>
          <a:xfrm>
            <a:off x="3124200" y="6245225"/>
            <a:ext cx="2895600" cy="476250"/>
          </a:xfrm>
          <a:prstGeom prst="rect">
            <a:avLst/>
          </a:prstGeom>
        </p:spPr>
        <p:txBody>
          <a:bodyPr/>
          <a:lstStyle>
            <a:lvl1pPr>
              <a:defRPr/>
            </a:lvl1pPr>
          </a:lstStyle>
          <a:p>
            <a:pPr>
              <a:defRPr/>
            </a:pPr>
            <a:r>
              <a:rPr lang="en-US"/>
              <a:t>Tomcat Administration</a:t>
            </a:r>
          </a:p>
        </p:txBody>
      </p:sp>
      <p:sp>
        <p:nvSpPr>
          <p:cNvPr id="206855" name="Rectangle 7"/>
          <p:cNvSpPr>
            <a:spLocks noGrp="1" noChangeArrowheads="1"/>
          </p:cNvSpPr>
          <p:nvPr>
            <p:ph type="sldNum" sz="quarter" idx="4"/>
          </p:nvPr>
        </p:nvSpPr>
        <p:spPr>
          <a:xfrm>
            <a:off x="6553200" y="6245225"/>
            <a:ext cx="2133600" cy="476250"/>
          </a:xfrm>
        </p:spPr>
        <p:txBody>
          <a:bodyPr/>
          <a:lstStyle>
            <a:lvl1pPr algn="l">
              <a:spcBef>
                <a:spcPct val="0"/>
              </a:spcBef>
              <a:defRPr sz="800">
                <a:solidFill>
                  <a:schemeClr val="bg1"/>
                </a:solidFill>
              </a:defRPr>
            </a:lvl1pPr>
          </a:lstStyle>
          <a:p>
            <a:pPr>
              <a:defRPr/>
            </a:pPr>
            <a:fld id="{E84328DE-0B1F-471E-ACE5-B3C574875C47}" type="slidenum">
              <a:rPr lang="en-US" smtClean="0"/>
              <a:pPr>
                <a:defRPr/>
              </a:pPr>
              <a:t>‹#›</a:t>
            </a:fld>
            <a:endParaRPr lang="en-US"/>
          </a:p>
        </p:txBody>
      </p:sp>
      <p:sp>
        <p:nvSpPr>
          <p:cNvPr id="206858" name="Text Box 10"/>
          <p:cNvSpPr txBox="1">
            <a:spLocks noChangeArrowheads="1"/>
          </p:cNvSpPr>
          <p:nvPr/>
        </p:nvSpPr>
        <p:spPr bwMode="auto">
          <a:xfrm>
            <a:off x="7162800" y="6553200"/>
            <a:ext cx="1781175" cy="214313"/>
          </a:xfrm>
          <a:prstGeom prst="rect">
            <a:avLst/>
          </a:prstGeom>
          <a:noFill/>
          <a:ln w="9525">
            <a:noFill/>
            <a:miter lim="800000"/>
            <a:headEnd/>
            <a:tailEnd/>
          </a:ln>
          <a:effectLst/>
        </p:spPr>
        <p:txBody>
          <a:bodyPr>
            <a:spAutoFit/>
          </a:bodyPr>
          <a:lstStyle/>
          <a:p>
            <a:pPr algn="r">
              <a:spcBef>
                <a:spcPct val="0"/>
              </a:spcBef>
            </a:pPr>
            <a:r>
              <a:rPr lang="en-US" sz="800">
                <a:solidFill>
                  <a:schemeClr val="bg1"/>
                </a:solidFill>
              </a:rPr>
              <a:t>© Copyright IBM Corporation 2010</a:t>
            </a:r>
          </a:p>
        </p:txBody>
      </p:sp>
      <p:sp>
        <p:nvSpPr>
          <p:cNvPr id="206860" name="Line 12"/>
          <p:cNvSpPr>
            <a:spLocks noChangeShapeType="1"/>
          </p:cNvSpPr>
          <p:nvPr/>
        </p:nvSpPr>
        <p:spPr bwMode="auto">
          <a:xfrm flipV="1">
            <a:off x="1524000" y="6477000"/>
            <a:ext cx="0" cy="228600"/>
          </a:xfrm>
          <a:prstGeom prst="line">
            <a:avLst/>
          </a:prstGeom>
          <a:noFill/>
          <a:ln w="9525">
            <a:solidFill>
              <a:schemeClr val="bg1"/>
            </a:solidFill>
            <a:round/>
            <a:headEnd/>
            <a:tailEnd/>
          </a:ln>
          <a:effectLst/>
        </p:spPr>
        <p:txBody>
          <a:bodyPr/>
          <a:lstStyle/>
          <a:p>
            <a:pPr>
              <a:defRPr/>
            </a:pPr>
            <a:endParaRPr lang="en-US"/>
          </a:p>
        </p:txBody>
      </p:sp>
      <p:sp>
        <p:nvSpPr>
          <p:cNvPr id="206862" name="Line 14"/>
          <p:cNvSpPr>
            <a:spLocks noChangeShapeType="1"/>
          </p:cNvSpPr>
          <p:nvPr/>
        </p:nvSpPr>
        <p:spPr bwMode="auto">
          <a:xfrm>
            <a:off x="0" y="6477000"/>
            <a:ext cx="9144000" cy="0"/>
          </a:xfrm>
          <a:prstGeom prst="line">
            <a:avLst/>
          </a:prstGeom>
          <a:noFill/>
          <a:ln w="6350">
            <a:solidFill>
              <a:schemeClr val="accent1"/>
            </a:solidFill>
            <a:miter lim="800000"/>
            <a:headEnd/>
            <a:tailEnd/>
          </a:ln>
          <a:effectLst/>
        </p:spPr>
        <p:txBody>
          <a:bodyPr wrap="none"/>
          <a:lstStyle/>
          <a:p>
            <a:pPr>
              <a:defRPr/>
            </a:pPr>
            <a:endParaRPr lang="en-US"/>
          </a:p>
        </p:txBody>
      </p:sp>
      <p:sp>
        <p:nvSpPr>
          <p:cNvPr id="128017" name="Rectangle 17"/>
          <p:cNvSpPr>
            <a:spLocks noGrp="1" noChangeArrowheads="1"/>
          </p:cNvSpPr>
          <p:nvPr>
            <p:ph type="dt" sz="half" idx="2"/>
          </p:nvPr>
        </p:nvSpPr>
        <p:spPr>
          <a:xfrm>
            <a:off x="457200" y="6245225"/>
            <a:ext cx="2133600" cy="476250"/>
          </a:xfrm>
          <a:prstGeom prst="rect">
            <a:avLst/>
          </a:prstGeom>
        </p:spPr>
        <p:txBody>
          <a:bodyPr/>
          <a:lstStyle>
            <a:lvl1pPr>
              <a:defRPr/>
            </a:lvl1pPr>
          </a:lstStyle>
          <a:p>
            <a:pPr>
              <a:defRPr/>
            </a:pPr>
            <a:r>
              <a:rPr lang="en-US"/>
              <a:t>November 2012</a:t>
            </a:r>
          </a:p>
        </p:txBody>
      </p:sp>
      <p:sp>
        <p:nvSpPr>
          <p:cNvPr id="19" name="Rectangle 2"/>
          <p:cNvSpPr>
            <a:spLocks noChangeArrowheads="1"/>
          </p:cNvSpPr>
          <p:nvPr userDrawn="1"/>
        </p:nvSpPr>
        <p:spPr bwMode="auto">
          <a:xfrm>
            <a:off x="0" y="5257800"/>
            <a:ext cx="9144000" cy="1600200"/>
          </a:xfrm>
          <a:prstGeom prst="rect">
            <a:avLst/>
          </a:prstGeom>
          <a:solidFill>
            <a:schemeClr val="accent1"/>
          </a:solidFill>
          <a:ln w="9525">
            <a:solidFill>
              <a:schemeClr val="accent1"/>
            </a:solidFill>
            <a:miter lim="800000"/>
            <a:headEnd/>
            <a:tailEnd/>
          </a:ln>
          <a:effectLst/>
        </p:spPr>
        <p:txBody>
          <a:bodyPr wrap="none" anchor="ctr"/>
          <a:lstStyle/>
          <a:p>
            <a:pPr>
              <a:spcBef>
                <a:spcPct val="0"/>
              </a:spcBef>
              <a:buFont typeface="Wingdings" pitchFamily="2" charset="2"/>
              <a:buNone/>
              <a:defRPr/>
            </a:pPr>
            <a:endParaRPr lang="en-US"/>
          </a:p>
        </p:txBody>
      </p:sp>
      <p:sp>
        <p:nvSpPr>
          <p:cNvPr id="20" name="Text Box 8"/>
          <p:cNvSpPr txBox="1">
            <a:spLocks noChangeArrowheads="1"/>
          </p:cNvSpPr>
          <p:nvPr/>
        </p:nvSpPr>
        <p:spPr bwMode="auto">
          <a:xfrm>
            <a:off x="5376939" y="6096000"/>
            <a:ext cx="3563861" cy="707886"/>
          </a:xfrm>
          <a:prstGeom prst="rect">
            <a:avLst/>
          </a:prstGeom>
          <a:noFill/>
          <a:ln w="9525">
            <a:noFill/>
            <a:miter lim="800000"/>
            <a:headEnd/>
            <a:tailEnd/>
          </a:ln>
          <a:effectLst/>
        </p:spPr>
        <p:txBody>
          <a:bodyPr wrap="none">
            <a:spAutoFit/>
          </a:bodyPr>
          <a:lstStyle/>
          <a:p>
            <a:pPr algn="r">
              <a:spcBef>
                <a:spcPct val="0"/>
              </a:spcBef>
            </a:pPr>
            <a:r>
              <a:rPr lang="en-US" sz="1000" b="1" dirty="0">
                <a:solidFill>
                  <a:schemeClr val="bg1"/>
                </a:solidFill>
              </a:rPr>
              <a:t>© Copyright Damodar Chetty 2021</a:t>
            </a:r>
          </a:p>
          <a:p>
            <a:pPr algn="r">
              <a:spcBef>
                <a:spcPct val="0"/>
              </a:spcBef>
            </a:pPr>
            <a:r>
              <a:rPr lang="en-US" sz="1000" b="1" dirty="0">
                <a:solidFill>
                  <a:schemeClr val="bg1"/>
                </a:solidFill>
              </a:rPr>
              <a:t>Selected slides from: CN 5e, </a:t>
            </a:r>
            <a:r>
              <a:rPr lang="en-US" sz="1000" b="1" dirty="0" err="1">
                <a:solidFill>
                  <a:schemeClr val="bg1"/>
                </a:solidFill>
              </a:rPr>
              <a:t>Wetherall</a:t>
            </a:r>
            <a:r>
              <a:rPr lang="en-US" sz="1000" b="1" dirty="0">
                <a:solidFill>
                  <a:schemeClr val="bg1"/>
                </a:solidFill>
              </a:rPr>
              <a:t> and Tanenbaum,</a:t>
            </a:r>
            <a:br>
              <a:rPr lang="en-US" sz="1000" b="1" dirty="0">
                <a:solidFill>
                  <a:schemeClr val="bg1"/>
                </a:solidFill>
              </a:rPr>
            </a:br>
            <a:r>
              <a:rPr lang="en-US" sz="1000" b="1" dirty="0">
                <a:solidFill>
                  <a:schemeClr val="bg1"/>
                </a:solidFill>
              </a:rPr>
              <a:t>Pearson’s Instructor Resource Center</a:t>
            </a:r>
          </a:p>
          <a:p>
            <a:pPr algn="r">
              <a:spcBef>
                <a:spcPct val="0"/>
              </a:spcBef>
            </a:pPr>
            <a:endParaRPr lang="en-US" sz="1000" b="1" dirty="0">
              <a:solidFill>
                <a:schemeClr val="bg1"/>
              </a:solidFill>
            </a:endParaRPr>
          </a:p>
        </p:txBody>
      </p:sp>
      <p:sp>
        <p:nvSpPr>
          <p:cNvPr id="128036" name="Rectangle 36"/>
          <p:cNvSpPr>
            <a:spLocks noGrp="1" noChangeArrowheads="1"/>
          </p:cNvSpPr>
          <p:nvPr>
            <p:ph type="subTitle" idx="1"/>
          </p:nvPr>
        </p:nvSpPr>
        <p:spPr>
          <a:xfrm>
            <a:off x="1828800" y="4267200"/>
            <a:ext cx="4343400" cy="914400"/>
          </a:xfrm>
          <a:ln algn="ctr"/>
        </p:spPr>
        <p:txBody>
          <a:bodyPr lIns="91440" tIns="18000" rIns="91440"/>
          <a:lstStyle>
            <a:lvl1pPr marL="0" indent="0" eaLnBrk="1" hangingPunct="1">
              <a:buFont typeface="Wingdings" pitchFamily="2" charset="2"/>
              <a:buNone/>
              <a:defRPr sz="2000" smtClean="0">
                <a:solidFill>
                  <a:schemeClr val="accent1"/>
                </a:solidFill>
              </a:defRPr>
            </a:lvl1pPr>
          </a:lstStyle>
          <a:p>
            <a:r>
              <a:rPr lang="en-US" dirty="0"/>
              <a:t>Click to edit Master subtitle style</a:t>
            </a:r>
          </a:p>
        </p:txBody>
      </p:sp>
      <p:sp>
        <p:nvSpPr>
          <p:cNvPr id="128037" name="Rectangle 37"/>
          <p:cNvSpPr>
            <a:spLocks noGrp="1" noChangeArrowheads="1"/>
          </p:cNvSpPr>
          <p:nvPr>
            <p:ph type="ctrTitle" sz="quarter"/>
          </p:nvPr>
        </p:nvSpPr>
        <p:spPr>
          <a:xfrm>
            <a:off x="838200" y="1905000"/>
            <a:ext cx="6096000" cy="914400"/>
          </a:xfrm>
          <a:ln algn="ctr"/>
        </p:spPr>
        <p:txBody>
          <a:bodyPr lIns="91440" rIns="91440" anchor="b"/>
          <a:lstStyle>
            <a:lvl1pPr eaLnBrk="1" hangingPunct="1">
              <a:defRPr sz="3200" b="0" smtClean="0"/>
            </a:lvl1pPr>
          </a:lstStyle>
          <a:p>
            <a:r>
              <a:rPr lang="en-US"/>
              <a:t>Click to edit Master title style</a:t>
            </a:r>
          </a:p>
        </p:txBody>
      </p:sp>
      <p:sp>
        <p:nvSpPr>
          <p:cNvPr id="128038" name="Line 38"/>
          <p:cNvSpPr>
            <a:spLocks noChangeShapeType="1"/>
          </p:cNvSpPr>
          <p:nvPr/>
        </p:nvSpPr>
        <p:spPr bwMode="auto">
          <a:xfrm>
            <a:off x="1828800" y="4343400"/>
            <a:ext cx="0" cy="914400"/>
          </a:xfrm>
          <a:prstGeom prst="line">
            <a:avLst/>
          </a:prstGeom>
          <a:noFill/>
          <a:ln w="9525">
            <a:solidFill>
              <a:schemeClr val="tx1"/>
            </a:solidFill>
            <a:miter lim="800000"/>
            <a:headEnd/>
            <a:tailEnd/>
          </a:ln>
          <a:effectLst/>
        </p:spPr>
        <p:txBody>
          <a:bodyPr/>
          <a:lstStyle/>
          <a:p>
            <a:endParaRPr lang="en-US"/>
          </a:p>
        </p:txBody>
      </p:sp>
      <p:sp>
        <p:nvSpPr>
          <p:cNvPr id="31" name="Line 38"/>
          <p:cNvSpPr>
            <a:spLocks noChangeShapeType="1"/>
          </p:cNvSpPr>
          <p:nvPr/>
        </p:nvSpPr>
        <p:spPr bwMode="auto">
          <a:xfrm>
            <a:off x="1828800" y="4267200"/>
            <a:ext cx="0" cy="990600"/>
          </a:xfrm>
          <a:prstGeom prst="line">
            <a:avLst/>
          </a:prstGeom>
          <a:noFill/>
          <a:ln w="9525">
            <a:solidFill>
              <a:schemeClr val="tx1"/>
            </a:solidFill>
            <a:miter lim="800000"/>
            <a:headEnd/>
            <a:tailEnd/>
          </a:ln>
          <a:effectLst/>
        </p:spPr>
        <p:txBody>
          <a:bodyPr/>
          <a:lstStyle/>
          <a:p>
            <a:endParaRPr lang="en-US"/>
          </a:p>
        </p:txBody>
      </p:sp>
      <p:sp>
        <p:nvSpPr>
          <p:cNvPr id="4" name="Text Placeholder 3"/>
          <p:cNvSpPr>
            <a:spLocks noGrp="1"/>
          </p:cNvSpPr>
          <p:nvPr>
            <p:ph type="body" sz="quarter" idx="10"/>
          </p:nvPr>
        </p:nvSpPr>
        <p:spPr>
          <a:xfrm>
            <a:off x="1828800" y="2895600"/>
            <a:ext cx="5105400" cy="914400"/>
          </a:xfrm>
        </p:spPr>
        <p:txBody>
          <a:bodyPr/>
          <a:lstStyle>
            <a:lvl1pPr>
              <a:defRPr sz="2400">
                <a:solidFill>
                  <a:schemeClr val="accent1"/>
                </a:solidFill>
              </a:defRPr>
            </a:lvl1pPr>
          </a:lstStyle>
          <a:p>
            <a:pPr lvl="0"/>
            <a:r>
              <a:rPr lang="en-US" dirty="0"/>
              <a:t>Click to edit Master text styles</a:t>
            </a:r>
          </a:p>
        </p:txBody>
      </p:sp>
      <p:sp>
        <p:nvSpPr>
          <p:cNvPr id="26" name="Text Box 8"/>
          <p:cNvSpPr txBox="1">
            <a:spLocks noChangeArrowheads="1"/>
          </p:cNvSpPr>
          <p:nvPr userDrawn="1"/>
        </p:nvSpPr>
        <p:spPr bwMode="auto">
          <a:xfrm>
            <a:off x="269304" y="6096000"/>
            <a:ext cx="2056974" cy="246221"/>
          </a:xfrm>
          <a:prstGeom prst="rect">
            <a:avLst/>
          </a:prstGeom>
          <a:noFill/>
          <a:ln w="9525">
            <a:noFill/>
            <a:miter lim="800000"/>
            <a:headEnd/>
            <a:tailEnd/>
          </a:ln>
          <a:effectLst/>
        </p:spPr>
        <p:txBody>
          <a:bodyPr wrap="none">
            <a:spAutoFit/>
          </a:bodyPr>
          <a:lstStyle/>
          <a:p>
            <a:pPr algn="r">
              <a:spcBef>
                <a:spcPct val="0"/>
              </a:spcBef>
            </a:pPr>
            <a:r>
              <a:rPr lang="en-US" sz="1000" b="1" i="0">
                <a:solidFill>
                  <a:schemeClr val="bg1"/>
                </a:solidFill>
              </a:rPr>
              <a:t>ICS</a:t>
            </a:r>
            <a:r>
              <a:rPr lang="en-US" sz="1000" b="1" i="0" baseline="0">
                <a:solidFill>
                  <a:schemeClr val="bg1"/>
                </a:solidFill>
              </a:rPr>
              <a:t> 460 Networks and Security</a:t>
            </a:r>
            <a:endParaRPr lang="en-US" sz="1000" b="1" i="1">
              <a:solidFill>
                <a:schemeClr val="bg1"/>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E84328DE-0B1F-471E-ACE5-B3C574875C47}" type="slidenum">
              <a:rPr lang="en-US" smtClean="0"/>
              <a:pPr>
                <a:defRPr/>
              </a:pPr>
              <a:t>‹#›</a:t>
            </a:fld>
            <a:endParaRPr lang="en-US"/>
          </a:p>
        </p:txBody>
      </p:sp>
      <p:sp>
        <p:nvSpPr>
          <p:cNvPr id="6" name="Content Placeholder 7"/>
          <p:cNvSpPr>
            <a:spLocks noGrp="1"/>
          </p:cNvSpPr>
          <p:nvPr>
            <p:ph sz="quarter" idx="13"/>
          </p:nvPr>
        </p:nvSpPr>
        <p:spPr>
          <a:xfrm>
            <a:off x="457200" y="1322696"/>
            <a:ext cx="8229600" cy="4925704"/>
          </a:xfrm>
          <a:ln w="28575">
            <a:no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806560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rm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E84328DE-0B1F-471E-ACE5-B3C574875C47}" type="slidenum">
              <a:rPr lang="en-US" smtClean="0"/>
              <a:pPr>
                <a:defRPr/>
              </a:pPr>
              <a:t>‹#›</a:t>
            </a:fld>
            <a:endParaRPr lang="en-US"/>
          </a:p>
        </p:txBody>
      </p:sp>
      <p:sp>
        <p:nvSpPr>
          <p:cNvPr id="16" name="Content Placeholder 7"/>
          <p:cNvSpPr>
            <a:spLocks noGrp="1"/>
          </p:cNvSpPr>
          <p:nvPr>
            <p:ph sz="quarter" idx="13"/>
          </p:nvPr>
        </p:nvSpPr>
        <p:spPr>
          <a:xfrm>
            <a:off x="457200" y="1322696"/>
            <a:ext cx="8229600" cy="4925704"/>
          </a:xfrm>
          <a:ln w="28575">
            <a:solidFill>
              <a:schemeClr val="accent1"/>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85822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23975"/>
            <a:ext cx="4038600" cy="4918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23975"/>
            <a:ext cx="4038600" cy="4918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sldNum" sz="quarter" idx="11"/>
          </p:nvPr>
        </p:nvSpPr>
        <p:spPr>
          <a:ln/>
        </p:spPr>
        <p:txBody>
          <a:bodyPr/>
          <a:lstStyle>
            <a:lvl1pPr>
              <a:defRPr/>
            </a:lvl1pPr>
          </a:lstStyle>
          <a:p>
            <a:pPr>
              <a:defRPr/>
            </a:pPr>
            <a:fld id="{11FCD409-2673-4EF1-9F6F-454F5AA9896C}" type="slidenum">
              <a:rPr lang="en-US" smtClean="0"/>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plus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323975"/>
            <a:ext cx="4038600" cy="4918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sldNum" sz="quarter" idx="11"/>
          </p:nvPr>
        </p:nvSpPr>
        <p:spPr>
          <a:ln/>
        </p:spPr>
        <p:txBody>
          <a:bodyPr/>
          <a:lstStyle>
            <a:lvl1pPr>
              <a:defRPr/>
            </a:lvl1pPr>
          </a:lstStyle>
          <a:p>
            <a:pPr>
              <a:defRPr/>
            </a:pPr>
            <a:fld id="{11FCD409-2673-4EF1-9F6F-454F5AA9896C}" type="slidenum">
              <a:rPr lang="en-US" smtClean="0"/>
              <a:pPr>
                <a:defRPr/>
              </a:pPr>
              <a:t>‹#›</a:t>
            </a:fld>
            <a:endParaRPr lang="en-US"/>
          </a:p>
        </p:txBody>
      </p:sp>
    </p:spTree>
    <p:extLst>
      <p:ext uri="{BB962C8B-B14F-4D97-AF65-F5344CB8AC3E}">
        <p14:creationId xmlns:p14="http://schemas.microsoft.com/office/powerpoint/2010/main" val="306013481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84328DE-0B1F-471E-ACE5-B3C574875C47}" type="slidenum">
              <a:rPr lang="en-US" smtClean="0"/>
              <a:pPr>
                <a:defRPr/>
              </a:pPr>
              <a:t>‹#›</a:t>
            </a:fld>
            <a:endParaRPr lang="en-US"/>
          </a:p>
        </p:txBody>
      </p:sp>
      <p:sp>
        <p:nvSpPr>
          <p:cNvPr id="7" name="Title 1"/>
          <p:cNvSpPr txBox="1">
            <a:spLocks/>
          </p:cNvSpPr>
          <p:nvPr userDrawn="1"/>
        </p:nvSpPr>
        <p:spPr bwMode="auto">
          <a:xfrm>
            <a:off x="722313" y="4406900"/>
            <a:ext cx="7772400" cy="136207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lvl1pPr algn="l" rtl="0" eaLnBrk="1" fontAlgn="base" hangingPunct="1">
              <a:spcBef>
                <a:spcPct val="0"/>
              </a:spcBef>
              <a:spcAft>
                <a:spcPct val="0"/>
              </a:spcAft>
              <a:defRPr sz="4000" b="1" cap="all">
                <a:solidFill>
                  <a:schemeClr val="accent1"/>
                </a:solidFill>
                <a:latin typeface="+mj-lt"/>
                <a:ea typeface="+mj-ea"/>
                <a:cs typeface="+mj-cs"/>
              </a:defRPr>
            </a:lvl1pPr>
            <a:lvl2pPr algn="l" rtl="0" eaLnBrk="1" fontAlgn="base" hangingPunct="1">
              <a:spcBef>
                <a:spcPct val="0"/>
              </a:spcBef>
              <a:spcAft>
                <a:spcPct val="0"/>
              </a:spcAft>
              <a:defRPr sz="2200" b="1">
                <a:solidFill>
                  <a:schemeClr val="accent1"/>
                </a:solidFill>
                <a:latin typeface="Arial" charset="0"/>
                <a:cs typeface="Arial" charset="0"/>
              </a:defRPr>
            </a:lvl2pPr>
            <a:lvl3pPr algn="l" rtl="0" eaLnBrk="1" fontAlgn="base" hangingPunct="1">
              <a:spcBef>
                <a:spcPct val="0"/>
              </a:spcBef>
              <a:spcAft>
                <a:spcPct val="0"/>
              </a:spcAft>
              <a:defRPr sz="2200" b="1">
                <a:solidFill>
                  <a:schemeClr val="accent1"/>
                </a:solidFill>
                <a:latin typeface="Arial" charset="0"/>
                <a:cs typeface="Arial" charset="0"/>
              </a:defRPr>
            </a:lvl3pPr>
            <a:lvl4pPr algn="l" rtl="0" eaLnBrk="1" fontAlgn="base" hangingPunct="1">
              <a:spcBef>
                <a:spcPct val="0"/>
              </a:spcBef>
              <a:spcAft>
                <a:spcPct val="0"/>
              </a:spcAft>
              <a:defRPr sz="2200" b="1">
                <a:solidFill>
                  <a:schemeClr val="accent1"/>
                </a:solidFill>
                <a:latin typeface="Arial" charset="0"/>
                <a:cs typeface="Arial" charset="0"/>
              </a:defRPr>
            </a:lvl4pPr>
            <a:lvl5pPr algn="l" rtl="0" eaLnBrk="1" fontAlgn="base" hangingPunct="1">
              <a:spcBef>
                <a:spcPct val="0"/>
              </a:spcBef>
              <a:spcAft>
                <a:spcPct val="0"/>
              </a:spcAft>
              <a:defRPr sz="2200" b="1">
                <a:solidFill>
                  <a:schemeClr val="accent1"/>
                </a:solidFill>
                <a:latin typeface="Arial" charset="0"/>
                <a:cs typeface="Arial" charset="0"/>
              </a:defRPr>
            </a:lvl5pPr>
            <a:lvl6pPr marL="457200" algn="l" rtl="0" eaLnBrk="1" fontAlgn="base" hangingPunct="1">
              <a:spcBef>
                <a:spcPct val="0"/>
              </a:spcBef>
              <a:spcAft>
                <a:spcPct val="0"/>
              </a:spcAft>
              <a:defRPr sz="2200" b="1">
                <a:solidFill>
                  <a:schemeClr val="accent1"/>
                </a:solidFill>
                <a:latin typeface="Arial" charset="0"/>
                <a:cs typeface="Arial" charset="0"/>
              </a:defRPr>
            </a:lvl6pPr>
            <a:lvl7pPr marL="914400" algn="l" rtl="0" eaLnBrk="1" fontAlgn="base" hangingPunct="1">
              <a:spcBef>
                <a:spcPct val="0"/>
              </a:spcBef>
              <a:spcAft>
                <a:spcPct val="0"/>
              </a:spcAft>
              <a:defRPr sz="2200" b="1">
                <a:solidFill>
                  <a:schemeClr val="accent1"/>
                </a:solidFill>
                <a:latin typeface="Arial" charset="0"/>
                <a:cs typeface="Arial" charset="0"/>
              </a:defRPr>
            </a:lvl7pPr>
            <a:lvl8pPr marL="1371600" algn="l" rtl="0" eaLnBrk="1" fontAlgn="base" hangingPunct="1">
              <a:spcBef>
                <a:spcPct val="0"/>
              </a:spcBef>
              <a:spcAft>
                <a:spcPct val="0"/>
              </a:spcAft>
              <a:defRPr sz="2200" b="1">
                <a:solidFill>
                  <a:schemeClr val="accent1"/>
                </a:solidFill>
                <a:latin typeface="Arial" charset="0"/>
                <a:cs typeface="Arial" charset="0"/>
              </a:defRPr>
            </a:lvl8pPr>
            <a:lvl9pPr marL="1828800" algn="l" rtl="0" eaLnBrk="1" fontAlgn="base" hangingPunct="1">
              <a:spcBef>
                <a:spcPct val="0"/>
              </a:spcBef>
              <a:spcAft>
                <a:spcPct val="0"/>
              </a:spcAft>
              <a:defRPr sz="2200" b="1">
                <a:solidFill>
                  <a:schemeClr val="accent1"/>
                </a:solidFill>
                <a:latin typeface="Arial" charset="0"/>
                <a:cs typeface="Arial" charset="0"/>
              </a:defRPr>
            </a:lvl9pPr>
          </a:lstStyle>
          <a:p>
            <a:r>
              <a:rPr lang="en-US" kern="0"/>
              <a:t>Click to edit Master title style</a:t>
            </a:r>
          </a:p>
        </p:txBody>
      </p:sp>
      <p:sp>
        <p:nvSpPr>
          <p:cNvPr id="8"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3763774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7"/>
          <p:cNvSpPr>
            <a:spLocks noGrp="1" noChangeArrowheads="1"/>
          </p:cNvSpPr>
          <p:nvPr>
            <p:ph type="sldNum" sz="quarter" idx="11"/>
          </p:nvPr>
        </p:nvSpPr>
        <p:spPr>
          <a:ln/>
        </p:spPr>
        <p:txBody>
          <a:bodyPr/>
          <a:lstStyle>
            <a:lvl1pPr>
              <a:defRPr/>
            </a:lvl1pPr>
          </a:lstStyle>
          <a:p>
            <a:pPr>
              <a:defRPr/>
            </a:pPr>
            <a:fld id="{F5AB3DF5-8A89-457B-B515-8508C4B301A0}" type="slidenum">
              <a:rPr lang="en-US" smtClean="0"/>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7CA9478-788D-42C7-BC35-88005760C6DD}" type="slidenum">
              <a:rPr lang="en-US" smtClean="0"/>
              <a:t>‹#›</a:t>
            </a:fld>
            <a:endParaRPr lang="en-US"/>
          </a:p>
        </p:txBody>
      </p:sp>
    </p:spTree>
    <p:extLst>
      <p:ext uri="{BB962C8B-B14F-4D97-AF65-F5344CB8AC3E}">
        <p14:creationId xmlns:p14="http://schemas.microsoft.com/office/powerpoint/2010/main" val="364006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6850" name="Rectangle 2"/>
          <p:cNvSpPr>
            <a:spLocks noChangeArrowheads="1"/>
          </p:cNvSpPr>
          <p:nvPr/>
        </p:nvSpPr>
        <p:spPr bwMode="hidden">
          <a:xfrm>
            <a:off x="0" y="6477000"/>
            <a:ext cx="9144000" cy="381000"/>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a:p>
        </p:txBody>
      </p:sp>
      <p:sp>
        <p:nvSpPr>
          <p:cNvPr id="206851" name="Rectangle 3"/>
          <p:cNvSpPr>
            <a:spLocks noChangeArrowheads="1"/>
          </p:cNvSpPr>
          <p:nvPr/>
        </p:nvSpPr>
        <p:spPr bwMode="hidden">
          <a:xfrm>
            <a:off x="0" y="0"/>
            <a:ext cx="9144000" cy="533400"/>
          </a:xfrm>
          <a:prstGeom prst="rect">
            <a:avLst/>
          </a:prstGeom>
          <a:gradFill>
            <a:gsLst>
              <a:gs pos="0">
                <a:schemeClr val="accent1">
                  <a:tint val="66000"/>
                  <a:satMod val="160000"/>
                </a:schemeClr>
              </a:gs>
              <a:gs pos="34000">
                <a:schemeClr val="accent1">
                  <a:tint val="44500"/>
                  <a:satMod val="160000"/>
                  <a:lumMod val="100000"/>
                </a:schemeClr>
              </a:gs>
              <a:gs pos="100000">
                <a:schemeClr val="accent1">
                  <a:tint val="23500"/>
                  <a:satMod val="160000"/>
                </a:schemeClr>
              </a:gs>
            </a:gsLst>
            <a:lin ang="0" scaled="1"/>
          </a:gradFill>
          <a:ln w="9525">
            <a:solidFill>
              <a:schemeClr val="accent1"/>
            </a:solidFill>
            <a:miter lim="800000"/>
            <a:headEnd/>
            <a:tailEnd/>
          </a:ln>
          <a:effectLst/>
        </p:spPr>
        <p:txBody>
          <a:bodyPr wrap="none" anchor="ctr"/>
          <a:lstStyle/>
          <a:p>
            <a:pPr>
              <a:defRPr/>
            </a:pPr>
            <a:endParaRPr lang="en-US"/>
          </a:p>
        </p:txBody>
      </p:sp>
      <p:sp>
        <p:nvSpPr>
          <p:cNvPr id="2052" name="Rectangle 4"/>
          <p:cNvSpPr>
            <a:spLocks noGrp="1" noChangeArrowheads="1"/>
          </p:cNvSpPr>
          <p:nvPr>
            <p:ph type="title"/>
          </p:nvPr>
        </p:nvSpPr>
        <p:spPr bwMode="auto">
          <a:xfrm>
            <a:off x="457200" y="554037"/>
            <a:ext cx="8229600" cy="658813"/>
          </a:xfrm>
          <a:prstGeom prst="rect">
            <a:avLst/>
          </a:prstGeom>
          <a:noFill/>
          <a:ln w="9525">
            <a:noFill/>
            <a:miter lim="800000"/>
            <a:headEnd/>
            <a:tailEnd/>
          </a:ln>
        </p:spPr>
        <p:txBody>
          <a:bodyPr vert="horz" wrap="square" lIns="0" tIns="45720" rIns="0" bIns="45720" numCol="1" anchor="b" anchorCtr="0" compatLnSpc="1">
            <a:prstTxWarp prst="textNoShape">
              <a:avLst/>
            </a:prstTxWarp>
          </a:bodyPr>
          <a:lstStyle/>
          <a:p>
            <a:pPr lvl="0"/>
            <a:r>
              <a:rPr lang="en-US"/>
              <a:t>Header text</a:t>
            </a:r>
          </a:p>
        </p:txBody>
      </p:sp>
      <p:sp>
        <p:nvSpPr>
          <p:cNvPr id="2053" name="Rectangle 5"/>
          <p:cNvSpPr>
            <a:spLocks noGrp="1" noChangeArrowheads="1"/>
          </p:cNvSpPr>
          <p:nvPr>
            <p:ph type="body" idx="1"/>
          </p:nvPr>
        </p:nvSpPr>
        <p:spPr bwMode="auto">
          <a:xfrm>
            <a:off x="457200" y="1323975"/>
            <a:ext cx="8229600" cy="4918075"/>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a:r>
              <a:rPr lang="en-US"/>
              <a:t>Level One Text</a:t>
            </a:r>
          </a:p>
          <a:p>
            <a:pPr lvl="1"/>
            <a:r>
              <a:rPr lang="en-US"/>
              <a:t>Level Two Text</a:t>
            </a:r>
          </a:p>
          <a:p>
            <a:pPr lvl="2"/>
            <a:r>
              <a:rPr lang="en-US"/>
              <a:t>Level Three Text</a:t>
            </a:r>
          </a:p>
          <a:p>
            <a:pPr lvl="3"/>
            <a:r>
              <a:rPr lang="en-US"/>
              <a:t>Level Four Text</a:t>
            </a:r>
          </a:p>
          <a:p>
            <a:pPr lvl="4"/>
            <a:r>
              <a:rPr lang="en-US"/>
              <a:t>Level Five Text</a:t>
            </a:r>
          </a:p>
        </p:txBody>
      </p:sp>
      <p:sp>
        <p:nvSpPr>
          <p:cNvPr id="206855" name="Rectangle 7"/>
          <p:cNvSpPr>
            <a:spLocks noGrp="1" noChangeArrowheads="1"/>
          </p:cNvSpPr>
          <p:nvPr>
            <p:ph type="sldNum" sz="quarter" idx="4"/>
          </p:nvPr>
        </p:nvSpPr>
        <p:spPr bwMode="auto">
          <a:xfrm>
            <a:off x="304800" y="6529388"/>
            <a:ext cx="1219200" cy="323850"/>
          </a:xfrm>
          <a:prstGeom prst="rect">
            <a:avLst/>
          </a:prstGeom>
          <a:noFill/>
          <a:ln w="9525">
            <a:noFill/>
            <a:miter lim="800000"/>
            <a:headEnd/>
            <a:tailEnd/>
          </a:ln>
          <a:effectLst/>
        </p:spPr>
        <p:txBody>
          <a:bodyPr vert="horz" wrap="square" lIns="144000" tIns="68400" rIns="91440" bIns="45720" numCol="1" anchor="t" anchorCtr="0" compatLnSpc="1">
            <a:prstTxWarp prst="textNoShape">
              <a:avLst/>
            </a:prstTxWarp>
          </a:bodyPr>
          <a:lstStyle>
            <a:lvl1pPr algn="l">
              <a:spcBef>
                <a:spcPct val="0"/>
              </a:spcBef>
              <a:defRPr sz="800" b="1">
                <a:solidFill>
                  <a:schemeClr val="bg1"/>
                </a:solidFill>
              </a:defRPr>
            </a:lvl1pPr>
          </a:lstStyle>
          <a:p>
            <a:pPr>
              <a:defRPr/>
            </a:pPr>
            <a:fld id="{E84328DE-0B1F-471E-ACE5-B3C574875C47}" type="slidenum">
              <a:rPr lang="en-US" smtClean="0"/>
              <a:pPr>
                <a:defRPr/>
              </a:pPr>
              <a:t>‹#›</a:t>
            </a:fld>
            <a:endParaRPr lang="en-US"/>
          </a:p>
        </p:txBody>
      </p:sp>
      <p:sp>
        <p:nvSpPr>
          <p:cNvPr id="206856" name="Text Box 8"/>
          <p:cNvSpPr txBox="1">
            <a:spLocks noChangeArrowheads="1"/>
          </p:cNvSpPr>
          <p:nvPr userDrawn="1"/>
        </p:nvSpPr>
        <p:spPr bwMode="auto">
          <a:xfrm>
            <a:off x="1554804" y="6529388"/>
            <a:ext cx="213520" cy="215444"/>
          </a:xfrm>
          <a:prstGeom prst="rect">
            <a:avLst/>
          </a:prstGeom>
          <a:noFill/>
          <a:ln w="9525">
            <a:noFill/>
            <a:miter lim="800000"/>
            <a:headEnd/>
            <a:tailEnd/>
          </a:ln>
          <a:effectLst/>
        </p:spPr>
        <p:txBody>
          <a:bodyPr wrap="none">
            <a:spAutoFit/>
          </a:bodyPr>
          <a:lstStyle/>
          <a:p>
            <a:pPr algn="l" eaLnBrk="0" hangingPunct="0">
              <a:spcBef>
                <a:spcPct val="0"/>
              </a:spcBef>
              <a:defRPr/>
            </a:pPr>
            <a:r>
              <a:rPr lang="en-US" altLang="en-US" sz="800">
                <a:solidFill>
                  <a:schemeClr val="bg1"/>
                </a:solidFill>
              </a:rPr>
              <a:t> </a:t>
            </a:r>
          </a:p>
        </p:txBody>
      </p:sp>
      <p:sp>
        <p:nvSpPr>
          <p:cNvPr id="206857" name="Line 9"/>
          <p:cNvSpPr>
            <a:spLocks noChangeShapeType="1"/>
          </p:cNvSpPr>
          <p:nvPr/>
        </p:nvSpPr>
        <p:spPr bwMode="auto">
          <a:xfrm flipV="1">
            <a:off x="1524000" y="298315"/>
            <a:ext cx="0" cy="228600"/>
          </a:xfrm>
          <a:prstGeom prst="line">
            <a:avLst/>
          </a:prstGeom>
          <a:noFill/>
          <a:ln w="9525">
            <a:solidFill>
              <a:schemeClr val="bg1"/>
            </a:solidFill>
            <a:round/>
            <a:headEnd/>
            <a:tailEnd/>
          </a:ln>
          <a:effectLst/>
        </p:spPr>
        <p:txBody>
          <a:bodyPr/>
          <a:lstStyle/>
          <a:p>
            <a:pPr>
              <a:defRPr/>
            </a:pPr>
            <a:endParaRPr lang="en-US"/>
          </a:p>
        </p:txBody>
      </p:sp>
      <p:sp>
        <p:nvSpPr>
          <p:cNvPr id="206858" name="Text Box 10"/>
          <p:cNvSpPr txBox="1">
            <a:spLocks noChangeArrowheads="1"/>
          </p:cNvSpPr>
          <p:nvPr/>
        </p:nvSpPr>
        <p:spPr bwMode="auto">
          <a:xfrm>
            <a:off x="1524000" y="6553200"/>
            <a:ext cx="1981200" cy="215444"/>
          </a:xfrm>
          <a:prstGeom prst="rect">
            <a:avLst/>
          </a:prstGeom>
          <a:noFill/>
          <a:ln w="9525">
            <a:noFill/>
            <a:miter lim="800000"/>
            <a:headEnd/>
            <a:tailEnd/>
          </a:ln>
          <a:effectLst/>
        </p:spPr>
        <p:txBody>
          <a:bodyPr wrap="square">
            <a:spAutoFit/>
          </a:bodyPr>
          <a:lstStyle/>
          <a:p>
            <a:pPr algn="r">
              <a:spcBef>
                <a:spcPct val="0"/>
              </a:spcBef>
            </a:pPr>
            <a:r>
              <a:rPr lang="en-US" sz="800" b="1" dirty="0">
                <a:solidFill>
                  <a:schemeClr val="bg1"/>
                </a:solidFill>
              </a:rPr>
              <a:t>© Copyright </a:t>
            </a:r>
            <a:r>
              <a:rPr lang="en-US" sz="800" b="1" baseline="0" dirty="0">
                <a:solidFill>
                  <a:schemeClr val="bg1"/>
                </a:solidFill>
              </a:rPr>
              <a:t> Damodar Chetty</a:t>
            </a:r>
            <a:r>
              <a:rPr lang="en-US" sz="800" b="1" dirty="0">
                <a:solidFill>
                  <a:schemeClr val="bg1"/>
                </a:solidFill>
              </a:rPr>
              <a:t> 2021</a:t>
            </a:r>
          </a:p>
        </p:txBody>
      </p:sp>
      <p:sp>
        <p:nvSpPr>
          <p:cNvPr id="206860" name="Line 12"/>
          <p:cNvSpPr>
            <a:spLocks noChangeShapeType="1"/>
          </p:cNvSpPr>
          <p:nvPr/>
        </p:nvSpPr>
        <p:spPr bwMode="auto">
          <a:xfrm flipV="1">
            <a:off x="1524000" y="6477000"/>
            <a:ext cx="0" cy="228600"/>
          </a:xfrm>
          <a:prstGeom prst="line">
            <a:avLst/>
          </a:prstGeom>
          <a:noFill/>
          <a:ln w="9525">
            <a:solidFill>
              <a:schemeClr val="bg1"/>
            </a:solidFill>
            <a:round/>
            <a:headEnd/>
            <a:tailEnd/>
          </a:ln>
          <a:effectLst/>
        </p:spPr>
        <p:txBody>
          <a:bodyPr/>
          <a:lstStyle/>
          <a:p>
            <a:pPr>
              <a:defRPr/>
            </a:pPr>
            <a:endParaRPr lang="en-US"/>
          </a:p>
        </p:txBody>
      </p:sp>
      <p:sp>
        <p:nvSpPr>
          <p:cNvPr id="206861" name="Line 13"/>
          <p:cNvSpPr>
            <a:spLocks noChangeShapeType="1"/>
          </p:cNvSpPr>
          <p:nvPr/>
        </p:nvSpPr>
        <p:spPr bwMode="auto">
          <a:xfrm>
            <a:off x="0" y="526915"/>
            <a:ext cx="9144000" cy="0"/>
          </a:xfrm>
          <a:prstGeom prst="line">
            <a:avLst/>
          </a:prstGeom>
          <a:noFill/>
          <a:ln w="6350">
            <a:solidFill>
              <a:schemeClr val="accent1"/>
            </a:solidFill>
            <a:miter lim="800000"/>
            <a:headEnd/>
            <a:tailEnd/>
          </a:ln>
          <a:effectLst/>
        </p:spPr>
        <p:txBody>
          <a:bodyPr wrap="none"/>
          <a:lstStyle/>
          <a:p>
            <a:pPr>
              <a:defRPr/>
            </a:pPr>
            <a:endParaRPr lang="en-US"/>
          </a:p>
        </p:txBody>
      </p:sp>
      <p:sp>
        <p:nvSpPr>
          <p:cNvPr id="206862" name="Line 14"/>
          <p:cNvSpPr>
            <a:spLocks noChangeShapeType="1"/>
          </p:cNvSpPr>
          <p:nvPr/>
        </p:nvSpPr>
        <p:spPr bwMode="auto">
          <a:xfrm>
            <a:off x="0" y="6477000"/>
            <a:ext cx="9144000" cy="0"/>
          </a:xfrm>
          <a:prstGeom prst="line">
            <a:avLst/>
          </a:prstGeom>
          <a:noFill/>
          <a:ln w="6350">
            <a:solidFill>
              <a:schemeClr val="accent1"/>
            </a:solidFill>
            <a:miter lim="800000"/>
            <a:headEnd/>
            <a:tailEnd/>
          </a:ln>
          <a:effectLst/>
        </p:spPr>
        <p:txBody>
          <a:bodyPr wrap="none"/>
          <a:lstStyle/>
          <a:p>
            <a:pPr>
              <a:defRPr/>
            </a:pPr>
            <a:endParaRPr lang="en-US"/>
          </a:p>
        </p:txBody>
      </p:sp>
      <p:sp>
        <p:nvSpPr>
          <p:cNvPr id="206863" name="Line 15"/>
          <p:cNvSpPr>
            <a:spLocks noChangeShapeType="1"/>
          </p:cNvSpPr>
          <p:nvPr/>
        </p:nvSpPr>
        <p:spPr bwMode="auto">
          <a:xfrm>
            <a:off x="457200" y="1219200"/>
            <a:ext cx="8229600" cy="0"/>
          </a:xfrm>
          <a:prstGeom prst="line">
            <a:avLst/>
          </a:prstGeom>
          <a:noFill/>
          <a:ln w="9525">
            <a:solidFill>
              <a:schemeClr val="tx1"/>
            </a:solidFill>
            <a:miter lim="800000"/>
            <a:headEnd/>
            <a:tailEnd/>
          </a:ln>
          <a:effectLst/>
        </p:spPr>
        <p:txBody>
          <a:bodyPr wrap="none"/>
          <a:lstStyle/>
          <a:p>
            <a:pPr>
              <a:defRPr/>
            </a:pPr>
            <a:endParaRPr lang="en-US"/>
          </a:p>
        </p:txBody>
      </p:sp>
      <p:sp>
        <p:nvSpPr>
          <p:cNvPr id="206864" name="Line 16"/>
          <p:cNvSpPr>
            <a:spLocks noChangeShapeType="1"/>
          </p:cNvSpPr>
          <p:nvPr/>
        </p:nvSpPr>
        <p:spPr bwMode="auto">
          <a:xfrm flipV="1">
            <a:off x="1524000" y="298315"/>
            <a:ext cx="0" cy="228600"/>
          </a:xfrm>
          <a:prstGeom prst="line">
            <a:avLst/>
          </a:prstGeom>
          <a:noFill/>
          <a:ln w="9525">
            <a:solidFill>
              <a:schemeClr val="bg1"/>
            </a:solidFill>
            <a:round/>
            <a:headEnd/>
            <a:tailEnd/>
          </a:ln>
          <a:effectLst/>
        </p:spPr>
        <p:txBody>
          <a:bodyPr/>
          <a:lstStyle/>
          <a:p>
            <a:pPr>
              <a:defRPr/>
            </a:pPr>
            <a:endParaRPr lang="en-US"/>
          </a:p>
        </p:txBody>
      </p:sp>
      <p:sp>
        <p:nvSpPr>
          <p:cNvPr id="19" name="Text Box 10"/>
          <p:cNvSpPr txBox="1">
            <a:spLocks noChangeArrowheads="1"/>
          </p:cNvSpPr>
          <p:nvPr userDrawn="1"/>
        </p:nvSpPr>
        <p:spPr bwMode="auto">
          <a:xfrm>
            <a:off x="1558216" y="258726"/>
            <a:ext cx="3699584" cy="307777"/>
          </a:xfrm>
          <a:prstGeom prst="rect">
            <a:avLst/>
          </a:prstGeom>
          <a:noFill/>
          <a:ln w="9525">
            <a:noFill/>
            <a:miter lim="800000"/>
            <a:headEnd/>
            <a:tailEnd/>
          </a:ln>
          <a:effectLst/>
        </p:spPr>
        <p:txBody>
          <a:bodyPr wrap="square">
            <a:spAutoFit/>
          </a:bodyPr>
          <a:lstStyle/>
          <a:p>
            <a:pPr algn="l">
              <a:spcBef>
                <a:spcPct val="0"/>
              </a:spcBef>
            </a:pPr>
            <a:r>
              <a:rPr lang="en-US" sz="1400" b="1" dirty="0">
                <a:solidFill>
                  <a:schemeClr val="bg1"/>
                </a:solidFill>
              </a:rPr>
              <a:t>ICS 460 – Computer Networks</a:t>
            </a:r>
          </a:p>
        </p:txBody>
      </p:sp>
    </p:spTree>
  </p:cSld>
  <p:clrMap bg1="lt1" tx1="dk1" bg2="lt2" tx2="dk2" accent1="accent1" accent2="accent2" accent3="accent3" accent4="accent4" accent5="accent5" accent6="accent6" hlink="hlink" folHlink="folHlink"/>
  <p:sldLayoutIdLst>
    <p:sldLayoutId id="2147483793" r:id="rId1"/>
    <p:sldLayoutId id="2147483808" r:id="rId2"/>
    <p:sldLayoutId id="2147483809" r:id="rId3"/>
    <p:sldLayoutId id="2147483796" r:id="rId4"/>
    <p:sldLayoutId id="2147483811" r:id="rId5"/>
    <p:sldLayoutId id="2147483810" r:id="rId6"/>
    <p:sldLayoutId id="2147483801" r:id="rId7"/>
    <p:sldLayoutId id="2147483812" r:id="rId8"/>
  </p:sldLayoutIdLst>
  <p:transition/>
  <p:hf hdr="0"/>
  <p:txStyles>
    <p:titleStyle>
      <a:lvl1pPr algn="l" rtl="0" eaLnBrk="1" fontAlgn="base" hangingPunct="1">
        <a:spcBef>
          <a:spcPct val="0"/>
        </a:spcBef>
        <a:spcAft>
          <a:spcPct val="0"/>
        </a:spcAft>
        <a:defRPr sz="2200" b="1">
          <a:solidFill>
            <a:schemeClr val="accent1"/>
          </a:solidFill>
          <a:latin typeface="+mj-lt"/>
          <a:ea typeface="+mj-ea"/>
          <a:cs typeface="+mj-cs"/>
        </a:defRPr>
      </a:lvl1pPr>
      <a:lvl2pPr algn="l" rtl="0" eaLnBrk="1" fontAlgn="base" hangingPunct="1">
        <a:spcBef>
          <a:spcPct val="0"/>
        </a:spcBef>
        <a:spcAft>
          <a:spcPct val="0"/>
        </a:spcAft>
        <a:defRPr sz="2200" b="1">
          <a:solidFill>
            <a:schemeClr val="accent1"/>
          </a:solidFill>
          <a:latin typeface="Arial" charset="0"/>
          <a:cs typeface="Arial" charset="0"/>
        </a:defRPr>
      </a:lvl2pPr>
      <a:lvl3pPr algn="l" rtl="0" eaLnBrk="1" fontAlgn="base" hangingPunct="1">
        <a:spcBef>
          <a:spcPct val="0"/>
        </a:spcBef>
        <a:spcAft>
          <a:spcPct val="0"/>
        </a:spcAft>
        <a:defRPr sz="2200" b="1">
          <a:solidFill>
            <a:schemeClr val="accent1"/>
          </a:solidFill>
          <a:latin typeface="Arial" charset="0"/>
          <a:cs typeface="Arial" charset="0"/>
        </a:defRPr>
      </a:lvl3pPr>
      <a:lvl4pPr algn="l" rtl="0" eaLnBrk="1" fontAlgn="base" hangingPunct="1">
        <a:spcBef>
          <a:spcPct val="0"/>
        </a:spcBef>
        <a:spcAft>
          <a:spcPct val="0"/>
        </a:spcAft>
        <a:defRPr sz="2200" b="1">
          <a:solidFill>
            <a:schemeClr val="accent1"/>
          </a:solidFill>
          <a:latin typeface="Arial" charset="0"/>
          <a:cs typeface="Arial" charset="0"/>
        </a:defRPr>
      </a:lvl4pPr>
      <a:lvl5pPr algn="l" rtl="0" eaLnBrk="1" fontAlgn="base" hangingPunct="1">
        <a:spcBef>
          <a:spcPct val="0"/>
        </a:spcBef>
        <a:spcAft>
          <a:spcPct val="0"/>
        </a:spcAft>
        <a:defRPr sz="2200" b="1">
          <a:solidFill>
            <a:schemeClr val="accent1"/>
          </a:solidFill>
          <a:latin typeface="Arial" charset="0"/>
          <a:cs typeface="Arial" charset="0"/>
        </a:defRPr>
      </a:lvl5pPr>
      <a:lvl6pPr marL="457200" algn="l" rtl="0" eaLnBrk="1" fontAlgn="base" hangingPunct="1">
        <a:spcBef>
          <a:spcPct val="0"/>
        </a:spcBef>
        <a:spcAft>
          <a:spcPct val="0"/>
        </a:spcAft>
        <a:defRPr sz="2200" b="1">
          <a:solidFill>
            <a:schemeClr val="accent1"/>
          </a:solidFill>
          <a:latin typeface="Arial" charset="0"/>
          <a:cs typeface="Arial" charset="0"/>
        </a:defRPr>
      </a:lvl6pPr>
      <a:lvl7pPr marL="914400" algn="l" rtl="0" eaLnBrk="1" fontAlgn="base" hangingPunct="1">
        <a:spcBef>
          <a:spcPct val="0"/>
        </a:spcBef>
        <a:spcAft>
          <a:spcPct val="0"/>
        </a:spcAft>
        <a:defRPr sz="2200" b="1">
          <a:solidFill>
            <a:schemeClr val="accent1"/>
          </a:solidFill>
          <a:latin typeface="Arial" charset="0"/>
          <a:cs typeface="Arial" charset="0"/>
        </a:defRPr>
      </a:lvl7pPr>
      <a:lvl8pPr marL="1371600" algn="l" rtl="0" eaLnBrk="1" fontAlgn="base" hangingPunct="1">
        <a:spcBef>
          <a:spcPct val="0"/>
        </a:spcBef>
        <a:spcAft>
          <a:spcPct val="0"/>
        </a:spcAft>
        <a:defRPr sz="2200" b="1">
          <a:solidFill>
            <a:schemeClr val="accent1"/>
          </a:solidFill>
          <a:latin typeface="Arial" charset="0"/>
          <a:cs typeface="Arial" charset="0"/>
        </a:defRPr>
      </a:lvl8pPr>
      <a:lvl9pPr marL="1828800" algn="l" rtl="0" eaLnBrk="1" fontAlgn="base" hangingPunct="1">
        <a:spcBef>
          <a:spcPct val="0"/>
        </a:spcBef>
        <a:spcAft>
          <a:spcPct val="0"/>
        </a:spcAft>
        <a:defRPr sz="2200" b="1">
          <a:solidFill>
            <a:schemeClr val="accent1"/>
          </a:solidFill>
          <a:latin typeface="Arial" charset="0"/>
          <a:cs typeface="Arial" charset="0"/>
        </a:defRPr>
      </a:lvl9pPr>
    </p:titleStyle>
    <p:bodyStyle>
      <a:lvl1pPr marL="192088" indent="-192088" algn="l" rtl="0" eaLnBrk="1" fontAlgn="base" hangingPunct="1">
        <a:lnSpc>
          <a:spcPct val="104000"/>
        </a:lnSpc>
        <a:spcBef>
          <a:spcPct val="20000"/>
        </a:spcBef>
        <a:spcAft>
          <a:spcPct val="0"/>
        </a:spcAft>
        <a:buClr>
          <a:schemeClr val="accent1"/>
        </a:buClr>
        <a:buFont typeface="Wingdings" pitchFamily="2" charset="2"/>
        <a:buChar char="§"/>
        <a:defRPr sz="2800">
          <a:solidFill>
            <a:schemeClr val="tx1"/>
          </a:solidFill>
          <a:latin typeface="+mn-lt"/>
          <a:ea typeface="+mn-ea"/>
          <a:cs typeface="+mn-cs"/>
        </a:defRPr>
      </a:lvl1pPr>
      <a:lvl2pPr marL="463550" indent="-185738" algn="l" rtl="0" eaLnBrk="1" fontAlgn="base" hangingPunct="1">
        <a:lnSpc>
          <a:spcPct val="104000"/>
        </a:lnSpc>
        <a:spcBef>
          <a:spcPct val="20000"/>
        </a:spcBef>
        <a:spcAft>
          <a:spcPct val="0"/>
        </a:spcAft>
        <a:buClr>
          <a:schemeClr val="accent1"/>
        </a:buClr>
        <a:buSzPct val="70000"/>
        <a:buFont typeface="SimSun" pitchFamily="2" charset="-122"/>
        <a:buChar char="-"/>
        <a:defRPr sz="2000">
          <a:solidFill>
            <a:schemeClr val="tx1"/>
          </a:solidFill>
          <a:latin typeface="+mn-lt"/>
          <a:cs typeface="+mn-cs"/>
        </a:defRPr>
      </a:lvl2pPr>
      <a:lvl3pPr marL="768350" indent="-193675" algn="l" rtl="0" eaLnBrk="1" fontAlgn="base" hangingPunct="1">
        <a:lnSpc>
          <a:spcPct val="104000"/>
        </a:lnSpc>
        <a:spcBef>
          <a:spcPct val="20000"/>
        </a:spcBef>
        <a:spcAft>
          <a:spcPct val="0"/>
        </a:spcAft>
        <a:buClr>
          <a:schemeClr val="accent1"/>
        </a:buClr>
        <a:buFont typeface="Wingdings" pitchFamily="2" charset="2"/>
        <a:buChar char="§"/>
        <a:defRPr>
          <a:solidFill>
            <a:schemeClr val="tx1"/>
          </a:solidFill>
          <a:latin typeface="+mn-lt"/>
          <a:cs typeface="+mn-cs"/>
        </a:defRPr>
      </a:lvl3pPr>
      <a:lvl4pPr marL="1052513" indent="-180975" algn="l" rtl="0" eaLnBrk="1" fontAlgn="base" hangingPunct="1">
        <a:lnSpc>
          <a:spcPct val="104000"/>
        </a:lnSpc>
        <a:spcBef>
          <a:spcPct val="20000"/>
        </a:spcBef>
        <a:spcAft>
          <a:spcPct val="0"/>
        </a:spcAft>
        <a:buClr>
          <a:schemeClr val="accent1"/>
        </a:buClr>
        <a:buFont typeface="SimSun" pitchFamily="2" charset="-122"/>
        <a:buChar char="-"/>
        <a:defRPr sz="1600">
          <a:solidFill>
            <a:schemeClr val="tx1"/>
          </a:solidFill>
          <a:latin typeface="+mn-lt"/>
          <a:cs typeface="+mn-cs"/>
        </a:defRPr>
      </a:lvl4pPr>
      <a:lvl5pPr marL="1381125" indent="-146050" algn="l" rtl="0" eaLnBrk="1" fontAlgn="base" hangingPunct="1">
        <a:lnSpc>
          <a:spcPct val="104000"/>
        </a:lnSpc>
        <a:spcBef>
          <a:spcPct val="20000"/>
        </a:spcBef>
        <a:spcAft>
          <a:spcPct val="0"/>
        </a:spcAft>
        <a:buClr>
          <a:schemeClr val="accent1"/>
        </a:buClr>
        <a:buFont typeface="Wingdings" pitchFamily="2" charset="2"/>
        <a:buChar char="§"/>
        <a:defRPr sz="1400">
          <a:solidFill>
            <a:schemeClr val="tx1"/>
          </a:solidFill>
          <a:latin typeface="+mn-lt"/>
          <a:cs typeface="+mn-cs"/>
        </a:defRPr>
      </a:lvl5pPr>
      <a:lvl6pPr marL="1838325" indent="-146050" algn="l" rtl="0" eaLnBrk="1" fontAlgn="base" hangingPunct="1">
        <a:lnSpc>
          <a:spcPct val="104000"/>
        </a:lnSpc>
        <a:spcBef>
          <a:spcPct val="20000"/>
        </a:spcBef>
        <a:spcAft>
          <a:spcPct val="0"/>
        </a:spcAft>
        <a:buClr>
          <a:schemeClr val="accent1"/>
        </a:buClr>
        <a:buFont typeface="Wingdings" pitchFamily="2" charset="2"/>
        <a:buChar char="§"/>
        <a:defRPr sz="1000">
          <a:solidFill>
            <a:schemeClr val="tx1"/>
          </a:solidFill>
          <a:latin typeface="+mn-lt"/>
          <a:cs typeface="+mn-cs"/>
        </a:defRPr>
      </a:lvl6pPr>
      <a:lvl7pPr marL="2295525" indent="-146050" algn="l" rtl="0" eaLnBrk="1" fontAlgn="base" hangingPunct="1">
        <a:lnSpc>
          <a:spcPct val="104000"/>
        </a:lnSpc>
        <a:spcBef>
          <a:spcPct val="20000"/>
        </a:spcBef>
        <a:spcAft>
          <a:spcPct val="0"/>
        </a:spcAft>
        <a:buClr>
          <a:schemeClr val="accent1"/>
        </a:buClr>
        <a:buFont typeface="Wingdings" pitchFamily="2" charset="2"/>
        <a:buChar char="§"/>
        <a:defRPr sz="1000">
          <a:solidFill>
            <a:schemeClr val="tx1"/>
          </a:solidFill>
          <a:latin typeface="+mn-lt"/>
          <a:cs typeface="+mn-cs"/>
        </a:defRPr>
      </a:lvl7pPr>
      <a:lvl8pPr marL="2752725" indent="-146050" algn="l" rtl="0" eaLnBrk="1" fontAlgn="base" hangingPunct="1">
        <a:lnSpc>
          <a:spcPct val="104000"/>
        </a:lnSpc>
        <a:spcBef>
          <a:spcPct val="20000"/>
        </a:spcBef>
        <a:spcAft>
          <a:spcPct val="0"/>
        </a:spcAft>
        <a:buClr>
          <a:schemeClr val="accent1"/>
        </a:buClr>
        <a:buFont typeface="Wingdings" pitchFamily="2" charset="2"/>
        <a:buChar char="§"/>
        <a:defRPr sz="1000">
          <a:solidFill>
            <a:schemeClr val="tx1"/>
          </a:solidFill>
          <a:latin typeface="+mn-lt"/>
          <a:cs typeface="+mn-cs"/>
        </a:defRPr>
      </a:lvl8pPr>
      <a:lvl9pPr marL="3209925" indent="-146050" algn="l" rtl="0" eaLnBrk="1" fontAlgn="base" hangingPunct="1">
        <a:lnSpc>
          <a:spcPct val="104000"/>
        </a:lnSpc>
        <a:spcBef>
          <a:spcPct val="20000"/>
        </a:spcBef>
        <a:spcAft>
          <a:spcPct val="0"/>
        </a:spcAft>
        <a:buClr>
          <a:schemeClr val="accent1"/>
        </a:buClr>
        <a:buFont typeface="Wingdings" pitchFamily="2" charset="2"/>
        <a:buChar char="§"/>
        <a:defRPr sz="1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Damodar Chetty</a:t>
            </a:r>
          </a:p>
        </p:txBody>
      </p:sp>
      <p:sp>
        <p:nvSpPr>
          <p:cNvPr id="3" name="Title 2"/>
          <p:cNvSpPr>
            <a:spLocks noGrp="1"/>
          </p:cNvSpPr>
          <p:nvPr>
            <p:ph type="ctrTitle" sz="quarter"/>
          </p:nvPr>
        </p:nvSpPr>
        <p:spPr/>
        <p:txBody>
          <a:bodyPr/>
          <a:lstStyle/>
          <a:p>
            <a:r>
              <a:rPr lang="en-US"/>
              <a:t>ICS 460 – Layering</a:t>
            </a:r>
          </a:p>
        </p:txBody>
      </p:sp>
    </p:spTree>
    <p:extLst>
      <p:ext uri="{BB962C8B-B14F-4D97-AF65-F5344CB8AC3E}">
        <p14:creationId xmlns:p14="http://schemas.microsoft.com/office/powerpoint/2010/main" val="409860548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Design – Modularity using Protocols and Layers</a:t>
            </a:r>
          </a:p>
        </p:txBody>
      </p:sp>
      <p:sp>
        <p:nvSpPr>
          <p:cNvPr id="3" name="Slide Number Placeholder 2"/>
          <p:cNvSpPr>
            <a:spLocks noGrp="1"/>
          </p:cNvSpPr>
          <p:nvPr>
            <p:ph type="sldNum" sz="quarter" idx="10"/>
          </p:nvPr>
        </p:nvSpPr>
        <p:spPr/>
        <p:txBody>
          <a:bodyPr/>
          <a:lstStyle/>
          <a:p>
            <a:pPr>
              <a:defRPr/>
            </a:pPr>
            <a:fld id="{E84328DE-0B1F-471E-ACE5-B3C574875C47}" type="slidenum">
              <a:rPr lang="en-US" smtClean="0"/>
              <a:pPr>
                <a:defRPr/>
              </a:pPr>
              <a:t>10</a:t>
            </a:fld>
            <a:endParaRPr lang="en-US"/>
          </a:p>
        </p:txBody>
      </p:sp>
      <p:sp>
        <p:nvSpPr>
          <p:cNvPr id="4" name="Content Placeholder 3"/>
          <p:cNvSpPr>
            <a:spLocks noGrp="1"/>
          </p:cNvSpPr>
          <p:nvPr>
            <p:ph sz="quarter" idx="13"/>
          </p:nvPr>
        </p:nvSpPr>
        <p:spPr>
          <a:xfrm>
            <a:off x="457200" y="1322696"/>
            <a:ext cx="6172200" cy="4925704"/>
          </a:xfrm>
        </p:spPr>
        <p:txBody>
          <a:bodyPr/>
          <a:lstStyle/>
          <a:p>
            <a:pPr lvl="1"/>
            <a:r>
              <a:rPr lang="en-US" dirty="0"/>
              <a:t>Peer process abstraction is crucial to network</a:t>
            </a:r>
            <a:br>
              <a:rPr lang="en-US" dirty="0"/>
            </a:br>
            <a:r>
              <a:rPr lang="en-US" dirty="0"/>
              <a:t>design</a:t>
            </a:r>
          </a:p>
          <a:p>
            <a:pPr lvl="2"/>
            <a:r>
              <a:rPr lang="en-US" dirty="0"/>
              <a:t>allows network design to be broken into</a:t>
            </a:r>
            <a:br>
              <a:rPr lang="en-US" dirty="0"/>
            </a:br>
            <a:r>
              <a:rPr lang="en-US" dirty="0"/>
              <a:t>smaller, manageable </a:t>
            </a:r>
            <a:r>
              <a:rPr lang="en-US"/>
              <a:t>design problems</a:t>
            </a:r>
            <a:endParaRPr lang="en-US" dirty="0"/>
          </a:p>
        </p:txBody>
      </p:sp>
      <p:pic>
        <p:nvPicPr>
          <p:cNvPr id="5" name="Picture 4"/>
          <p:cNvPicPr/>
          <p:nvPr/>
        </p:nvPicPr>
        <p:blipFill>
          <a:blip r:embed="rId2"/>
          <a:stretch>
            <a:fillRect/>
          </a:stretch>
        </p:blipFill>
        <p:spPr>
          <a:xfrm>
            <a:off x="6172200" y="1494785"/>
            <a:ext cx="2905125" cy="2563973"/>
          </a:xfrm>
          <a:prstGeom prst="rect">
            <a:avLst/>
          </a:prstGeom>
        </p:spPr>
      </p:pic>
    </p:spTree>
    <p:extLst>
      <p:ext uri="{BB962C8B-B14F-4D97-AF65-F5344CB8AC3E}">
        <p14:creationId xmlns:p14="http://schemas.microsoft.com/office/powerpoint/2010/main" val="396794153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 Models	</a:t>
            </a:r>
          </a:p>
        </p:txBody>
      </p:sp>
      <p:sp>
        <p:nvSpPr>
          <p:cNvPr id="3" name="Content Placeholder 2"/>
          <p:cNvSpPr>
            <a:spLocks noGrp="1"/>
          </p:cNvSpPr>
          <p:nvPr>
            <p:ph idx="1"/>
          </p:nvPr>
        </p:nvSpPr>
        <p:spPr>
          <a:xfrm>
            <a:off x="457200" y="1323975"/>
            <a:ext cx="8686800" cy="4918075"/>
          </a:xfrm>
        </p:spPr>
        <p:txBody>
          <a:bodyPr/>
          <a:lstStyle/>
          <a:p>
            <a:r>
              <a:rPr lang="en-US"/>
              <a:t>So far we have:</a:t>
            </a:r>
          </a:p>
          <a:p>
            <a:pPr lvl="1"/>
            <a:r>
              <a:rPr lang="en-US"/>
              <a:t>a number of layers on each host</a:t>
            </a:r>
          </a:p>
          <a:p>
            <a:pPr lvl="1"/>
            <a:r>
              <a:rPr lang="en-US"/>
              <a:t>each layer has one or more protocols</a:t>
            </a:r>
          </a:p>
          <a:p>
            <a:r>
              <a:rPr lang="en-US"/>
              <a:t>We need:</a:t>
            </a:r>
          </a:p>
          <a:p>
            <a:pPr lvl="1"/>
            <a:r>
              <a:rPr lang="en-US"/>
              <a:t>help on assigning functionality to each layer (or each protocol)</a:t>
            </a:r>
          </a:p>
          <a:p>
            <a:pPr lvl="2"/>
            <a:r>
              <a:rPr lang="en-US"/>
              <a:t>e.g., where should routing (find a path through the network) be implemented?</a:t>
            </a:r>
          </a:p>
          <a:p>
            <a:pPr lvl="1"/>
            <a:r>
              <a:rPr lang="en-US"/>
              <a:t>No definitive answers – it is a matter of preference for network engineers</a:t>
            </a:r>
          </a:p>
        </p:txBody>
      </p:sp>
      <p:sp>
        <p:nvSpPr>
          <p:cNvPr id="5" name="Slide Number Placeholder 4"/>
          <p:cNvSpPr>
            <a:spLocks noGrp="1"/>
          </p:cNvSpPr>
          <p:nvPr>
            <p:ph type="sldNum" sz="quarter" idx="12"/>
          </p:nvPr>
        </p:nvSpPr>
        <p:spPr/>
        <p:txBody>
          <a:bodyPr/>
          <a:lstStyle/>
          <a:p>
            <a:fld id="{E7CA9478-788D-42C7-BC35-88005760C6DD}" type="slidenum">
              <a:rPr lang="en-US" smtClean="0"/>
              <a:t>11</a:t>
            </a:fld>
            <a:endParaRPr lang="en-US"/>
          </a:p>
        </p:txBody>
      </p:sp>
    </p:spTree>
    <p:extLst>
      <p:ext uri="{BB962C8B-B14F-4D97-AF65-F5344CB8AC3E}">
        <p14:creationId xmlns:p14="http://schemas.microsoft.com/office/powerpoint/2010/main" val="113260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 Models	</a:t>
            </a:r>
          </a:p>
        </p:txBody>
      </p:sp>
      <p:sp>
        <p:nvSpPr>
          <p:cNvPr id="3" name="Content Placeholder 2"/>
          <p:cNvSpPr>
            <a:spLocks noGrp="1"/>
          </p:cNvSpPr>
          <p:nvPr>
            <p:ph idx="1"/>
          </p:nvPr>
        </p:nvSpPr>
        <p:spPr>
          <a:xfrm>
            <a:off x="457200" y="1323975"/>
            <a:ext cx="8686800" cy="4918075"/>
          </a:xfrm>
        </p:spPr>
        <p:txBody>
          <a:bodyPr/>
          <a:lstStyle/>
          <a:p>
            <a:r>
              <a:rPr lang="en-US"/>
              <a:t>A reference model</a:t>
            </a:r>
          </a:p>
          <a:p>
            <a:pPr lvl="1"/>
            <a:r>
              <a:rPr lang="en-US"/>
              <a:t>provide guidelines for mapping functionality to layers/protocols</a:t>
            </a:r>
          </a:p>
          <a:p>
            <a:pPr lvl="2"/>
            <a:r>
              <a:rPr lang="en-US"/>
              <a:t>they are not strict (purely a conceptual construct)</a:t>
            </a:r>
          </a:p>
          <a:p>
            <a:pPr lvl="1"/>
            <a:r>
              <a:rPr lang="en-US"/>
              <a:t>it does not define the protocols themselves</a:t>
            </a:r>
          </a:p>
          <a:p>
            <a:pPr lvl="2"/>
            <a:r>
              <a:rPr lang="en-US"/>
              <a:t>defined by different standards bodies</a:t>
            </a:r>
          </a:p>
          <a:p>
            <a:pPr lvl="2"/>
            <a:r>
              <a:rPr lang="en-US"/>
              <a:t>goal is for interoperability across devices made by different manufacturers</a:t>
            </a:r>
          </a:p>
          <a:p>
            <a:pPr lvl="1"/>
            <a:r>
              <a:rPr lang="en-US"/>
              <a:t>implementation of the protocols is done by the manufacturers</a:t>
            </a:r>
          </a:p>
          <a:p>
            <a:pPr lvl="2"/>
            <a:r>
              <a:rPr lang="en-US"/>
              <a:t>competitive advantage for efficient implementations</a:t>
            </a:r>
          </a:p>
          <a:p>
            <a:pPr lvl="1"/>
            <a:r>
              <a:rPr lang="en-US"/>
              <a:t>you can even devise new protocols</a:t>
            </a:r>
          </a:p>
          <a:p>
            <a:pPr lvl="1"/>
            <a:endParaRPr lang="en-US"/>
          </a:p>
        </p:txBody>
      </p:sp>
      <p:sp>
        <p:nvSpPr>
          <p:cNvPr id="5" name="Slide Number Placeholder 4"/>
          <p:cNvSpPr>
            <a:spLocks noGrp="1"/>
          </p:cNvSpPr>
          <p:nvPr>
            <p:ph type="sldNum" sz="quarter" idx="12"/>
          </p:nvPr>
        </p:nvSpPr>
        <p:spPr/>
        <p:txBody>
          <a:bodyPr/>
          <a:lstStyle/>
          <a:p>
            <a:fld id="{E7CA9478-788D-42C7-BC35-88005760C6DD}" type="slidenum">
              <a:rPr lang="en-US" smtClean="0"/>
              <a:t>12</a:t>
            </a:fld>
            <a:endParaRPr lang="en-US"/>
          </a:p>
        </p:txBody>
      </p:sp>
    </p:spTree>
    <p:extLst>
      <p:ext uri="{BB962C8B-B14F-4D97-AF65-F5344CB8AC3E}">
        <p14:creationId xmlns:p14="http://schemas.microsoft.com/office/powerpoint/2010/main" val="1506722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OSI “7 layer” Reference Model</a:t>
            </a:r>
          </a:p>
        </p:txBody>
      </p:sp>
      <p:sp>
        <p:nvSpPr>
          <p:cNvPr id="3" name="Content Placeholder 2"/>
          <p:cNvSpPr>
            <a:spLocks noGrp="1"/>
          </p:cNvSpPr>
          <p:nvPr>
            <p:ph idx="1"/>
          </p:nvPr>
        </p:nvSpPr>
        <p:spPr>
          <a:xfrm>
            <a:off x="457200" y="1323975"/>
            <a:ext cx="6477000" cy="4918075"/>
          </a:xfrm>
        </p:spPr>
        <p:txBody>
          <a:bodyPr/>
          <a:lstStyle/>
          <a:p>
            <a:r>
              <a:rPr lang="en-US" dirty="0"/>
              <a:t>ISO standard, to connect systems</a:t>
            </a:r>
          </a:p>
          <a:p>
            <a:pPr lvl="1"/>
            <a:r>
              <a:rPr lang="en-US" sz="2400" dirty="0"/>
              <a:t> Influential, and model is still valid, </a:t>
            </a:r>
            <a:br>
              <a:rPr lang="en-US" sz="2400" dirty="0"/>
            </a:br>
            <a:r>
              <a:rPr lang="en-US" sz="2400" dirty="0"/>
              <a:t>but its protocols are not used any more</a:t>
            </a:r>
          </a:p>
          <a:p>
            <a:pPr lvl="2"/>
            <a:r>
              <a:rPr lang="en-US" dirty="0"/>
              <a:t>Physical Layer: </a:t>
            </a:r>
          </a:p>
          <a:p>
            <a:pPr lvl="3"/>
            <a:r>
              <a:rPr lang="en-US" dirty="0"/>
              <a:t>transmission of raw bits, as signals, across a physical medium</a:t>
            </a:r>
          </a:p>
          <a:p>
            <a:pPr lvl="3"/>
            <a:r>
              <a:rPr lang="en-US" dirty="0"/>
              <a:t>considerations: </a:t>
            </a:r>
          </a:p>
          <a:p>
            <a:pPr lvl="4"/>
            <a:r>
              <a:rPr lang="en-US" dirty="0"/>
              <a:t>what electrical signal represents a 0 or 1?</a:t>
            </a:r>
          </a:p>
          <a:p>
            <a:pPr lvl="4"/>
            <a:r>
              <a:rPr lang="en-US" dirty="0"/>
              <a:t>is transmission </a:t>
            </a:r>
            <a:r>
              <a:rPr lang="en-US" dirty="0" err="1"/>
              <a:t>uni</a:t>
            </a:r>
            <a:r>
              <a:rPr lang="en-US" dirty="0"/>
              <a:t>- or bi-directional? </a:t>
            </a:r>
          </a:p>
          <a:p>
            <a:pPr lvl="4"/>
            <a:r>
              <a:rPr lang="en-US" dirty="0"/>
              <a:t>how the connection is established and torn down</a:t>
            </a:r>
          </a:p>
          <a:p>
            <a:pPr lvl="4"/>
            <a:r>
              <a:rPr lang="en-US" dirty="0"/>
              <a:t>how many pins does the network </a:t>
            </a:r>
            <a:r>
              <a:rPr lang="en-US"/>
              <a:t>connector have; </a:t>
            </a:r>
            <a:endParaRPr lang="en-US" dirty="0"/>
          </a:p>
          <a:p>
            <a:pPr lvl="4"/>
            <a:r>
              <a:rPr lang="en-US" dirty="0"/>
              <a:t>what each is used for; etc.</a:t>
            </a:r>
          </a:p>
          <a:p>
            <a:pPr lvl="3"/>
            <a:r>
              <a:rPr lang="en-US" dirty="0"/>
              <a:t>deals with mechanical, electrical, and timing interfaces as </a:t>
            </a:r>
            <a:br>
              <a:rPr lang="en-US" dirty="0"/>
            </a:br>
            <a:r>
              <a:rPr lang="en-US" dirty="0"/>
              <a:t>well as the physical transmission medium (below the physical layer)</a:t>
            </a:r>
          </a:p>
        </p:txBody>
      </p:sp>
      <p:sp>
        <p:nvSpPr>
          <p:cNvPr id="5" name="Slide Number Placeholder 4"/>
          <p:cNvSpPr>
            <a:spLocks noGrp="1"/>
          </p:cNvSpPr>
          <p:nvPr>
            <p:ph type="sldNum" sz="quarter" idx="12"/>
          </p:nvPr>
        </p:nvSpPr>
        <p:spPr/>
        <p:txBody>
          <a:bodyPr/>
          <a:lstStyle/>
          <a:p>
            <a:fld id="{E7CA9478-788D-42C7-BC35-88005760C6DD}" type="slidenum">
              <a:rPr lang="en-US" smtClean="0"/>
              <a:t>13</a:t>
            </a:fld>
            <a:endParaRPr lang="en-US"/>
          </a:p>
        </p:txBody>
      </p:sp>
      <p:pic>
        <p:nvPicPr>
          <p:cNvPr id="7" name="Picture 2"/>
          <p:cNvPicPr>
            <a:picLocks noChangeAspect="1" noChangeArrowheads="1"/>
          </p:cNvPicPr>
          <p:nvPr/>
        </p:nvPicPr>
        <p:blipFill>
          <a:blip r:embed="rId2" cstate="print"/>
          <a:srcRect l="3830" t="14352" r="63162" b="2546"/>
          <a:stretch>
            <a:fillRect/>
          </a:stretch>
        </p:blipFill>
        <p:spPr bwMode="auto">
          <a:xfrm>
            <a:off x="6934200" y="3873356"/>
            <a:ext cx="2036460" cy="2479819"/>
          </a:xfrm>
          <a:prstGeom prst="rect">
            <a:avLst/>
          </a:prstGeom>
          <a:noFill/>
          <a:ln w="9525">
            <a:noFill/>
            <a:miter lim="800000"/>
            <a:headEnd/>
            <a:tailEnd/>
          </a:ln>
        </p:spPr>
      </p:pic>
    </p:spTree>
    <p:extLst>
      <p:ext uri="{BB962C8B-B14F-4D97-AF65-F5344CB8AC3E}">
        <p14:creationId xmlns:p14="http://schemas.microsoft.com/office/powerpoint/2010/main" val="330111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OSI “7 layer” Reference Model</a:t>
            </a:r>
          </a:p>
        </p:txBody>
      </p:sp>
      <p:sp>
        <p:nvSpPr>
          <p:cNvPr id="3" name="Content Placeholder 2"/>
          <p:cNvSpPr>
            <a:spLocks noGrp="1"/>
          </p:cNvSpPr>
          <p:nvPr>
            <p:ph idx="1"/>
          </p:nvPr>
        </p:nvSpPr>
        <p:spPr>
          <a:xfrm>
            <a:off x="457200" y="1323975"/>
            <a:ext cx="6858000" cy="4918075"/>
          </a:xfrm>
        </p:spPr>
        <p:txBody>
          <a:bodyPr/>
          <a:lstStyle/>
          <a:p>
            <a:pPr lvl="2"/>
            <a:r>
              <a:rPr lang="en-US" dirty="0"/>
              <a:t>Data Link Layer: </a:t>
            </a:r>
          </a:p>
          <a:p>
            <a:pPr lvl="3"/>
            <a:r>
              <a:rPr lang="en-US" dirty="0"/>
              <a:t>Transforms a raw transmission facility into a line that can </a:t>
            </a:r>
            <a:r>
              <a:rPr lang="en-US"/>
              <a:t>detect transmission </a:t>
            </a:r>
            <a:r>
              <a:rPr lang="en-US" dirty="0"/>
              <a:t>errors</a:t>
            </a:r>
          </a:p>
          <a:p>
            <a:pPr lvl="3"/>
            <a:r>
              <a:rPr lang="en-US" dirty="0"/>
              <a:t>Input data is broken into frames that are transmitted sequentially</a:t>
            </a:r>
          </a:p>
          <a:p>
            <a:pPr lvl="3"/>
            <a:r>
              <a:rPr lang="en-US" dirty="0"/>
              <a:t>If the service is reliable, the receiver ACKs each frame</a:t>
            </a:r>
          </a:p>
          <a:p>
            <a:pPr lvl="3"/>
            <a:r>
              <a:rPr lang="en-US" dirty="0"/>
              <a:t>Uses traffic regulation to keep a fast transmitter from drowning out a slow receiver</a:t>
            </a:r>
          </a:p>
          <a:p>
            <a:pPr lvl="3"/>
            <a:r>
              <a:rPr lang="en-US" dirty="0"/>
              <a:t>For broadcast networks, the medium access control sublayer deals with controlling access to the shared channel</a:t>
            </a:r>
          </a:p>
          <a:p>
            <a:pPr lvl="2"/>
            <a:r>
              <a:rPr lang="en-US" dirty="0"/>
              <a:t>Network Layer: </a:t>
            </a:r>
          </a:p>
          <a:p>
            <a:pPr lvl="3"/>
            <a:r>
              <a:rPr lang="en-US" dirty="0"/>
              <a:t>Determines how packets are routed from source to destination</a:t>
            </a:r>
          </a:p>
          <a:p>
            <a:pPr lvl="3"/>
            <a:r>
              <a:rPr lang="en-US" dirty="0"/>
              <a:t>Routes can be updated dynamically to avoid failed components</a:t>
            </a:r>
          </a:p>
          <a:p>
            <a:pPr lvl="3"/>
            <a:r>
              <a:rPr lang="en-US" dirty="0"/>
              <a:t>Handles congestion in the network and </a:t>
            </a:r>
            <a:r>
              <a:rPr lang="en-US" dirty="0" err="1"/>
              <a:t>QoS</a:t>
            </a:r>
            <a:endParaRPr lang="en-US" dirty="0"/>
          </a:p>
          <a:p>
            <a:pPr lvl="3"/>
            <a:r>
              <a:rPr lang="en-US" dirty="0"/>
              <a:t>Can interconnect heterogeneous networks </a:t>
            </a:r>
          </a:p>
          <a:p>
            <a:pPr lvl="4"/>
            <a:r>
              <a:rPr lang="en-US" dirty="0"/>
              <a:t>e.g., hide differences in packet sizes, addressing, protocols, etc.</a:t>
            </a:r>
          </a:p>
          <a:p>
            <a:pPr lvl="3"/>
            <a:endParaRPr lang="en-US" dirty="0"/>
          </a:p>
        </p:txBody>
      </p:sp>
      <p:sp>
        <p:nvSpPr>
          <p:cNvPr id="5" name="Slide Number Placeholder 4"/>
          <p:cNvSpPr>
            <a:spLocks noGrp="1"/>
          </p:cNvSpPr>
          <p:nvPr>
            <p:ph type="sldNum" sz="quarter" idx="12"/>
          </p:nvPr>
        </p:nvSpPr>
        <p:spPr/>
        <p:txBody>
          <a:bodyPr/>
          <a:lstStyle/>
          <a:p>
            <a:fld id="{E7CA9478-788D-42C7-BC35-88005760C6DD}" type="slidenum">
              <a:rPr lang="en-US" smtClean="0"/>
              <a:t>14</a:t>
            </a:fld>
            <a:endParaRPr lang="en-US"/>
          </a:p>
        </p:txBody>
      </p:sp>
      <p:pic>
        <p:nvPicPr>
          <p:cNvPr id="7" name="Picture 2"/>
          <p:cNvPicPr>
            <a:picLocks noChangeAspect="1" noChangeArrowheads="1"/>
          </p:cNvPicPr>
          <p:nvPr/>
        </p:nvPicPr>
        <p:blipFill>
          <a:blip r:embed="rId2" cstate="print"/>
          <a:srcRect l="3830" t="14352" r="63162" b="2546"/>
          <a:stretch>
            <a:fillRect/>
          </a:stretch>
        </p:blipFill>
        <p:spPr bwMode="auto">
          <a:xfrm>
            <a:off x="6934200" y="3873356"/>
            <a:ext cx="2036460" cy="2479819"/>
          </a:xfrm>
          <a:prstGeom prst="rect">
            <a:avLst/>
          </a:prstGeom>
          <a:noFill/>
          <a:ln w="9525">
            <a:noFill/>
            <a:miter lim="800000"/>
            <a:headEnd/>
            <a:tailEnd/>
          </a:ln>
        </p:spPr>
      </p:pic>
    </p:spTree>
    <p:extLst>
      <p:ext uri="{BB962C8B-B14F-4D97-AF65-F5344CB8AC3E}">
        <p14:creationId xmlns:p14="http://schemas.microsoft.com/office/powerpoint/2010/main" val="111758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OSI “7 layer” Reference Model</a:t>
            </a:r>
          </a:p>
        </p:txBody>
      </p:sp>
      <p:sp>
        <p:nvSpPr>
          <p:cNvPr id="3" name="Content Placeholder 2"/>
          <p:cNvSpPr>
            <a:spLocks noGrp="1"/>
          </p:cNvSpPr>
          <p:nvPr>
            <p:ph idx="1"/>
          </p:nvPr>
        </p:nvSpPr>
        <p:spPr>
          <a:xfrm>
            <a:off x="457200" y="1323975"/>
            <a:ext cx="6477000" cy="4918075"/>
          </a:xfrm>
        </p:spPr>
        <p:txBody>
          <a:bodyPr/>
          <a:lstStyle/>
          <a:p>
            <a:pPr lvl="2"/>
            <a:r>
              <a:rPr lang="en-US"/>
              <a:t>Transport Layer</a:t>
            </a:r>
          </a:p>
          <a:p>
            <a:pPr lvl="3"/>
            <a:r>
              <a:rPr lang="en-US"/>
              <a:t>splits data into packets and ensures that the pieces all arrive correctly at the other end, in the right order</a:t>
            </a:r>
          </a:p>
          <a:p>
            <a:pPr lvl="3"/>
            <a:r>
              <a:rPr lang="en-US"/>
              <a:t>True end-to-end layer – carries data from a program on the source machine to a program on the destination machine </a:t>
            </a:r>
          </a:p>
          <a:p>
            <a:pPr lvl="3"/>
            <a:r>
              <a:rPr lang="en-US"/>
              <a:t>Lower layers only carry from one node to the next hop node</a:t>
            </a:r>
          </a:p>
          <a:p>
            <a:pPr lvl="2"/>
            <a:r>
              <a:rPr lang="en-US"/>
              <a:t>Session Layer</a:t>
            </a:r>
          </a:p>
          <a:p>
            <a:pPr lvl="3"/>
            <a:r>
              <a:rPr lang="en-US"/>
              <a:t>allows users on different machines to establish sessions –a series of requests and responses between the hosts</a:t>
            </a:r>
          </a:p>
          <a:p>
            <a:pPr lvl="2"/>
            <a:r>
              <a:rPr lang="en-US"/>
              <a:t>Presentation Layer</a:t>
            </a:r>
          </a:p>
          <a:p>
            <a:pPr lvl="3"/>
            <a:r>
              <a:rPr lang="en-US"/>
              <a:t>responsible for the format of the data transferred </a:t>
            </a:r>
          </a:p>
          <a:p>
            <a:pPr lvl="3"/>
            <a:r>
              <a:rPr lang="en-US"/>
              <a:t>for outgoing messages, converts to a generic format</a:t>
            </a:r>
          </a:p>
          <a:p>
            <a:pPr lvl="3"/>
            <a:r>
              <a:rPr lang="en-US"/>
              <a:t>for incoming messages, converts to appropriate format for use</a:t>
            </a:r>
          </a:p>
          <a:p>
            <a:pPr lvl="3"/>
            <a:r>
              <a:rPr lang="en-US"/>
              <a:t>handles cryptography, compression, encodings, formats, etc.</a:t>
            </a:r>
          </a:p>
          <a:p>
            <a:pPr lvl="2"/>
            <a:r>
              <a:rPr lang="en-US"/>
              <a:t>Application Layer</a:t>
            </a:r>
          </a:p>
          <a:p>
            <a:pPr lvl="3"/>
            <a:r>
              <a:rPr lang="en-US"/>
              <a:t>contains protocols needed by users (HTTP, SMTP, NNTP, etc.)</a:t>
            </a:r>
          </a:p>
          <a:p>
            <a:pPr lvl="3"/>
            <a:endParaRPr lang="en-US"/>
          </a:p>
          <a:p>
            <a:pPr lvl="3"/>
            <a:endParaRPr lang="en-US"/>
          </a:p>
        </p:txBody>
      </p:sp>
      <p:sp>
        <p:nvSpPr>
          <p:cNvPr id="5" name="Slide Number Placeholder 4"/>
          <p:cNvSpPr>
            <a:spLocks noGrp="1"/>
          </p:cNvSpPr>
          <p:nvPr>
            <p:ph type="sldNum" sz="quarter" idx="12"/>
          </p:nvPr>
        </p:nvSpPr>
        <p:spPr/>
        <p:txBody>
          <a:bodyPr/>
          <a:lstStyle/>
          <a:p>
            <a:fld id="{E7CA9478-788D-42C7-BC35-88005760C6DD}" type="slidenum">
              <a:rPr lang="en-US" smtClean="0"/>
              <a:t>15</a:t>
            </a:fld>
            <a:endParaRPr lang="en-US"/>
          </a:p>
        </p:txBody>
      </p:sp>
      <p:pic>
        <p:nvPicPr>
          <p:cNvPr id="7" name="Picture 2"/>
          <p:cNvPicPr>
            <a:picLocks noChangeAspect="1" noChangeArrowheads="1"/>
          </p:cNvPicPr>
          <p:nvPr/>
        </p:nvPicPr>
        <p:blipFill>
          <a:blip r:embed="rId2" cstate="print"/>
          <a:srcRect l="3830" t="14352" r="63162" b="2546"/>
          <a:stretch>
            <a:fillRect/>
          </a:stretch>
        </p:blipFill>
        <p:spPr bwMode="auto">
          <a:xfrm>
            <a:off x="6934200" y="3873356"/>
            <a:ext cx="2036460" cy="2479819"/>
          </a:xfrm>
          <a:prstGeom prst="rect">
            <a:avLst/>
          </a:prstGeom>
          <a:noFill/>
          <a:ln w="9525">
            <a:noFill/>
            <a:miter lim="800000"/>
            <a:headEnd/>
            <a:tailEnd/>
          </a:ln>
        </p:spPr>
      </p:pic>
    </p:spTree>
    <p:extLst>
      <p:ext uri="{BB962C8B-B14F-4D97-AF65-F5344CB8AC3E}">
        <p14:creationId xmlns:p14="http://schemas.microsoft.com/office/powerpoint/2010/main" val="3237518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OSI Reference Model</a:t>
            </a:r>
          </a:p>
        </p:txBody>
      </p:sp>
      <p:sp>
        <p:nvSpPr>
          <p:cNvPr id="4" name="Slide Number Placeholder 3"/>
          <p:cNvSpPr>
            <a:spLocks noGrp="1"/>
          </p:cNvSpPr>
          <p:nvPr>
            <p:ph type="sldNum" sz="quarter" idx="12"/>
          </p:nvPr>
        </p:nvSpPr>
        <p:spPr/>
        <p:txBody>
          <a:bodyPr/>
          <a:lstStyle/>
          <a:p>
            <a:fld id="{E7CA9478-788D-42C7-BC35-88005760C6DD}" type="slidenum">
              <a:rPr lang="en-US" smtClean="0"/>
              <a:t>16</a:t>
            </a:fld>
            <a:endParaRPr lang="en-US"/>
          </a:p>
        </p:txBody>
      </p:sp>
      <p:pic>
        <p:nvPicPr>
          <p:cNvPr id="5" name="Picture 4"/>
          <p:cNvPicPr/>
          <p:nvPr/>
        </p:nvPicPr>
        <p:blipFill>
          <a:blip r:embed="rId2"/>
          <a:stretch>
            <a:fillRect/>
          </a:stretch>
        </p:blipFill>
        <p:spPr>
          <a:xfrm>
            <a:off x="1524000" y="1295401"/>
            <a:ext cx="5486400" cy="5197594"/>
          </a:xfrm>
          <a:prstGeom prst="rect">
            <a:avLst/>
          </a:prstGeom>
        </p:spPr>
      </p:pic>
    </p:spTree>
    <p:extLst>
      <p:ext uri="{BB962C8B-B14F-4D97-AF65-F5344CB8AC3E}">
        <p14:creationId xmlns:p14="http://schemas.microsoft.com/office/powerpoint/2010/main" val="2019796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Internet Reference Model</a:t>
            </a:r>
          </a:p>
        </p:txBody>
      </p:sp>
      <p:sp>
        <p:nvSpPr>
          <p:cNvPr id="3" name="Content Placeholder 2"/>
          <p:cNvSpPr>
            <a:spLocks noGrp="1"/>
          </p:cNvSpPr>
          <p:nvPr>
            <p:ph idx="1"/>
          </p:nvPr>
        </p:nvSpPr>
        <p:spPr/>
        <p:txBody>
          <a:bodyPr/>
          <a:lstStyle/>
          <a:p>
            <a:r>
              <a:rPr lang="en-US"/>
              <a:t>Based on experience (Cerf and Kahn ’74, ARPANET)</a:t>
            </a:r>
          </a:p>
          <a:p>
            <a:pPr lvl="1"/>
            <a:r>
              <a:rPr lang="en-US"/>
              <a:t>based on what was implemented as the Internet was being built</a:t>
            </a:r>
          </a:p>
          <a:p>
            <a:pPr lvl="1"/>
            <a:r>
              <a:rPr lang="en-US"/>
              <a:t>omits some  layers and uses IP as the network layer</a:t>
            </a:r>
          </a:p>
          <a:p>
            <a:pPr lvl="1"/>
            <a:r>
              <a:rPr lang="en-US"/>
              <a:t>Model is simplistic, but its protocols are widely used</a:t>
            </a:r>
          </a:p>
          <a:p>
            <a:pPr lvl="1"/>
            <a:endParaRPr lang="en-US"/>
          </a:p>
          <a:p>
            <a:pPr lvl="1"/>
            <a:endParaRPr lang="en-US"/>
          </a:p>
          <a:p>
            <a:pPr marL="0" indent="0">
              <a:buNone/>
            </a:pPr>
            <a:endParaRPr lang="en-US"/>
          </a:p>
          <a:p>
            <a:endParaRPr lang="en-US"/>
          </a:p>
        </p:txBody>
      </p:sp>
      <p:sp>
        <p:nvSpPr>
          <p:cNvPr id="5" name="Slide Number Placeholder 4"/>
          <p:cNvSpPr>
            <a:spLocks noGrp="1"/>
          </p:cNvSpPr>
          <p:nvPr>
            <p:ph type="sldNum" sz="quarter" idx="12"/>
          </p:nvPr>
        </p:nvSpPr>
        <p:spPr/>
        <p:txBody>
          <a:bodyPr/>
          <a:lstStyle/>
          <a:p>
            <a:fld id="{E7CA9478-788D-42C7-BC35-88005760C6DD}" type="slidenum">
              <a:rPr lang="en-US" smtClean="0"/>
              <a:t>17</a:t>
            </a:fld>
            <a:endParaRPr lang="en-US"/>
          </a:p>
        </p:txBody>
      </p:sp>
      <p:pic>
        <p:nvPicPr>
          <p:cNvPr id="14" name="Picture 13"/>
          <p:cNvPicPr/>
          <p:nvPr/>
        </p:nvPicPr>
        <p:blipFill>
          <a:blip r:embed="rId2"/>
          <a:stretch>
            <a:fillRect/>
          </a:stretch>
        </p:blipFill>
        <p:spPr>
          <a:xfrm>
            <a:off x="457200" y="3140258"/>
            <a:ext cx="5029200" cy="3071328"/>
          </a:xfrm>
          <a:prstGeom prst="rect">
            <a:avLst/>
          </a:prstGeom>
        </p:spPr>
      </p:pic>
    </p:spTree>
    <p:extLst>
      <p:ext uri="{BB962C8B-B14F-4D97-AF65-F5344CB8AC3E}">
        <p14:creationId xmlns:p14="http://schemas.microsoft.com/office/powerpoint/2010/main" val="4205828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Internet Reference Model</a:t>
            </a:r>
          </a:p>
        </p:txBody>
      </p:sp>
      <p:sp>
        <p:nvSpPr>
          <p:cNvPr id="3" name="Content Placeholder 2"/>
          <p:cNvSpPr>
            <a:spLocks noGrp="1"/>
          </p:cNvSpPr>
          <p:nvPr>
            <p:ph idx="1"/>
          </p:nvPr>
        </p:nvSpPr>
        <p:spPr>
          <a:xfrm>
            <a:off x="457199" y="1323975"/>
            <a:ext cx="8534401" cy="4918075"/>
          </a:xfrm>
        </p:spPr>
        <p:txBody>
          <a:bodyPr/>
          <a:lstStyle/>
          <a:p>
            <a:pPr lvl="1"/>
            <a:r>
              <a:rPr lang="en-US"/>
              <a:t>Link layer: (OSI layers 1 and 2)</a:t>
            </a:r>
          </a:p>
          <a:p>
            <a:pPr lvl="2"/>
            <a:r>
              <a:rPr lang="en-US"/>
              <a:t>describes what a link must do to support the connectionless Internet layer</a:t>
            </a:r>
          </a:p>
          <a:p>
            <a:pPr lvl="2"/>
            <a:r>
              <a:rPr lang="en-US"/>
              <a:t>sends frames across a link. Includes technologies used to connect nodes</a:t>
            </a:r>
          </a:p>
          <a:p>
            <a:pPr lvl="1"/>
            <a:r>
              <a:rPr lang="en-US"/>
              <a:t>Internet Layer (OSI Layer 3)</a:t>
            </a:r>
          </a:p>
          <a:p>
            <a:pPr lvl="2"/>
            <a:r>
              <a:rPr lang="en-US"/>
              <a:t>Accepts packets from hosts and has them travel independently to the destination</a:t>
            </a:r>
            <a:br>
              <a:rPr lang="en-US"/>
            </a:br>
            <a:r>
              <a:rPr lang="en-US"/>
              <a:t>(Higher layers must rearrange them)</a:t>
            </a:r>
          </a:p>
          <a:p>
            <a:pPr lvl="2"/>
            <a:r>
              <a:rPr lang="en-US"/>
              <a:t>E.g., person can drop letters into a mailbox in one country </a:t>
            </a:r>
          </a:p>
          <a:p>
            <a:pPr lvl="3"/>
            <a:r>
              <a:rPr lang="en-US"/>
              <a:t>most will be delivered to the destination in another country (some will be lost)</a:t>
            </a:r>
          </a:p>
          <a:p>
            <a:pPr lvl="3"/>
            <a:r>
              <a:rPr lang="en-US"/>
              <a:t>may traverse international mail gateways along the way</a:t>
            </a:r>
          </a:p>
          <a:p>
            <a:pPr lvl="3"/>
            <a:r>
              <a:rPr lang="en-US"/>
              <a:t>Hides differences in addressing, stamps, delivery rules, etc</a:t>
            </a:r>
          </a:p>
        </p:txBody>
      </p:sp>
      <p:sp>
        <p:nvSpPr>
          <p:cNvPr id="5" name="Slide Number Placeholder 4"/>
          <p:cNvSpPr>
            <a:spLocks noGrp="1"/>
          </p:cNvSpPr>
          <p:nvPr>
            <p:ph type="sldNum" sz="quarter" idx="12"/>
          </p:nvPr>
        </p:nvSpPr>
        <p:spPr/>
        <p:txBody>
          <a:bodyPr/>
          <a:lstStyle/>
          <a:p>
            <a:fld id="{E7CA9478-788D-42C7-BC35-88005760C6DD}" type="slidenum">
              <a:rPr lang="en-US" smtClean="0"/>
              <a:t>18</a:t>
            </a:fld>
            <a:endParaRPr lang="en-US"/>
          </a:p>
        </p:txBody>
      </p:sp>
      <p:sp>
        <p:nvSpPr>
          <p:cNvPr id="6" name="TextBox 5"/>
          <p:cNvSpPr txBox="1"/>
          <p:nvPr/>
        </p:nvSpPr>
        <p:spPr>
          <a:xfrm>
            <a:off x="6629398" y="4248727"/>
            <a:ext cx="2362202" cy="892552"/>
          </a:xfrm>
          <a:prstGeom prst="rect">
            <a:avLst/>
          </a:prstGeom>
          <a:noFill/>
        </p:spPr>
        <p:txBody>
          <a:bodyPr wrap="square" rtlCol="0">
            <a:spAutoFit/>
          </a:bodyPr>
          <a:lstStyle/>
          <a:p>
            <a:r>
              <a:rPr lang="en-US" sz="2400" dirty="0"/>
              <a:t>        </a:t>
            </a:r>
            <a:r>
              <a:rPr lang="en-US" sz="2400"/>
              <a:t>Application</a:t>
            </a:r>
            <a:r>
              <a:rPr lang="en-US" sz="2800"/>
              <a:t> </a:t>
            </a:r>
            <a:r>
              <a:rPr lang="en-US" sz="2400"/>
              <a:t>   </a:t>
            </a:r>
            <a:r>
              <a:rPr lang="en-US" sz="2000"/>
              <a:t> </a:t>
            </a:r>
            <a:endParaRPr lang="en-US" sz="2000" dirty="0"/>
          </a:p>
          <a:p>
            <a:endParaRPr lang="en-US" sz="2400" dirty="0"/>
          </a:p>
        </p:txBody>
      </p:sp>
      <p:sp>
        <p:nvSpPr>
          <p:cNvPr id="7" name="TextBox 6"/>
          <p:cNvSpPr txBox="1"/>
          <p:nvPr/>
        </p:nvSpPr>
        <p:spPr>
          <a:xfrm>
            <a:off x="6705598" y="4765389"/>
            <a:ext cx="2209802" cy="461665"/>
          </a:xfrm>
          <a:prstGeom prst="rect">
            <a:avLst/>
          </a:prstGeom>
          <a:noFill/>
        </p:spPr>
        <p:txBody>
          <a:bodyPr wrap="square" rtlCol="0">
            <a:spAutoFit/>
          </a:bodyPr>
          <a:lstStyle/>
          <a:p>
            <a:r>
              <a:rPr lang="en-US" sz="2400"/>
              <a:t>        Transport</a:t>
            </a:r>
            <a:endParaRPr lang="en-US" sz="2400" dirty="0"/>
          </a:p>
        </p:txBody>
      </p:sp>
      <p:sp>
        <p:nvSpPr>
          <p:cNvPr id="8" name="TextBox 7"/>
          <p:cNvSpPr txBox="1"/>
          <p:nvPr/>
        </p:nvSpPr>
        <p:spPr>
          <a:xfrm>
            <a:off x="6781800" y="5251590"/>
            <a:ext cx="2362200" cy="461665"/>
          </a:xfrm>
          <a:prstGeom prst="rect">
            <a:avLst/>
          </a:prstGeom>
          <a:noFill/>
        </p:spPr>
        <p:txBody>
          <a:bodyPr wrap="square" rtlCol="0">
            <a:spAutoFit/>
          </a:bodyPr>
          <a:lstStyle/>
          <a:p>
            <a:r>
              <a:rPr lang="en-US" sz="2400" dirty="0"/>
              <a:t>        Internet	</a:t>
            </a:r>
            <a:r>
              <a:rPr lang="en-US" sz="2400"/>
              <a:t>      </a:t>
            </a:r>
            <a:endParaRPr lang="en-US" sz="2000" dirty="0"/>
          </a:p>
        </p:txBody>
      </p:sp>
      <p:sp>
        <p:nvSpPr>
          <p:cNvPr id="9" name="TextBox 8"/>
          <p:cNvSpPr txBox="1"/>
          <p:nvPr/>
        </p:nvSpPr>
        <p:spPr>
          <a:xfrm>
            <a:off x="6781798" y="5749921"/>
            <a:ext cx="2133602" cy="461665"/>
          </a:xfrm>
          <a:prstGeom prst="rect">
            <a:avLst/>
          </a:prstGeom>
          <a:noFill/>
        </p:spPr>
        <p:txBody>
          <a:bodyPr wrap="square" rtlCol="0">
            <a:spAutoFit/>
          </a:bodyPr>
          <a:lstStyle/>
          <a:p>
            <a:r>
              <a:rPr lang="en-US" sz="2400" dirty="0"/>
              <a:t>        Link</a:t>
            </a:r>
            <a:r>
              <a:rPr lang="en-US" sz="2400"/>
              <a:t>	</a:t>
            </a:r>
            <a:endParaRPr lang="en-US" sz="2000" dirty="0"/>
          </a:p>
        </p:txBody>
      </p:sp>
      <p:sp>
        <p:nvSpPr>
          <p:cNvPr id="10" name="Rectangle 9"/>
          <p:cNvSpPr/>
          <p:nvPr/>
        </p:nvSpPr>
        <p:spPr>
          <a:xfrm>
            <a:off x="7239000" y="4248726"/>
            <a:ext cx="1676400" cy="49833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239000" y="4747057"/>
            <a:ext cx="1676400" cy="49833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239000" y="5245388"/>
            <a:ext cx="1676400" cy="49833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239000" y="5743719"/>
            <a:ext cx="1676400" cy="49833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7783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Internet Reference Model</a:t>
            </a:r>
          </a:p>
        </p:txBody>
      </p:sp>
      <p:sp>
        <p:nvSpPr>
          <p:cNvPr id="3" name="Content Placeholder 2"/>
          <p:cNvSpPr>
            <a:spLocks noGrp="1"/>
          </p:cNvSpPr>
          <p:nvPr>
            <p:ph idx="1"/>
          </p:nvPr>
        </p:nvSpPr>
        <p:spPr>
          <a:xfrm>
            <a:off x="457199" y="1323975"/>
            <a:ext cx="8534401" cy="4918075"/>
          </a:xfrm>
        </p:spPr>
        <p:txBody>
          <a:bodyPr/>
          <a:lstStyle/>
          <a:p>
            <a:pPr lvl="1"/>
            <a:r>
              <a:rPr lang="en-US" dirty="0"/>
              <a:t>Transport Layer: OSI Layer 4</a:t>
            </a:r>
          </a:p>
          <a:p>
            <a:pPr lvl="2"/>
            <a:r>
              <a:rPr lang="en-US" dirty="0"/>
              <a:t>TCP supports a reliable connection-oriented protocol</a:t>
            </a:r>
          </a:p>
          <a:p>
            <a:pPr lvl="3"/>
            <a:r>
              <a:rPr lang="en-US" dirty="0"/>
              <a:t>byte stream is delivered without error from one host to another, over the network</a:t>
            </a:r>
          </a:p>
          <a:p>
            <a:pPr lvl="3"/>
            <a:r>
              <a:rPr lang="en-US" dirty="0"/>
              <a:t>segments the byte stream into messages, and </a:t>
            </a:r>
            <a:br>
              <a:rPr lang="en-US" dirty="0"/>
            </a:br>
            <a:r>
              <a:rPr lang="en-US" dirty="0"/>
              <a:t>reassembles/rearranges them at the destination</a:t>
            </a:r>
          </a:p>
          <a:p>
            <a:pPr lvl="3"/>
            <a:r>
              <a:rPr lang="en-US" dirty="0"/>
              <a:t>handles flow control to ensure a fast sender does not overwhelm a slow receiver</a:t>
            </a:r>
          </a:p>
          <a:p>
            <a:pPr lvl="2"/>
            <a:r>
              <a:rPr lang="en-US" dirty="0"/>
              <a:t>UDP supports an unreliable connectionless protocol</a:t>
            </a:r>
          </a:p>
          <a:p>
            <a:pPr lvl="3"/>
            <a:r>
              <a:rPr lang="en-US" dirty="0"/>
              <a:t>one shot client/server style request-reply queries</a:t>
            </a:r>
          </a:p>
          <a:p>
            <a:pPr lvl="3"/>
            <a:r>
              <a:rPr lang="en-US" dirty="0"/>
              <a:t>where prompt delivery is more important than accurate delivery (speech, video)</a:t>
            </a:r>
          </a:p>
          <a:p>
            <a:pPr lvl="1"/>
            <a:r>
              <a:rPr lang="en-US" dirty="0"/>
              <a:t>Application Layer: OSI Layer 7</a:t>
            </a:r>
          </a:p>
          <a:p>
            <a:pPr lvl="2"/>
            <a:r>
              <a:rPr lang="en-US" dirty="0"/>
              <a:t>implements any session and presentation layer features</a:t>
            </a:r>
          </a:p>
          <a:p>
            <a:pPr lvl="2"/>
            <a:r>
              <a:rPr lang="en-US" dirty="0"/>
              <a:t>contains all high level protocols (TELNET, FTP, SMTP, HTTP,</a:t>
            </a:r>
            <a:br>
              <a:rPr lang="en-US" dirty="0"/>
            </a:br>
            <a:r>
              <a:rPr lang="en-US" dirty="0"/>
              <a:t>DNS, etc.)</a:t>
            </a:r>
          </a:p>
          <a:p>
            <a:pPr lvl="1"/>
            <a:endParaRPr lang="en-US" dirty="0"/>
          </a:p>
          <a:p>
            <a:pPr lvl="1"/>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E7CA9478-788D-42C7-BC35-88005760C6DD}" type="slidenum">
              <a:rPr lang="en-US" smtClean="0"/>
              <a:t>19</a:t>
            </a:fld>
            <a:endParaRPr lang="en-US"/>
          </a:p>
        </p:txBody>
      </p:sp>
      <p:sp>
        <p:nvSpPr>
          <p:cNvPr id="6" name="TextBox 5"/>
          <p:cNvSpPr txBox="1"/>
          <p:nvPr/>
        </p:nvSpPr>
        <p:spPr>
          <a:xfrm>
            <a:off x="6629398" y="4248727"/>
            <a:ext cx="2362202" cy="892552"/>
          </a:xfrm>
          <a:prstGeom prst="rect">
            <a:avLst/>
          </a:prstGeom>
          <a:noFill/>
        </p:spPr>
        <p:txBody>
          <a:bodyPr wrap="square" rtlCol="0">
            <a:spAutoFit/>
          </a:bodyPr>
          <a:lstStyle/>
          <a:p>
            <a:r>
              <a:rPr lang="en-US" sz="2400" dirty="0"/>
              <a:t>        </a:t>
            </a:r>
            <a:r>
              <a:rPr lang="en-US" sz="2400"/>
              <a:t>Application</a:t>
            </a:r>
            <a:r>
              <a:rPr lang="en-US" sz="2800"/>
              <a:t> </a:t>
            </a:r>
            <a:r>
              <a:rPr lang="en-US" sz="2400"/>
              <a:t>   </a:t>
            </a:r>
            <a:r>
              <a:rPr lang="en-US" sz="2000"/>
              <a:t> </a:t>
            </a:r>
            <a:endParaRPr lang="en-US" sz="2000" dirty="0"/>
          </a:p>
          <a:p>
            <a:endParaRPr lang="en-US" sz="2400" dirty="0"/>
          </a:p>
        </p:txBody>
      </p:sp>
      <p:sp>
        <p:nvSpPr>
          <p:cNvPr id="7" name="TextBox 6"/>
          <p:cNvSpPr txBox="1"/>
          <p:nvPr/>
        </p:nvSpPr>
        <p:spPr>
          <a:xfrm>
            <a:off x="6705598" y="4765389"/>
            <a:ext cx="2209802" cy="461665"/>
          </a:xfrm>
          <a:prstGeom prst="rect">
            <a:avLst/>
          </a:prstGeom>
          <a:noFill/>
        </p:spPr>
        <p:txBody>
          <a:bodyPr wrap="square" rtlCol="0">
            <a:spAutoFit/>
          </a:bodyPr>
          <a:lstStyle/>
          <a:p>
            <a:r>
              <a:rPr lang="en-US" sz="2400"/>
              <a:t>        Transport</a:t>
            </a:r>
            <a:endParaRPr lang="en-US" sz="2400" dirty="0"/>
          </a:p>
        </p:txBody>
      </p:sp>
      <p:sp>
        <p:nvSpPr>
          <p:cNvPr id="8" name="TextBox 7"/>
          <p:cNvSpPr txBox="1"/>
          <p:nvPr/>
        </p:nvSpPr>
        <p:spPr>
          <a:xfrm>
            <a:off x="6781800" y="5251590"/>
            <a:ext cx="2362200" cy="461665"/>
          </a:xfrm>
          <a:prstGeom prst="rect">
            <a:avLst/>
          </a:prstGeom>
          <a:noFill/>
        </p:spPr>
        <p:txBody>
          <a:bodyPr wrap="square" rtlCol="0">
            <a:spAutoFit/>
          </a:bodyPr>
          <a:lstStyle/>
          <a:p>
            <a:r>
              <a:rPr lang="en-US" sz="2400" dirty="0"/>
              <a:t>        Internet	</a:t>
            </a:r>
            <a:r>
              <a:rPr lang="en-US" sz="2400"/>
              <a:t>      </a:t>
            </a:r>
            <a:endParaRPr lang="en-US" sz="2000" dirty="0"/>
          </a:p>
        </p:txBody>
      </p:sp>
      <p:sp>
        <p:nvSpPr>
          <p:cNvPr id="9" name="TextBox 8"/>
          <p:cNvSpPr txBox="1"/>
          <p:nvPr/>
        </p:nvSpPr>
        <p:spPr>
          <a:xfrm>
            <a:off x="6781798" y="5749921"/>
            <a:ext cx="2133602" cy="461665"/>
          </a:xfrm>
          <a:prstGeom prst="rect">
            <a:avLst/>
          </a:prstGeom>
          <a:noFill/>
        </p:spPr>
        <p:txBody>
          <a:bodyPr wrap="square" rtlCol="0">
            <a:spAutoFit/>
          </a:bodyPr>
          <a:lstStyle/>
          <a:p>
            <a:r>
              <a:rPr lang="en-US" sz="2400" dirty="0"/>
              <a:t>        Link</a:t>
            </a:r>
            <a:r>
              <a:rPr lang="en-US" sz="2400"/>
              <a:t>	</a:t>
            </a:r>
            <a:endParaRPr lang="en-US" sz="2000" dirty="0"/>
          </a:p>
        </p:txBody>
      </p:sp>
      <p:sp>
        <p:nvSpPr>
          <p:cNvPr id="10" name="Rectangle 9"/>
          <p:cNvSpPr/>
          <p:nvPr/>
        </p:nvSpPr>
        <p:spPr>
          <a:xfrm>
            <a:off x="7239000" y="4248726"/>
            <a:ext cx="1676400" cy="49833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239000" y="4747057"/>
            <a:ext cx="1676400" cy="49833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239000" y="5245388"/>
            <a:ext cx="1676400" cy="49833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239000" y="5743719"/>
            <a:ext cx="1676400" cy="49833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144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Design - Modularity</a:t>
            </a:r>
          </a:p>
        </p:txBody>
      </p:sp>
      <p:sp>
        <p:nvSpPr>
          <p:cNvPr id="3" name="Slide Number Placeholder 2"/>
          <p:cNvSpPr>
            <a:spLocks noGrp="1"/>
          </p:cNvSpPr>
          <p:nvPr>
            <p:ph type="sldNum" sz="quarter" idx="10"/>
          </p:nvPr>
        </p:nvSpPr>
        <p:spPr/>
        <p:txBody>
          <a:bodyPr/>
          <a:lstStyle/>
          <a:p>
            <a:pPr>
              <a:defRPr/>
            </a:pPr>
            <a:fld id="{E84328DE-0B1F-471E-ACE5-B3C574875C47}" type="slidenum">
              <a:rPr lang="en-US" smtClean="0"/>
              <a:pPr>
                <a:defRPr/>
              </a:pPr>
              <a:t>2</a:t>
            </a:fld>
            <a:endParaRPr lang="en-US"/>
          </a:p>
        </p:txBody>
      </p:sp>
      <p:sp>
        <p:nvSpPr>
          <p:cNvPr id="4" name="Content Placeholder 3"/>
          <p:cNvSpPr>
            <a:spLocks noGrp="1"/>
          </p:cNvSpPr>
          <p:nvPr>
            <p:ph sz="quarter" idx="13"/>
          </p:nvPr>
        </p:nvSpPr>
        <p:spPr>
          <a:xfrm>
            <a:off x="457200" y="1322696"/>
            <a:ext cx="8534400" cy="4925704"/>
          </a:xfrm>
        </p:spPr>
        <p:txBody>
          <a:bodyPr/>
          <a:lstStyle/>
          <a:p>
            <a:pPr lvl="1"/>
            <a:r>
              <a:rPr lang="en-US" dirty="0"/>
              <a:t>The network does much for apps:</a:t>
            </a:r>
          </a:p>
          <a:p>
            <a:pPr lvl="2"/>
            <a:r>
              <a:rPr lang="en-US" dirty="0"/>
              <a:t>Makes and breaks connections</a:t>
            </a:r>
          </a:p>
          <a:p>
            <a:pPr lvl="2"/>
            <a:r>
              <a:rPr lang="en-US" dirty="0"/>
              <a:t>Finds a path through the network</a:t>
            </a:r>
          </a:p>
          <a:p>
            <a:pPr lvl="2"/>
            <a:r>
              <a:rPr lang="en-US" dirty="0"/>
              <a:t>Transfers information reliably</a:t>
            </a:r>
          </a:p>
          <a:p>
            <a:pPr lvl="2"/>
            <a:r>
              <a:rPr lang="en-US" dirty="0"/>
              <a:t>Transfers arbitrary length information</a:t>
            </a:r>
          </a:p>
          <a:p>
            <a:pPr lvl="2"/>
            <a:r>
              <a:rPr lang="en-US" dirty="0"/>
              <a:t>Sends as fast as the network allows</a:t>
            </a:r>
          </a:p>
          <a:p>
            <a:pPr lvl="2"/>
            <a:r>
              <a:rPr lang="en-US" dirty="0"/>
              <a:t>Shares bandwidth among users</a:t>
            </a:r>
          </a:p>
          <a:p>
            <a:pPr lvl="2"/>
            <a:r>
              <a:rPr lang="en-US" dirty="0"/>
              <a:t>Secures information in transit</a:t>
            </a:r>
          </a:p>
          <a:p>
            <a:pPr lvl="2"/>
            <a:r>
              <a:rPr lang="en-US" dirty="0"/>
              <a:t>…</a:t>
            </a:r>
          </a:p>
          <a:p>
            <a:pPr lvl="1"/>
            <a:r>
              <a:rPr lang="en-US" dirty="0"/>
              <a:t>Modularization helps manage complexity and </a:t>
            </a:r>
            <a:br>
              <a:rPr lang="en-US" dirty="0"/>
            </a:br>
            <a:r>
              <a:rPr lang="en-US" dirty="0"/>
              <a:t>supports reuse of functionality</a:t>
            </a:r>
          </a:p>
          <a:p>
            <a:pPr lvl="2"/>
            <a:r>
              <a:rPr lang="en-US" dirty="0"/>
              <a:t>achieves this using protocols and layering</a:t>
            </a:r>
          </a:p>
          <a:p>
            <a:pPr lvl="2"/>
            <a:r>
              <a:rPr lang="en-US" dirty="0"/>
              <a:t>networks are organized as a stack of layers, each one built upon the one below it</a:t>
            </a:r>
          </a:p>
          <a:p>
            <a:pPr lvl="1"/>
            <a:endParaRPr lang="en-US" dirty="0"/>
          </a:p>
          <a:p>
            <a:pPr lvl="2"/>
            <a:endParaRPr lang="en-US" dirty="0"/>
          </a:p>
          <a:p>
            <a:pPr lvl="1"/>
            <a:endParaRPr lang="en-US" dirty="0"/>
          </a:p>
        </p:txBody>
      </p:sp>
    </p:spTree>
    <p:extLst>
      <p:ext uri="{BB962C8B-B14F-4D97-AF65-F5344CB8AC3E}">
        <p14:creationId xmlns:p14="http://schemas.microsoft.com/office/powerpoint/2010/main" val="137575200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Design – Modularity using Protocols and Layers</a:t>
            </a:r>
          </a:p>
        </p:txBody>
      </p:sp>
      <p:sp>
        <p:nvSpPr>
          <p:cNvPr id="3" name="Slide Number Placeholder 2"/>
          <p:cNvSpPr>
            <a:spLocks noGrp="1"/>
          </p:cNvSpPr>
          <p:nvPr>
            <p:ph type="sldNum" sz="quarter" idx="10"/>
          </p:nvPr>
        </p:nvSpPr>
        <p:spPr/>
        <p:txBody>
          <a:bodyPr/>
          <a:lstStyle/>
          <a:p>
            <a:pPr>
              <a:defRPr/>
            </a:pPr>
            <a:fld id="{E84328DE-0B1F-471E-ACE5-B3C574875C47}" type="slidenum">
              <a:rPr lang="en-US" smtClean="0"/>
              <a:pPr>
                <a:defRPr/>
              </a:pPr>
              <a:t>20</a:t>
            </a:fld>
            <a:endParaRPr lang="en-US"/>
          </a:p>
        </p:txBody>
      </p:sp>
      <p:sp>
        <p:nvSpPr>
          <p:cNvPr id="4" name="Content Placeholder 3"/>
          <p:cNvSpPr>
            <a:spLocks noGrp="1"/>
          </p:cNvSpPr>
          <p:nvPr>
            <p:ph sz="quarter" idx="13"/>
          </p:nvPr>
        </p:nvSpPr>
        <p:spPr>
          <a:xfrm>
            <a:off x="457200" y="1322696"/>
            <a:ext cx="8229600" cy="4925704"/>
          </a:xfrm>
        </p:spPr>
        <p:txBody>
          <a:bodyPr/>
          <a:lstStyle/>
          <a:p>
            <a:pPr lvl="1"/>
            <a:r>
              <a:rPr lang="en-US" dirty="0"/>
              <a:t>Network architecture:</a:t>
            </a:r>
          </a:p>
          <a:p>
            <a:pPr lvl="2"/>
            <a:r>
              <a:rPr lang="en-US" dirty="0"/>
              <a:t>a set of layers and the protocols at each layer  (HTTP, TCP, IP, 802.11, ...)</a:t>
            </a:r>
          </a:p>
          <a:p>
            <a:pPr lvl="2"/>
            <a:endParaRPr lang="en-US" dirty="0"/>
          </a:p>
          <a:p>
            <a:pPr lvl="2"/>
            <a:endParaRPr lang="en-US" dirty="0"/>
          </a:p>
        </p:txBody>
      </p:sp>
      <p:pic>
        <p:nvPicPr>
          <p:cNvPr id="24" name="Picture 23" descr="TCP/IP protocols This diagram shows all the TCP/IP protocols covered in this book, arranged by TCP/IP and OSI Reference Model layer (with the exception of the administration utilities).">
            <a:extLst>
              <a:ext uri="{FF2B5EF4-FFF2-40B4-BE49-F238E27FC236}">
                <a16:creationId xmlns:a16="http://schemas.microsoft.com/office/drawing/2014/main" id="{2622CBAE-32BE-4C31-90E1-0E1027D33E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059936"/>
            <a:ext cx="4345844" cy="4298310"/>
          </a:xfrm>
          <a:prstGeom prst="rect">
            <a:avLst/>
          </a:prstGeom>
          <a:noFill/>
          <a:ln>
            <a:noFill/>
          </a:ln>
        </p:spPr>
      </p:pic>
    </p:spTree>
    <p:extLst>
      <p:ext uri="{BB962C8B-B14F-4D97-AF65-F5344CB8AC3E}">
        <p14:creationId xmlns:p14="http://schemas.microsoft.com/office/powerpoint/2010/main" val="381417224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Design – Modularity using Protocols and Layers</a:t>
            </a:r>
          </a:p>
        </p:txBody>
      </p:sp>
      <p:sp>
        <p:nvSpPr>
          <p:cNvPr id="3" name="Slide Number Placeholder 2"/>
          <p:cNvSpPr>
            <a:spLocks noGrp="1"/>
          </p:cNvSpPr>
          <p:nvPr>
            <p:ph type="sldNum" sz="quarter" idx="10"/>
          </p:nvPr>
        </p:nvSpPr>
        <p:spPr/>
        <p:txBody>
          <a:bodyPr/>
          <a:lstStyle/>
          <a:p>
            <a:pPr>
              <a:defRPr/>
            </a:pPr>
            <a:fld id="{E84328DE-0B1F-471E-ACE5-B3C574875C47}" type="slidenum">
              <a:rPr lang="en-US" smtClean="0"/>
              <a:pPr>
                <a:defRPr/>
              </a:pPr>
              <a:t>21</a:t>
            </a:fld>
            <a:endParaRPr lang="en-US"/>
          </a:p>
        </p:txBody>
      </p:sp>
      <p:sp>
        <p:nvSpPr>
          <p:cNvPr id="4" name="Content Placeholder 3"/>
          <p:cNvSpPr>
            <a:spLocks noGrp="1"/>
          </p:cNvSpPr>
          <p:nvPr>
            <p:ph sz="quarter" idx="13"/>
          </p:nvPr>
        </p:nvSpPr>
        <p:spPr>
          <a:xfrm>
            <a:off x="457200" y="1322696"/>
            <a:ext cx="8534400" cy="4925704"/>
          </a:xfrm>
        </p:spPr>
        <p:txBody>
          <a:bodyPr/>
          <a:lstStyle/>
          <a:p>
            <a:pPr lvl="1"/>
            <a:r>
              <a:rPr lang="en-US" dirty="0"/>
              <a:t>Protocol stack: </a:t>
            </a:r>
          </a:p>
          <a:p>
            <a:pPr lvl="2"/>
            <a:r>
              <a:rPr lang="en-US" dirty="0"/>
              <a:t>A stack selects one protocol from each layer for a given communication</a:t>
            </a:r>
          </a:p>
          <a:p>
            <a:pPr lvl="2"/>
            <a:r>
              <a:rPr lang="en-US" dirty="0"/>
              <a:t>E.g., protocol stack for a web browser on a wirelessly connected host</a:t>
            </a:r>
          </a:p>
          <a:p>
            <a:pPr marL="574675" lvl="2" indent="0">
              <a:buNone/>
            </a:pPr>
            <a:endParaRPr lang="en-US" sz="2200" dirty="0"/>
          </a:p>
          <a:p>
            <a:pPr lvl="1"/>
            <a:endParaRPr lang="en-US" sz="2400" dirty="0"/>
          </a:p>
          <a:p>
            <a:endParaRPr lang="en-US" dirty="0"/>
          </a:p>
        </p:txBody>
      </p:sp>
      <p:grpSp>
        <p:nvGrpSpPr>
          <p:cNvPr id="5" name="Group 4"/>
          <p:cNvGrpSpPr/>
          <p:nvPr/>
        </p:nvGrpSpPr>
        <p:grpSpPr>
          <a:xfrm>
            <a:off x="3161357" y="3726566"/>
            <a:ext cx="1447800" cy="2134596"/>
            <a:chOff x="6705600" y="1802799"/>
            <a:chExt cx="1447800" cy="2134596"/>
          </a:xfrm>
          <a:solidFill>
            <a:srgbClr val="F8F8F8"/>
          </a:solidFill>
        </p:grpSpPr>
        <p:grpSp>
          <p:nvGrpSpPr>
            <p:cNvPr id="6" name="Group 5"/>
            <p:cNvGrpSpPr/>
            <p:nvPr/>
          </p:nvGrpSpPr>
          <p:grpSpPr>
            <a:xfrm>
              <a:off x="6705600" y="1802799"/>
              <a:ext cx="1447800" cy="540068"/>
              <a:chOff x="2503170" y="3315983"/>
              <a:chExt cx="941070" cy="470535"/>
            </a:xfrm>
            <a:grpFill/>
          </p:grpSpPr>
          <p:sp>
            <p:nvSpPr>
              <p:cNvPr id="16" name="Rectangle 15"/>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TextBox 16"/>
              <p:cNvSpPr txBox="1"/>
              <p:nvPr/>
            </p:nvSpPr>
            <p:spPr>
              <a:xfrm>
                <a:off x="2735931" y="3361198"/>
                <a:ext cx="475547" cy="348596"/>
              </a:xfrm>
              <a:prstGeom prst="rect">
                <a:avLst/>
              </a:prstGeom>
              <a:grpFill/>
            </p:spPr>
            <p:txBody>
              <a:bodyPr wrap="none" rtlCol="0">
                <a:spAutoFit/>
              </a:bodyPr>
              <a:lstStyle/>
              <a:p>
                <a:pPr algn="ctr"/>
                <a:r>
                  <a:rPr lang="en-US" sz="2000" dirty="0"/>
                  <a:t>HTTP</a:t>
                </a:r>
              </a:p>
            </p:txBody>
          </p:sp>
        </p:grpSp>
        <p:grpSp>
          <p:nvGrpSpPr>
            <p:cNvPr id="7" name="Group 6"/>
            <p:cNvGrpSpPr/>
            <p:nvPr/>
          </p:nvGrpSpPr>
          <p:grpSpPr>
            <a:xfrm>
              <a:off x="6705600" y="2342867"/>
              <a:ext cx="1447800" cy="540068"/>
              <a:chOff x="2503170" y="3315983"/>
              <a:chExt cx="941070" cy="470535"/>
            </a:xfrm>
            <a:grpFill/>
          </p:grpSpPr>
          <p:sp>
            <p:nvSpPr>
              <p:cNvPr id="14" name="Rectangle 13"/>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5" name="TextBox 14"/>
              <p:cNvSpPr txBox="1"/>
              <p:nvPr/>
            </p:nvSpPr>
            <p:spPr>
              <a:xfrm>
                <a:off x="2787237" y="3361198"/>
                <a:ext cx="372936" cy="348596"/>
              </a:xfrm>
              <a:prstGeom prst="rect">
                <a:avLst/>
              </a:prstGeom>
              <a:grpFill/>
            </p:spPr>
            <p:txBody>
              <a:bodyPr wrap="none" rtlCol="0">
                <a:spAutoFit/>
              </a:bodyPr>
              <a:lstStyle/>
              <a:p>
                <a:pPr algn="ctr"/>
                <a:r>
                  <a:rPr lang="en-US" sz="2000" dirty="0"/>
                  <a:t>TCP</a:t>
                </a:r>
              </a:p>
            </p:txBody>
          </p:sp>
        </p:grpSp>
        <p:grpSp>
          <p:nvGrpSpPr>
            <p:cNvPr id="8" name="Group 7"/>
            <p:cNvGrpSpPr/>
            <p:nvPr/>
          </p:nvGrpSpPr>
          <p:grpSpPr>
            <a:xfrm>
              <a:off x="6705600" y="2857259"/>
              <a:ext cx="1447800" cy="540068"/>
              <a:chOff x="2503170" y="3315983"/>
              <a:chExt cx="941070" cy="470535"/>
            </a:xfrm>
            <a:grpFill/>
          </p:grpSpPr>
          <p:sp>
            <p:nvSpPr>
              <p:cNvPr id="12" name="Rectangle 11"/>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 name="TextBox 12"/>
              <p:cNvSpPr txBox="1"/>
              <p:nvPr/>
            </p:nvSpPr>
            <p:spPr>
              <a:xfrm>
                <a:off x="2849608" y="3361198"/>
                <a:ext cx="248193" cy="348596"/>
              </a:xfrm>
              <a:prstGeom prst="rect">
                <a:avLst/>
              </a:prstGeom>
              <a:grpFill/>
            </p:spPr>
            <p:txBody>
              <a:bodyPr wrap="none" rtlCol="0">
                <a:spAutoFit/>
              </a:bodyPr>
              <a:lstStyle/>
              <a:p>
                <a:pPr algn="ctr"/>
                <a:r>
                  <a:rPr lang="en-US" sz="2000" dirty="0"/>
                  <a:t>IP</a:t>
                </a:r>
              </a:p>
            </p:txBody>
          </p:sp>
        </p:grpSp>
        <p:grpSp>
          <p:nvGrpSpPr>
            <p:cNvPr id="9" name="Group 8"/>
            <p:cNvGrpSpPr/>
            <p:nvPr/>
          </p:nvGrpSpPr>
          <p:grpSpPr>
            <a:xfrm>
              <a:off x="6705600" y="3397327"/>
              <a:ext cx="1447800" cy="540068"/>
              <a:chOff x="2503170" y="3315983"/>
              <a:chExt cx="941070" cy="470535"/>
            </a:xfrm>
            <a:grpFill/>
          </p:grpSpPr>
          <p:sp>
            <p:nvSpPr>
              <p:cNvPr id="10" name="Rectangle 9"/>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 name="TextBox 10"/>
              <p:cNvSpPr txBox="1"/>
              <p:nvPr/>
            </p:nvSpPr>
            <p:spPr>
              <a:xfrm>
                <a:off x="2681853" y="3361198"/>
                <a:ext cx="583702" cy="348596"/>
              </a:xfrm>
              <a:prstGeom prst="rect">
                <a:avLst/>
              </a:prstGeom>
              <a:grpFill/>
            </p:spPr>
            <p:txBody>
              <a:bodyPr wrap="none" rtlCol="0">
                <a:spAutoFit/>
              </a:bodyPr>
              <a:lstStyle/>
              <a:p>
                <a:pPr algn="ctr"/>
                <a:r>
                  <a:rPr lang="en-US" sz="2000" dirty="0"/>
                  <a:t>802.11</a:t>
                </a:r>
              </a:p>
            </p:txBody>
          </p:sp>
        </p:grpSp>
      </p:grpSp>
      <p:cxnSp>
        <p:nvCxnSpPr>
          <p:cNvPr id="18" name="Elbow Connector 17"/>
          <p:cNvCxnSpPr>
            <a:stCxn id="10" idx="2"/>
          </p:cNvCxnSpPr>
          <p:nvPr/>
        </p:nvCxnSpPr>
        <p:spPr>
          <a:xfrm rot="16200000" flipH="1">
            <a:off x="3989131" y="5757287"/>
            <a:ext cx="311038" cy="518787"/>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3124200" y="2971800"/>
            <a:ext cx="1524000" cy="533400"/>
            <a:chOff x="6605913" y="1123950"/>
            <a:chExt cx="1524000" cy="533400"/>
          </a:xfrm>
        </p:grpSpPr>
        <p:sp>
          <p:nvSpPr>
            <p:cNvPr id="20" name="Oval 19"/>
            <p:cNvSpPr/>
            <p:nvPr/>
          </p:nvSpPr>
          <p:spPr>
            <a:xfrm>
              <a:off x="6605913" y="1123950"/>
              <a:ext cx="1524000" cy="5334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855382" y="1190595"/>
              <a:ext cx="1042914" cy="400110"/>
            </a:xfrm>
            <a:prstGeom prst="rect">
              <a:avLst/>
            </a:prstGeom>
            <a:noFill/>
          </p:spPr>
          <p:txBody>
            <a:bodyPr wrap="none" rtlCol="0">
              <a:spAutoFit/>
            </a:bodyPr>
            <a:lstStyle/>
            <a:p>
              <a:pPr algn="ctr"/>
              <a:r>
                <a:rPr lang="en-US" sz="2000" dirty="0"/>
                <a:t>Browser</a:t>
              </a:r>
            </a:p>
          </p:txBody>
        </p:sp>
      </p:grpSp>
      <p:cxnSp>
        <p:nvCxnSpPr>
          <p:cNvPr id="22" name="Straight Connector 21"/>
          <p:cNvCxnSpPr>
            <a:stCxn id="16" idx="0"/>
            <a:endCxn id="20" idx="4"/>
          </p:cNvCxnSpPr>
          <p:nvPr/>
        </p:nvCxnSpPr>
        <p:spPr>
          <a:xfrm flipV="1">
            <a:off x="3885257" y="3505200"/>
            <a:ext cx="943" cy="2213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51301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Design – Implementing Layering - Encapsulation</a:t>
            </a:r>
          </a:p>
        </p:txBody>
      </p:sp>
      <p:sp>
        <p:nvSpPr>
          <p:cNvPr id="3" name="Slide Number Placeholder 2"/>
          <p:cNvSpPr>
            <a:spLocks noGrp="1"/>
          </p:cNvSpPr>
          <p:nvPr>
            <p:ph type="sldNum" sz="quarter" idx="10"/>
          </p:nvPr>
        </p:nvSpPr>
        <p:spPr>
          <a:xfrm>
            <a:off x="304800" y="6529388"/>
            <a:ext cx="1219200" cy="323850"/>
          </a:xfrm>
        </p:spPr>
        <p:txBody>
          <a:bodyPr/>
          <a:lstStyle/>
          <a:p>
            <a:pPr>
              <a:defRPr/>
            </a:pPr>
            <a:fld id="{E84328DE-0B1F-471E-ACE5-B3C574875C47}" type="slidenum">
              <a:rPr lang="en-US" smtClean="0"/>
              <a:pPr>
                <a:defRPr/>
              </a:pPr>
              <a:t>22</a:t>
            </a:fld>
            <a:endParaRPr lang="en-US"/>
          </a:p>
        </p:txBody>
      </p:sp>
      <p:sp>
        <p:nvSpPr>
          <p:cNvPr id="4" name="Content Placeholder 3"/>
          <p:cNvSpPr>
            <a:spLocks noGrp="1"/>
          </p:cNvSpPr>
          <p:nvPr>
            <p:ph sz="quarter" idx="13"/>
          </p:nvPr>
        </p:nvSpPr>
        <p:spPr>
          <a:xfrm>
            <a:off x="457200" y="1322696"/>
            <a:ext cx="8686800" cy="4925704"/>
          </a:xfrm>
        </p:spPr>
        <p:txBody>
          <a:bodyPr/>
          <a:lstStyle/>
          <a:p>
            <a:pPr lvl="1"/>
            <a:r>
              <a:rPr lang="en-US" u="sng" dirty="0"/>
              <a:t>Encapsulation</a:t>
            </a:r>
            <a:r>
              <a:rPr lang="en-US" dirty="0"/>
              <a:t> is used to implement layering</a:t>
            </a:r>
          </a:p>
          <a:p>
            <a:pPr lvl="2"/>
            <a:r>
              <a:rPr lang="en-US" dirty="0"/>
              <a:t>Lower layer wraps a message by adding control information</a:t>
            </a:r>
          </a:p>
          <a:p>
            <a:pPr lvl="3"/>
            <a:r>
              <a:rPr lang="en-US" dirty="0"/>
              <a:t>places its headers/trailers around the payload from the upper layer</a:t>
            </a:r>
          </a:p>
          <a:p>
            <a:pPr lvl="3"/>
            <a:r>
              <a:rPr lang="en-US" dirty="0"/>
              <a:t>does not inspect its payload (treats it as opaque)</a:t>
            </a:r>
          </a:p>
          <a:p>
            <a:pPr lvl="3"/>
            <a:endParaRPr lang="en-US" sz="2000" dirty="0"/>
          </a:p>
        </p:txBody>
      </p:sp>
      <p:grpSp>
        <p:nvGrpSpPr>
          <p:cNvPr id="132" name="Group 131"/>
          <p:cNvGrpSpPr/>
          <p:nvPr/>
        </p:nvGrpSpPr>
        <p:grpSpPr>
          <a:xfrm>
            <a:off x="2819400" y="2924374"/>
            <a:ext cx="838200" cy="2392029"/>
            <a:chOff x="6705600" y="1802799"/>
            <a:chExt cx="1447800" cy="2134596"/>
          </a:xfrm>
          <a:solidFill>
            <a:srgbClr val="F8F8F8"/>
          </a:solidFill>
        </p:grpSpPr>
        <p:grpSp>
          <p:nvGrpSpPr>
            <p:cNvPr id="133" name="Group 132"/>
            <p:cNvGrpSpPr/>
            <p:nvPr/>
          </p:nvGrpSpPr>
          <p:grpSpPr>
            <a:xfrm>
              <a:off x="6705600" y="1802799"/>
              <a:ext cx="1447800" cy="540068"/>
              <a:chOff x="2503170" y="3315983"/>
              <a:chExt cx="941070" cy="470535"/>
            </a:xfrm>
            <a:grpFill/>
          </p:grpSpPr>
          <p:sp>
            <p:nvSpPr>
              <p:cNvPr id="143" name="Rectangle 142"/>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4" name="TextBox 143"/>
              <p:cNvSpPr txBox="1"/>
              <p:nvPr/>
            </p:nvSpPr>
            <p:spPr>
              <a:xfrm>
                <a:off x="2570384" y="3361198"/>
                <a:ext cx="806640" cy="263221"/>
              </a:xfrm>
              <a:prstGeom prst="rect">
                <a:avLst/>
              </a:prstGeom>
              <a:grpFill/>
            </p:spPr>
            <p:txBody>
              <a:bodyPr wrap="none" rtlCol="0">
                <a:spAutoFit/>
              </a:bodyPr>
              <a:lstStyle/>
              <a:p>
                <a:pPr algn="ctr"/>
                <a:r>
                  <a:rPr lang="en-US" sz="1600" dirty="0"/>
                  <a:t>HTTP</a:t>
                </a:r>
              </a:p>
            </p:txBody>
          </p:sp>
        </p:grpSp>
        <p:grpSp>
          <p:nvGrpSpPr>
            <p:cNvPr id="134" name="Group 133"/>
            <p:cNvGrpSpPr/>
            <p:nvPr/>
          </p:nvGrpSpPr>
          <p:grpSpPr>
            <a:xfrm>
              <a:off x="6705600" y="2342867"/>
              <a:ext cx="1447800" cy="540068"/>
              <a:chOff x="2503170" y="3315983"/>
              <a:chExt cx="941070" cy="470535"/>
            </a:xfrm>
            <a:grpFill/>
          </p:grpSpPr>
          <p:sp>
            <p:nvSpPr>
              <p:cNvPr id="141" name="Rectangle 140"/>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2" name="TextBox 141"/>
              <p:cNvSpPr txBox="1"/>
              <p:nvPr/>
            </p:nvSpPr>
            <p:spPr>
              <a:xfrm>
                <a:off x="2640574" y="3361198"/>
                <a:ext cx="666262" cy="263221"/>
              </a:xfrm>
              <a:prstGeom prst="rect">
                <a:avLst/>
              </a:prstGeom>
              <a:grpFill/>
            </p:spPr>
            <p:txBody>
              <a:bodyPr wrap="none" rtlCol="0">
                <a:spAutoFit/>
              </a:bodyPr>
              <a:lstStyle/>
              <a:p>
                <a:pPr algn="ctr"/>
                <a:r>
                  <a:rPr lang="en-US" sz="1600" dirty="0"/>
                  <a:t>TCP</a:t>
                </a:r>
              </a:p>
            </p:txBody>
          </p:sp>
        </p:grpSp>
        <p:grpSp>
          <p:nvGrpSpPr>
            <p:cNvPr id="135" name="Group 134"/>
            <p:cNvGrpSpPr/>
            <p:nvPr/>
          </p:nvGrpSpPr>
          <p:grpSpPr>
            <a:xfrm>
              <a:off x="6705600" y="2857259"/>
              <a:ext cx="1447800" cy="540068"/>
              <a:chOff x="2503170" y="3315983"/>
              <a:chExt cx="941070" cy="470535"/>
            </a:xfrm>
            <a:grpFill/>
          </p:grpSpPr>
          <p:sp>
            <p:nvSpPr>
              <p:cNvPr id="139" name="Rectangle 138"/>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0" name="TextBox 139"/>
              <p:cNvSpPr txBox="1"/>
              <p:nvPr/>
            </p:nvSpPr>
            <p:spPr>
              <a:xfrm>
                <a:off x="2761156" y="3361198"/>
                <a:ext cx="425098" cy="263221"/>
              </a:xfrm>
              <a:prstGeom prst="rect">
                <a:avLst/>
              </a:prstGeom>
              <a:grpFill/>
            </p:spPr>
            <p:txBody>
              <a:bodyPr wrap="none" rtlCol="0">
                <a:spAutoFit/>
              </a:bodyPr>
              <a:lstStyle/>
              <a:p>
                <a:pPr algn="ctr"/>
                <a:r>
                  <a:rPr lang="en-US" sz="1600" dirty="0"/>
                  <a:t>IP</a:t>
                </a:r>
              </a:p>
            </p:txBody>
          </p:sp>
        </p:grpSp>
        <p:grpSp>
          <p:nvGrpSpPr>
            <p:cNvPr id="136" name="Group 135"/>
            <p:cNvGrpSpPr/>
            <p:nvPr/>
          </p:nvGrpSpPr>
          <p:grpSpPr>
            <a:xfrm>
              <a:off x="6705600" y="3397327"/>
              <a:ext cx="1447800" cy="540068"/>
              <a:chOff x="2503170" y="3315983"/>
              <a:chExt cx="941070" cy="470535"/>
            </a:xfrm>
            <a:grpFill/>
          </p:grpSpPr>
          <p:sp>
            <p:nvSpPr>
              <p:cNvPr id="137" name="Rectangle 136"/>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8" name="TextBox 137"/>
              <p:cNvSpPr txBox="1"/>
              <p:nvPr/>
            </p:nvSpPr>
            <p:spPr>
              <a:xfrm>
                <a:off x="2526759" y="3361198"/>
                <a:ext cx="893892" cy="263221"/>
              </a:xfrm>
              <a:prstGeom prst="rect">
                <a:avLst/>
              </a:prstGeom>
              <a:grpFill/>
            </p:spPr>
            <p:txBody>
              <a:bodyPr wrap="none" rtlCol="0">
                <a:spAutoFit/>
              </a:bodyPr>
              <a:lstStyle/>
              <a:p>
                <a:pPr algn="ctr"/>
                <a:r>
                  <a:rPr lang="en-US" sz="1600" dirty="0"/>
                  <a:t>802.11</a:t>
                </a:r>
              </a:p>
            </p:txBody>
          </p:sp>
        </p:grpSp>
      </p:grpSp>
      <p:grpSp>
        <p:nvGrpSpPr>
          <p:cNvPr id="145" name="Group 144"/>
          <p:cNvGrpSpPr/>
          <p:nvPr/>
        </p:nvGrpSpPr>
        <p:grpSpPr>
          <a:xfrm>
            <a:off x="152400" y="3000574"/>
            <a:ext cx="2566278" cy="2293540"/>
            <a:chOff x="152400" y="1305124"/>
            <a:chExt cx="2566278" cy="2293540"/>
          </a:xfrm>
        </p:grpSpPr>
        <p:sp>
          <p:nvSpPr>
            <p:cNvPr id="146" name="Rectangle 145"/>
            <p:cNvSpPr/>
            <p:nvPr/>
          </p:nvSpPr>
          <p:spPr>
            <a:xfrm>
              <a:off x="1820321" y="1347318"/>
              <a:ext cx="867039" cy="2788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7" name="TextBox 146"/>
            <p:cNvSpPr txBox="1"/>
            <p:nvPr/>
          </p:nvSpPr>
          <p:spPr>
            <a:xfrm>
              <a:off x="1894606" y="1305124"/>
              <a:ext cx="718466" cy="338554"/>
            </a:xfrm>
            <a:prstGeom prst="rect">
              <a:avLst/>
            </a:prstGeom>
            <a:noFill/>
          </p:spPr>
          <p:txBody>
            <a:bodyPr wrap="none" rtlCol="0">
              <a:spAutoFit/>
            </a:bodyPr>
            <a:lstStyle/>
            <a:p>
              <a:pPr algn="ctr"/>
              <a:r>
                <a:rPr lang="en-US" sz="1600" dirty="0"/>
                <a:t>HTTP</a:t>
              </a:r>
            </a:p>
          </p:txBody>
        </p:sp>
        <p:grpSp>
          <p:nvGrpSpPr>
            <p:cNvPr id="148" name="Group 147"/>
            <p:cNvGrpSpPr/>
            <p:nvPr/>
          </p:nvGrpSpPr>
          <p:grpSpPr>
            <a:xfrm>
              <a:off x="1225348" y="1869003"/>
              <a:ext cx="1493330" cy="397947"/>
              <a:chOff x="1149148" y="1832634"/>
              <a:chExt cx="1493330" cy="397947"/>
            </a:xfrm>
          </p:grpSpPr>
          <p:sp>
            <p:nvSpPr>
              <p:cNvPr id="165" name="Rectangle 164"/>
              <p:cNvSpPr/>
              <p:nvPr/>
            </p:nvSpPr>
            <p:spPr>
              <a:xfrm>
                <a:off x="1197413" y="1832634"/>
                <a:ext cx="1445065" cy="39794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6" name="TextBox 165"/>
              <p:cNvSpPr txBox="1"/>
              <p:nvPr/>
            </p:nvSpPr>
            <p:spPr>
              <a:xfrm>
                <a:off x="1149148" y="1874435"/>
                <a:ext cx="674460" cy="335288"/>
              </a:xfrm>
              <a:prstGeom prst="rect">
                <a:avLst/>
              </a:prstGeom>
              <a:noFill/>
            </p:spPr>
            <p:txBody>
              <a:bodyPr wrap="square" rtlCol="0">
                <a:spAutoFit/>
              </a:bodyPr>
              <a:lstStyle/>
              <a:p>
                <a:pPr algn="ctr"/>
                <a:r>
                  <a:rPr lang="en-US" sz="1600" dirty="0"/>
                  <a:t>TCP</a:t>
                </a:r>
              </a:p>
            </p:txBody>
          </p:sp>
          <p:sp>
            <p:nvSpPr>
              <p:cNvPr id="167" name="Rectangle 166"/>
              <p:cNvSpPr/>
              <p:nvPr/>
            </p:nvSpPr>
            <p:spPr>
              <a:xfrm>
                <a:off x="1727269" y="1915185"/>
                <a:ext cx="867039" cy="2788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8" name="TextBox 167"/>
              <p:cNvSpPr txBox="1"/>
              <p:nvPr/>
            </p:nvSpPr>
            <p:spPr>
              <a:xfrm>
                <a:off x="1801554" y="1877142"/>
                <a:ext cx="718466" cy="338554"/>
              </a:xfrm>
              <a:prstGeom prst="rect">
                <a:avLst/>
              </a:prstGeom>
              <a:noFill/>
            </p:spPr>
            <p:txBody>
              <a:bodyPr wrap="none" rtlCol="0">
                <a:spAutoFit/>
              </a:bodyPr>
              <a:lstStyle/>
              <a:p>
                <a:pPr algn="ctr"/>
                <a:r>
                  <a:rPr lang="en-US" sz="1600" dirty="0"/>
                  <a:t>HTTP</a:t>
                </a:r>
              </a:p>
            </p:txBody>
          </p:sp>
        </p:grpSp>
        <p:grpSp>
          <p:nvGrpSpPr>
            <p:cNvPr id="149" name="Group 148"/>
            <p:cNvGrpSpPr/>
            <p:nvPr/>
          </p:nvGrpSpPr>
          <p:grpSpPr>
            <a:xfrm>
              <a:off x="865421" y="2419350"/>
              <a:ext cx="1853257" cy="471315"/>
              <a:chOff x="789221" y="2359247"/>
              <a:chExt cx="1853257" cy="527679"/>
            </a:xfrm>
          </p:grpSpPr>
          <p:sp>
            <p:nvSpPr>
              <p:cNvPr id="159" name="Rectangle 158"/>
              <p:cNvSpPr/>
              <p:nvPr/>
            </p:nvSpPr>
            <p:spPr>
              <a:xfrm>
                <a:off x="1158900" y="2432614"/>
                <a:ext cx="1445065" cy="3979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0" name="TextBox 159"/>
              <p:cNvSpPr txBox="1"/>
              <p:nvPr/>
            </p:nvSpPr>
            <p:spPr>
              <a:xfrm>
                <a:off x="1110635" y="2437659"/>
                <a:ext cx="674460" cy="379041"/>
              </a:xfrm>
              <a:prstGeom prst="rect">
                <a:avLst/>
              </a:prstGeom>
              <a:noFill/>
            </p:spPr>
            <p:txBody>
              <a:bodyPr wrap="square" rtlCol="0">
                <a:spAutoFit/>
              </a:bodyPr>
              <a:lstStyle/>
              <a:p>
                <a:pPr algn="ctr"/>
                <a:r>
                  <a:rPr lang="en-US" sz="1600" dirty="0"/>
                  <a:t>TCP</a:t>
                </a:r>
              </a:p>
            </p:txBody>
          </p:sp>
          <p:sp>
            <p:nvSpPr>
              <p:cNvPr id="161" name="Rectangle 160"/>
              <p:cNvSpPr/>
              <p:nvPr/>
            </p:nvSpPr>
            <p:spPr>
              <a:xfrm>
                <a:off x="1688756" y="2484177"/>
                <a:ext cx="867039" cy="2788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2" name="TextBox 161"/>
              <p:cNvSpPr txBox="1"/>
              <p:nvPr/>
            </p:nvSpPr>
            <p:spPr>
              <a:xfrm>
                <a:off x="1763041" y="2441985"/>
                <a:ext cx="718466" cy="379041"/>
              </a:xfrm>
              <a:prstGeom prst="rect">
                <a:avLst/>
              </a:prstGeom>
              <a:noFill/>
            </p:spPr>
            <p:txBody>
              <a:bodyPr wrap="none" rtlCol="0">
                <a:spAutoFit/>
              </a:bodyPr>
              <a:lstStyle/>
              <a:p>
                <a:pPr algn="ctr"/>
                <a:r>
                  <a:rPr lang="en-US" sz="1600" dirty="0"/>
                  <a:t>HTTP</a:t>
                </a:r>
              </a:p>
            </p:txBody>
          </p:sp>
          <p:sp>
            <p:nvSpPr>
              <p:cNvPr id="163" name="Rectangle 162"/>
              <p:cNvSpPr/>
              <p:nvPr/>
            </p:nvSpPr>
            <p:spPr>
              <a:xfrm>
                <a:off x="789221" y="2359247"/>
                <a:ext cx="1853257" cy="52767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4" name="TextBox 163"/>
              <p:cNvSpPr txBox="1"/>
              <p:nvPr/>
            </p:nvSpPr>
            <p:spPr>
              <a:xfrm>
                <a:off x="789222" y="2441983"/>
                <a:ext cx="408192" cy="379041"/>
              </a:xfrm>
              <a:prstGeom prst="rect">
                <a:avLst/>
              </a:prstGeom>
              <a:noFill/>
            </p:spPr>
            <p:txBody>
              <a:bodyPr wrap="square" rtlCol="0">
                <a:spAutoFit/>
              </a:bodyPr>
              <a:lstStyle/>
              <a:p>
                <a:pPr algn="ctr"/>
                <a:r>
                  <a:rPr lang="en-US" sz="1600" dirty="0"/>
                  <a:t>IP</a:t>
                </a:r>
              </a:p>
            </p:txBody>
          </p:sp>
        </p:grpSp>
        <p:grpSp>
          <p:nvGrpSpPr>
            <p:cNvPr id="150" name="Group 149"/>
            <p:cNvGrpSpPr/>
            <p:nvPr/>
          </p:nvGrpSpPr>
          <p:grpSpPr>
            <a:xfrm>
              <a:off x="152400" y="2997513"/>
              <a:ext cx="2566275" cy="601151"/>
              <a:chOff x="76200" y="2991028"/>
              <a:chExt cx="2566275" cy="690931"/>
            </a:xfrm>
          </p:grpSpPr>
          <p:sp>
            <p:nvSpPr>
              <p:cNvPr id="151" name="Rectangle 150"/>
              <p:cNvSpPr/>
              <p:nvPr/>
            </p:nvSpPr>
            <p:spPr>
              <a:xfrm>
                <a:off x="1125950" y="3137520"/>
                <a:ext cx="1445064" cy="3979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2" name="TextBox 151"/>
              <p:cNvSpPr txBox="1"/>
              <p:nvPr/>
            </p:nvSpPr>
            <p:spPr>
              <a:xfrm>
                <a:off x="1077685" y="3142564"/>
                <a:ext cx="674459" cy="389116"/>
              </a:xfrm>
              <a:prstGeom prst="rect">
                <a:avLst/>
              </a:prstGeom>
              <a:noFill/>
            </p:spPr>
            <p:txBody>
              <a:bodyPr wrap="square" rtlCol="0">
                <a:spAutoFit/>
              </a:bodyPr>
              <a:lstStyle/>
              <a:p>
                <a:pPr algn="ctr"/>
                <a:r>
                  <a:rPr lang="en-US" sz="1600" dirty="0"/>
                  <a:t>TCP</a:t>
                </a:r>
              </a:p>
            </p:txBody>
          </p:sp>
          <p:sp>
            <p:nvSpPr>
              <p:cNvPr id="153" name="Rectangle 152"/>
              <p:cNvSpPr/>
              <p:nvPr/>
            </p:nvSpPr>
            <p:spPr>
              <a:xfrm>
                <a:off x="1655806" y="3189083"/>
                <a:ext cx="867038" cy="2788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4" name="TextBox 153"/>
              <p:cNvSpPr txBox="1"/>
              <p:nvPr/>
            </p:nvSpPr>
            <p:spPr>
              <a:xfrm>
                <a:off x="1730091" y="3146889"/>
                <a:ext cx="718466" cy="389116"/>
              </a:xfrm>
              <a:prstGeom prst="rect">
                <a:avLst/>
              </a:prstGeom>
              <a:noFill/>
            </p:spPr>
            <p:txBody>
              <a:bodyPr wrap="none" rtlCol="0">
                <a:spAutoFit/>
              </a:bodyPr>
              <a:lstStyle/>
              <a:p>
                <a:pPr algn="ctr"/>
                <a:r>
                  <a:rPr lang="en-US" sz="1600" dirty="0"/>
                  <a:t>HTTP</a:t>
                </a:r>
              </a:p>
            </p:txBody>
          </p:sp>
          <p:sp>
            <p:nvSpPr>
              <p:cNvPr id="155" name="Rectangle 154"/>
              <p:cNvSpPr/>
              <p:nvPr/>
            </p:nvSpPr>
            <p:spPr>
              <a:xfrm>
                <a:off x="756271" y="3064152"/>
                <a:ext cx="1853256" cy="52767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6" name="TextBox 155"/>
              <p:cNvSpPr txBox="1"/>
              <p:nvPr/>
            </p:nvSpPr>
            <p:spPr>
              <a:xfrm>
                <a:off x="755345" y="3146889"/>
                <a:ext cx="403553" cy="389116"/>
              </a:xfrm>
              <a:prstGeom prst="rect">
                <a:avLst/>
              </a:prstGeom>
              <a:noFill/>
            </p:spPr>
            <p:txBody>
              <a:bodyPr wrap="square" rtlCol="0">
                <a:spAutoFit/>
              </a:bodyPr>
              <a:lstStyle/>
              <a:p>
                <a:pPr algn="ctr"/>
                <a:r>
                  <a:rPr lang="en-US" sz="1600" dirty="0"/>
                  <a:t>IP</a:t>
                </a:r>
              </a:p>
            </p:txBody>
          </p:sp>
          <p:sp>
            <p:nvSpPr>
              <p:cNvPr id="157" name="Rectangle 156"/>
              <p:cNvSpPr/>
              <p:nvPr/>
            </p:nvSpPr>
            <p:spPr>
              <a:xfrm>
                <a:off x="119377" y="2991028"/>
                <a:ext cx="2523098" cy="69093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8" name="TextBox 157"/>
              <p:cNvSpPr txBox="1"/>
              <p:nvPr/>
            </p:nvSpPr>
            <p:spPr>
              <a:xfrm>
                <a:off x="76200" y="3165157"/>
                <a:ext cx="804815" cy="353743"/>
              </a:xfrm>
              <a:prstGeom prst="rect">
                <a:avLst/>
              </a:prstGeom>
              <a:noFill/>
            </p:spPr>
            <p:txBody>
              <a:bodyPr wrap="square" rtlCol="0">
                <a:spAutoFit/>
              </a:bodyPr>
              <a:lstStyle/>
              <a:p>
                <a:pPr algn="ctr"/>
                <a:r>
                  <a:rPr lang="en-US" sz="1400" dirty="0"/>
                  <a:t>802.11</a:t>
                </a:r>
              </a:p>
            </p:txBody>
          </p:sp>
        </p:grpSp>
      </p:grpSp>
      <p:cxnSp>
        <p:nvCxnSpPr>
          <p:cNvPr id="169" name="Straight Arrow Connector 168"/>
          <p:cNvCxnSpPr/>
          <p:nvPr/>
        </p:nvCxnSpPr>
        <p:spPr>
          <a:xfrm>
            <a:off x="3886200" y="3206710"/>
            <a:ext cx="0" cy="1765013"/>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170" name="Group 169"/>
          <p:cNvGrpSpPr/>
          <p:nvPr/>
        </p:nvGrpSpPr>
        <p:grpSpPr>
          <a:xfrm>
            <a:off x="5318153" y="2895600"/>
            <a:ext cx="838200" cy="2392029"/>
            <a:chOff x="6705600" y="1802799"/>
            <a:chExt cx="1447800" cy="2134596"/>
          </a:xfrm>
          <a:solidFill>
            <a:srgbClr val="F8F8F8"/>
          </a:solidFill>
        </p:grpSpPr>
        <p:grpSp>
          <p:nvGrpSpPr>
            <p:cNvPr id="171" name="Group 170"/>
            <p:cNvGrpSpPr/>
            <p:nvPr/>
          </p:nvGrpSpPr>
          <p:grpSpPr>
            <a:xfrm>
              <a:off x="6705600" y="1802799"/>
              <a:ext cx="1447800" cy="540068"/>
              <a:chOff x="2503170" y="3315983"/>
              <a:chExt cx="941070" cy="470535"/>
            </a:xfrm>
            <a:grpFill/>
          </p:grpSpPr>
          <p:sp>
            <p:nvSpPr>
              <p:cNvPr id="181" name="Rectangle 180"/>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2" name="TextBox 181"/>
              <p:cNvSpPr txBox="1"/>
              <p:nvPr/>
            </p:nvSpPr>
            <p:spPr>
              <a:xfrm>
                <a:off x="2570384" y="3361198"/>
                <a:ext cx="806640" cy="263221"/>
              </a:xfrm>
              <a:prstGeom prst="rect">
                <a:avLst/>
              </a:prstGeom>
              <a:grpFill/>
            </p:spPr>
            <p:txBody>
              <a:bodyPr wrap="none" rtlCol="0">
                <a:spAutoFit/>
              </a:bodyPr>
              <a:lstStyle/>
              <a:p>
                <a:pPr algn="ctr"/>
                <a:r>
                  <a:rPr lang="en-US" sz="1600" dirty="0"/>
                  <a:t>HTTP</a:t>
                </a:r>
              </a:p>
            </p:txBody>
          </p:sp>
        </p:grpSp>
        <p:grpSp>
          <p:nvGrpSpPr>
            <p:cNvPr id="172" name="Group 171"/>
            <p:cNvGrpSpPr/>
            <p:nvPr/>
          </p:nvGrpSpPr>
          <p:grpSpPr>
            <a:xfrm>
              <a:off x="6705600" y="2342867"/>
              <a:ext cx="1447800" cy="540068"/>
              <a:chOff x="2503170" y="3315983"/>
              <a:chExt cx="941070" cy="470535"/>
            </a:xfrm>
            <a:grpFill/>
          </p:grpSpPr>
          <p:sp>
            <p:nvSpPr>
              <p:cNvPr id="179" name="Rectangle 178"/>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0" name="TextBox 179"/>
              <p:cNvSpPr txBox="1"/>
              <p:nvPr/>
            </p:nvSpPr>
            <p:spPr>
              <a:xfrm>
                <a:off x="2640574" y="3361198"/>
                <a:ext cx="666262" cy="263221"/>
              </a:xfrm>
              <a:prstGeom prst="rect">
                <a:avLst/>
              </a:prstGeom>
              <a:grpFill/>
            </p:spPr>
            <p:txBody>
              <a:bodyPr wrap="none" rtlCol="0">
                <a:spAutoFit/>
              </a:bodyPr>
              <a:lstStyle/>
              <a:p>
                <a:pPr algn="ctr"/>
                <a:r>
                  <a:rPr lang="en-US" sz="1600" dirty="0"/>
                  <a:t>TCP</a:t>
                </a:r>
              </a:p>
            </p:txBody>
          </p:sp>
        </p:grpSp>
        <p:grpSp>
          <p:nvGrpSpPr>
            <p:cNvPr id="173" name="Group 172"/>
            <p:cNvGrpSpPr/>
            <p:nvPr/>
          </p:nvGrpSpPr>
          <p:grpSpPr>
            <a:xfrm>
              <a:off x="6705600" y="2857259"/>
              <a:ext cx="1447800" cy="540068"/>
              <a:chOff x="2503170" y="3315983"/>
              <a:chExt cx="941070" cy="470535"/>
            </a:xfrm>
            <a:grpFill/>
          </p:grpSpPr>
          <p:sp>
            <p:nvSpPr>
              <p:cNvPr id="177" name="Rectangle 176"/>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8" name="TextBox 177"/>
              <p:cNvSpPr txBox="1"/>
              <p:nvPr/>
            </p:nvSpPr>
            <p:spPr>
              <a:xfrm>
                <a:off x="2761156" y="3361198"/>
                <a:ext cx="425098" cy="263221"/>
              </a:xfrm>
              <a:prstGeom prst="rect">
                <a:avLst/>
              </a:prstGeom>
              <a:grpFill/>
            </p:spPr>
            <p:txBody>
              <a:bodyPr wrap="none" rtlCol="0">
                <a:spAutoFit/>
              </a:bodyPr>
              <a:lstStyle/>
              <a:p>
                <a:pPr algn="ctr"/>
                <a:r>
                  <a:rPr lang="en-US" sz="1600" dirty="0"/>
                  <a:t>IP</a:t>
                </a:r>
              </a:p>
            </p:txBody>
          </p:sp>
        </p:grpSp>
        <p:grpSp>
          <p:nvGrpSpPr>
            <p:cNvPr id="174" name="Group 173"/>
            <p:cNvGrpSpPr/>
            <p:nvPr/>
          </p:nvGrpSpPr>
          <p:grpSpPr>
            <a:xfrm>
              <a:off x="6705600" y="3397327"/>
              <a:ext cx="1447800" cy="540068"/>
              <a:chOff x="2503170" y="3315983"/>
              <a:chExt cx="941070" cy="470535"/>
            </a:xfrm>
            <a:grpFill/>
          </p:grpSpPr>
          <p:sp>
            <p:nvSpPr>
              <p:cNvPr id="175" name="Rectangle 174"/>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6" name="TextBox 175"/>
              <p:cNvSpPr txBox="1"/>
              <p:nvPr/>
            </p:nvSpPr>
            <p:spPr>
              <a:xfrm>
                <a:off x="2526759" y="3361198"/>
                <a:ext cx="893892" cy="263221"/>
              </a:xfrm>
              <a:prstGeom prst="rect">
                <a:avLst/>
              </a:prstGeom>
              <a:grpFill/>
            </p:spPr>
            <p:txBody>
              <a:bodyPr wrap="none" rtlCol="0">
                <a:spAutoFit/>
              </a:bodyPr>
              <a:lstStyle/>
              <a:p>
                <a:pPr algn="ctr"/>
                <a:r>
                  <a:rPr lang="en-US" sz="1600" dirty="0"/>
                  <a:t>802.11</a:t>
                </a:r>
              </a:p>
            </p:txBody>
          </p:sp>
        </p:grpSp>
      </p:grpSp>
      <p:cxnSp>
        <p:nvCxnSpPr>
          <p:cNvPr id="183" name="Straight Arrow Connector 182"/>
          <p:cNvCxnSpPr/>
          <p:nvPr/>
        </p:nvCxnSpPr>
        <p:spPr>
          <a:xfrm flipV="1">
            <a:off x="5105400" y="3240645"/>
            <a:ext cx="0" cy="1765013"/>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184" name="Group 183"/>
          <p:cNvGrpSpPr/>
          <p:nvPr/>
        </p:nvGrpSpPr>
        <p:grpSpPr>
          <a:xfrm>
            <a:off x="3187385" y="5331237"/>
            <a:ext cx="2498752" cy="128159"/>
            <a:chOff x="3238501" y="5287629"/>
            <a:chExt cx="2498752" cy="128159"/>
          </a:xfrm>
        </p:grpSpPr>
        <p:cxnSp>
          <p:nvCxnSpPr>
            <p:cNvPr id="185" name="Elbow Connector 184"/>
            <p:cNvCxnSpPr>
              <a:stCxn id="137" idx="2"/>
            </p:cNvCxnSpPr>
            <p:nvPr/>
          </p:nvCxnSpPr>
          <p:spPr>
            <a:xfrm rot="16200000" flipH="1">
              <a:off x="4438184" y="4116719"/>
              <a:ext cx="99385" cy="2498752"/>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a:stCxn id="175" idx="2"/>
            </p:cNvCxnSpPr>
            <p:nvPr/>
          </p:nvCxnSpPr>
          <p:spPr>
            <a:xfrm>
              <a:off x="5737253" y="5287629"/>
              <a:ext cx="0" cy="1281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7" name="TextBox 186"/>
          <p:cNvSpPr txBox="1"/>
          <p:nvPr/>
        </p:nvSpPr>
        <p:spPr>
          <a:xfrm>
            <a:off x="3962400" y="5040868"/>
            <a:ext cx="1051891" cy="338554"/>
          </a:xfrm>
          <a:prstGeom prst="rect">
            <a:avLst/>
          </a:prstGeom>
          <a:noFill/>
        </p:spPr>
        <p:txBody>
          <a:bodyPr wrap="none" rtlCol="0">
            <a:spAutoFit/>
          </a:bodyPr>
          <a:lstStyle/>
          <a:p>
            <a:r>
              <a:rPr lang="en-US" sz="1600" dirty="0"/>
              <a:t>(medium)</a:t>
            </a:r>
          </a:p>
        </p:txBody>
      </p:sp>
      <p:sp>
        <p:nvSpPr>
          <p:cNvPr id="188" name="Rectangle 187"/>
          <p:cNvSpPr/>
          <p:nvPr/>
        </p:nvSpPr>
        <p:spPr>
          <a:xfrm>
            <a:off x="7916321" y="3036283"/>
            <a:ext cx="867039" cy="2788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9" name="TextBox 188"/>
          <p:cNvSpPr txBox="1"/>
          <p:nvPr/>
        </p:nvSpPr>
        <p:spPr>
          <a:xfrm>
            <a:off x="7990606" y="2994089"/>
            <a:ext cx="718466" cy="338554"/>
          </a:xfrm>
          <a:prstGeom prst="rect">
            <a:avLst/>
          </a:prstGeom>
          <a:noFill/>
        </p:spPr>
        <p:txBody>
          <a:bodyPr wrap="none" rtlCol="0">
            <a:spAutoFit/>
          </a:bodyPr>
          <a:lstStyle/>
          <a:p>
            <a:pPr algn="ctr"/>
            <a:r>
              <a:rPr lang="en-US" sz="1600" dirty="0"/>
              <a:t>HTTP</a:t>
            </a:r>
          </a:p>
        </p:txBody>
      </p:sp>
      <p:grpSp>
        <p:nvGrpSpPr>
          <p:cNvPr id="190" name="Group 189"/>
          <p:cNvGrpSpPr/>
          <p:nvPr/>
        </p:nvGrpSpPr>
        <p:grpSpPr>
          <a:xfrm>
            <a:off x="7321348" y="3557968"/>
            <a:ext cx="1493330" cy="397947"/>
            <a:chOff x="1149148" y="1832634"/>
            <a:chExt cx="1493330" cy="397947"/>
          </a:xfrm>
        </p:grpSpPr>
        <p:sp>
          <p:nvSpPr>
            <p:cNvPr id="191" name="Rectangle 190"/>
            <p:cNvSpPr/>
            <p:nvPr/>
          </p:nvSpPr>
          <p:spPr>
            <a:xfrm>
              <a:off x="1197413" y="1832634"/>
              <a:ext cx="1445065" cy="39794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2" name="TextBox 191"/>
            <p:cNvSpPr txBox="1"/>
            <p:nvPr/>
          </p:nvSpPr>
          <p:spPr>
            <a:xfrm>
              <a:off x="1149148" y="1874435"/>
              <a:ext cx="674460" cy="335288"/>
            </a:xfrm>
            <a:prstGeom prst="rect">
              <a:avLst/>
            </a:prstGeom>
            <a:noFill/>
          </p:spPr>
          <p:txBody>
            <a:bodyPr wrap="square" rtlCol="0">
              <a:spAutoFit/>
            </a:bodyPr>
            <a:lstStyle/>
            <a:p>
              <a:pPr algn="ctr"/>
              <a:r>
                <a:rPr lang="en-US" sz="1600" dirty="0"/>
                <a:t>TCP</a:t>
              </a:r>
            </a:p>
          </p:txBody>
        </p:sp>
        <p:sp>
          <p:nvSpPr>
            <p:cNvPr id="193" name="Rectangle 192"/>
            <p:cNvSpPr/>
            <p:nvPr/>
          </p:nvSpPr>
          <p:spPr>
            <a:xfrm>
              <a:off x="1727269" y="1915185"/>
              <a:ext cx="867039" cy="2788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4" name="TextBox 193"/>
            <p:cNvSpPr txBox="1"/>
            <p:nvPr/>
          </p:nvSpPr>
          <p:spPr>
            <a:xfrm>
              <a:off x="1801554" y="1877142"/>
              <a:ext cx="718466" cy="338554"/>
            </a:xfrm>
            <a:prstGeom prst="rect">
              <a:avLst/>
            </a:prstGeom>
            <a:noFill/>
          </p:spPr>
          <p:txBody>
            <a:bodyPr wrap="none" rtlCol="0">
              <a:spAutoFit/>
            </a:bodyPr>
            <a:lstStyle/>
            <a:p>
              <a:pPr algn="ctr"/>
              <a:r>
                <a:rPr lang="en-US" sz="1600" dirty="0"/>
                <a:t>HTTP</a:t>
              </a:r>
            </a:p>
          </p:txBody>
        </p:sp>
      </p:grpSp>
      <p:grpSp>
        <p:nvGrpSpPr>
          <p:cNvPr id="195" name="Group 194"/>
          <p:cNvGrpSpPr/>
          <p:nvPr/>
        </p:nvGrpSpPr>
        <p:grpSpPr>
          <a:xfrm>
            <a:off x="6961421" y="4108315"/>
            <a:ext cx="1853257" cy="471315"/>
            <a:chOff x="789221" y="2359247"/>
            <a:chExt cx="1853257" cy="527679"/>
          </a:xfrm>
        </p:grpSpPr>
        <p:sp>
          <p:nvSpPr>
            <p:cNvPr id="196" name="Rectangle 195"/>
            <p:cNvSpPr/>
            <p:nvPr/>
          </p:nvSpPr>
          <p:spPr>
            <a:xfrm>
              <a:off x="1158900" y="2432614"/>
              <a:ext cx="1445065" cy="3979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7" name="TextBox 196"/>
            <p:cNvSpPr txBox="1"/>
            <p:nvPr/>
          </p:nvSpPr>
          <p:spPr>
            <a:xfrm>
              <a:off x="1110635" y="2437659"/>
              <a:ext cx="674460" cy="379041"/>
            </a:xfrm>
            <a:prstGeom prst="rect">
              <a:avLst/>
            </a:prstGeom>
            <a:noFill/>
          </p:spPr>
          <p:txBody>
            <a:bodyPr wrap="square" rtlCol="0">
              <a:spAutoFit/>
            </a:bodyPr>
            <a:lstStyle/>
            <a:p>
              <a:pPr algn="ctr"/>
              <a:r>
                <a:rPr lang="en-US" sz="1600" dirty="0"/>
                <a:t>TCP</a:t>
              </a:r>
            </a:p>
          </p:txBody>
        </p:sp>
        <p:sp>
          <p:nvSpPr>
            <p:cNvPr id="198" name="Rectangle 197"/>
            <p:cNvSpPr/>
            <p:nvPr/>
          </p:nvSpPr>
          <p:spPr>
            <a:xfrm>
              <a:off x="1688756" y="2484177"/>
              <a:ext cx="867039" cy="2788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9" name="TextBox 198"/>
            <p:cNvSpPr txBox="1"/>
            <p:nvPr/>
          </p:nvSpPr>
          <p:spPr>
            <a:xfrm>
              <a:off x="1763041" y="2441985"/>
              <a:ext cx="718466" cy="379041"/>
            </a:xfrm>
            <a:prstGeom prst="rect">
              <a:avLst/>
            </a:prstGeom>
            <a:noFill/>
          </p:spPr>
          <p:txBody>
            <a:bodyPr wrap="none" rtlCol="0">
              <a:spAutoFit/>
            </a:bodyPr>
            <a:lstStyle/>
            <a:p>
              <a:pPr algn="ctr"/>
              <a:r>
                <a:rPr lang="en-US" sz="1600" dirty="0"/>
                <a:t>HTTP</a:t>
              </a:r>
            </a:p>
          </p:txBody>
        </p:sp>
        <p:sp>
          <p:nvSpPr>
            <p:cNvPr id="200" name="Rectangle 199"/>
            <p:cNvSpPr/>
            <p:nvPr/>
          </p:nvSpPr>
          <p:spPr>
            <a:xfrm>
              <a:off x="789221" y="2359247"/>
              <a:ext cx="1853257" cy="52767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1" name="TextBox 200"/>
            <p:cNvSpPr txBox="1"/>
            <p:nvPr/>
          </p:nvSpPr>
          <p:spPr>
            <a:xfrm>
              <a:off x="789222" y="2441983"/>
              <a:ext cx="408192" cy="379041"/>
            </a:xfrm>
            <a:prstGeom prst="rect">
              <a:avLst/>
            </a:prstGeom>
            <a:noFill/>
          </p:spPr>
          <p:txBody>
            <a:bodyPr wrap="square" rtlCol="0">
              <a:spAutoFit/>
            </a:bodyPr>
            <a:lstStyle/>
            <a:p>
              <a:pPr algn="ctr"/>
              <a:r>
                <a:rPr lang="en-US" sz="1600" dirty="0"/>
                <a:t>IP</a:t>
              </a:r>
            </a:p>
          </p:txBody>
        </p:sp>
      </p:grpSp>
      <p:grpSp>
        <p:nvGrpSpPr>
          <p:cNvPr id="202" name="Group 201"/>
          <p:cNvGrpSpPr/>
          <p:nvPr/>
        </p:nvGrpSpPr>
        <p:grpSpPr>
          <a:xfrm>
            <a:off x="6248400" y="4686478"/>
            <a:ext cx="2566275" cy="601151"/>
            <a:chOff x="76200" y="2991028"/>
            <a:chExt cx="2566275" cy="690931"/>
          </a:xfrm>
        </p:grpSpPr>
        <p:sp>
          <p:nvSpPr>
            <p:cNvPr id="203" name="Rectangle 202"/>
            <p:cNvSpPr/>
            <p:nvPr/>
          </p:nvSpPr>
          <p:spPr>
            <a:xfrm>
              <a:off x="1125950" y="3137520"/>
              <a:ext cx="1445064" cy="3979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4" name="TextBox 203"/>
            <p:cNvSpPr txBox="1"/>
            <p:nvPr/>
          </p:nvSpPr>
          <p:spPr>
            <a:xfrm>
              <a:off x="1077685" y="3142564"/>
              <a:ext cx="674459" cy="389116"/>
            </a:xfrm>
            <a:prstGeom prst="rect">
              <a:avLst/>
            </a:prstGeom>
            <a:noFill/>
          </p:spPr>
          <p:txBody>
            <a:bodyPr wrap="square" rtlCol="0">
              <a:spAutoFit/>
            </a:bodyPr>
            <a:lstStyle/>
            <a:p>
              <a:pPr algn="ctr"/>
              <a:r>
                <a:rPr lang="en-US" sz="1600" dirty="0"/>
                <a:t>TCP</a:t>
              </a:r>
            </a:p>
          </p:txBody>
        </p:sp>
        <p:sp>
          <p:nvSpPr>
            <p:cNvPr id="205" name="Rectangle 204"/>
            <p:cNvSpPr/>
            <p:nvPr/>
          </p:nvSpPr>
          <p:spPr>
            <a:xfrm>
              <a:off x="1655806" y="3189083"/>
              <a:ext cx="867038" cy="2788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6" name="TextBox 205"/>
            <p:cNvSpPr txBox="1"/>
            <p:nvPr/>
          </p:nvSpPr>
          <p:spPr>
            <a:xfrm>
              <a:off x="1730091" y="3146889"/>
              <a:ext cx="718466" cy="389116"/>
            </a:xfrm>
            <a:prstGeom prst="rect">
              <a:avLst/>
            </a:prstGeom>
            <a:noFill/>
          </p:spPr>
          <p:txBody>
            <a:bodyPr wrap="none" rtlCol="0">
              <a:spAutoFit/>
            </a:bodyPr>
            <a:lstStyle/>
            <a:p>
              <a:pPr algn="ctr"/>
              <a:r>
                <a:rPr lang="en-US" sz="1600" dirty="0"/>
                <a:t>HTTP</a:t>
              </a:r>
            </a:p>
          </p:txBody>
        </p:sp>
        <p:sp>
          <p:nvSpPr>
            <p:cNvPr id="207" name="Rectangle 206"/>
            <p:cNvSpPr/>
            <p:nvPr/>
          </p:nvSpPr>
          <p:spPr>
            <a:xfrm>
              <a:off x="756271" y="3064152"/>
              <a:ext cx="1853256" cy="52767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8" name="TextBox 207"/>
            <p:cNvSpPr txBox="1"/>
            <p:nvPr/>
          </p:nvSpPr>
          <p:spPr>
            <a:xfrm>
              <a:off x="755345" y="3146889"/>
              <a:ext cx="403553" cy="389116"/>
            </a:xfrm>
            <a:prstGeom prst="rect">
              <a:avLst/>
            </a:prstGeom>
            <a:noFill/>
          </p:spPr>
          <p:txBody>
            <a:bodyPr wrap="square" rtlCol="0">
              <a:spAutoFit/>
            </a:bodyPr>
            <a:lstStyle/>
            <a:p>
              <a:pPr algn="ctr"/>
              <a:r>
                <a:rPr lang="en-US" sz="1600" dirty="0"/>
                <a:t>IP</a:t>
              </a:r>
            </a:p>
          </p:txBody>
        </p:sp>
        <p:sp>
          <p:nvSpPr>
            <p:cNvPr id="209" name="Rectangle 208"/>
            <p:cNvSpPr/>
            <p:nvPr/>
          </p:nvSpPr>
          <p:spPr>
            <a:xfrm>
              <a:off x="119377" y="2991028"/>
              <a:ext cx="2523098" cy="69093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0" name="TextBox 209"/>
            <p:cNvSpPr txBox="1"/>
            <p:nvPr/>
          </p:nvSpPr>
          <p:spPr>
            <a:xfrm>
              <a:off x="76200" y="3165157"/>
              <a:ext cx="804815" cy="353743"/>
            </a:xfrm>
            <a:prstGeom prst="rect">
              <a:avLst/>
            </a:prstGeom>
            <a:noFill/>
          </p:spPr>
          <p:txBody>
            <a:bodyPr wrap="square" rtlCol="0">
              <a:spAutoFit/>
            </a:bodyPr>
            <a:lstStyle/>
            <a:p>
              <a:pPr algn="ctr"/>
              <a:r>
                <a:rPr lang="en-US" sz="1400" dirty="0"/>
                <a:t>802.11</a:t>
              </a:r>
            </a:p>
          </p:txBody>
        </p:sp>
      </p:grpSp>
      <p:grpSp>
        <p:nvGrpSpPr>
          <p:cNvPr id="211" name="Group 210"/>
          <p:cNvGrpSpPr/>
          <p:nvPr/>
        </p:nvGrpSpPr>
        <p:grpSpPr>
          <a:xfrm>
            <a:off x="3152810" y="5706551"/>
            <a:ext cx="2566275" cy="601151"/>
            <a:chOff x="76200" y="2991028"/>
            <a:chExt cx="2566275" cy="690931"/>
          </a:xfrm>
        </p:grpSpPr>
        <p:sp>
          <p:nvSpPr>
            <p:cNvPr id="212" name="Rectangle 211"/>
            <p:cNvSpPr/>
            <p:nvPr/>
          </p:nvSpPr>
          <p:spPr>
            <a:xfrm>
              <a:off x="1125950" y="3137520"/>
              <a:ext cx="1445064" cy="3979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3" name="TextBox 212"/>
            <p:cNvSpPr txBox="1"/>
            <p:nvPr/>
          </p:nvSpPr>
          <p:spPr>
            <a:xfrm>
              <a:off x="1077685" y="3142564"/>
              <a:ext cx="674459" cy="389116"/>
            </a:xfrm>
            <a:prstGeom prst="rect">
              <a:avLst/>
            </a:prstGeom>
            <a:noFill/>
          </p:spPr>
          <p:txBody>
            <a:bodyPr wrap="square" rtlCol="0">
              <a:spAutoFit/>
            </a:bodyPr>
            <a:lstStyle/>
            <a:p>
              <a:pPr algn="ctr"/>
              <a:r>
                <a:rPr lang="en-US" sz="1600" dirty="0"/>
                <a:t>TCP</a:t>
              </a:r>
            </a:p>
          </p:txBody>
        </p:sp>
        <p:sp>
          <p:nvSpPr>
            <p:cNvPr id="214" name="Rectangle 213"/>
            <p:cNvSpPr/>
            <p:nvPr/>
          </p:nvSpPr>
          <p:spPr>
            <a:xfrm>
              <a:off x="1655806" y="3189083"/>
              <a:ext cx="867038" cy="2788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5" name="TextBox 214"/>
            <p:cNvSpPr txBox="1"/>
            <p:nvPr/>
          </p:nvSpPr>
          <p:spPr>
            <a:xfrm>
              <a:off x="1730091" y="3146889"/>
              <a:ext cx="718466" cy="389116"/>
            </a:xfrm>
            <a:prstGeom prst="rect">
              <a:avLst/>
            </a:prstGeom>
            <a:noFill/>
          </p:spPr>
          <p:txBody>
            <a:bodyPr wrap="none" rtlCol="0">
              <a:spAutoFit/>
            </a:bodyPr>
            <a:lstStyle/>
            <a:p>
              <a:pPr algn="ctr"/>
              <a:r>
                <a:rPr lang="en-US" sz="1600" dirty="0"/>
                <a:t>HTTP</a:t>
              </a:r>
            </a:p>
          </p:txBody>
        </p:sp>
        <p:sp>
          <p:nvSpPr>
            <p:cNvPr id="216" name="Rectangle 215"/>
            <p:cNvSpPr/>
            <p:nvPr/>
          </p:nvSpPr>
          <p:spPr>
            <a:xfrm>
              <a:off x="756271" y="3064152"/>
              <a:ext cx="1853256" cy="52767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7" name="TextBox 216"/>
            <p:cNvSpPr txBox="1"/>
            <p:nvPr/>
          </p:nvSpPr>
          <p:spPr>
            <a:xfrm>
              <a:off x="755345" y="3146889"/>
              <a:ext cx="403553" cy="389116"/>
            </a:xfrm>
            <a:prstGeom prst="rect">
              <a:avLst/>
            </a:prstGeom>
            <a:noFill/>
          </p:spPr>
          <p:txBody>
            <a:bodyPr wrap="square" rtlCol="0">
              <a:spAutoFit/>
            </a:bodyPr>
            <a:lstStyle/>
            <a:p>
              <a:pPr algn="ctr"/>
              <a:r>
                <a:rPr lang="en-US" sz="1600" dirty="0"/>
                <a:t>IP</a:t>
              </a:r>
            </a:p>
          </p:txBody>
        </p:sp>
        <p:sp>
          <p:nvSpPr>
            <p:cNvPr id="218" name="Rectangle 217"/>
            <p:cNvSpPr/>
            <p:nvPr/>
          </p:nvSpPr>
          <p:spPr>
            <a:xfrm>
              <a:off x="119377" y="2991028"/>
              <a:ext cx="2523098" cy="69093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9" name="TextBox 218"/>
            <p:cNvSpPr txBox="1"/>
            <p:nvPr/>
          </p:nvSpPr>
          <p:spPr>
            <a:xfrm>
              <a:off x="76200" y="3165157"/>
              <a:ext cx="804815" cy="353743"/>
            </a:xfrm>
            <a:prstGeom prst="rect">
              <a:avLst/>
            </a:prstGeom>
            <a:noFill/>
          </p:spPr>
          <p:txBody>
            <a:bodyPr wrap="square" rtlCol="0">
              <a:spAutoFit/>
            </a:bodyPr>
            <a:lstStyle/>
            <a:p>
              <a:pPr algn="ctr"/>
              <a:r>
                <a:rPr lang="en-US" sz="1400" dirty="0"/>
                <a:t>802.11</a:t>
              </a:r>
            </a:p>
          </p:txBody>
        </p:sp>
      </p:grpSp>
    </p:spTree>
    <p:extLst>
      <p:ext uri="{BB962C8B-B14F-4D97-AF65-F5344CB8AC3E}">
        <p14:creationId xmlns:p14="http://schemas.microsoft.com/office/powerpoint/2010/main" val="219314402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Design – Implementing Layering – Encapsulation </a:t>
            </a:r>
          </a:p>
        </p:txBody>
      </p:sp>
      <p:sp>
        <p:nvSpPr>
          <p:cNvPr id="3" name="Slide Number Placeholder 2"/>
          <p:cNvSpPr>
            <a:spLocks noGrp="1"/>
          </p:cNvSpPr>
          <p:nvPr>
            <p:ph type="sldNum" sz="quarter" idx="10"/>
          </p:nvPr>
        </p:nvSpPr>
        <p:spPr/>
        <p:txBody>
          <a:bodyPr/>
          <a:lstStyle/>
          <a:p>
            <a:pPr>
              <a:defRPr/>
            </a:pPr>
            <a:fld id="{E84328DE-0B1F-471E-ACE5-B3C574875C47}" type="slidenum">
              <a:rPr lang="en-US" smtClean="0"/>
              <a:pPr>
                <a:defRPr/>
              </a:pPr>
              <a:t>23</a:t>
            </a:fld>
            <a:endParaRPr lang="en-US"/>
          </a:p>
        </p:txBody>
      </p:sp>
      <p:sp>
        <p:nvSpPr>
          <p:cNvPr id="4" name="Content Placeholder 3"/>
          <p:cNvSpPr>
            <a:spLocks noGrp="1"/>
          </p:cNvSpPr>
          <p:nvPr>
            <p:ph sz="quarter" idx="13"/>
          </p:nvPr>
        </p:nvSpPr>
        <p:spPr>
          <a:xfrm>
            <a:off x="457200" y="1322696"/>
            <a:ext cx="8686800" cy="4925704"/>
          </a:xfrm>
        </p:spPr>
        <p:txBody>
          <a:bodyPr/>
          <a:lstStyle/>
          <a:p>
            <a:pPr lvl="1"/>
            <a:r>
              <a:rPr lang="en-US" dirty="0"/>
              <a:t>Each lower layer </a:t>
            </a:r>
          </a:p>
          <a:p>
            <a:pPr lvl="2"/>
            <a:r>
              <a:rPr lang="en-US" dirty="0"/>
              <a:t>adds its own control information (header at the front, optional trailer at the end)</a:t>
            </a:r>
          </a:p>
          <a:p>
            <a:pPr lvl="2"/>
            <a:endParaRPr lang="en-US" dirty="0"/>
          </a:p>
          <a:p>
            <a:pPr lvl="2"/>
            <a:endParaRPr lang="en-US" dirty="0"/>
          </a:p>
          <a:p>
            <a:pPr lvl="2"/>
            <a:endParaRPr lang="en-US" dirty="0"/>
          </a:p>
          <a:p>
            <a:pPr lvl="2"/>
            <a:endParaRPr lang="en-US" dirty="0"/>
          </a:p>
          <a:p>
            <a:pPr lvl="2"/>
            <a:r>
              <a:rPr lang="en-US" dirty="0"/>
              <a:t>transforms the upper layer’s payload - compression or encryption</a:t>
            </a:r>
          </a:p>
          <a:p>
            <a:pPr lvl="2"/>
            <a:r>
              <a:rPr lang="en-US" dirty="0"/>
              <a:t>segments into smaller messages and reassemble at the other end</a:t>
            </a:r>
          </a:p>
          <a:p>
            <a:pPr lvl="1"/>
            <a:endParaRPr lang="en-US" dirty="0"/>
          </a:p>
          <a:p>
            <a:endParaRPr lang="en-US" dirty="0"/>
          </a:p>
        </p:txBody>
      </p:sp>
      <p:grpSp>
        <p:nvGrpSpPr>
          <p:cNvPr id="18" name="Group 17"/>
          <p:cNvGrpSpPr/>
          <p:nvPr/>
        </p:nvGrpSpPr>
        <p:grpSpPr>
          <a:xfrm>
            <a:off x="1219200" y="2057400"/>
            <a:ext cx="4782531" cy="457200"/>
            <a:chOff x="4509169" y="2343150"/>
            <a:chExt cx="3853614" cy="457200"/>
          </a:xfrm>
        </p:grpSpPr>
        <p:sp>
          <p:nvSpPr>
            <p:cNvPr id="19" name="Rectangle 18"/>
            <p:cNvSpPr/>
            <p:nvPr/>
          </p:nvSpPr>
          <p:spPr>
            <a:xfrm>
              <a:off x="4509169" y="2343150"/>
              <a:ext cx="3853614"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09169" y="2371695"/>
              <a:ext cx="901030" cy="400110"/>
            </a:xfrm>
            <a:prstGeom prst="rect">
              <a:avLst/>
            </a:prstGeom>
            <a:noFill/>
          </p:spPr>
          <p:txBody>
            <a:bodyPr wrap="square" rtlCol="0">
              <a:spAutoFit/>
            </a:bodyPr>
            <a:lstStyle/>
            <a:p>
              <a:pPr algn="ctr"/>
              <a:r>
                <a:rPr lang="en-US" sz="2000" dirty="0"/>
                <a:t>802.11</a:t>
              </a:r>
            </a:p>
          </p:txBody>
        </p:sp>
        <p:sp>
          <p:nvSpPr>
            <p:cNvPr id="21" name="TextBox 20"/>
            <p:cNvSpPr txBox="1"/>
            <p:nvPr/>
          </p:nvSpPr>
          <p:spPr>
            <a:xfrm>
              <a:off x="5378925" y="2371695"/>
              <a:ext cx="672430" cy="400110"/>
            </a:xfrm>
            <a:prstGeom prst="rect">
              <a:avLst/>
            </a:prstGeom>
            <a:noFill/>
          </p:spPr>
          <p:txBody>
            <a:bodyPr wrap="square" rtlCol="0">
              <a:spAutoFit/>
            </a:bodyPr>
            <a:lstStyle/>
            <a:p>
              <a:pPr algn="ctr"/>
              <a:r>
                <a:rPr lang="en-US" sz="2000" dirty="0"/>
                <a:t>IP</a:t>
              </a:r>
            </a:p>
          </p:txBody>
        </p:sp>
        <p:sp>
          <p:nvSpPr>
            <p:cNvPr id="22" name="TextBox 21"/>
            <p:cNvSpPr txBox="1"/>
            <p:nvPr/>
          </p:nvSpPr>
          <p:spPr>
            <a:xfrm>
              <a:off x="5963733" y="2371695"/>
              <a:ext cx="672430" cy="400110"/>
            </a:xfrm>
            <a:prstGeom prst="rect">
              <a:avLst/>
            </a:prstGeom>
            <a:noFill/>
          </p:spPr>
          <p:txBody>
            <a:bodyPr wrap="square" rtlCol="0">
              <a:spAutoFit/>
            </a:bodyPr>
            <a:lstStyle/>
            <a:p>
              <a:pPr algn="ctr"/>
              <a:r>
                <a:rPr lang="en-US" sz="2000" dirty="0"/>
                <a:t>TCP</a:t>
              </a:r>
            </a:p>
          </p:txBody>
        </p:sp>
        <p:sp>
          <p:nvSpPr>
            <p:cNvPr id="23" name="TextBox 22"/>
            <p:cNvSpPr txBox="1"/>
            <p:nvPr/>
          </p:nvSpPr>
          <p:spPr>
            <a:xfrm>
              <a:off x="6964527" y="2371695"/>
              <a:ext cx="929020" cy="400110"/>
            </a:xfrm>
            <a:prstGeom prst="rect">
              <a:avLst/>
            </a:prstGeom>
            <a:noFill/>
          </p:spPr>
          <p:txBody>
            <a:bodyPr wrap="square" rtlCol="0">
              <a:spAutoFit/>
            </a:bodyPr>
            <a:lstStyle/>
            <a:p>
              <a:pPr algn="ctr"/>
              <a:r>
                <a:rPr lang="en-US" sz="2000" dirty="0"/>
                <a:t>HTTP</a:t>
              </a:r>
            </a:p>
          </p:txBody>
        </p:sp>
        <p:cxnSp>
          <p:nvCxnSpPr>
            <p:cNvPr id="24" name="Straight Connector 23"/>
            <p:cNvCxnSpPr/>
            <p:nvPr/>
          </p:nvCxnSpPr>
          <p:spPr>
            <a:xfrm>
              <a:off x="6636163"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963733"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410199"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p:nvPr/>
        </p:nvCxnSpPr>
        <p:spPr>
          <a:xfrm flipV="1">
            <a:off x="1219200" y="2519125"/>
            <a:ext cx="0" cy="299099"/>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001731" y="2508358"/>
            <a:ext cx="0" cy="30986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144688" y="2599850"/>
            <a:ext cx="2237178" cy="369332"/>
          </a:xfrm>
          <a:prstGeom prst="rect">
            <a:avLst/>
          </a:prstGeom>
          <a:noFill/>
        </p:spPr>
        <p:txBody>
          <a:bodyPr wrap="square" rtlCol="0">
            <a:spAutoFit/>
          </a:bodyPr>
          <a:lstStyle/>
          <a:p>
            <a:pPr algn="ctr"/>
            <a:r>
              <a:rPr lang="en-US" dirty="0"/>
              <a:t>First bits on the wire</a:t>
            </a:r>
          </a:p>
        </p:txBody>
      </p:sp>
      <p:sp>
        <p:nvSpPr>
          <p:cNvPr id="30" name="TextBox 29"/>
          <p:cNvSpPr txBox="1"/>
          <p:nvPr/>
        </p:nvSpPr>
        <p:spPr>
          <a:xfrm>
            <a:off x="5025121" y="2668674"/>
            <a:ext cx="1023745" cy="369332"/>
          </a:xfrm>
          <a:prstGeom prst="rect">
            <a:avLst/>
          </a:prstGeom>
          <a:noFill/>
        </p:spPr>
        <p:txBody>
          <a:bodyPr wrap="square" rtlCol="0">
            <a:spAutoFit/>
          </a:bodyPr>
          <a:lstStyle/>
          <a:p>
            <a:pPr algn="ctr"/>
            <a:r>
              <a:rPr lang="en-US" dirty="0"/>
              <a:t>Last bits</a:t>
            </a:r>
          </a:p>
        </p:txBody>
      </p:sp>
    </p:spTree>
    <p:extLst>
      <p:ext uri="{BB962C8B-B14F-4D97-AF65-F5344CB8AC3E}">
        <p14:creationId xmlns:p14="http://schemas.microsoft.com/office/powerpoint/2010/main" val="133063961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Design – Implementing Layering – Demultiplexing</a:t>
            </a:r>
          </a:p>
        </p:txBody>
      </p:sp>
      <p:sp>
        <p:nvSpPr>
          <p:cNvPr id="3" name="Slide Number Placeholder 2"/>
          <p:cNvSpPr>
            <a:spLocks noGrp="1"/>
          </p:cNvSpPr>
          <p:nvPr>
            <p:ph type="sldNum" sz="quarter" idx="10"/>
          </p:nvPr>
        </p:nvSpPr>
        <p:spPr/>
        <p:txBody>
          <a:bodyPr/>
          <a:lstStyle/>
          <a:p>
            <a:pPr>
              <a:defRPr/>
            </a:pPr>
            <a:fld id="{E84328DE-0B1F-471E-ACE5-B3C574875C47}" type="slidenum">
              <a:rPr lang="en-US" smtClean="0"/>
              <a:pPr>
                <a:defRPr/>
              </a:pPr>
              <a:t>24</a:t>
            </a:fld>
            <a:endParaRPr lang="en-US"/>
          </a:p>
        </p:txBody>
      </p:sp>
      <p:sp>
        <p:nvSpPr>
          <p:cNvPr id="4" name="Content Placeholder 3"/>
          <p:cNvSpPr>
            <a:spLocks noGrp="1"/>
          </p:cNvSpPr>
          <p:nvPr>
            <p:ph sz="quarter" idx="13"/>
          </p:nvPr>
        </p:nvSpPr>
        <p:spPr>
          <a:xfrm>
            <a:off x="457200" y="1322696"/>
            <a:ext cx="8686800" cy="4925704"/>
          </a:xfrm>
        </p:spPr>
        <p:txBody>
          <a:bodyPr/>
          <a:lstStyle/>
          <a:p>
            <a:pPr lvl="1"/>
            <a:r>
              <a:rPr lang="en-US" dirty="0"/>
              <a:t>Each layer can have different protocols</a:t>
            </a:r>
          </a:p>
          <a:p>
            <a:pPr lvl="2"/>
            <a:r>
              <a:rPr lang="en-US" dirty="0"/>
              <a:t>Incoming message must be passed to the right protocol instance </a:t>
            </a:r>
          </a:p>
          <a:p>
            <a:pPr lvl="2"/>
            <a:r>
              <a:rPr lang="en-US" dirty="0"/>
              <a:t>control information in each layer (</a:t>
            </a:r>
            <a:r>
              <a:rPr lang="en-US" u="sng" dirty="0" err="1"/>
              <a:t>demux</a:t>
            </a:r>
            <a:r>
              <a:rPr lang="en-US" u="sng" dirty="0"/>
              <a:t> key</a:t>
            </a:r>
            <a:r>
              <a:rPr lang="en-US" dirty="0"/>
              <a:t>) determines the protocol instance</a:t>
            </a:r>
            <a:endParaRPr lang="en-US" u="sng" dirty="0"/>
          </a:p>
        </p:txBody>
      </p:sp>
      <p:sp>
        <p:nvSpPr>
          <p:cNvPr id="67" name="Line 4"/>
          <p:cNvSpPr>
            <a:spLocks noChangeShapeType="1"/>
          </p:cNvSpPr>
          <p:nvPr/>
        </p:nvSpPr>
        <p:spPr bwMode="auto">
          <a:xfrm flipH="1">
            <a:off x="4648200" y="3930429"/>
            <a:ext cx="289116" cy="402781"/>
          </a:xfrm>
          <a:prstGeom prst="line">
            <a:avLst/>
          </a:prstGeom>
          <a:noFill/>
          <a:ln w="9525">
            <a:solidFill>
              <a:schemeClr val="tx1"/>
            </a:solidFill>
            <a:miter lim="800000"/>
            <a:headEnd/>
            <a:tailEnd/>
          </a:ln>
          <a:effectLst/>
        </p:spPr>
        <p:txBody>
          <a:bodyPr wrap="square">
            <a:spAutoFit/>
          </a:bodyPr>
          <a:lstStyle/>
          <a:p>
            <a:pPr algn="ctr"/>
            <a:endParaRPr lang="en-US"/>
          </a:p>
        </p:txBody>
      </p:sp>
      <p:grpSp>
        <p:nvGrpSpPr>
          <p:cNvPr id="68" name="Group 67"/>
          <p:cNvGrpSpPr/>
          <p:nvPr/>
        </p:nvGrpSpPr>
        <p:grpSpPr>
          <a:xfrm>
            <a:off x="3042330" y="5959974"/>
            <a:ext cx="3081237" cy="360172"/>
            <a:chOff x="4365059" y="2343150"/>
            <a:chExt cx="3997724" cy="475582"/>
          </a:xfrm>
        </p:grpSpPr>
        <p:sp>
          <p:nvSpPr>
            <p:cNvPr id="69" name="Rectangle 68"/>
            <p:cNvSpPr/>
            <p:nvPr/>
          </p:nvSpPr>
          <p:spPr>
            <a:xfrm>
              <a:off x="4509169" y="2343150"/>
              <a:ext cx="3853614"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0" name="TextBox 69"/>
            <p:cNvSpPr txBox="1"/>
            <p:nvPr/>
          </p:nvSpPr>
          <p:spPr>
            <a:xfrm>
              <a:off x="4365059" y="2371695"/>
              <a:ext cx="1384109" cy="447037"/>
            </a:xfrm>
            <a:prstGeom prst="rect">
              <a:avLst/>
            </a:prstGeom>
            <a:noFill/>
          </p:spPr>
          <p:txBody>
            <a:bodyPr wrap="square" rtlCol="0">
              <a:spAutoFit/>
            </a:bodyPr>
            <a:lstStyle/>
            <a:p>
              <a:pPr algn="ctr"/>
              <a:r>
                <a:rPr lang="en-US" sz="1600" dirty="0"/>
                <a:t>Ethernet</a:t>
              </a:r>
            </a:p>
          </p:txBody>
        </p:sp>
        <p:sp>
          <p:nvSpPr>
            <p:cNvPr id="71" name="TextBox 70"/>
            <p:cNvSpPr txBox="1"/>
            <p:nvPr/>
          </p:nvSpPr>
          <p:spPr>
            <a:xfrm>
              <a:off x="5624912" y="2371695"/>
              <a:ext cx="672430" cy="447037"/>
            </a:xfrm>
            <a:prstGeom prst="rect">
              <a:avLst/>
            </a:prstGeom>
            <a:noFill/>
          </p:spPr>
          <p:txBody>
            <a:bodyPr wrap="square" rtlCol="0">
              <a:spAutoFit/>
            </a:bodyPr>
            <a:lstStyle/>
            <a:p>
              <a:pPr algn="ctr"/>
              <a:r>
                <a:rPr lang="en-US" sz="1600" dirty="0"/>
                <a:t>IP</a:t>
              </a:r>
            </a:p>
          </p:txBody>
        </p:sp>
        <p:sp>
          <p:nvSpPr>
            <p:cNvPr id="72" name="TextBox 71"/>
            <p:cNvSpPr txBox="1"/>
            <p:nvPr/>
          </p:nvSpPr>
          <p:spPr>
            <a:xfrm>
              <a:off x="6153292" y="2371695"/>
              <a:ext cx="954595" cy="447037"/>
            </a:xfrm>
            <a:prstGeom prst="rect">
              <a:avLst/>
            </a:prstGeom>
            <a:noFill/>
          </p:spPr>
          <p:txBody>
            <a:bodyPr wrap="square" rtlCol="0">
              <a:spAutoFit/>
            </a:bodyPr>
            <a:lstStyle/>
            <a:p>
              <a:pPr algn="ctr"/>
              <a:r>
                <a:rPr lang="en-US" sz="1600" dirty="0"/>
                <a:t>TCP</a:t>
              </a:r>
            </a:p>
          </p:txBody>
        </p:sp>
        <p:sp>
          <p:nvSpPr>
            <p:cNvPr id="73" name="TextBox 72"/>
            <p:cNvSpPr txBox="1"/>
            <p:nvPr/>
          </p:nvSpPr>
          <p:spPr>
            <a:xfrm>
              <a:off x="7206752" y="2371695"/>
              <a:ext cx="929020" cy="447037"/>
            </a:xfrm>
            <a:prstGeom prst="rect">
              <a:avLst/>
            </a:prstGeom>
            <a:noFill/>
          </p:spPr>
          <p:txBody>
            <a:bodyPr wrap="square" rtlCol="0">
              <a:spAutoFit/>
            </a:bodyPr>
            <a:lstStyle/>
            <a:p>
              <a:pPr algn="ctr"/>
              <a:r>
                <a:rPr lang="en-US" sz="1600" dirty="0"/>
                <a:t>HTTP</a:t>
              </a:r>
            </a:p>
          </p:txBody>
        </p:sp>
        <p:cxnSp>
          <p:nvCxnSpPr>
            <p:cNvPr id="74" name="Straight Connector 73"/>
            <p:cNvCxnSpPr/>
            <p:nvPr/>
          </p:nvCxnSpPr>
          <p:spPr>
            <a:xfrm>
              <a:off x="7009022"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218102"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624912"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953733" y="3563026"/>
            <a:ext cx="4560650" cy="2316944"/>
            <a:chOff x="1295400" y="1752660"/>
            <a:chExt cx="4560650" cy="2629895"/>
          </a:xfrm>
        </p:grpSpPr>
        <p:grpSp>
          <p:nvGrpSpPr>
            <p:cNvPr id="78" name="Group 77"/>
            <p:cNvGrpSpPr/>
            <p:nvPr/>
          </p:nvGrpSpPr>
          <p:grpSpPr>
            <a:xfrm>
              <a:off x="1295400" y="1914509"/>
              <a:ext cx="4371371" cy="2468046"/>
              <a:chOff x="2537425" y="1470064"/>
              <a:chExt cx="4371371" cy="2999304"/>
            </a:xfrm>
          </p:grpSpPr>
          <p:sp>
            <p:nvSpPr>
              <p:cNvPr id="82" name="Line 2"/>
              <p:cNvSpPr>
                <a:spLocks noChangeShapeType="1"/>
              </p:cNvSpPr>
              <p:nvPr/>
            </p:nvSpPr>
            <p:spPr bwMode="auto">
              <a:xfrm flipV="1">
                <a:off x="6271225" y="3250168"/>
                <a:ext cx="304800" cy="533400"/>
              </a:xfrm>
              <a:prstGeom prst="line">
                <a:avLst/>
              </a:prstGeom>
              <a:noFill/>
              <a:ln w="9525">
                <a:solidFill>
                  <a:schemeClr val="tx1"/>
                </a:solidFill>
                <a:miter lim="800000"/>
                <a:headEnd/>
                <a:tailEnd/>
              </a:ln>
              <a:effectLst/>
            </p:spPr>
            <p:txBody>
              <a:bodyPr>
                <a:spAutoFit/>
              </a:bodyPr>
              <a:lstStyle/>
              <a:p>
                <a:pPr algn="ctr"/>
                <a:endParaRPr lang="en-US"/>
              </a:p>
            </p:txBody>
          </p:sp>
          <p:sp>
            <p:nvSpPr>
              <p:cNvPr id="83" name="Line 3"/>
              <p:cNvSpPr>
                <a:spLocks noChangeShapeType="1"/>
              </p:cNvSpPr>
              <p:nvPr/>
            </p:nvSpPr>
            <p:spPr bwMode="auto">
              <a:xfrm>
                <a:off x="5433025" y="2564368"/>
                <a:ext cx="304800" cy="533400"/>
              </a:xfrm>
              <a:prstGeom prst="line">
                <a:avLst/>
              </a:prstGeom>
              <a:noFill/>
              <a:ln w="9525">
                <a:solidFill>
                  <a:schemeClr val="tx1"/>
                </a:solidFill>
                <a:miter lim="800000"/>
                <a:headEnd/>
                <a:tailEnd/>
              </a:ln>
              <a:effectLst/>
            </p:spPr>
            <p:txBody>
              <a:bodyPr>
                <a:spAutoFit/>
              </a:bodyPr>
              <a:lstStyle/>
              <a:p>
                <a:pPr algn="ctr"/>
                <a:endParaRPr lang="en-US"/>
              </a:p>
            </p:txBody>
          </p:sp>
          <p:sp>
            <p:nvSpPr>
              <p:cNvPr id="84" name="Line 4"/>
              <p:cNvSpPr>
                <a:spLocks noChangeShapeType="1"/>
              </p:cNvSpPr>
              <p:nvPr/>
            </p:nvSpPr>
            <p:spPr bwMode="auto">
              <a:xfrm flipH="1">
                <a:off x="5814024" y="2488169"/>
                <a:ext cx="289116" cy="555596"/>
              </a:xfrm>
              <a:prstGeom prst="line">
                <a:avLst/>
              </a:prstGeom>
              <a:noFill/>
              <a:ln w="9525">
                <a:solidFill>
                  <a:schemeClr val="tx1"/>
                </a:solidFill>
                <a:miter lim="800000"/>
                <a:headEnd/>
                <a:tailEnd/>
              </a:ln>
              <a:effectLst/>
            </p:spPr>
            <p:txBody>
              <a:bodyPr wrap="square">
                <a:spAutoFit/>
              </a:bodyPr>
              <a:lstStyle/>
              <a:p>
                <a:pPr algn="ctr"/>
                <a:endParaRPr lang="en-US"/>
              </a:p>
            </p:txBody>
          </p:sp>
          <p:sp>
            <p:nvSpPr>
              <p:cNvPr id="85" name="Line 5"/>
              <p:cNvSpPr>
                <a:spLocks noChangeShapeType="1"/>
              </p:cNvSpPr>
              <p:nvPr/>
            </p:nvSpPr>
            <p:spPr bwMode="auto">
              <a:xfrm>
                <a:off x="4921391" y="1726168"/>
                <a:ext cx="289167" cy="533400"/>
              </a:xfrm>
              <a:prstGeom prst="line">
                <a:avLst/>
              </a:prstGeom>
              <a:noFill/>
              <a:ln w="9525">
                <a:solidFill>
                  <a:schemeClr val="tx1"/>
                </a:solidFill>
                <a:miter lim="800000"/>
                <a:headEnd/>
                <a:tailEnd/>
              </a:ln>
              <a:effectLst/>
            </p:spPr>
            <p:txBody>
              <a:bodyPr wrap="square">
                <a:spAutoFit/>
              </a:bodyPr>
              <a:lstStyle/>
              <a:p>
                <a:pPr algn="ctr"/>
                <a:endParaRPr lang="en-US"/>
              </a:p>
            </p:txBody>
          </p:sp>
          <p:sp>
            <p:nvSpPr>
              <p:cNvPr id="86" name="Line 6"/>
              <p:cNvSpPr>
                <a:spLocks noChangeShapeType="1"/>
              </p:cNvSpPr>
              <p:nvPr/>
            </p:nvSpPr>
            <p:spPr bwMode="auto">
              <a:xfrm flipH="1">
                <a:off x="5439159" y="1726169"/>
                <a:ext cx="346767" cy="533400"/>
              </a:xfrm>
              <a:prstGeom prst="line">
                <a:avLst/>
              </a:prstGeom>
              <a:noFill/>
              <a:ln w="9525">
                <a:solidFill>
                  <a:schemeClr val="tx1"/>
                </a:solidFill>
                <a:miter lim="800000"/>
                <a:headEnd/>
                <a:tailEnd/>
              </a:ln>
              <a:effectLst/>
            </p:spPr>
            <p:txBody>
              <a:bodyPr wrap="square">
                <a:spAutoFit/>
              </a:bodyPr>
              <a:lstStyle/>
              <a:p>
                <a:pPr algn="ctr"/>
                <a:endParaRPr lang="en-US"/>
              </a:p>
            </p:txBody>
          </p:sp>
          <p:sp>
            <p:nvSpPr>
              <p:cNvPr id="87" name="Line 7"/>
              <p:cNvSpPr>
                <a:spLocks noChangeShapeType="1"/>
              </p:cNvSpPr>
              <p:nvPr/>
            </p:nvSpPr>
            <p:spPr bwMode="auto">
              <a:xfrm flipH="1" flipV="1">
                <a:off x="5785926" y="3363394"/>
                <a:ext cx="241015" cy="420172"/>
              </a:xfrm>
              <a:prstGeom prst="line">
                <a:avLst/>
              </a:prstGeom>
              <a:noFill/>
              <a:ln w="9525">
                <a:solidFill>
                  <a:schemeClr val="tx1"/>
                </a:solidFill>
                <a:miter lim="800000"/>
                <a:headEnd/>
                <a:tailEnd/>
              </a:ln>
              <a:effectLst/>
            </p:spPr>
            <p:txBody>
              <a:bodyPr wrap="square">
                <a:spAutoFit/>
              </a:bodyPr>
              <a:lstStyle/>
              <a:p>
                <a:pPr algn="ctr"/>
                <a:endParaRPr lang="en-US"/>
              </a:p>
            </p:txBody>
          </p:sp>
          <p:sp>
            <p:nvSpPr>
              <p:cNvPr id="88" name="Rectangle 10"/>
              <p:cNvSpPr>
                <a:spLocks noChangeArrowheads="1"/>
              </p:cNvSpPr>
              <p:nvPr/>
            </p:nvSpPr>
            <p:spPr bwMode="auto">
              <a:xfrm>
                <a:off x="5920726" y="2232064"/>
                <a:ext cx="593432" cy="369332"/>
              </a:xfrm>
              <a:prstGeom prst="rect">
                <a:avLst/>
              </a:prstGeom>
              <a:solidFill>
                <a:schemeClr val="bg1"/>
              </a:solidFill>
              <a:ln w="9525">
                <a:solidFill>
                  <a:schemeClr val="tx1"/>
                </a:solidFill>
                <a:miter lim="800000"/>
                <a:headEnd/>
                <a:tailEnd/>
              </a:ln>
              <a:effectLst/>
            </p:spPr>
            <p:txBody>
              <a:bodyPr wrap="none" anchor="ctr">
                <a:spAutoFit/>
              </a:bodyPr>
              <a:lstStyle/>
              <a:p>
                <a:pPr algn="ctr"/>
                <a:r>
                  <a:rPr lang="en-US" dirty="0"/>
                  <a:t>UDP</a:t>
                </a:r>
              </a:p>
            </p:txBody>
          </p:sp>
          <p:sp>
            <p:nvSpPr>
              <p:cNvPr id="89" name="Rectangle 11"/>
              <p:cNvSpPr>
                <a:spLocks noChangeArrowheads="1"/>
              </p:cNvSpPr>
              <p:nvPr/>
            </p:nvSpPr>
            <p:spPr bwMode="auto">
              <a:xfrm>
                <a:off x="5040304" y="2232064"/>
                <a:ext cx="534184" cy="369332"/>
              </a:xfrm>
              <a:prstGeom prst="rect">
                <a:avLst/>
              </a:prstGeom>
              <a:solidFill>
                <a:srgbClr val="FFCCCC"/>
              </a:solidFill>
              <a:ln w="9525">
                <a:solidFill>
                  <a:schemeClr val="tx1"/>
                </a:solidFill>
                <a:miter lim="800000"/>
                <a:headEnd/>
                <a:tailEnd/>
              </a:ln>
              <a:effectLst/>
            </p:spPr>
            <p:txBody>
              <a:bodyPr wrap="none" anchor="ctr">
                <a:spAutoFit/>
              </a:bodyPr>
              <a:lstStyle/>
              <a:p>
                <a:pPr algn="ctr"/>
                <a:r>
                  <a:rPr lang="en-US" dirty="0"/>
                  <a:t>TCP</a:t>
                </a:r>
              </a:p>
            </p:txBody>
          </p:sp>
          <p:sp>
            <p:nvSpPr>
              <p:cNvPr id="90" name="Rectangle 12"/>
              <p:cNvSpPr>
                <a:spLocks noChangeArrowheads="1"/>
              </p:cNvSpPr>
              <p:nvPr/>
            </p:nvSpPr>
            <p:spPr bwMode="auto">
              <a:xfrm>
                <a:off x="6347425" y="2994064"/>
                <a:ext cx="561371" cy="369332"/>
              </a:xfrm>
              <a:prstGeom prst="rect">
                <a:avLst/>
              </a:prstGeom>
              <a:solidFill>
                <a:schemeClr val="bg1"/>
              </a:solidFill>
              <a:ln w="9525">
                <a:solidFill>
                  <a:schemeClr val="tx1"/>
                </a:solidFill>
                <a:miter lim="800000"/>
                <a:headEnd/>
                <a:tailEnd/>
              </a:ln>
              <a:effectLst/>
            </p:spPr>
            <p:txBody>
              <a:bodyPr wrap="none" anchor="ctr">
                <a:spAutoFit/>
              </a:bodyPr>
              <a:lstStyle/>
              <a:p>
                <a:pPr algn="ctr"/>
                <a:r>
                  <a:rPr lang="en-US" dirty="0"/>
                  <a:t>ARP</a:t>
                </a:r>
              </a:p>
            </p:txBody>
          </p:sp>
          <p:sp>
            <p:nvSpPr>
              <p:cNvPr id="91" name="Rectangle 13"/>
              <p:cNvSpPr>
                <a:spLocks noChangeArrowheads="1"/>
              </p:cNvSpPr>
              <p:nvPr/>
            </p:nvSpPr>
            <p:spPr bwMode="auto">
              <a:xfrm>
                <a:off x="5605429" y="2994064"/>
                <a:ext cx="360996" cy="369332"/>
              </a:xfrm>
              <a:prstGeom prst="rect">
                <a:avLst/>
              </a:prstGeom>
              <a:solidFill>
                <a:srgbClr val="FFCCCC"/>
              </a:solidFill>
              <a:ln w="9525">
                <a:solidFill>
                  <a:schemeClr val="tx1"/>
                </a:solidFill>
                <a:miter lim="800000"/>
                <a:headEnd/>
                <a:tailEnd/>
              </a:ln>
              <a:effectLst/>
            </p:spPr>
            <p:txBody>
              <a:bodyPr wrap="none" anchor="ctr">
                <a:spAutoFit/>
              </a:bodyPr>
              <a:lstStyle/>
              <a:p>
                <a:pPr algn="ctr"/>
                <a:r>
                  <a:rPr lang="en-US" dirty="0"/>
                  <a:t>IP</a:t>
                </a:r>
              </a:p>
            </p:txBody>
          </p:sp>
          <p:sp>
            <p:nvSpPr>
              <p:cNvPr id="92" name="Rectangle 14"/>
              <p:cNvSpPr>
                <a:spLocks noChangeArrowheads="1"/>
              </p:cNvSpPr>
              <p:nvPr/>
            </p:nvSpPr>
            <p:spPr bwMode="auto">
              <a:xfrm>
                <a:off x="5665895" y="3756064"/>
                <a:ext cx="1001493" cy="369332"/>
              </a:xfrm>
              <a:prstGeom prst="rect">
                <a:avLst/>
              </a:prstGeom>
              <a:solidFill>
                <a:srgbClr val="FFCCCC"/>
              </a:solidFill>
              <a:ln w="9525">
                <a:solidFill>
                  <a:schemeClr val="tx1"/>
                </a:solidFill>
                <a:miter lim="800000"/>
                <a:headEnd/>
                <a:tailEnd/>
              </a:ln>
              <a:effectLst/>
            </p:spPr>
            <p:txBody>
              <a:bodyPr wrap="none" anchor="ctr">
                <a:spAutoFit/>
              </a:bodyPr>
              <a:lstStyle/>
              <a:p>
                <a:pPr algn="ctr"/>
                <a:r>
                  <a:rPr lang="en-US"/>
                  <a:t>Ethernet</a:t>
                </a:r>
              </a:p>
            </p:txBody>
          </p:sp>
          <p:sp>
            <p:nvSpPr>
              <p:cNvPr id="93" name="Rectangle 15"/>
              <p:cNvSpPr>
                <a:spLocks noChangeArrowheads="1"/>
              </p:cNvSpPr>
              <p:nvPr/>
            </p:nvSpPr>
            <p:spPr bwMode="auto">
              <a:xfrm>
                <a:off x="4562160" y="1470064"/>
                <a:ext cx="718465" cy="369332"/>
              </a:xfrm>
              <a:prstGeom prst="rect">
                <a:avLst/>
              </a:prstGeom>
              <a:solidFill>
                <a:schemeClr val="bg1"/>
              </a:solidFill>
              <a:ln w="9525">
                <a:solidFill>
                  <a:schemeClr val="tx1"/>
                </a:solidFill>
                <a:miter lim="800000"/>
                <a:headEnd/>
                <a:tailEnd/>
              </a:ln>
              <a:effectLst/>
            </p:spPr>
            <p:txBody>
              <a:bodyPr wrap="none" anchor="ctr">
                <a:spAutoFit/>
              </a:bodyPr>
              <a:lstStyle/>
              <a:p>
                <a:pPr algn="ctr"/>
                <a:r>
                  <a:rPr lang="en-US" dirty="0"/>
                  <a:t>SMTP</a:t>
                </a:r>
              </a:p>
            </p:txBody>
          </p:sp>
          <p:sp>
            <p:nvSpPr>
              <p:cNvPr id="94" name="Rectangle 16"/>
              <p:cNvSpPr>
                <a:spLocks noChangeArrowheads="1"/>
              </p:cNvSpPr>
              <p:nvPr/>
            </p:nvSpPr>
            <p:spPr bwMode="auto">
              <a:xfrm>
                <a:off x="5585425" y="1470064"/>
                <a:ext cx="675120" cy="369332"/>
              </a:xfrm>
              <a:prstGeom prst="rect">
                <a:avLst/>
              </a:prstGeom>
              <a:solidFill>
                <a:srgbClr val="FFCCCC"/>
              </a:solidFill>
              <a:ln w="9525">
                <a:solidFill>
                  <a:schemeClr val="tx1"/>
                </a:solidFill>
                <a:miter lim="800000"/>
                <a:headEnd/>
                <a:tailEnd/>
              </a:ln>
              <a:effectLst/>
            </p:spPr>
            <p:txBody>
              <a:bodyPr wrap="none" anchor="ctr">
                <a:spAutoFit/>
              </a:bodyPr>
              <a:lstStyle/>
              <a:p>
                <a:pPr algn="ctr"/>
                <a:r>
                  <a:rPr lang="en-US" dirty="0"/>
                  <a:t>HTTP</a:t>
                </a:r>
              </a:p>
            </p:txBody>
          </p:sp>
          <p:sp>
            <p:nvSpPr>
              <p:cNvPr id="95" name="Text Box 17"/>
              <p:cNvSpPr txBox="1">
                <a:spLocks noChangeArrowheads="1"/>
              </p:cNvSpPr>
              <p:nvPr/>
            </p:nvSpPr>
            <p:spPr bwMode="auto">
              <a:xfrm>
                <a:off x="2662203" y="3598901"/>
                <a:ext cx="1661352" cy="369332"/>
              </a:xfrm>
              <a:prstGeom prst="rect">
                <a:avLst/>
              </a:prstGeom>
              <a:noFill/>
              <a:ln w="9525">
                <a:noFill/>
                <a:miter lim="800000"/>
                <a:headEnd/>
                <a:tailEnd/>
              </a:ln>
              <a:effectLst/>
            </p:spPr>
            <p:txBody>
              <a:bodyPr wrap="none">
                <a:spAutoFit/>
              </a:bodyPr>
              <a:lstStyle/>
              <a:p>
                <a:pPr algn="ctr"/>
                <a:r>
                  <a:rPr lang="en-US" dirty="0" err="1"/>
                  <a:t>Ethertype</a:t>
                </a:r>
                <a:r>
                  <a:rPr lang="en-US" dirty="0"/>
                  <a:t> value</a:t>
                </a:r>
              </a:p>
            </p:txBody>
          </p:sp>
          <p:sp>
            <p:nvSpPr>
              <p:cNvPr id="96" name="Text Box 18"/>
              <p:cNvSpPr txBox="1">
                <a:spLocks noChangeArrowheads="1"/>
              </p:cNvSpPr>
              <p:nvPr/>
            </p:nvSpPr>
            <p:spPr bwMode="auto">
              <a:xfrm>
                <a:off x="2662203" y="2865701"/>
                <a:ext cx="1667572" cy="369332"/>
              </a:xfrm>
              <a:prstGeom prst="rect">
                <a:avLst/>
              </a:prstGeom>
              <a:noFill/>
              <a:ln w="9525">
                <a:noFill/>
                <a:miter lim="800000"/>
                <a:headEnd/>
                <a:tailEnd/>
              </a:ln>
              <a:effectLst/>
            </p:spPr>
            <p:txBody>
              <a:bodyPr wrap="none">
                <a:spAutoFit/>
              </a:bodyPr>
              <a:lstStyle/>
              <a:p>
                <a:pPr algn="ctr"/>
                <a:r>
                  <a:rPr lang="en-US" dirty="0"/>
                  <a:t>IP protocol field</a:t>
                </a:r>
              </a:p>
            </p:txBody>
          </p:sp>
          <p:sp>
            <p:nvSpPr>
              <p:cNvPr id="97" name="Text Box 19"/>
              <p:cNvSpPr txBox="1">
                <a:spLocks noChangeArrowheads="1"/>
              </p:cNvSpPr>
              <p:nvPr/>
            </p:nvSpPr>
            <p:spPr bwMode="auto">
              <a:xfrm>
                <a:off x="2537425" y="2074901"/>
                <a:ext cx="1786130" cy="369332"/>
              </a:xfrm>
              <a:prstGeom prst="rect">
                <a:avLst/>
              </a:prstGeom>
              <a:noFill/>
              <a:ln w="9525">
                <a:noFill/>
                <a:miter lim="800000"/>
                <a:headEnd/>
                <a:tailEnd/>
              </a:ln>
              <a:effectLst/>
            </p:spPr>
            <p:txBody>
              <a:bodyPr wrap="none">
                <a:spAutoFit/>
              </a:bodyPr>
              <a:lstStyle/>
              <a:p>
                <a:pPr algn="ctr"/>
                <a:r>
                  <a:rPr lang="en-US" dirty="0"/>
                  <a:t>TCP port number</a:t>
                </a:r>
              </a:p>
            </p:txBody>
          </p:sp>
          <p:sp>
            <p:nvSpPr>
              <p:cNvPr id="98" name="Line 20"/>
              <p:cNvSpPr>
                <a:spLocks noChangeShapeType="1"/>
              </p:cNvSpPr>
              <p:nvPr/>
            </p:nvSpPr>
            <p:spPr bwMode="auto">
              <a:xfrm>
                <a:off x="4247356" y="3097769"/>
                <a:ext cx="1206182" cy="0"/>
              </a:xfrm>
              <a:prstGeom prst="line">
                <a:avLst/>
              </a:prstGeom>
              <a:noFill/>
              <a:ln w="19050">
                <a:solidFill>
                  <a:schemeClr val="tx1"/>
                </a:solidFill>
                <a:prstDash val="dash"/>
                <a:miter lim="800000"/>
                <a:headEnd type="none" w="med" len="med"/>
                <a:tailEnd type="arrow" w="med" len="med"/>
              </a:ln>
              <a:effectLst/>
            </p:spPr>
            <p:txBody>
              <a:bodyPr wrap="square">
                <a:spAutoFit/>
              </a:bodyPr>
              <a:lstStyle/>
              <a:p>
                <a:pPr algn="ctr"/>
                <a:endParaRPr lang="en-US"/>
              </a:p>
            </p:txBody>
          </p:sp>
          <p:sp>
            <p:nvSpPr>
              <p:cNvPr id="99" name="Line 21"/>
              <p:cNvSpPr>
                <a:spLocks noChangeShapeType="1"/>
              </p:cNvSpPr>
              <p:nvPr/>
            </p:nvSpPr>
            <p:spPr bwMode="auto">
              <a:xfrm>
                <a:off x="4323556" y="3843932"/>
                <a:ext cx="1310480" cy="0"/>
              </a:xfrm>
              <a:prstGeom prst="line">
                <a:avLst/>
              </a:prstGeom>
              <a:noFill/>
              <a:ln w="19050">
                <a:solidFill>
                  <a:schemeClr val="tx1"/>
                </a:solidFill>
                <a:prstDash val="dash"/>
                <a:miter lim="800000"/>
                <a:headEnd type="none" w="med" len="med"/>
                <a:tailEnd type="arrow" w="med" len="med"/>
              </a:ln>
              <a:effectLst/>
            </p:spPr>
            <p:txBody>
              <a:bodyPr wrap="square">
                <a:spAutoFit/>
              </a:bodyPr>
              <a:lstStyle/>
              <a:p>
                <a:pPr algn="ctr"/>
                <a:endParaRPr lang="en-US"/>
              </a:p>
            </p:txBody>
          </p:sp>
          <p:sp>
            <p:nvSpPr>
              <p:cNvPr id="100" name="Line 22"/>
              <p:cNvSpPr>
                <a:spLocks noChangeShapeType="1"/>
              </p:cNvSpPr>
              <p:nvPr/>
            </p:nvSpPr>
            <p:spPr bwMode="auto">
              <a:xfrm>
                <a:off x="4247355" y="2335768"/>
                <a:ext cx="542532" cy="0"/>
              </a:xfrm>
              <a:prstGeom prst="line">
                <a:avLst/>
              </a:prstGeom>
              <a:noFill/>
              <a:ln w="19050">
                <a:solidFill>
                  <a:schemeClr val="tx1"/>
                </a:solidFill>
                <a:prstDash val="dash"/>
                <a:miter lim="800000"/>
                <a:headEnd type="none" w="med" len="med"/>
                <a:tailEnd type="arrow" w="med" len="med"/>
              </a:ln>
              <a:effectLst/>
            </p:spPr>
            <p:txBody>
              <a:bodyPr wrap="square">
                <a:spAutoFit/>
              </a:bodyPr>
              <a:lstStyle/>
              <a:p>
                <a:pPr algn="ctr"/>
                <a:endParaRPr lang="en-US"/>
              </a:p>
            </p:txBody>
          </p:sp>
          <p:cxnSp>
            <p:nvCxnSpPr>
              <p:cNvPr id="101" name="Straight Arrow Connector 100"/>
              <p:cNvCxnSpPr/>
              <p:nvPr/>
            </p:nvCxnSpPr>
            <p:spPr>
              <a:xfrm flipV="1">
                <a:off x="6217442" y="4125396"/>
                <a:ext cx="0" cy="343972"/>
              </a:xfrm>
              <a:prstGeom prst="straightConnector1">
                <a:avLst/>
              </a:prstGeom>
              <a:ln w="19050">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3200400" y="1752660"/>
              <a:ext cx="2655650" cy="2585521"/>
              <a:chOff x="3200400" y="1752660"/>
              <a:chExt cx="2655650" cy="2585521"/>
            </a:xfrm>
          </p:grpSpPr>
          <p:sp>
            <p:nvSpPr>
              <p:cNvPr id="80" name="Rectangle 79"/>
              <p:cNvSpPr/>
              <p:nvPr/>
            </p:nvSpPr>
            <p:spPr>
              <a:xfrm>
                <a:off x="3200400" y="1752660"/>
                <a:ext cx="2655650" cy="24883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3276600" y="3938071"/>
                <a:ext cx="664284" cy="400110"/>
              </a:xfrm>
              <a:prstGeom prst="rect">
                <a:avLst/>
              </a:prstGeom>
              <a:solidFill>
                <a:schemeClr val="bg1"/>
              </a:solidFill>
            </p:spPr>
            <p:txBody>
              <a:bodyPr wrap="none" rtlCol="0">
                <a:spAutoFit/>
              </a:bodyPr>
              <a:lstStyle/>
              <a:p>
                <a:r>
                  <a:rPr lang="en-US" sz="2000" dirty="0"/>
                  <a:t>Host</a:t>
                </a:r>
              </a:p>
            </p:txBody>
          </p:sp>
        </p:grpSp>
      </p:grpSp>
      <p:sp>
        <p:nvSpPr>
          <p:cNvPr id="102" name="TextBox 101"/>
          <p:cNvSpPr txBox="1"/>
          <p:nvPr/>
        </p:nvSpPr>
        <p:spPr>
          <a:xfrm>
            <a:off x="6457273" y="5285390"/>
            <a:ext cx="1202060" cy="707886"/>
          </a:xfrm>
          <a:prstGeom prst="rect">
            <a:avLst/>
          </a:prstGeom>
          <a:noFill/>
        </p:spPr>
        <p:txBody>
          <a:bodyPr wrap="none" rtlCol="0">
            <a:spAutoFit/>
          </a:bodyPr>
          <a:lstStyle/>
          <a:p>
            <a:pPr algn="ctr"/>
            <a:r>
              <a:rPr lang="en-US" sz="2000" dirty="0"/>
              <a:t>Incoming </a:t>
            </a:r>
          </a:p>
          <a:p>
            <a:pPr algn="ctr"/>
            <a:r>
              <a:rPr lang="en-US" sz="2000" dirty="0"/>
              <a:t>message</a:t>
            </a:r>
          </a:p>
        </p:txBody>
      </p:sp>
      <p:cxnSp>
        <p:nvCxnSpPr>
          <p:cNvPr id="103" name="Straight Arrow Connector 102"/>
          <p:cNvCxnSpPr>
            <a:stCxn id="102" idx="1"/>
          </p:cNvCxnSpPr>
          <p:nvPr/>
        </p:nvCxnSpPr>
        <p:spPr>
          <a:xfrm flipH="1">
            <a:off x="6186807" y="5639333"/>
            <a:ext cx="270466" cy="3365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
          <p:cNvSpPr>
            <a:spLocks noChangeArrowheads="1"/>
          </p:cNvSpPr>
          <p:nvPr/>
        </p:nvSpPr>
        <p:spPr bwMode="auto">
          <a:xfrm>
            <a:off x="4845544" y="3705615"/>
            <a:ext cx="582211" cy="274320"/>
          </a:xfrm>
          <a:prstGeom prst="rect">
            <a:avLst/>
          </a:prstGeom>
          <a:solidFill>
            <a:schemeClr val="bg1"/>
          </a:solidFill>
          <a:ln w="9525">
            <a:solidFill>
              <a:schemeClr val="tx1"/>
            </a:solidFill>
            <a:miter lim="800000"/>
            <a:headEnd/>
            <a:tailEnd/>
          </a:ln>
          <a:effectLst/>
        </p:spPr>
        <p:txBody>
          <a:bodyPr wrap="none" anchor="ctr">
            <a:spAutoFit/>
          </a:bodyPr>
          <a:lstStyle/>
          <a:p>
            <a:pPr algn="ctr"/>
            <a:r>
              <a:rPr lang="en-US" dirty="0"/>
              <a:t>DNS</a:t>
            </a:r>
          </a:p>
        </p:txBody>
      </p:sp>
    </p:spTree>
    <p:extLst>
      <p:ext uri="{BB962C8B-B14F-4D97-AF65-F5344CB8AC3E}">
        <p14:creationId xmlns:p14="http://schemas.microsoft.com/office/powerpoint/2010/main" val="327346243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Design – Implementing Layering – Demultiplexing</a:t>
            </a:r>
          </a:p>
        </p:txBody>
      </p:sp>
      <p:sp>
        <p:nvSpPr>
          <p:cNvPr id="3" name="Slide Number Placeholder 2"/>
          <p:cNvSpPr>
            <a:spLocks noGrp="1"/>
          </p:cNvSpPr>
          <p:nvPr>
            <p:ph type="sldNum" sz="quarter" idx="10"/>
          </p:nvPr>
        </p:nvSpPr>
        <p:spPr/>
        <p:txBody>
          <a:bodyPr/>
          <a:lstStyle/>
          <a:p>
            <a:pPr>
              <a:defRPr/>
            </a:pPr>
            <a:fld id="{E84328DE-0B1F-471E-ACE5-B3C574875C47}" type="slidenum">
              <a:rPr lang="en-US" smtClean="0"/>
              <a:pPr>
                <a:defRPr/>
              </a:pPr>
              <a:t>25</a:t>
            </a:fld>
            <a:endParaRPr lang="en-US"/>
          </a:p>
        </p:txBody>
      </p:sp>
      <p:sp>
        <p:nvSpPr>
          <p:cNvPr id="4" name="Content Placeholder 3"/>
          <p:cNvSpPr>
            <a:spLocks noGrp="1"/>
          </p:cNvSpPr>
          <p:nvPr>
            <p:ph sz="quarter" idx="13"/>
          </p:nvPr>
        </p:nvSpPr>
        <p:spPr>
          <a:xfrm>
            <a:off x="457200" y="1322696"/>
            <a:ext cx="8686800" cy="4925704"/>
          </a:xfrm>
        </p:spPr>
        <p:txBody>
          <a:bodyPr/>
          <a:lstStyle/>
          <a:p>
            <a:pPr lvl="1"/>
            <a:r>
              <a:rPr lang="en-US" dirty="0"/>
              <a:t>Process of Demultiplexing </a:t>
            </a:r>
          </a:p>
          <a:p>
            <a:pPr lvl="2"/>
            <a:r>
              <a:rPr lang="en-US" dirty="0"/>
              <a:t>E.g., all messages are sent to the Ethernet layer (for an Ethernet network)</a:t>
            </a:r>
          </a:p>
          <a:p>
            <a:pPr lvl="2"/>
            <a:r>
              <a:rPr lang="en-US" dirty="0"/>
              <a:t>Ethernet header indicates that this message is intended for IP</a:t>
            </a:r>
          </a:p>
          <a:p>
            <a:pPr lvl="2"/>
            <a:r>
              <a:rPr lang="en-US" dirty="0"/>
              <a:t>IP header has a protocol field that indicates TCP</a:t>
            </a:r>
          </a:p>
          <a:p>
            <a:pPr lvl="2"/>
            <a:r>
              <a:rPr lang="en-US" dirty="0"/>
              <a:t>TCP header has a port field that identifies the application layer protocol.</a:t>
            </a:r>
          </a:p>
          <a:p>
            <a:pPr lvl="2"/>
            <a:endParaRPr lang="en-US" dirty="0"/>
          </a:p>
          <a:p>
            <a:endParaRPr lang="en-US" dirty="0"/>
          </a:p>
        </p:txBody>
      </p:sp>
      <p:sp>
        <p:nvSpPr>
          <p:cNvPr id="67" name="Line 4"/>
          <p:cNvSpPr>
            <a:spLocks noChangeShapeType="1"/>
          </p:cNvSpPr>
          <p:nvPr/>
        </p:nvSpPr>
        <p:spPr bwMode="auto">
          <a:xfrm flipH="1">
            <a:off x="4648200" y="3930429"/>
            <a:ext cx="289116" cy="402781"/>
          </a:xfrm>
          <a:prstGeom prst="line">
            <a:avLst/>
          </a:prstGeom>
          <a:noFill/>
          <a:ln w="9525">
            <a:solidFill>
              <a:schemeClr val="tx1"/>
            </a:solidFill>
            <a:miter lim="800000"/>
            <a:headEnd/>
            <a:tailEnd/>
          </a:ln>
          <a:effectLst/>
        </p:spPr>
        <p:txBody>
          <a:bodyPr wrap="square">
            <a:spAutoFit/>
          </a:bodyPr>
          <a:lstStyle/>
          <a:p>
            <a:pPr algn="ctr"/>
            <a:endParaRPr lang="en-US"/>
          </a:p>
        </p:txBody>
      </p:sp>
      <p:grpSp>
        <p:nvGrpSpPr>
          <p:cNvPr id="68" name="Group 67"/>
          <p:cNvGrpSpPr/>
          <p:nvPr/>
        </p:nvGrpSpPr>
        <p:grpSpPr>
          <a:xfrm>
            <a:off x="3042330" y="5959974"/>
            <a:ext cx="3081237" cy="360172"/>
            <a:chOff x="4365059" y="2343150"/>
            <a:chExt cx="3997724" cy="475582"/>
          </a:xfrm>
        </p:grpSpPr>
        <p:sp>
          <p:nvSpPr>
            <p:cNvPr id="69" name="Rectangle 68"/>
            <p:cNvSpPr/>
            <p:nvPr/>
          </p:nvSpPr>
          <p:spPr>
            <a:xfrm>
              <a:off x="4509169" y="2343150"/>
              <a:ext cx="3853614"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0" name="TextBox 69"/>
            <p:cNvSpPr txBox="1"/>
            <p:nvPr/>
          </p:nvSpPr>
          <p:spPr>
            <a:xfrm>
              <a:off x="4365059" y="2371695"/>
              <a:ext cx="1384109" cy="447037"/>
            </a:xfrm>
            <a:prstGeom prst="rect">
              <a:avLst/>
            </a:prstGeom>
            <a:noFill/>
          </p:spPr>
          <p:txBody>
            <a:bodyPr wrap="square" rtlCol="0">
              <a:spAutoFit/>
            </a:bodyPr>
            <a:lstStyle/>
            <a:p>
              <a:pPr algn="ctr"/>
              <a:r>
                <a:rPr lang="en-US" sz="1600" dirty="0"/>
                <a:t>Ethernet</a:t>
              </a:r>
            </a:p>
          </p:txBody>
        </p:sp>
        <p:sp>
          <p:nvSpPr>
            <p:cNvPr id="71" name="TextBox 70"/>
            <p:cNvSpPr txBox="1"/>
            <p:nvPr/>
          </p:nvSpPr>
          <p:spPr>
            <a:xfrm>
              <a:off x="5624912" y="2371695"/>
              <a:ext cx="672430" cy="447037"/>
            </a:xfrm>
            <a:prstGeom prst="rect">
              <a:avLst/>
            </a:prstGeom>
            <a:noFill/>
          </p:spPr>
          <p:txBody>
            <a:bodyPr wrap="square" rtlCol="0">
              <a:spAutoFit/>
            </a:bodyPr>
            <a:lstStyle/>
            <a:p>
              <a:pPr algn="ctr"/>
              <a:r>
                <a:rPr lang="en-US" sz="1600" dirty="0"/>
                <a:t>IP</a:t>
              </a:r>
            </a:p>
          </p:txBody>
        </p:sp>
        <p:sp>
          <p:nvSpPr>
            <p:cNvPr id="72" name="TextBox 71"/>
            <p:cNvSpPr txBox="1"/>
            <p:nvPr/>
          </p:nvSpPr>
          <p:spPr>
            <a:xfrm>
              <a:off x="6153292" y="2371695"/>
              <a:ext cx="954595" cy="447037"/>
            </a:xfrm>
            <a:prstGeom prst="rect">
              <a:avLst/>
            </a:prstGeom>
            <a:noFill/>
          </p:spPr>
          <p:txBody>
            <a:bodyPr wrap="square" rtlCol="0">
              <a:spAutoFit/>
            </a:bodyPr>
            <a:lstStyle/>
            <a:p>
              <a:pPr algn="ctr"/>
              <a:r>
                <a:rPr lang="en-US" sz="1600" dirty="0"/>
                <a:t>TCP</a:t>
              </a:r>
            </a:p>
          </p:txBody>
        </p:sp>
        <p:sp>
          <p:nvSpPr>
            <p:cNvPr id="73" name="TextBox 72"/>
            <p:cNvSpPr txBox="1"/>
            <p:nvPr/>
          </p:nvSpPr>
          <p:spPr>
            <a:xfrm>
              <a:off x="7206752" y="2371695"/>
              <a:ext cx="929020" cy="447037"/>
            </a:xfrm>
            <a:prstGeom prst="rect">
              <a:avLst/>
            </a:prstGeom>
            <a:noFill/>
          </p:spPr>
          <p:txBody>
            <a:bodyPr wrap="square" rtlCol="0">
              <a:spAutoFit/>
            </a:bodyPr>
            <a:lstStyle/>
            <a:p>
              <a:pPr algn="ctr"/>
              <a:r>
                <a:rPr lang="en-US" sz="1600" dirty="0"/>
                <a:t>HTTP</a:t>
              </a:r>
            </a:p>
          </p:txBody>
        </p:sp>
        <p:cxnSp>
          <p:nvCxnSpPr>
            <p:cNvPr id="74" name="Straight Connector 73"/>
            <p:cNvCxnSpPr/>
            <p:nvPr/>
          </p:nvCxnSpPr>
          <p:spPr>
            <a:xfrm>
              <a:off x="7009022"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218102"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624912"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953733" y="3563026"/>
            <a:ext cx="4560650" cy="2316944"/>
            <a:chOff x="1295400" y="1752660"/>
            <a:chExt cx="4560650" cy="2629895"/>
          </a:xfrm>
        </p:grpSpPr>
        <p:grpSp>
          <p:nvGrpSpPr>
            <p:cNvPr id="78" name="Group 77"/>
            <p:cNvGrpSpPr/>
            <p:nvPr/>
          </p:nvGrpSpPr>
          <p:grpSpPr>
            <a:xfrm>
              <a:off x="1295400" y="1914509"/>
              <a:ext cx="4371371" cy="2468046"/>
              <a:chOff x="2537425" y="1470064"/>
              <a:chExt cx="4371371" cy="2999304"/>
            </a:xfrm>
          </p:grpSpPr>
          <p:sp>
            <p:nvSpPr>
              <p:cNvPr id="82" name="Line 2"/>
              <p:cNvSpPr>
                <a:spLocks noChangeShapeType="1"/>
              </p:cNvSpPr>
              <p:nvPr/>
            </p:nvSpPr>
            <p:spPr bwMode="auto">
              <a:xfrm flipV="1">
                <a:off x="6271225" y="3250168"/>
                <a:ext cx="304800" cy="533400"/>
              </a:xfrm>
              <a:prstGeom prst="line">
                <a:avLst/>
              </a:prstGeom>
              <a:noFill/>
              <a:ln w="9525">
                <a:solidFill>
                  <a:schemeClr val="tx1"/>
                </a:solidFill>
                <a:miter lim="800000"/>
                <a:headEnd/>
                <a:tailEnd/>
              </a:ln>
              <a:effectLst/>
            </p:spPr>
            <p:txBody>
              <a:bodyPr>
                <a:spAutoFit/>
              </a:bodyPr>
              <a:lstStyle/>
              <a:p>
                <a:pPr algn="ctr"/>
                <a:endParaRPr lang="en-US"/>
              </a:p>
            </p:txBody>
          </p:sp>
          <p:sp>
            <p:nvSpPr>
              <p:cNvPr id="83" name="Line 3"/>
              <p:cNvSpPr>
                <a:spLocks noChangeShapeType="1"/>
              </p:cNvSpPr>
              <p:nvPr/>
            </p:nvSpPr>
            <p:spPr bwMode="auto">
              <a:xfrm>
                <a:off x="5433025" y="2564368"/>
                <a:ext cx="304800" cy="533400"/>
              </a:xfrm>
              <a:prstGeom prst="line">
                <a:avLst/>
              </a:prstGeom>
              <a:noFill/>
              <a:ln w="9525">
                <a:solidFill>
                  <a:schemeClr val="tx1"/>
                </a:solidFill>
                <a:miter lim="800000"/>
                <a:headEnd/>
                <a:tailEnd/>
              </a:ln>
              <a:effectLst/>
            </p:spPr>
            <p:txBody>
              <a:bodyPr>
                <a:spAutoFit/>
              </a:bodyPr>
              <a:lstStyle/>
              <a:p>
                <a:pPr algn="ctr"/>
                <a:endParaRPr lang="en-US"/>
              </a:p>
            </p:txBody>
          </p:sp>
          <p:sp>
            <p:nvSpPr>
              <p:cNvPr id="84" name="Line 4"/>
              <p:cNvSpPr>
                <a:spLocks noChangeShapeType="1"/>
              </p:cNvSpPr>
              <p:nvPr/>
            </p:nvSpPr>
            <p:spPr bwMode="auto">
              <a:xfrm flipH="1">
                <a:off x="5814024" y="2488169"/>
                <a:ext cx="289116" cy="555596"/>
              </a:xfrm>
              <a:prstGeom prst="line">
                <a:avLst/>
              </a:prstGeom>
              <a:noFill/>
              <a:ln w="9525">
                <a:solidFill>
                  <a:schemeClr val="tx1"/>
                </a:solidFill>
                <a:miter lim="800000"/>
                <a:headEnd/>
                <a:tailEnd/>
              </a:ln>
              <a:effectLst/>
            </p:spPr>
            <p:txBody>
              <a:bodyPr wrap="square">
                <a:spAutoFit/>
              </a:bodyPr>
              <a:lstStyle/>
              <a:p>
                <a:pPr algn="ctr"/>
                <a:endParaRPr lang="en-US"/>
              </a:p>
            </p:txBody>
          </p:sp>
          <p:sp>
            <p:nvSpPr>
              <p:cNvPr id="85" name="Line 5"/>
              <p:cNvSpPr>
                <a:spLocks noChangeShapeType="1"/>
              </p:cNvSpPr>
              <p:nvPr/>
            </p:nvSpPr>
            <p:spPr bwMode="auto">
              <a:xfrm>
                <a:off x="4921391" y="1726168"/>
                <a:ext cx="289167" cy="533400"/>
              </a:xfrm>
              <a:prstGeom prst="line">
                <a:avLst/>
              </a:prstGeom>
              <a:noFill/>
              <a:ln w="9525">
                <a:solidFill>
                  <a:schemeClr val="tx1"/>
                </a:solidFill>
                <a:miter lim="800000"/>
                <a:headEnd/>
                <a:tailEnd/>
              </a:ln>
              <a:effectLst/>
            </p:spPr>
            <p:txBody>
              <a:bodyPr wrap="square">
                <a:spAutoFit/>
              </a:bodyPr>
              <a:lstStyle/>
              <a:p>
                <a:pPr algn="ctr"/>
                <a:endParaRPr lang="en-US"/>
              </a:p>
            </p:txBody>
          </p:sp>
          <p:sp>
            <p:nvSpPr>
              <p:cNvPr id="86" name="Line 6"/>
              <p:cNvSpPr>
                <a:spLocks noChangeShapeType="1"/>
              </p:cNvSpPr>
              <p:nvPr/>
            </p:nvSpPr>
            <p:spPr bwMode="auto">
              <a:xfrm flipH="1">
                <a:off x="5439159" y="1726169"/>
                <a:ext cx="346767" cy="533400"/>
              </a:xfrm>
              <a:prstGeom prst="line">
                <a:avLst/>
              </a:prstGeom>
              <a:noFill/>
              <a:ln w="9525">
                <a:solidFill>
                  <a:schemeClr val="tx1"/>
                </a:solidFill>
                <a:miter lim="800000"/>
                <a:headEnd/>
                <a:tailEnd/>
              </a:ln>
              <a:effectLst/>
            </p:spPr>
            <p:txBody>
              <a:bodyPr wrap="square">
                <a:spAutoFit/>
              </a:bodyPr>
              <a:lstStyle/>
              <a:p>
                <a:pPr algn="ctr"/>
                <a:endParaRPr lang="en-US"/>
              </a:p>
            </p:txBody>
          </p:sp>
          <p:sp>
            <p:nvSpPr>
              <p:cNvPr id="87" name="Line 7"/>
              <p:cNvSpPr>
                <a:spLocks noChangeShapeType="1"/>
              </p:cNvSpPr>
              <p:nvPr/>
            </p:nvSpPr>
            <p:spPr bwMode="auto">
              <a:xfrm flipH="1" flipV="1">
                <a:off x="5785926" y="3363394"/>
                <a:ext cx="241015" cy="420172"/>
              </a:xfrm>
              <a:prstGeom prst="line">
                <a:avLst/>
              </a:prstGeom>
              <a:noFill/>
              <a:ln w="9525">
                <a:solidFill>
                  <a:schemeClr val="tx1"/>
                </a:solidFill>
                <a:miter lim="800000"/>
                <a:headEnd/>
                <a:tailEnd/>
              </a:ln>
              <a:effectLst/>
            </p:spPr>
            <p:txBody>
              <a:bodyPr wrap="square">
                <a:spAutoFit/>
              </a:bodyPr>
              <a:lstStyle/>
              <a:p>
                <a:pPr algn="ctr"/>
                <a:endParaRPr lang="en-US"/>
              </a:p>
            </p:txBody>
          </p:sp>
          <p:sp>
            <p:nvSpPr>
              <p:cNvPr id="88" name="Rectangle 10"/>
              <p:cNvSpPr>
                <a:spLocks noChangeArrowheads="1"/>
              </p:cNvSpPr>
              <p:nvPr/>
            </p:nvSpPr>
            <p:spPr bwMode="auto">
              <a:xfrm>
                <a:off x="5920726" y="2232064"/>
                <a:ext cx="593432" cy="369332"/>
              </a:xfrm>
              <a:prstGeom prst="rect">
                <a:avLst/>
              </a:prstGeom>
              <a:solidFill>
                <a:schemeClr val="bg1"/>
              </a:solidFill>
              <a:ln w="9525">
                <a:solidFill>
                  <a:schemeClr val="tx1"/>
                </a:solidFill>
                <a:miter lim="800000"/>
                <a:headEnd/>
                <a:tailEnd/>
              </a:ln>
              <a:effectLst/>
            </p:spPr>
            <p:txBody>
              <a:bodyPr wrap="none" anchor="ctr">
                <a:spAutoFit/>
              </a:bodyPr>
              <a:lstStyle/>
              <a:p>
                <a:pPr algn="ctr"/>
                <a:r>
                  <a:rPr lang="en-US" dirty="0"/>
                  <a:t>UDP</a:t>
                </a:r>
              </a:p>
            </p:txBody>
          </p:sp>
          <p:sp>
            <p:nvSpPr>
              <p:cNvPr id="89" name="Rectangle 11"/>
              <p:cNvSpPr>
                <a:spLocks noChangeArrowheads="1"/>
              </p:cNvSpPr>
              <p:nvPr/>
            </p:nvSpPr>
            <p:spPr bwMode="auto">
              <a:xfrm>
                <a:off x="5040304" y="2232064"/>
                <a:ext cx="534184" cy="369332"/>
              </a:xfrm>
              <a:prstGeom prst="rect">
                <a:avLst/>
              </a:prstGeom>
              <a:solidFill>
                <a:srgbClr val="FFCCCC"/>
              </a:solidFill>
              <a:ln w="9525">
                <a:solidFill>
                  <a:schemeClr val="tx1"/>
                </a:solidFill>
                <a:miter lim="800000"/>
                <a:headEnd/>
                <a:tailEnd/>
              </a:ln>
              <a:effectLst/>
            </p:spPr>
            <p:txBody>
              <a:bodyPr wrap="none" anchor="ctr">
                <a:spAutoFit/>
              </a:bodyPr>
              <a:lstStyle/>
              <a:p>
                <a:pPr algn="ctr"/>
                <a:r>
                  <a:rPr lang="en-US" dirty="0"/>
                  <a:t>TCP</a:t>
                </a:r>
              </a:p>
            </p:txBody>
          </p:sp>
          <p:sp>
            <p:nvSpPr>
              <p:cNvPr id="90" name="Rectangle 12"/>
              <p:cNvSpPr>
                <a:spLocks noChangeArrowheads="1"/>
              </p:cNvSpPr>
              <p:nvPr/>
            </p:nvSpPr>
            <p:spPr bwMode="auto">
              <a:xfrm>
                <a:off x="6347425" y="2994064"/>
                <a:ext cx="561371" cy="369332"/>
              </a:xfrm>
              <a:prstGeom prst="rect">
                <a:avLst/>
              </a:prstGeom>
              <a:solidFill>
                <a:schemeClr val="bg1"/>
              </a:solidFill>
              <a:ln w="9525">
                <a:solidFill>
                  <a:schemeClr val="tx1"/>
                </a:solidFill>
                <a:miter lim="800000"/>
                <a:headEnd/>
                <a:tailEnd/>
              </a:ln>
              <a:effectLst/>
            </p:spPr>
            <p:txBody>
              <a:bodyPr wrap="none" anchor="ctr">
                <a:spAutoFit/>
              </a:bodyPr>
              <a:lstStyle/>
              <a:p>
                <a:pPr algn="ctr"/>
                <a:r>
                  <a:rPr lang="en-US" dirty="0"/>
                  <a:t>ARP</a:t>
                </a:r>
              </a:p>
            </p:txBody>
          </p:sp>
          <p:sp>
            <p:nvSpPr>
              <p:cNvPr id="91" name="Rectangle 13"/>
              <p:cNvSpPr>
                <a:spLocks noChangeArrowheads="1"/>
              </p:cNvSpPr>
              <p:nvPr/>
            </p:nvSpPr>
            <p:spPr bwMode="auto">
              <a:xfrm>
                <a:off x="5605429" y="2994064"/>
                <a:ext cx="360996" cy="369332"/>
              </a:xfrm>
              <a:prstGeom prst="rect">
                <a:avLst/>
              </a:prstGeom>
              <a:solidFill>
                <a:srgbClr val="FFCCCC"/>
              </a:solidFill>
              <a:ln w="9525">
                <a:solidFill>
                  <a:schemeClr val="tx1"/>
                </a:solidFill>
                <a:miter lim="800000"/>
                <a:headEnd/>
                <a:tailEnd/>
              </a:ln>
              <a:effectLst/>
            </p:spPr>
            <p:txBody>
              <a:bodyPr wrap="none" anchor="ctr">
                <a:spAutoFit/>
              </a:bodyPr>
              <a:lstStyle/>
              <a:p>
                <a:pPr algn="ctr"/>
                <a:r>
                  <a:rPr lang="en-US" dirty="0"/>
                  <a:t>IP</a:t>
                </a:r>
              </a:p>
            </p:txBody>
          </p:sp>
          <p:sp>
            <p:nvSpPr>
              <p:cNvPr id="92" name="Rectangle 14"/>
              <p:cNvSpPr>
                <a:spLocks noChangeArrowheads="1"/>
              </p:cNvSpPr>
              <p:nvPr/>
            </p:nvSpPr>
            <p:spPr bwMode="auto">
              <a:xfrm>
                <a:off x="5665895" y="3756064"/>
                <a:ext cx="1001493" cy="369332"/>
              </a:xfrm>
              <a:prstGeom prst="rect">
                <a:avLst/>
              </a:prstGeom>
              <a:solidFill>
                <a:srgbClr val="FFCCCC"/>
              </a:solidFill>
              <a:ln w="9525">
                <a:solidFill>
                  <a:schemeClr val="tx1"/>
                </a:solidFill>
                <a:miter lim="800000"/>
                <a:headEnd/>
                <a:tailEnd/>
              </a:ln>
              <a:effectLst/>
            </p:spPr>
            <p:txBody>
              <a:bodyPr wrap="none" anchor="ctr">
                <a:spAutoFit/>
              </a:bodyPr>
              <a:lstStyle/>
              <a:p>
                <a:pPr algn="ctr"/>
                <a:r>
                  <a:rPr lang="en-US"/>
                  <a:t>Ethernet</a:t>
                </a:r>
              </a:p>
            </p:txBody>
          </p:sp>
          <p:sp>
            <p:nvSpPr>
              <p:cNvPr id="93" name="Rectangle 15"/>
              <p:cNvSpPr>
                <a:spLocks noChangeArrowheads="1"/>
              </p:cNvSpPr>
              <p:nvPr/>
            </p:nvSpPr>
            <p:spPr bwMode="auto">
              <a:xfrm>
                <a:off x="4562160" y="1470064"/>
                <a:ext cx="718465" cy="369332"/>
              </a:xfrm>
              <a:prstGeom prst="rect">
                <a:avLst/>
              </a:prstGeom>
              <a:solidFill>
                <a:schemeClr val="bg1"/>
              </a:solidFill>
              <a:ln w="9525">
                <a:solidFill>
                  <a:schemeClr val="tx1"/>
                </a:solidFill>
                <a:miter lim="800000"/>
                <a:headEnd/>
                <a:tailEnd/>
              </a:ln>
              <a:effectLst/>
            </p:spPr>
            <p:txBody>
              <a:bodyPr wrap="none" anchor="ctr">
                <a:spAutoFit/>
              </a:bodyPr>
              <a:lstStyle/>
              <a:p>
                <a:pPr algn="ctr"/>
                <a:r>
                  <a:rPr lang="en-US" dirty="0"/>
                  <a:t>SMTP</a:t>
                </a:r>
              </a:p>
            </p:txBody>
          </p:sp>
          <p:sp>
            <p:nvSpPr>
              <p:cNvPr id="94" name="Rectangle 16"/>
              <p:cNvSpPr>
                <a:spLocks noChangeArrowheads="1"/>
              </p:cNvSpPr>
              <p:nvPr/>
            </p:nvSpPr>
            <p:spPr bwMode="auto">
              <a:xfrm>
                <a:off x="5585425" y="1470064"/>
                <a:ext cx="675120" cy="369332"/>
              </a:xfrm>
              <a:prstGeom prst="rect">
                <a:avLst/>
              </a:prstGeom>
              <a:solidFill>
                <a:srgbClr val="FFCCCC"/>
              </a:solidFill>
              <a:ln w="9525">
                <a:solidFill>
                  <a:schemeClr val="tx1"/>
                </a:solidFill>
                <a:miter lim="800000"/>
                <a:headEnd/>
                <a:tailEnd/>
              </a:ln>
              <a:effectLst/>
            </p:spPr>
            <p:txBody>
              <a:bodyPr wrap="none" anchor="ctr">
                <a:spAutoFit/>
              </a:bodyPr>
              <a:lstStyle/>
              <a:p>
                <a:pPr algn="ctr"/>
                <a:r>
                  <a:rPr lang="en-US" dirty="0"/>
                  <a:t>HTTP</a:t>
                </a:r>
              </a:p>
            </p:txBody>
          </p:sp>
          <p:sp>
            <p:nvSpPr>
              <p:cNvPr id="95" name="Text Box 17"/>
              <p:cNvSpPr txBox="1">
                <a:spLocks noChangeArrowheads="1"/>
              </p:cNvSpPr>
              <p:nvPr/>
            </p:nvSpPr>
            <p:spPr bwMode="auto">
              <a:xfrm>
                <a:off x="2662203" y="3598901"/>
                <a:ext cx="1661352" cy="369332"/>
              </a:xfrm>
              <a:prstGeom prst="rect">
                <a:avLst/>
              </a:prstGeom>
              <a:noFill/>
              <a:ln w="9525">
                <a:noFill/>
                <a:miter lim="800000"/>
                <a:headEnd/>
                <a:tailEnd/>
              </a:ln>
              <a:effectLst/>
            </p:spPr>
            <p:txBody>
              <a:bodyPr wrap="none">
                <a:spAutoFit/>
              </a:bodyPr>
              <a:lstStyle/>
              <a:p>
                <a:pPr algn="ctr"/>
                <a:r>
                  <a:rPr lang="en-US" dirty="0" err="1"/>
                  <a:t>Ethertype</a:t>
                </a:r>
                <a:r>
                  <a:rPr lang="en-US" dirty="0"/>
                  <a:t> value</a:t>
                </a:r>
              </a:p>
            </p:txBody>
          </p:sp>
          <p:sp>
            <p:nvSpPr>
              <p:cNvPr id="96" name="Text Box 18"/>
              <p:cNvSpPr txBox="1">
                <a:spLocks noChangeArrowheads="1"/>
              </p:cNvSpPr>
              <p:nvPr/>
            </p:nvSpPr>
            <p:spPr bwMode="auto">
              <a:xfrm>
                <a:off x="2662203" y="2865701"/>
                <a:ext cx="1667572" cy="369332"/>
              </a:xfrm>
              <a:prstGeom prst="rect">
                <a:avLst/>
              </a:prstGeom>
              <a:noFill/>
              <a:ln w="9525">
                <a:noFill/>
                <a:miter lim="800000"/>
                <a:headEnd/>
                <a:tailEnd/>
              </a:ln>
              <a:effectLst/>
            </p:spPr>
            <p:txBody>
              <a:bodyPr wrap="none">
                <a:spAutoFit/>
              </a:bodyPr>
              <a:lstStyle/>
              <a:p>
                <a:pPr algn="ctr"/>
                <a:r>
                  <a:rPr lang="en-US" dirty="0"/>
                  <a:t>IP protocol field</a:t>
                </a:r>
              </a:p>
            </p:txBody>
          </p:sp>
          <p:sp>
            <p:nvSpPr>
              <p:cNvPr id="97" name="Text Box 19"/>
              <p:cNvSpPr txBox="1">
                <a:spLocks noChangeArrowheads="1"/>
              </p:cNvSpPr>
              <p:nvPr/>
            </p:nvSpPr>
            <p:spPr bwMode="auto">
              <a:xfrm>
                <a:off x="2537425" y="2074901"/>
                <a:ext cx="1786130" cy="369332"/>
              </a:xfrm>
              <a:prstGeom prst="rect">
                <a:avLst/>
              </a:prstGeom>
              <a:noFill/>
              <a:ln w="9525">
                <a:noFill/>
                <a:miter lim="800000"/>
                <a:headEnd/>
                <a:tailEnd/>
              </a:ln>
              <a:effectLst/>
            </p:spPr>
            <p:txBody>
              <a:bodyPr wrap="none">
                <a:spAutoFit/>
              </a:bodyPr>
              <a:lstStyle/>
              <a:p>
                <a:pPr algn="ctr"/>
                <a:r>
                  <a:rPr lang="en-US" dirty="0"/>
                  <a:t>TCP port number</a:t>
                </a:r>
              </a:p>
            </p:txBody>
          </p:sp>
          <p:sp>
            <p:nvSpPr>
              <p:cNvPr id="98" name="Line 20"/>
              <p:cNvSpPr>
                <a:spLocks noChangeShapeType="1"/>
              </p:cNvSpPr>
              <p:nvPr/>
            </p:nvSpPr>
            <p:spPr bwMode="auto">
              <a:xfrm>
                <a:off x="4247356" y="3097769"/>
                <a:ext cx="1206182" cy="0"/>
              </a:xfrm>
              <a:prstGeom prst="line">
                <a:avLst/>
              </a:prstGeom>
              <a:noFill/>
              <a:ln w="19050">
                <a:solidFill>
                  <a:schemeClr val="tx1"/>
                </a:solidFill>
                <a:prstDash val="dash"/>
                <a:miter lim="800000"/>
                <a:headEnd type="none" w="med" len="med"/>
                <a:tailEnd type="arrow" w="med" len="med"/>
              </a:ln>
              <a:effectLst/>
            </p:spPr>
            <p:txBody>
              <a:bodyPr wrap="square">
                <a:spAutoFit/>
              </a:bodyPr>
              <a:lstStyle/>
              <a:p>
                <a:pPr algn="ctr"/>
                <a:endParaRPr lang="en-US"/>
              </a:p>
            </p:txBody>
          </p:sp>
          <p:sp>
            <p:nvSpPr>
              <p:cNvPr id="99" name="Line 21"/>
              <p:cNvSpPr>
                <a:spLocks noChangeShapeType="1"/>
              </p:cNvSpPr>
              <p:nvPr/>
            </p:nvSpPr>
            <p:spPr bwMode="auto">
              <a:xfrm>
                <a:off x="4323556" y="3843932"/>
                <a:ext cx="1310480" cy="0"/>
              </a:xfrm>
              <a:prstGeom prst="line">
                <a:avLst/>
              </a:prstGeom>
              <a:noFill/>
              <a:ln w="19050">
                <a:solidFill>
                  <a:schemeClr val="tx1"/>
                </a:solidFill>
                <a:prstDash val="dash"/>
                <a:miter lim="800000"/>
                <a:headEnd type="none" w="med" len="med"/>
                <a:tailEnd type="arrow" w="med" len="med"/>
              </a:ln>
              <a:effectLst/>
            </p:spPr>
            <p:txBody>
              <a:bodyPr wrap="square">
                <a:spAutoFit/>
              </a:bodyPr>
              <a:lstStyle/>
              <a:p>
                <a:pPr algn="ctr"/>
                <a:endParaRPr lang="en-US"/>
              </a:p>
            </p:txBody>
          </p:sp>
          <p:sp>
            <p:nvSpPr>
              <p:cNvPr id="100" name="Line 22"/>
              <p:cNvSpPr>
                <a:spLocks noChangeShapeType="1"/>
              </p:cNvSpPr>
              <p:nvPr/>
            </p:nvSpPr>
            <p:spPr bwMode="auto">
              <a:xfrm>
                <a:off x="4247355" y="2335768"/>
                <a:ext cx="542532" cy="0"/>
              </a:xfrm>
              <a:prstGeom prst="line">
                <a:avLst/>
              </a:prstGeom>
              <a:noFill/>
              <a:ln w="19050">
                <a:solidFill>
                  <a:schemeClr val="tx1"/>
                </a:solidFill>
                <a:prstDash val="dash"/>
                <a:miter lim="800000"/>
                <a:headEnd type="none" w="med" len="med"/>
                <a:tailEnd type="arrow" w="med" len="med"/>
              </a:ln>
              <a:effectLst/>
            </p:spPr>
            <p:txBody>
              <a:bodyPr wrap="square">
                <a:spAutoFit/>
              </a:bodyPr>
              <a:lstStyle/>
              <a:p>
                <a:pPr algn="ctr"/>
                <a:endParaRPr lang="en-US"/>
              </a:p>
            </p:txBody>
          </p:sp>
          <p:cxnSp>
            <p:nvCxnSpPr>
              <p:cNvPr id="101" name="Straight Arrow Connector 100"/>
              <p:cNvCxnSpPr/>
              <p:nvPr/>
            </p:nvCxnSpPr>
            <p:spPr>
              <a:xfrm flipV="1">
                <a:off x="6217442" y="4125396"/>
                <a:ext cx="0" cy="343972"/>
              </a:xfrm>
              <a:prstGeom prst="straightConnector1">
                <a:avLst/>
              </a:prstGeom>
              <a:ln w="19050">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3200400" y="1752660"/>
              <a:ext cx="2655650" cy="2585521"/>
              <a:chOff x="3200400" y="1752660"/>
              <a:chExt cx="2655650" cy="2585521"/>
            </a:xfrm>
          </p:grpSpPr>
          <p:sp>
            <p:nvSpPr>
              <p:cNvPr id="80" name="Rectangle 79"/>
              <p:cNvSpPr/>
              <p:nvPr/>
            </p:nvSpPr>
            <p:spPr>
              <a:xfrm>
                <a:off x="3200400" y="1752660"/>
                <a:ext cx="2655650" cy="24883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3276600" y="3938071"/>
                <a:ext cx="664284" cy="400110"/>
              </a:xfrm>
              <a:prstGeom prst="rect">
                <a:avLst/>
              </a:prstGeom>
              <a:solidFill>
                <a:schemeClr val="bg1"/>
              </a:solidFill>
            </p:spPr>
            <p:txBody>
              <a:bodyPr wrap="none" rtlCol="0">
                <a:spAutoFit/>
              </a:bodyPr>
              <a:lstStyle/>
              <a:p>
                <a:r>
                  <a:rPr lang="en-US" sz="2000" dirty="0"/>
                  <a:t>Host</a:t>
                </a:r>
              </a:p>
            </p:txBody>
          </p:sp>
        </p:grpSp>
      </p:grpSp>
      <p:sp>
        <p:nvSpPr>
          <p:cNvPr id="102" name="TextBox 101"/>
          <p:cNvSpPr txBox="1"/>
          <p:nvPr/>
        </p:nvSpPr>
        <p:spPr>
          <a:xfrm>
            <a:off x="6457273" y="5285390"/>
            <a:ext cx="1202060" cy="707886"/>
          </a:xfrm>
          <a:prstGeom prst="rect">
            <a:avLst/>
          </a:prstGeom>
          <a:noFill/>
        </p:spPr>
        <p:txBody>
          <a:bodyPr wrap="none" rtlCol="0">
            <a:spAutoFit/>
          </a:bodyPr>
          <a:lstStyle/>
          <a:p>
            <a:pPr algn="ctr"/>
            <a:r>
              <a:rPr lang="en-US" sz="2000" dirty="0"/>
              <a:t>Incoming </a:t>
            </a:r>
          </a:p>
          <a:p>
            <a:pPr algn="ctr"/>
            <a:r>
              <a:rPr lang="en-US" sz="2000" dirty="0"/>
              <a:t>message</a:t>
            </a:r>
          </a:p>
        </p:txBody>
      </p:sp>
      <p:cxnSp>
        <p:nvCxnSpPr>
          <p:cNvPr id="103" name="Straight Arrow Connector 102"/>
          <p:cNvCxnSpPr>
            <a:stCxn id="102" idx="1"/>
          </p:cNvCxnSpPr>
          <p:nvPr/>
        </p:nvCxnSpPr>
        <p:spPr>
          <a:xfrm flipH="1">
            <a:off x="6186807" y="5639333"/>
            <a:ext cx="270466" cy="3365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
          <p:cNvSpPr>
            <a:spLocks noChangeArrowheads="1"/>
          </p:cNvSpPr>
          <p:nvPr/>
        </p:nvSpPr>
        <p:spPr bwMode="auto">
          <a:xfrm>
            <a:off x="4845544" y="3705615"/>
            <a:ext cx="582211" cy="274320"/>
          </a:xfrm>
          <a:prstGeom prst="rect">
            <a:avLst/>
          </a:prstGeom>
          <a:solidFill>
            <a:schemeClr val="bg1"/>
          </a:solidFill>
          <a:ln w="9525">
            <a:solidFill>
              <a:schemeClr val="tx1"/>
            </a:solidFill>
            <a:miter lim="800000"/>
            <a:headEnd/>
            <a:tailEnd/>
          </a:ln>
          <a:effectLst/>
        </p:spPr>
        <p:txBody>
          <a:bodyPr wrap="none" anchor="ctr">
            <a:spAutoFit/>
          </a:bodyPr>
          <a:lstStyle/>
          <a:p>
            <a:pPr algn="ctr"/>
            <a:r>
              <a:rPr lang="en-US" dirty="0"/>
              <a:t>DNS</a:t>
            </a:r>
          </a:p>
        </p:txBody>
      </p:sp>
    </p:spTree>
    <p:extLst>
      <p:ext uri="{BB962C8B-B14F-4D97-AF65-F5344CB8AC3E}">
        <p14:creationId xmlns:p14="http://schemas.microsoft.com/office/powerpoint/2010/main" val="284075216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 of Layering - Reuse</a:t>
            </a:r>
          </a:p>
        </p:txBody>
      </p:sp>
      <p:sp>
        <p:nvSpPr>
          <p:cNvPr id="3" name="Slide Number Placeholder 2"/>
          <p:cNvSpPr>
            <a:spLocks noGrp="1"/>
          </p:cNvSpPr>
          <p:nvPr>
            <p:ph type="sldNum" sz="quarter" idx="10"/>
          </p:nvPr>
        </p:nvSpPr>
        <p:spPr/>
        <p:txBody>
          <a:bodyPr/>
          <a:lstStyle/>
          <a:p>
            <a:pPr>
              <a:defRPr/>
            </a:pPr>
            <a:fld id="{E84328DE-0B1F-471E-ACE5-B3C574875C47}" type="slidenum">
              <a:rPr lang="en-US" smtClean="0"/>
              <a:pPr>
                <a:defRPr/>
              </a:pPr>
              <a:t>26</a:t>
            </a:fld>
            <a:endParaRPr lang="en-US"/>
          </a:p>
        </p:txBody>
      </p:sp>
      <p:sp>
        <p:nvSpPr>
          <p:cNvPr id="4" name="Content Placeholder 3"/>
          <p:cNvSpPr>
            <a:spLocks noGrp="1"/>
          </p:cNvSpPr>
          <p:nvPr>
            <p:ph sz="quarter" idx="13"/>
          </p:nvPr>
        </p:nvSpPr>
        <p:spPr/>
        <p:txBody>
          <a:bodyPr/>
          <a:lstStyle/>
          <a:p>
            <a:r>
              <a:rPr lang="en-US" dirty="0"/>
              <a:t>Information hiding allows software reuse</a:t>
            </a:r>
          </a:p>
          <a:p>
            <a:pPr lvl="1"/>
            <a:r>
              <a:rPr lang="en-US" dirty="0"/>
              <a:t>software reuse: same browser can run on different protocol stacks</a:t>
            </a:r>
          </a:p>
          <a:p>
            <a:pPr lvl="1"/>
            <a:r>
              <a:rPr lang="en-US" dirty="0"/>
              <a:t>alternative is to write separate browser implementations based on the protocol stack used</a:t>
            </a:r>
          </a:p>
          <a:p>
            <a:pPr lvl="1"/>
            <a:endParaRPr lang="en-US" dirty="0"/>
          </a:p>
          <a:p>
            <a:endParaRPr lang="en-US" dirty="0"/>
          </a:p>
        </p:txBody>
      </p:sp>
      <p:grpSp>
        <p:nvGrpSpPr>
          <p:cNvPr id="5" name="Group 4"/>
          <p:cNvGrpSpPr/>
          <p:nvPr/>
        </p:nvGrpSpPr>
        <p:grpSpPr>
          <a:xfrm>
            <a:off x="762000" y="3657600"/>
            <a:ext cx="2768074" cy="2313436"/>
            <a:chOff x="1447800" y="1706113"/>
            <a:chExt cx="2768074" cy="2313436"/>
          </a:xfrm>
        </p:grpSpPr>
        <p:grpSp>
          <p:nvGrpSpPr>
            <p:cNvPr id="6" name="Group 5"/>
            <p:cNvGrpSpPr/>
            <p:nvPr/>
          </p:nvGrpSpPr>
          <p:grpSpPr>
            <a:xfrm>
              <a:off x="1447800" y="1706113"/>
              <a:ext cx="1066800" cy="2313436"/>
              <a:chOff x="1447800" y="1706113"/>
              <a:chExt cx="1066800" cy="2313436"/>
            </a:xfrm>
          </p:grpSpPr>
          <p:grpSp>
            <p:nvGrpSpPr>
              <p:cNvPr id="28" name="Group 27"/>
              <p:cNvGrpSpPr/>
              <p:nvPr/>
            </p:nvGrpSpPr>
            <p:grpSpPr>
              <a:xfrm>
                <a:off x="1447800" y="2220968"/>
                <a:ext cx="1066800" cy="1798581"/>
                <a:chOff x="6705600" y="1802799"/>
                <a:chExt cx="1447800" cy="2134596"/>
              </a:xfrm>
              <a:solidFill>
                <a:srgbClr val="F8F8F8"/>
              </a:solidFill>
            </p:grpSpPr>
            <p:grpSp>
              <p:nvGrpSpPr>
                <p:cNvPr id="33" name="Group 32"/>
                <p:cNvGrpSpPr/>
                <p:nvPr/>
              </p:nvGrpSpPr>
              <p:grpSpPr>
                <a:xfrm>
                  <a:off x="6705600" y="1802799"/>
                  <a:ext cx="1447800" cy="540068"/>
                  <a:chOff x="2503170" y="3315983"/>
                  <a:chExt cx="941070" cy="470535"/>
                </a:xfrm>
                <a:grpFill/>
              </p:grpSpPr>
              <p:sp>
                <p:nvSpPr>
                  <p:cNvPr id="43" name="Rectangle 42"/>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4" name="TextBox 43"/>
                  <p:cNvSpPr txBox="1"/>
                  <p:nvPr/>
                </p:nvSpPr>
                <p:spPr>
                  <a:xfrm>
                    <a:off x="2735931" y="3361198"/>
                    <a:ext cx="475547" cy="348596"/>
                  </a:xfrm>
                  <a:prstGeom prst="rect">
                    <a:avLst/>
                  </a:prstGeom>
                  <a:grpFill/>
                </p:spPr>
                <p:txBody>
                  <a:bodyPr wrap="none" rtlCol="0">
                    <a:spAutoFit/>
                  </a:bodyPr>
                  <a:lstStyle/>
                  <a:p>
                    <a:pPr algn="ctr"/>
                    <a:r>
                      <a:rPr lang="en-US" sz="2000" dirty="0"/>
                      <a:t>HTTP</a:t>
                    </a:r>
                  </a:p>
                </p:txBody>
              </p:sp>
            </p:grpSp>
            <p:grpSp>
              <p:nvGrpSpPr>
                <p:cNvPr id="34" name="Group 33"/>
                <p:cNvGrpSpPr/>
                <p:nvPr/>
              </p:nvGrpSpPr>
              <p:grpSpPr>
                <a:xfrm>
                  <a:off x="6705600" y="2342867"/>
                  <a:ext cx="1447800" cy="540068"/>
                  <a:chOff x="2503170" y="3315983"/>
                  <a:chExt cx="941070" cy="470535"/>
                </a:xfrm>
                <a:grpFill/>
              </p:grpSpPr>
              <p:sp>
                <p:nvSpPr>
                  <p:cNvPr id="41" name="Rectangle 40"/>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2" name="TextBox 41"/>
                  <p:cNvSpPr txBox="1"/>
                  <p:nvPr/>
                </p:nvSpPr>
                <p:spPr>
                  <a:xfrm>
                    <a:off x="2787237" y="3361198"/>
                    <a:ext cx="372936" cy="348596"/>
                  </a:xfrm>
                  <a:prstGeom prst="rect">
                    <a:avLst/>
                  </a:prstGeom>
                  <a:grpFill/>
                </p:spPr>
                <p:txBody>
                  <a:bodyPr wrap="none" rtlCol="0">
                    <a:spAutoFit/>
                  </a:bodyPr>
                  <a:lstStyle/>
                  <a:p>
                    <a:pPr algn="ctr"/>
                    <a:r>
                      <a:rPr lang="en-US" sz="2000" dirty="0"/>
                      <a:t>TCP</a:t>
                    </a:r>
                  </a:p>
                </p:txBody>
              </p:sp>
            </p:grpSp>
            <p:grpSp>
              <p:nvGrpSpPr>
                <p:cNvPr id="35" name="Group 34"/>
                <p:cNvGrpSpPr/>
                <p:nvPr/>
              </p:nvGrpSpPr>
              <p:grpSpPr>
                <a:xfrm>
                  <a:off x="6705600" y="2857259"/>
                  <a:ext cx="1447800" cy="540068"/>
                  <a:chOff x="2503170" y="3315983"/>
                  <a:chExt cx="941070" cy="470535"/>
                </a:xfrm>
                <a:grpFill/>
              </p:grpSpPr>
              <p:sp>
                <p:nvSpPr>
                  <p:cNvPr id="39" name="Rectangle 38"/>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0" name="TextBox 39"/>
                  <p:cNvSpPr txBox="1"/>
                  <p:nvPr/>
                </p:nvSpPr>
                <p:spPr>
                  <a:xfrm>
                    <a:off x="2849608" y="3361198"/>
                    <a:ext cx="248193" cy="348596"/>
                  </a:xfrm>
                  <a:prstGeom prst="rect">
                    <a:avLst/>
                  </a:prstGeom>
                  <a:grpFill/>
                </p:spPr>
                <p:txBody>
                  <a:bodyPr wrap="none" rtlCol="0">
                    <a:spAutoFit/>
                  </a:bodyPr>
                  <a:lstStyle/>
                  <a:p>
                    <a:pPr algn="ctr"/>
                    <a:r>
                      <a:rPr lang="en-US" sz="2000" dirty="0"/>
                      <a:t>IP</a:t>
                    </a:r>
                  </a:p>
                </p:txBody>
              </p:sp>
            </p:grpSp>
            <p:grpSp>
              <p:nvGrpSpPr>
                <p:cNvPr id="36" name="Group 35"/>
                <p:cNvGrpSpPr/>
                <p:nvPr/>
              </p:nvGrpSpPr>
              <p:grpSpPr>
                <a:xfrm>
                  <a:off x="6705600" y="3397327"/>
                  <a:ext cx="1447800" cy="540068"/>
                  <a:chOff x="2503170" y="3315983"/>
                  <a:chExt cx="941070" cy="470535"/>
                </a:xfrm>
                <a:grpFill/>
              </p:grpSpPr>
              <p:sp>
                <p:nvSpPr>
                  <p:cNvPr id="37" name="Rectangle 36"/>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8" name="TextBox 37"/>
                  <p:cNvSpPr txBox="1"/>
                  <p:nvPr/>
                </p:nvSpPr>
                <p:spPr>
                  <a:xfrm>
                    <a:off x="2681853" y="3361198"/>
                    <a:ext cx="583702" cy="348596"/>
                  </a:xfrm>
                  <a:prstGeom prst="rect">
                    <a:avLst/>
                  </a:prstGeom>
                  <a:grpFill/>
                </p:spPr>
                <p:txBody>
                  <a:bodyPr wrap="none" rtlCol="0">
                    <a:spAutoFit/>
                  </a:bodyPr>
                  <a:lstStyle/>
                  <a:p>
                    <a:pPr algn="ctr"/>
                    <a:r>
                      <a:rPr lang="en-US" sz="2000" dirty="0"/>
                      <a:t>802.11</a:t>
                    </a:r>
                  </a:p>
                </p:txBody>
              </p:sp>
            </p:grpSp>
          </p:grpSp>
          <p:grpSp>
            <p:nvGrpSpPr>
              <p:cNvPr id="29" name="Group 28"/>
              <p:cNvGrpSpPr/>
              <p:nvPr/>
            </p:nvGrpSpPr>
            <p:grpSpPr>
              <a:xfrm>
                <a:off x="1447800" y="1706113"/>
                <a:ext cx="1066800" cy="408437"/>
                <a:chOff x="6605913" y="1123950"/>
                <a:chExt cx="1524000" cy="533400"/>
              </a:xfrm>
            </p:grpSpPr>
            <p:sp>
              <p:nvSpPr>
                <p:cNvPr id="31" name="Oval 30"/>
                <p:cNvSpPr/>
                <p:nvPr/>
              </p:nvSpPr>
              <p:spPr>
                <a:xfrm>
                  <a:off x="6605913" y="1123950"/>
                  <a:ext cx="1524000" cy="5334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855382" y="1129388"/>
                  <a:ext cx="1042914" cy="522525"/>
                </a:xfrm>
                <a:prstGeom prst="rect">
                  <a:avLst/>
                </a:prstGeom>
                <a:noFill/>
              </p:spPr>
              <p:txBody>
                <a:bodyPr wrap="none" rtlCol="0" anchor="ctr">
                  <a:spAutoFit/>
                </a:bodyPr>
                <a:lstStyle/>
                <a:p>
                  <a:pPr algn="ctr"/>
                  <a:r>
                    <a:rPr lang="en-US" sz="2000" dirty="0"/>
                    <a:t>Browser</a:t>
                  </a:r>
                </a:p>
              </p:txBody>
            </p:sp>
          </p:grpSp>
          <p:cxnSp>
            <p:nvCxnSpPr>
              <p:cNvPr id="30" name="Straight Connector 29"/>
              <p:cNvCxnSpPr>
                <a:endCxn id="31" idx="4"/>
              </p:cNvCxnSpPr>
              <p:nvPr/>
            </p:nvCxnSpPr>
            <p:spPr>
              <a:xfrm flipV="1">
                <a:off x="1980257" y="2114550"/>
                <a:ext cx="943" cy="1064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3149074" y="1706113"/>
              <a:ext cx="1066800" cy="2313436"/>
              <a:chOff x="1447800" y="1706113"/>
              <a:chExt cx="1066800" cy="2313436"/>
            </a:xfrm>
          </p:grpSpPr>
          <p:grpSp>
            <p:nvGrpSpPr>
              <p:cNvPr id="11" name="Group 10"/>
              <p:cNvGrpSpPr/>
              <p:nvPr/>
            </p:nvGrpSpPr>
            <p:grpSpPr>
              <a:xfrm>
                <a:off x="1447800" y="2220968"/>
                <a:ext cx="1066800" cy="1798581"/>
                <a:chOff x="6705600" y="1802799"/>
                <a:chExt cx="1447800" cy="2134596"/>
              </a:xfrm>
              <a:solidFill>
                <a:srgbClr val="F8F8F8"/>
              </a:solidFill>
            </p:grpSpPr>
            <p:grpSp>
              <p:nvGrpSpPr>
                <p:cNvPr id="16" name="Group 15"/>
                <p:cNvGrpSpPr/>
                <p:nvPr/>
              </p:nvGrpSpPr>
              <p:grpSpPr>
                <a:xfrm>
                  <a:off x="6705600" y="1802799"/>
                  <a:ext cx="1447800" cy="540068"/>
                  <a:chOff x="2503170" y="3315983"/>
                  <a:chExt cx="941070" cy="470535"/>
                </a:xfrm>
                <a:grpFill/>
              </p:grpSpPr>
              <p:sp>
                <p:nvSpPr>
                  <p:cNvPr id="26" name="Rectangle 25"/>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7" name="TextBox 26"/>
                  <p:cNvSpPr txBox="1"/>
                  <p:nvPr/>
                </p:nvSpPr>
                <p:spPr>
                  <a:xfrm>
                    <a:off x="2735931" y="3361198"/>
                    <a:ext cx="475547" cy="348596"/>
                  </a:xfrm>
                  <a:prstGeom prst="rect">
                    <a:avLst/>
                  </a:prstGeom>
                  <a:grpFill/>
                </p:spPr>
                <p:txBody>
                  <a:bodyPr wrap="none" rtlCol="0">
                    <a:spAutoFit/>
                  </a:bodyPr>
                  <a:lstStyle/>
                  <a:p>
                    <a:pPr algn="ctr"/>
                    <a:r>
                      <a:rPr lang="en-US" sz="2000" dirty="0"/>
                      <a:t>HTTP</a:t>
                    </a:r>
                  </a:p>
                </p:txBody>
              </p:sp>
            </p:grpSp>
            <p:grpSp>
              <p:nvGrpSpPr>
                <p:cNvPr id="17" name="Group 16"/>
                <p:cNvGrpSpPr/>
                <p:nvPr/>
              </p:nvGrpSpPr>
              <p:grpSpPr>
                <a:xfrm>
                  <a:off x="6705600" y="2342867"/>
                  <a:ext cx="1447800" cy="540068"/>
                  <a:chOff x="2503170" y="3315983"/>
                  <a:chExt cx="941070" cy="470535"/>
                </a:xfrm>
                <a:grpFill/>
              </p:grpSpPr>
              <p:sp>
                <p:nvSpPr>
                  <p:cNvPr id="24" name="Rectangle 23"/>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5" name="TextBox 24"/>
                  <p:cNvSpPr txBox="1"/>
                  <p:nvPr/>
                </p:nvSpPr>
                <p:spPr>
                  <a:xfrm>
                    <a:off x="2787237" y="3361198"/>
                    <a:ext cx="372936" cy="348596"/>
                  </a:xfrm>
                  <a:prstGeom prst="rect">
                    <a:avLst/>
                  </a:prstGeom>
                  <a:grpFill/>
                </p:spPr>
                <p:txBody>
                  <a:bodyPr wrap="none" rtlCol="0">
                    <a:spAutoFit/>
                  </a:bodyPr>
                  <a:lstStyle/>
                  <a:p>
                    <a:pPr algn="ctr"/>
                    <a:r>
                      <a:rPr lang="en-US" sz="2000" dirty="0"/>
                      <a:t>TCP</a:t>
                    </a:r>
                  </a:p>
                </p:txBody>
              </p:sp>
            </p:grpSp>
            <p:grpSp>
              <p:nvGrpSpPr>
                <p:cNvPr id="18" name="Group 17"/>
                <p:cNvGrpSpPr/>
                <p:nvPr/>
              </p:nvGrpSpPr>
              <p:grpSpPr>
                <a:xfrm>
                  <a:off x="6705600" y="2857259"/>
                  <a:ext cx="1447800" cy="540068"/>
                  <a:chOff x="2503170" y="3315983"/>
                  <a:chExt cx="941070" cy="470535"/>
                </a:xfrm>
                <a:grpFill/>
              </p:grpSpPr>
              <p:sp>
                <p:nvSpPr>
                  <p:cNvPr id="22" name="Rectangle 21"/>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 name="TextBox 22"/>
                  <p:cNvSpPr txBox="1"/>
                  <p:nvPr/>
                </p:nvSpPr>
                <p:spPr>
                  <a:xfrm>
                    <a:off x="2849608" y="3361198"/>
                    <a:ext cx="248193" cy="348596"/>
                  </a:xfrm>
                  <a:prstGeom prst="rect">
                    <a:avLst/>
                  </a:prstGeom>
                  <a:grpFill/>
                </p:spPr>
                <p:txBody>
                  <a:bodyPr wrap="none" rtlCol="0">
                    <a:spAutoFit/>
                  </a:bodyPr>
                  <a:lstStyle/>
                  <a:p>
                    <a:pPr algn="ctr"/>
                    <a:r>
                      <a:rPr lang="en-US" sz="2000" dirty="0"/>
                      <a:t>IP</a:t>
                    </a:r>
                  </a:p>
                </p:txBody>
              </p:sp>
            </p:grpSp>
            <p:grpSp>
              <p:nvGrpSpPr>
                <p:cNvPr id="19" name="Group 18"/>
                <p:cNvGrpSpPr/>
                <p:nvPr/>
              </p:nvGrpSpPr>
              <p:grpSpPr>
                <a:xfrm>
                  <a:off x="6705600" y="3397327"/>
                  <a:ext cx="1447800" cy="540068"/>
                  <a:chOff x="2503170" y="3315983"/>
                  <a:chExt cx="941070" cy="470535"/>
                </a:xfrm>
                <a:grpFill/>
              </p:grpSpPr>
              <p:sp>
                <p:nvSpPr>
                  <p:cNvPr id="20" name="Rectangle 19"/>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 name="TextBox 20"/>
                  <p:cNvSpPr txBox="1"/>
                  <p:nvPr/>
                </p:nvSpPr>
                <p:spPr>
                  <a:xfrm>
                    <a:off x="2681853" y="3361198"/>
                    <a:ext cx="583702" cy="348596"/>
                  </a:xfrm>
                  <a:prstGeom prst="rect">
                    <a:avLst/>
                  </a:prstGeom>
                  <a:grpFill/>
                </p:spPr>
                <p:txBody>
                  <a:bodyPr wrap="none" rtlCol="0">
                    <a:spAutoFit/>
                  </a:bodyPr>
                  <a:lstStyle/>
                  <a:p>
                    <a:pPr algn="ctr"/>
                    <a:r>
                      <a:rPr lang="en-US" sz="2000" dirty="0"/>
                      <a:t>802.11</a:t>
                    </a:r>
                  </a:p>
                </p:txBody>
              </p:sp>
            </p:grpSp>
          </p:grpSp>
          <p:grpSp>
            <p:nvGrpSpPr>
              <p:cNvPr id="12" name="Group 11"/>
              <p:cNvGrpSpPr/>
              <p:nvPr/>
            </p:nvGrpSpPr>
            <p:grpSpPr>
              <a:xfrm>
                <a:off x="1447800" y="1706113"/>
                <a:ext cx="1066800" cy="408437"/>
                <a:chOff x="6605913" y="1123950"/>
                <a:chExt cx="1524000" cy="533400"/>
              </a:xfrm>
            </p:grpSpPr>
            <p:sp>
              <p:nvSpPr>
                <p:cNvPr id="14" name="Oval 13"/>
                <p:cNvSpPr/>
                <p:nvPr/>
              </p:nvSpPr>
              <p:spPr>
                <a:xfrm>
                  <a:off x="6605913" y="1123950"/>
                  <a:ext cx="1524000" cy="5334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766417" y="1129388"/>
                  <a:ext cx="1220849" cy="522525"/>
                </a:xfrm>
                <a:prstGeom prst="rect">
                  <a:avLst/>
                </a:prstGeom>
                <a:noFill/>
              </p:spPr>
              <p:txBody>
                <a:bodyPr wrap="none" rtlCol="0" anchor="ctr">
                  <a:spAutoFit/>
                </a:bodyPr>
                <a:lstStyle/>
                <a:p>
                  <a:pPr algn="ctr"/>
                  <a:r>
                    <a:rPr lang="en-US" sz="2000" dirty="0"/>
                    <a:t>Server</a:t>
                  </a:r>
                </a:p>
              </p:txBody>
            </p:sp>
          </p:grpSp>
          <p:cxnSp>
            <p:nvCxnSpPr>
              <p:cNvPr id="13" name="Straight Connector 12"/>
              <p:cNvCxnSpPr>
                <a:endCxn id="14" idx="4"/>
              </p:cNvCxnSpPr>
              <p:nvPr/>
            </p:nvCxnSpPr>
            <p:spPr>
              <a:xfrm flipV="1">
                <a:off x="1980257" y="2114550"/>
                <a:ext cx="943" cy="1064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Arrow Connector 7"/>
            <p:cNvCxnSpPr>
              <a:stCxn id="31" idx="6"/>
              <a:endCxn id="14" idx="2"/>
            </p:cNvCxnSpPr>
            <p:nvPr/>
          </p:nvCxnSpPr>
          <p:spPr>
            <a:xfrm>
              <a:off x="2514600" y="1910332"/>
              <a:ext cx="634474" cy="0"/>
            </a:xfrm>
            <a:prstGeom prst="straightConnector1">
              <a:avLst/>
            </a:prstGeom>
            <a:ln w="19050">
              <a:solidFill>
                <a:srgbClr val="FF00FF"/>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840523" y="2167759"/>
              <a:ext cx="2942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534423" y="2167759"/>
              <a:ext cx="2942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5085539" y="3657600"/>
            <a:ext cx="2795297" cy="2313436"/>
            <a:chOff x="1434189" y="1706113"/>
            <a:chExt cx="2795297" cy="2313436"/>
          </a:xfrm>
        </p:grpSpPr>
        <p:grpSp>
          <p:nvGrpSpPr>
            <p:cNvPr id="46" name="Group 45"/>
            <p:cNvGrpSpPr/>
            <p:nvPr/>
          </p:nvGrpSpPr>
          <p:grpSpPr>
            <a:xfrm>
              <a:off x="1434189" y="1706113"/>
              <a:ext cx="1094017" cy="2313436"/>
              <a:chOff x="1434189" y="1706113"/>
              <a:chExt cx="1094017" cy="2313436"/>
            </a:xfrm>
          </p:grpSpPr>
          <p:grpSp>
            <p:nvGrpSpPr>
              <p:cNvPr id="68" name="Group 67"/>
              <p:cNvGrpSpPr/>
              <p:nvPr/>
            </p:nvGrpSpPr>
            <p:grpSpPr>
              <a:xfrm>
                <a:off x="1434189" y="2220968"/>
                <a:ext cx="1094017" cy="1798581"/>
                <a:chOff x="6687131" y="1802799"/>
                <a:chExt cx="1484738" cy="2134596"/>
              </a:xfrm>
              <a:solidFill>
                <a:srgbClr val="F8F8F8"/>
              </a:solidFill>
            </p:grpSpPr>
            <p:grpSp>
              <p:nvGrpSpPr>
                <p:cNvPr id="73" name="Group 72"/>
                <p:cNvGrpSpPr/>
                <p:nvPr/>
              </p:nvGrpSpPr>
              <p:grpSpPr>
                <a:xfrm>
                  <a:off x="6705600" y="1802799"/>
                  <a:ext cx="1447800" cy="540068"/>
                  <a:chOff x="2503170" y="3315983"/>
                  <a:chExt cx="941070" cy="470535"/>
                </a:xfrm>
                <a:grpFill/>
              </p:grpSpPr>
              <p:sp>
                <p:nvSpPr>
                  <p:cNvPr id="83" name="Rectangle 82"/>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4" name="TextBox 83"/>
                  <p:cNvSpPr txBox="1"/>
                  <p:nvPr/>
                </p:nvSpPr>
                <p:spPr>
                  <a:xfrm>
                    <a:off x="2735931" y="3361198"/>
                    <a:ext cx="475547" cy="348596"/>
                  </a:xfrm>
                  <a:prstGeom prst="rect">
                    <a:avLst/>
                  </a:prstGeom>
                  <a:grpFill/>
                </p:spPr>
                <p:txBody>
                  <a:bodyPr wrap="none" rtlCol="0">
                    <a:spAutoFit/>
                  </a:bodyPr>
                  <a:lstStyle/>
                  <a:p>
                    <a:pPr algn="ctr"/>
                    <a:r>
                      <a:rPr lang="en-US" sz="2000" dirty="0"/>
                      <a:t>HTTP</a:t>
                    </a:r>
                  </a:p>
                </p:txBody>
              </p:sp>
            </p:grpSp>
            <p:grpSp>
              <p:nvGrpSpPr>
                <p:cNvPr id="74" name="Group 73"/>
                <p:cNvGrpSpPr/>
                <p:nvPr/>
              </p:nvGrpSpPr>
              <p:grpSpPr>
                <a:xfrm>
                  <a:off x="6705600" y="2342867"/>
                  <a:ext cx="1447800" cy="540068"/>
                  <a:chOff x="2503170" y="3315983"/>
                  <a:chExt cx="941070" cy="470535"/>
                </a:xfrm>
                <a:grpFill/>
              </p:grpSpPr>
              <p:sp>
                <p:nvSpPr>
                  <p:cNvPr id="81" name="Rectangle 80"/>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2" name="TextBox 81"/>
                  <p:cNvSpPr txBox="1"/>
                  <p:nvPr/>
                </p:nvSpPr>
                <p:spPr>
                  <a:xfrm>
                    <a:off x="2787237" y="3361198"/>
                    <a:ext cx="372936" cy="348596"/>
                  </a:xfrm>
                  <a:prstGeom prst="rect">
                    <a:avLst/>
                  </a:prstGeom>
                  <a:grpFill/>
                </p:spPr>
                <p:txBody>
                  <a:bodyPr wrap="none" rtlCol="0">
                    <a:spAutoFit/>
                  </a:bodyPr>
                  <a:lstStyle/>
                  <a:p>
                    <a:pPr algn="ctr"/>
                    <a:r>
                      <a:rPr lang="en-US" sz="2000" dirty="0"/>
                      <a:t>TCP</a:t>
                    </a:r>
                  </a:p>
                </p:txBody>
              </p:sp>
            </p:grpSp>
            <p:grpSp>
              <p:nvGrpSpPr>
                <p:cNvPr id="75" name="Group 74"/>
                <p:cNvGrpSpPr/>
                <p:nvPr/>
              </p:nvGrpSpPr>
              <p:grpSpPr>
                <a:xfrm>
                  <a:off x="6705600" y="2857259"/>
                  <a:ext cx="1447800" cy="540068"/>
                  <a:chOff x="2503170" y="3315983"/>
                  <a:chExt cx="941070" cy="470535"/>
                </a:xfrm>
                <a:grpFill/>
              </p:grpSpPr>
              <p:sp>
                <p:nvSpPr>
                  <p:cNvPr id="79" name="Rectangle 78"/>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0" name="TextBox 79"/>
                  <p:cNvSpPr txBox="1"/>
                  <p:nvPr/>
                </p:nvSpPr>
                <p:spPr>
                  <a:xfrm>
                    <a:off x="2849608" y="3361198"/>
                    <a:ext cx="248193" cy="348596"/>
                  </a:xfrm>
                  <a:prstGeom prst="rect">
                    <a:avLst/>
                  </a:prstGeom>
                  <a:grpFill/>
                </p:spPr>
                <p:txBody>
                  <a:bodyPr wrap="none" rtlCol="0">
                    <a:spAutoFit/>
                  </a:bodyPr>
                  <a:lstStyle/>
                  <a:p>
                    <a:pPr algn="ctr"/>
                    <a:r>
                      <a:rPr lang="en-US" sz="2000" dirty="0"/>
                      <a:t>IP</a:t>
                    </a:r>
                  </a:p>
                </p:txBody>
              </p:sp>
            </p:grpSp>
            <p:grpSp>
              <p:nvGrpSpPr>
                <p:cNvPr id="76" name="Group 75"/>
                <p:cNvGrpSpPr/>
                <p:nvPr/>
              </p:nvGrpSpPr>
              <p:grpSpPr>
                <a:xfrm>
                  <a:off x="6687131" y="3397327"/>
                  <a:ext cx="1484738" cy="540068"/>
                  <a:chOff x="2491166" y="3315983"/>
                  <a:chExt cx="965080" cy="470535"/>
                </a:xfrm>
                <a:grpFill/>
              </p:grpSpPr>
              <p:sp>
                <p:nvSpPr>
                  <p:cNvPr id="77" name="Rectangle 76"/>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8" name="TextBox 77"/>
                  <p:cNvSpPr txBox="1"/>
                  <p:nvPr/>
                </p:nvSpPr>
                <p:spPr>
                  <a:xfrm>
                    <a:off x="2491166" y="3361198"/>
                    <a:ext cx="965080" cy="413722"/>
                  </a:xfrm>
                  <a:prstGeom prst="rect">
                    <a:avLst/>
                  </a:prstGeom>
                  <a:noFill/>
                </p:spPr>
                <p:txBody>
                  <a:bodyPr wrap="none" rtlCol="0">
                    <a:spAutoFit/>
                  </a:bodyPr>
                  <a:lstStyle/>
                  <a:p>
                    <a:pPr algn="ctr"/>
                    <a:r>
                      <a:rPr lang="en-US" sz="2000" dirty="0"/>
                      <a:t>Ethernet</a:t>
                    </a:r>
                  </a:p>
                </p:txBody>
              </p:sp>
            </p:grpSp>
          </p:grpSp>
          <p:grpSp>
            <p:nvGrpSpPr>
              <p:cNvPr id="69" name="Group 68"/>
              <p:cNvGrpSpPr/>
              <p:nvPr/>
            </p:nvGrpSpPr>
            <p:grpSpPr>
              <a:xfrm>
                <a:off x="1447800" y="1706113"/>
                <a:ext cx="1066800" cy="408437"/>
                <a:chOff x="6605913" y="1123950"/>
                <a:chExt cx="1524000" cy="533400"/>
              </a:xfrm>
            </p:grpSpPr>
            <p:sp>
              <p:nvSpPr>
                <p:cNvPr id="71" name="Oval 70"/>
                <p:cNvSpPr/>
                <p:nvPr/>
              </p:nvSpPr>
              <p:spPr>
                <a:xfrm>
                  <a:off x="6605913" y="1123950"/>
                  <a:ext cx="1524000" cy="5334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6855382" y="1129388"/>
                  <a:ext cx="1042914" cy="522525"/>
                </a:xfrm>
                <a:prstGeom prst="rect">
                  <a:avLst/>
                </a:prstGeom>
                <a:noFill/>
              </p:spPr>
              <p:txBody>
                <a:bodyPr wrap="none" rtlCol="0" anchor="ctr">
                  <a:spAutoFit/>
                </a:bodyPr>
                <a:lstStyle/>
                <a:p>
                  <a:pPr algn="ctr"/>
                  <a:r>
                    <a:rPr lang="en-US" sz="2000" dirty="0"/>
                    <a:t>Browser</a:t>
                  </a:r>
                </a:p>
              </p:txBody>
            </p:sp>
          </p:grpSp>
          <p:cxnSp>
            <p:nvCxnSpPr>
              <p:cNvPr id="70" name="Straight Connector 69"/>
              <p:cNvCxnSpPr>
                <a:endCxn id="71" idx="4"/>
              </p:cNvCxnSpPr>
              <p:nvPr/>
            </p:nvCxnSpPr>
            <p:spPr>
              <a:xfrm flipV="1">
                <a:off x="1980257" y="2114550"/>
                <a:ext cx="943" cy="1064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3135468" y="1706113"/>
              <a:ext cx="1094018" cy="2298199"/>
              <a:chOff x="1434194" y="1706113"/>
              <a:chExt cx="1094018" cy="2298199"/>
            </a:xfrm>
          </p:grpSpPr>
          <p:grpSp>
            <p:nvGrpSpPr>
              <p:cNvPr id="51" name="Group 50"/>
              <p:cNvGrpSpPr/>
              <p:nvPr/>
            </p:nvGrpSpPr>
            <p:grpSpPr>
              <a:xfrm>
                <a:off x="1434194" y="2220968"/>
                <a:ext cx="1094018" cy="1783344"/>
                <a:chOff x="6687133" y="1802799"/>
                <a:chExt cx="1484738" cy="2116513"/>
              </a:xfrm>
              <a:solidFill>
                <a:srgbClr val="F8F8F8"/>
              </a:solidFill>
            </p:grpSpPr>
            <p:grpSp>
              <p:nvGrpSpPr>
                <p:cNvPr id="56" name="Group 55"/>
                <p:cNvGrpSpPr/>
                <p:nvPr/>
              </p:nvGrpSpPr>
              <p:grpSpPr>
                <a:xfrm>
                  <a:off x="6705600" y="1802799"/>
                  <a:ext cx="1447800" cy="540068"/>
                  <a:chOff x="2503170" y="3315983"/>
                  <a:chExt cx="941070" cy="470535"/>
                </a:xfrm>
                <a:grpFill/>
              </p:grpSpPr>
              <p:sp>
                <p:nvSpPr>
                  <p:cNvPr id="66" name="Rectangle 65"/>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7" name="TextBox 66"/>
                  <p:cNvSpPr txBox="1"/>
                  <p:nvPr/>
                </p:nvSpPr>
                <p:spPr>
                  <a:xfrm>
                    <a:off x="2735931" y="3361198"/>
                    <a:ext cx="475547" cy="348596"/>
                  </a:xfrm>
                  <a:prstGeom prst="rect">
                    <a:avLst/>
                  </a:prstGeom>
                  <a:grpFill/>
                </p:spPr>
                <p:txBody>
                  <a:bodyPr wrap="none" rtlCol="0">
                    <a:spAutoFit/>
                  </a:bodyPr>
                  <a:lstStyle/>
                  <a:p>
                    <a:pPr algn="ctr"/>
                    <a:r>
                      <a:rPr lang="en-US" sz="2000" dirty="0"/>
                      <a:t>HTTP</a:t>
                    </a:r>
                  </a:p>
                </p:txBody>
              </p:sp>
            </p:grpSp>
            <p:grpSp>
              <p:nvGrpSpPr>
                <p:cNvPr id="57" name="Group 56"/>
                <p:cNvGrpSpPr/>
                <p:nvPr/>
              </p:nvGrpSpPr>
              <p:grpSpPr>
                <a:xfrm>
                  <a:off x="6705600" y="2342867"/>
                  <a:ext cx="1447800" cy="540068"/>
                  <a:chOff x="2503170" y="3315983"/>
                  <a:chExt cx="941070" cy="470535"/>
                </a:xfrm>
                <a:grpFill/>
              </p:grpSpPr>
              <p:sp>
                <p:nvSpPr>
                  <p:cNvPr id="64" name="Rectangle 63"/>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5" name="TextBox 64"/>
                  <p:cNvSpPr txBox="1"/>
                  <p:nvPr/>
                </p:nvSpPr>
                <p:spPr>
                  <a:xfrm>
                    <a:off x="2787237" y="3361198"/>
                    <a:ext cx="372936" cy="348596"/>
                  </a:xfrm>
                  <a:prstGeom prst="rect">
                    <a:avLst/>
                  </a:prstGeom>
                  <a:grpFill/>
                </p:spPr>
                <p:txBody>
                  <a:bodyPr wrap="none" rtlCol="0">
                    <a:spAutoFit/>
                  </a:bodyPr>
                  <a:lstStyle/>
                  <a:p>
                    <a:pPr algn="ctr"/>
                    <a:r>
                      <a:rPr lang="en-US" sz="2000" dirty="0"/>
                      <a:t>TCP</a:t>
                    </a:r>
                  </a:p>
                </p:txBody>
              </p:sp>
            </p:grpSp>
            <p:grpSp>
              <p:nvGrpSpPr>
                <p:cNvPr id="58" name="Group 57"/>
                <p:cNvGrpSpPr/>
                <p:nvPr/>
              </p:nvGrpSpPr>
              <p:grpSpPr>
                <a:xfrm>
                  <a:off x="6705600" y="2857259"/>
                  <a:ext cx="1447800" cy="540068"/>
                  <a:chOff x="2503170" y="3315983"/>
                  <a:chExt cx="941070" cy="470535"/>
                </a:xfrm>
                <a:grpFill/>
              </p:grpSpPr>
              <p:sp>
                <p:nvSpPr>
                  <p:cNvPr id="62" name="Rectangle 61"/>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3" name="TextBox 62"/>
                  <p:cNvSpPr txBox="1"/>
                  <p:nvPr/>
                </p:nvSpPr>
                <p:spPr>
                  <a:xfrm>
                    <a:off x="2849608" y="3361198"/>
                    <a:ext cx="248193" cy="348596"/>
                  </a:xfrm>
                  <a:prstGeom prst="rect">
                    <a:avLst/>
                  </a:prstGeom>
                  <a:grpFill/>
                </p:spPr>
                <p:txBody>
                  <a:bodyPr wrap="none" rtlCol="0">
                    <a:spAutoFit/>
                  </a:bodyPr>
                  <a:lstStyle/>
                  <a:p>
                    <a:pPr algn="ctr"/>
                    <a:r>
                      <a:rPr lang="en-US" sz="2000" dirty="0"/>
                      <a:t>IP</a:t>
                    </a:r>
                  </a:p>
                </p:txBody>
              </p:sp>
            </p:grpSp>
            <p:grpSp>
              <p:nvGrpSpPr>
                <p:cNvPr id="59" name="Group 58"/>
                <p:cNvGrpSpPr/>
                <p:nvPr/>
              </p:nvGrpSpPr>
              <p:grpSpPr>
                <a:xfrm>
                  <a:off x="6687133" y="3379244"/>
                  <a:ext cx="1484738" cy="540068"/>
                  <a:chOff x="2491167" y="3300228"/>
                  <a:chExt cx="965080" cy="470535"/>
                </a:xfrm>
                <a:grpFill/>
              </p:grpSpPr>
              <p:sp>
                <p:nvSpPr>
                  <p:cNvPr id="60" name="Rectangle 59"/>
                  <p:cNvSpPr/>
                  <p:nvPr/>
                </p:nvSpPr>
                <p:spPr>
                  <a:xfrm>
                    <a:off x="2497452" y="3300228"/>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1" name="TextBox 60"/>
                  <p:cNvSpPr txBox="1"/>
                  <p:nvPr/>
                </p:nvSpPr>
                <p:spPr>
                  <a:xfrm>
                    <a:off x="2491167" y="3328635"/>
                    <a:ext cx="965080" cy="413722"/>
                  </a:xfrm>
                  <a:prstGeom prst="rect">
                    <a:avLst/>
                  </a:prstGeom>
                  <a:noFill/>
                </p:spPr>
                <p:txBody>
                  <a:bodyPr wrap="none" rtlCol="0">
                    <a:spAutoFit/>
                  </a:bodyPr>
                  <a:lstStyle/>
                  <a:p>
                    <a:pPr algn="ctr"/>
                    <a:r>
                      <a:rPr lang="en-US" sz="2000" dirty="0"/>
                      <a:t>Ethernet</a:t>
                    </a:r>
                  </a:p>
                </p:txBody>
              </p:sp>
            </p:grpSp>
          </p:grpSp>
          <p:grpSp>
            <p:nvGrpSpPr>
              <p:cNvPr id="52" name="Group 51"/>
              <p:cNvGrpSpPr/>
              <p:nvPr/>
            </p:nvGrpSpPr>
            <p:grpSpPr>
              <a:xfrm>
                <a:off x="1447800" y="1706113"/>
                <a:ext cx="1066800" cy="408437"/>
                <a:chOff x="6605913" y="1123950"/>
                <a:chExt cx="1524000" cy="533400"/>
              </a:xfrm>
            </p:grpSpPr>
            <p:sp>
              <p:nvSpPr>
                <p:cNvPr id="54" name="Oval 53"/>
                <p:cNvSpPr/>
                <p:nvPr/>
              </p:nvSpPr>
              <p:spPr>
                <a:xfrm>
                  <a:off x="6605913" y="1123950"/>
                  <a:ext cx="1524000" cy="5334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6766417" y="1129388"/>
                  <a:ext cx="1220849" cy="522525"/>
                </a:xfrm>
                <a:prstGeom prst="rect">
                  <a:avLst/>
                </a:prstGeom>
                <a:noFill/>
              </p:spPr>
              <p:txBody>
                <a:bodyPr wrap="none" rtlCol="0" anchor="ctr">
                  <a:spAutoFit/>
                </a:bodyPr>
                <a:lstStyle/>
                <a:p>
                  <a:pPr algn="ctr"/>
                  <a:r>
                    <a:rPr lang="en-US" sz="2000" dirty="0"/>
                    <a:t>Server</a:t>
                  </a:r>
                </a:p>
              </p:txBody>
            </p:sp>
          </p:grpSp>
          <p:cxnSp>
            <p:nvCxnSpPr>
              <p:cNvPr id="53" name="Straight Connector 52"/>
              <p:cNvCxnSpPr>
                <a:endCxn id="54" idx="4"/>
              </p:cNvCxnSpPr>
              <p:nvPr/>
            </p:nvCxnSpPr>
            <p:spPr>
              <a:xfrm flipV="1">
                <a:off x="1980257" y="2114550"/>
                <a:ext cx="943" cy="1064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8" name="Straight Arrow Connector 47"/>
            <p:cNvCxnSpPr>
              <a:stCxn id="71" idx="6"/>
              <a:endCxn id="54" idx="2"/>
            </p:cNvCxnSpPr>
            <p:nvPr/>
          </p:nvCxnSpPr>
          <p:spPr>
            <a:xfrm>
              <a:off x="2514600" y="1910332"/>
              <a:ext cx="634474" cy="0"/>
            </a:xfrm>
            <a:prstGeom prst="straightConnector1">
              <a:avLst/>
            </a:prstGeom>
            <a:ln w="19050">
              <a:solidFill>
                <a:srgbClr val="FF00FF"/>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840523" y="2167759"/>
              <a:ext cx="2942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534423" y="2167759"/>
              <a:ext cx="2942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4184750" y="4855036"/>
            <a:ext cx="453970" cy="461665"/>
          </a:xfrm>
          <a:prstGeom prst="rect">
            <a:avLst/>
          </a:prstGeom>
          <a:noFill/>
        </p:spPr>
        <p:txBody>
          <a:bodyPr wrap="none" rtlCol="0">
            <a:spAutoFit/>
          </a:bodyPr>
          <a:lstStyle/>
          <a:p>
            <a:r>
              <a:rPr lang="en-US" sz="2400" dirty="0"/>
              <a:t>or</a:t>
            </a:r>
          </a:p>
        </p:txBody>
      </p:sp>
      <p:grpSp>
        <p:nvGrpSpPr>
          <p:cNvPr id="86" name="Group 85"/>
          <p:cNvGrpSpPr/>
          <p:nvPr/>
        </p:nvGrpSpPr>
        <p:grpSpPr>
          <a:xfrm>
            <a:off x="1294457" y="5955799"/>
            <a:ext cx="1701273" cy="128159"/>
            <a:chOff x="3238501" y="3668379"/>
            <a:chExt cx="2498752" cy="128159"/>
          </a:xfrm>
        </p:grpSpPr>
        <p:cxnSp>
          <p:nvCxnSpPr>
            <p:cNvPr id="87" name="Elbow Connector 86"/>
            <p:cNvCxnSpPr/>
            <p:nvPr/>
          </p:nvCxnSpPr>
          <p:spPr>
            <a:xfrm rot="16200000" flipH="1">
              <a:off x="4438184" y="2497469"/>
              <a:ext cx="99385" cy="2498752"/>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737253" y="3668379"/>
              <a:ext cx="0" cy="1281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5669116" y="5960048"/>
            <a:ext cx="1701273" cy="128159"/>
            <a:chOff x="3238501" y="3668379"/>
            <a:chExt cx="2498752" cy="128159"/>
          </a:xfrm>
        </p:grpSpPr>
        <p:cxnSp>
          <p:nvCxnSpPr>
            <p:cNvPr id="90" name="Elbow Connector 89"/>
            <p:cNvCxnSpPr/>
            <p:nvPr/>
          </p:nvCxnSpPr>
          <p:spPr>
            <a:xfrm rot="16200000" flipH="1">
              <a:off x="4438184" y="2497469"/>
              <a:ext cx="99385" cy="2498752"/>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737253" y="3668379"/>
              <a:ext cx="0" cy="1281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425689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a:t>
            </a:r>
            <a:r>
              <a:rPr lang="en-US"/>
              <a:t>of Layering - Interconnection</a:t>
            </a:r>
            <a:endParaRPr lang="en-US" dirty="0"/>
          </a:p>
        </p:txBody>
      </p:sp>
      <p:sp>
        <p:nvSpPr>
          <p:cNvPr id="3" name="Content Placeholder 2"/>
          <p:cNvSpPr>
            <a:spLocks noGrp="1"/>
          </p:cNvSpPr>
          <p:nvPr>
            <p:ph idx="1"/>
          </p:nvPr>
        </p:nvSpPr>
        <p:spPr/>
        <p:txBody>
          <a:bodyPr>
            <a:normAutofit/>
          </a:bodyPr>
          <a:lstStyle/>
          <a:p>
            <a:r>
              <a:rPr lang="en-US"/>
              <a:t>Information hiding allows interconnection</a:t>
            </a:r>
          </a:p>
          <a:p>
            <a:pPr lvl="1"/>
            <a:r>
              <a:rPr lang="en-US"/>
              <a:t>can interconnect systems running on different networking technology</a:t>
            </a:r>
          </a:p>
          <a:p>
            <a:pPr lvl="1"/>
            <a:r>
              <a:rPr lang="en-US"/>
              <a:t>the client is using 802.11, and the server is running on Ethernet</a:t>
            </a:r>
            <a:endParaRPr lang="en-US" dirty="0"/>
          </a:p>
        </p:txBody>
      </p:sp>
      <p:sp>
        <p:nvSpPr>
          <p:cNvPr id="5" name="Slide Number Placeholder 4"/>
          <p:cNvSpPr>
            <a:spLocks noGrp="1"/>
          </p:cNvSpPr>
          <p:nvPr>
            <p:ph type="sldNum" sz="quarter" idx="12"/>
          </p:nvPr>
        </p:nvSpPr>
        <p:spPr/>
        <p:txBody>
          <a:bodyPr/>
          <a:lstStyle/>
          <a:p>
            <a:fld id="{E7CA9478-788D-42C7-BC35-88005760C6DD}" type="slidenum">
              <a:rPr lang="en-US" smtClean="0"/>
              <a:t>27</a:t>
            </a:fld>
            <a:endParaRPr lang="en-US"/>
          </a:p>
        </p:txBody>
      </p:sp>
      <p:grpSp>
        <p:nvGrpSpPr>
          <p:cNvPr id="49" name="Group 48"/>
          <p:cNvGrpSpPr/>
          <p:nvPr/>
        </p:nvGrpSpPr>
        <p:grpSpPr>
          <a:xfrm>
            <a:off x="1143000" y="3276600"/>
            <a:ext cx="1066800" cy="2161036"/>
            <a:chOff x="1447800" y="1706113"/>
            <a:chExt cx="1066800" cy="2313436"/>
          </a:xfrm>
        </p:grpSpPr>
        <p:grpSp>
          <p:nvGrpSpPr>
            <p:cNvPr id="51" name="Group 50"/>
            <p:cNvGrpSpPr/>
            <p:nvPr/>
          </p:nvGrpSpPr>
          <p:grpSpPr>
            <a:xfrm>
              <a:off x="1447800" y="2220968"/>
              <a:ext cx="1066800" cy="1798581"/>
              <a:chOff x="6705600" y="1802799"/>
              <a:chExt cx="1447800" cy="2134596"/>
            </a:xfrm>
            <a:solidFill>
              <a:srgbClr val="F8F8F8"/>
            </a:solidFill>
          </p:grpSpPr>
          <p:grpSp>
            <p:nvGrpSpPr>
              <p:cNvPr id="56" name="Group 55"/>
              <p:cNvGrpSpPr/>
              <p:nvPr/>
            </p:nvGrpSpPr>
            <p:grpSpPr>
              <a:xfrm>
                <a:off x="6705600" y="1802799"/>
                <a:ext cx="1447800" cy="540068"/>
                <a:chOff x="2503170" y="3315983"/>
                <a:chExt cx="941070" cy="470535"/>
              </a:xfrm>
              <a:grpFill/>
            </p:grpSpPr>
            <p:sp>
              <p:nvSpPr>
                <p:cNvPr id="66" name="Rectangle 65"/>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7" name="TextBox 66"/>
                <p:cNvSpPr txBox="1"/>
                <p:nvPr/>
              </p:nvSpPr>
              <p:spPr>
                <a:xfrm>
                  <a:off x="2735931" y="3361198"/>
                  <a:ext cx="475547" cy="348596"/>
                </a:xfrm>
                <a:prstGeom prst="rect">
                  <a:avLst/>
                </a:prstGeom>
                <a:grpFill/>
              </p:spPr>
              <p:txBody>
                <a:bodyPr wrap="none" rtlCol="0">
                  <a:spAutoFit/>
                </a:bodyPr>
                <a:lstStyle/>
                <a:p>
                  <a:pPr algn="ctr"/>
                  <a:r>
                    <a:rPr lang="en-US" sz="2000" dirty="0"/>
                    <a:t>HTTP</a:t>
                  </a:r>
                </a:p>
              </p:txBody>
            </p:sp>
          </p:grpSp>
          <p:grpSp>
            <p:nvGrpSpPr>
              <p:cNvPr id="57" name="Group 56"/>
              <p:cNvGrpSpPr/>
              <p:nvPr/>
            </p:nvGrpSpPr>
            <p:grpSpPr>
              <a:xfrm>
                <a:off x="6705600" y="2342867"/>
                <a:ext cx="1447800" cy="540068"/>
                <a:chOff x="2503170" y="3315983"/>
                <a:chExt cx="941070" cy="470535"/>
              </a:xfrm>
              <a:grpFill/>
            </p:grpSpPr>
            <p:sp>
              <p:nvSpPr>
                <p:cNvPr id="64" name="Rectangle 63"/>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5" name="TextBox 64"/>
                <p:cNvSpPr txBox="1"/>
                <p:nvPr/>
              </p:nvSpPr>
              <p:spPr>
                <a:xfrm>
                  <a:off x="2787237" y="3361198"/>
                  <a:ext cx="372936" cy="348596"/>
                </a:xfrm>
                <a:prstGeom prst="rect">
                  <a:avLst/>
                </a:prstGeom>
                <a:grpFill/>
              </p:spPr>
              <p:txBody>
                <a:bodyPr wrap="none" rtlCol="0">
                  <a:spAutoFit/>
                </a:bodyPr>
                <a:lstStyle/>
                <a:p>
                  <a:pPr algn="ctr"/>
                  <a:r>
                    <a:rPr lang="en-US" sz="2000" dirty="0"/>
                    <a:t>TCP</a:t>
                  </a:r>
                </a:p>
              </p:txBody>
            </p:sp>
          </p:grpSp>
          <p:grpSp>
            <p:nvGrpSpPr>
              <p:cNvPr id="58" name="Group 57"/>
              <p:cNvGrpSpPr/>
              <p:nvPr/>
            </p:nvGrpSpPr>
            <p:grpSpPr>
              <a:xfrm>
                <a:off x="6705600" y="2857259"/>
                <a:ext cx="1447800" cy="540068"/>
                <a:chOff x="2503170" y="3315983"/>
                <a:chExt cx="941070" cy="470535"/>
              </a:xfrm>
              <a:grpFill/>
            </p:grpSpPr>
            <p:sp>
              <p:nvSpPr>
                <p:cNvPr id="62" name="Rectangle 61"/>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3" name="TextBox 62"/>
                <p:cNvSpPr txBox="1"/>
                <p:nvPr/>
              </p:nvSpPr>
              <p:spPr>
                <a:xfrm>
                  <a:off x="2849608" y="3361198"/>
                  <a:ext cx="248193" cy="348596"/>
                </a:xfrm>
                <a:prstGeom prst="rect">
                  <a:avLst/>
                </a:prstGeom>
                <a:grpFill/>
              </p:spPr>
              <p:txBody>
                <a:bodyPr wrap="none" rtlCol="0">
                  <a:spAutoFit/>
                </a:bodyPr>
                <a:lstStyle/>
                <a:p>
                  <a:pPr algn="ctr"/>
                  <a:r>
                    <a:rPr lang="en-US" sz="2000" dirty="0"/>
                    <a:t>IP</a:t>
                  </a:r>
                </a:p>
              </p:txBody>
            </p:sp>
          </p:grpSp>
          <p:grpSp>
            <p:nvGrpSpPr>
              <p:cNvPr id="59" name="Group 58"/>
              <p:cNvGrpSpPr/>
              <p:nvPr/>
            </p:nvGrpSpPr>
            <p:grpSpPr>
              <a:xfrm>
                <a:off x="6705600" y="3397327"/>
                <a:ext cx="1447800" cy="540068"/>
                <a:chOff x="2503170" y="3315983"/>
                <a:chExt cx="941070" cy="470535"/>
              </a:xfrm>
              <a:grpFill/>
            </p:grpSpPr>
            <p:sp>
              <p:nvSpPr>
                <p:cNvPr id="60" name="Rectangle 59"/>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1" name="TextBox 60"/>
                <p:cNvSpPr txBox="1"/>
                <p:nvPr/>
              </p:nvSpPr>
              <p:spPr>
                <a:xfrm>
                  <a:off x="2681853" y="3361198"/>
                  <a:ext cx="583702" cy="348596"/>
                </a:xfrm>
                <a:prstGeom prst="rect">
                  <a:avLst/>
                </a:prstGeom>
                <a:grpFill/>
              </p:spPr>
              <p:txBody>
                <a:bodyPr wrap="none" rtlCol="0">
                  <a:spAutoFit/>
                </a:bodyPr>
                <a:lstStyle/>
                <a:p>
                  <a:pPr algn="ctr"/>
                  <a:r>
                    <a:rPr lang="en-US" sz="2000" dirty="0"/>
                    <a:t>802.11</a:t>
                  </a:r>
                </a:p>
              </p:txBody>
            </p:sp>
          </p:grpSp>
        </p:grpSp>
        <p:grpSp>
          <p:nvGrpSpPr>
            <p:cNvPr id="52" name="Group 51"/>
            <p:cNvGrpSpPr/>
            <p:nvPr/>
          </p:nvGrpSpPr>
          <p:grpSpPr>
            <a:xfrm>
              <a:off x="1447800" y="1706113"/>
              <a:ext cx="1066800" cy="408437"/>
              <a:chOff x="6605913" y="1123950"/>
              <a:chExt cx="1524000" cy="533400"/>
            </a:xfrm>
          </p:grpSpPr>
          <p:sp>
            <p:nvSpPr>
              <p:cNvPr id="54" name="Oval 53"/>
              <p:cNvSpPr/>
              <p:nvPr/>
            </p:nvSpPr>
            <p:spPr>
              <a:xfrm>
                <a:off x="6605913" y="1123950"/>
                <a:ext cx="1524000" cy="5334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6855382" y="1129388"/>
                <a:ext cx="1042914" cy="522525"/>
              </a:xfrm>
              <a:prstGeom prst="rect">
                <a:avLst/>
              </a:prstGeom>
              <a:noFill/>
            </p:spPr>
            <p:txBody>
              <a:bodyPr wrap="none" rtlCol="0" anchor="ctr">
                <a:spAutoFit/>
              </a:bodyPr>
              <a:lstStyle/>
              <a:p>
                <a:pPr algn="ctr"/>
                <a:r>
                  <a:rPr lang="en-US" sz="2000" dirty="0"/>
                  <a:t>Browser</a:t>
                </a:r>
              </a:p>
            </p:txBody>
          </p:sp>
        </p:grpSp>
        <p:cxnSp>
          <p:nvCxnSpPr>
            <p:cNvPr id="53" name="Straight Connector 52"/>
            <p:cNvCxnSpPr>
              <a:endCxn id="54" idx="4"/>
            </p:cNvCxnSpPr>
            <p:nvPr/>
          </p:nvCxnSpPr>
          <p:spPr>
            <a:xfrm flipV="1">
              <a:off x="1980257" y="2114550"/>
              <a:ext cx="943" cy="1064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Straight Arrow Connector 67"/>
          <p:cNvCxnSpPr>
            <a:stCxn id="54" idx="6"/>
            <a:endCxn id="74" idx="2"/>
          </p:cNvCxnSpPr>
          <p:nvPr/>
        </p:nvCxnSpPr>
        <p:spPr>
          <a:xfrm>
            <a:off x="2209800" y="3467366"/>
            <a:ext cx="4863188" cy="1530"/>
          </a:xfrm>
          <a:prstGeom prst="straightConnector1">
            <a:avLst/>
          </a:prstGeom>
          <a:ln w="19050">
            <a:solidFill>
              <a:srgbClr val="FF00FF"/>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7059382" y="3276600"/>
            <a:ext cx="1094018" cy="2164027"/>
            <a:chOff x="1434194" y="1706113"/>
            <a:chExt cx="1094018" cy="2298199"/>
          </a:xfrm>
        </p:grpSpPr>
        <p:grpSp>
          <p:nvGrpSpPr>
            <p:cNvPr id="71" name="Group 70"/>
            <p:cNvGrpSpPr/>
            <p:nvPr/>
          </p:nvGrpSpPr>
          <p:grpSpPr>
            <a:xfrm>
              <a:off x="1434194" y="2220968"/>
              <a:ext cx="1094018" cy="1783344"/>
              <a:chOff x="6687133" y="1802799"/>
              <a:chExt cx="1484738" cy="2116513"/>
            </a:xfrm>
            <a:solidFill>
              <a:srgbClr val="F8F8F8"/>
            </a:solidFill>
          </p:grpSpPr>
          <p:grpSp>
            <p:nvGrpSpPr>
              <p:cNvPr id="77" name="Group 76"/>
              <p:cNvGrpSpPr/>
              <p:nvPr/>
            </p:nvGrpSpPr>
            <p:grpSpPr>
              <a:xfrm>
                <a:off x="6705600" y="1802799"/>
                <a:ext cx="1447800" cy="540068"/>
                <a:chOff x="2503170" y="3315983"/>
                <a:chExt cx="941070" cy="470535"/>
              </a:xfrm>
              <a:grpFill/>
            </p:grpSpPr>
            <p:sp>
              <p:nvSpPr>
                <p:cNvPr id="104" name="Rectangle 103"/>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5" name="TextBox 104"/>
                <p:cNvSpPr txBox="1"/>
                <p:nvPr/>
              </p:nvSpPr>
              <p:spPr>
                <a:xfrm>
                  <a:off x="2735931" y="3361198"/>
                  <a:ext cx="475547" cy="348596"/>
                </a:xfrm>
                <a:prstGeom prst="rect">
                  <a:avLst/>
                </a:prstGeom>
                <a:grpFill/>
              </p:spPr>
              <p:txBody>
                <a:bodyPr wrap="none" rtlCol="0">
                  <a:spAutoFit/>
                </a:bodyPr>
                <a:lstStyle/>
                <a:p>
                  <a:pPr algn="ctr"/>
                  <a:r>
                    <a:rPr lang="en-US" sz="2000" dirty="0"/>
                    <a:t>HTTP</a:t>
                  </a:r>
                </a:p>
              </p:txBody>
            </p:sp>
          </p:grpSp>
          <p:grpSp>
            <p:nvGrpSpPr>
              <p:cNvPr id="78" name="Group 77"/>
              <p:cNvGrpSpPr/>
              <p:nvPr/>
            </p:nvGrpSpPr>
            <p:grpSpPr>
              <a:xfrm>
                <a:off x="6705600" y="2342867"/>
                <a:ext cx="1447800" cy="540068"/>
                <a:chOff x="2503170" y="3315983"/>
                <a:chExt cx="941070" cy="470535"/>
              </a:xfrm>
              <a:grpFill/>
            </p:grpSpPr>
            <p:sp>
              <p:nvSpPr>
                <p:cNvPr id="102" name="Rectangle 101"/>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3" name="TextBox 102"/>
                <p:cNvSpPr txBox="1"/>
                <p:nvPr/>
              </p:nvSpPr>
              <p:spPr>
                <a:xfrm>
                  <a:off x="2787237" y="3361198"/>
                  <a:ext cx="372936" cy="348596"/>
                </a:xfrm>
                <a:prstGeom prst="rect">
                  <a:avLst/>
                </a:prstGeom>
                <a:grpFill/>
              </p:spPr>
              <p:txBody>
                <a:bodyPr wrap="none" rtlCol="0">
                  <a:spAutoFit/>
                </a:bodyPr>
                <a:lstStyle/>
                <a:p>
                  <a:pPr algn="ctr"/>
                  <a:r>
                    <a:rPr lang="en-US" sz="2000" dirty="0"/>
                    <a:t>TCP</a:t>
                  </a:r>
                </a:p>
              </p:txBody>
            </p:sp>
          </p:grpSp>
          <p:grpSp>
            <p:nvGrpSpPr>
              <p:cNvPr id="79" name="Group 78"/>
              <p:cNvGrpSpPr/>
              <p:nvPr/>
            </p:nvGrpSpPr>
            <p:grpSpPr>
              <a:xfrm>
                <a:off x="6705600" y="2857259"/>
                <a:ext cx="1447800" cy="540068"/>
                <a:chOff x="2503170" y="3315983"/>
                <a:chExt cx="941070" cy="470535"/>
              </a:xfrm>
              <a:grpFill/>
            </p:grpSpPr>
            <p:sp>
              <p:nvSpPr>
                <p:cNvPr id="100" name="Rectangle 99"/>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TextBox 100"/>
                <p:cNvSpPr txBox="1"/>
                <p:nvPr/>
              </p:nvSpPr>
              <p:spPr>
                <a:xfrm>
                  <a:off x="2849608" y="3361198"/>
                  <a:ext cx="248193" cy="348596"/>
                </a:xfrm>
                <a:prstGeom prst="rect">
                  <a:avLst/>
                </a:prstGeom>
                <a:grpFill/>
              </p:spPr>
              <p:txBody>
                <a:bodyPr wrap="none" rtlCol="0">
                  <a:spAutoFit/>
                </a:bodyPr>
                <a:lstStyle/>
                <a:p>
                  <a:pPr algn="ctr"/>
                  <a:r>
                    <a:rPr lang="en-US" sz="2000" dirty="0"/>
                    <a:t>IP</a:t>
                  </a:r>
                </a:p>
              </p:txBody>
            </p:sp>
          </p:grpSp>
          <p:grpSp>
            <p:nvGrpSpPr>
              <p:cNvPr id="97" name="Group 96"/>
              <p:cNvGrpSpPr/>
              <p:nvPr/>
            </p:nvGrpSpPr>
            <p:grpSpPr>
              <a:xfrm>
                <a:off x="6687133" y="3379244"/>
                <a:ext cx="1484738" cy="540068"/>
                <a:chOff x="2491167" y="3300228"/>
                <a:chExt cx="965080" cy="470535"/>
              </a:xfrm>
              <a:grpFill/>
            </p:grpSpPr>
            <p:sp>
              <p:nvSpPr>
                <p:cNvPr id="98" name="Rectangle 97"/>
                <p:cNvSpPr/>
                <p:nvPr/>
              </p:nvSpPr>
              <p:spPr>
                <a:xfrm>
                  <a:off x="2497452" y="3300228"/>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9" name="TextBox 98"/>
                <p:cNvSpPr txBox="1"/>
                <p:nvPr/>
              </p:nvSpPr>
              <p:spPr>
                <a:xfrm>
                  <a:off x="2491167" y="3328635"/>
                  <a:ext cx="965080" cy="413722"/>
                </a:xfrm>
                <a:prstGeom prst="rect">
                  <a:avLst/>
                </a:prstGeom>
                <a:noFill/>
              </p:spPr>
              <p:txBody>
                <a:bodyPr wrap="none" rtlCol="0">
                  <a:spAutoFit/>
                </a:bodyPr>
                <a:lstStyle/>
                <a:p>
                  <a:pPr algn="ctr"/>
                  <a:r>
                    <a:rPr lang="en-US" sz="2000" dirty="0"/>
                    <a:t>Ethernet</a:t>
                  </a:r>
                </a:p>
              </p:txBody>
            </p:sp>
          </p:grpSp>
        </p:grpSp>
        <p:grpSp>
          <p:nvGrpSpPr>
            <p:cNvPr id="72" name="Group 71"/>
            <p:cNvGrpSpPr/>
            <p:nvPr/>
          </p:nvGrpSpPr>
          <p:grpSpPr>
            <a:xfrm>
              <a:off x="1447800" y="1706113"/>
              <a:ext cx="1066800" cy="408437"/>
              <a:chOff x="6605913" y="1123950"/>
              <a:chExt cx="1524000" cy="533400"/>
            </a:xfrm>
          </p:grpSpPr>
          <p:sp>
            <p:nvSpPr>
              <p:cNvPr id="74" name="Oval 73"/>
              <p:cNvSpPr/>
              <p:nvPr/>
            </p:nvSpPr>
            <p:spPr>
              <a:xfrm>
                <a:off x="6605913" y="1123950"/>
                <a:ext cx="1524000" cy="5334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66417" y="1129388"/>
                <a:ext cx="1220849" cy="522525"/>
              </a:xfrm>
              <a:prstGeom prst="rect">
                <a:avLst/>
              </a:prstGeom>
              <a:noFill/>
            </p:spPr>
            <p:txBody>
              <a:bodyPr wrap="none" rtlCol="0" anchor="ctr">
                <a:spAutoFit/>
              </a:bodyPr>
              <a:lstStyle/>
              <a:p>
                <a:pPr algn="ctr"/>
                <a:r>
                  <a:rPr lang="en-US" sz="2000" dirty="0"/>
                  <a:t>Server</a:t>
                </a:r>
              </a:p>
            </p:txBody>
          </p:sp>
        </p:grpSp>
        <p:cxnSp>
          <p:nvCxnSpPr>
            <p:cNvPr id="73" name="Straight Connector 72"/>
            <p:cNvCxnSpPr>
              <a:endCxn id="74" idx="4"/>
            </p:cNvCxnSpPr>
            <p:nvPr/>
          </p:nvCxnSpPr>
          <p:spPr>
            <a:xfrm flipV="1">
              <a:off x="1980257" y="2114550"/>
              <a:ext cx="943" cy="1064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6" name="Elbow Connector 105"/>
          <p:cNvCxnSpPr/>
          <p:nvPr/>
        </p:nvCxnSpPr>
        <p:spPr>
          <a:xfrm rot="16200000" flipH="1">
            <a:off x="2840350" y="4268406"/>
            <a:ext cx="89930" cy="2448116"/>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Elbow Connector 106"/>
          <p:cNvCxnSpPr/>
          <p:nvPr/>
        </p:nvCxnSpPr>
        <p:spPr>
          <a:xfrm rot="5400000">
            <a:off x="6362665" y="4268406"/>
            <a:ext cx="89930" cy="2448116"/>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419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 of Layering - Interconnection</a:t>
            </a:r>
          </a:p>
        </p:txBody>
      </p:sp>
      <p:sp>
        <p:nvSpPr>
          <p:cNvPr id="3" name="Content Placeholder 2"/>
          <p:cNvSpPr>
            <a:spLocks noGrp="1"/>
          </p:cNvSpPr>
          <p:nvPr>
            <p:ph idx="1"/>
          </p:nvPr>
        </p:nvSpPr>
        <p:spPr>
          <a:xfrm>
            <a:off x="457200" y="1143317"/>
            <a:ext cx="8534400" cy="5409883"/>
          </a:xfrm>
        </p:spPr>
        <p:txBody>
          <a:bodyPr/>
          <a:lstStyle/>
          <a:p>
            <a:pPr lvl="1"/>
            <a:r>
              <a:rPr lang="en-US" dirty="0"/>
              <a:t>Implementing Interconnection with a common layer</a:t>
            </a:r>
          </a:p>
          <a:p>
            <a:pPr lvl="2"/>
            <a:r>
              <a:rPr lang="en-US" dirty="0"/>
              <a:t>802.11 layer on client, communicates virtually to that on the intermediary </a:t>
            </a:r>
          </a:p>
          <a:p>
            <a:pPr lvl="2"/>
            <a:r>
              <a:rPr lang="en-US" dirty="0"/>
              <a:t>Intermediary’s 802.11 layer converts packet and passes it up to IP layer</a:t>
            </a:r>
          </a:p>
          <a:p>
            <a:pPr lvl="2"/>
            <a:r>
              <a:rPr lang="en-US" dirty="0"/>
              <a:t>Intermediary’s IP layer converts packet and passes it down to Ethernet layer</a:t>
            </a:r>
          </a:p>
          <a:p>
            <a:pPr lvl="2"/>
            <a:r>
              <a:rPr lang="en-US" dirty="0"/>
              <a:t>Server’s Ethernet layer passes it up the protocol stack on the server</a:t>
            </a:r>
          </a:p>
          <a:p>
            <a:pPr lvl="2"/>
            <a:endParaRPr lang="en-US" dirty="0"/>
          </a:p>
          <a:p>
            <a:pPr lvl="1"/>
            <a:endParaRPr lang="en-US" dirty="0"/>
          </a:p>
          <a:p>
            <a:endParaRPr lang="en-US" dirty="0"/>
          </a:p>
        </p:txBody>
      </p:sp>
      <p:sp>
        <p:nvSpPr>
          <p:cNvPr id="5" name="Slide Number Placeholder 4"/>
          <p:cNvSpPr>
            <a:spLocks noGrp="1"/>
          </p:cNvSpPr>
          <p:nvPr>
            <p:ph type="sldNum" sz="quarter" idx="12"/>
          </p:nvPr>
        </p:nvSpPr>
        <p:spPr/>
        <p:txBody>
          <a:bodyPr/>
          <a:lstStyle/>
          <a:p>
            <a:fld id="{E7CA9478-788D-42C7-BC35-88005760C6DD}" type="slidenum">
              <a:rPr lang="en-US" smtClean="0"/>
              <a:t>28</a:t>
            </a:fld>
            <a:endParaRPr lang="en-US"/>
          </a:p>
        </p:txBody>
      </p:sp>
      <p:sp>
        <p:nvSpPr>
          <p:cNvPr id="94" name="Rectangle 93"/>
          <p:cNvSpPr/>
          <p:nvPr/>
        </p:nvSpPr>
        <p:spPr>
          <a:xfrm>
            <a:off x="6248400" y="5943600"/>
            <a:ext cx="1651906" cy="4572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5" name="Rectangle 94"/>
          <p:cNvSpPr/>
          <p:nvPr/>
        </p:nvSpPr>
        <p:spPr>
          <a:xfrm>
            <a:off x="2532181" y="5943600"/>
            <a:ext cx="1651906" cy="4572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6" name="Rectangle 95"/>
          <p:cNvSpPr/>
          <p:nvPr/>
        </p:nvSpPr>
        <p:spPr>
          <a:xfrm>
            <a:off x="3891633" y="4115077"/>
            <a:ext cx="1664702" cy="4572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97" name="Group 96"/>
          <p:cNvGrpSpPr/>
          <p:nvPr/>
        </p:nvGrpSpPr>
        <p:grpSpPr>
          <a:xfrm>
            <a:off x="1003371" y="3476655"/>
            <a:ext cx="1066800" cy="2161036"/>
            <a:chOff x="1447800" y="1706113"/>
            <a:chExt cx="1066800" cy="2313436"/>
          </a:xfrm>
        </p:grpSpPr>
        <p:grpSp>
          <p:nvGrpSpPr>
            <p:cNvPr id="98" name="Group 97"/>
            <p:cNvGrpSpPr/>
            <p:nvPr/>
          </p:nvGrpSpPr>
          <p:grpSpPr>
            <a:xfrm>
              <a:off x="1447800" y="2220968"/>
              <a:ext cx="1066800" cy="1798581"/>
              <a:chOff x="6705600" y="1802799"/>
              <a:chExt cx="1447800" cy="2134596"/>
            </a:xfrm>
            <a:solidFill>
              <a:srgbClr val="F8F8F8"/>
            </a:solidFill>
          </p:grpSpPr>
          <p:grpSp>
            <p:nvGrpSpPr>
              <p:cNvPr id="103" name="Group 102"/>
              <p:cNvGrpSpPr/>
              <p:nvPr/>
            </p:nvGrpSpPr>
            <p:grpSpPr>
              <a:xfrm>
                <a:off x="6705600" y="1802799"/>
                <a:ext cx="1447800" cy="540068"/>
                <a:chOff x="2503170" y="3315983"/>
                <a:chExt cx="941070" cy="470535"/>
              </a:xfrm>
              <a:grpFill/>
            </p:grpSpPr>
            <p:sp>
              <p:nvSpPr>
                <p:cNvPr id="113" name="Rectangle 112"/>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TextBox 113"/>
                <p:cNvSpPr txBox="1"/>
                <p:nvPr/>
              </p:nvSpPr>
              <p:spPr>
                <a:xfrm>
                  <a:off x="2626408" y="3361198"/>
                  <a:ext cx="694595" cy="408829"/>
                </a:xfrm>
                <a:prstGeom prst="rect">
                  <a:avLst/>
                </a:prstGeom>
                <a:grpFill/>
              </p:spPr>
              <p:txBody>
                <a:bodyPr wrap="none" rtlCol="0">
                  <a:spAutoFit/>
                </a:bodyPr>
                <a:lstStyle/>
                <a:p>
                  <a:pPr algn="ctr"/>
                  <a:r>
                    <a:rPr lang="en-US" dirty="0"/>
                    <a:t>HTTP</a:t>
                  </a:r>
                </a:p>
              </p:txBody>
            </p:sp>
          </p:grpSp>
          <p:grpSp>
            <p:nvGrpSpPr>
              <p:cNvPr id="104" name="Group 103"/>
              <p:cNvGrpSpPr/>
              <p:nvPr/>
            </p:nvGrpSpPr>
            <p:grpSpPr>
              <a:xfrm>
                <a:off x="6705600" y="2342867"/>
                <a:ext cx="1447800" cy="540068"/>
                <a:chOff x="2503170" y="3315983"/>
                <a:chExt cx="941070" cy="470535"/>
              </a:xfrm>
              <a:grpFill/>
            </p:grpSpPr>
            <p:sp>
              <p:nvSpPr>
                <p:cNvPr id="111" name="Rectangle 110"/>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p:cNvSpPr txBox="1"/>
                <p:nvPr/>
              </p:nvSpPr>
              <p:spPr>
                <a:xfrm>
                  <a:off x="2688626" y="3361198"/>
                  <a:ext cx="570156" cy="408829"/>
                </a:xfrm>
                <a:prstGeom prst="rect">
                  <a:avLst/>
                </a:prstGeom>
                <a:grpFill/>
              </p:spPr>
              <p:txBody>
                <a:bodyPr wrap="none" rtlCol="0">
                  <a:spAutoFit/>
                </a:bodyPr>
                <a:lstStyle/>
                <a:p>
                  <a:pPr algn="ctr"/>
                  <a:r>
                    <a:rPr lang="en-US" dirty="0"/>
                    <a:t>TCP</a:t>
                  </a:r>
                </a:p>
              </p:txBody>
            </p:sp>
          </p:grpSp>
          <p:grpSp>
            <p:nvGrpSpPr>
              <p:cNvPr id="105" name="Group 104"/>
              <p:cNvGrpSpPr/>
              <p:nvPr/>
            </p:nvGrpSpPr>
            <p:grpSpPr>
              <a:xfrm>
                <a:off x="6705600" y="2857259"/>
                <a:ext cx="1447800" cy="540068"/>
                <a:chOff x="2503170" y="3315983"/>
                <a:chExt cx="941070" cy="470535"/>
              </a:xfrm>
              <a:grpFill/>
            </p:grpSpPr>
            <p:sp>
              <p:nvSpPr>
                <p:cNvPr id="109" name="Rectangle 108"/>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p:cNvSpPr txBox="1"/>
                <p:nvPr/>
              </p:nvSpPr>
              <p:spPr>
                <a:xfrm>
                  <a:off x="2796096" y="3361198"/>
                  <a:ext cx="355217" cy="408829"/>
                </a:xfrm>
                <a:prstGeom prst="rect">
                  <a:avLst/>
                </a:prstGeom>
                <a:grpFill/>
              </p:spPr>
              <p:txBody>
                <a:bodyPr wrap="none" rtlCol="0">
                  <a:spAutoFit/>
                </a:bodyPr>
                <a:lstStyle/>
                <a:p>
                  <a:pPr algn="ctr"/>
                  <a:r>
                    <a:rPr lang="en-US" dirty="0"/>
                    <a:t>IP</a:t>
                  </a:r>
                </a:p>
              </p:txBody>
            </p:sp>
          </p:grpSp>
          <p:grpSp>
            <p:nvGrpSpPr>
              <p:cNvPr id="106" name="Group 105"/>
              <p:cNvGrpSpPr/>
              <p:nvPr/>
            </p:nvGrpSpPr>
            <p:grpSpPr>
              <a:xfrm>
                <a:off x="6705600" y="3397327"/>
                <a:ext cx="1447800" cy="540068"/>
                <a:chOff x="2503170" y="3315983"/>
                <a:chExt cx="941070" cy="470535"/>
              </a:xfrm>
              <a:grpFill/>
            </p:grpSpPr>
            <p:sp>
              <p:nvSpPr>
                <p:cNvPr id="107" name="Rectangle 106"/>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TextBox 107"/>
                <p:cNvSpPr txBox="1"/>
                <p:nvPr/>
              </p:nvSpPr>
              <p:spPr>
                <a:xfrm>
                  <a:off x="2588707" y="3361198"/>
                  <a:ext cx="769994" cy="408829"/>
                </a:xfrm>
                <a:prstGeom prst="rect">
                  <a:avLst/>
                </a:prstGeom>
                <a:grpFill/>
              </p:spPr>
              <p:txBody>
                <a:bodyPr wrap="none" rtlCol="0">
                  <a:spAutoFit/>
                </a:bodyPr>
                <a:lstStyle/>
                <a:p>
                  <a:pPr algn="ctr"/>
                  <a:r>
                    <a:rPr lang="en-US" dirty="0"/>
                    <a:t>802.11</a:t>
                  </a:r>
                </a:p>
              </p:txBody>
            </p:sp>
          </p:grpSp>
        </p:grpSp>
        <p:grpSp>
          <p:nvGrpSpPr>
            <p:cNvPr id="99" name="Group 98"/>
            <p:cNvGrpSpPr/>
            <p:nvPr/>
          </p:nvGrpSpPr>
          <p:grpSpPr>
            <a:xfrm>
              <a:off x="1447800" y="1706113"/>
              <a:ext cx="1066800" cy="408437"/>
              <a:chOff x="6605913" y="1123950"/>
              <a:chExt cx="1524000" cy="533400"/>
            </a:xfrm>
          </p:grpSpPr>
          <p:sp>
            <p:nvSpPr>
              <p:cNvPr id="101" name="Oval 100"/>
              <p:cNvSpPr/>
              <p:nvPr/>
            </p:nvSpPr>
            <p:spPr>
              <a:xfrm>
                <a:off x="6605913" y="1123950"/>
                <a:ext cx="1524000" cy="5334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2" name="TextBox 101"/>
              <p:cNvSpPr txBox="1"/>
              <p:nvPr/>
            </p:nvSpPr>
            <p:spPr>
              <a:xfrm>
                <a:off x="6640374" y="1132478"/>
                <a:ext cx="1472930" cy="516345"/>
              </a:xfrm>
              <a:prstGeom prst="rect">
                <a:avLst/>
              </a:prstGeom>
              <a:noFill/>
            </p:spPr>
            <p:txBody>
              <a:bodyPr wrap="none" rtlCol="0" anchor="ctr">
                <a:spAutoFit/>
              </a:bodyPr>
              <a:lstStyle/>
              <a:p>
                <a:pPr algn="ctr"/>
                <a:r>
                  <a:rPr lang="en-US" dirty="0"/>
                  <a:t>Browser</a:t>
                </a:r>
              </a:p>
            </p:txBody>
          </p:sp>
        </p:grpSp>
        <p:cxnSp>
          <p:nvCxnSpPr>
            <p:cNvPr id="100" name="Straight Connector 99"/>
            <p:cNvCxnSpPr>
              <a:endCxn id="101" idx="4"/>
            </p:cNvCxnSpPr>
            <p:nvPr/>
          </p:nvCxnSpPr>
          <p:spPr>
            <a:xfrm flipV="1">
              <a:off x="1980257" y="2114550"/>
              <a:ext cx="943" cy="1064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3436345" y="4787536"/>
            <a:ext cx="1066800" cy="853145"/>
            <a:chOff x="6705600" y="2857259"/>
            <a:chExt cx="1447800" cy="1080136"/>
          </a:xfrm>
          <a:solidFill>
            <a:srgbClr val="F8F8F8"/>
          </a:solidFill>
        </p:grpSpPr>
        <p:grpSp>
          <p:nvGrpSpPr>
            <p:cNvPr id="116" name="Group 115"/>
            <p:cNvGrpSpPr/>
            <p:nvPr/>
          </p:nvGrpSpPr>
          <p:grpSpPr>
            <a:xfrm>
              <a:off x="6705600" y="2857259"/>
              <a:ext cx="1447800" cy="540068"/>
              <a:chOff x="2503170" y="3315983"/>
              <a:chExt cx="941070" cy="470535"/>
            </a:xfrm>
            <a:grpFill/>
          </p:grpSpPr>
          <p:sp>
            <p:nvSpPr>
              <p:cNvPr id="120" name="Rectangle 119"/>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TextBox 120"/>
              <p:cNvSpPr txBox="1"/>
              <p:nvPr/>
            </p:nvSpPr>
            <p:spPr>
              <a:xfrm>
                <a:off x="2796096" y="3361198"/>
                <a:ext cx="355217" cy="407395"/>
              </a:xfrm>
              <a:prstGeom prst="rect">
                <a:avLst/>
              </a:prstGeom>
              <a:grpFill/>
            </p:spPr>
            <p:txBody>
              <a:bodyPr wrap="none" rtlCol="0">
                <a:spAutoFit/>
              </a:bodyPr>
              <a:lstStyle/>
              <a:p>
                <a:pPr algn="ctr"/>
                <a:r>
                  <a:rPr lang="en-US" dirty="0"/>
                  <a:t>IP</a:t>
                </a:r>
              </a:p>
            </p:txBody>
          </p:sp>
        </p:grpSp>
        <p:grpSp>
          <p:nvGrpSpPr>
            <p:cNvPr id="117" name="Group 116"/>
            <p:cNvGrpSpPr/>
            <p:nvPr/>
          </p:nvGrpSpPr>
          <p:grpSpPr>
            <a:xfrm>
              <a:off x="6705600" y="3397327"/>
              <a:ext cx="1447800" cy="540068"/>
              <a:chOff x="2503170" y="3315983"/>
              <a:chExt cx="941070" cy="470535"/>
            </a:xfrm>
            <a:grpFill/>
          </p:grpSpPr>
          <p:sp>
            <p:nvSpPr>
              <p:cNvPr id="118" name="Rectangle 117"/>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TextBox 118"/>
              <p:cNvSpPr txBox="1"/>
              <p:nvPr/>
            </p:nvSpPr>
            <p:spPr>
              <a:xfrm>
                <a:off x="2588707" y="3361198"/>
                <a:ext cx="769994" cy="407395"/>
              </a:xfrm>
              <a:prstGeom prst="rect">
                <a:avLst/>
              </a:prstGeom>
              <a:grpFill/>
            </p:spPr>
            <p:txBody>
              <a:bodyPr wrap="none" rtlCol="0">
                <a:spAutoFit/>
              </a:bodyPr>
              <a:lstStyle/>
              <a:p>
                <a:pPr algn="ctr"/>
                <a:r>
                  <a:rPr lang="en-US" dirty="0"/>
                  <a:t>802.11</a:t>
                </a:r>
              </a:p>
            </p:txBody>
          </p:sp>
        </p:grpSp>
      </p:grpSp>
      <p:cxnSp>
        <p:nvCxnSpPr>
          <p:cNvPr id="122" name="Straight Arrow Connector 121"/>
          <p:cNvCxnSpPr>
            <a:stCxn id="101" idx="6"/>
            <a:endCxn id="134" idx="2"/>
          </p:cNvCxnSpPr>
          <p:nvPr/>
        </p:nvCxnSpPr>
        <p:spPr>
          <a:xfrm>
            <a:off x="2070171" y="3667421"/>
            <a:ext cx="4863188" cy="1530"/>
          </a:xfrm>
          <a:prstGeom prst="straightConnector1">
            <a:avLst/>
          </a:prstGeom>
          <a:ln w="19050">
            <a:solidFill>
              <a:srgbClr val="FF00FF"/>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4489537" y="4784874"/>
            <a:ext cx="1094017" cy="853145"/>
            <a:chOff x="6687131" y="2857259"/>
            <a:chExt cx="1484738" cy="1080136"/>
          </a:xfrm>
          <a:solidFill>
            <a:srgbClr val="F8F8F8"/>
          </a:solidFill>
        </p:grpSpPr>
        <p:grpSp>
          <p:nvGrpSpPr>
            <p:cNvPr id="124" name="Group 123"/>
            <p:cNvGrpSpPr/>
            <p:nvPr/>
          </p:nvGrpSpPr>
          <p:grpSpPr>
            <a:xfrm>
              <a:off x="6705600" y="2857259"/>
              <a:ext cx="1447800" cy="540068"/>
              <a:chOff x="2503170" y="3315983"/>
              <a:chExt cx="941070" cy="470535"/>
            </a:xfrm>
            <a:grpFill/>
          </p:grpSpPr>
          <p:sp>
            <p:nvSpPr>
              <p:cNvPr id="128" name="Rectangle 127"/>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TextBox 128"/>
              <p:cNvSpPr txBox="1"/>
              <p:nvPr/>
            </p:nvSpPr>
            <p:spPr>
              <a:xfrm>
                <a:off x="2796096" y="3361198"/>
                <a:ext cx="355217" cy="407395"/>
              </a:xfrm>
              <a:prstGeom prst="rect">
                <a:avLst/>
              </a:prstGeom>
              <a:grpFill/>
            </p:spPr>
            <p:txBody>
              <a:bodyPr wrap="none" rtlCol="0">
                <a:spAutoFit/>
              </a:bodyPr>
              <a:lstStyle/>
              <a:p>
                <a:pPr algn="ctr"/>
                <a:r>
                  <a:rPr lang="en-US" dirty="0"/>
                  <a:t>IP</a:t>
                </a:r>
              </a:p>
            </p:txBody>
          </p:sp>
        </p:grpSp>
        <p:grpSp>
          <p:nvGrpSpPr>
            <p:cNvPr id="125" name="Group 124"/>
            <p:cNvGrpSpPr/>
            <p:nvPr/>
          </p:nvGrpSpPr>
          <p:grpSpPr>
            <a:xfrm>
              <a:off x="6687131" y="3397327"/>
              <a:ext cx="1484738" cy="540068"/>
              <a:chOff x="2491166" y="3315983"/>
              <a:chExt cx="965080" cy="470535"/>
            </a:xfrm>
            <a:grpFill/>
          </p:grpSpPr>
          <p:sp>
            <p:nvSpPr>
              <p:cNvPr id="126" name="Rectangle 125"/>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p:cNvSpPr txBox="1"/>
              <p:nvPr/>
            </p:nvSpPr>
            <p:spPr>
              <a:xfrm>
                <a:off x="2491166" y="3361198"/>
                <a:ext cx="965080" cy="413722"/>
              </a:xfrm>
              <a:prstGeom prst="rect">
                <a:avLst/>
              </a:prstGeom>
              <a:noFill/>
            </p:spPr>
            <p:txBody>
              <a:bodyPr wrap="none" rtlCol="0">
                <a:spAutoFit/>
              </a:bodyPr>
              <a:lstStyle/>
              <a:p>
                <a:pPr algn="ctr"/>
                <a:r>
                  <a:rPr lang="en-US" dirty="0"/>
                  <a:t>Ethernet</a:t>
                </a:r>
              </a:p>
            </p:txBody>
          </p:sp>
        </p:grpSp>
      </p:grpSp>
      <p:grpSp>
        <p:nvGrpSpPr>
          <p:cNvPr id="130" name="Group 129"/>
          <p:cNvGrpSpPr/>
          <p:nvPr/>
        </p:nvGrpSpPr>
        <p:grpSpPr>
          <a:xfrm>
            <a:off x="6919753" y="3476655"/>
            <a:ext cx="1094018" cy="2164027"/>
            <a:chOff x="1434194" y="1706113"/>
            <a:chExt cx="1094018" cy="2298199"/>
          </a:xfrm>
        </p:grpSpPr>
        <p:grpSp>
          <p:nvGrpSpPr>
            <p:cNvPr id="131" name="Group 130"/>
            <p:cNvGrpSpPr/>
            <p:nvPr/>
          </p:nvGrpSpPr>
          <p:grpSpPr>
            <a:xfrm>
              <a:off x="1434194" y="2220968"/>
              <a:ext cx="1094018" cy="1783344"/>
              <a:chOff x="6687133" y="1802799"/>
              <a:chExt cx="1484738" cy="2116513"/>
            </a:xfrm>
            <a:solidFill>
              <a:srgbClr val="F8F8F8"/>
            </a:solidFill>
          </p:grpSpPr>
          <p:grpSp>
            <p:nvGrpSpPr>
              <p:cNvPr id="136" name="Group 135"/>
              <p:cNvGrpSpPr/>
              <p:nvPr/>
            </p:nvGrpSpPr>
            <p:grpSpPr>
              <a:xfrm>
                <a:off x="6705600" y="1802799"/>
                <a:ext cx="1447800" cy="540068"/>
                <a:chOff x="2503170" y="3315983"/>
                <a:chExt cx="941070" cy="470535"/>
              </a:xfrm>
              <a:grpFill/>
            </p:grpSpPr>
            <p:sp>
              <p:nvSpPr>
                <p:cNvPr id="146" name="Rectangle 145"/>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p:cNvSpPr txBox="1"/>
                <p:nvPr/>
              </p:nvSpPr>
              <p:spPr>
                <a:xfrm>
                  <a:off x="2626408" y="3361197"/>
                  <a:ext cx="694594" cy="405575"/>
                </a:xfrm>
                <a:prstGeom prst="rect">
                  <a:avLst/>
                </a:prstGeom>
                <a:grpFill/>
              </p:spPr>
              <p:txBody>
                <a:bodyPr wrap="none" rtlCol="0">
                  <a:spAutoFit/>
                </a:bodyPr>
                <a:lstStyle/>
                <a:p>
                  <a:pPr algn="ctr"/>
                  <a:r>
                    <a:rPr lang="en-US" dirty="0"/>
                    <a:t>HTTP</a:t>
                  </a:r>
                </a:p>
              </p:txBody>
            </p:sp>
          </p:grpSp>
          <p:grpSp>
            <p:nvGrpSpPr>
              <p:cNvPr id="137" name="Group 136"/>
              <p:cNvGrpSpPr/>
              <p:nvPr/>
            </p:nvGrpSpPr>
            <p:grpSpPr>
              <a:xfrm>
                <a:off x="6705600" y="2342867"/>
                <a:ext cx="1447800" cy="540068"/>
                <a:chOff x="2503170" y="3315983"/>
                <a:chExt cx="941070" cy="470535"/>
              </a:xfrm>
              <a:grpFill/>
            </p:grpSpPr>
            <p:sp>
              <p:nvSpPr>
                <p:cNvPr id="144" name="Rectangle 143"/>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extBox 144"/>
                <p:cNvSpPr txBox="1"/>
                <p:nvPr/>
              </p:nvSpPr>
              <p:spPr>
                <a:xfrm>
                  <a:off x="2688628" y="3361197"/>
                  <a:ext cx="570156" cy="405575"/>
                </a:xfrm>
                <a:prstGeom prst="rect">
                  <a:avLst/>
                </a:prstGeom>
                <a:grpFill/>
              </p:spPr>
              <p:txBody>
                <a:bodyPr wrap="none" rtlCol="0">
                  <a:spAutoFit/>
                </a:bodyPr>
                <a:lstStyle/>
                <a:p>
                  <a:pPr algn="ctr"/>
                  <a:r>
                    <a:rPr lang="en-US" dirty="0"/>
                    <a:t>TCP</a:t>
                  </a:r>
                </a:p>
              </p:txBody>
            </p:sp>
          </p:grpSp>
          <p:grpSp>
            <p:nvGrpSpPr>
              <p:cNvPr id="138" name="Group 137"/>
              <p:cNvGrpSpPr/>
              <p:nvPr/>
            </p:nvGrpSpPr>
            <p:grpSpPr>
              <a:xfrm>
                <a:off x="6705600" y="2857259"/>
                <a:ext cx="1447800" cy="540068"/>
                <a:chOff x="2503170" y="3315983"/>
                <a:chExt cx="941070" cy="470535"/>
              </a:xfrm>
              <a:grpFill/>
            </p:grpSpPr>
            <p:sp>
              <p:nvSpPr>
                <p:cNvPr id="142" name="Rectangle 141"/>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TextBox 142"/>
                <p:cNvSpPr txBox="1"/>
                <p:nvPr/>
              </p:nvSpPr>
              <p:spPr>
                <a:xfrm>
                  <a:off x="2796097" y="3361197"/>
                  <a:ext cx="355217" cy="405575"/>
                </a:xfrm>
                <a:prstGeom prst="rect">
                  <a:avLst/>
                </a:prstGeom>
                <a:grpFill/>
              </p:spPr>
              <p:txBody>
                <a:bodyPr wrap="none" rtlCol="0">
                  <a:spAutoFit/>
                </a:bodyPr>
                <a:lstStyle/>
                <a:p>
                  <a:pPr algn="ctr"/>
                  <a:r>
                    <a:rPr lang="en-US" dirty="0"/>
                    <a:t>IP</a:t>
                  </a:r>
                </a:p>
              </p:txBody>
            </p:sp>
          </p:grpSp>
          <p:grpSp>
            <p:nvGrpSpPr>
              <p:cNvPr id="139" name="Group 138"/>
              <p:cNvGrpSpPr/>
              <p:nvPr/>
            </p:nvGrpSpPr>
            <p:grpSpPr>
              <a:xfrm>
                <a:off x="6687133" y="3379244"/>
                <a:ext cx="1484738" cy="540068"/>
                <a:chOff x="2491167" y="3300228"/>
                <a:chExt cx="965080" cy="470535"/>
              </a:xfrm>
              <a:grpFill/>
            </p:grpSpPr>
            <p:sp>
              <p:nvSpPr>
                <p:cNvPr id="140" name="Rectangle 139"/>
                <p:cNvSpPr/>
                <p:nvPr/>
              </p:nvSpPr>
              <p:spPr>
                <a:xfrm>
                  <a:off x="2497452" y="3300228"/>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TextBox 140"/>
                <p:cNvSpPr txBox="1"/>
                <p:nvPr/>
              </p:nvSpPr>
              <p:spPr>
                <a:xfrm>
                  <a:off x="2491167" y="3328635"/>
                  <a:ext cx="965080" cy="413722"/>
                </a:xfrm>
                <a:prstGeom prst="rect">
                  <a:avLst/>
                </a:prstGeom>
                <a:noFill/>
              </p:spPr>
              <p:txBody>
                <a:bodyPr wrap="none" rtlCol="0">
                  <a:spAutoFit/>
                </a:bodyPr>
                <a:lstStyle/>
                <a:p>
                  <a:pPr algn="ctr"/>
                  <a:r>
                    <a:rPr lang="en-US" dirty="0"/>
                    <a:t>Ethernet</a:t>
                  </a:r>
                </a:p>
              </p:txBody>
            </p:sp>
          </p:grpSp>
        </p:grpSp>
        <p:grpSp>
          <p:nvGrpSpPr>
            <p:cNvPr id="132" name="Group 131"/>
            <p:cNvGrpSpPr/>
            <p:nvPr/>
          </p:nvGrpSpPr>
          <p:grpSpPr>
            <a:xfrm>
              <a:off x="1447800" y="1706113"/>
              <a:ext cx="1066800" cy="408437"/>
              <a:chOff x="6605913" y="1123950"/>
              <a:chExt cx="1524000" cy="533400"/>
            </a:xfrm>
          </p:grpSpPr>
          <p:sp>
            <p:nvSpPr>
              <p:cNvPr id="134" name="Oval 133"/>
              <p:cNvSpPr/>
              <p:nvPr/>
            </p:nvSpPr>
            <p:spPr>
              <a:xfrm>
                <a:off x="6605913" y="1123950"/>
                <a:ext cx="1524000" cy="5334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5" name="TextBox 134"/>
              <p:cNvSpPr txBox="1"/>
              <p:nvPr/>
            </p:nvSpPr>
            <p:spPr>
              <a:xfrm>
                <a:off x="6759457" y="1134532"/>
                <a:ext cx="1234770" cy="512236"/>
              </a:xfrm>
              <a:prstGeom prst="rect">
                <a:avLst/>
              </a:prstGeom>
              <a:noFill/>
            </p:spPr>
            <p:txBody>
              <a:bodyPr wrap="none" rtlCol="0" anchor="ctr">
                <a:spAutoFit/>
              </a:bodyPr>
              <a:lstStyle/>
              <a:p>
                <a:pPr algn="ctr"/>
                <a:r>
                  <a:rPr lang="en-US" dirty="0"/>
                  <a:t>Server</a:t>
                </a:r>
              </a:p>
            </p:txBody>
          </p:sp>
        </p:grpSp>
        <p:cxnSp>
          <p:nvCxnSpPr>
            <p:cNvPr id="133" name="Straight Connector 132"/>
            <p:cNvCxnSpPr>
              <a:endCxn id="134" idx="4"/>
            </p:cNvCxnSpPr>
            <p:nvPr/>
          </p:nvCxnSpPr>
          <p:spPr>
            <a:xfrm flipV="1">
              <a:off x="1980257" y="2114550"/>
              <a:ext cx="943" cy="1064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oup 147"/>
          <p:cNvGrpSpPr/>
          <p:nvPr/>
        </p:nvGrpSpPr>
        <p:grpSpPr>
          <a:xfrm>
            <a:off x="5018646" y="5640580"/>
            <a:ext cx="2448116" cy="115967"/>
            <a:chOff x="3238501" y="3668379"/>
            <a:chExt cx="2498752" cy="128159"/>
          </a:xfrm>
        </p:grpSpPr>
        <p:cxnSp>
          <p:nvCxnSpPr>
            <p:cNvPr id="149" name="Elbow Connector 148"/>
            <p:cNvCxnSpPr/>
            <p:nvPr/>
          </p:nvCxnSpPr>
          <p:spPr>
            <a:xfrm rot="16200000" flipH="1">
              <a:off x="4438184" y="2497469"/>
              <a:ext cx="99385" cy="2498752"/>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5737253" y="3668379"/>
              <a:ext cx="0" cy="1281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oup 150"/>
          <p:cNvGrpSpPr/>
          <p:nvPr/>
        </p:nvGrpSpPr>
        <p:grpSpPr>
          <a:xfrm>
            <a:off x="1521628" y="5621530"/>
            <a:ext cx="2448116" cy="115967"/>
            <a:chOff x="3238501" y="3668379"/>
            <a:chExt cx="2498752" cy="128159"/>
          </a:xfrm>
        </p:grpSpPr>
        <p:cxnSp>
          <p:nvCxnSpPr>
            <p:cNvPr id="152" name="Elbow Connector 151"/>
            <p:cNvCxnSpPr/>
            <p:nvPr/>
          </p:nvCxnSpPr>
          <p:spPr>
            <a:xfrm rot="16200000" flipH="1">
              <a:off x="4438184" y="2497469"/>
              <a:ext cx="99385" cy="2498752"/>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5737253" y="3668379"/>
              <a:ext cx="0" cy="1281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 name="Group 153"/>
          <p:cNvGrpSpPr/>
          <p:nvPr/>
        </p:nvGrpSpPr>
        <p:grpSpPr>
          <a:xfrm>
            <a:off x="3434433" y="4110096"/>
            <a:ext cx="2110208" cy="457200"/>
            <a:chOff x="5624912" y="2343150"/>
            <a:chExt cx="2737871" cy="457200"/>
          </a:xfrm>
        </p:grpSpPr>
        <p:sp>
          <p:nvSpPr>
            <p:cNvPr id="155" name="Rectangle 154"/>
            <p:cNvSpPr/>
            <p:nvPr/>
          </p:nvSpPr>
          <p:spPr>
            <a:xfrm>
              <a:off x="5716734" y="2343150"/>
              <a:ext cx="2646049"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6" name="TextBox 155"/>
            <p:cNvSpPr txBox="1"/>
            <p:nvPr/>
          </p:nvSpPr>
          <p:spPr>
            <a:xfrm>
              <a:off x="5624912" y="2371695"/>
              <a:ext cx="672430" cy="338554"/>
            </a:xfrm>
            <a:prstGeom prst="rect">
              <a:avLst/>
            </a:prstGeom>
            <a:noFill/>
          </p:spPr>
          <p:txBody>
            <a:bodyPr wrap="square" rtlCol="0">
              <a:spAutoFit/>
            </a:bodyPr>
            <a:lstStyle/>
            <a:p>
              <a:pPr algn="ctr"/>
              <a:r>
                <a:rPr lang="en-US" sz="1600" dirty="0"/>
                <a:t>IP</a:t>
              </a:r>
            </a:p>
          </p:txBody>
        </p:sp>
        <p:sp>
          <p:nvSpPr>
            <p:cNvPr id="157" name="TextBox 156"/>
            <p:cNvSpPr txBox="1"/>
            <p:nvPr/>
          </p:nvSpPr>
          <p:spPr>
            <a:xfrm>
              <a:off x="6153292" y="2371695"/>
              <a:ext cx="954595" cy="338554"/>
            </a:xfrm>
            <a:prstGeom prst="rect">
              <a:avLst/>
            </a:prstGeom>
            <a:noFill/>
          </p:spPr>
          <p:txBody>
            <a:bodyPr wrap="square" rtlCol="0">
              <a:spAutoFit/>
            </a:bodyPr>
            <a:lstStyle/>
            <a:p>
              <a:pPr algn="ctr"/>
              <a:r>
                <a:rPr lang="en-US" sz="1600" dirty="0"/>
                <a:t>TCP</a:t>
              </a:r>
            </a:p>
          </p:txBody>
        </p:sp>
        <p:sp>
          <p:nvSpPr>
            <p:cNvPr id="158" name="TextBox 157"/>
            <p:cNvSpPr txBox="1"/>
            <p:nvPr/>
          </p:nvSpPr>
          <p:spPr>
            <a:xfrm>
              <a:off x="7206752" y="2371695"/>
              <a:ext cx="929020" cy="338554"/>
            </a:xfrm>
            <a:prstGeom prst="rect">
              <a:avLst/>
            </a:prstGeom>
            <a:noFill/>
          </p:spPr>
          <p:txBody>
            <a:bodyPr wrap="square" rtlCol="0">
              <a:spAutoFit/>
            </a:bodyPr>
            <a:lstStyle/>
            <a:p>
              <a:pPr algn="ctr"/>
              <a:r>
                <a:rPr lang="en-US" sz="1600" dirty="0"/>
                <a:t>HTTP</a:t>
              </a:r>
            </a:p>
          </p:txBody>
        </p:sp>
        <p:cxnSp>
          <p:nvCxnSpPr>
            <p:cNvPr id="159" name="Straight Connector 158"/>
            <p:cNvCxnSpPr/>
            <p:nvPr/>
          </p:nvCxnSpPr>
          <p:spPr>
            <a:xfrm>
              <a:off x="7009022"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6218102"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1205927" y="5943600"/>
            <a:ext cx="2970164" cy="457200"/>
            <a:chOff x="4509169" y="2343150"/>
            <a:chExt cx="3853614" cy="457200"/>
          </a:xfrm>
        </p:grpSpPr>
        <p:sp>
          <p:nvSpPr>
            <p:cNvPr id="162" name="Rectangle 161"/>
            <p:cNvSpPr/>
            <p:nvPr/>
          </p:nvSpPr>
          <p:spPr>
            <a:xfrm>
              <a:off x="4509169" y="2343150"/>
              <a:ext cx="3853614"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3" name="TextBox 162"/>
            <p:cNvSpPr txBox="1"/>
            <p:nvPr/>
          </p:nvSpPr>
          <p:spPr>
            <a:xfrm>
              <a:off x="4509169" y="2371695"/>
              <a:ext cx="1115743" cy="338554"/>
            </a:xfrm>
            <a:prstGeom prst="rect">
              <a:avLst/>
            </a:prstGeom>
            <a:noFill/>
          </p:spPr>
          <p:txBody>
            <a:bodyPr wrap="square" rtlCol="0">
              <a:spAutoFit/>
            </a:bodyPr>
            <a:lstStyle/>
            <a:p>
              <a:pPr algn="ctr"/>
              <a:r>
                <a:rPr lang="en-US" sz="1600" dirty="0"/>
                <a:t>802.11</a:t>
              </a:r>
            </a:p>
          </p:txBody>
        </p:sp>
        <p:sp>
          <p:nvSpPr>
            <p:cNvPr id="164" name="TextBox 163"/>
            <p:cNvSpPr txBox="1"/>
            <p:nvPr/>
          </p:nvSpPr>
          <p:spPr>
            <a:xfrm>
              <a:off x="5624912" y="2371695"/>
              <a:ext cx="672430" cy="338554"/>
            </a:xfrm>
            <a:prstGeom prst="rect">
              <a:avLst/>
            </a:prstGeom>
            <a:noFill/>
          </p:spPr>
          <p:txBody>
            <a:bodyPr wrap="square" rtlCol="0">
              <a:spAutoFit/>
            </a:bodyPr>
            <a:lstStyle/>
            <a:p>
              <a:pPr algn="ctr"/>
              <a:r>
                <a:rPr lang="en-US" sz="1600" dirty="0"/>
                <a:t>IP</a:t>
              </a:r>
            </a:p>
          </p:txBody>
        </p:sp>
        <p:sp>
          <p:nvSpPr>
            <p:cNvPr id="165" name="TextBox 164"/>
            <p:cNvSpPr txBox="1"/>
            <p:nvPr/>
          </p:nvSpPr>
          <p:spPr>
            <a:xfrm>
              <a:off x="6153292" y="2371695"/>
              <a:ext cx="954595" cy="338554"/>
            </a:xfrm>
            <a:prstGeom prst="rect">
              <a:avLst/>
            </a:prstGeom>
            <a:noFill/>
          </p:spPr>
          <p:txBody>
            <a:bodyPr wrap="square" rtlCol="0">
              <a:spAutoFit/>
            </a:bodyPr>
            <a:lstStyle/>
            <a:p>
              <a:pPr algn="ctr"/>
              <a:r>
                <a:rPr lang="en-US" sz="1600" dirty="0"/>
                <a:t>TCP</a:t>
              </a:r>
            </a:p>
          </p:txBody>
        </p:sp>
        <p:sp>
          <p:nvSpPr>
            <p:cNvPr id="166" name="TextBox 165"/>
            <p:cNvSpPr txBox="1"/>
            <p:nvPr/>
          </p:nvSpPr>
          <p:spPr>
            <a:xfrm>
              <a:off x="7206752" y="2371695"/>
              <a:ext cx="929020" cy="338554"/>
            </a:xfrm>
            <a:prstGeom prst="rect">
              <a:avLst/>
            </a:prstGeom>
            <a:noFill/>
          </p:spPr>
          <p:txBody>
            <a:bodyPr wrap="square" rtlCol="0">
              <a:spAutoFit/>
            </a:bodyPr>
            <a:lstStyle/>
            <a:p>
              <a:pPr algn="ctr"/>
              <a:r>
                <a:rPr lang="en-US" sz="1600" dirty="0"/>
                <a:t>HTTP</a:t>
              </a:r>
            </a:p>
          </p:txBody>
        </p:sp>
        <p:cxnSp>
          <p:nvCxnSpPr>
            <p:cNvPr id="167" name="Straight Connector 166"/>
            <p:cNvCxnSpPr/>
            <p:nvPr/>
          </p:nvCxnSpPr>
          <p:spPr>
            <a:xfrm>
              <a:off x="7009022"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6218102"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5624912"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p:nvGrpSpPr>
        <p:grpSpPr>
          <a:xfrm>
            <a:off x="4813372" y="5943600"/>
            <a:ext cx="3081237" cy="457200"/>
            <a:chOff x="4365059" y="2343150"/>
            <a:chExt cx="3997724" cy="457200"/>
          </a:xfrm>
        </p:grpSpPr>
        <p:sp>
          <p:nvSpPr>
            <p:cNvPr id="171" name="Rectangle 170"/>
            <p:cNvSpPr/>
            <p:nvPr/>
          </p:nvSpPr>
          <p:spPr>
            <a:xfrm>
              <a:off x="4509169" y="2343150"/>
              <a:ext cx="3853614"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2" name="TextBox 171"/>
            <p:cNvSpPr txBox="1"/>
            <p:nvPr/>
          </p:nvSpPr>
          <p:spPr>
            <a:xfrm>
              <a:off x="4365059" y="2371695"/>
              <a:ext cx="1384109" cy="338554"/>
            </a:xfrm>
            <a:prstGeom prst="rect">
              <a:avLst/>
            </a:prstGeom>
            <a:noFill/>
          </p:spPr>
          <p:txBody>
            <a:bodyPr wrap="square" rtlCol="0">
              <a:spAutoFit/>
            </a:bodyPr>
            <a:lstStyle/>
            <a:p>
              <a:pPr algn="ctr"/>
              <a:r>
                <a:rPr lang="en-US" sz="1600" dirty="0"/>
                <a:t>Ethernet</a:t>
              </a:r>
            </a:p>
          </p:txBody>
        </p:sp>
        <p:sp>
          <p:nvSpPr>
            <p:cNvPr id="173" name="TextBox 172"/>
            <p:cNvSpPr txBox="1"/>
            <p:nvPr/>
          </p:nvSpPr>
          <p:spPr>
            <a:xfrm>
              <a:off x="5624912" y="2371695"/>
              <a:ext cx="672430" cy="338554"/>
            </a:xfrm>
            <a:prstGeom prst="rect">
              <a:avLst/>
            </a:prstGeom>
            <a:noFill/>
          </p:spPr>
          <p:txBody>
            <a:bodyPr wrap="square" rtlCol="0">
              <a:spAutoFit/>
            </a:bodyPr>
            <a:lstStyle/>
            <a:p>
              <a:pPr algn="ctr"/>
              <a:r>
                <a:rPr lang="en-US" sz="1600" dirty="0"/>
                <a:t>IP</a:t>
              </a:r>
            </a:p>
          </p:txBody>
        </p:sp>
        <p:sp>
          <p:nvSpPr>
            <p:cNvPr id="174" name="TextBox 173"/>
            <p:cNvSpPr txBox="1"/>
            <p:nvPr/>
          </p:nvSpPr>
          <p:spPr>
            <a:xfrm>
              <a:off x="6153292" y="2371695"/>
              <a:ext cx="954595" cy="338554"/>
            </a:xfrm>
            <a:prstGeom prst="rect">
              <a:avLst/>
            </a:prstGeom>
            <a:noFill/>
          </p:spPr>
          <p:txBody>
            <a:bodyPr wrap="square" rtlCol="0">
              <a:spAutoFit/>
            </a:bodyPr>
            <a:lstStyle/>
            <a:p>
              <a:pPr algn="ctr"/>
              <a:r>
                <a:rPr lang="en-US" sz="1600" dirty="0"/>
                <a:t>TCP</a:t>
              </a:r>
            </a:p>
          </p:txBody>
        </p:sp>
        <p:sp>
          <p:nvSpPr>
            <p:cNvPr id="175" name="TextBox 174"/>
            <p:cNvSpPr txBox="1"/>
            <p:nvPr/>
          </p:nvSpPr>
          <p:spPr>
            <a:xfrm>
              <a:off x="7206752" y="2371695"/>
              <a:ext cx="929020" cy="338554"/>
            </a:xfrm>
            <a:prstGeom prst="rect">
              <a:avLst/>
            </a:prstGeom>
            <a:noFill/>
          </p:spPr>
          <p:txBody>
            <a:bodyPr wrap="square" rtlCol="0">
              <a:spAutoFit/>
            </a:bodyPr>
            <a:lstStyle/>
            <a:p>
              <a:pPr algn="ctr"/>
              <a:r>
                <a:rPr lang="en-US" sz="1600" dirty="0"/>
                <a:t>HTTP</a:t>
              </a:r>
            </a:p>
          </p:txBody>
        </p:sp>
        <p:cxnSp>
          <p:nvCxnSpPr>
            <p:cNvPr id="176" name="Straight Connector 175"/>
            <p:cNvCxnSpPr/>
            <p:nvPr/>
          </p:nvCxnSpPr>
          <p:spPr>
            <a:xfrm>
              <a:off x="7009022"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6218102"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5624912"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9" name="Straight Arrow Connector 178"/>
          <p:cNvCxnSpPr>
            <a:stCxn id="155" idx="2"/>
          </p:cNvCxnSpPr>
          <p:nvPr/>
        </p:nvCxnSpPr>
        <p:spPr>
          <a:xfrm>
            <a:off x="4524923" y="4567296"/>
            <a:ext cx="0" cy="217578"/>
          </a:xfrm>
          <a:prstGeom prst="straightConnector1">
            <a:avLst/>
          </a:prstGeom>
          <a:ln w="19050">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flipV="1">
            <a:off x="2584157" y="5737497"/>
            <a:ext cx="0" cy="2175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flipV="1">
            <a:off x="6409526" y="5737497"/>
            <a:ext cx="0" cy="2175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endCxn id="141" idx="1"/>
          </p:cNvCxnSpPr>
          <p:nvPr/>
        </p:nvCxnSpPr>
        <p:spPr>
          <a:xfrm flipV="1">
            <a:off x="5556335" y="5426439"/>
            <a:ext cx="1363418" cy="10665"/>
          </a:xfrm>
          <a:prstGeom prst="straightConnector1">
            <a:avLst/>
          </a:prstGeom>
          <a:ln w="19050">
            <a:solidFill>
              <a:srgbClr val="FF00FF"/>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p:nvPr/>
        </p:nvCxnSpPr>
        <p:spPr>
          <a:xfrm flipV="1">
            <a:off x="2031248" y="5426438"/>
            <a:ext cx="1363418" cy="10665"/>
          </a:xfrm>
          <a:prstGeom prst="straightConnector1">
            <a:avLst/>
          </a:prstGeom>
          <a:ln w="19050">
            <a:solidFill>
              <a:srgbClr val="FF00FF"/>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p:nvPr/>
        </p:nvCxnSpPr>
        <p:spPr>
          <a:xfrm flipV="1">
            <a:off x="2049312" y="5025906"/>
            <a:ext cx="1363418" cy="10665"/>
          </a:xfrm>
          <a:prstGeom prst="straightConnector1">
            <a:avLst/>
          </a:prstGeom>
          <a:ln w="19050">
            <a:solidFill>
              <a:srgbClr val="FF00FF"/>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flipV="1">
            <a:off x="5556335" y="5025906"/>
            <a:ext cx="1363418" cy="10665"/>
          </a:xfrm>
          <a:prstGeom prst="straightConnector1">
            <a:avLst/>
          </a:prstGeom>
          <a:ln w="19050">
            <a:solidFill>
              <a:srgbClr val="FF00FF"/>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599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Layering - Interconnection</a:t>
            </a:r>
          </a:p>
        </p:txBody>
      </p:sp>
      <p:sp>
        <p:nvSpPr>
          <p:cNvPr id="3" name="Content Placeholder 2"/>
          <p:cNvSpPr>
            <a:spLocks noGrp="1"/>
          </p:cNvSpPr>
          <p:nvPr>
            <p:ph idx="1"/>
          </p:nvPr>
        </p:nvSpPr>
        <p:spPr>
          <a:xfrm>
            <a:off x="457200" y="1143317"/>
            <a:ext cx="8686800" cy="5409883"/>
          </a:xfrm>
        </p:spPr>
        <p:txBody>
          <a:bodyPr/>
          <a:lstStyle/>
          <a:p>
            <a:pPr lvl="1"/>
            <a:r>
              <a:rPr lang="en-US" dirty="0"/>
              <a:t>Implementing Interconnection with a common layer</a:t>
            </a:r>
          </a:p>
          <a:p>
            <a:pPr lvl="2"/>
            <a:r>
              <a:rPr lang="en-US" dirty="0"/>
              <a:t>802.11 headers are removed and replaced with Ethernet addresses</a:t>
            </a:r>
          </a:p>
          <a:p>
            <a:pPr lvl="2"/>
            <a:r>
              <a:rPr lang="en-US" dirty="0"/>
              <a:t>IP header control information is altered as it traverses the network</a:t>
            </a:r>
          </a:p>
          <a:p>
            <a:pPr lvl="2"/>
            <a:r>
              <a:rPr lang="en-US" dirty="0"/>
              <a:t>Portion in blue is passed unaltered </a:t>
            </a:r>
          </a:p>
          <a:p>
            <a:pPr lvl="3"/>
            <a:r>
              <a:rPr lang="en-US" dirty="0"/>
              <a:t>giving us virtual communication between client and server</a:t>
            </a:r>
          </a:p>
          <a:p>
            <a:pPr lvl="2"/>
            <a:r>
              <a:rPr lang="en-US" dirty="0"/>
              <a:t>Protocols, Layering, and IP enable interconnection across different networking technologies!</a:t>
            </a:r>
          </a:p>
          <a:p>
            <a:pPr lvl="1"/>
            <a:endParaRPr lang="en-US" dirty="0"/>
          </a:p>
          <a:p>
            <a:pPr lvl="1"/>
            <a:endParaRPr lang="en-US" dirty="0"/>
          </a:p>
          <a:p>
            <a:endParaRPr lang="en-US" dirty="0"/>
          </a:p>
        </p:txBody>
      </p:sp>
      <p:sp>
        <p:nvSpPr>
          <p:cNvPr id="5" name="Slide Number Placeholder 4"/>
          <p:cNvSpPr>
            <a:spLocks noGrp="1"/>
          </p:cNvSpPr>
          <p:nvPr>
            <p:ph type="sldNum" sz="quarter" idx="12"/>
          </p:nvPr>
        </p:nvSpPr>
        <p:spPr/>
        <p:txBody>
          <a:bodyPr/>
          <a:lstStyle/>
          <a:p>
            <a:fld id="{E7CA9478-788D-42C7-BC35-88005760C6DD}" type="slidenum">
              <a:rPr lang="en-US" smtClean="0"/>
              <a:t>29</a:t>
            </a:fld>
            <a:endParaRPr lang="en-US"/>
          </a:p>
        </p:txBody>
      </p:sp>
      <p:sp>
        <p:nvSpPr>
          <p:cNvPr id="94" name="Rectangle 93"/>
          <p:cNvSpPr/>
          <p:nvPr/>
        </p:nvSpPr>
        <p:spPr>
          <a:xfrm>
            <a:off x="6248400" y="6019800"/>
            <a:ext cx="1651906" cy="4572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5" name="Rectangle 94"/>
          <p:cNvSpPr/>
          <p:nvPr/>
        </p:nvSpPr>
        <p:spPr>
          <a:xfrm>
            <a:off x="2532181" y="6019800"/>
            <a:ext cx="1651906" cy="4572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6" name="Rectangle 95"/>
          <p:cNvSpPr/>
          <p:nvPr/>
        </p:nvSpPr>
        <p:spPr>
          <a:xfrm>
            <a:off x="3891633" y="4191277"/>
            <a:ext cx="1664702" cy="4572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97" name="Group 96"/>
          <p:cNvGrpSpPr/>
          <p:nvPr/>
        </p:nvGrpSpPr>
        <p:grpSpPr>
          <a:xfrm>
            <a:off x="1003371" y="3552855"/>
            <a:ext cx="1066800" cy="2161036"/>
            <a:chOff x="1447800" y="1706113"/>
            <a:chExt cx="1066800" cy="2313436"/>
          </a:xfrm>
        </p:grpSpPr>
        <p:grpSp>
          <p:nvGrpSpPr>
            <p:cNvPr id="98" name="Group 97"/>
            <p:cNvGrpSpPr/>
            <p:nvPr/>
          </p:nvGrpSpPr>
          <p:grpSpPr>
            <a:xfrm>
              <a:off x="1447800" y="2220968"/>
              <a:ext cx="1066800" cy="1798581"/>
              <a:chOff x="6705600" y="1802799"/>
              <a:chExt cx="1447800" cy="2134596"/>
            </a:xfrm>
            <a:solidFill>
              <a:srgbClr val="F8F8F8"/>
            </a:solidFill>
          </p:grpSpPr>
          <p:grpSp>
            <p:nvGrpSpPr>
              <p:cNvPr id="103" name="Group 102"/>
              <p:cNvGrpSpPr/>
              <p:nvPr/>
            </p:nvGrpSpPr>
            <p:grpSpPr>
              <a:xfrm>
                <a:off x="6705600" y="1802799"/>
                <a:ext cx="1447800" cy="540068"/>
                <a:chOff x="2503170" y="3315983"/>
                <a:chExt cx="941070" cy="470535"/>
              </a:xfrm>
              <a:grpFill/>
            </p:grpSpPr>
            <p:sp>
              <p:nvSpPr>
                <p:cNvPr id="113" name="Rectangle 112"/>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TextBox 113"/>
                <p:cNvSpPr txBox="1"/>
                <p:nvPr/>
              </p:nvSpPr>
              <p:spPr>
                <a:xfrm>
                  <a:off x="2626408" y="3361198"/>
                  <a:ext cx="694595" cy="408829"/>
                </a:xfrm>
                <a:prstGeom prst="rect">
                  <a:avLst/>
                </a:prstGeom>
                <a:grpFill/>
              </p:spPr>
              <p:txBody>
                <a:bodyPr wrap="none" rtlCol="0">
                  <a:spAutoFit/>
                </a:bodyPr>
                <a:lstStyle/>
                <a:p>
                  <a:pPr algn="ctr"/>
                  <a:r>
                    <a:rPr lang="en-US" dirty="0"/>
                    <a:t>HTTP</a:t>
                  </a:r>
                </a:p>
              </p:txBody>
            </p:sp>
          </p:grpSp>
          <p:grpSp>
            <p:nvGrpSpPr>
              <p:cNvPr id="104" name="Group 103"/>
              <p:cNvGrpSpPr/>
              <p:nvPr/>
            </p:nvGrpSpPr>
            <p:grpSpPr>
              <a:xfrm>
                <a:off x="6705600" y="2342867"/>
                <a:ext cx="1447800" cy="540068"/>
                <a:chOff x="2503170" y="3315983"/>
                <a:chExt cx="941070" cy="470535"/>
              </a:xfrm>
              <a:grpFill/>
            </p:grpSpPr>
            <p:sp>
              <p:nvSpPr>
                <p:cNvPr id="111" name="Rectangle 110"/>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p:cNvSpPr txBox="1"/>
                <p:nvPr/>
              </p:nvSpPr>
              <p:spPr>
                <a:xfrm>
                  <a:off x="2688626" y="3361198"/>
                  <a:ext cx="570156" cy="408829"/>
                </a:xfrm>
                <a:prstGeom prst="rect">
                  <a:avLst/>
                </a:prstGeom>
                <a:grpFill/>
              </p:spPr>
              <p:txBody>
                <a:bodyPr wrap="none" rtlCol="0">
                  <a:spAutoFit/>
                </a:bodyPr>
                <a:lstStyle/>
                <a:p>
                  <a:pPr algn="ctr"/>
                  <a:r>
                    <a:rPr lang="en-US" dirty="0"/>
                    <a:t>TCP</a:t>
                  </a:r>
                </a:p>
              </p:txBody>
            </p:sp>
          </p:grpSp>
          <p:grpSp>
            <p:nvGrpSpPr>
              <p:cNvPr id="105" name="Group 104"/>
              <p:cNvGrpSpPr/>
              <p:nvPr/>
            </p:nvGrpSpPr>
            <p:grpSpPr>
              <a:xfrm>
                <a:off x="6705600" y="2857259"/>
                <a:ext cx="1447800" cy="540068"/>
                <a:chOff x="2503170" y="3315983"/>
                <a:chExt cx="941070" cy="470535"/>
              </a:xfrm>
              <a:grpFill/>
            </p:grpSpPr>
            <p:sp>
              <p:nvSpPr>
                <p:cNvPr id="109" name="Rectangle 108"/>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p:cNvSpPr txBox="1"/>
                <p:nvPr/>
              </p:nvSpPr>
              <p:spPr>
                <a:xfrm>
                  <a:off x="2796096" y="3361198"/>
                  <a:ext cx="355217" cy="408829"/>
                </a:xfrm>
                <a:prstGeom prst="rect">
                  <a:avLst/>
                </a:prstGeom>
                <a:grpFill/>
              </p:spPr>
              <p:txBody>
                <a:bodyPr wrap="none" rtlCol="0">
                  <a:spAutoFit/>
                </a:bodyPr>
                <a:lstStyle/>
                <a:p>
                  <a:pPr algn="ctr"/>
                  <a:r>
                    <a:rPr lang="en-US" dirty="0"/>
                    <a:t>IP</a:t>
                  </a:r>
                </a:p>
              </p:txBody>
            </p:sp>
          </p:grpSp>
          <p:grpSp>
            <p:nvGrpSpPr>
              <p:cNvPr id="106" name="Group 105"/>
              <p:cNvGrpSpPr/>
              <p:nvPr/>
            </p:nvGrpSpPr>
            <p:grpSpPr>
              <a:xfrm>
                <a:off x="6705600" y="3397327"/>
                <a:ext cx="1447800" cy="540068"/>
                <a:chOff x="2503170" y="3315983"/>
                <a:chExt cx="941070" cy="470535"/>
              </a:xfrm>
              <a:grpFill/>
            </p:grpSpPr>
            <p:sp>
              <p:nvSpPr>
                <p:cNvPr id="107" name="Rectangle 106"/>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TextBox 107"/>
                <p:cNvSpPr txBox="1"/>
                <p:nvPr/>
              </p:nvSpPr>
              <p:spPr>
                <a:xfrm>
                  <a:off x="2588707" y="3361198"/>
                  <a:ext cx="769994" cy="408829"/>
                </a:xfrm>
                <a:prstGeom prst="rect">
                  <a:avLst/>
                </a:prstGeom>
                <a:grpFill/>
              </p:spPr>
              <p:txBody>
                <a:bodyPr wrap="none" rtlCol="0">
                  <a:spAutoFit/>
                </a:bodyPr>
                <a:lstStyle/>
                <a:p>
                  <a:pPr algn="ctr"/>
                  <a:r>
                    <a:rPr lang="en-US" dirty="0"/>
                    <a:t>802.11</a:t>
                  </a:r>
                </a:p>
              </p:txBody>
            </p:sp>
          </p:grpSp>
        </p:grpSp>
        <p:grpSp>
          <p:nvGrpSpPr>
            <p:cNvPr id="99" name="Group 98"/>
            <p:cNvGrpSpPr/>
            <p:nvPr/>
          </p:nvGrpSpPr>
          <p:grpSpPr>
            <a:xfrm>
              <a:off x="1447800" y="1706113"/>
              <a:ext cx="1066800" cy="408437"/>
              <a:chOff x="6605913" y="1123950"/>
              <a:chExt cx="1524000" cy="533400"/>
            </a:xfrm>
          </p:grpSpPr>
          <p:sp>
            <p:nvSpPr>
              <p:cNvPr id="101" name="Oval 100"/>
              <p:cNvSpPr/>
              <p:nvPr/>
            </p:nvSpPr>
            <p:spPr>
              <a:xfrm>
                <a:off x="6605913" y="1123950"/>
                <a:ext cx="1524000" cy="5334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2" name="TextBox 101"/>
              <p:cNvSpPr txBox="1"/>
              <p:nvPr/>
            </p:nvSpPr>
            <p:spPr>
              <a:xfrm>
                <a:off x="6640374" y="1132478"/>
                <a:ext cx="1472930" cy="516345"/>
              </a:xfrm>
              <a:prstGeom prst="rect">
                <a:avLst/>
              </a:prstGeom>
              <a:noFill/>
            </p:spPr>
            <p:txBody>
              <a:bodyPr wrap="none" rtlCol="0" anchor="ctr">
                <a:spAutoFit/>
              </a:bodyPr>
              <a:lstStyle/>
              <a:p>
                <a:pPr algn="ctr"/>
                <a:r>
                  <a:rPr lang="en-US" dirty="0"/>
                  <a:t>Browser</a:t>
                </a:r>
              </a:p>
            </p:txBody>
          </p:sp>
        </p:grpSp>
        <p:cxnSp>
          <p:nvCxnSpPr>
            <p:cNvPr id="100" name="Straight Connector 99"/>
            <p:cNvCxnSpPr>
              <a:endCxn id="101" idx="4"/>
            </p:cNvCxnSpPr>
            <p:nvPr/>
          </p:nvCxnSpPr>
          <p:spPr>
            <a:xfrm flipV="1">
              <a:off x="1980257" y="2114550"/>
              <a:ext cx="943" cy="1064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3436345" y="4863736"/>
            <a:ext cx="1066800" cy="853145"/>
            <a:chOff x="6705600" y="2857259"/>
            <a:chExt cx="1447800" cy="1080136"/>
          </a:xfrm>
          <a:solidFill>
            <a:srgbClr val="F8F8F8"/>
          </a:solidFill>
        </p:grpSpPr>
        <p:grpSp>
          <p:nvGrpSpPr>
            <p:cNvPr id="116" name="Group 115"/>
            <p:cNvGrpSpPr/>
            <p:nvPr/>
          </p:nvGrpSpPr>
          <p:grpSpPr>
            <a:xfrm>
              <a:off x="6705600" y="2857259"/>
              <a:ext cx="1447800" cy="540068"/>
              <a:chOff x="2503170" y="3315983"/>
              <a:chExt cx="941070" cy="470535"/>
            </a:xfrm>
            <a:grpFill/>
          </p:grpSpPr>
          <p:sp>
            <p:nvSpPr>
              <p:cNvPr id="120" name="Rectangle 119"/>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TextBox 120"/>
              <p:cNvSpPr txBox="1"/>
              <p:nvPr/>
            </p:nvSpPr>
            <p:spPr>
              <a:xfrm>
                <a:off x="2796096" y="3361198"/>
                <a:ext cx="355217" cy="407395"/>
              </a:xfrm>
              <a:prstGeom prst="rect">
                <a:avLst/>
              </a:prstGeom>
              <a:grpFill/>
            </p:spPr>
            <p:txBody>
              <a:bodyPr wrap="none" rtlCol="0">
                <a:spAutoFit/>
              </a:bodyPr>
              <a:lstStyle/>
              <a:p>
                <a:pPr algn="ctr"/>
                <a:r>
                  <a:rPr lang="en-US" dirty="0"/>
                  <a:t>IP</a:t>
                </a:r>
              </a:p>
            </p:txBody>
          </p:sp>
        </p:grpSp>
        <p:grpSp>
          <p:nvGrpSpPr>
            <p:cNvPr id="117" name="Group 116"/>
            <p:cNvGrpSpPr/>
            <p:nvPr/>
          </p:nvGrpSpPr>
          <p:grpSpPr>
            <a:xfrm>
              <a:off x="6705600" y="3397327"/>
              <a:ext cx="1447800" cy="540068"/>
              <a:chOff x="2503170" y="3315983"/>
              <a:chExt cx="941070" cy="470535"/>
            </a:xfrm>
            <a:grpFill/>
          </p:grpSpPr>
          <p:sp>
            <p:nvSpPr>
              <p:cNvPr id="118" name="Rectangle 117"/>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TextBox 118"/>
              <p:cNvSpPr txBox="1"/>
              <p:nvPr/>
            </p:nvSpPr>
            <p:spPr>
              <a:xfrm>
                <a:off x="2588707" y="3361198"/>
                <a:ext cx="769994" cy="407395"/>
              </a:xfrm>
              <a:prstGeom prst="rect">
                <a:avLst/>
              </a:prstGeom>
              <a:grpFill/>
            </p:spPr>
            <p:txBody>
              <a:bodyPr wrap="none" rtlCol="0">
                <a:spAutoFit/>
              </a:bodyPr>
              <a:lstStyle/>
              <a:p>
                <a:pPr algn="ctr"/>
                <a:r>
                  <a:rPr lang="en-US" dirty="0"/>
                  <a:t>802.11</a:t>
                </a:r>
              </a:p>
            </p:txBody>
          </p:sp>
        </p:grpSp>
      </p:grpSp>
      <p:cxnSp>
        <p:nvCxnSpPr>
          <p:cNvPr id="122" name="Straight Arrow Connector 121"/>
          <p:cNvCxnSpPr>
            <a:stCxn id="101" idx="6"/>
            <a:endCxn id="134" idx="2"/>
          </p:cNvCxnSpPr>
          <p:nvPr/>
        </p:nvCxnSpPr>
        <p:spPr>
          <a:xfrm>
            <a:off x="2070171" y="3743621"/>
            <a:ext cx="4863188" cy="1530"/>
          </a:xfrm>
          <a:prstGeom prst="straightConnector1">
            <a:avLst/>
          </a:prstGeom>
          <a:ln w="19050">
            <a:solidFill>
              <a:srgbClr val="FF00FF"/>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4489537" y="4861074"/>
            <a:ext cx="1094017" cy="853145"/>
            <a:chOff x="6687131" y="2857259"/>
            <a:chExt cx="1484738" cy="1080136"/>
          </a:xfrm>
          <a:solidFill>
            <a:srgbClr val="F8F8F8"/>
          </a:solidFill>
        </p:grpSpPr>
        <p:grpSp>
          <p:nvGrpSpPr>
            <p:cNvPr id="124" name="Group 123"/>
            <p:cNvGrpSpPr/>
            <p:nvPr/>
          </p:nvGrpSpPr>
          <p:grpSpPr>
            <a:xfrm>
              <a:off x="6705600" y="2857259"/>
              <a:ext cx="1447800" cy="540068"/>
              <a:chOff x="2503170" y="3315983"/>
              <a:chExt cx="941070" cy="470535"/>
            </a:xfrm>
            <a:grpFill/>
          </p:grpSpPr>
          <p:sp>
            <p:nvSpPr>
              <p:cNvPr id="128" name="Rectangle 127"/>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TextBox 128"/>
              <p:cNvSpPr txBox="1"/>
              <p:nvPr/>
            </p:nvSpPr>
            <p:spPr>
              <a:xfrm>
                <a:off x="2796096" y="3361198"/>
                <a:ext cx="355217" cy="407395"/>
              </a:xfrm>
              <a:prstGeom prst="rect">
                <a:avLst/>
              </a:prstGeom>
              <a:grpFill/>
            </p:spPr>
            <p:txBody>
              <a:bodyPr wrap="none" rtlCol="0">
                <a:spAutoFit/>
              </a:bodyPr>
              <a:lstStyle/>
              <a:p>
                <a:pPr algn="ctr"/>
                <a:r>
                  <a:rPr lang="en-US" dirty="0"/>
                  <a:t>IP</a:t>
                </a:r>
              </a:p>
            </p:txBody>
          </p:sp>
        </p:grpSp>
        <p:grpSp>
          <p:nvGrpSpPr>
            <p:cNvPr id="125" name="Group 124"/>
            <p:cNvGrpSpPr/>
            <p:nvPr/>
          </p:nvGrpSpPr>
          <p:grpSpPr>
            <a:xfrm>
              <a:off x="6687131" y="3397327"/>
              <a:ext cx="1484738" cy="540068"/>
              <a:chOff x="2491166" y="3315983"/>
              <a:chExt cx="965080" cy="470535"/>
            </a:xfrm>
            <a:grpFill/>
          </p:grpSpPr>
          <p:sp>
            <p:nvSpPr>
              <p:cNvPr id="126" name="Rectangle 125"/>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p:cNvSpPr txBox="1"/>
              <p:nvPr/>
            </p:nvSpPr>
            <p:spPr>
              <a:xfrm>
                <a:off x="2491166" y="3361198"/>
                <a:ext cx="965080" cy="413722"/>
              </a:xfrm>
              <a:prstGeom prst="rect">
                <a:avLst/>
              </a:prstGeom>
              <a:noFill/>
            </p:spPr>
            <p:txBody>
              <a:bodyPr wrap="none" rtlCol="0">
                <a:spAutoFit/>
              </a:bodyPr>
              <a:lstStyle/>
              <a:p>
                <a:pPr algn="ctr"/>
                <a:r>
                  <a:rPr lang="en-US" dirty="0"/>
                  <a:t>Ethernet</a:t>
                </a:r>
              </a:p>
            </p:txBody>
          </p:sp>
        </p:grpSp>
      </p:grpSp>
      <p:grpSp>
        <p:nvGrpSpPr>
          <p:cNvPr id="130" name="Group 129"/>
          <p:cNvGrpSpPr/>
          <p:nvPr/>
        </p:nvGrpSpPr>
        <p:grpSpPr>
          <a:xfrm>
            <a:off x="6919753" y="3552855"/>
            <a:ext cx="1094018" cy="2164027"/>
            <a:chOff x="1434194" y="1706113"/>
            <a:chExt cx="1094018" cy="2298199"/>
          </a:xfrm>
        </p:grpSpPr>
        <p:grpSp>
          <p:nvGrpSpPr>
            <p:cNvPr id="131" name="Group 130"/>
            <p:cNvGrpSpPr/>
            <p:nvPr/>
          </p:nvGrpSpPr>
          <p:grpSpPr>
            <a:xfrm>
              <a:off x="1434194" y="2220968"/>
              <a:ext cx="1094018" cy="1783344"/>
              <a:chOff x="6687133" y="1802799"/>
              <a:chExt cx="1484738" cy="2116513"/>
            </a:xfrm>
            <a:solidFill>
              <a:srgbClr val="F8F8F8"/>
            </a:solidFill>
          </p:grpSpPr>
          <p:grpSp>
            <p:nvGrpSpPr>
              <p:cNvPr id="136" name="Group 135"/>
              <p:cNvGrpSpPr/>
              <p:nvPr/>
            </p:nvGrpSpPr>
            <p:grpSpPr>
              <a:xfrm>
                <a:off x="6705600" y="1802799"/>
                <a:ext cx="1447800" cy="540068"/>
                <a:chOff x="2503170" y="3315983"/>
                <a:chExt cx="941070" cy="470535"/>
              </a:xfrm>
              <a:grpFill/>
            </p:grpSpPr>
            <p:sp>
              <p:nvSpPr>
                <p:cNvPr id="146" name="Rectangle 145"/>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p:cNvSpPr txBox="1"/>
                <p:nvPr/>
              </p:nvSpPr>
              <p:spPr>
                <a:xfrm>
                  <a:off x="2626408" y="3361197"/>
                  <a:ext cx="694594" cy="405575"/>
                </a:xfrm>
                <a:prstGeom prst="rect">
                  <a:avLst/>
                </a:prstGeom>
                <a:grpFill/>
              </p:spPr>
              <p:txBody>
                <a:bodyPr wrap="none" rtlCol="0">
                  <a:spAutoFit/>
                </a:bodyPr>
                <a:lstStyle/>
                <a:p>
                  <a:pPr algn="ctr"/>
                  <a:r>
                    <a:rPr lang="en-US" dirty="0"/>
                    <a:t>HTTP</a:t>
                  </a:r>
                </a:p>
              </p:txBody>
            </p:sp>
          </p:grpSp>
          <p:grpSp>
            <p:nvGrpSpPr>
              <p:cNvPr id="137" name="Group 136"/>
              <p:cNvGrpSpPr/>
              <p:nvPr/>
            </p:nvGrpSpPr>
            <p:grpSpPr>
              <a:xfrm>
                <a:off x="6705600" y="2342867"/>
                <a:ext cx="1447800" cy="540068"/>
                <a:chOff x="2503170" y="3315983"/>
                <a:chExt cx="941070" cy="470535"/>
              </a:xfrm>
              <a:grpFill/>
            </p:grpSpPr>
            <p:sp>
              <p:nvSpPr>
                <p:cNvPr id="144" name="Rectangle 143"/>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extBox 144"/>
                <p:cNvSpPr txBox="1"/>
                <p:nvPr/>
              </p:nvSpPr>
              <p:spPr>
                <a:xfrm>
                  <a:off x="2688628" y="3361197"/>
                  <a:ext cx="570156" cy="405575"/>
                </a:xfrm>
                <a:prstGeom prst="rect">
                  <a:avLst/>
                </a:prstGeom>
                <a:grpFill/>
              </p:spPr>
              <p:txBody>
                <a:bodyPr wrap="none" rtlCol="0">
                  <a:spAutoFit/>
                </a:bodyPr>
                <a:lstStyle/>
                <a:p>
                  <a:pPr algn="ctr"/>
                  <a:r>
                    <a:rPr lang="en-US" dirty="0"/>
                    <a:t>TCP</a:t>
                  </a:r>
                </a:p>
              </p:txBody>
            </p:sp>
          </p:grpSp>
          <p:grpSp>
            <p:nvGrpSpPr>
              <p:cNvPr id="138" name="Group 137"/>
              <p:cNvGrpSpPr/>
              <p:nvPr/>
            </p:nvGrpSpPr>
            <p:grpSpPr>
              <a:xfrm>
                <a:off x="6705600" y="2857259"/>
                <a:ext cx="1447800" cy="540068"/>
                <a:chOff x="2503170" y="3315983"/>
                <a:chExt cx="941070" cy="470535"/>
              </a:xfrm>
              <a:grpFill/>
            </p:grpSpPr>
            <p:sp>
              <p:nvSpPr>
                <p:cNvPr id="142" name="Rectangle 141"/>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TextBox 142"/>
                <p:cNvSpPr txBox="1"/>
                <p:nvPr/>
              </p:nvSpPr>
              <p:spPr>
                <a:xfrm>
                  <a:off x="2796097" y="3361197"/>
                  <a:ext cx="355217" cy="405575"/>
                </a:xfrm>
                <a:prstGeom prst="rect">
                  <a:avLst/>
                </a:prstGeom>
                <a:grpFill/>
              </p:spPr>
              <p:txBody>
                <a:bodyPr wrap="none" rtlCol="0">
                  <a:spAutoFit/>
                </a:bodyPr>
                <a:lstStyle/>
                <a:p>
                  <a:pPr algn="ctr"/>
                  <a:r>
                    <a:rPr lang="en-US" dirty="0"/>
                    <a:t>IP</a:t>
                  </a:r>
                </a:p>
              </p:txBody>
            </p:sp>
          </p:grpSp>
          <p:grpSp>
            <p:nvGrpSpPr>
              <p:cNvPr id="139" name="Group 138"/>
              <p:cNvGrpSpPr/>
              <p:nvPr/>
            </p:nvGrpSpPr>
            <p:grpSpPr>
              <a:xfrm>
                <a:off x="6687133" y="3379244"/>
                <a:ext cx="1484738" cy="540068"/>
                <a:chOff x="2491167" y="3300228"/>
                <a:chExt cx="965080" cy="470535"/>
              </a:xfrm>
              <a:grpFill/>
            </p:grpSpPr>
            <p:sp>
              <p:nvSpPr>
                <p:cNvPr id="140" name="Rectangle 139"/>
                <p:cNvSpPr/>
                <p:nvPr/>
              </p:nvSpPr>
              <p:spPr>
                <a:xfrm>
                  <a:off x="2497452" y="3300228"/>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TextBox 140"/>
                <p:cNvSpPr txBox="1"/>
                <p:nvPr/>
              </p:nvSpPr>
              <p:spPr>
                <a:xfrm>
                  <a:off x="2491167" y="3328635"/>
                  <a:ext cx="965080" cy="413722"/>
                </a:xfrm>
                <a:prstGeom prst="rect">
                  <a:avLst/>
                </a:prstGeom>
                <a:noFill/>
              </p:spPr>
              <p:txBody>
                <a:bodyPr wrap="none" rtlCol="0">
                  <a:spAutoFit/>
                </a:bodyPr>
                <a:lstStyle/>
                <a:p>
                  <a:pPr algn="ctr"/>
                  <a:r>
                    <a:rPr lang="en-US" dirty="0"/>
                    <a:t>Ethernet</a:t>
                  </a:r>
                </a:p>
              </p:txBody>
            </p:sp>
          </p:grpSp>
        </p:grpSp>
        <p:grpSp>
          <p:nvGrpSpPr>
            <p:cNvPr id="132" name="Group 131"/>
            <p:cNvGrpSpPr/>
            <p:nvPr/>
          </p:nvGrpSpPr>
          <p:grpSpPr>
            <a:xfrm>
              <a:off x="1447800" y="1706113"/>
              <a:ext cx="1066800" cy="408437"/>
              <a:chOff x="6605913" y="1123950"/>
              <a:chExt cx="1524000" cy="533400"/>
            </a:xfrm>
          </p:grpSpPr>
          <p:sp>
            <p:nvSpPr>
              <p:cNvPr id="134" name="Oval 133"/>
              <p:cNvSpPr/>
              <p:nvPr/>
            </p:nvSpPr>
            <p:spPr>
              <a:xfrm>
                <a:off x="6605913" y="1123950"/>
                <a:ext cx="1524000" cy="5334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5" name="TextBox 134"/>
              <p:cNvSpPr txBox="1"/>
              <p:nvPr/>
            </p:nvSpPr>
            <p:spPr>
              <a:xfrm>
                <a:off x="6759457" y="1134532"/>
                <a:ext cx="1234770" cy="512236"/>
              </a:xfrm>
              <a:prstGeom prst="rect">
                <a:avLst/>
              </a:prstGeom>
              <a:noFill/>
            </p:spPr>
            <p:txBody>
              <a:bodyPr wrap="none" rtlCol="0" anchor="ctr">
                <a:spAutoFit/>
              </a:bodyPr>
              <a:lstStyle/>
              <a:p>
                <a:pPr algn="ctr"/>
                <a:r>
                  <a:rPr lang="en-US" dirty="0"/>
                  <a:t>Server</a:t>
                </a:r>
              </a:p>
            </p:txBody>
          </p:sp>
        </p:grpSp>
        <p:cxnSp>
          <p:nvCxnSpPr>
            <p:cNvPr id="133" name="Straight Connector 132"/>
            <p:cNvCxnSpPr>
              <a:endCxn id="134" idx="4"/>
            </p:cNvCxnSpPr>
            <p:nvPr/>
          </p:nvCxnSpPr>
          <p:spPr>
            <a:xfrm flipV="1">
              <a:off x="1980257" y="2114550"/>
              <a:ext cx="943" cy="1064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oup 147"/>
          <p:cNvGrpSpPr/>
          <p:nvPr/>
        </p:nvGrpSpPr>
        <p:grpSpPr>
          <a:xfrm>
            <a:off x="5018646" y="5716780"/>
            <a:ext cx="2448116" cy="115967"/>
            <a:chOff x="3238501" y="3668379"/>
            <a:chExt cx="2498752" cy="128159"/>
          </a:xfrm>
        </p:grpSpPr>
        <p:cxnSp>
          <p:nvCxnSpPr>
            <p:cNvPr id="149" name="Elbow Connector 148"/>
            <p:cNvCxnSpPr/>
            <p:nvPr/>
          </p:nvCxnSpPr>
          <p:spPr>
            <a:xfrm rot="16200000" flipH="1">
              <a:off x="4438184" y="2497469"/>
              <a:ext cx="99385" cy="2498752"/>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5737253" y="3668379"/>
              <a:ext cx="0" cy="1281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oup 150"/>
          <p:cNvGrpSpPr/>
          <p:nvPr/>
        </p:nvGrpSpPr>
        <p:grpSpPr>
          <a:xfrm>
            <a:off x="1521628" y="5697730"/>
            <a:ext cx="2448116" cy="115967"/>
            <a:chOff x="3238501" y="3668379"/>
            <a:chExt cx="2498752" cy="128159"/>
          </a:xfrm>
        </p:grpSpPr>
        <p:cxnSp>
          <p:nvCxnSpPr>
            <p:cNvPr id="152" name="Elbow Connector 151"/>
            <p:cNvCxnSpPr/>
            <p:nvPr/>
          </p:nvCxnSpPr>
          <p:spPr>
            <a:xfrm rot="16200000" flipH="1">
              <a:off x="4438184" y="2497469"/>
              <a:ext cx="99385" cy="2498752"/>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5737253" y="3668379"/>
              <a:ext cx="0" cy="1281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 name="Group 153"/>
          <p:cNvGrpSpPr/>
          <p:nvPr/>
        </p:nvGrpSpPr>
        <p:grpSpPr>
          <a:xfrm>
            <a:off x="3434433" y="4186296"/>
            <a:ext cx="2110208" cy="457200"/>
            <a:chOff x="5624912" y="2343150"/>
            <a:chExt cx="2737871" cy="457200"/>
          </a:xfrm>
        </p:grpSpPr>
        <p:sp>
          <p:nvSpPr>
            <p:cNvPr id="155" name="Rectangle 154"/>
            <p:cNvSpPr/>
            <p:nvPr/>
          </p:nvSpPr>
          <p:spPr>
            <a:xfrm>
              <a:off x="5716734" y="2343150"/>
              <a:ext cx="2646049"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6" name="TextBox 155"/>
            <p:cNvSpPr txBox="1"/>
            <p:nvPr/>
          </p:nvSpPr>
          <p:spPr>
            <a:xfrm>
              <a:off x="5624912" y="2371695"/>
              <a:ext cx="672430" cy="338554"/>
            </a:xfrm>
            <a:prstGeom prst="rect">
              <a:avLst/>
            </a:prstGeom>
            <a:noFill/>
          </p:spPr>
          <p:txBody>
            <a:bodyPr wrap="square" rtlCol="0">
              <a:spAutoFit/>
            </a:bodyPr>
            <a:lstStyle/>
            <a:p>
              <a:pPr algn="ctr"/>
              <a:r>
                <a:rPr lang="en-US" sz="1600" dirty="0"/>
                <a:t>IP</a:t>
              </a:r>
            </a:p>
          </p:txBody>
        </p:sp>
        <p:sp>
          <p:nvSpPr>
            <p:cNvPr id="157" name="TextBox 156"/>
            <p:cNvSpPr txBox="1"/>
            <p:nvPr/>
          </p:nvSpPr>
          <p:spPr>
            <a:xfrm>
              <a:off x="6153292" y="2371695"/>
              <a:ext cx="954595" cy="338554"/>
            </a:xfrm>
            <a:prstGeom prst="rect">
              <a:avLst/>
            </a:prstGeom>
            <a:noFill/>
          </p:spPr>
          <p:txBody>
            <a:bodyPr wrap="square" rtlCol="0">
              <a:spAutoFit/>
            </a:bodyPr>
            <a:lstStyle/>
            <a:p>
              <a:pPr algn="ctr"/>
              <a:r>
                <a:rPr lang="en-US" sz="1600" dirty="0"/>
                <a:t>TCP</a:t>
              </a:r>
            </a:p>
          </p:txBody>
        </p:sp>
        <p:sp>
          <p:nvSpPr>
            <p:cNvPr id="158" name="TextBox 157"/>
            <p:cNvSpPr txBox="1"/>
            <p:nvPr/>
          </p:nvSpPr>
          <p:spPr>
            <a:xfrm>
              <a:off x="7206752" y="2371695"/>
              <a:ext cx="929020" cy="338554"/>
            </a:xfrm>
            <a:prstGeom prst="rect">
              <a:avLst/>
            </a:prstGeom>
            <a:noFill/>
          </p:spPr>
          <p:txBody>
            <a:bodyPr wrap="square" rtlCol="0">
              <a:spAutoFit/>
            </a:bodyPr>
            <a:lstStyle/>
            <a:p>
              <a:pPr algn="ctr"/>
              <a:r>
                <a:rPr lang="en-US" sz="1600" dirty="0"/>
                <a:t>HTTP</a:t>
              </a:r>
            </a:p>
          </p:txBody>
        </p:sp>
        <p:cxnSp>
          <p:nvCxnSpPr>
            <p:cNvPr id="159" name="Straight Connector 158"/>
            <p:cNvCxnSpPr/>
            <p:nvPr/>
          </p:nvCxnSpPr>
          <p:spPr>
            <a:xfrm>
              <a:off x="7009022"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6218102"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1205927" y="6019800"/>
            <a:ext cx="2970164" cy="457200"/>
            <a:chOff x="4509169" y="2343150"/>
            <a:chExt cx="3853614" cy="457200"/>
          </a:xfrm>
        </p:grpSpPr>
        <p:sp>
          <p:nvSpPr>
            <p:cNvPr id="162" name="Rectangle 161"/>
            <p:cNvSpPr/>
            <p:nvPr/>
          </p:nvSpPr>
          <p:spPr>
            <a:xfrm>
              <a:off x="4509169" y="2343150"/>
              <a:ext cx="3853614"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3" name="TextBox 162"/>
            <p:cNvSpPr txBox="1"/>
            <p:nvPr/>
          </p:nvSpPr>
          <p:spPr>
            <a:xfrm>
              <a:off x="4509169" y="2371695"/>
              <a:ext cx="1115743" cy="338554"/>
            </a:xfrm>
            <a:prstGeom prst="rect">
              <a:avLst/>
            </a:prstGeom>
            <a:noFill/>
          </p:spPr>
          <p:txBody>
            <a:bodyPr wrap="square" rtlCol="0">
              <a:spAutoFit/>
            </a:bodyPr>
            <a:lstStyle/>
            <a:p>
              <a:pPr algn="ctr"/>
              <a:r>
                <a:rPr lang="en-US" sz="1600" dirty="0"/>
                <a:t>802.11</a:t>
              </a:r>
            </a:p>
          </p:txBody>
        </p:sp>
        <p:sp>
          <p:nvSpPr>
            <p:cNvPr id="164" name="TextBox 163"/>
            <p:cNvSpPr txBox="1"/>
            <p:nvPr/>
          </p:nvSpPr>
          <p:spPr>
            <a:xfrm>
              <a:off x="5624912" y="2371695"/>
              <a:ext cx="672430" cy="338554"/>
            </a:xfrm>
            <a:prstGeom prst="rect">
              <a:avLst/>
            </a:prstGeom>
            <a:noFill/>
          </p:spPr>
          <p:txBody>
            <a:bodyPr wrap="square" rtlCol="0">
              <a:spAutoFit/>
            </a:bodyPr>
            <a:lstStyle/>
            <a:p>
              <a:pPr algn="ctr"/>
              <a:r>
                <a:rPr lang="en-US" sz="1600" dirty="0"/>
                <a:t>IP</a:t>
              </a:r>
            </a:p>
          </p:txBody>
        </p:sp>
        <p:sp>
          <p:nvSpPr>
            <p:cNvPr id="165" name="TextBox 164"/>
            <p:cNvSpPr txBox="1"/>
            <p:nvPr/>
          </p:nvSpPr>
          <p:spPr>
            <a:xfrm>
              <a:off x="6153292" y="2371695"/>
              <a:ext cx="954595" cy="338554"/>
            </a:xfrm>
            <a:prstGeom prst="rect">
              <a:avLst/>
            </a:prstGeom>
            <a:noFill/>
          </p:spPr>
          <p:txBody>
            <a:bodyPr wrap="square" rtlCol="0">
              <a:spAutoFit/>
            </a:bodyPr>
            <a:lstStyle/>
            <a:p>
              <a:pPr algn="ctr"/>
              <a:r>
                <a:rPr lang="en-US" sz="1600" dirty="0"/>
                <a:t>TCP</a:t>
              </a:r>
            </a:p>
          </p:txBody>
        </p:sp>
        <p:sp>
          <p:nvSpPr>
            <p:cNvPr id="166" name="TextBox 165"/>
            <p:cNvSpPr txBox="1"/>
            <p:nvPr/>
          </p:nvSpPr>
          <p:spPr>
            <a:xfrm>
              <a:off x="7206752" y="2371695"/>
              <a:ext cx="929020" cy="338554"/>
            </a:xfrm>
            <a:prstGeom prst="rect">
              <a:avLst/>
            </a:prstGeom>
            <a:noFill/>
          </p:spPr>
          <p:txBody>
            <a:bodyPr wrap="square" rtlCol="0">
              <a:spAutoFit/>
            </a:bodyPr>
            <a:lstStyle/>
            <a:p>
              <a:pPr algn="ctr"/>
              <a:r>
                <a:rPr lang="en-US" sz="1600" dirty="0"/>
                <a:t>HTTP</a:t>
              </a:r>
            </a:p>
          </p:txBody>
        </p:sp>
        <p:cxnSp>
          <p:nvCxnSpPr>
            <p:cNvPr id="167" name="Straight Connector 166"/>
            <p:cNvCxnSpPr/>
            <p:nvPr/>
          </p:nvCxnSpPr>
          <p:spPr>
            <a:xfrm>
              <a:off x="7009022"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6218102"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5624912"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p:nvGrpSpPr>
        <p:grpSpPr>
          <a:xfrm>
            <a:off x="4813372" y="6019800"/>
            <a:ext cx="3081237" cy="457200"/>
            <a:chOff x="4365059" y="2343150"/>
            <a:chExt cx="3997724" cy="457200"/>
          </a:xfrm>
        </p:grpSpPr>
        <p:sp>
          <p:nvSpPr>
            <p:cNvPr id="171" name="Rectangle 170"/>
            <p:cNvSpPr/>
            <p:nvPr/>
          </p:nvSpPr>
          <p:spPr>
            <a:xfrm>
              <a:off x="4509169" y="2343150"/>
              <a:ext cx="3853614"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2" name="TextBox 171"/>
            <p:cNvSpPr txBox="1"/>
            <p:nvPr/>
          </p:nvSpPr>
          <p:spPr>
            <a:xfrm>
              <a:off x="4365059" y="2371695"/>
              <a:ext cx="1384109" cy="338554"/>
            </a:xfrm>
            <a:prstGeom prst="rect">
              <a:avLst/>
            </a:prstGeom>
            <a:noFill/>
          </p:spPr>
          <p:txBody>
            <a:bodyPr wrap="square" rtlCol="0">
              <a:spAutoFit/>
            </a:bodyPr>
            <a:lstStyle/>
            <a:p>
              <a:pPr algn="ctr"/>
              <a:r>
                <a:rPr lang="en-US" sz="1600" dirty="0"/>
                <a:t>Ethernet</a:t>
              </a:r>
            </a:p>
          </p:txBody>
        </p:sp>
        <p:sp>
          <p:nvSpPr>
            <p:cNvPr id="173" name="TextBox 172"/>
            <p:cNvSpPr txBox="1"/>
            <p:nvPr/>
          </p:nvSpPr>
          <p:spPr>
            <a:xfrm>
              <a:off x="5624912" y="2371695"/>
              <a:ext cx="672430" cy="338554"/>
            </a:xfrm>
            <a:prstGeom prst="rect">
              <a:avLst/>
            </a:prstGeom>
            <a:noFill/>
          </p:spPr>
          <p:txBody>
            <a:bodyPr wrap="square" rtlCol="0">
              <a:spAutoFit/>
            </a:bodyPr>
            <a:lstStyle/>
            <a:p>
              <a:pPr algn="ctr"/>
              <a:r>
                <a:rPr lang="en-US" sz="1600" dirty="0"/>
                <a:t>IP</a:t>
              </a:r>
            </a:p>
          </p:txBody>
        </p:sp>
        <p:sp>
          <p:nvSpPr>
            <p:cNvPr id="174" name="TextBox 173"/>
            <p:cNvSpPr txBox="1"/>
            <p:nvPr/>
          </p:nvSpPr>
          <p:spPr>
            <a:xfrm>
              <a:off x="6153292" y="2371695"/>
              <a:ext cx="954595" cy="338554"/>
            </a:xfrm>
            <a:prstGeom prst="rect">
              <a:avLst/>
            </a:prstGeom>
            <a:noFill/>
          </p:spPr>
          <p:txBody>
            <a:bodyPr wrap="square" rtlCol="0">
              <a:spAutoFit/>
            </a:bodyPr>
            <a:lstStyle/>
            <a:p>
              <a:pPr algn="ctr"/>
              <a:r>
                <a:rPr lang="en-US" sz="1600" dirty="0"/>
                <a:t>TCP</a:t>
              </a:r>
            </a:p>
          </p:txBody>
        </p:sp>
        <p:sp>
          <p:nvSpPr>
            <p:cNvPr id="175" name="TextBox 174"/>
            <p:cNvSpPr txBox="1"/>
            <p:nvPr/>
          </p:nvSpPr>
          <p:spPr>
            <a:xfrm>
              <a:off x="7206752" y="2371695"/>
              <a:ext cx="929020" cy="338554"/>
            </a:xfrm>
            <a:prstGeom prst="rect">
              <a:avLst/>
            </a:prstGeom>
            <a:noFill/>
          </p:spPr>
          <p:txBody>
            <a:bodyPr wrap="square" rtlCol="0">
              <a:spAutoFit/>
            </a:bodyPr>
            <a:lstStyle/>
            <a:p>
              <a:pPr algn="ctr"/>
              <a:r>
                <a:rPr lang="en-US" sz="1600" dirty="0"/>
                <a:t>HTTP</a:t>
              </a:r>
            </a:p>
          </p:txBody>
        </p:sp>
        <p:cxnSp>
          <p:nvCxnSpPr>
            <p:cNvPr id="176" name="Straight Connector 175"/>
            <p:cNvCxnSpPr/>
            <p:nvPr/>
          </p:nvCxnSpPr>
          <p:spPr>
            <a:xfrm>
              <a:off x="7009022"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6218102"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5624912" y="234315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9" name="Straight Arrow Connector 178"/>
          <p:cNvCxnSpPr>
            <a:stCxn id="155" idx="2"/>
          </p:cNvCxnSpPr>
          <p:nvPr/>
        </p:nvCxnSpPr>
        <p:spPr>
          <a:xfrm>
            <a:off x="4524923" y="4643496"/>
            <a:ext cx="0" cy="217578"/>
          </a:xfrm>
          <a:prstGeom prst="straightConnector1">
            <a:avLst/>
          </a:prstGeom>
          <a:ln w="19050">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flipV="1">
            <a:off x="2584157" y="5813697"/>
            <a:ext cx="0" cy="217578"/>
          </a:xfrm>
          <a:prstGeom prst="straightConnector1">
            <a:avLst/>
          </a:prstGeom>
          <a:ln w="19050">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flipV="1">
            <a:off x="6409526" y="5813697"/>
            <a:ext cx="0" cy="217578"/>
          </a:xfrm>
          <a:prstGeom prst="straightConnector1">
            <a:avLst/>
          </a:prstGeom>
          <a:ln w="19050">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endCxn id="141" idx="1"/>
          </p:cNvCxnSpPr>
          <p:nvPr/>
        </p:nvCxnSpPr>
        <p:spPr>
          <a:xfrm flipV="1">
            <a:off x="5556335" y="5502639"/>
            <a:ext cx="1363418" cy="10665"/>
          </a:xfrm>
          <a:prstGeom prst="straightConnector1">
            <a:avLst/>
          </a:prstGeom>
          <a:ln w="19050">
            <a:solidFill>
              <a:srgbClr val="FF00FF"/>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p:nvPr/>
        </p:nvCxnSpPr>
        <p:spPr>
          <a:xfrm flipV="1">
            <a:off x="2031248" y="5502638"/>
            <a:ext cx="1363418" cy="10665"/>
          </a:xfrm>
          <a:prstGeom prst="straightConnector1">
            <a:avLst/>
          </a:prstGeom>
          <a:ln w="19050">
            <a:solidFill>
              <a:srgbClr val="FF00FF"/>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p:nvPr/>
        </p:nvCxnSpPr>
        <p:spPr>
          <a:xfrm flipV="1">
            <a:off x="2049312" y="5102106"/>
            <a:ext cx="1363418" cy="10665"/>
          </a:xfrm>
          <a:prstGeom prst="straightConnector1">
            <a:avLst/>
          </a:prstGeom>
          <a:ln w="19050">
            <a:solidFill>
              <a:srgbClr val="FF00FF"/>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flipV="1">
            <a:off x="5556335" y="5102106"/>
            <a:ext cx="1363418" cy="10665"/>
          </a:xfrm>
          <a:prstGeom prst="straightConnector1">
            <a:avLst/>
          </a:prstGeom>
          <a:ln w="19050">
            <a:solidFill>
              <a:srgbClr val="FF00FF"/>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939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Design – Modularity using Protocols and Layers</a:t>
            </a:r>
          </a:p>
        </p:txBody>
      </p:sp>
      <p:sp>
        <p:nvSpPr>
          <p:cNvPr id="3" name="Slide Number Placeholder 2"/>
          <p:cNvSpPr>
            <a:spLocks noGrp="1"/>
          </p:cNvSpPr>
          <p:nvPr>
            <p:ph type="sldNum" sz="quarter" idx="10"/>
          </p:nvPr>
        </p:nvSpPr>
        <p:spPr/>
        <p:txBody>
          <a:bodyPr/>
          <a:lstStyle/>
          <a:p>
            <a:pPr>
              <a:defRPr/>
            </a:pPr>
            <a:fld id="{E84328DE-0B1F-471E-ACE5-B3C574875C47}" type="slidenum">
              <a:rPr lang="en-US" smtClean="0"/>
              <a:pPr>
                <a:defRPr/>
              </a:pPr>
              <a:t>3</a:t>
            </a:fld>
            <a:endParaRPr lang="en-US"/>
          </a:p>
        </p:txBody>
      </p:sp>
      <p:sp>
        <p:nvSpPr>
          <p:cNvPr id="4" name="Content Placeholder 3"/>
          <p:cNvSpPr>
            <a:spLocks noGrp="1"/>
          </p:cNvSpPr>
          <p:nvPr>
            <p:ph sz="quarter" idx="13"/>
          </p:nvPr>
        </p:nvSpPr>
        <p:spPr>
          <a:xfrm>
            <a:off x="457200" y="1322696"/>
            <a:ext cx="8686800" cy="4925704"/>
          </a:xfrm>
        </p:spPr>
        <p:txBody>
          <a:bodyPr/>
          <a:lstStyle/>
          <a:p>
            <a:r>
              <a:rPr lang="en-US" u="sng" dirty="0"/>
              <a:t>Protocols</a:t>
            </a:r>
            <a:r>
              <a:rPr lang="en-US" dirty="0"/>
              <a:t> and </a:t>
            </a:r>
            <a:r>
              <a:rPr lang="en-US" u="sng" dirty="0"/>
              <a:t>layers</a:t>
            </a:r>
            <a:r>
              <a:rPr lang="en-US" dirty="0"/>
              <a:t> are used to structurally divide network functionality</a:t>
            </a:r>
          </a:p>
          <a:p>
            <a:pPr lvl="1"/>
            <a:r>
              <a:rPr lang="en-US" sz="2400" dirty="0"/>
              <a:t>Each instance of a protocol </a:t>
            </a:r>
            <a:br>
              <a:rPr lang="en-US" sz="2400" dirty="0"/>
            </a:br>
            <a:r>
              <a:rPr lang="en-US" sz="2400" dirty="0"/>
              <a:t>	uses a message format that conforms to that protocol </a:t>
            </a:r>
            <a:br>
              <a:rPr lang="en-US" sz="2400" dirty="0"/>
            </a:br>
            <a:r>
              <a:rPr lang="en-US" sz="2400" dirty="0"/>
              <a:t>		to talk </a:t>
            </a:r>
            <a:r>
              <a:rPr lang="en-US" sz="2400" b="1" dirty="0"/>
              <a:t>virtually</a:t>
            </a:r>
            <a:r>
              <a:rPr lang="en-US" sz="2400" dirty="0"/>
              <a:t> to its </a:t>
            </a:r>
            <a:r>
              <a:rPr lang="en-US" sz="2400" u="sng" dirty="0"/>
              <a:t>peer</a:t>
            </a:r>
            <a:r>
              <a:rPr lang="en-US" sz="2400" dirty="0"/>
              <a:t> instance </a:t>
            </a:r>
            <a:br>
              <a:rPr lang="en-US" sz="2400" dirty="0"/>
            </a:br>
            <a:r>
              <a:rPr lang="en-US" sz="2400" dirty="0"/>
              <a:t>			on a different host on the network</a:t>
            </a:r>
          </a:p>
          <a:p>
            <a:pPr lvl="3"/>
            <a:r>
              <a:rPr lang="en-US" sz="2000" dirty="0"/>
              <a:t>no direct connection between the two instances of that protocol</a:t>
            </a:r>
          </a:p>
          <a:p>
            <a:pPr lvl="1"/>
            <a:r>
              <a:rPr lang="en-US" sz="2400" dirty="0"/>
              <a:t>To do this</a:t>
            </a:r>
            <a:br>
              <a:rPr lang="en-US" sz="2400" dirty="0"/>
            </a:br>
            <a:r>
              <a:rPr lang="en-US" sz="2400" dirty="0"/>
              <a:t>	a protocol instance</a:t>
            </a:r>
            <a:br>
              <a:rPr lang="en-US" sz="2400" dirty="0"/>
            </a:br>
            <a:r>
              <a:rPr lang="en-US" sz="2400" dirty="0"/>
              <a:t>		can only use the services of a lower layer protocol </a:t>
            </a:r>
            <a:br>
              <a:rPr lang="en-US" sz="2400" dirty="0"/>
            </a:br>
            <a:r>
              <a:rPr lang="en-US" sz="2400" dirty="0"/>
              <a:t>			on the same host</a:t>
            </a:r>
            <a:endParaRPr lang="en-US" sz="2200" dirty="0"/>
          </a:p>
          <a:p>
            <a:endParaRPr lang="en-US" dirty="0"/>
          </a:p>
        </p:txBody>
      </p:sp>
    </p:spTree>
    <p:extLst>
      <p:ext uri="{BB962C8B-B14F-4D97-AF65-F5344CB8AC3E}">
        <p14:creationId xmlns:p14="http://schemas.microsoft.com/office/powerpoint/2010/main" val="382554635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Layering - Interconnection</a:t>
            </a:r>
          </a:p>
        </p:txBody>
      </p:sp>
      <p:sp>
        <p:nvSpPr>
          <p:cNvPr id="3" name="Content Placeholder 2"/>
          <p:cNvSpPr>
            <a:spLocks noGrp="1"/>
          </p:cNvSpPr>
          <p:nvPr>
            <p:ph idx="1"/>
          </p:nvPr>
        </p:nvSpPr>
        <p:spPr>
          <a:xfrm>
            <a:off x="457200" y="1323975"/>
            <a:ext cx="8686800" cy="4918075"/>
          </a:xfrm>
        </p:spPr>
        <p:txBody>
          <a:bodyPr/>
          <a:lstStyle/>
          <a:p>
            <a:pPr lvl="1"/>
            <a:r>
              <a:rPr lang="en-US" dirty="0"/>
              <a:t>works as long as we have a common layer all the way across</a:t>
            </a:r>
          </a:p>
          <a:p>
            <a:pPr lvl="2"/>
            <a:r>
              <a:rPr lang="en-US" dirty="0"/>
              <a:t>we can use a diversity of technologies below (existing and even new), and</a:t>
            </a:r>
          </a:p>
          <a:p>
            <a:pPr lvl="2"/>
            <a:r>
              <a:rPr lang="en-US" dirty="0"/>
              <a:t>we can use a diversity of applications above</a:t>
            </a:r>
          </a:p>
          <a:p>
            <a:pPr lvl="2"/>
            <a:r>
              <a:rPr lang="en-US" dirty="0"/>
              <a:t>and, we can change any of these – and the IP layer will bridge this diversity</a:t>
            </a:r>
          </a:p>
          <a:p>
            <a:pPr lvl="3"/>
            <a:r>
              <a:rPr lang="en-US" dirty="0"/>
              <a:t>the narrow waist insulates us from change!</a:t>
            </a:r>
          </a:p>
          <a:p>
            <a:pPr lvl="1"/>
            <a:endParaRPr lang="en-US" sz="2400" dirty="0"/>
          </a:p>
          <a:p>
            <a:endParaRPr lang="en-US" dirty="0"/>
          </a:p>
        </p:txBody>
      </p:sp>
      <p:sp>
        <p:nvSpPr>
          <p:cNvPr id="5" name="Slide Number Placeholder 4"/>
          <p:cNvSpPr>
            <a:spLocks noGrp="1"/>
          </p:cNvSpPr>
          <p:nvPr>
            <p:ph type="sldNum" sz="quarter" idx="12"/>
          </p:nvPr>
        </p:nvSpPr>
        <p:spPr/>
        <p:txBody>
          <a:bodyPr/>
          <a:lstStyle/>
          <a:p>
            <a:fld id="{E7CA9478-788D-42C7-BC35-88005760C6DD}" type="slidenum">
              <a:rPr lang="en-US" smtClean="0"/>
              <a:t>30</a:t>
            </a:fld>
            <a:endParaRPr lang="en-US"/>
          </a:p>
        </p:txBody>
      </p:sp>
      <p:grpSp>
        <p:nvGrpSpPr>
          <p:cNvPr id="38" name="Group 37"/>
          <p:cNvGrpSpPr/>
          <p:nvPr/>
        </p:nvGrpSpPr>
        <p:grpSpPr>
          <a:xfrm>
            <a:off x="927100" y="3657600"/>
            <a:ext cx="5297950" cy="2367255"/>
            <a:chOff x="838200" y="2089012"/>
            <a:chExt cx="5334000" cy="2768738"/>
          </a:xfrm>
        </p:grpSpPr>
        <p:sp>
          <p:nvSpPr>
            <p:cNvPr id="39" name="Rectangle 38"/>
            <p:cNvSpPr/>
            <p:nvPr/>
          </p:nvSpPr>
          <p:spPr>
            <a:xfrm>
              <a:off x="3554183" y="3130719"/>
              <a:ext cx="1779817" cy="682926"/>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40" name="Group 39"/>
            <p:cNvGrpSpPr/>
            <p:nvPr/>
          </p:nvGrpSpPr>
          <p:grpSpPr>
            <a:xfrm>
              <a:off x="838200" y="2089012"/>
              <a:ext cx="5334000" cy="2768738"/>
              <a:chOff x="685800" y="1708012"/>
              <a:chExt cx="5334000" cy="2768738"/>
            </a:xfrm>
          </p:grpSpPr>
          <p:grpSp>
            <p:nvGrpSpPr>
              <p:cNvPr id="41" name="Group 40"/>
              <p:cNvGrpSpPr/>
              <p:nvPr/>
            </p:nvGrpSpPr>
            <p:grpSpPr>
              <a:xfrm>
                <a:off x="2590800" y="1733550"/>
                <a:ext cx="3429000" cy="2743200"/>
                <a:chOff x="2590800" y="1073318"/>
                <a:chExt cx="3429000" cy="3403432"/>
              </a:xfrm>
            </p:grpSpPr>
            <p:grpSp>
              <p:nvGrpSpPr>
                <p:cNvPr id="61" name="Group 60"/>
                <p:cNvGrpSpPr/>
                <p:nvPr/>
              </p:nvGrpSpPr>
              <p:grpSpPr>
                <a:xfrm flipV="1">
                  <a:off x="2590800" y="1073318"/>
                  <a:ext cx="3429000" cy="3403432"/>
                  <a:chOff x="2590800" y="1200150"/>
                  <a:chExt cx="3200402" cy="3276600"/>
                </a:xfrm>
              </p:grpSpPr>
              <p:sp>
                <p:nvSpPr>
                  <p:cNvPr id="65" name="Freeform 64"/>
                  <p:cNvSpPr/>
                  <p:nvPr/>
                </p:nvSpPr>
                <p:spPr>
                  <a:xfrm rot="16200000">
                    <a:off x="3657601" y="2343149"/>
                    <a:ext cx="3276600" cy="990602"/>
                  </a:xfrm>
                  <a:custGeom>
                    <a:avLst/>
                    <a:gdLst>
                      <a:gd name="connsiteX0" fmla="*/ 0 w 4886325"/>
                      <a:gd name="connsiteY0" fmla="*/ 2533650 h 2533650"/>
                      <a:gd name="connsiteX1" fmla="*/ 447675 w 4886325"/>
                      <a:gd name="connsiteY1" fmla="*/ 2476500 h 2533650"/>
                      <a:gd name="connsiteX2" fmla="*/ 809625 w 4886325"/>
                      <a:gd name="connsiteY2" fmla="*/ 2257425 h 2533650"/>
                      <a:gd name="connsiteX3" fmla="*/ 1304925 w 4886325"/>
                      <a:gd name="connsiteY3" fmla="*/ 1638300 h 2533650"/>
                      <a:gd name="connsiteX4" fmla="*/ 1704975 w 4886325"/>
                      <a:gd name="connsiteY4" fmla="*/ 781050 h 2533650"/>
                      <a:gd name="connsiteX5" fmla="*/ 2057400 w 4886325"/>
                      <a:gd name="connsiteY5" fmla="*/ 190500 h 2533650"/>
                      <a:gd name="connsiteX6" fmla="*/ 2438400 w 4886325"/>
                      <a:gd name="connsiteY6" fmla="*/ 0 h 2533650"/>
                      <a:gd name="connsiteX7" fmla="*/ 2857500 w 4886325"/>
                      <a:gd name="connsiteY7" fmla="*/ 209550 h 2533650"/>
                      <a:gd name="connsiteX8" fmla="*/ 3171825 w 4886325"/>
                      <a:gd name="connsiteY8" fmla="*/ 704850 h 2533650"/>
                      <a:gd name="connsiteX9" fmla="*/ 3629025 w 4886325"/>
                      <a:gd name="connsiteY9" fmla="*/ 1714500 h 2533650"/>
                      <a:gd name="connsiteX10" fmla="*/ 4076700 w 4886325"/>
                      <a:gd name="connsiteY10" fmla="*/ 2257425 h 2533650"/>
                      <a:gd name="connsiteX11" fmla="*/ 4514850 w 4886325"/>
                      <a:gd name="connsiteY11" fmla="*/ 2466975 h 2533650"/>
                      <a:gd name="connsiteX12" fmla="*/ 4886325 w 4886325"/>
                      <a:gd name="connsiteY12" fmla="*/ 2533650 h 253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6325" h="2533650">
                        <a:moveTo>
                          <a:pt x="0" y="2533650"/>
                        </a:moveTo>
                        <a:cubicBezTo>
                          <a:pt x="156369" y="2528093"/>
                          <a:pt x="312738" y="2522537"/>
                          <a:pt x="447675" y="2476500"/>
                        </a:cubicBezTo>
                        <a:cubicBezTo>
                          <a:pt x="582612" y="2430463"/>
                          <a:pt x="666750" y="2397125"/>
                          <a:pt x="809625" y="2257425"/>
                        </a:cubicBezTo>
                        <a:cubicBezTo>
                          <a:pt x="952500" y="2117725"/>
                          <a:pt x="1155700" y="1884362"/>
                          <a:pt x="1304925" y="1638300"/>
                        </a:cubicBezTo>
                        <a:cubicBezTo>
                          <a:pt x="1454150" y="1392238"/>
                          <a:pt x="1579562" y="1022350"/>
                          <a:pt x="1704975" y="781050"/>
                        </a:cubicBezTo>
                        <a:cubicBezTo>
                          <a:pt x="1830388" y="539750"/>
                          <a:pt x="1935163" y="320675"/>
                          <a:pt x="2057400" y="190500"/>
                        </a:cubicBezTo>
                        <a:cubicBezTo>
                          <a:pt x="2179637" y="60325"/>
                          <a:pt x="2305050" y="-3175"/>
                          <a:pt x="2438400" y="0"/>
                        </a:cubicBezTo>
                        <a:cubicBezTo>
                          <a:pt x="2571750" y="3175"/>
                          <a:pt x="2735263" y="92075"/>
                          <a:pt x="2857500" y="209550"/>
                        </a:cubicBezTo>
                        <a:cubicBezTo>
                          <a:pt x="2979737" y="327025"/>
                          <a:pt x="3043238" y="454025"/>
                          <a:pt x="3171825" y="704850"/>
                        </a:cubicBezTo>
                        <a:cubicBezTo>
                          <a:pt x="3300413" y="955675"/>
                          <a:pt x="3478213" y="1455738"/>
                          <a:pt x="3629025" y="1714500"/>
                        </a:cubicBezTo>
                        <a:cubicBezTo>
                          <a:pt x="3779837" y="1973262"/>
                          <a:pt x="3929063" y="2132013"/>
                          <a:pt x="4076700" y="2257425"/>
                        </a:cubicBezTo>
                        <a:cubicBezTo>
                          <a:pt x="4224337" y="2382837"/>
                          <a:pt x="4379913" y="2420938"/>
                          <a:pt x="4514850" y="2466975"/>
                        </a:cubicBezTo>
                        <a:cubicBezTo>
                          <a:pt x="4649787" y="2513012"/>
                          <a:pt x="4768056" y="2523331"/>
                          <a:pt x="4886325" y="2533650"/>
                        </a:cubicBezTo>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6" name="Freeform 65"/>
                  <p:cNvSpPr/>
                  <p:nvPr/>
                </p:nvSpPr>
                <p:spPr>
                  <a:xfrm rot="16200000" flipH="1" flipV="1">
                    <a:off x="1447801" y="2343149"/>
                    <a:ext cx="3276600" cy="990602"/>
                  </a:xfrm>
                  <a:custGeom>
                    <a:avLst/>
                    <a:gdLst>
                      <a:gd name="connsiteX0" fmla="*/ 0 w 4886325"/>
                      <a:gd name="connsiteY0" fmla="*/ 2533650 h 2533650"/>
                      <a:gd name="connsiteX1" fmla="*/ 447675 w 4886325"/>
                      <a:gd name="connsiteY1" fmla="*/ 2476500 h 2533650"/>
                      <a:gd name="connsiteX2" fmla="*/ 809625 w 4886325"/>
                      <a:gd name="connsiteY2" fmla="*/ 2257425 h 2533650"/>
                      <a:gd name="connsiteX3" fmla="*/ 1304925 w 4886325"/>
                      <a:gd name="connsiteY3" fmla="*/ 1638300 h 2533650"/>
                      <a:gd name="connsiteX4" fmla="*/ 1704975 w 4886325"/>
                      <a:gd name="connsiteY4" fmla="*/ 781050 h 2533650"/>
                      <a:gd name="connsiteX5" fmla="*/ 2057400 w 4886325"/>
                      <a:gd name="connsiteY5" fmla="*/ 190500 h 2533650"/>
                      <a:gd name="connsiteX6" fmla="*/ 2438400 w 4886325"/>
                      <a:gd name="connsiteY6" fmla="*/ 0 h 2533650"/>
                      <a:gd name="connsiteX7" fmla="*/ 2857500 w 4886325"/>
                      <a:gd name="connsiteY7" fmla="*/ 209550 h 2533650"/>
                      <a:gd name="connsiteX8" fmla="*/ 3171825 w 4886325"/>
                      <a:gd name="connsiteY8" fmla="*/ 704850 h 2533650"/>
                      <a:gd name="connsiteX9" fmla="*/ 3629025 w 4886325"/>
                      <a:gd name="connsiteY9" fmla="*/ 1714500 h 2533650"/>
                      <a:gd name="connsiteX10" fmla="*/ 4076700 w 4886325"/>
                      <a:gd name="connsiteY10" fmla="*/ 2257425 h 2533650"/>
                      <a:gd name="connsiteX11" fmla="*/ 4514850 w 4886325"/>
                      <a:gd name="connsiteY11" fmla="*/ 2466975 h 2533650"/>
                      <a:gd name="connsiteX12" fmla="*/ 4886325 w 4886325"/>
                      <a:gd name="connsiteY12" fmla="*/ 2533650 h 253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6325" h="2533650">
                        <a:moveTo>
                          <a:pt x="0" y="2533650"/>
                        </a:moveTo>
                        <a:cubicBezTo>
                          <a:pt x="156369" y="2528093"/>
                          <a:pt x="312738" y="2522537"/>
                          <a:pt x="447675" y="2476500"/>
                        </a:cubicBezTo>
                        <a:cubicBezTo>
                          <a:pt x="582612" y="2430463"/>
                          <a:pt x="666750" y="2397125"/>
                          <a:pt x="809625" y="2257425"/>
                        </a:cubicBezTo>
                        <a:cubicBezTo>
                          <a:pt x="952500" y="2117725"/>
                          <a:pt x="1155700" y="1884362"/>
                          <a:pt x="1304925" y="1638300"/>
                        </a:cubicBezTo>
                        <a:cubicBezTo>
                          <a:pt x="1454150" y="1392238"/>
                          <a:pt x="1579562" y="1022350"/>
                          <a:pt x="1704975" y="781050"/>
                        </a:cubicBezTo>
                        <a:cubicBezTo>
                          <a:pt x="1830388" y="539750"/>
                          <a:pt x="1935163" y="320675"/>
                          <a:pt x="2057400" y="190500"/>
                        </a:cubicBezTo>
                        <a:cubicBezTo>
                          <a:pt x="2179637" y="60325"/>
                          <a:pt x="2305050" y="-3175"/>
                          <a:pt x="2438400" y="0"/>
                        </a:cubicBezTo>
                        <a:cubicBezTo>
                          <a:pt x="2571750" y="3175"/>
                          <a:pt x="2735263" y="92075"/>
                          <a:pt x="2857500" y="209550"/>
                        </a:cubicBezTo>
                        <a:cubicBezTo>
                          <a:pt x="2979737" y="327025"/>
                          <a:pt x="3043238" y="454025"/>
                          <a:pt x="3171825" y="704850"/>
                        </a:cubicBezTo>
                        <a:cubicBezTo>
                          <a:pt x="3300413" y="955675"/>
                          <a:pt x="3478213" y="1455738"/>
                          <a:pt x="3629025" y="1714500"/>
                        </a:cubicBezTo>
                        <a:cubicBezTo>
                          <a:pt x="3779837" y="1973262"/>
                          <a:pt x="3929063" y="2132013"/>
                          <a:pt x="4076700" y="2257425"/>
                        </a:cubicBezTo>
                        <a:cubicBezTo>
                          <a:pt x="4224337" y="2382837"/>
                          <a:pt x="4379913" y="2420938"/>
                          <a:pt x="4514850" y="2466975"/>
                        </a:cubicBezTo>
                        <a:cubicBezTo>
                          <a:pt x="4649787" y="2513012"/>
                          <a:pt x="4768056" y="2523331"/>
                          <a:pt x="4886325" y="2533650"/>
                        </a:cubicBezTo>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67" name="Straight Connector 66"/>
                  <p:cNvCxnSpPr>
                    <a:stCxn id="65" idx="12"/>
                    <a:endCxn id="66" idx="0"/>
                  </p:cNvCxnSpPr>
                  <p:nvPr/>
                </p:nvCxnSpPr>
                <p:spPr>
                  <a:xfrm flipH="1">
                    <a:off x="2590800" y="1200150"/>
                    <a:ext cx="320040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5" idx="0"/>
                    <a:endCxn id="66" idx="12"/>
                  </p:cNvCxnSpPr>
                  <p:nvPr/>
                </p:nvCxnSpPr>
                <p:spPr>
                  <a:xfrm flipH="1">
                    <a:off x="2590800" y="4476750"/>
                    <a:ext cx="320040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 name="Straight Connector 61"/>
                <p:cNvCxnSpPr/>
                <p:nvPr/>
              </p:nvCxnSpPr>
              <p:spPr>
                <a:xfrm flipH="1">
                  <a:off x="3429002" y="3181350"/>
                  <a:ext cx="16763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3429001" y="2343150"/>
                  <a:ext cx="17525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43200" y="1733550"/>
                  <a:ext cx="3124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696179" y="1708012"/>
                <a:ext cx="1722623" cy="467968"/>
              </a:xfrm>
              <a:prstGeom prst="rect">
                <a:avLst/>
              </a:prstGeom>
              <a:noFill/>
            </p:spPr>
            <p:txBody>
              <a:bodyPr wrap="none" rtlCol="0">
                <a:spAutoFit/>
              </a:bodyPr>
              <a:lstStyle/>
              <a:p>
                <a:r>
                  <a:rPr lang="en-US" sz="2000" dirty="0"/>
                  <a:t>7  Application</a:t>
                </a:r>
              </a:p>
            </p:txBody>
          </p:sp>
          <p:sp>
            <p:nvSpPr>
              <p:cNvPr id="43" name="TextBox 42"/>
              <p:cNvSpPr txBox="1"/>
              <p:nvPr/>
            </p:nvSpPr>
            <p:spPr>
              <a:xfrm>
                <a:off x="696177" y="2243738"/>
                <a:ext cx="1561298" cy="467968"/>
              </a:xfrm>
              <a:prstGeom prst="rect">
                <a:avLst/>
              </a:prstGeom>
              <a:noFill/>
            </p:spPr>
            <p:txBody>
              <a:bodyPr wrap="none" rtlCol="0">
                <a:spAutoFit/>
              </a:bodyPr>
              <a:lstStyle/>
              <a:p>
                <a:r>
                  <a:rPr lang="en-US" sz="2000" dirty="0"/>
                  <a:t>4  Transport</a:t>
                </a:r>
              </a:p>
            </p:txBody>
          </p:sp>
          <p:sp>
            <p:nvSpPr>
              <p:cNvPr id="44" name="TextBox 43"/>
              <p:cNvSpPr txBox="1"/>
              <p:nvPr/>
            </p:nvSpPr>
            <p:spPr>
              <a:xfrm>
                <a:off x="696177" y="2823613"/>
                <a:ext cx="1344710" cy="467968"/>
              </a:xfrm>
              <a:prstGeom prst="rect">
                <a:avLst/>
              </a:prstGeom>
              <a:noFill/>
            </p:spPr>
            <p:txBody>
              <a:bodyPr wrap="none" rtlCol="0">
                <a:spAutoFit/>
              </a:bodyPr>
              <a:lstStyle/>
              <a:p>
                <a:r>
                  <a:rPr lang="en-US" sz="2000" dirty="0"/>
                  <a:t>3  Internet</a:t>
                </a:r>
              </a:p>
            </p:txBody>
          </p:sp>
          <p:sp>
            <p:nvSpPr>
              <p:cNvPr id="45" name="TextBox 44"/>
              <p:cNvSpPr txBox="1"/>
              <p:nvPr/>
            </p:nvSpPr>
            <p:spPr>
              <a:xfrm>
                <a:off x="685800" y="3646484"/>
                <a:ext cx="1160725" cy="467968"/>
              </a:xfrm>
              <a:prstGeom prst="rect">
                <a:avLst/>
              </a:prstGeom>
              <a:noFill/>
            </p:spPr>
            <p:txBody>
              <a:bodyPr wrap="none" rtlCol="0">
                <a:spAutoFit/>
              </a:bodyPr>
              <a:lstStyle/>
              <a:p>
                <a:r>
                  <a:rPr lang="en-US" sz="2000" dirty="0"/>
                  <a:t>2/1  Link</a:t>
                </a:r>
              </a:p>
            </p:txBody>
          </p:sp>
          <p:sp>
            <p:nvSpPr>
              <p:cNvPr id="46" name="TextBox 45"/>
              <p:cNvSpPr txBox="1"/>
              <p:nvPr/>
            </p:nvSpPr>
            <p:spPr>
              <a:xfrm>
                <a:off x="3401783" y="3513979"/>
                <a:ext cx="1063890" cy="431970"/>
              </a:xfrm>
              <a:prstGeom prst="rect">
                <a:avLst/>
              </a:prstGeom>
              <a:noFill/>
            </p:spPr>
            <p:txBody>
              <a:bodyPr wrap="none" rtlCol="0">
                <a:spAutoFit/>
              </a:bodyPr>
              <a:lstStyle/>
              <a:p>
                <a:r>
                  <a:rPr lang="en-US" dirty="0"/>
                  <a:t>Ethernet</a:t>
                </a:r>
              </a:p>
            </p:txBody>
          </p:sp>
          <p:sp>
            <p:nvSpPr>
              <p:cNvPr id="47" name="TextBox 46"/>
              <p:cNvSpPr txBox="1"/>
              <p:nvPr/>
            </p:nvSpPr>
            <p:spPr>
              <a:xfrm>
                <a:off x="4808937" y="3902392"/>
                <a:ext cx="878807" cy="431970"/>
              </a:xfrm>
              <a:prstGeom prst="rect">
                <a:avLst/>
              </a:prstGeom>
              <a:noFill/>
            </p:spPr>
            <p:txBody>
              <a:bodyPr wrap="none" rtlCol="0">
                <a:spAutoFit/>
              </a:bodyPr>
              <a:lstStyle/>
              <a:p>
                <a:r>
                  <a:rPr lang="en-US" dirty="0"/>
                  <a:t>802.11</a:t>
                </a:r>
              </a:p>
            </p:txBody>
          </p:sp>
          <p:sp>
            <p:nvSpPr>
              <p:cNvPr id="48" name="TextBox 47"/>
              <p:cNvSpPr txBox="1"/>
              <p:nvPr/>
            </p:nvSpPr>
            <p:spPr>
              <a:xfrm>
                <a:off x="4103594" y="2876550"/>
                <a:ext cx="405414" cy="431970"/>
              </a:xfrm>
              <a:prstGeom prst="rect">
                <a:avLst/>
              </a:prstGeom>
              <a:noFill/>
            </p:spPr>
            <p:txBody>
              <a:bodyPr wrap="none" rtlCol="0">
                <a:spAutoFit/>
              </a:bodyPr>
              <a:lstStyle/>
              <a:p>
                <a:r>
                  <a:rPr lang="en-US" dirty="0"/>
                  <a:t>IP</a:t>
                </a:r>
              </a:p>
            </p:txBody>
          </p:sp>
          <p:sp>
            <p:nvSpPr>
              <p:cNvPr id="49" name="TextBox 48"/>
              <p:cNvSpPr txBox="1"/>
              <p:nvPr/>
            </p:nvSpPr>
            <p:spPr>
              <a:xfrm>
                <a:off x="3567373" y="2291699"/>
                <a:ext cx="650729" cy="431970"/>
              </a:xfrm>
              <a:prstGeom prst="rect">
                <a:avLst/>
              </a:prstGeom>
              <a:noFill/>
            </p:spPr>
            <p:txBody>
              <a:bodyPr wrap="none" rtlCol="0">
                <a:spAutoFit/>
              </a:bodyPr>
              <a:lstStyle/>
              <a:p>
                <a:r>
                  <a:rPr lang="en-US" dirty="0"/>
                  <a:t>TCP</a:t>
                </a:r>
              </a:p>
            </p:txBody>
          </p:sp>
          <p:sp>
            <p:nvSpPr>
              <p:cNvPr id="50" name="TextBox 49"/>
              <p:cNvSpPr txBox="1"/>
              <p:nvPr/>
            </p:nvSpPr>
            <p:spPr>
              <a:xfrm>
                <a:off x="4445934" y="2295586"/>
                <a:ext cx="676551" cy="431970"/>
              </a:xfrm>
              <a:prstGeom prst="rect">
                <a:avLst/>
              </a:prstGeom>
              <a:noFill/>
            </p:spPr>
            <p:txBody>
              <a:bodyPr wrap="none" rtlCol="0">
                <a:spAutoFit/>
              </a:bodyPr>
              <a:lstStyle/>
              <a:p>
                <a:r>
                  <a:rPr lang="en-US" dirty="0"/>
                  <a:t>UDP</a:t>
                </a:r>
              </a:p>
            </p:txBody>
          </p:sp>
          <p:sp>
            <p:nvSpPr>
              <p:cNvPr id="51" name="TextBox 50"/>
              <p:cNvSpPr txBox="1"/>
              <p:nvPr/>
            </p:nvSpPr>
            <p:spPr>
              <a:xfrm>
                <a:off x="3649471" y="1804040"/>
                <a:ext cx="792753" cy="431970"/>
              </a:xfrm>
              <a:prstGeom prst="rect">
                <a:avLst/>
              </a:prstGeom>
              <a:noFill/>
            </p:spPr>
            <p:txBody>
              <a:bodyPr wrap="none" rtlCol="0">
                <a:spAutoFit/>
              </a:bodyPr>
              <a:lstStyle/>
              <a:p>
                <a:r>
                  <a:rPr lang="en-US" dirty="0"/>
                  <a:t>HTTP</a:t>
                </a:r>
              </a:p>
            </p:txBody>
          </p:sp>
          <p:sp>
            <p:nvSpPr>
              <p:cNvPr id="52" name="TextBox 51"/>
              <p:cNvSpPr txBox="1"/>
              <p:nvPr/>
            </p:nvSpPr>
            <p:spPr>
              <a:xfrm>
                <a:off x="2861651" y="1804040"/>
                <a:ext cx="831487" cy="431970"/>
              </a:xfrm>
              <a:prstGeom prst="rect">
                <a:avLst/>
              </a:prstGeom>
              <a:noFill/>
            </p:spPr>
            <p:txBody>
              <a:bodyPr wrap="none" rtlCol="0">
                <a:spAutoFit/>
              </a:bodyPr>
              <a:lstStyle/>
              <a:p>
                <a:r>
                  <a:rPr lang="en-US" dirty="0"/>
                  <a:t>SMTP</a:t>
                </a:r>
              </a:p>
            </p:txBody>
          </p:sp>
          <p:sp>
            <p:nvSpPr>
              <p:cNvPr id="53" name="TextBox 52"/>
              <p:cNvSpPr txBox="1"/>
              <p:nvPr/>
            </p:nvSpPr>
            <p:spPr>
              <a:xfrm>
                <a:off x="4414526" y="1804040"/>
                <a:ext cx="646533" cy="431970"/>
              </a:xfrm>
              <a:prstGeom prst="rect">
                <a:avLst/>
              </a:prstGeom>
              <a:noFill/>
            </p:spPr>
            <p:txBody>
              <a:bodyPr wrap="none" rtlCol="0">
                <a:spAutoFit/>
              </a:bodyPr>
              <a:lstStyle/>
              <a:p>
                <a:r>
                  <a:rPr lang="en-US" dirty="0"/>
                  <a:t>RTP</a:t>
                </a:r>
              </a:p>
            </p:txBody>
          </p:sp>
          <p:sp>
            <p:nvSpPr>
              <p:cNvPr id="54" name="TextBox 53"/>
              <p:cNvSpPr txBox="1"/>
              <p:nvPr/>
            </p:nvSpPr>
            <p:spPr>
              <a:xfrm>
                <a:off x="5081448" y="1804040"/>
                <a:ext cx="676551" cy="431970"/>
              </a:xfrm>
              <a:prstGeom prst="rect">
                <a:avLst/>
              </a:prstGeom>
              <a:noFill/>
            </p:spPr>
            <p:txBody>
              <a:bodyPr wrap="none" rtlCol="0">
                <a:spAutoFit/>
              </a:bodyPr>
              <a:lstStyle/>
              <a:p>
                <a:r>
                  <a:rPr lang="en-US" dirty="0"/>
                  <a:t>DNS</a:t>
                </a:r>
              </a:p>
            </p:txBody>
          </p:sp>
          <p:sp>
            <p:nvSpPr>
              <p:cNvPr id="55" name="TextBox 54"/>
              <p:cNvSpPr txBox="1"/>
              <p:nvPr/>
            </p:nvSpPr>
            <p:spPr>
              <a:xfrm>
                <a:off x="4705188" y="3513979"/>
                <a:ext cx="495794" cy="431970"/>
              </a:xfrm>
              <a:prstGeom prst="rect">
                <a:avLst/>
              </a:prstGeom>
              <a:noFill/>
            </p:spPr>
            <p:txBody>
              <a:bodyPr wrap="none" rtlCol="0">
                <a:spAutoFit/>
              </a:bodyPr>
              <a:lstStyle/>
              <a:p>
                <a:r>
                  <a:rPr lang="en-US" dirty="0"/>
                  <a:t>3G</a:t>
                </a:r>
              </a:p>
            </p:txBody>
          </p:sp>
          <p:sp>
            <p:nvSpPr>
              <p:cNvPr id="56" name="TextBox 55"/>
              <p:cNvSpPr txBox="1"/>
              <p:nvPr/>
            </p:nvSpPr>
            <p:spPr>
              <a:xfrm>
                <a:off x="4060438" y="3900160"/>
                <a:ext cx="637818" cy="431970"/>
              </a:xfrm>
              <a:prstGeom prst="rect">
                <a:avLst/>
              </a:prstGeom>
              <a:noFill/>
            </p:spPr>
            <p:txBody>
              <a:bodyPr wrap="none" rtlCol="0">
                <a:spAutoFit/>
              </a:bodyPr>
              <a:lstStyle/>
              <a:p>
                <a:r>
                  <a:rPr lang="en-US" dirty="0"/>
                  <a:t>DSL</a:t>
                </a:r>
              </a:p>
            </p:txBody>
          </p:sp>
          <p:sp>
            <p:nvSpPr>
              <p:cNvPr id="57" name="TextBox 56"/>
              <p:cNvSpPr txBox="1"/>
              <p:nvPr/>
            </p:nvSpPr>
            <p:spPr>
              <a:xfrm>
                <a:off x="3045722" y="3899474"/>
                <a:ext cx="792753" cy="431970"/>
              </a:xfrm>
              <a:prstGeom prst="rect">
                <a:avLst/>
              </a:prstGeom>
              <a:noFill/>
            </p:spPr>
            <p:txBody>
              <a:bodyPr wrap="none" rtlCol="0">
                <a:spAutoFit/>
              </a:bodyPr>
              <a:lstStyle/>
              <a:p>
                <a:r>
                  <a:rPr lang="en-US" dirty="0"/>
                  <a:t>Cable</a:t>
                </a:r>
              </a:p>
            </p:txBody>
          </p:sp>
          <p:cxnSp>
            <p:nvCxnSpPr>
              <p:cNvPr id="58" name="Straight Connector 57"/>
              <p:cNvCxnSpPr/>
              <p:nvPr/>
            </p:nvCxnSpPr>
            <p:spPr>
              <a:xfrm flipH="1">
                <a:off x="762000" y="2749719"/>
                <a:ext cx="2667001"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62000" y="3432645"/>
                <a:ext cx="263978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762000" y="2265704"/>
                <a:ext cx="1981200" cy="124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36549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Disadvantage of Layering</a:t>
            </a:r>
          </a:p>
        </p:txBody>
      </p:sp>
      <p:sp>
        <p:nvSpPr>
          <p:cNvPr id="3" name="Content Placeholder 2"/>
          <p:cNvSpPr>
            <a:spLocks noGrp="1"/>
          </p:cNvSpPr>
          <p:nvPr>
            <p:ph idx="1"/>
          </p:nvPr>
        </p:nvSpPr>
        <p:spPr>
          <a:xfrm>
            <a:off x="457200" y="1323975"/>
            <a:ext cx="8229600" cy="4918075"/>
          </a:xfrm>
        </p:spPr>
        <p:txBody>
          <a:bodyPr/>
          <a:lstStyle/>
          <a:p>
            <a:pPr lvl="1"/>
            <a:r>
              <a:rPr lang="en-US" dirty="0"/>
              <a:t>Adds overhead</a:t>
            </a:r>
          </a:p>
          <a:p>
            <a:pPr lvl="2"/>
            <a:r>
              <a:rPr lang="en-US" dirty="0"/>
              <a:t>if our protocol stack was fixed (HTTP-&gt;Ethernet), we could design a custom shorter header. But this overhead is small, for long messages</a:t>
            </a:r>
          </a:p>
          <a:p>
            <a:pPr lvl="1"/>
            <a:r>
              <a:rPr lang="en-US" dirty="0"/>
              <a:t>Hides information</a:t>
            </a:r>
          </a:p>
          <a:p>
            <a:pPr lvl="2"/>
            <a:r>
              <a:rPr lang="en-US" dirty="0"/>
              <a:t>App might care whether it is running over wired or wireless</a:t>
            </a:r>
          </a:p>
          <a:p>
            <a:pPr lvl="2"/>
            <a:r>
              <a:rPr lang="en-US" dirty="0"/>
              <a:t>E.g., on wireless, your bandwidth is more variable</a:t>
            </a:r>
          </a:p>
        </p:txBody>
      </p:sp>
      <p:sp>
        <p:nvSpPr>
          <p:cNvPr id="5" name="Slide Number Placeholder 4"/>
          <p:cNvSpPr>
            <a:spLocks noGrp="1"/>
          </p:cNvSpPr>
          <p:nvPr>
            <p:ph type="sldNum" sz="quarter" idx="12"/>
          </p:nvPr>
        </p:nvSpPr>
        <p:spPr/>
        <p:txBody>
          <a:bodyPr/>
          <a:lstStyle/>
          <a:p>
            <a:fld id="{E7CA9478-788D-42C7-BC35-88005760C6DD}" type="slidenum">
              <a:rPr lang="en-US" smtClean="0"/>
              <a:t>31</a:t>
            </a:fld>
            <a:endParaRPr lang="en-US"/>
          </a:p>
        </p:txBody>
      </p:sp>
    </p:spTree>
    <p:extLst>
      <p:ext uri="{BB962C8B-B14F-4D97-AF65-F5344CB8AC3E}">
        <p14:creationId xmlns:p14="http://schemas.microsoft.com/office/powerpoint/2010/main" val="1162920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 model gives us Layer-based Names</a:t>
            </a:r>
          </a:p>
        </p:txBody>
      </p:sp>
      <p:sp>
        <p:nvSpPr>
          <p:cNvPr id="3" name="Content Placeholder 2"/>
          <p:cNvSpPr>
            <a:spLocks noGrp="1"/>
          </p:cNvSpPr>
          <p:nvPr>
            <p:ph idx="1"/>
          </p:nvPr>
        </p:nvSpPr>
        <p:spPr>
          <a:xfrm>
            <a:off x="457200" y="1323975"/>
            <a:ext cx="8534400" cy="4918075"/>
          </a:xfrm>
        </p:spPr>
        <p:txBody>
          <a:bodyPr/>
          <a:lstStyle/>
          <a:p>
            <a:r>
              <a:rPr lang="en-US"/>
              <a:t>For units of data</a:t>
            </a:r>
          </a:p>
          <a:p>
            <a:endParaRPr lang="en-US"/>
          </a:p>
        </p:txBody>
      </p:sp>
      <p:sp>
        <p:nvSpPr>
          <p:cNvPr id="5" name="Slide Number Placeholder 4"/>
          <p:cNvSpPr>
            <a:spLocks noGrp="1"/>
          </p:cNvSpPr>
          <p:nvPr>
            <p:ph type="sldNum" sz="quarter" idx="12"/>
          </p:nvPr>
        </p:nvSpPr>
        <p:spPr/>
        <p:txBody>
          <a:bodyPr/>
          <a:lstStyle/>
          <a:p>
            <a:fld id="{E7CA9478-788D-42C7-BC35-88005760C6DD}" type="slidenum">
              <a:rPr lang="en-US" smtClean="0"/>
              <a:t>32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301504555"/>
              </p:ext>
            </p:extLst>
          </p:nvPr>
        </p:nvGraphicFramePr>
        <p:xfrm>
          <a:off x="1066800" y="2038350"/>
          <a:ext cx="3124200" cy="2157984"/>
        </p:xfrm>
        <a:graphic>
          <a:graphicData uri="http://schemas.openxmlformats.org/drawingml/2006/table">
            <a:tbl>
              <a:tblPr firstRow="1" bandRow="1">
                <a:tableStyleId>{5C22544A-7EE6-4342-B048-85BDC9FD1C3A}</a:tableStyleId>
              </a:tblPr>
              <a:tblGrid>
                <a:gridCol w="1494183">
                  <a:extLst>
                    <a:ext uri="{9D8B030D-6E8A-4147-A177-3AD203B41FA5}">
                      <a16:colId xmlns:a16="http://schemas.microsoft.com/office/drawing/2014/main" val="20000"/>
                    </a:ext>
                  </a:extLst>
                </a:gridCol>
                <a:gridCol w="1630017">
                  <a:extLst>
                    <a:ext uri="{9D8B030D-6E8A-4147-A177-3AD203B41FA5}">
                      <a16:colId xmlns:a16="http://schemas.microsoft.com/office/drawing/2014/main" val="20001"/>
                    </a:ext>
                  </a:extLst>
                </a:gridCol>
              </a:tblGrid>
              <a:tr h="292100">
                <a:tc>
                  <a:txBody>
                    <a:bodyPr/>
                    <a:lstStyle/>
                    <a:p>
                      <a:r>
                        <a:rPr lang="en-US" sz="2000" b="1" dirty="0">
                          <a:solidFill>
                            <a:schemeClr val="tx1"/>
                          </a:solidFill>
                          <a:latin typeface="+mn-lt"/>
                          <a:cs typeface="Arial" pitchFamily="34" charset="0"/>
                        </a:rPr>
                        <a:t>Layer</a:t>
                      </a:r>
                    </a:p>
                  </a:txBody>
                  <a:tcPr marR="45720" marT="27432" marB="27432">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sz="2000" b="1" dirty="0">
                          <a:solidFill>
                            <a:schemeClr val="tx1"/>
                          </a:solidFill>
                          <a:latin typeface="+mn-lt"/>
                          <a:cs typeface="Arial" pitchFamily="34" charset="0"/>
                        </a:rPr>
                        <a:t>Unit of Data</a:t>
                      </a:r>
                    </a:p>
                  </a:txBody>
                  <a:tcPr marR="45720" marT="27432" marB="27432">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0"/>
                  </a:ext>
                </a:extLst>
              </a:tr>
              <a:tr h="292100">
                <a:tc>
                  <a:txBody>
                    <a:bodyPr/>
                    <a:lstStyle/>
                    <a:p>
                      <a:r>
                        <a:rPr lang="en-US" sz="2000" b="0" dirty="0">
                          <a:solidFill>
                            <a:schemeClr val="tx1"/>
                          </a:solidFill>
                          <a:latin typeface="+mn-lt"/>
                          <a:cs typeface="Arial" pitchFamily="34" charset="0"/>
                        </a:rPr>
                        <a:t>Application</a:t>
                      </a:r>
                    </a:p>
                  </a:txBody>
                  <a:tcPr marR="45720" marT="27432" marB="27432">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sz="2000" b="0" dirty="0">
                          <a:solidFill>
                            <a:schemeClr val="tx1"/>
                          </a:solidFill>
                          <a:latin typeface="+mn-lt"/>
                          <a:cs typeface="Arial" pitchFamily="34" charset="0"/>
                        </a:rPr>
                        <a:t>Message</a:t>
                      </a:r>
                    </a:p>
                  </a:txBody>
                  <a:tcPr marR="45720" marT="27432" marB="27432">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292100">
                <a:tc>
                  <a:txBody>
                    <a:bodyPr/>
                    <a:lstStyle/>
                    <a:p>
                      <a:r>
                        <a:rPr lang="en-US" sz="2000" b="0" dirty="0">
                          <a:solidFill>
                            <a:schemeClr val="tx1"/>
                          </a:solidFill>
                          <a:latin typeface="+mn-lt"/>
                          <a:cs typeface="Arial" pitchFamily="34" charset="0"/>
                        </a:rPr>
                        <a:t>Transport</a:t>
                      </a:r>
                    </a:p>
                  </a:txBody>
                  <a:tcPr marR="45720" marT="27432" marB="27432">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sz="2000" b="0" u="none" dirty="0">
                          <a:solidFill>
                            <a:schemeClr val="tx1"/>
                          </a:solidFill>
                          <a:latin typeface="+mn-lt"/>
                          <a:cs typeface="Arial" pitchFamily="34" charset="0"/>
                        </a:rPr>
                        <a:t>Segment</a:t>
                      </a:r>
                    </a:p>
                  </a:txBody>
                  <a:tcPr marR="45720" marT="27432" marB="27432">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292100">
                <a:tc>
                  <a:txBody>
                    <a:bodyPr/>
                    <a:lstStyle/>
                    <a:p>
                      <a:r>
                        <a:rPr lang="en-US" sz="2000" b="0" dirty="0">
                          <a:solidFill>
                            <a:schemeClr val="tx1"/>
                          </a:solidFill>
                          <a:latin typeface="+mn-lt"/>
                          <a:cs typeface="Arial" pitchFamily="34" charset="0"/>
                        </a:rPr>
                        <a:t>Network</a:t>
                      </a:r>
                    </a:p>
                  </a:txBody>
                  <a:tcPr marR="45720" marT="27432" marB="27432">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sz="2000" b="0" u="none" dirty="0">
                          <a:solidFill>
                            <a:schemeClr val="tx1"/>
                          </a:solidFill>
                          <a:latin typeface="+mn-lt"/>
                          <a:cs typeface="Arial" pitchFamily="34" charset="0"/>
                        </a:rPr>
                        <a:t>Packet</a:t>
                      </a:r>
                    </a:p>
                  </a:txBody>
                  <a:tcPr marR="45720" marT="27432" marB="27432">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r h="292100">
                <a:tc>
                  <a:txBody>
                    <a:bodyPr/>
                    <a:lstStyle/>
                    <a:p>
                      <a:r>
                        <a:rPr lang="en-US" sz="2000" b="0" dirty="0">
                          <a:solidFill>
                            <a:schemeClr val="tx1"/>
                          </a:solidFill>
                          <a:latin typeface="+mn-lt"/>
                          <a:cs typeface="Arial" pitchFamily="34" charset="0"/>
                        </a:rPr>
                        <a:t>Link</a:t>
                      </a:r>
                    </a:p>
                  </a:txBody>
                  <a:tcPr marR="45720" marT="27432" marB="27432">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sz="2000" b="0" dirty="0">
                          <a:solidFill>
                            <a:schemeClr val="tx1"/>
                          </a:solidFill>
                          <a:latin typeface="+mn-lt"/>
                          <a:cs typeface="Arial" pitchFamily="34" charset="0"/>
                        </a:rPr>
                        <a:t>Frame</a:t>
                      </a:r>
                    </a:p>
                  </a:txBody>
                  <a:tcPr marR="45720" marT="27432" marB="27432">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4"/>
                  </a:ext>
                </a:extLst>
              </a:tr>
              <a:tr h="292100">
                <a:tc>
                  <a:txBody>
                    <a:bodyPr/>
                    <a:lstStyle/>
                    <a:p>
                      <a:r>
                        <a:rPr lang="en-US" sz="2000" b="0" dirty="0">
                          <a:solidFill>
                            <a:schemeClr val="tx1"/>
                          </a:solidFill>
                          <a:latin typeface="+mn-lt"/>
                          <a:cs typeface="Arial" pitchFamily="34" charset="0"/>
                        </a:rPr>
                        <a:t>Physical</a:t>
                      </a:r>
                    </a:p>
                  </a:txBody>
                  <a:tcPr marR="45720" marT="27432" marB="27432">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sz="2000" b="0" dirty="0">
                          <a:solidFill>
                            <a:schemeClr val="tx1"/>
                          </a:solidFill>
                          <a:latin typeface="+mn-lt"/>
                          <a:cs typeface="Arial" pitchFamily="34" charset="0"/>
                        </a:rPr>
                        <a:t>Bit</a:t>
                      </a:r>
                    </a:p>
                  </a:txBody>
                  <a:tcPr marR="45720" marT="27432" marB="27432">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43332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197C-0E0F-488E-8EA2-C696B399957F}"/>
              </a:ext>
            </a:extLst>
          </p:cNvPr>
          <p:cNvSpPr>
            <a:spLocks noGrp="1"/>
          </p:cNvSpPr>
          <p:nvPr>
            <p:ph type="title"/>
          </p:nvPr>
        </p:nvSpPr>
        <p:spPr/>
        <p:txBody>
          <a:bodyPr/>
          <a:lstStyle/>
          <a:p>
            <a:r>
              <a:rPr lang="en-US" dirty="0"/>
              <a:t>Intermediary Devices</a:t>
            </a:r>
          </a:p>
        </p:txBody>
      </p:sp>
      <p:sp>
        <p:nvSpPr>
          <p:cNvPr id="3" name="Content Placeholder 2">
            <a:extLst>
              <a:ext uri="{FF2B5EF4-FFF2-40B4-BE49-F238E27FC236}">
                <a16:creationId xmlns:a16="http://schemas.microsoft.com/office/drawing/2014/main" id="{31471A42-3BCC-4576-AAB9-33E869F95F1E}"/>
              </a:ext>
            </a:extLst>
          </p:cNvPr>
          <p:cNvSpPr>
            <a:spLocks noGrp="1"/>
          </p:cNvSpPr>
          <p:nvPr>
            <p:ph idx="1"/>
          </p:nvPr>
        </p:nvSpPr>
        <p:spPr>
          <a:xfrm>
            <a:off x="454152" y="1328399"/>
            <a:ext cx="8686800" cy="4918075"/>
          </a:xfrm>
        </p:spPr>
        <p:txBody>
          <a:bodyPr/>
          <a:lstStyle/>
          <a:p>
            <a:pPr lvl="1"/>
            <a:r>
              <a:rPr lang="en-US" dirty="0"/>
              <a:t>Networked devices do not have to implement all the layers. </a:t>
            </a:r>
          </a:p>
          <a:p>
            <a:pPr lvl="2"/>
            <a:r>
              <a:rPr lang="en-US" dirty="0"/>
              <a:t>implements only those layers it needs to perform its processing.</a:t>
            </a:r>
          </a:p>
          <a:p>
            <a:pPr lvl="1"/>
            <a:r>
              <a:rPr lang="en-US" dirty="0"/>
              <a:t>Repeater</a:t>
            </a:r>
          </a:p>
          <a:p>
            <a:pPr lvl="2"/>
            <a:r>
              <a:rPr lang="en-US" dirty="0"/>
              <a:t>operates at the physical layer</a:t>
            </a:r>
          </a:p>
          <a:p>
            <a:pPr lvl="2"/>
            <a:r>
              <a:rPr lang="en-US" dirty="0"/>
              <a:t>does not touch information at any higher layer</a:t>
            </a:r>
          </a:p>
          <a:p>
            <a:pPr lvl="1"/>
            <a:r>
              <a:rPr lang="en-US" dirty="0"/>
              <a:t>Switch</a:t>
            </a:r>
          </a:p>
          <a:p>
            <a:pPr lvl="2"/>
            <a:r>
              <a:rPr lang="en-US" dirty="0"/>
              <a:t>operates at the link layer</a:t>
            </a:r>
          </a:p>
          <a:p>
            <a:pPr lvl="2"/>
            <a:r>
              <a:rPr lang="en-US" dirty="0"/>
              <a:t>connects different instances of a link</a:t>
            </a:r>
            <a:br>
              <a:rPr lang="en-US" dirty="0"/>
            </a:br>
            <a:r>
              <a:rPr lang="en-US" dirty="0"/>
              <a:t>using the same technology</a:t>
            </a:r>
          </a:p>
          <a:p>
            <a:pPr lvl="1"/>
            <a:r>
              <a:rPr lang="en-US" dirty="0"/>
              <a:t>Router</a:t>
            </a:r>
          </a:p>
          <a:p>
            <a:pPr lvl="2"/>
            <a:r>
              <a:rPr lang="en-US" dirty="0"/>
              <a:t>operates at the network layer </a:t>
            </a:r>
          </a:p>
          <a:p>
            <a:pPr lvl="2"/>
            <a:r>
              <a:rPr lang="en-US" dirty="0"/>
              <a:t>connects different networks (with different link layers)</a:t>
            </a:r>
          </a:p>
          <a:p>
            <a:pPr lvl="1"/>
            <a:r>
              <a:rPr lang="en-US" dirty="0"/>
              <a:t>Proxy or Gateway</a:t>
            </a:r>
          </a:p>
          <a:p>
            <a:pPr lvl="2"/>
            <a:r>
              <a:rPr lang="en-US" dirty="0"/>
              <a:t>operates at the transport or application layers</a:t>
            </a:r>
          </a:p>
          <a:p>
            <a:pPr lvl="1"/>
            <a:endParaRPr lang="en-US" dirty="0"/>
          </a:p>
        </p:txBody>
      </p:sp>
      <p:sp>
        <p:nvSpPr>
          <p:cNvPr id="4" name="Slide Number Placeholder 3">
            <a:extLst>
              <a:ext uri="{FF2B5EF4-FFF2-40B4-BE49-F238E27FC236}">
                <a16:creationId xmlns:a16="http://schemas.microsoft.com/office/drawing/2014/main" id="{59F03557-BCD4-4B50-A5A4-781E3E5C1D6F}"/>
              </a:ext>
            </a:extLst>
          </p:cNvPr>
          <p:cNvSpPr>
            <a:spLocks noGrp="1"/>
          </p:cNvSpPr>
          <p:nvPr>
            <p:ph type="sldNum" sz="quarter" idx="12"/>
          </p:nvPr>
        </p:nvSpPr>
        <p:spPr/>
        <p:txBody>
          <a:bodyPr/>
          <a:lstStyle/>
          <a:p>
            <a:fld id="{E7CA9478-788D-42C7-BC35-88005760C6DD}" type="slidenum">
              <a:rPr lang="en-US" smtClean="0"/>
              <a:t>33</a:t>
            </a:fld>
            <a:endParaRPr lang="en-US"/>
          </a:p>
        </p:txBody>
      </p:sp>
      <p:grpSp>
        <p:nvGrpSpPr>
          <p:cNvPr id="5" name="Group 4">
            <a:extLst>
              <a:ext uri="{FF2B5EF4-FFF2-40B4-BE49-F238E27FC236}">
                <a16:creationId xmlns:a16="http://schemas.microsoft.com/office/drawing/2014/main" id="{B19FC16D-4513-4714-A8CC-B9A665CC15E9}"/>
              </a:ext>
            </a:extLst>
          </p:cNvPr>
          <p:cNvGrpSpPr/>
          <p:nvPr/>
        </p:nvGrpSpPr>
        <p:grpSpPr>
          <a:xfrm>
            <a:off x="6400800" y="2362200"/>
            <a:ext cx="2147843" cy="472524"/>
            <a:chOff x="3284606" y="3392139"/>
            <a:chExt cx="2505512" cy="551211"/>
          </a:xfrm>
          <a:noFill/>
        </p:grpSpPr>
        <p:grpSp>
          <p:nvGrpSpPr>
            <p:cNvPr id="6" name="Group 5">
              <a:extLst>
                <a:ext uri="{FF2B5EF4-FFF2-40B4-BE49-F238E27FC236}">
                  <a16:creationId xmlns:a16="http://schemas.microsoft.com/office/drawing/2014/main" id="{EBA93B09-3A83-4B1C-B12E-8BC14A480CCE}"/>
                </a:ext>
              </a:extLst>
            </p:cNvPr>
            <p:cNvGrpSpPr/>
            <p:nvPr/>
          </p:nvGrpSpPr>
          <p:grpSpPr>
            <a:xfrm>
              <a:off x="3499772" y="3392140"/>
              <a:ext cx="1066799" cy="426572"/>
              <a:chOff x="2503170" y="3313048"/>
              <a:chExt cx="941070" cy="470535"/>
            </a:xfrm>
            <a:grpFill/>
          </p:grpSpPr>
          <p:sp>
            <p:nvSpPr>
              <p:cNvPr id="12" name="Rectangle 11">
                <a:extLst>
                  <a:ext uri="{FF2B5EF4-FFF2-40B4-BE49-F238E27FC236}">
                    <a16:creationId xmlns:a16="http://schemas.microsoft.com/office/drawing/2014/main" id="{EF993A0A-2270-42BB-A143-049D8B1F43EB}"/>
                  </a:ext>
                </a:extLst>
              </p:cNvPr>
              <p:cNvSpPr/>
              <p:nvPr/>
            </p:nvSpPr>
            <p:spPr>
              <a:xfrm>
                <a:off x="2503170" y="3313048"/>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TextBox 12">
                <a:extLst>
                  <a:ext uri="{FF2B5EF4-FFF2-40B4-BE49-F238E27FC236}">
                    <a16:creationId xmlns:a16="http://schemas.microsoft.com/office/drawing/2014/main" id="{43AE8289-064D-482E-B51F-19D5BE013997}"/>
                  </a:ext>
                </a:extLst>
              </p:cNvPr>
              <p:cNvSpPr txBox="1"/>
              <p:nvPr/>
            </p:nvSpPr>
            <p:spPr>
              <a:xfrm>
                <a:off x="2534759" y="3337481"/>
                <a:ext cx="877895" cy="396030"/>
              </a:xfrm>
              <a:prstGeom prst="rect">
                <a:avLst/>
              </a:prstGeom>
              <a:grpFill/>
            </p:spPr>
            <p:txBody>
              <a:bodyPr wrap="none" rtlCol="0" anchor="ctr">
                <a:spAutoFit/>
              </a:bodyPr>
              <a:lstStyle/>
              <a:p>
                <a:pPr algn="ctr"/>
                <a:r>
                  <a:rPr lang="en-US" sz="1400" dirty="0"/>
                  <a:t>Physical</a:t>
                </a:r>
              </a:p>
            </p:txBody>
          </p:sp>
        </p:grpSp>
        <p:grpSp>
          <p:nvGrpSpPr>
            <p:cNvPr id="7" name="Group 6">
              <a:extLst>
                <a:ext uri="{FF2B5EF4-FFF2-40B4-BE49-F238E27FC236}">
                  <a16:creationId xmlns:a16="http://schemas.microsoft.com/office/drawing/2014/main" id="{856832F8-86C1-4731-86BB-16D9FADADEBD}"/>
                </a:ext>
              </a:extLst>
            </p:cNvPr>
            <p:cNvGrpSpPr/>
            <p:nvPr/>
          </p:nvGrpSpPr>
          <p:grpSpPr>
            <a:xfrm>
              <a:off x="4566574" y="3392139"/>
              <a:ext cx="1066799" cy="426572"/>
              <a:chOff x="2503170" y="3315985"/>
              <a:chExt cx="941070" cy="470535"/>
            </a:xfrm>
            <a:grpFill/>
          </p:grpSpPr>
          <p:sp>
            <p:nvSpPr>
              <p:cNvPr id="10" name="Rectangle 9">
                <a:extLst>
                  <a:ext uri="{FF2B5EF4-FFF2-40B4-BE49-F238E27FC236}">
                    <a16:creationId xmlns:a16="http://schemas.microsoft.com/office/drawing/2014/main" id="{82F696D5-91AE-49D2-865C-3B85A8076EEA}"/>
                  </a:ext>
                </a:extLst>
              </p:cNvPr>
              <p:cNvSpPr/>
              <p:nvPr/>
            </p:nvSpPr>
            <p:spPr>
              <a:xfrm>
                <a:off x="2503170" y="3315985"/>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TextBox 10">
                <a:extLst>
                  <a:ext uri="{FF2B5EF4-FFF2-40B4-BE49-F238E27FC236}">
                    <a16:creationId xmlns:a16="http://schemas.microsoft.com/office/drawing/2014/main" id="{CE6794ED-0F5A-4762-B521-88A7B7DC57AF}"/>
                  </a:ext>
                </a:extLst>
              </p:cNvPr>
              <p:cNvSpPr txBox="1"/>
              <p:nvPr/>
            </p:nvSpPr>
            <p:spPr>
              <a:xfrm>
                <a:off x="2534762" y="3353238"/>
                <a:ext cx="877895" cy="396031"/>
              </a:xfrm>
              <a:prstGeom prst="rect">
                <a:avLst/>
              </a:prstGeom>
              <a:grpFill/>
            </p:spPr>
            <p:txBody>
              <a:bodyPr wrap="none" rtlCol="0" anchor="ctr">
                <a:spAutoFit/>
              </a:bodyPr>
              <a:lstStyle/>
              <a:p>
                <a:pPr algn="ctr"/>
                <a:r>
                  <a:rPr lang="en-US" sz="1400" dirty="0"/>
                  <a:t>Physical</a:t>
                </a:r>
              </a:p>
            </p:txBody>
          </p:sp>
        </p:grpSp>
        <p:cxnSp>
          <p:nvCxnSpPr>
            <p:cNvPr id="8" name="Elbow Connector 34">
              <a:extLst>
                <a:ext uri="{FF2B5EF4-FFF2-40B4-BE49-F238E27FC236}">
                  <a16:creationId xmlns:a16="http://schemas.microsoft.com/office/drawing/2014/main" id="{8C9C05C0-B60E-4131-880D-C27B76B8F2CD}"/>
                </a:ext>
              </a:extLst>
            </p:cNvPr>
            <p:cNvCxnSpPr/>
            <p:nvPr/>
          </p:nvCxnSpPr>
          <p:spPr>
            <a:xfrm flipH="1">
              <a:off x="3284606" y="3828249"/>
              <a:ext cx="777143" cy="115101"/>
            </a:xfrm>
            <a:prstGeom prst="bentConnector3">
              <a:avLst>
                <a:gd name="adj1" fmla="val -251"/>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Elbow Connector 35">
              <a:extLst>
                <a:ext uri="{FF2B5EF4-FFF2-40B4-BE49-F238E27FC236}">
                  <a16:creationId xmlns:a16="http://schemas.microsoft.com/office/drawing/2014/main" id="{C201EDE4-8A54-4DBF-95A0-ACDAE0E7F054}"/>
                </a:ext>
              </a:extLst>
            </p:cNvPr>
            <p:cNvCxnSpPr/>
            <p:nvPr/>
          </p:nvCxnSpPr>
          <p:spPr>
            <a:xfrm>
              <a:off x="5012975" y="3818715"/>
              <a:ext cx="777143" cy="115101"/>
            </a:xfrm>
            <a:prstGeom prst="bentConnector3">
              <a:avLst>
                <a:gd name="adj1" fmla="val -251"/>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E76D5195-918D-44E9-92FF-CF934A29F9C3}"/>
              </a:ext>
            </a:extLst>
          </p:cNvPr>
          <p:cNvGrpSpPr/>
          <p:nvPr/>
        </p:nvGrpSpPr>
        <p:grpSpPr>
          <a:xfrm>
            <a:off x="6585250" y="3444324"/>
            <a:ext cx="914511" cy="365678"/>
            <a:chOff x="2500676" y="3312329"/>
            <a:chExt cx="941070" cy="470535"/>
          </a:xfrm>
          <a:noFill/>
        </p:grpSpPr>
        <p:sp>
          <p:nvSpPr>
            <p:cNvPr id="21" name="Rectangle 20">
              <a:extLst>
                <a:ext uri="{FF2B5EF4-FFF2-40B4-BE49-F238E27FC236}">
                  <a16:creationId xmlns:a16="http://schemas.microsoft.com/office/drawing/2014/main" id="{9CFD70E0-B76B-4208-9564-9D98C4824AB4}"/>
                </a:ext>
              </a:extLst>
            </p:cNvPr>
            <p:cNvSpPr/>
            <p:nvPr/>
          </p:nvSpPr>
          <p:spPr>
            <a:xfrm>
              <a:off x="2500676" y="3312329"/>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2" name="TextBox 21">
              <a:extLst>
                <a:ext uri="{FF2B5EF4-FFF2-40B4-BE49-F238E27FC236}">
                  <a16:creationId xmlns:a16="http://schemas.microsoft.com/office/drawing/2014/main" id="{2000D4C8-3447-4EE0-A17F-BFADB7245661}"/>
                </a:ext>
              </a:extLst>
            </p:cNvPr>
            <p:cNvSpPr txBox="1"/>
            <p:nvPr/>
          </p:nvSpPr>
          <p:spPr>
            <a:xfrm>
              <a:off x="2709612" y="3337481"/>
              <a:ext cx="528189" cy="396031"/>
            </a:xfrm>
            <a:prstGeom prst="rect">
              <a:avLst/>
            </a:prstGeom>
            <a:grpFill/>
          </p:spPr>
          <p:txBody>
            <a:bodyPr wrap="none" rtlCol="0" anchor="ctr">
              <a:spAutoFit/>
            </a:bodyPr>
            <a:lstStyle/>
            <a:p>
              <a:pPr algn="ctr"/>
              <a:r>
                <a:rPr lang="en-US" sz="1400" dirty="0"/>
                <a:t>Link</a:t>
              </a:r>
            </a:p>
          </p:txBody>
        </p:sp>
      </p:grpSp>
      <p:grpSp>
        <p:nvGrpSpPr>
          <p:cNvPr id="16" name="Group 15">
            <a:extLst>
              <a:ext uri="{FF2B5EF4-FFF2-40B4-BE49-F238E27FC236}">
                <a16:creationId xmlns:a16="http://schemas.microsoft.com/office/drawing/2014/main" id="{3BF4B662-74EC-4584-84C4-41D74F49471B}"/>
              </a:ext>
            </a:extLst>
          </p:cNvPr>
          <p:cNvGrpSpPr/>
          <p:nvPr/>
        </p:nvGrpSpPr>
        <p:grpSpPr>
          <a:xfrm>
            <a:off x="7502185" y="3444884"/>
            <a:ext cx="914511" cy="365678"/>
            <a:chOff x="2503170" y="3315985"/>
            <a:chExt cx="941070" cy="470535"/>
          </a:xfrm>
          <a:noFill/>
        </p:grpSpPr>
        <p:sp>
          <p:nvSpPr>
            <p:cNvPr id="19" name="Rectangle 18">
              <a:extLst>
                <a:ext uri="{FF2B5EF4-FFF2-40B4-BE49-F238E27FC236}">
                  <a16:creationId xmlns:a16="http://schemas.microsoft.com/office/drawing/2014/main" id="{0A891177-7310-4777-8EB4-69B29A2D83CC}"/>
                </a:ext>
              </a:extLst>
            </p:cNvPr>
            <p:cNvSpPr/>
            <p:nvPr/>
          </p:nvSpPr>
          <p:spPr>
            <a:xfrm>
              <a:off x="2503170" y="3315985"/>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 name="TextBox 19">
              <a:extLst>
                <a:ext uri="{FF2B5EF4-FFF2-40B4-BE49-F238E27FC236}">
                  <a16:creationId xmlns:a16="http://schemas.microsoft.com/office/drawing/2014/main" id="{DD75A992-1D72-4D78-93BF-1C1E8A057A4F}"/>
                </a:ext>
              </a:extLst>
            </p:cNvPr>
            <p:cNvSpPr txBox="1"/>
            <p:nvPr/>
          </p:nvSpPr>
          <p:spPr>
            <a:xfrm>
              <a:off x="2709614" y="3353236"/>
              <a:ext cx="528189" cy="396031"/>
            </a:xfrm>
            <a:prstGeom prst="rect">
              <a:avLst/>
            </a:prstGeom>
            <a:grpFill/>
          </p:spPr>
          <p:txBody>
            <a:bodyPr wrap="none" rtlCol="0" anchor="ctr">
              <a:spAutoFit/>
            </a:bodyPr>
            <a:lstStyle/>
            <a:p>
              <a:pPr algn="ctr"/>
              <a:r>
                <a:rPr lang="en-US" sz="1400" dirty="0"/>
                <a:t>Link</a:t>
              </a:r>
            </a:p>
          </p:txBody>
        </p:sp>
      </p:grpSp>
      <p:grpSp>
        <p:nvGrpSpPr>
          <p:cNvPr id="24" name="Group 23">
            <a:extLst>
              <a:ext uri="{FF2B5EF4-FFF2-40B4-BE49-F238E27FC236}">
                <a16:creationId xmlns:a16="http://schemas.microsoft.com/office/drawing/2014/main" id="{AE8DC0E3-1558-4ECE-B255-A84586AB6371}"/>
              </a:ext>
            </a:extLst>
          </p:cNvPr>
          <p:cNvGrpSpPr/>
          <p:nvPr/>
        </p:nvGrpSpPr>
        <p:grpSpPr>
          <a:xfrm>
            <a:off x="6403220" y="3809827"/>
            <a:ext cx="2147843" cy="473083"/>
            <a:chOff x="3284606" y="3391487"/>
            <a:chExt cx="2505512" cy="551863"/>
          </a:xfrm>
          <a:noFill/>
        </p:grpSpPr>
        <p:grpSp>
          <p:nvGrpSpPr>
            <p:cNvPr id="25" name="Group 24">
              <a:extLst>
                <a:ext uri="{FF2B5EF4-FFF2-40B4-BE49-F238E27FC236}">
                  <a16:creationId xmlns:a16="http://schemas.microsoft.com/office/drawing/2014/main" id="{47B734C9-F8DA-438D-8935-D207CB98529A}"/>
                </a:ext>
              </a:extLst>
            </p:cNvPr>
            <p:cNvGrpSpPr/>
            <p:nvPr/>
          </p:nvGrpSpPr>
          <p:grpSpPr>
            <a:xfrm>
              <a:off x="3496948" y="3391487"/>
              <a:ext cx="1066800" cy="426572"/>
              <a:chOff x="2500676" y="3312329"/>
              <a:chExt cx="941070" cy="470535"/>
            </a:xfrm>
            <a:grpFill/>
          </p:grpSpPr>
          <p:sp>
            <p:nvSpPr>
              <p:cNvPr id="31" name="Rectangle 30">
                <a:extLst>
                  <a:ext uri="{FF2B5EF4-FFF2-40B4-BE49-F238E27FC236}">
                    <a16:creationId xmlns:a16="http://schemas.microsoft.com/office/drawing/2014/main" id="{687E5D5C-C324-4BE9-B0D5-988846FF73FF}"/>
                  </a:ext>
                </a:extLst>
              </p:cNvPr>
              <p:cNvSpPr/>
              <p:nvPr/>
            </p:nvSpPr>
            <p:spPr>
              <a:xfrm>
                <a:off x="2500676" y="3312329"/>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2" name="TextBox 31">
                <a:extLst>
                  <a:ext uri="{FF2B5EF4-FFF2-40B4-BE49-F238E27FC236}">
                    <a16:creationId xmlns:a16="http://schemas.microsoft.com/office/drawing/2014/main" id="{9A7B2875-CD44-4459-B91E-6E3AE7361113}"/>
                  </a:ext>
                </a:extLst>
              </p:cNvPr>
              <p:cNvSpPr txBox="1"/>
              <p:nvPr/>
            </p:nvSpPr>
            <p:spPr>
              <a:xfrm>
                <a:off x="2534760" y="3337481"/>
                <a:ext cx="877895" cy="396031"/>
              </a:xfrm>
              <a:prstGeom prst="rect">
                <a:avLst/>
              </a:prstGeom>
              <a:grpFill/>
            </p:spPr>
            <p:txBody>
              <a:bodyPr wrap="none" rtlCol="0" anchor="ctr">
                <a:spAutoFit/>
              </a:bodyPr>
              <a:lstStyle/>
              <a:p>
                <a:pPr algn="ctr"/>
                <a:r>
                  <a:rPr lang="en-US" sz="1400" dirty="0"/>
                  <a:t>Physical</a:t>
                </a:r>
              </a:p>
            </p:txBody>
          </p:sp>
        </p:grpSp>
        <p:grpSp>
          <p:nvGrpSpPr>
            <p:cNvPr id="26" name="Group 25">
              <a:extLst>
                <a:ext uri="{FF2B5EF4-FFF2-40B4-BE49-F238E27FC236}">
                  <a16:creationId xmlns:a16="http://schemas.microsoft.com/office/drawing/2014/main" id="{205C521A-B855-48F9-97F0-6E11229557D7}"/>
                </a:ext>
              </a:extLst>
            </p:cNvPr>
            <p:cNvGrpSpPr/>
            <p:nvPr/>
          </p:nvGrpSpPr>
          <p:grpSpPr>
            <a:xfrm>
              <a:off x="4566576" y="3392140"/>
              <a:ext cx="1066800" cy="426572"/>
              <a:chOff x="2503170" y="3315985"/>
              <a:chExt cx="941070" cy="470535"/>
            </a:xfrm>
            <a:grpFill/>
          </p:grpSpPr>
          <p:sp>
            <p:nvSpPr>
              <p:cNvPr id="29" name="Rectangle 28">
                <a:extLst>
                  <a:ext uri="{FF2B5EF4-FFF2-40B4-BE49-F238E27FC236}">
                    <a16:creationId xmlns:a16="http://schemas.microsoft.com/office/drawing/2014/main" id="{EF212D40-BD51-44DE-8498-CB81594F3FF1}"/>
                  </a:ext>
                </a:extLst>
              </p:cNvPr>
              <p:cNvSpPr/>
              <p:nvPr/>
            </p:nvSpPr>
            <p:spPr>
              <a:xfrm>
                <a:off x="2503170" y="3315985"/>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0" name="TextBox 29">
                <a:extLst>
                  <a:ext uri="{FF2B5EF4-FFF2-40B4-BE49-F238E27FC236}">
                    <a16:creationId xmlns:a16="http://schemas.microsoft.com/office/drawing/2014/main" id="{197D80BB-52D5-44BB-B51D-42E96F64ABAF}"/>
                  </a:ext>
                </a:extLst>
              </p:cNvPr>
              <p:cNvSpPr txBox="1"/>
              <p:nvPr/>
            </p:nvSpPr>
            <p:spPr>
              <a:xfrm>
                <a:off x="2534763" y="3353236"/>
                <a:ext cx="877895" cy="396031"/>
              </a:xfrm>
              <a:prstGeom prst="rect">
                <a:avLst/>
              </a:prstGeom>
              <a:grpFill/>
            </p:spPr>
            <p:txBody>
              <a:bodyPr wrap="none" rtlCol="0" anchor="ctr">
                <a:spAutoFit/>
              </a:bodyPr>
              <a:lstStyle/>
              <a:p>
                <a:pPr algn="ctr"/>
                <a:r>
                  <a:rPr lang="en-US" sz="1400" dirty="0"/>
                  <a:t>Physical</a:t>
                </a:r>
              </a:p>
            </p:txBody>
          </p:sp>
        </p:grpSp>
        <p:cxnSp>
          <p:nvCxnSpPr>
            <p:cNvPr id="27" name="Elbow Connector 25">
              <a:extLst>
                <a:ext uri="{FF2B5EF4-FFF2-40B4-BE49-F238E27FC236}">
                  <a16:creationId xmlns:a16="http://schemas.microsoft.com/office/drawing/2014/main" id="{A03713DB-6A0F-4358-A116-73CE7C13B7EA}"/>
                </a:ext>
              </a:extLst>
            </p:cNvPr>
            <p:cNvCxnSpPr/>
            <p:nvPr/>
          </p:nvCxnSpPr>
          <p:spPr>
            <a:xfrm flipH="1">
              <a:off x="3284606" y="3828249"/>
              <a:ext cx="777143" cy="115101"/>
            </a:xfrm>
            <a:prstGeom prst="bentConnector3">
              <a:avLst>
                <a:gd name="adj1" fmla="val -251"/>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6">
              <a:extLst>
                <a:ext uri="{FF2B5EF4-FFF2-40B4-BE49-F238E27FC236}">
                  <a16:creationId xmlns:a16="http://schemas.microsoft.com/office/drawing/2014/main" id="{C0F076C7-8E2C-457E-8B2A-40BE8DBD0C5C}"/>
                </a:ext>
              </a:extLst>
            </p:cNvPr>
            <p:cNvCxnSpPr/>
            <p:nvPr/>
          </p:nvCxnSpPr>
          <p:spPr>
            <a:xfrm>
              <a:off x="5012975" y="3818715"/>
              <a:ext cx="777143" cy="115101"/>
            </a:xfrm>
            <a:prstGeom prst="bentConnector3">
              <a:avLst>
                <a:gd name="adj1" fmla="val -251"/>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A19B7F1A-3660-48DB-86D5-C193B80575DA}"/>
              </a:ext>
            </a:extLst>
          </p:cNvPr>
          <p:cNvGrpSpPr/>
          <p:nvPr/>
        </p:nvGrpSpPr>
        <p:grpSpPr>
          <a:xfrm>
            <a:off x="6577173" y="5028652"/>
            <a:ext cx="914511" cy="365678"/>
            <a:chOff x="2500676" y="3312329"/>
            <a:chExt cx="941070" cy="470535"/>
          </a:xfrm>
          <a:noFill/>
        </p:grpSpPr>
        <p:sp>
          <p:nvSpPr>
            <p:cNvPr id="34" name="Rectangle 33">
              <a:extLst>
                <a:ext uri="{FF2B5EF4-FFF2-40B4-BE49-F238E27FC236}">
                  <a16:creationId xmlns:a16="http://schemas.microsoft.com/office/drawing/2014/main" id="{5D6CDBBD-684F-4DD0-A197-E8FCC0EF9886}"/>
                </a:ext>
              </a:extLst>
            </p:cNvPr>
            <p:cNvSpPr/>
            <p:nvPr/>
          </p:nvSpPr>
          <p:spPr>
            <a:xfrm>
              <a:off x="2500676" y="3312329"/>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5" name="TextBox 34">
              <a:extLst>
                <a:ext uri="{FF2B5EF4-FFF2-40B4-BE49-F238E27FC236}">
                  <a16:creationId xmlns:a16="http://schemas.microsoft.com/office/drawing/2014/main" id="{18D89AF6-125C-4764-BA1D-72F840FA88D0}"/>
                </a:ext>
              </a:extLst>
            </p:cNvPr>
            <p:cNvSpPr txBox="1"/>
            <p:nvPr/>
          </p:nvSpPr>
          <p:spPr>
            <a:xfrm>
              <a:off x="2709612" y="3337481"/>
              <a:ext cx="528189" cy="396031"/>
            </a:xfrm>
            <a:prstGeom prst="rect">
              <a:avLst/>
            </a:prstGeom>
            <a:grpFill/>
          </p:spPr>
          <p:txBody>
            <a:bodyPr wrap="none" rtlCol="0" anchor="ctr">
              <a:spAutoFit/>
            </a:bodyPr>
            <a:lstStyle/>
            <a:p>
              <a:pPr algn="ctr"/>
              <a:r>
                <a:rPr lang="en-US" sz="1400" dirty="0"/>
                <a:t>Link</a:t>
              </a:r>
            </a:p>
          </p:txBody>
        </p:sp>
      </p:grpSp>
      <p:grpSp>
        <p:nvGrpSpPr>
          <p:cNvPr id="36" name="Group 35">
            <a:extLst>
              <a:ext uri="{FF2B5EF4-FFF2-40B4-BE49-F238E27FC236}">
                <a16:creationId xmlns:a16="http://schemas.microsoft.com/office/drawing/2014/main" id="{0E8D5D2C-A868-4F00-96F3-F51EF9C7EF83}"/>
              </a:ext>
            </a:extLst>
          </p:cNvPr>
          <p:cNvGrpSpPr/>
          <p:nvPr/>
        </p:nvGrpSpPr>
        <p:grpSpPr>
          <a:xfrm>
            <a:off x="7494108" y="5029212"/>
            <a:ext cx="914511" cy="365678"/>
            <a:chOff x="2503170" y="3315985"/>
            <a:chExt cx="941070" cy="470535"/>
          </a:xfrm>
          <a:noFill/>
        </p:grpSpPr>
        <p:sp>
          <p:nvSpPr>
            <p:cNvPr id="37" name="Rectangle 36">
              <a:extLst>
                <a:ext uri="{FF2B5EF4-FFF2-40B4-BE49-F238E27FC236}">
                  <a16:creationId xmlns:a16="http://schemas.microsoft.com/office/drawing/2014/main" id="{15857450-EF41-43FC-9267-319868061B1E}"/>
                </a:ext>
              </a:extLst>
            </p:cNvPr>
            <p:cNvSpPr/>
            <p:nvPr/>
          </p:nvSpPr>
          <p:spPr>
            <a:xfrm>
              <a:off x="2503170" y="3315985"/>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8" name="TextBox 37">
              <a:extLst>
                <a:ext uri="{FF2B5EF4-FFF2-40B4-BE49-F238E27FC236}">
                  <a16:creationId xmlns:a16="http://schemas.microsoft.com/office/drawing/2014/main" id="{D302EBF6-CCCA-4F55-B87C-D505DB9FC281}"/>
                </a:ext>
              </a:extLst>
            </p:cNvPr>
            <p:cNvSpPr txBox="1"/>
            <p:nvPr/>
          </p:nvSpPr>
          <p:spPr>
            <a:xfrm>
              <a:off x="2709614" y="3353236"/>
              <a:ext cx="528189" cy="396031"/>
            </a:xfrm>
            <a:prstGeom prst="rect">
              <a:avLst/>
            </a:prstGeom>
            <a:grpFill/>
          </p:spPr>
          <p:txBody>
            <a:bodyPr wrap="none" rtlCol="0" anchor="ctr">
              <a:spAutoFit/>
            </a:bodyPr>
            <a:lstStyle/>
            <a:p>
              <a:pPr algn="ctr"/>
              <a:r>
                <a:rPr lang="en-US" sz="1400" dirty="0"/>
                <a:t>Link</a:t>
              </a:r>
            </a:p>
          </p:txBody>
        </p:sp>
      </p:grpSp>
      <p:grpSp>
        <p:nvGrpSpPr>
          <p:cNvPr id="39" name="Group 38">
            <a:extLst>
              <a:ext uri="{FF2B5EF4-FFF2-40B4-BE49-F238E27FC236}">
                <a16:creationId xmlns:a16="http://schemas.microsoft.com/office/drawing/2014/main" id="{71F755E2-1491-4443-B0A6-F7224759B849}"/>
              </a:ext>
            </a:extLst>
          </p:cNvPr>
          <p:cNvGrpSpPr/>
          <p:nvPr/>
        </p:nvGrpSpPr>
        <p:grpSpPr>
          <a:xfrm>
            <a:off x="6395143" y="5394155"/>
            <a:ext cx="2147843" cy="473083"/>
            <a:chOff x="3284606" y="3391487"/>
            <a:chExt cx="2505512" cy="551863"/>
          </a:xfrm>
          <a:noFill/>
        </p:grpSpPr>
        <p:grpSp>
          <p:nvGrpSpPr>
            <p:cNvPr id="40" name="Group 39">
              <a:extLst>
                <a:ext uri="{FF2B5EF4-FFF2-40B4-BE49-F238E27FC236}">
                  <a16:creationId xmlns:a16="http://schemas.microsoft.com/office/drawing/2014/main" id="{D1919EC6-9F8C-4903-965B-840072D7CBCF}"/>
                </a:ext>
              </a:extLst>
            </p:cNvPr>
            <p:cNvGrpSpPr/>
            <p:nvPr/>
          </p:nvGrpSpPr>
          <p:grpSpPr>
            <a:xfrm>
              <a:off x="3496948" y="3391487"/>
              <a:ext cx="1066800" cy="426572"/>
              <a:chOff x="2500676" y="3312329"/>
              <a:chExt cx="941070" cy="470535"/>
            </a:xfrm>
            <a:grpFill/>
          </p:grpSpPr>
          <p:sp>
            <p:nvSpPr>
              <p:cNvPr id="46" name="Rectangle 45">
                <a:extLst>
                  <a:ext uri="{FF2B5EF4-FFF2-40B4-BE49-F238E27FC236}">
                    <a16:creationId xmlns:a16="http://schemas.microsoft.com/office/drawing/2014/main" id="{A4B232CB-5F56-4982-B728-0A8EFC2B6A2D}"/>
                  </a:ext>
                </a:extLst>
              </p:cNvPr>
              <p:cNvSpPr/>
              <p:nvPr/>
            </p:nvSpPr>
            <p:spPr>
              <a:xfrm>
                <a:off x="2500676" y="3312329"/>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7" name="TextBox 46">
                <a:extLst>
                  <a:ext uri="{FF2B5EF4-FFF2-40B4-BE49-F238E27FC236}">
                    <a16:creationId xmlns:a16="http://schemas.microsoft.com/office/drawing/2014/main" id="{48982785-0F15-46A2-9704-2C221154F69F}"/>
                  </a:ext>
                </a:extLst>
              </p:cNvPr>
              <p:cNvSpPr txBox="1"/>
              <p:nvPr/>
            </p:nvSpPr>
            <p:spPr>
              <a:xfrm>
                <a:off x="2534760" y="3337481"/>
                <a:ext cx="877895" cy="396031"/>
              </a:xfrm>
              <a:prstGeom prst="rect">
                <a:avLst/>
              </a:prstGeom>
              <a:grpFill/>
            </p:spPr>
            <p:txBody>
              <a:bodyPr wrap="none" rtlCol="0" anchor="ctr">
                <a:spAutoFit/>
              </a:bodyPr>
              <a:lstStyle/>
              <a:p>
                <a:pPr algn="ctr"/>
                <a:r>
                  <a:rPr lang="en-US" sz="1400" dirty="0"/>
                  <a:t>Physical</a:t>
                </a:r>
              </a:p>
            </p:txBody>
          </p:sp>
        </p:grpSp>
        <p:grpSp>
          <p:nvGrpSpPr>
            <p:cNvPr id="41" name="Group 40">
              <a:extLst>
                <a:ext uri="{FF2B5EF4-FFF2-40B4-BE49-F238E27FC236}">
                  <a16:creationId xmlns:a16="http://schemas.microsoft.com/office/drawing/2014/main" id="{A35F2BC4-AE64-4508-B1EF-A50426B89D94}"/>
                </a:ext>
              </a:extLst>
            </p:cNvPr>
            <p:cNvGrpSpPr/>
            <p:nvPr/>
          </p:nvGrpSpPr>
          <p:grpSpPr>
            <a:xfrm>
              <a:off x="4566576" y="3392140"/>
              <a:ext cx="1066800" cy="426572"/>
              <a:chOff x="2503170" y="3315985"/>
              <a:chExt cx="941070" cy="470535"/>
            </a:xfrm>
            <a:grpFill/>
          </p:grpSpPr>
          <p:sp>
            <p:nvSpPr>
              <p:cNvPr id="44" name="Rectangle 43">
                <a:extLst>
                  <a:ext uri="{FF2B5EF4-FFF2-40B4-BE49-F238E27FC236}">
                    <a16:creationId xmlns:a16="http://schemas.microsoft.com/office/drawing/2014/main" id="{E7E8949A-1AA7-40B8-B1B0-A8934C1D05F4}"/>
                  </a:ext>
                </a:extLst>
              </p:cNvPr>
              <p:cNvSpPr/>
              <p:nvPr/>
            </p:nvSpPr>
            <p:spPr>
              <a:xfrm>
                <a:off x="2503170" y="3315985"/>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TextBox 44">
                <a:extLst>
                  <a:ext uri="{FF2B5EF4-FFF2-40B4-BE49-F238E27FC236}">
                    <a16:creationId xmlns:a16="http://schemas.microsoft.com/office/drawing/2014/main" id="{495D3B5E-C35D-4893-AF66-91FCBD28B42E}"/>
                  </a:ext>
                </a:extLst>
              </p:cNvPr>
              <p:cNvSpPr txBox="1"/>
              <p:nvPr/>
            </p:nvSpPr>
            <p:spPr>
              <a:xfrm>
                <a:off x="2534763" y="3353236"/>
                <a:ext cx="877895" cy="396031"/>
              </a:xfrm>
              <a:prstGeom prst="rect">
                <a:avLst/>
              </a:prstGeom>
              <a:grpFill/>
            </p:spPr>
            <p:txBody>
              <a:bodyPr wrap="none" rtlCol="0" anchor="ctr">
                <a:spAutoFit/>
              </a:bodyPr>
              <a:lstStyle/>
              <a:p>
                <a:pPr algn="ctr"/>
                <a:r>
                  <a:rPr lang="en-US" sz="1400" dirty="0"/>
                  <a:t>Physical</a:t>
                </a:r>
              </a:p>
            </p:txBody>
          </p:sp>
        </p:grpSp>
        <p:cxnSp>
          <p:nvCxnSpPr>
            <p:cNvPr id="42" name="Elbow Connector 25">
              <a:extLst>
                <a:ext uri="{FF2B5EF4-FFF2-40B4-BE49-F238E27FC236}">
                  <a16:creationId xmlns:a16="http://schemas.microsoft.com/office/drawing/2014/main" id="{5BDE1F37-3D81-4F8C-B343-8FEAE0C130F7}"/>
                </a:ext>
              </a:extLst>
            </p:cNvPr>
            <p:cNvCxnSpPr/>
            <p:nvPr/>
          </p:nvCxnSpPr>
          <p:spPr>
            <a:xfrm flipH="1">
              <a:off x="3284606" y="3828249"/>
              <a:ext cx="777143" cy="115101"/>
            </a:xfrm>
            <a:prstGeom prst="bentConnector3">
              <a:avLst>
                <a:gd name="adj1" fmla="val -251"/>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Elbow Connector 26">
              <a:extLst>
                <a:ext uri="{FF2B5EF4-FFF2-40B4-BE49-F238E27FC236}">
                  <a16:creationId xmlns:a16="http://schemas.microsoft.com/office/drawing/2014/main" id="{345226D3-FB10-43D7-8074-0830EBF26C83}"/>
                </a:ext>
              </a:extLst>
            </p:cNvPr>
            <p:cNvCxnSpPr/>
            <p:nvPr/>
          </p:nvCxnSpPr>
          <p:spPr>
            <a:xfrm>
              <a:off x="5012975" y="3818715"/>
              <a:ext cx="777143" cy="115101"/>
            </a:xfrm>
            <a:prstGeom prst="bentConnector3">
              <a:avLst>
                <a:gd name="adj1" fmla="val -251"/>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42135FD8-5311-44CF-B07E-CDB06126472B}"/>
              </a:ext>
            </a:extLst>
          </p:cNvPr>
          <p:cNvGrpSpPr/>
          <p:nvPr/>
        </p:nvGrpSpPr>
        <p:grpSpPr>
          <a:xfrm>
            <a:off x="6577986" y="4669142"/>
            <a:ext cx="914511" cy="365678"/>
            <a:chOff x="2500676" y="3312329"/>
            <a:chExt cx="941070" cy="470535"/>
          </a:xfrm>
          <a:noFill/>
        </p:grpSpPr>
        <p:sp>
          <p:nvSpPr>
            <p:cNvPr id="55" name="Rectangle 54">
              <a:extLst>
                <a:ext uri="{FF2B5EF4-FFF2-40B4-BE49-F238E27FC236}">
                  <a16:creationId xmlns:a16="http://schemas.microsoft.com/office/drawing/2014/main" id="{14376776-6EAD-4A20-B0CD-A93A2C4503AA}"/>
                </a:ext>
              </a:extLst>
            </p:cNvPr>
            <p:cNvSpPr/>
            <p:nvPr/>
          </p:nvSpPr>
          <p:spPr>
            <a:xfrm>
              <a:off x="2500676" y="3312329"/>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TextBox 55">
              <a:extLst>
                <a:ext uri="{FF2B5EF4-FFF2-40B4-BE49-F238E27FC236}">
                  <a16:creationId xmlns:a16="http://schemas.microsoft.com/office/drawing/2014/main" id="{182DA77E-F51A-4FDD-8DFA-A66767B1C3AC}"/>
                </a:ext>
              </a:extLst>
            </p:cNvPr>
            <p:cNvSpPr txBox="1"/>
            <p:nvPr/>
          </p:nvSpPr>
          <p:spPr>
            <a:xfrm>
              <a:off x="2540533" y="3337481"/>
              <a:ext cx="866347" cy="396031"/>
            </a:xfrm>
            <a:prstGeom prst="rect">
              <a:avLst/>
            </a:prstGeom>
            <a:grpFill/>
          </p:spPr>
          <p:txBody>
            <a:bodyPr wrap="none" rtlCol="0" anchor="ctr">
              <a:spAutoFit/>
            </a:bodyPr>
            <a:lstStyle/>
            <a:p>
              <a:pPr algn="ctr"/>
              <a:r>
                <a:rPr lang="en-US" sz="1400" dirty="0"/>
                <a:t>Network</a:t>
              </a:r>
            </a:p>
          </p:txBody>
        </p:sp>
      </p:grpSp>
      <p:grpSp>
        <p:nvGrpSpPr>
          <p:cNvPr id="57" name="Group 56">
            <a:extLst>
              <a:ext uri="{FF2B5EF4-FFF2-40B4-BE49-F238E27FC236}">
                <a16:creationId xmlns:a16="http://schemas.microsoft.com/office/drawing/2014/main" id="{2C3A2EB8-18BC-4FE6-9272-4FBCFBF3B111}"/>
              </a:ext>
            </a:extLst>
          </p:cNvPr>
          <p:cNvGrpSpPr/>
          <p:nvPr/>
        </p:nvGrpSpPr>
        <p:grpSpPr>
          <a:xfrm>
            <a:off x="7494921" y="4669702"/>
            <a:ext cx="914511" cy="365678"/>
            <a:chOff x="2503170" y="3315985"/>
            <a:chExt cx="941070" cy="470535"/>
          </a:xfrm>
          <a:noFill/>
        </p:grpSpPr>
        <p:sp>
          <p:nvSpPr>
            <p:cNvPr id="58" name="Rectangle 57">
              <a:extLst>
                <a:ext uri="{FF2B5EF4-FFF2-40B4-BE49-F238E27FC236}">
                  <a16:creationId xmlns:a16="http://schemas.microsoft.com/office/drawing/2014/main" id="{DBB5DA33-F7B2-439F-B6B9-81049229B759}"/>
                </a:ext>
              </a:extLst>
            </p:cNvPr>
            <p:cNvSpPr/>
            <p:nvPr/>
          </p:nvSpPr>
          <p:spPr>
            <a:xfrm>
              <a:off x="2503170" y="3315985"/>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9" name="TextBox 58">
              <a:extLst>
                <a:ext uri="{FF2B5EF4-FFF2-40B4-BE49-F238E27FC236}">
                  <a16:creationId xmlns:a16="http://schemas.microsoft.com/office/drawing/2014/main" id="{E333949C-9486-4B62-B940-2974F035781F}"/>
                </a:ext>
              </a:extLst>
            </p:cNvPr>
            <p:cNvSpPr txBox="1"/>
            <p:nvPr/>
          </p:nvSpPr>
          <p:spPr>
            <a:xfrm>
              <a:off x="2540536" y="3353236"/>
              <a:ext cx="866347" cy="396031"/>
            </a:xfrm>
            <a:prstGeom prst="rect">
              <a:avLst/>
            </a:prstGeom>
            <a:grpFill/>
          </p:spPr>
          <p:txBody>
            <a:bodyPr wrap="none" rtlCol="0" anchor="ctr">
              <a:spAutoFit/>
            </a:bodyPr>
            <a:lstStyle/>
            <a:p>
              <a:pPr algn="ctr"/>
              <a:r>
                <a:rPr lang="en-US" sz="1400" dirty="0"/>
                <a:t>Network</a:t>
              </a:r>
            </a:p>
          </p:txBody>
        </p:sp>
      </p:grpSp>
    </p:spTree>
    <p:extLst>
      <p:ext uri="{BB962C8B-B14F-4D97-AF65-F5344CB8AC3E}">
        <p14:creationId xmlns:p14="http://schemas.microsoft.com/office/powerpoint/2010/main" val="3144373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197C-0E0F-488E-8EA2-C696B399957F}"/>
              </a:ext>
            </a:extLst>
          </p:cNvPr>
          <p:cNvSpPr>
            <a:spLocks noGrp="1"/>
          </p:cNvSpPr>
          <p:nvPr>
            <p:ph type="title"/>
          </p:nvPr>
        </p:nvSpPr>
        <p:spPr/>
        <p:txBody>
          <a:bodyPr/>
          <a:lstStyle/>
          <a:p>
            <a:r>
              <a:rPr lang="en-US" dirty="0"/>
              <a:t>Intermediary Devices</a:t>
            </a:r>
          </a:p>
        </p:txBody>
      </p:sp>
      <p:sp>
        <p:nvSpPr>
          <p:cNvPr id="3" name="Content Placeholder 2">
            <a:extLst>
              <a:ext uri="{FF2B5EF4-FFF2-40B4-BE49-F238E27FC236}">
                <a16:creationId xmlns:a16="http://schemas.microsoft.com/office/drawing/2014/main" id="{31471A42-3BCC-4576-AAB9-33E869F95F1E}"/>
              </a:ext>
            </a:extLst>
          </p:cNvPr>
          <p:cNvSpPr>
            <a:spLocks noGrp="1"/>
          </p:cNvSpPr>
          <p:nvPr>
            <p:ph idx="1"/>
          </p:nvPr>
        </p:nvSpPr>
        <p:spPr>
          <a:xfrm>
            <a:off x="454152" y="4724400"/>
            <a:ext cx="8686800" cy="1522074"/>
          </a:xfrm>
        </p:spPr>
        <p:txBody>
          <a:bodyPr/>
          <a:lstStyle/>
          <a:p>
            <a:pPr lvl="1"/>
            <a:r>
              <a:rPr lang="en-US" dirty="0"/>
              <a:t>Internetwork with 2 hosts, a switch, and a router</a:t>
            </a:r>
          </a:p>
          <a:p>
            <a:pPr lvl="2"/>
            <a:r>
              <a:rPr lang="en-US" dirty="0"/>
              <a:t>Hosts implement all layers</a:t>
            </a:r>
          </a:p>
          <a:p>
            <a:pPr lvl="3"/>
            <a:r>
              <a:rPr lang="en-US" dirty="0"/>
              <a:t>3 link layer protocols, corresponding physical layer, </a:t>
            </a:r>
            <a:br>
              <a:rPr lang="en-US" dirty="0"/>
            </a:br>
            <a:r>
              <a:rPr lang="en-US" dirty="0"/>
              <a:t>and 3 transport-layer protocols that run on a single network layer protocol.</a:t>
            </a:r>
          </a:p>
        </p:txBody>
      </p:sp>
      <p:sp>
        <p:nvSpPr>
          <p:cNvPr id="4" name="Slide Number Placeholder 3">
            <a:extLst>
              <a:ext uri="{FF2B5EF4-FFF2-40B4-BE49-F238E27FC236}">
                <a16:creationId xmlns:a16="http://schemas.microsoft.com/office/drawing/2014/main" id="{59F03557-BCD4-4B50-A5A4-781E3E5C1D6F}"/>
              </a:ext>
            </a:extLst>
          </p:cNvPr>
          <p:cNvSpPr>
            <a:spLocks noGrp="1"/>
          </p:cNvSpPr>
          <p:nvPr>
            <p:ph type="sldNum" sz="quarter" idx="12"/>
          </p:nvPr>
        </p:nvSpPr>
        <p:spPr/>
        <p:txBody>
          <a:bodyPr/>
          <a:lstStyle/>
          <a:p>
            <a:fld id="{E7CA9478-788D-42C7-BC35-88005760C6DD}" type="slidenum">
              <a:rPr lang="en-US" smtClean="0"/>
              <a:t>34</a:t>
            </a:fld>
            <a:endParaRPr lang="en-US"/>
          </a:p>
        </p:txBody>
      </p:sp>
      <p:pic>
        <p:nvPicPr>
          <p:cNvPr id="50" name="Picture 49" descr="Image">
            <a:extLst>
              <a:ext uri="{FF2B5EF4-FFF2-40B4-BE49-F238E27FC236}">
                <a16:creationId xmlns:a16="http://schemas.microsoft.com/office/drawing/2014/main" id="{A748EC8E-0E82-4B68-9F79-B050B9FE98E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599" y="1295400"/>
            <a:ext cx="8010325" cy="3345979"/>
          </a:xfrm>
          <a:prstGeom prst="rect">
            <a:avLst/>
          </a:prstGeom>
          <a:noFill/>
          <a:ln>
            <a:noFill/>
          </a:ln>
        </p:spPr>
      </p:pic>
    </p:spTree>
    <p:extLst>
      <p:ext uri="{BB962C8B-B14F-4D97-AF65-F5344CB8AC3E}">
        <p14:creationId xmlns:p14="http://schemas.microsoft.com/office/powerpoint/2010/main" val="900347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197C-0E0F-488E-8EA2-C696B399957F}"/>
              </a:ext>
            </a:extLst>
          </p:cNvPr>
          <p:cNvSpPr>
            <a:spLocks noGrp="1"/>
          </p:cNvSpPr>
          <p:nvPr>
            <p:ph type="title"/>
          </p:nvPr>
        </p:nvSpPr>
        <p:spPr/>
        <p:txBody>
          <a:bodyPr/>
          <a:lstStyle/>
          <a:p>
            <a:r>
              <a:rPr lang="en-US" dirty="0"/>
              <a:t>Intermediary Devices</a:t>
            </a:r>
          </a:p>
        </p:txBody>
      </p:sp>
      <p:sp>
        <p:nvSpPr>
          <p:cNvPr id="3" name="Content Placeholder 2">
            <a:extLst>
              <a:ext uri="{FF2B5EF4-FFF2-40B4-BE49-F238E27FC236}">
                <a16:creationId xmlns:a16="http://schemas.microsoft.com/office/drawing/2014/main" id="{31471A42-3BCC-4576-AAB9-33E869F95F1E}"/>
              </a:ext>
            </a:extLst>
          </p:cNvPr>
          <p:cNvSpPr>
            <a:spLocks noGrp="1"/>
          </p:cNvSpPr>
          <p:nvPr>
            <p:ph idx="1"/>
          </p:nvPr>
        </p:nvSpPr>
        <p:spPr>
          <a:xfrm>
            <a:off x="454152" y="4724400"/>
            <a:ext cx="8686800" cy="1522074"/>
          </a:xfrm>
        </p:spPr>
        <p:txBody>
          <a:bodyPr/>
          <a:lstStyle/>
          <a:p>
            <a:pPr lvl="2"/>
            <a:r>
              <a:rPr lang="en-US" dirty="0"/>
              <a:t>Switches implement up to layer 2</a:t>
            </a:r>
          </a:p>
          <a:p>
            <a:pPr lvl="3"/>
            <a:r>
              <a:rPr lang="en-US" dirty="0"/>
              <a:t>it is not an intermediary device as it is invisible to routers and end-systems</a:t>
            </a:r>
          </a:p>
        </p:txBody>
      </p:sp>
      <p:sp>
        <p:nvSpPr>
          <p:cNvPr id="4" name="Slide Number Placeholder 3">
            <a:extLst>
              <a:ext uri="{FF2B5EF4-FFF2-40B4-BE49-F238E27FC236}">
                <a16:creationId xmlns:a16="http://schemas.microsoft.com/office/drawing/2014/main" id="{59F03557-BCD4-4B50-A5A4-781E3E5C1D6F}"/>
              </a:ext>
            </a:extLst>
          </p:cNvPr>
          <p:cNvSpPr>
            <a:spLocks noGrp="1"/>
          </p:cNvSpPr>
          <p:nvPr>
            <p:ph type="sldNum" sz="quarter" idx="12"/>
          </p:nvPr>
        </p:nvSpPr>
        <p:spPr/>
        <p:txBody>
          <a:bodyPr/>
          <a:lstStyle/>
          <a:p>
            <a:fld id="{E7CA9478-788D-42C7-BC35-88005760C6DD}" type="slidenum">
              <a:rPr lang="en-US" smtClean="0"/>
              <a:t>35</a:t>
            </a:fld>
            <a:endParaRPr lang="en-US"/>
          </a:p>
        </p:txBody>
      </p:sp>
      <p:pic>
        <p:nvPicPr>
          <p:cNvPr id="50" name="Picture 49" descr="Image">
            <a:extLst>
              <a:ext uri="{FF2B5EF4-FFF2-40B4-BE49-F238E27FC236}">
                <a16:creationId xmlns:a16="http://schemas.microsoft.com/office/drawing/2014/main" id="{A748EC8E-0E82-4B68-9F79-B050B9FE98E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599" y="1295400"/>
            <a:ext cx="8010325" cy="3345979"/>
          </a:xfrm>
          <a:prstGeom prst="rect">
            <a:avLst/>
          </a:prstGeom>
          <a:noFill/>
          <a:ln>
            <a:noFill/>
          </a:ln>
        </p:spPr>
      </p:pic>
    </p:spTree>
    <p:extLst>
      <p:ext uri="{BB962C8B-B14F-4D97-AF65-F5344CB8AC3E}">
        <p14:creationId xmlns:p14="http://schemas.microsoft.com/office/powerpoint/2010/main" val="3760895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197C-0E0F-488E-8EA2-C696B399957F}"/>
              </a:ext>
            </a:extLst>
          </p:cNvPr>
          <p:cNvSpPr>
            <a:spLocks noGrp="1"/>
          </p:cNvSpPr>
          <p:nvPr>
            <p:ph type="title"/>
          </p:nvPr>
        </p:nvSpPr>
        <p:spPr/>
        <p:txBody>
          <a:bodyPr/>
          <a:lstStyle/>
          <a:p>
            <a:r>
              <a:rPr lang="en-US" dirty="0"/>
              <a:t>Intermediary Devices</a:t>
            </a:r>
          </a:p>
        </p:txBody>
      </p:sp>
      <p:sp>
        <p:nvSpPr>
          <p:cNvPr id="3" name="Content Placeholder 2">
            <a:extLst>
              <a:ext uri="{FF2B5EF4-FFF2-40B4-BE49-F238E27FC236}">
                <a16:creationId xmlns:a16="http://schemas.microsoft.com/office/drawing/2014/main" id="{31471A42-3BCC-4576-AAB9-33E869F95F1E}"/>
              </a:ext>
            </a:extLst>
          </p:cNvPr>
          <p:cNvSpPr>
            <a:spLocks noGrp="1"/>
          </p:cNvSpPr>
          <p:nvPr>
            <p:ph idx="1"/>
          </p:nvPr>
        </p:nvSpPr>
        <p:spPr>
          <a:xfrm>
            <a:off x="454152" y="4724400"/>
            <a:ext cx="8686800" cy="1522074"/>
          </a:xfrm>
        </p:spPr>
        <p:txBody>
          <a:bodyPr/>
          <a:lstStyle/>
          <a:p>
            <a:pPr lvl="2"/>
            <a:r>
              <a:rPr lang="en-US" dirty="0"/>
              <a:t>Routers implement up to layer 3</a:t>
            </a:r>
          </a:p>
          <a:p>
            <a:pPr lvl="3"/>
            <a:r>
              <a:rPr lang="en-US" dirty="0"/>
              <a:t>interconnects different types of link-layer networks</a:t>
            </a:r>
          </a:p>
          <a:p>
            <a:pPr lvl="3"/>
            <a:r>
              <a:rPr lang="en-US" dirty="0"/>
              <a:t>implements the link- and network-layer protocols for each network type it interconnects</a:t>
            </a:r>
          </a:p>
          <a:p>
            <a:pPr lvl="3"/>
            <a:r>
              <a:rPr lang="en-US" dirty="0"/>
              <a:t>has 2+ network interface cards, one for each network it connects (a multihomed device)</a:t>
            </a:r>
          </a:p>
        </p:txBody>
      </p:sp>
      <p:sp>
        <p:nvSpPr>
          <p:cNvPr id="4" name="Slide Number Placeholder 3">
            <a:extLst>
              <a:ext uri="{FF2B5EF4-FFF2-40B4-BE49-F238E27FC236}">
                <a16:creationId xmlns:a16="http://schemas.microsoft.com/office/drawing/2014/main" id="{59F03557-BCD4-4B50-A5A4-781E3E5C1D6F}"/>
              </a:ext>
            </a:extLst>
          </p:cNvPr>
          <p:cNvSpPr>
            <a:spLocks noGrp="1"/>
          </p:cNvSpPr>
          <p:nvPr>
            <p:ph type="sldNum" sz="quarter" idx="12"/>
          </p:nvPr>
        </p:nvSpPr>
        <p:spPr/>
        <p:txBody>
          <a:bodyPr/>
          <a:lstStyle/>
          <a:p>
            <a:fld id="{E7CA9478-788D-42C7-BC35-88005760C6DD}" type="slidenum">
              <a:rPr lang="en-US" smtClean="0"/>
              <a:t>36</a:t>
            </a:fld>
            <a:endParaRPr lang="en-US"/>
          </a:p>
        </p:txBody>
      </p:sp>
      <p:pic>
        <p:nvPicPr>
          <p:cNvPr id="50" name="Picture 49" descr="Image">
            <a:extLst>
              <a:ext uri="{FF2B5EF4-FFF2-40B4-BE49-F238E27FC236}">
                <a16:creationId xmlns:a16="http://schemas.microsoft.com/office/drawing/2014/main" id="{A748EC8E-0E82-4B68-9F79-B050B9FE98E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599" y="1295400"/>
            <a:ext cx="8010325" cy="3345979"/>
          </a:xfrm>
          <a:prstGeom prst="rect">
            <a:avLst/>
          </a:prstGeom>
          <a:noFill/>
          <a:ln>
            <a:noFill/>
          </a:ln>
        </p:spPr>
      </p:pic>
    </p:spTree>
    <p:extLst>
      <p:ext uri="{BB962C8B-B14F-4D97-AF65-F5344CB8AC3E}">
        <p14:creationId xmlns:p14="http://schemas.microsoft.com/office/powerpoint/2010/main" val="2488986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Networking technology</a:t>
            </a:r>
          </a:p>
        </p:txBody>
      </p:sp>
      <p:sp>
        <p:nvSpPr>
          <p:cNvPr id="3" name="Slide Number Placeholder 2"/>
          <p:cNvSpPr>
            <a:spLocks noGrp="1"/>
          </p:cNvSpPr>
          <p:nvPr>
            <p:ph type="sldNum" sz="quarter" idx="10"/>
          </p:nvPr>
        </p:nvSpPr>
        <p:spPr/>
        <p:txBody>
          <a:bodyPr/>
          <a:lstStyle/>
          <a:p>
            <a:pPr>
              <a:defRPr/>
            </a:pPr>
            <a:fld id="{E84328DE-0B1F-471E-ACE5-B3C574875C47}" type="slidenum">
              <a:rPr lang="en-US" smtClean="0"/>
              <a:pPr>
                <a:defRPr/>
              </a:pPr>
              <a:t>37</a:t>
            </a:fld>
            <a:endParaRPr lang="en-US"/>
          </a:p>
        </p:txBody>
      </p:sp>
      <p:sp>
        <p:nvSpPr>
          <p:cNvPr id="4" name="Content Placeholder 3"/>
          <p:cNvSpPr>
            <a:spLocks noGrp="1"/>
          </p:cNvSpPr>
          <p:nvPr>
            <p:ph sz="quarter" idx="13"/>
          </p:nvPr>
        </p:nvSpPr>
        <p:spPr>
          <a:xfrm>
            <a:off x="457200" y="1322696"/>
            <a:ext cx="8610600" cy="4925704"/>
          </a:xfrm>
        </p:spPr>
        <p:txBody>
          <a:bodyPr/>
          <a:lstStyle/>
          <a:p>
            <a:pPr lvl="1"/>
            <a:endParaRPr lang="en-US" dirty="0"/>
          </a:p>
          <a:p>
            <a:pPr lvl="1"/>
            <a:r>
              <a:rPr lang="en-US" dirty="0"/>
              <a:t>How to setup the path between 2 devices over which data will flow?</a:t>
            </a:r>
          </a:p>
          <a:p>
            <a:pPr lvl="2"/>
            <a:r>
              <a:rPr lang="en-US" dirty="0"/>
              <a:t>Circuit Switching</a:t>
            </a:r>
          </a:p>
          <a:p>
            <a:pPr lvl="3"/>
            <a:r>
              <a:rPr lang="en-US" dirty="0"/>
              <a:t>a specific path (circuit/connection) is setup before communication can begin</a:t>
            </a:r>
          </a:p>
          <a:p>
            <a:pPr lvl="3"/>
            <a:r>
              <a:rPr lang="en-US" dirty="0"/>
              <a:t>even if many paths through intermediate devices exist, only one is used for this dialog</a:t>
            </a:r>
          </a:p>
          <a:p>
            <a:pPr lvl="3"/>
            <a:r>
              <a:rPr lang="en-US" dirty="0"/>
              <a:t>same circuit is used for the whole communication</a:t>
            </a:r>
          </a:p>
          <a:p>
            <a:pPr lvl="3"/>
            <a:r>
              <a:rPr lang="en-US" dirty="0"/>
              <a:t>Phone system – setup a circuit, use it, and terminate. Next time new one is allocated.</a:t>
            </a:r>
          </a:p>
          <a:p>
            <a:pPr lvl="2"/>
            <a:r>
              <a:rPr lang="en-US" dirty="0"/>
              <a:t>Packet Switching</a:t>
            </a:r>
          </a:p>
          <a:p>
            <a:pPr lvl="3"/>
            <a:r>
              <a:rPr lang="en-US" dirty="0"/>
              <a:t>no specific path (circuit) is setup</a:t>
            </a:r>
          </a:p>
          <a:p>
            <a:pPr lvl="3"/>
            <a:r>
              <a:rPr lang="en-US" dirty="0"/>
              <a:t>data is chopped into packets and sent </a:t>
            </a:r>
          </a:p>
          <a:p>
            <a:pPr lvl="3"/>
            <a:r>
              <a:rPr lang="en-US" dirty="0"/>
              <a:t>each packet may take any number of paths to the destination</a:t>
            </a:r>
          </a:p>
          <a:p>
            <a:pPr lvl="3"/>
            <a:r>
              <a:rPr lang="en-US" dirty="0"/>
              <a:t>receiver reassembles the packets to form the original data </a:t>
            </a:r>
          </a:p>
          <a:p>
            <a:pPr lvl="3"/>
            <a:r>
              <a:rPr lang="en-US" dirty="0"/>
              <a:t>Postal system</a:t>
            </a:r>
          </a:p>
        </p:txBody>
      </p:sp>
      <p:pic>
        <p:nvPicPr>
          <p:cNvPr id="5" name="Picture 4" descr="Circuit switching In a circuit-switched network, before communication can occur between two devices, a circuit is established between them. This is shown as a darker line for the conduit of data from Device A to Device B, and a matching lighter line from B back to A. Once it's set up, all communication between these devices takes place over this circuit, even though there are other possible ways that data could conceivably be passed over the network of devices between them. Contrast this diagram to .">
            <a:extLst>
              <a:ext uri="{FF2B5EF4-FFF2-40B4-BE49-F238E27FC236}">
                <a16:creationId xmlns:a16="http://schemas.microsoft.com/office/drawing/2014/main" id="{C59B7C4B-9C83-435E-AD24-FC9DE96F7EC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
            <a:ext cx="3962401" cy="1618723"/>
          </a:xfrm>
          <a:prstGeom prst="rect">
            <a:avLst/>
          </a:prstGeom>
          <a:noFill/>
          <a:ln>
            <a:noFill/>
          </a:ln>
        </p:spPr>
      </p:pic>
      <p:pic>
        <p:nvPicPr>
          <p:cNvPr id="6" name="Picture 5" descr="Packet switching In a packet-switched network, no circuit is set up prior to sending data between devices. Blocks of data, even from the same file or communication, may take any number of paths as they journey from one device to another. Compare this to .">
            <a:extLst>
              <a:ext uri="{FF2B5EF4-FFF2-40B4-BE49-F238E27FC236}">
                <a16:creationId xmlns:a16="http://schemas.microsoft.com/office/drawing/2014/main" id="{B47F0685-23E8-4073-A5BE-BD6483E76B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09095" y="5257800"/>
            <a:ext cx="3934906" cy="1600200"/>
          </a:xfrm>
          <a:prstGeom prst="rect">
            <a:avLst/>
          </a:prstGeom>
          <a:noFill/>
          <a:ln>
            <a:noFill/>
          </a:ln>
        </p:spPr>
      </p:pic>
    </p:spTree>
    <p:extLst>
      <p:ext uri="{BB962C8B-B14F-4D97-AF65-F5344CB8AC3E}">
        <p14:creationId xmlns:p14="http://schemas.microsoft.com/office/powerpoint/2010/main" val="65353562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network service</a:t>
            </a:r>
          </a:p>
        </p:txBody>
      </p:sp>
      <p:sp>
        <p:nvSpPr>
          <p:cNvPr id="3" name="Slide Number Placeholder 2"/>
          <p:cNvSpPr>
            <a:spLocks noGrp="1"/>
          </p:cNvSpPr>
          <p:nvPr>
            <p:ph type="sldNum" sz="quarter" idx="10"/>
          </p:nvPr>
        </p:nvSpPr>
        <p:spPr/>
        <p:txBody>
          <a:bodyPr/>
          <a:lstStyle/>
          <a:p>
            <a:pPr>
              <a:defRPr/>
            </a:pPr>
            <a:fld id="{E84328DE-0B1F-471E-ACE5-B3C574875C47}" type="slidenum">
              <a:rPr lang="en-US" smtClean="0"/>
              <a:pPr>
                <a:defRPr/>
              </a:pPr>
              <a:t>38</a:t>
            </a:fld>
            <a:endParaRPr lang="en-US"/>
          </a:p>
        </p:txBody>
      </p:sp>
      <p:sp>
        <p:nvSpPr>
          <p:cNvPr id="4" name="Content Placeholder 3"/>
          <p:cNvSpPr>
            <a:spLocks noGrp="1"/>
          </p:cNvSpPr>
          <p:nvPr>
            <p:ph sz="quarter" idx="13"/>
          </p:nvPr>
        </p:nvSpPr>
        <p:spPr>
          <a:xfrm>
            <a:off x="457200" y="1322696"/>
            <a:ext cx="8610600" cy="4925704"/>
          </a:xfrm>
        </p:spPr>
        <p:txBody>
          <a:bodyPr/>
          <a:lstStyle/>
          <a:p>
            <a:pPr lvl="1"/>
            <a:r>
              <a:rPr lang="en-US" dirty="0"/>
              <a:t>Closely related to packet vs circuit switching</a:t>
            </a:r>
          </a:p>
          <a:p>
            <a:pPr lvl="1"/>
            <a:r>
              <a:rPr lang="en-US" dirty="0"/>
              <a:t>Protocols are divided into 2 categories based on use of connections</a:t>
            </a:r>
          </a:p>
          <a:p>
            <a:pPr lvl="2"/>
            <a:r>
              <a:rPr lang="en-US" dirty="0"/>
              <a:t>Connection Oriented Protocols (e.g., FTP and TCP)</a:t>
            </a:r>
          </a:p>
          <a:p>
            <a:pPr lvl="3"/>
            <a:r>
              <a:rPr lang="en-US" dirty="0"/>
              <a:t>need a logical connection to be established between parties, before data transfer occurs</a:t>
            </a:r>
          </a:p>
          <a:p>
            <a:pPr lvl="3"/>
            <a:r>
              <a:rPr lang="en-US" dirty="0"/>
              <a:t>one device sends a request to open a connection, and other responds</a:t>
            </a:r>
          </a:p>
          <a:p>
            <a:pPr lvl="3"/>
            <a:r>
              <a:rPr lang="en-US" dirty="0"/>
              <a:t>parties negotiate parameters to use (max message size, QoS, etc.)</a:t>
            </a:r>
          </a:p>
          <a:p>
            <a:pPr lvl="3"/>
            <a:r>
              <a:rPr lang="en-US" dirty="0"/>
              <a:t>Phone system</a:t>
            </a:r>
          </a:p>
          <a:p>
            <a:pPr lvl="4"/>
            <a:r>
              <a:rPr lang="en-US" dirty="0"/>
              <a:t>connection acts like a tube – sender pushes bytes in, receiver pulls them out - order is preserved </a:t>
            </a:r>
          </a:p>
          <a:p>
            <a:pPr lvl="3"/>
            <a:r>
              <a:rPr lang="en-US" dirty="0"/>
              <a:t>Circuit switched networking technologies are connection-oriented, </a:t>
            </a:r>
            <a:br>
              <a:rPr lang="en-US" dirty="0"/>
            </a:br>
            <a:r>
              <a:rPr lang="en-US" dirty="0"/>
              <a:t>but not all connection-oriented protocols use circuit-switching technologies</a:t>
            </a:r>
          </a:p>
          <a:p>
            <a:pPr lvl="4"/>
            <a:r>
              <a:rPr lang="en-US" dirty="0"/>
              <a:t>Logical connection-oriented protocols can be implemented over packet-switched networks</a:t>
            </a:r>
          </a:p>
          <a:p>
            <a:pPr lvl="2"/>
            <a:r>
              <a:rPr lang="en-US" dirty="0"/>
              <a:t>Connectionless Protocols (e.g., IP)</a:t>
            </a:r>
          </a:p>
          <a:p>
            <a:pPr lvl="3"/>
            <a:r>
              <a:rPr lang="en-US" dirty="0"/>
              <a:t>no connection established – device sends to other as soon it has data ready to send</a:t>
            </a:r>
          </a:p>
          <a:p>
            <a:pPr lvl="3"/>
            <a:r>
              <a:rPr lang="en-US" dirty="0"/>
              <a:t>Postal system</a:t>
            </a:r>
          </a:p>
          <a:p>
            <a:pPr lvl="4"/>
            <a:r>
              <a:rPr lang="en-US" dirty="0"/>
              <a:t>each message carries the destination address</a:t>
            </a:r>
          </a:p>
          <a:p>
            <a:pPr lvl="4"/>
            <a:r>
              <a:rPr lang="en-US" dirty="0"/>
              <a:t>each message is routed independently of others, and can arrive out of order</a:t>
            </a:r>
          </a:p>
        </p:txBody>
      </p:sp>
    </p:spTree>
    <p:extLst>
      <p:ext uri="{BB962C8B-B14F-4D97-AF65-F5344CB8AC3E}">
        <p14:creationId xmlns:p14="http://schemas.microsoft.com/office/powerpoint/2010/main" val="391901099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network service</a:t>
            </a:r>
          </a:p>
        </p:txBody>
      </p:sp>
      <p:sp>
        <p:nvSpPr>
          <p:cNvPr id="3" name="Slide Number Placeholder 2"/>
          <p:cNvSpPr>
            <a:spLocks noGrp="1"/>
          </p:cNvSpPr>
          <p:nvPr>
            <p:ph type="sldNum" sz="quarter" idx="10"/>
          </p:nvPr>
        </p:nvSpPr>
        <p:spPr/>
        <p:txBody>
          <a:bodyPr/>
          <a:lstStyle/>
          <a:p>
            <a:pPr>
              <a:defRPr/>
            </a:pPr>
            <a:fld id="{E84328DE-0B1F-471E-ACE5-B3C574875C47}" type="slidenum">
              <a:rPr lang="en-US" smtClean="0"/>
              <a:pPr>
                <a:defRPr/>
              </a:pPr>
              <a:t>39</a:t>
            </a:fld>
            <a:endParaRPr lang="en-US"/>
          </a:p>
        </p:txBody>
      </p:sp>
      <p:sp>
        <p:nvSpPr>
          <p:cNvPr id="4" name="Content Placeholder 3"/>
          <p:cNvSpPr>
            <a:spLocks noGrp="1"/>
          </p:cNvSpPr>
          <p:nvPr>
            <p:ph sz="quarter" idx="13"/>
          </p:nvPr>
        </p:nvSpPr>
        <p:spPr>
          <a:xfrm>
            <a:off x="457200" y="1322696"/>
            <a:ext cx="8610600" cy="4925704"/>
          </a:xfrm>
        </p:spPr>
        <p:txBody>
          <a:bodyPr/>
          <a:lstStyle/>
          <a:p>
            <a:pPr lvl="1"/>
            <a:r>
              <a:rPr lang="en-US" dirty="0"/>
              <a:t>Reliable</a:t>
            </a:r>
          </a:p>
          <a:p>
            <a:pPr lvl="2"/>
            <a:r>
              <a:rPr lang="en-US" dirty="0"/>
              <a:t>never lose data  (receiver ACKs each message). </a:t>
            </a:r>
          </a:p>
          <a:p>
            <a:pPr lvl="2"/>
            <a:r>
              <a:rPr lang="en-US" dirty="0"/>
              <a:t>but: delays can occur. </a:t>
            </a:r>
          </a:p>
          <a:p>
            <a:pPr lvl="1"/>
            <a:r>
              <a:rPr lang="en-US" dirty="0"/>
              <a:t>Unreliable</a:t>
            </a:r>
          </a:p>
          <a:p>
            <a:pPr lvl="2"/>
            <a:r>
              <a:rPr lang="en-US" dirty="0"/>
              <a:t>no delays but data may be lost/damaged in transit</a:t>
            </a:r>
          </a:p>
          <a:p>
            <a:pPr lvl="2"/>
            <a:r>
              <a:rPr lang="en-US" dirty="0"/>
              <a:t>Higher level protocols must handle this problem  </a:t>
            </a:r>
          </a:p>
        </p:txBody>
      </p:sp>
    </p:spTree>
    <p:extLst>
      <p:ext uri="{BB962C8B-B14F-4D97-AF65-F5344CB8AC3E}">
        <p14:creationId xmlns:p14="http://schemas.microsoft.com/office/powerpoint/2010/main" val="210012434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Design – Modularity using Protocols and Layers</a:t>
            </a:r>
          </a:p>
        </p:txBody>
      </p:sp>
      <p:sp>
        <p:nvSpPr>
          <p:cNvPr id="3" name="Slide Number Placeholder 2"/>
          <p:cNvSpPr>
            <a:spLocks noGrp="1"/>
          </p:cNvSpPr>
          <p:nvPr>
            <p:ph type="sldNum" sz="quarter" idx="10"/>
          </p:nvPr>
        </p:nvSpPr>
        <p:spPr/>
        <p:txBody>
          <a:bodyPr/>
          <a:lstStyle/>
          <a:p>
            <a:pPr>
              <a:defRPr/>
            </a:pPr>
            <a:fld id="{E84328DE-0B1F-471E-ACE5-B3C574875C47}" type="slidenum">
              <a:rPr lang="en-US" smtClean="0"/>
              <a:pPr>
                <a:defRPr/>
              </a:pPr>
              <a:t>4</a:t>
            </a:fld>
            <a:endParaRPr lang="en-US"/>
          </a:p>
        </p:txBody>
      </p:sp>
      <p:sp>
        <p:nvSpPr>
          <p:cNvPr id="4" name="Content Placeholder 3"/>
          <p:cNvSpPr>
            <a:spLocks noGrp="1"/>
          </p:cNvSpPr>
          <p:nvPr>
            <p:ph sz="quarter" idx="13"/>
          </p:nvPr>
        </p:nvSpPr>
        <p:spPr>
          <a:xfrm>
            <a:off x="457200" y="4038600"/>
            <a:ext cx="8686800" cy="2057400"/>
          </a:xfrm>
        </p:spPr>
        <p:txBody>
          <a:bodyPr/>
          <a:lstStyle/>
          <a:p>
            <a:pPr lvl="1"/>
            <a:r>
              <a:rPr lang="en-US" dirty="0"/>
              <a:t>An instance of Protocol X wants to talk to a peer instance on another host</a:t>
            </a:r>
          </a:p>
          <a:p>
            <a:pPr lvl="2"/>
            <a:r>
              <a:rPr lang="en-US" dirty="0"/>
              <a:t>it generates a message with a format compatible with Protocol X</a:t>
            </a:r>
          </a:p>
          <a:p>
            <a:pPr lvl="2"/>
            <a:r>
              <a:rPr lang="en-US" dirty="0"/>
              <a:t>there is no direct connection between the peer instances – </a:t>
            </a:r>
            <a:br>
              <a:rPr lang="en-US" dirty="0"/>
            </a:br>
            <a:r>
              <a:rPr lang="en-US" dirty="0"/>
              <a:t>so it relies on the service provided by a lower layer protocol instance (Protocol Y).</a:t>
            </a:r>
          </a:p>
          <a:p>
            <a:pPr lvl="2"/>
            <a:endParaRPr lang="en-US" dirty="0"/>
          </a:p>
        </p:txBody>
      </p:sp>
      <p:grpSp>
        <p:nvGrpSpPr>
          <p:cNvPr id="5" name="Group 4"/>
          <p:cNvGrpSpPr/>
          <p:nvPr/>
        </p:nvGrpSpPr>
        <p:grpSpPr>
          <a:xfrm>
            <a:off x="457200" y="1295400"/>
            <a:ext cx="7200900" cy="2777241"/>
            <a:chOff x="457200" y="1447800"/>
            <a:chExt cx="7579895" cy="2923412"/>
          </a:xfrm>
        </p:grpSpPr>
        <p:grpSp>
          <p:nvGrpSpPr>
            <p:cNvPr id="6" name="Group 5"/>
            <p:cNvGrpSpPr/>
            <p:nvPr/>
          </p:nvGrpSpPr>
          <p:grpSpPr>
            <a:xfrm>
              <a:off x="2209800" y="1809750"/>
              <a:ext cx="990600" cy="495300"/>
              <a:chOff x="2209800" y="1924050"/>
              <a:chExt cx="990600" cy="495300"/>
            </a:xfrm>
          </p:grpSpPr>
          <p:sp>
            <p:nvSpPr>
              <p:cNvPr id="35" name="Rectangle 34"/>
              <p:cNvSpPr/>
              <p:nvPr/>
            </p:nvSpPr>
            <p:spPr>
              <a:xfrm>
                <a:off x="2209800" y="1924050"/>
                <a:ext cx="990600" cy="495300"/>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36" name="TextBox 10"/>
              <p:cNvSpPr txBox="1"/>
              <p:nvPr/>
            </p:nvSpPr>
            <p:spPr>
              <a:xfrm>
                <a:off x="2546242" y="1971645"/>
                <a:ext cx="317716"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X</a:t>
                </a:r>
              </a:p>
            </p:txBody>
          </p:sp>
        </p:grpSp>
        <p:grpSp>
          <p:nvGrpSpPr>
            <p:cNvPr id="7" name="Group 6"/>
            <p:cNvGrpSpPr/>
            <p:nvPr/>
          </p:nvGrpSpPr>
          <p:grpSpPr>
            <a:xfrm>
              <a:off x="5562600" y="3028950"/>
              <a:ext cx="990600" cy="495300"/>
              <a:chOff x="2209800" y="1924050"/>
              <a:chExt cx="990600" cy="495300"/>
            </a:xfrm>
          </p:grpSpPr>
          <p:sp>
            <p:nvSpPr>
              <p:cNvPr id="33" name="Rectangle 32"/>
              <p:cNvSpPr/>
              <p:nvPr/>
            </p:nvSpPr>
            <p:spPr>
              <a:xfrm>
                <a:off x="2209800" y="1924050"/>
                <a:ext cx="990600" cy="4953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34" name="TextBox 15"/>
              <p:cNvSpPr txBox="1"/>
              <p:nvPr/>
            </p:nvSpPr>
            <p:spPr>
              <a:xfrm>
                <a:off x="2546242" y="1971645"/>
                <a:ext cx="309700"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Y</a:t>
                </a:r>
              </a:p>
            </p:txBody>
          </p:sp>
        </p:grpSp>
        <p:grpSp>
          <p:nvGrpSpPr>
            <p:cNvPr id="8" name="Group 7"/>
            <p:cNvGrpSpPr/>
            <p:nvPr/>
          </p:nvGrpSpPr>
          <p:grpSpPr>
            <a:xfrm>
              <a:off x="2209800" y="3028950"/>
              <a:ext cx="990600" cy="495300"/>
              <a:chOff x="2209800" y="1924050"/>
              <a:chExt cx="990600" cy="495300"/>
            </a:xfrm>
          </p:grpSpPr>
          <p:sp>
            <p:nvSpPr>
              <p:cNvPr id="31" name="Rectangle 30"/>
              <p:cNvSpPr/>
              <p:nvPr/>
            </p:nvSpPr>
            <p:spPr>
              <a:xfrm>
                <a:off x="2209800" y="1924050"/>
                <a:ext cx="990600" cy="4953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32" name="TextBox 18"/>
              <p:cNvSpPr txBox="1"/>
              <p:nvPr/>
            </p:nvSpPr>
            <p:spPr>
              <a:xfrm>
                <a:off x="2546242" y="1971645"/>
                <a:ext cx="309700"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Y</a:t>
                </a:r>
              </a:p>
            </p:txBody>
          </p:sp>
        </p:grpSp>
        <p:grpSp>
          <p:nvGrpSpPr>
            <p:cNvPr id="9" name="Group 8"/>
            <p:cNvGrpSpPr/>
            <p:nvPr/>
          </p:nvGrpSpPr>
          <p:grpSpPr>
            <a:xfrm>
              <a:off x="5562600" y="1809750"/>
              <a:ext cx="990600" cy="495300"/>
              <a:chOff x="2209800" y="1924050"/>
              <a:chExt cx="990600" cy="495300"/>
            </a:xfrm>
          </p:grpSpPr>
          <p:sp>
            <p:nvSpPr>
              <p:cNvPr id="29" name="Rectangle 28"/>
              <p:cNvSpPr/>
              <p:nvPr/>
            </p:nvSpPr>
            <p:spPr>
              <a:xfrm>
                <a:off x="2209800" y="1924050"/>
                <a:ext cx="990600" cy="4953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30" name="TextBox 21"/>
              <p:cNvSpPr txBox="1"/>
              <p:nvPr/>
            </p:nvSpPr>
            <p:spPr>
              <a:xfrm>
                <a:off x="2546242" y="1971645"/>
                <a:ext cx="317716"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X</a:t>
                </a:r>
              </a:p>
            </p:txBody>
          </p:sp>
        </p:grpSp>
        <p:sp>
          <p:nvSpPr>
            <p:cNvPr id="10" name="TextBox 22"/>
            <p:cNvSpPr txBox="1"/>
            <p:nvPr/>
          </p:nvSpPr>
          <p:spPr>
            <a:xfrm>
              <a:off x="457200" y="1534179"/>
              <a:ext cx="1351723" cy="6803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Instance of protocol X</a:t>
              </a:r>
            </a:p>
          </p:txBody>
        </p:sp>
        <p:cxnSp>
          <p:nvCxnSpPr>
            <p:cNvPr id="11" name="Straight Arrow Connector 10"/>
            <p:cNvCxnSpPr>
              <a:stCxn id="10" idx="3"/>
              <a:endCxn id="35" idx="1"/>
            </p:cNvCxnSpPr>
            <p:nvPr/>
          </p:nvCxnSpPr>
          <p:spPr>
            <a:xfrm>
              <a:off x="1808923" y="1874354"/>
              <a:ext cx="400877" cy="18304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25"/>
            <p:cNvSpPr txBox="1"/>
            <p:nvPr/>
          </p:nvSpPr>
          <p:spPr>
            <a:xfrm>
              <a:off x="7010400" y="1534179"/>
              <a:ext cx="1026695" cy="6803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Peer instance</a:t>
              </a:r>
            </a:p>
          </p:txBody>
        </p:sp>
        <p:cxnSp>
          <p:nvCxnSpPr>
            <p:cNvPr id="13" name="Straight Arrow Connector 12"/>
            <p:cNvCxnSpPr>
              <a:stCxn id="12" idx="1"/>
              <a:endCxn id="29" idx="3"/>
            </p:cNvCxnSpPr>
            <p:nvPr/>
          </p:nvCxnSpPr>
          <p:spPr>
            <a:xfrm flipH="1">
              <a:off x="6553200" y="1874354"/>
              <a:ext cx="457200" cy="18304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31"/>
            <p:cNvSpPr txBox="1"/>
            <p:nvPr/>
          </p:nvSpPr>
          <p:spPr>
            <a:xfrm>
              <a:off x="2286000" y="4001880"/>
              <a:ext cx="86273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Node 1</a:t>
              </a:r>
            </a:p>
          </p:txBody>
        </p:sp>
        <p:sp>
          <p:nvSpPr>
            <p:cNvPr id="15" name="TextBox 32"/>
            <p:cNvSpPr txBox="1"/>
            <p:nvPr/>
          </p:nvSpPr>
          <p:spPr>
            <a:xfrm>
              <a:off x="5638800" y="4001880"/>
              <a:ext cx="86273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Node 2</a:t>
              </a:r>
            </a:p>
          </p:txBody>
        </p:sp>
        <p:cxnSp>
          <p:nvCxnSpPr>
            <p:cNvPr id="16" name="Straight Arrow Connector 15"/>
            <p:cNvCxnSpPr>
              <a:stCxn id="35" idx="3"/>
              <a:endCxn id="29" idx="1"/>
            </p:cNvCxnSpPr>
            <p:nvPr/>
          </p:nvCxnSpPr>
          <p:spPr>
            <a:xfrm>
              <a:off x="3200400" y="2057400"/>
              <a:ext cx="2362200" cy="0"/>
            </a:xfrm>
            <a:prstGeom prst="straightConnector1">
              <a:avLst/>
            </a:prstGeom>
            <a:ln w="127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200400" y="3276600"/>
              <a:ext cx="2362200" cy="0"/>
            </a:xfrm>
            <a:prstGeom prst="straightConnector1">
              <a:avLst/>
            </a:prstGeom>
            <a:ln w="127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5" idx="2"/>
              <a:endCxn id="31" idx="0"/>
            </p:cNvCxnSpPr>
            <p:nvPr/>
          </p:nvCxnSpPr>
          <p:spPr>
            <a:xfrm>
              <a:off x="2705100" y="2305050"/>
              <a:ext cx="0" cy="72390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057900" y="2305050"/>
              <a:ext cx="0" cy="72390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57900" y="3524250"/>
              <a:ext cx="0" cy="36195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053892" y="1447800"/>
              <a:ext cx="0" cy="36195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723322" y="3524250"/>
              <a:ext cx="0" cy="36195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719314" y="1447800"/>
              <a:ext cx="0" cy="36195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44"/>
            <p:cNvSpPr txBox="1"/>
            <p:nvPr/>
          </p:nvSpPr>
          <p:spPr>
            <a:xfrm>
              <a:off x="457200" y="2647950"/>
              <a:ext cx="1345097"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Lower layer instance (of protocol Y)</a:t>
              </a:r>
            </a:p>
          </p:txBody>
        </p:sp>
        <p:cxnSp>
          <p:nvCxnSpPr>
            <p:cNvPr id="25" name="Straight Arrow Connector 24"/>
            <p:cNvCxnSpPr>
              <a:stCxn id="24" idx="3"/>
              <a:endCxn id="31" idx="1"/>
            </p:cNvCxnSpPr>
            <p:nvPr/>
          </p:nvCxnSpPr>
          <p:spPr>
            <a:xfrm>
              <a:off x="1802297" y="3109615"/>
              <a:ext cx="407503" cy="166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51"/>
            <p:cNvSpPr txBox="1"/>
            <p:nvPr/>
          </p:nvSpPr>
          <p:spPr>
            <a:xfrm>
              <a:off x="3810606" y="1688068"/>
              <a:ext cx="114178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Protocol X</a:t>
              </a:r>
            </a:p>
          </p:txBody>
        </p:sp>
        <p:cxnSp>
          <p:nvCxnSpPr>
            <p:cNvPr id="27" name="Straight Connector 26"/>
            <p:cNvCxnSpPr/>
            <p:nvPr/>
          </p:nvCxnSpPr>
          <p:spPr>
            <a:xfrm>
              <a:off x="2546242" y="2647950"/>
              <a:ext cx="3097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55"/>
            <p:cNvSpPr txBox="1"/>
            <p:nvPr/>
          </p:nvSpPr>
          <p:spPr>
            <a:xfrm>
              <a:off x="2842690" y="2324784"/>
              <a:ext cx="184924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Service provided by Protocol Y</a:t>
              </a:r>
            </a:p>
          </p:txBody>
        </p:sp>
      </p:grpSp>
    </p:spTree>
    <p:extLst>
      <p:ext uri="{BB962C8B-B14F-4D97-AF65-F5344CB8AC3E}">
        <p14:creationId xmlns:p14="http://schemas.microsoft.com/office/powerpoint/2010/main" val="373060220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2EBD-01E2-4C47-A13D-BA514E1832AD}"/>
              </a:ext>
            </a:extLst>
          </p:cNvPr>
          <p:cNvSpPr>
            <a:spLocks noGrp="1"/>
          </p:cNvSpPr>
          <p:nvPr>
            <p:ph type="title"/>
          </p:nvPr>
        </p:nvSpPr>
        <p:spPr/>
        <p:txBody>
          <a:bodyPr/>
          <a:lstStyle/>
          <a:p>
            <a:r>
              <a:rPr lang="en-US" dirty="0"/>
              <a:t>Message Addressing and Transmission methods		</a:t>
            </a:r>
          </a:p>
        </p:txBody>
      </p:sp>
      <p:sp>
        <p:nvSpPr>
          <p:cNvPr id="3" name="Slide Number Placeholder 2">
            <a:extLst>
              <a:ext uri="{FF2B5EF4-FFF2-40B4-BE49-F238E27FC236}">
                <a16:creationId xmlns:a16="http://schemas.microsoft.com/office/drawing/2014/main" id="{872EEC7F-0D0A-47BA-BD8B-510633A8E639}"/>
              </a:ext>
            </a:extLst>
          </p:cNvPr>
          <p:cNvSpPr>
            <a:spLocks noGrp="1"/>
          </p:cNvSpPr>
          <p:nvPr>
            <p:ph type="sldNum" sz="quarter" idx="10"/>
          </p:nvPr>
        </p:nvSpPr>
        <p:spPr/>
        <p:txBody>
          <a:bodyPr/>
          <a:lstStyle/>
          <a:p>
            <a:pPr>
              <a:defRPr/>
            </a:pPr>
            <a:fld id="{E84328DE-0B1F-471E-ACE5-B3C574875C47}" type="slidenum">
              <a:rPr lang="en-US" smtClean="0"/>
              <a:pPr>
                <a:defRPr/>
              </a:pPr>
              <a:t>40</a:t>
            </a:fld>
            <a:endParaRPr lang="en-US"/>
          </a:p>
        </p:txBody>
      </p:sp>
      <p:sp>
        <p:nvSpPr>
          <p:cNvPr id="4" name="Content Placeholder 3">
            <a:extLst>
              <a:ext uri="{FF2B5EF4-FFF2-40B4-BE49-F238E27FC236}">
                <a16:creationId xmlns:a16="http://schemas.microsoft.com/office/drawing/2014/main" id="{7315DA20-2535-49D8-A565-61AB262BD458}"/>
              </a:ext>
            </a:extLst>
          </p:cNvPr>
          <p:cNvSpPr>
            <a:spLocks noGrp="1"/>
          </p:cNvSpPr>
          <p:nvPr>
            <p:ph sz="quarter" idx="13"/>
          </p:nvPr>
        </p:nvSpPr>
        <p:spPr/>
        <p:txBody>
          <a:bodyPr/>
          <a:lstStyle/>
          <a:p>
            <a:pPr lvl="1"/>
            <a:r>
              <a:rPr lang="en-US" dirty="0"/>
              <a:t>Differentiates messages based on how they are addressed and </a:t>
            </a:r>
            <a:br>
              <a:rPr lang="en-US" dirty="0"/>
            </a:br>
            <a:r>
              <a:rPr lang="en-US" dirty="0"/>
              <a:t>how many recipients will receive them</a:t>
            </a:r>
          </a:p>
          <a:p>
            <a:pPr lvl="2"/>
            <a:r>
              <a:rPr lang="en-US" dirty="0"/>
              <a:t>Unicast messages</a:t>
            </a:r>
          </a:p>
          <a:p>
            <a:pPr lvl="3"/>
            <a:r>
              <a:rPr lang="en-US" dirty="0"/>
              <a:t>sent from one device to another, and not intended for others</a:t>
            </a:r>
          </a:p>
          <a:p>
            <a:pPr lvl="3"/>
            <a:r>
              <a:rPr lang="en-US" dirty="0"/>
              <a:t>message is addressed to a specific recipient</a:t>
            </a:r>
          </a:p>
          <a:p>
            <a:pPr lvl="2"/>
            <a:r>
              <a:rPr lang="en-US" dirty="0"/>
              <a:t>Broadcast messages</a:t>
            </a:r>
          </a:p>
          <a:p>
            <a:pPr lvl="3"/>
            <a:r>
              <a:rPr lang="en-US" dirty="0"/>
              <a:t>sent to every device on a network </a:t>
            </a:r>
          </a:p>
          <a:p>
            <a:pPr lvl="3"/>
            <a:r>
              <a:rPr lang="en-US" dirty="0"/>
              <a:t>also used when a sender doesn’t know the address of the receiver</a:t>
            </a:r>
          </a:p>
          <a:p>
            <a:pPr lvl="3"/>
            <a:r>
              <a:rPr lang="en-US" dirty="0"/>
              <a:t>message is addressed to a special broadcast address, that all hosts recognize</a:t>
            </a:r>
          </a:p>
          <a:p>
            <a:pPr lvl="2"/>
            <a:r>
              <a:rPr lang="en-US" dirty="0"/>
              <a:t>Multicast messages</a:t>
            </a:r>
          </a:p>
          <a:p>
            <a:pPr lvl="3"/>
            <a:r>
              <a:rPr lang="en-US" dirty="0"/>
              <a:t>send to some subset of hosts, but needs a way to manage groups of hosts</a:t>
            </a:r>
          </a:p>
          <a:p>
            <a:pPr lvl="3"/>
            <a:r>
              <a:rPr lang="en-US" dirty="0"/>
              <a:t>address identifies a subset of hosts</a:t>
            </a:r>
          </a:p>
        </p:txBody>
      </p:sp>
    </p:spTree>
    <p:extLst>
      <p:ext uri="{BB962C8B-B14F-4D97-AF65-F5344CB8AC3E}">
        <p14:creationId xmlns:p14="http://schemas.microsoft.com/office/powerpoint/2010/main" val="61641496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2EBD-01E2-4C47-A13D-BA514E1832AD}"/>
              </a:ext>
            </a:extLst>
          </p:cNvPr>
          <p:cNvSpPr>
            <a:spLocks noGrp="1"/>
          </p:cNvSpPr>
          <p:nvPr>
            <p:ph type="title"/>
          </p:nvPr>
        </p:nvSpPr>
        <p:spPr/>
        <p:txBody>
          <a:bodyPr/>
          <a:lstStyle/>
          <a:p>
            <a:r>
              <a:rPr lang="en-US" dirty="0"/>
              <a:t>Structural Models</a:t>
            </a:r>
          </a:p>
        </p:txBody>
      </p:sp>
      <p:sp>
        <p:nvSpPr>
          <p:cNvPr id="3" name="Slide Number Placeholder 2">
            <a:extLst>
              <a:ext uri="{FF2B5EF4-FFF2-40B4-BE49-F238E27FC236}">
                <a16:creationId xmlns:a16="http://schemas.microsoft.com/office/drawing/2014/main" id="{872EEC7F-0D0A-47BA-BD8B-510633A8E639}"/>
              </a:ext>
            </a:extLst>
          </p:cNvPr>
          <p:cNvSpPr>
            <a:spLocks noGrp="1"/>
          </p:cNvSpPr>
          <p:nvPr>
            <p:ph type="sldNum" sz="quarter" idx="10"/>
          </p:nvPr>
        </p:nvSpPr>
        <p:spPr/>
        <p:txBody>
          <a:bodyPr/>
          <a:lstStyle/>
          <a:p>
            <a:pPr>
              <a:defRPr/>
            </a:pPr>
            <a:fld id="{E84328DE-0B1F-471E-ACE5-B3C574875C47}" type="slidenum">
              <a:rPr lang="en-US" smtClean="0"/>
              <a:pPr>
                <a:defRPr/>
              </a:pPr>
              <a:t>41</a:t>
            </a:fld>
            <a:endParaRPr lang="en-US"/>
          </a:p>
        </p:txBody>
      </p:sp>
      <p:sp>
        <p:nvSpPr>
          <p:cNvPr id="4" name="Content Placeholder 3">
            <a:extLst>
              <a:ext uri="{FF2B5EF4-FFF2-40B4-BE49-F238E27FC236}">
                <a16:creationId xmlns:a16="http://schemas.microsoft.com/office/drawing/2014/main" id="{7315DA20-2535-49D8-A565-61AB262BD458}"/>
              </a:ext>
            </a:extLst>
          </p:cNvPr>
          <p:cNvSpPr>
            <a:spLocks noGrp="1"/>
          </p:cNvSpPr>
          <p:nvPr>
            <p:ph sz="quarter" idx="13"/>
          </p:nvPr>
        </p:nvSpPr>
        <p:spPr>
          <a:xfrm>
            <a:off x="457200" y="1322696"/>
            <a:ext cx="8610600" cy="4925704"/>
          </a:xfrm>
        </p:spPr>
        <p:txBody>
          <a:bodyPr/>
          <a:lstStyle/>
          <a:p>
            <a:pPr lvl="1"/>
            <a:r>
              <a:rPr lang="en-US" dirty="0"/>
              <a:t>Networks use 2 structural models to share resources</a:t>
            </a:r>
          </a:p>
          <a:p>
            <a:pPr lvl="1"/>
            <a:r>
              <a:rPr lang="en-US" dirty="0"/>
              <a:t>Peer-to-Peer Networks</a:t>
            </a:r>
          </a:p>
          <a:p>
            <a:pPr lvl="2"/>
            <a:r>
              <a:rPr lang="en-US" dirty="0"/>
              <a:t>every computer is an equal peer (runs the same software)</a:t>
            </a:r>
          </a:p>
          <a:p>
            <a:pPr lvl="2"/>
            <a:r>
              <a:rPr lang="en-US" dirty="0"/>
              <a:t>none has a special role </a:t>
            </a:r>
          </a:p>
          <a:p>
            <a:pPr lvl="2"/>
            <a:r>
              <a:rPr lang="en-US" dirty="0"/>
              <a:t>each shares resources with every other machine</a:t>
            </a:r>
          </a:p>
          <a:p>
            <a:pPr lvl="2"/>
            <a:r>
              <a:rPr lang="en-US" dirty="0"/>
              <a:t>Advantage: simplicity and low cost</a:t>
            </a:r>
          </a:p>
          <a:p>
            <a:pPr lvl="1"/>
            <a:r>
              <a:rPr lang="en-US" dirty="0"/>
              <a:t>Client-Server Networks</a:t>
            </a:r>
          </a:p>
          <a:p>
            <a:pPr lvl="2"/>
            <a:r>
              <a:rPr lang="en-US" dirty="0"/>
              <a:t>few powerful hosts act as servers, and provide services to many client hosts</a:t>
            </a:r>
          </a:p>
          <a:p>
            <a:pPr lvl="2"/>
            <a:r>
              <a:rPr lang="en-US" dirty="0"/>
              <a:t>interactions are mostly between clients and servers, not between clients</a:t>
            </a:r>
          </a:p>
          <a:p>
            <a:pPr lvl="2"/>
            <a:r>
              <a:rPr lang="en-US" dirty="0"/>
              <a:t>servers run special software, designed to respond efficiently to requests</a:t>
            </a:r>
          </a:p>
          <a:p>
            <a:pPr lvl="2"/>
            <a:r>
              <a:rPr lang="en-US" dirty="0"/>
              <a:t>most </a:t>
            </a:r>
            <a:r>
              <a:rPr lang="en-US"/>
              <a:t>common model today</a:t>
            </a:r>
            <a:endParaRPr lang="en-US" dirty="0"/>
          </a:p>
          <a:p>
            <a:pPr lvl="2"/>
            <a:r>
              <a:rPr lang="en-US" b="1" dirty="0"/>
              <a:t>Advantage: </a:t>
            </a:r>
            <a:r>
              <a:rPr lang="en-US" dirty="0"/>
              <a:t>performance, scalability, security, and reliability</a:t>
            </a:r>
          </a:p>
          <a:p>
            <a:pPr lvl="2"/>
            <a:r>
              <a:rPr lang="en-US" b="1" dirty="0"/>
              <a:t>Disadvantage: </a:t>
            </a:r>
            <a:r>
              <a:rPr lang="en-US" dirty="0"/>
              <a:t>complicated and expensive</a:t>
            </a:r>
          </a:p>
          <a:p>
            <a:pPr lvl="2"/>
            <a:endParaRPr lang="en-US" dirty="0"/>
          </a:p>
        </p:txBody>
      </p:sp>
    </p:spTree>
    <p:extLst>
      <p:ext uri="{BB962C8B-B14F-4D97-AF65-F5344CB8AC3E}">
        <p14:creationId xmlns:p14="http://schemas.microsoft.com/office/powerpoint/2010/main" val="51752310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the Internet</a:t>
            </a:r>
          </a:p>
        </p:txBody>
      </p:sp>
      <p:sp>
        <p:nvSpPr>
          <p:cNvPr id="3" name="Content Placeholder 2"/>
          <p:cNvSpPr>
            <a:spLocks noGrp="1"/>
          </p:cNvSpPr>
          <p:nvPr>
            <p:ph idx="1"/>
          </p:nvPr>
        </p:nvSpPr>
        <p:spPr>
          <a:xfrm>
            <a:off x="429986" y="4600575"/>
            <a:ext cx="8229600" cy="1876425"/>
          </a:xfrm>
        </p:spPr>
        <p:txBody>
          <a:bodyPr/>
          <a:lstStyle/>
          <a:p>
            <a:pPr lvl="1"/>
            <a:r>
              <a:rPr lang="en-US"/>
              <a:t>The Internet is not a network</a:t>
            </a:r>
          </a:p>
          <a:p>
            <a:pPr lvl="2"/>
            <a:r>
              <a:rPr lang="en-US"/>
              <a:t>it is a collection of different networks that use common protocols</a:t>
            </a:r>
          </a:p>
          <a:p>
            <a:pPr lvl="1"/>
            <a:r>
              <a:rPr lang="en-US"/>
              <a:t>it was not planned by anyone</a:t>
            </a:r>
          </a:p>
          <a:p>
            <a:pPr lvl="1"/>
            <a:r>
              <a:rPr lang="en-US"/>
              <a:t>it is not controlled by anyone</a:t>
            </a:r>
          </a:p>
          <a:p>
            <a:pPr lvl="1"/>
            <a:r>
              <a:rPr lang="en-US"/>
              <a:t>There are three main phases of its development</a:t>
            </a:r>
          </a:p>
          <a:p>
            <a:pPr lvl="2"/>
            <a:endParaRPr lang="en-US"/>
          </a:p>
        </p:txBody>
      </p:sp>
      <p:sp>
        <p:nvSpPr>
          <p:cNvPr id="4" name="Slide Number Placeholder 3"/>
          <p:cNvSpPr>
            <a:spLocks noGrp="1"/>
          </p:cNvSpPr>
          <p:nvPr>
            <p:ph type="sldNum" sz="quarter" idx="12"/>
          </p:nvPr>
        </p:nvSpPr>
        <p:spPr/>
        <p:txBody>
          <a:bodyPr/>
          <a:lstStyle/>
          <a:p>
            <a:fld id="{E7CA9478-788D-42C7-BC35-88005760C6DD}" type="slidenum">
              <a:rPr lang="en-US" smtClean="0"/>
              <a:t>42</a:t>
            </a:fld>
            <a:endParaRPr lang="en-US"/>
          </a:p>
        </p:txBody>
      </p:sp>
      <p:cxnSp>
        <p:nvCxnSpPr>
          <p:cNvPr id="5" name="Straight Arrow Connector 4"/>
          <p:cNvCxnSpPr/>
          <p:nvPr/>
        </p:nvCxnSpPr>
        <p:spPr>
          <a:xfrm flipV="1">
            <a:off x="4021280" y="2148659"/>
            <a:ext cx="4230093" cy="1976460"/>
          </a:xfrm>
          <a:prstGeom prst="straightConnector1">
            <a:avLst/>
          </a:prstGeom>
          <a:ln w="571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545773" y="1581974"/>
            <a:ext cx="0" cy="2743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545773" y="4325174"/>
            <a:ext cx="6705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327573" y="4125119"/>
            <a:ext cx="632737" cy="400110"/>
          </a:xfrm>
          <a:prstGeom prst="rect">
            <a:avLst/>
          </a:prstGeom>
          <a:noFill/>
        </p:spPr>
        <p:txBody>
          <a:bodyPr wrap="none" rtlCol="0">
            <a:spAutoFit/>
          </a:bodyPr>
          <a:lstStyle/>
          <a:p>
            <a:r>
              <a:rPr lang="en-US" sz="2000" dirty="0"/>
              <a:t>Year</a:t>
            </a:r>
          </a:p>
        </p:txBody>
      </p:sp>
      <p:sp>
        <p:nvSpPr>
          <p:cNvPr id="9" name="TextBox 8"/>
          <p:cNvSpPr txBox="1"/>
          <p:nvPr/>
        </p:nvSpPr>
        <p:spPr>
          <a:xfrm>
            <a:off x="402772" y="1220005"/>
            <a:ext cx="2286002" cy="400110"/>
          </a:xfrm>
          <a:prstGeom prst="rect">
            <a:avLst/>
          </a:prstGeom>
          <a:noFill/>
        </p:spPr>
        <p:txBody>
          <a:bodyPr wrap="square" rtlCol="0">
            <a:spAutoFit/>
          </a:bodyPr>
          <a:lstStyle/>
          <a:p>
            <a:pPr algn="ctr"/>
            <a:r>
              <a:rPr lang="en-US" sz="2000" dirty="0"/>
              <a:t>Estimated Hosts</a:t>
            </a:r>
          </a:p>
        </p:txBody>
      </p:sp>
      <p:sp>
        <p:nvSpPr>
          <p:cNvPr id="10" name="TextBox 9"/>
          <p:cNvSpPr txBox="1"/>
          <p:nvPr/>
        </p:nvSpPr>
        <p:spPr>
          <a:xfrm>
            <a:off x="745673" y="3346242"/>
            <a:ext cx="800100" cy="420628"/>
          </a:xfrm>
          <a:prstGeom prst="rect">
            <a:avLst/>
          </a:prstGeom>
          <a:noFill/>
        </p:spPr>
        <p:txBody>
          <a:bodyPr wrap="square" rtlCol="0">
            <a:spAutoFit/>
          </a:bodyPr>
          <a:lstStyle/>
          <a:p>
            <a:pPr algn="ctr"/>
            <a:r>
              <a:rPr lang="en-US" sz="2000" dirty="0"/>
              <a:t>10</a:t>
            </a:r>
            <a:r>
              <a:rPr lang="en-US" sz="3200" baseline="30000" dirty="0"/>
              <a:t>3</a:t>
            </a:r>
          </a:p>
        </p:txBody>
      </p:sp>
      <p:sp>
        <p:nvSpPr>
          <p:cNvPr id="11" name="TextBox 10"/>
          <p:cNvSpPr txBox="1"/>
          <p:nvPr/>
        </p:nvSpPr>
        <p:spPr>
          <a:xfrm>
            <a:off x="1426708" y="4325174"/>
            <a:ext cx="752477" cy="369332"/>
          </a:xfrm>
          <a:prstGeom prst="rect">
            <a:avLst/>
          </a:prstGeom>
          <a:noFill/>
        </p:spPr>
        <p:txBody>
          <a:bodyPr wrap="square" rtlCol="0">
            <a:spAutoFit/>
          </a:bodyPr>
          <a:lstStyle/>
          <a:p>
            <a:pPr algn="ctr"/>
            <a:r>
              <a:rPr lang="en-US" dirty="0"/>
              <a:t>1969</a:t>
            </a:r>
          </a:p>
        </p:txBody>
      </p:sp>
      <p:sp>
        <p:nvSpPr>
          <p:cNvPr id="12" name="TextBox 11"/>
          <p:cNvSpPr txBox="1"/>
          <p:nvPr/>
        </p:nvSpPr>
        <p:spPr>
          <a:xfrm>
            <a:off x="3450773" y="4325174"/>
            <a:ext cx="752477" cy="369332"/>
          </a:xfrm>
          <a:prstGeom prst="rect">
            <a:avLst/>
          </a:prstGeom>
          <a:noFill/>
        </p:spPr>
        <p:txBody>
          <a:bodyPr wrap="square" rtlCol="0">
            <a:spAutoFit/>
          </a:bodyPr>
          <a:lstStyle/>
          <a:p>
            <a:pPr algn="ctr"/>
            <a:r>
              <a:rPr lang="en-US" dirty="0"/>
              <a:t>1982</a:t>
            </a:r>
          </a:p>
        </p:txBody>
      </p:sp>
      <p:sp>
        <p:nvSpPr>
          <p:cNvPr id="13" name="TextBox 12"/>
          <p:cNvSpPr txBox="1"/>
          <p:nvPr/>
        </p:nvSpPr>
        <p:spPr>
          <a:xfrm>
            <a:off x="5508173" y="4325174"/>
            <a:ext cx="752477" cy="369332"/>
          </a:xfrm>
          <a:prstGeom prst="rect">
            <a:avLst/>
          </a:prstGeom>
          <a:noFill/>
        </p:spPr>
        <p:txBody>
          <a:bodyPr wrap="square" rtlCol="0">
            <a:spAutoFit/>
          </a:bodyPr>
          <a:lstStyle/>
          <a:p>
            <a:pPr algn="ctr"/>
            <a:r>
              <a:rPr lang="en-US" dirty="0"/>
              <a:t>1995</a:t>
            </a:r>
          </a:p>
        </p:txBody>
      </p:sp>
      <p:sp>
        <p:nvSpPr>
          <p:cNvPr id="14" name="TextBox 13"/>
          <p:cNvSpPr txBox="1"/>
          <p:nvPr/>
        </p:nvSpPr>
        <p:spPr>
          <a:xfrm>
            <a:off x="7536998" y="4334699"/>
            <a:ext cx="752477" cy="369332"/>
          </a:xfrm>
          <a:prstGeom prst="rect">
            <a:avLst/>
          </a:prstGeom>
          <a:noFill/>
        </p:spPr>
        <p:txBody>
          <a:bodyPr wrap="square" rtlCol="0">
            <a:spAutoFit/>
          </a:bodyPr>
          <a:lstStyle/>
          <a:p>
            <a:pPr algn="ctr"/>
            <a:r>
              <a:rPr lang="en-US" dirty="0"/>
              <a:t>2013</a:t>
            </a:r>
          </a:p>
        </p:txBody>
      </p:sp>
      <p:grpSp>
        <p:nvGrpSpPr>
          <p:cNvPr id="15" name="Group 14"/>
          <p:cNvGrpSpPr/>
          <p:nvPr/>
        </p:nvGrpSpPr>
        <p:grpSpPr>
          <a:xfrm>
            <a:off x="1821997" y="3410774"/>
            <a:ext cx="2466976" cy="838200"/>
            <a:chOff x="1419224" y="3105149"/>
            <a:chExt cx="2238376" cy="685800"/>
          </a:xfrm>
          <a:solidFill>
            <a:srgbClr val="F8F8F8">
              <a:alpha val="69804"/>
            </a:srgbClr>
          </a:solidFill>
        </p:grpSpPr>
        <p:sp>
          <p:nvSpPr>
            <p:cNvPr id="16" name="Rectangle 15"/>
            <p:cNvSpPr/>
            <p:nvPr/>
          </p:nvSpPr>
          <p:spPr>
            <a:xfrm>
              <a:off x="1419224" y="3105149"/>
              <a:ext cx="2238376" cy="685800"/>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62112" y="3259186"/>
              <a:ext cx="1752600" cy="377726"/>
            </a:xfrm>
            <a:prstGeom prst="rect">
              <a:avLst/>
            </a:prstGeom>
            <a:grpFill/>
          </p:spPr>
          <p:txBody>
            <a:bodyPr wrap="square" rtlCol="0" anchor="ctr">
              <a:spAutoFit/>
            </a:bodyPr>
            <a:lstStyle/>
            <a:p>
              <a:pPr algn="ctr"/>
              <a:r>
                <a:rPr lang="en-US" sz="2400" dirty="0"/>
                <a:t>1: ARPANET</a:t>
              </a:r>
            </a:p>
          </p:txBody>
        </p:sp>
      </p:grpSp>
      <p:grpSp>
        <p:nvGrpSpPr>
          <p:cNvPr id="18" name="Group 17"/>
          <p:cNvGrpSpPr/>
          <p:nvPr/>
        </p:nvGrpSpPr>
        <p:grpSpPr>
          <a:xfrm>
            <a:off x="3755573" y="2366060"/>
            <a:ext cx="2238376" cy="1273314"/>
            <a:chOff x="3986212" y="2672834"/>
            <a:chExt cx="2238376" cy="685800"/>
          </a:xfrm>
          <a:solidFill>
            <a:srgbClr val="F8F8F8">
              <a:alpha val="69804"/>
            </a:srgbClr>
          </a:solidFill>
        </p:grpSpPr>
        <p:sp>
          <p:nvSpPr>
            <p:cNvPr id="19" name="Rectangle 18"/>
            <p:cNvSpPr/>
            <p:nvPr/>
          </p:nvSpPr>
          <p:spPr>
            <a:xfrm>
              <a:off x="3986212" y="2672834"/>
              <a:ext cx="2238376" cy="685800"/>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229100" y="2866143"/>
              <a:ext cx="1752600" cy="248650"/>
            </a:xfrm>
            <a:prstGeom prst="rect">
              <a:avLst/>
            </a:prstGeom>
            <a:grpFill/>
          </p:spPr>
          <p:txBody>
            <a:bodyPr wrap="square" rtlCol="0" anchor="ctr">
              <a:spAutoFit/>
            </a:bodyPr>
            <a:lstStyle/>
            <a:p>
              <a:pPr algn="ctr"/>
              <a:r>
                <a:rPr lang="en-US" sz="2400" dirty="0"/>
                <a:t>2: NSFNET</a:t>
              </a:r>
            </a:p>
          </p:txBody>
        </p:sp>
      </p:grpSp>
      <p:grpSp>
        <p:nvGrpSpPr>
          <p:cNvPr id="21" name="Group 20"/>
          <p:cNvGrpSpPr/>
          <p:nvPr/>
        </p:nvGrpSpPr>
        <p:grpSpPr>
          <a:xfrm>
            <a:off x="5279573" y="1589337"/>
            <a:ext cx="2633663" cy="1118642"/>
            <a:chOff x="3869531" y="2672834"/>
            <a:chExt cx="2471737" cy="685800"/>
          </a:xfrm>
          <a:solidFill>
            <a:srgbClr val="F8F8F8">
              <a:alpha val="50196"/>
            </a:srgbClr>
          </a:solidFill>
        </p:grpSpPr>
        <p:sp>
          <p:nvSpPr>
            <p:cNvPr id="22" name="Rectangle 21"/>
            <p:cNvSpPr/>
            <p:nvPr/>
          </p:nvSpPr>
          <p:spPr>
            <a:xfrm>
              <a:off x="3986212" y="2672834"/>
              <a:ext cx="2238376" cy="685800"/>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869531" y="2761751"/>
              <a:ext cx="2471737" cy="422856"/>
            </a:xfrm>
            <a:prstGeom prst="rect">
              <a:avLst/>
            </a:prstGeom>
            <a:noFill/>
          </p:spPr>
          <p:txBody>
            <a:bodyPr wrap="square" rtlCol="0" anchor="ctr">
              <a:spAutoFit/>
            </a:bodyPr>
            <a:lstStyle/>
            <a:p>
              <a:pPr algn="ctr">
                <a:lnSpc>
                  <a:spcPts val="2300"/>
                </a:lnSpc>
              </a:pPr>
              <a:r>
                <a:rPr lang="en-US" sz="2400" dirty="0"/>
                <a:t>3: Modern</a:t>
              </a:r>
            </a:p>
            <a:p>
              <a:pPr algn="ctr">
                <a:lnSpc>
                  <a:spcPts val="2300"/>
                </a:lnSpc>
              </a:pPr>
              <a:r>
                <a:rPr lang="en-US" sz="2400" dirty="0"/>
                <a:t>Internet &amp; Web</a:t>
              </a:r>
            </a:p>
          </p:txBody>
        </p:sp>
      </p:grpSp>
      <p:sp>
        <p:nvSpPr>
          <p:cNvPr id="24" name="TextBox 23"/>
          <p:cNvSpPr txBox="1"/>
          <p:nvPr/>
        </p:nvSpPr>
        <p:spPr>
          <a:xfrm>
            <a:off x="712335" y="2497665"/>
            <a:ext cx="866775" cy="420628"/>
          </a:xfrm>
          <a:prstGeom prst="rect">
            <a:avLst/>
          </a:prstGeom>
          <a:noFill/>
        </p:spPr>
        <p:txBody>
          <a:bodyPr wrap="square" rtlCol="0">
            <a:spAutoFit/>
          </a:bodyPr>
          <a:lstStyle/>
          <a:p>
            <a:pPr algn="ctr"/>
            <a:r>
              <a:rPr lang="en-US" sz="2000" dirty="0"/>
              <a:t>10</a:t>
            </a:r>
            <a:r>
              <a:rPr lang="en-US" sz="3200" baseline="30000" dirty="0"/>
              <a:t>6</a:t>
            </a:r>
          </a:p>
        </p:txBody>
      </p:sp>
      <p:sp>
        <p:nvSpPr>
          <p:cNvPr id="25" name="TextBox 24"/>
          <p:cNvSpPr txBox="1"/>
          <p:nvPr/>
        </p:nvSpPr>
        <p:spPr>
          <a:xfrm>
            <a:off x="736148" y="1658174"/>
            <a:ext cx="819150" cy="420628"/>
          </a:xfrm>
          <a:prstGeom prst="rect">
            <a:avLst/>
          </a:prstGeom>
          <a:noFill/>
        </p:spPr>
        <p:txBody>
          <a:bodyPr wrap="square" rtlCol="0">
            <a:spAutoFit/>
          </a:bodyPr>
          <a:lstStyle/>
          <a:p>
            <a:pPr algn="ctr"/>
            <a:r>
              <a:rPr lang="en-US" sz="2000" dirty="0"/>
              <a:t>10</a:t>
            </a:r>
            <a:r>
              <a:rPr lang="en-US" sz="3200" baseline="30000" dirty="0"/>
              <a:t>9</a:t>
            </a:r>
          </a:p>
        </p:txBody>
      </p:sp>
    </p:spTree>
    <p:extLst>
      <p:ext uri="{BB962C8B-B14F-4D97-AF65-F5344CB8AC3E}">
        <p14:creationId xmlns:p14="http://schemas.microsoft.com/office/powerpoint/2010/main" val="3971771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Beginning – ARPANET</a:t>
            </a:r>
          </a:p>
        </p:txBody>
      </p:sp>
      <p:sp>
        <p:nvSpPr>
          <p:cNvPr id="3" name="Content Placeholder 2"/>
          <p:cNvSpPr>
            <a:spLocks noGrp="1"/>
          </p:cNvSpPr>
          <p:nvPr>
            <p:ph idx="1"/>
          </p:nvPr>
        </p:nvSpPr>
        <p:spPr>
          <a:xfrm>
            <a:off x="457200" y="1323975"/>
            <a:ext cx="8534400" cy="4918075"/>
          </a:xfrm>
        </p:spPr>
        <p:txBody>
          <a:bodyPr/>
          <a:lstStyle/>
          <a:p>
            <a:r>
              <a:rPr lang="en-US"/>
              <a:t>ARPANET by U.S. DoD - the precursor to the Internet</a:t>
            </a:r>
          </a:p>
          <a:p>
            <a:pPr lvl="1"/>
            <a:r>
              <a:rPr lang="en-US" sz="2400"/>
              <a:t>Motivated for resource sharing – access to powerful computers</a:t>
            </a:r>
          </a:p>
          <a:p>
            <a:pPr lvl="1"/>
            <a:r>
              <a:rPr lang="en-US" sz="2400"/>
              <a:t>Launched with 4 nodes in 1969,  grew to hundreds of hosts</a:t>
            </a:r>
          </a:p>
          <a:p>
            <a:pPr lvl="1"/>
            <a:r>
              <a:rPr lang="en-US" sz="2400"/>
              <a:t>First “killer app” was email</a:t>
            </a:r>
          </a:p>
          <a:p>
            <a:r>
              <a:rPr lang="en-US" sz="3200"/>
              <a:t>Influences</a:t>
            </a:r>
          </a:p>
          <a:p>
            <a:pPr lvl="1"/>
            <a:r>
              <a:rPr lang="en-US" sz="2400"/>
              <a:t>Packet Switching</a:t>
            </a:r>
          </a:p>
          <a:p>
            <a:pPr lvl="2"/>
            <a:r>
              <a:rPr lang="en-US" sz="2200"/>
              <a:t>different from circuit switching that was common at the time</a:t>
            </a:r>
          </a:p>
          <a:p>
            <a:pPr lvl="2"/>
            <a:r>
              <a:rPr lang="en-US" sz="2200"/>
              <a:t>organizes data into small packets that are sent over the network</a:t>
            </a:r>
          </a:p>
          <a:p>
            <a:pPr lvl="3"/>
            <a:r>
              <a:rPr lang="en-US" sz="2000"/>
              <a:t>worked better for computers since traffic was bursty – dedicating a circuit would be wasteful, since there often are no packets</a:t>
            </a:r>
          </a:p>
          <a:p>
            <a:pPr lvl="3"/>
            <a:r>
              <a:rPr lang="en-US" sz="2000"/>
              <a:t>packets give benefit of statistical multiplexing to use links better </a:t>
            </a:r>
          </a:p>
        </p:txBody>
      </p:sp>
      <p:sp>
        <p:nvSpPr>
          <p:cNvPr id="4" name="Slide Number Placeholder 3"/>
          <p:cNvSpPr>
            <a:spLocks noGrp="1"/>
          </p:cNvSpPr>
          <p:nvPr>
            <p:ph type="sldNum" sz="quarter" idx="12"/>
          </p:nvPr>
        </p:nvSpPr>
        <p:spPr/>
        <p:txBody>
          <a:bodyPr/>
          <a:lstStyle/>
          <a:p>
            <a:fld id="{E7CA9478-788D-42C7-BC35-88005760C6DD}" type="slidenum">
              <a:rPr lang="en-US" smtClean="0"/>
              <a:t>43</a:t>
            </a:fld>
            <a:endParaRPr lang="en-US"/>
          </a:p>
        </p:txBody>
      </p:sp>
    </p:spTree>
    <p:extLst>
      <p:ext uri="{BB962C8B-B14F-4D97-AF65-F5344CB8AC3E}">
        <p14:creationId xmlns:p14="http://schemas.microsoft.com/office/powerpoint/2010/main" val="16267703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Beginning – ARPANET</a:t>
            </a:r>
          </a:p>
        </p:txBody>
      </p:sp>
      <p:sp>
        <p:nvSpPr>
          <p:cNvPr id="3" name="Content Placeholder 2"/>
          <p:cNvSpPr>
            <a:spLocks noGrp="1"/>
          </p:cNvSpPr>
          <p:nvPr>
            <p:ph idx="1"/>
          </p:nvPr>
        </p:nvSpPr>
        <p:spPr>
          <a:xfrm>
            <a:off x="457200" y="1323975"/>
            <a:ext cx="8534400" cy="4918075"/>
          </a:xfrm>
        </p:spPr>
        <p:txBody>
          <a:bodyPr/>
          <a:lstStyle/>
          <a:p>
            <a:r>
              <a:rPr lang="en-US" sz="3200" dirty="0"/>
              <a:t>Influences</a:t>
            </a:r>
          </a:p>
          <a:p>
            <a:pPr lvl="1"/>
            <a:r>
              <a:rPr lang="en-US" sz="2400" dirty="0"/>
              <a:t>Decentralized control</a:t>
            </a:r>
          </a:p>
          <a:p>
            <a:pPr lvl="2"/>
            <a:r>
              <a:rPr lang="en-US" sz="2200" dirty="0"/>
              <a:t>Hierarchical networks are paralyzed by taking  out a hub </a:t>
            </a:r>
          </a:p>
          <a:p>
            <a:pPr lvl="2"/>
            <a:r>
              <a:rPr lang="en-US" sz="2200" dirty="0"/>
              <a:t>ARPANET worked even if part was lost – could handle nuclear war</a:t>
            </a:r>
          </a:p>
          <a:p>
            <a:pPr lvl="2"/>
            <a:r>
              <a:rPr lang="en-US" sz="2200" dirty="0"/>
              <a:t>Implementation</a:t>
            </a:r>
          </a:p>
          <a:p>
            <a:pPr lvl="3"/>
            <a:r>
              <a:rPr lang="en-US" sz="2000" dirty="0"/>
              <a:t>Interface Message Processors were connected by 56Kbps lines</a:t>
            </a:r>
          </a:p>
          <a:p>
            <a:pPr lvl="3"/>
            <a:r>
              <a:rPr lang="en-US" sz="2000" dirty="0"/>
              <a:t>each IMP was connected to at least two others</a:t>
            </a:r>
          </a:p>
          <a:p>
            <a:pPr lvl="3"/>
            <a:r>
              <a:rPr lang="en-US" sz="2000" dirty="0"/>
              <a:t>If some links and IMPs were destroyed, messages were automatically rerouted along alternative paths</a:t>
            </a:r>
          </a:p>
          <a:p>
            <a:endParaRPr lang="en-US" dirty="0"/>
          </a:p>
        </p:txBody>
      </p:sp>
      <p:sp>
        <p:nvSpPr>
          <p:cNvPr id="4" name="Slide Number Placeholder 3"/>
          <p:cNvSpPr>
            <a:spLocks noGrp="1"/>
          </p:cNvSpPr>
          <p:nvPr>
            <p:ph type="sldNum" sz="quarter" idx="12"/>
          </p:nvPr>
        </p:nvSpPr>
        <p:spPr/>
        <p:txBody>
          <a:bodyPr/>
          <a:lstStyle/>
          <a:p>
            <a:fld id="{E7CA9478-788D-42C7-BC35-88005760C6DD}" type="slidenum">
              <a:rPr lang="en-US" smtClean="0"/>
              <a:t>44</a:t>
            </a:fld>
            <a:endParaRPr lang="en-US"/>
          </a:p>
        </p:txBody>
      </p:sp>
    </p:spTree>
    <p:extLst>
      <p:ext uri="{BB962C8B-B14F-4D97-AF65-F5344CB8AC3E}">
        <p14:creationId xmlns:p14="http://schemas.microsoft.com/office/powerpoint/2010/main" val="471035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Beginning – ARPANET</a:t>
            </a:r>
          </a:p>
        </p:txBody>
      </p:sp>
      <p:sp>
        <p:nvSpPr>
          <p:cNvPr id="3" name="Content Placeholder 2"/>
          <p:cNvSpPr>
            <a:spLocks noGrp="1"/>
          </p:cNvSpPr>
          <p:nvPr>
            <p:ph idx="1"/>
          </p:nvPr>
        </p:nvSpPr>
        <p:spPr>
          <a:xfrm>
            <a:off x="457200" y="1323975"/>
            <a:ext cx="8534400" cy="4918075"/>
          </a:xfrm>
        </p:spPr>
        <p:txBody>
          <a:bodyPr/>
          <a:lstStyle/>
          <a:p>
            <a:r>
              <a:rPr lang="en-US" sz="3200" dirty="0"/>
              <a:t>Influences</a:t>
            </a:r>
          </a:p>
          <a:p>
            <a:pPr lvl="1"/>
            <a:r>
              <a:rPr lang="en-US" sz="2400" dirty="0"/>
              <a:t>Internetworking (TCP/IP)</a:t>
            </a:r>
          </a:p>
          <a:p>
            <a:pPr lvl="2"/>
            <a:r>
              <a:rPr lang="en-US" sz="2200" dirty="0"/>
              <a:t>Goal: connect networks using different technologies, into a single larger network.</a:t>
            </a:r>
          </a:p>
          <a:p>
            <a:pPr lvl="2"/>
            <a:r>
              <a:rPr lang="en-US" sz="2200" dirty="0"/>
              <a:t>unacceptable to mandate a single networking technology</a:t>
            </a:r>
          </a:p>
          <a:p>
            <a:pPr lvl="2"/>
            <a:r>
              <a:rPr lang="en-US" sz="2200" dirty="0"/>
              <a:t>Relies on a higher layer of interconnection</a:t>
            </a:r>
          </a:p>
          <a:p>
            <a:pPr lvl="3"/>
            <a:r>
              <a:rPr lang="en-US" sz="2000" dirty="0"/>
              <a:t>eventually became the TCP and IP protocols</a:t>
            </a:r>
          </a:p>
          <a:p>
            <a:pPr lvl="2"/>
            <a:endParaRPr lang="en-US" sz="2200" dirty="0"/>
          </a:p>
          <a:p>
            <a:pPr lvl="3"/>
            <a:endParaRPr lang="en-US" sz="1800" dirty="0"/>
          </a:p>
          <a:p>
            <a:endParaRPr lang="en-US" dirty="0"/>
          </a:p>
        </p:txBody>
      </p:sp>
      <p:sp>
        <p:nvSpPr>
          <p:cNvPr id="4" name="Slide Number Placeholder 3"/>
          <p:cNvSpPr>
            <a:spLocks noGrp="1"/>
          </p:cNvSpPr>
          <p:nvPr>
            <p:ph type="sldNum" sz="quarter" idx="12"/>
          </p:nvPr>
        </p:nvSpPr>
        <p:spPr/>
        <p:txBody>
          <a:bodyPr/>
          <a:lstStyle/>
          <a:p>
            <a:fld id="{E7CA9478-788D-42C7-BC35-88005760C6DD}" type="slidenum">
              <a:rPr lang="en-US" smtClean="0"/>
              <a:t>45</a:t>
            </a:fld>
            <a:endParaRPr lang="en-US"/>
          </a:p>
        </p:txBody>
      </p:sp>
    </p:spTree>
    <p:extLst>
      <p:ext uri="{BB962C8B-B14F-4D97-AF65-F5344CB8AC3E}">
        <p14:creationId xmlns:p14="http://schemas.microsoft.com/office/powerpoint/2010/main" val="19576084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ARPANET Geographical Map (Dec. 1978)</a:t>
            </a:r>
          </a:p>
        </p:txBody>
      </p:sp>
      <p:sp>
        <p:nvSpPr>
          <p:cNvPr id="4" name="Slide Number Placeholder 3"/>
          <p:cNvSpPr>
            <a:spLocks noGrp="1"/>
          </p:cNvSpPr>
          <p:nvPr>
            <p:ph type="sldNum" sz="quarter" idx="12"/>
          </p:nvPr>
        </p:nvSpPr>
        <p:spPr/>
        <p:txBody>
          <a:bodyPr/>
          <a:lstStyle/>
          <a:p>
            <a:fld id="{E7CA9478-788D-42C7-BC35-88005760C6DD}" type="slidenum">
              <a:rPr lang="en-US" smtClean="0"/>
              <a:t>46</a:t>
            </a:fld>
            <a:endParaRPr lang="en-US"/>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71" t="9506" r="1132" b="9886"/>
          <a:stretch/>
        </p:blipFill>
        <p:spPr bwMode="auto">
          <a:xfrm>
            <a:off x="838200" y="1676400"/>
            <a:ext cx="7381875"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117986" y="3876570"/>
            <a:ext cx="1233671" cy="502702"/>
          </a:xfrm>
          <a:prstGeom prst="rect">
            <a:avLst/>
          </a:prstGeom>
          <a:solidFill>
            <a:srgbClr val="F8F8F8"/>
          </a:solidFill>
          <a:ln w="6350">
            <a:solidFill>
              <a:srgbClr val="000000"/>
            </a:solidFill>
          </a:ln>
        </p:spPr>
        <p:txBody>
          <a:bodyPr wrap="none" lIns="45720" rIns="45720" rtlCol="0">
            <a:spAutoFit/>
          </a:bodyPr>
          <a:lstStyle/>
          <a:p>
            <a:pPr algn="ctr">
              <a:lnSpc>
                <a:spcPts val="1600"/>
              </a:lnSpc>
            </a:pPr>
            <a:r>
              <a:rPr lang="en-US" sz="1600" dirty="0"/>
              <a:t>“IMPs” were</a:t>
            </a:r>
          </a:p>
          <a:p>
            <a:pPr algn="ctr">
              <a:lnSpc>
                <a:spcPts val="1600"/>
              </a:lnSpc>
            </a:pPr>
            <a:r>
              <a:rPr lang="en-US" sz="1600" dirty="0"/>
              <a:t>early routers</a:t>
            </a:r>
          </a:p>
        </p:txBody>
      </p:sp>
      <p:sp>
        <p:nvSpPr>
          <p:cNvPr id="8" name="Oval 7"/>
          <p:cNvSpPr/>
          <p:nvPr/>
        </p:nvSpPr>
        <p:spPr>
          <a:xfrm>
            <a:off x="4369593" y="4665663"/>
            <a:ext cx="185737" cy="185737"/>
          </a:xfrm>
          <a:prstGeom prst="ellipse">
            <a:avLst/>
          </a:prstGeom>
          <a:solidFill>
            <a:srgbClr val="FF00FF"/>
          </a:solidFill>
          <a:ln w="2857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a:off x="2514600" y="2561817"/>
            <a:ext cx="252266" cy="270461"/>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66866" y="2339042"/>
            <a:ext cx="1288110" cy="297517"/>
          </a:xfrm>
          <a:prstGeom prst="rect">
            <a:avLst/>
          </a:prstGeom>
          <a:solidFill>
            <a:srgbClr val="F8F8F8"/>
          </a:solidFill>
          <a:ln w="6350">
            <a:solidFill>
              <a:srgbClr val="000000"/>
            </a:solidFill>
          </a:ln>
        </p:spPr>
        <p:txBody>
          <a:bodyPr wrap="none" lIns="45720" rIns="45720" rtlCol="0">
            <a:spAutoFit/>
          </a:bodyPr>
          <a:lstStyle/>
          <a:p>
            <a:pPr algn="ctr">
              <a:lnSpc>
                <a:spcPts val="1600"/>
              </a:lnSpc>
            </a:pPr>
            <a:r>
              <a:rPr lang="en-US" sz="1600" dirty="0"/>
              <a:t>56 kbps links</a:t>
            </a:r>
          </a:p>
        </p:txBody>
      </p:sp>
      <p:sp>
        <p:nvSpPr>
          <p:cNvPr id="11" name="Oval 10"/>
          <p:cNvSpPr/>
          <p:nvPr/>
        </p:nvSpPr>
        <p:spPr>
          <a:xfrm>
            <a:off x="2345531" y="2836863"/>
            <a:ext cx="185737" cy="185737"/>
          </a:xfrm>
          <a:prstGeom prst="ellipse">
            <a:avLst/>
          </a:prstGeom>
          <a:solidFill>
            <a:srgbClr val="FF00FF"/>
          </a:solidFill>
          <a:ln w="2857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4522067" y="4377030"/>
            <a:ext cx="252266" cy="270461"/>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53000" y="5412601"/>
            <a:ext cx="3338158" cy="276999"/>
          </a:xfrm>
          <a:prstGeom prst="rect">
            <a:avLst/>
          </a:prstGeom>
          <a:noFill/>
        </p:spPr>
        <p:txBody>
          <a:bodyPr wrap="none" rtlCol="0">
            <a:spAutoFit/>
          </a:bodyPr>
          <a:lstStyle/>
          <a:p>
            <a:r>
              <a:rPr lang="en-US" sz="1200" dirty="0"/>
              <a:t>Source: ARPANET Information Brochure, DCA 1979</a:t>
            </a:r>
          </a:p>
        </p:txBody>
      </p:sp>
    </p:spTree>
    <p:extLst>
      <p:ext uri="{BB962C8B-B14F-4D97-AF65-F5344CB8AC3E}">
        <p14:creationId xmlns:p14="http://schemas.microsoft.com/office/powerpoint/2010/main" val="2855975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Growing Up – NSFNET </a:t>
            </a:r>
          </a:p>
        </p:txBody>
      </p:sp>
      <p:sp>
        <p:nvSpPr>
          <p:cNvPr id="3" name="Content Placeholder 2"/>
          <p:cNvSpPr>
            <a:spLocks noGrp="1"/>
          </p:cNvSpPr>
          <p:nvPr>
            <p:ph idx="1"/>
          </p:nvPr>
        </p:nvSpPr>
        <p:spPr/>
        <p:txBody>
          <a:bodyPr/>
          <a:lstStyle/>
          <a:p>
            <a:r>
              <a:rPr lang="en-US"/>
              <a:t>NSFNET ’85 supports educational networks</a:t>
            </a:r>
          </a:p>
          <a:p>
            <a:pPr lvl="1"/>
            <a:r>
              <a:rPr lang="en-US"/>
              <a:t>Initially connected supercomputer sites, but  soon became the backbone for all networks</a:t>
            </a:r>
          </a:p>
          <a:p>
            <a:pPr lvl="4"/>
            <a:endParaRPr lang="en-US"/>
          </a:p>
          <a:p>
            <a:r>
              <a:rPr lang="en-US"/>
              <a:t>Classic Internet protocols we use emerged</a:t>
            </a:r>
          </a:p>
          <a:p>
            <a:pPr lvl="1"/>
            <a:r>
              <a:rPr lang="en-US"/>
              <a:t>TCP/IP (transport), DNS (naming), Berkeley sockets (API) in ’83, BGP (routing) in ’93</a:t>
            </a:r>
          </a:p>
          <a:p>
            <a:pPr lvl="4"/>
            <a:endParaRPr lang="en-US"/>
          </a:p>
          <a:p>
            <a:r>
              <a:rPr lang="en-US"/>
              <a:t>Much growth from PCs and Ethernet LANs</a:t>
            </a:r>
          </a:p>
          <a:p>
            <a:pPr lvl="1"/>
            <a:r>
              <a:rPr lang="en-US"/>
              <a:t>Campuses, businesses, then homes</a:t>
            </a:r>
          </a:p>
          <a:p>
            <a:pPr lvl="1"/>
            <a:r>
              <a:rPr lang="en-US"/>
              <a:t>1 million hosts by 1993 …</a:t>
            </a:r>
          </a:p>
          <a:p>
            <a:endParaRPr lang="en-US"/>
          </a:p>
        </p:txBody>
      </p:sp>
      <p:sp>
        <p:nvSpPr>
          <p:cNvPr id="4" name="Slide Number Placeholder 3"/>
          <p:cNvSpPr>
            <a:spLocks noGrp="1"/>
          </p:cNvSpPr>
          <p:nvPr>
            <p:ph type="sldNum" sz="quarter" idx="12"/>
          </p:nvPr>
        </p:nvSpPr>
        <p:spPr/>
        <p:txBody>
          <a:bodyPr/>
          <a:lstStyle/>
          <a:p>
            <a:fld id="{E7CA9478-788D-42C7-BC35-88005760C6DD}" type="slidenum">
              <a:rPr lang="en-US" smtClean="0"/>
              <a:t>47</a:t>
            </a:fld>
            <a:endParaRPr lang="en-US"/>
          </a:p>
        </p:txBody>
      </p:sp>
    </p:spTree>
    <p:extLst>
      <p:ext uri="{BB962C8B-B14F-4D97-AF65-F5344CB8AC3E}">
        <p14:creationId xmlns:p14="http://schemas.microsoft.com/office/powerpoint/2010/main" val="19021462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Early Internet Architecture</a:t>
            </a:r>
          </a:p>
        </p:txBody>
      </p:sp>
      <p:sp>
        <p:nvSpPr>
          <p:cNvPr id="3" name="Content Placeholder 2"/>
          <p:cNvSpPr>
            <a:spLocks noGrp="1"/>
          </p:cNvSpPr>
          <p:nvPr>
            <p:ph idx="1"/>
          </p:nvPr>
        </p:nvSpPr>
        <p:spPr>
          <a:xfrm>
            <a:off x="457200" y="1323975"/>
            <a:ext cx="8686800" cy="4918075"/>
          </a:xfrm>
        </p:spPr>
        <p:txBody>
          <a:bodyPr/>
          <a:lstStyle/>
          <a:p>
            <a:r>
              <a:rPr lang="en-US" dirty="0"/>
              <a:t>Hierarchical, with NSFNET as the backbone</a:t>
            </a:r>
          </a:p>
          <a:p>
            <a:pPr lvl="1"/>
            <a:r>
              <a:rPr lang="en-US" dirty="0"/>
              <a:t>Two customers on different customer networks (e.g., university) – </a:t>
            </a:r>
          </a:p>
          <a:p>
            <a:pPr lvl="2"/>
            <a:r>
              <a:rPr lang="en-US" dirty="0"/>
              <a:t>customer sends packets to regional network, which forwards to NSF backbone</a:t>
            </a:r>
          </a:p>
          <a:p>
            <a:pPr lvl="2"/>
            <a:r>
              <a:rPr lang="en-US" dirty="0"/>
              <a:t>Backbone carries them to the destination regional network </a:t>
            </a:r>
          </a:p>
          <a:p>
            <a:pPr lvl="2"/>
            <a:r>
              <a:rPr lang="en-US" dirty="0"/>
              <a:t>regional network delivers to customer network</a:t>
            </a:r>
          </a:p>
          <a:p>
            <a:pPr lvl="2"/>
            <a:r>
              <a:rPr lang="en-US" dirty="0"/>
              <a:t>customer network delivers packets to destination customer host</a:t>
            </a:r>
          </a:p>
          <a:p>
            <a:endParaRPr lang="en-US" dirty="0"/>
          </a:p>
        </p:txBody>
      </p:sp>
      <p:sp>
        <p:nvSpPr>
          <p:cNvPr id="4" name="Slide Number Placeholder 3"/>
          <p:cNvSpPr>
            <a:spLocks noGrp="1"/>
          </p:cNvSpPr>
          <p:nvPr>
            <p:ph type="sldNum" sz="quarter" idx="12"/>
          </p:nvPr>
        </p:nvSpPr>
        <p:spPr/>
        <p:txBody>
          <a:bodyPr/>
          <a:lstStyle/>
          <a:p>
            <a:fld id="{E7CA9478-788D-42C7-BC35-88005760C6DD}" type="slidenum">
              <a:rPr lang="en-US" smtClean="0"/>
              <a:t>48</a:t>
            </a:fld>
            <a:endParaRPr lang="en-US"/>
          </a:p>
        </p:txBody>
      </p:sp>
      <p:grpSp>
        <p:nvGrpSpPr>
          <p:cNvPr id="40" name="Group 39"/>
          <p:cNvGrpSpPr/>
          <p:nvPr/>
        </p:nvGrpSpPr>
        <p:grpSpPr>
          <a:xfrm>
            <a:off x="800503" y="3726885"/>
            <a:ext cx="6895067" cy="2673915"/>
            <a:chOff x="1333500" y="1635520"/>
            <a:chExt cx="7046186" cy="2955530"/>
          </a:xfrm>
        </p:grpSpPr>
        <p:sp>
          <p:nvSpPr>
            <p:cNvPr id="41" name="Oval 40"/>
            <p:cNvSpPr/>
            <p:nvPr/>
          </p:nvSpPr>
          <p:spPr>
            <a:xfrm>
              <a:off x="2590800" y="1809750"/>
              <a:ext cx="3657600" cy="762000"/>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 name="TextBox 41"/>
            <p:cNvSpPr txBox="1"/>
            <p:nvPr/>
          </p:nvSpPr>
          <p:spPr>
            <a:xfrm>
              <a:off x="3474469" y="2006084"/>
              <a:ext cx="1784192" cy="340192"/>
            </a:xfrm>
            <a:prstGeom prst="rect">
              <a:avLst/>
            </a:prstGeom>
            <a:noFill/>
          </p:spPr>
          <p:txBody>
            <a:bodyPr wrap="none" rtlCol="0">
              <a:spAutoFit/>
            </a:bodyPr>
            <a:lstStyle/>
            <a:p>
              <a:r>
                <a:rPr lang="en-US" sz="1400" dirty="0"/>
                <a:t>NSFNET Backbone</a:t>
              </a:r>
            </a:p>
          </p:txBody>
        </p:sp>
        <p:grpSp>
          <p:nvGrpSpPr>
            <p:cNvPr id="43" name="Group 42"/>
            <p:cNvGrpSpPr/>
            <p:nvPr/>
          </p:nvGrpSpPr>
          <p:grpSpPr>
            <a:xfrm>
              <a:off x="1333500" y="2375416"/>
              <a:ext cx="1905000" cy="2139434"/>
              <a:chOff x="1333500" y="2375416"/>
              <a:chExt cx="1905000" cy="2139434"/>
            </a:xfrm>
          </p:grpSpPr>
          <p:sp>
            <p:nvSpPr>
              <p:cNvPr id="66" name="Oval 65"/>
              <p:cNvSpPr/>
              <p:nvPr/>
            </p:nvSpPr>
            <p:spPr>
              <a:xfrm>
                <a:off x="1600200" y="2800350"/>
                <a:ext cx="1447800" cy="838200"/>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Oval 66"/>
              <p:cNvSpPr/>
              <p:nvPr/>
            </p:nvSpPr>
            <p:spPr>
              <a:xfrm>
                <a:off x="1333500" y="3905250"/>
                <a:ext cx="914400" cy="609600"/>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68" name="Straight Connector 67"/>
              <p:cNvCxnSpPr>
                <a:endCxn id="67" idx="0"/>
              </p:cNvCxnSpPr>
              <p:nvPr/>
            </p:nvCxnSpPr>
            <p:spPr>
              <a:xfrm flipH="1">
                <a:off x="1790700" y="3600450"/>
                <a:ext cx="228600" cy="30480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2324100" y="3905250"/>
                <a:ext cx="914400" cy="609600"/>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0" name="Straight Connector 69"/>
              <p:cNvCxnSpPr>
                <a:endCxn id="69" idx="0"/>
              </p:cNvCxnSpPr>
              <p:nvPr/>
            </p:nvCxnSpPr>
            <p:spPr>
              <a:xfrm>
                <a:off x="2628900" y="3600450"/>
                <a:ext cx="152400" cy="30480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868534" y="2896284"/>
                <a:ext cx="911132" cy="578325"/>
              </a:xfrm>
              <a:prstGeom prst="rect">
                <a:avLst/>
              </a:prstGeom>
              <a:noFill/>
            </p:spPr>
            <p:txBody>
              <a:bodyPr wrap="none" rtlCol="0">
                <a:spAutoFit/>
              </a:bodyPr>
              <a:lstStyle/>
              <a:p>
                <a:pPr algn="ctr"/>
                <a:r>
                  <a:rPr lang="en-US" sz="1400" dirty="0"/>
                  <a:t>Regional</a:t>
                </a:r>
              </a:p>
              <a:p>
                <a:pPr algn="ctr"/>
                <a:r>
                  <a:rPr lang="en-US" sz="1400" dirty="0"/>
                  <a:t>Network</a:t>
                </a:r>
              </a:p>
            </p:txBody>
          </p:sp>
          <p:sp>
            <p:nvSpPr>
              <p:cNvPr id="72" name="TextBox 71"/>
              <p:cNvSpPr txBox="1"/>
              <p:nvPr/>
            </p:nvSpPr>
            <p:spPr>
              <a:xfrm>
                <a:off x="1356429" y="4025384"/>
                <a:ext cx="868540" cy="306172"/>
              </a:xfrm>
              <a:prstGeom prst="rect">
                <a:avLst/>
              </a:prstGeom>
              <a:noFill/>
            </p:spPr>
            <p:txBody>
              <a:bodyPr wrap="none" rtlCol="0">
                <a:spAutoFit/>
              </a:bodyPr>
              <a:lstStyle/>
              <a:p>
                <a:pPr algn="ctr"/>
                <a:r>
                  <a:rPr lang="en-US" sz="1200" dirty="0"/>
                  <a:t>Customer</a:t>
                </a:r>
              </a:p>
            </p:txBody>
          </p:sp>
          <p:sp>
            <p:nvSpPr>
              <p:cNvPr id="73" name="TextBox 72"/>
              <p:cNvSpPr txBox="1"/>
              <p:nvPr/>
            </p:nvSpPr>
            <p:spPr>
              <a:xfrm>
                <a:off x="2347030" y="4040773"/>
                <a:ext cx="868540" cy="306172"/>
              </a:xfrm>
              <a:prstGeom prst="rect">
                <a:avLst/>
              </a:prstGeom>
              <a:noFill/>
            </p:spPr>
            <p:txBody>
              <a:bodyPr wrap="none" rtlCol="0">
                <a:spAutoFit/>
              </a:bodyPr>
              <a:lstStyle/>
              <a:p>
                <a:pPr algn="ctr"/>
                <a:r>
                  <a:rPr lang="en-US" sz="1200" dirty="0"/>
                  <a:t>Customer</a:t>
                </a:r>
              </a:p>
            </p:txBody>
          </p:sp>
          <p:cxnSp>
            <p:nvCxnSpPr>
              <p:cNvPr id="74" name="Straight Connector 73"/>
              <p:cNvCxnSpPr>
                <a:endCxn id="66" idx="0"/>
              </p:cNvCxnSpPr>
              <p:nvPr/>
            </p:nvCxnSpPr>
            <p:spPr>
              <a:xfrm flipH="1">
                <a:off x="2324100" y="2375416"/>
                <a:ext cx="497028" cy="42493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447054" y="2375416"/>
              <a:ext cx="1905000" cy="2139433"/>
              <a:chOff x="5257800" y="2375416"/>
              <a:chExt cx="1905000" cy="2139433"/>
            </a:xfrm>
          </p:grpSpPr>
          <p:sp>
            <p:nvSpPr>
              <p:cNvPr id="57" name="Oval 56"/>
              <p:cNvSpPr/>
              <p:nvPr/>
            </p:nvSpPr>
            <p:spPr>
              <a:xfrm>
                <a:off x="5524500" y="2800349"/>
                <a:ext cx="1447800" cy="838200"/>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 name="Oval 57"/>
              <p:cNvSpPr/>
              <p:nvPr/>
            </p:nvSpPr>
            <p:spPr>
              <a:xfrm>
                <a:off x="5257800" y="3905249"/>
                <a:ext cx="914400" cy="609600"/>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9" name="Straight Connector 58"/>
              <p:cNvCxnSpPr>
                <a:endCxn id="58" idx="0"/>
              </p:cNvCxnSpPr>
              <p:nvPr/>
            </p:nvCxnSpPr>
            <p:spPr>
              <a:xfrm flipH="1">
                <a:off x="5715000" y="3600449"/>
                <a:ext cx="228600" cy="30480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6248400" y="3905249"/>
                <a:ext cx="914400" cy="609600"/>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61" name="Straight Connector 60"/>
              <p:cNvCxnSpPr>
                <a:endCxn id="60" idx="0"/>
              </p:cNvCxnSpPr>
              <p:nvPr/>
            </p:nvCxnSpPr>
            <p:spPr>
              <a:xfrm>
                <a:off x="6553200" y="3600449"/>
                <a:ext cx="152400" cy="30480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792834" y="2896283"/>
                <a:ext cx="911132" cy="578325"/>
              </a:xfrm>
              <a:prstGeom prst="rect">
                <a:avLst/>
              </a:prstGeom>
              <a:noFill/>
            </p:spPr>
            <p:txBody>
              <a:bodyPr wrap="none" rtlCol="0">
                <a:spAutoFit/>
              </a:bodyPr>
              <a:lstStyle/>
              <a:p>
                <a:pPr algn="ctr"/>
                <a:r>
                  <a:rPr lang="en-US" sz="1400" dirty="0"/>
                  <a:t>Regional</a:t>
                </a:r>
              </a:p>
              <a:p>
                <a:pPr algn="ctr"/>
                <a:r>
                  <a:rPr lang="en-US" sz="1400" dirty="0"/>
                  <a:t>Network</a:t>
                </a:r>
              </a:p>
            </p:txBody>
          </p:sp>
          <p:sp>
            <p:nvSpPr>
              <p:cNvPr id="63" name="TextBox 62"/>
              <p:cNvSpPr txBox="1"/>
              <p:nvPr/>
            </p:nvSpPr>
            <p:spPr>
              <a:xfrm>
                <a:off x="5280729" y="4025383"/>
                <a:ext cx="868540" cy="306172"/>
              </a:xfrm>
              <a:prstGeom prst="rect">
                <a:avLst/>
              </a:prstGeom>
              <a:noFill/>
            </p:spPr>
            <p:txBody>
              <a:bodyPr wrap="none" rtlCol="0">
                <a:spAutoFit/>
              </a:bodyPr>
              <a:lstStyle/>
              <a:p>
                <a:pPr algn="ctr"/>
                <a:r>
                  <a:rPr lang="en-US" sz="1200" dirty="0"/>
                  <a:t>Customer</a:t>
                </a:r>
              </a:p>
            </p:txBody>
          </p:sp>
          <p:sp>
            <p:nvSpPr>
              <p:cNvPr id="64" name="TextBox 63"/>
              <p:cNvSpPr txBox="1"/>
              <p:nvPr/>
            </p:nvSpPr>
            <p:spPr>
              <a:xfrm>
                <a:off x="6271330" y="4040772"/>
                <a:ext cx="868540" cy="306172"/>
              </a:xfrm>
              <a:prstGeom prst="rect">
                <a:avLst/>
              </a:prstGeom>
              <a:noFill/>
            </p:spPr>
            <p:txBody>
              <a:bodyPr wrap="none" rtlCol="0">
                <a:spAutoFit/>
              </a:bodyPr>
              <a:lstStyle/>
              <a:p>
                <a:pPr algn="ctr"/>
                <a:r>
                  <a:rPr lang="en-US" sz="1200" dirty="0"/>
                  <a:t>Customer</a:t>
                </a:r>
              </a:p>
            </p:txBody>
          </p:sp>
          <p:cxnSp>
            <p:nvCxnSpPr>
              <p:cNvPr id="65" name="Straight Connector 64"/>
              <p:cNvCxnSpPr>
                <a:endCxn id="57" idx="0"/>
              </p:cNvCxnSpPr>
              <p:nvPr/>
            </p:nvCxnSpPr>
            <p:spPr>
              <a:xfrm>
                <a:off x="5829300" y="2375416"/>
                <a:ext cx="419100" cy="42493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3389654" y="2571750"/>
              <a:ext cx="1905000" cy="2019300"/>
              <a:chOff x="1333500" y="2495550"/>
              <a:chExt cx="1905000" cy="2019300"/>
            </a:xfrm>
          </p:grpSpPr>
          <p:sp>
            <p:nvSpPr>
              <p:cNvPr id="48" name="Oval 47"/>
              <p:cNvSpPr/>
              <p:nvPr/>
            </p:nvSpPr>
            <p:spPr>
              <a:xfrm>
                <a:off x="1600200" y="2800350"/>
                <a:ext cx="1447800" cy="838200"/>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Oval 48"/>
              <p:cNvSpPr/>
              <p:nvPr/>
            </p:nvSpPr>
            <p:spPr>
              <a:xfrm>
                <a:off x="1333500" y="3905250"/>
                <a:ext cx="914400" cy="609600"/>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0" name="Straight Connector 49"/>
              <p:cNvCxnSpPr>
                <a:endCxn id="49" idx="0"/>
              </p:cNvCxnSpPr>
              <p:nvPr/>
            </p:nvCxnSpPr>
            <p:spPr>
              <a:xfrm flipH="1">
                <a:off x="1790700" y="3600450"/>
                <a:ext cx="228600" cy="30480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324100" y="3905250"/>
                <a:ext cx="914400" cy="609600"/>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2" name="Straight Connector 51"/>
              <p:cNvCxnSpPr>
                <a:endCxn id="51" idx="0"/>
              </p:cNvCxnSpPr>
              <p:nvPr/>
            </p:nvCxnSpPr>
            <p:spPr>
              <a:xfrm>
                <a:off x="2628900" y="3600450"/>
                <a:ext cx="152400" cy="30480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868534" y="2896283"/>
                <a:ext cx="911132" cy="578325"/>
              </a:xfrm>
              <a:prstGeom prst="rect">
                <a:avLst/>
              </a:prstGeom>
              <a:noFill/>
            </p:spPr>
            <p:txBody>
              <a:bodyPr wrap="none" rtlCol="0">
                <a:spAutoFit/>
              </a:bodyPr>
              <a:lstStyle/>
              <a:p>
                <a:pPr algn="ctr"/>
                <a:r>
                  <a:rPr lang="en-US" sz="1400" dirty="0"/>
                  <a:t>Regional</a:t>
                </a:r>
              </a:p>
              <a:p>
                <a:pPr algn="ctr"/>
                <a:r>
                  <a:rPr lang="en-US" sz="1400" dirty="0"/>
                  <a:t>Network</a:t>
                </a:r>
              </a:p>
            </p:txBody>
          </p:sp>
          <p:sp>
            <p:nvSpPr>
              <p:cNvPr id="54" name="TextBox 53"/>
              <p:cNvSpPr txBox="1"/>
              <p:nvPr/>
            </p:nvSpPr>
            <p:spPr>
              <a:xfrm>
                <a:off x="1356429" y="4025384"/>
                <a:ext cx="868540" cy="306172"/>
              </a:xfrm>
              <a:prstGeom prst="rect">
                <a:avLst/>
              </a:prstGeom>
              <a:noFill/>
            </p:spPr>
            <p:txBody>
              <a:bodyPr wrap="none" rtlCol="0">
                <a:spAutoFit/>
              </a:bodyPr>
              <a:lstStyle/>
              <a:p>
                <a:pPr algn="ctr"/>
                <a:r>
                  <a:rPr lang="en-US" sz="1200" dirty="0"/>
                  <a:t>Customer</a:t>
                </a:r>
              </a:p>
            </p:txBody>
          </p:sp>
          <p:sp>
            <p:nvSpPr>
              <p:cNvPr id="55" name="TextBox 54"/>
              <p:cNvSpPr txBox="1"/>
              <p:nvPr/>
            </p:nvSpPr>
            <p:spPr>
              <a:xfrm>
                <a:off x="2347030" y="4040773"/>
                <a:ext cx="868540" cy="306172"/>
              </a:xfrm>
              <a:prstGeom prst="rect">
                <a:avLst/>
              </a:prstGeom>
              <a:noFill/>
            </p:spPr>
            <p:txBody>
              <a:bodyPr wrap="none" rtlCol="0">
                <a:spAutoFit/>
              </a:bodyPr>
              <a:lstStyle/>
              <a:p>
                <a:pPr algn="ctr"/>
                <a:r>
                  <a:rPr lang="en-US" sz="1200" dirty="0"/>
                  <a:t>Customer</a:t>
                </a:r>
              </a:p>
            </p:txBody>
          </p:sp>
          <p:cxnSp>
            <p:nvCxnSpPr>
              <p:cNvPr id="56" name="Straight Connector 55"/>
              <p:cNvCxnSpPr/>
              <p:nvPr/>
            </p:nvCxnSpPr>
            <p:spPr>
              <a:xfrm>
                <a:off x="2400302" y="2495550"/>
                <a:ext cx="0" cy="30480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46" name="Straight Arrow Connector 45"/>
            <p:cNvCxnSpPr/>
            <p:nvPr/>
          </p:nvCxnSpPr>
          <p:spPr>
            <a:xfrm flipH="1">
              <a:off x="5713754" y="1858295"/>
              <a:ext cx="618454" cy="279927"/>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332206" y="1635520"/>
              <a:ext cx="2047480" cy="782440"/>
            </a:xfrm>
            <a:prstGeom prst="rect">
              <a:avLst/>
            </a:prstGeom>
            <a:solidFill>
              <a:srgbClr val="F8F8F8"/>
            </a:solidFill>
            <a:ln w="6350">
              <a:solidFill>
                <a:srgbClr val="000000"/>
              </a:solidFill>
            </a:ln>
          </p:spPr>
          <p:txBody>
            <a:bodyPr wrap="square" lIns="45720" rIns="45720" rtlCol="0">
              <a:spAutoFit/>
            </a:bodyPr>
            <a:lstStyle/>
            <a:p>
              <a:pPr>
                <a:lnSpc>
                  <a:spcPts val="1600"/>
                </a:lnSpc>
              </a:pPr>
              <a:r>
                <a:rPr lang="en-US" sz="1400" dirty="0"/>
                <a:t>56 kbps links in ‘85</a:t>
              </a:r>
            </a:p>
            <a:p>
              <a:pPr algn="ctr">
                <a:lnSpc>
                  <a:spcPts val="1600"/>
                </a:lnSpc>
              </a:pPr>
              <a:r>
                <a:rPr lang="en-US" sz="1400" dirty="0"/>
                <a:t>1.5 Mbps links in ‘88</a:t>
              </a:r>
            </a:p>
            <a:p>
              <a:pPr algn="ctr">
                <a:lnSpc>
                  <a:spcPts val="1600"/>
                </a:lnSpc>
              </a:pPr>
              <a:r>
                <a:rPr lang="en-US" sz="1400" dirty="0"/>
                <a:t>45 Mbps links in ‘91</a:t>
              </a:r>
            </a:p>
          </p:txBody>
        </p:sp>
      </p:grpSp>
    </p:spTree>
    <p:extLst>
      <p:ext uri="{BB962C8B-B14F-4D97-AF65-F5344CB8AC3E}">
        <p14:creationId xmlns:p14="http://schemas.microsoft.com/office/powerpoint/2010/main" val="17817904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Modern Internet – Birth of the Web</a:t>
            </a:r>
          </a:p>
        </p:txBody>
      </p:sp>
      <p:sp>
        <p:nvSpPr>
          <p:cNvPr id="3" name="Content Placeholder 2"/>
          <p:cNvSpPr>
            <a:spLocks noGrp="1"/>
          </p:cNvSpPr>
          <p:nvPr>
            <p:ph idx="1"/>
          </p:nvPr>
        </p:nvSpPr>
        <p:spPr>
          <a:xfrm>
            <a:off x="457200" y="1323975"/>
            <a:ext cx="8458200" cy="4918075"/>
          </a:xfrm>
        </p:spPr>
        <p:txBody>
          <a:bodyPr/>
          <a:lstStyle/>
          <a:p>
            <a:r>
              <a:rPr lang="en-US" dirty="0"/>
              <a:t>&gt;’95 connectivity provided by ISPs who are competitors </a:t>
            </a:r>
          </a:p>
          <a:p>
            <a:pPr lvl="1"/>
            <a:r>
              <a:rPr lang="en-US" dirty="0"/>
              <a:t>no longer a single backbone</a:t>
            </a:r>
          </a:p>
          <a:p>
            <a:pPr lvl="1"/>
            <a:r>
              <a:rPr lang="en-US" dirty="0"/>
              <a:t>ISPs connect at Internet </a:t>
            </a:r>
            <a:r>
              <a:rPr lang="en-US" dirty="0" err="1"/>
              <a:t>eXchange</a:t>
            </a:r>
            <a:r>
              <a:rPr lang="en-US" dirty="0"/>
              <a:t> Point (IXP) facilities to exchange traffic with each other, and get it to anywhere on the Internet</a:t>
            </a:r>
          </a:p>
          <a:p>
            <a:pPr lvl="1"/>
            <a:r>
              <a:rPr lang="en-US" dirty="0"/>
              <a:t>Large content providers connect to these IXPs to distribute their content</a:t>
            </a:r>
          </a:p>
          <a:p>
            <a:pPr lvl="4"/>
            <a:endParaRPr lang="en-US" dirty="0"/>
          </a:p>
          <a:p>
            <a:r>
              <a:rPr lang="en-US" dirty="0"/>
              <a:t>Web bursts on the scene in ’93</a:t>
            </a:r>
          </a:p>
          <a:p>
            <a:pPr lvl="1"/>
            <a:r>
              <a:rPr lang="en-US" dirty="0"/>
              <a:t>Growth leads to CDNs, ICANN in ‘98</a:t>
            </a:r>
          </a:p>
          <a:p>
            <a:pPr lvl="1"/>
            <a:r>
              <a:rPr lang="en-US" dirty="0"/>
              <a:t>Most bits are video (soon wireless)</a:t>
            </a:r>
          </a:p>
          <a:p>
            <a:pPr lvl="1"/>
            <a:r>
              <a:rPr lang="en-US" dirty="0"/>
              <a:t>Content is driving the Internet  </a:t>
            </a:r>
          </a:p>
          <a:p>
            <a:endParaRPr lang="en-US" dirty="0"/>
          </a:p>
        </p:txBody>
      </p:sp>
      <p:sp>
        <p:nvSpPr>
          <p:cNvPr id="4" name="Slide Number Placeholder 3"/>
          <p:cNvSpPr>
            <a:spLocks noGrp="1"/>
          </p:cNvSpPr>
          <p:nvPr>
            <p:ph type="sldNum" sz="quarter" idx="12"/>
          </p:nvPr>
        </p:nvSpPr>
        <p:spPr/>
        <p:txBody>
          <a:bodyPr/>
          <a:lstStyle/>
          <a:p>
            <a:fld id="{E7CA9478-788D-42C7-BC35-88005760C6DD}" type="slidenum">
              <a:rPr lang="en-US" smtClean="0"/>
              <a:t>49</a:t>
            </a:fld>
            <a:endParaRPr lang="en-US"/>
          </a:p>
        </p:txBody>
      </p:sp>
    </p:spTree>
    <p:extLst>
      <p:ext uri="{BB962C8B-B14F-4D97-AF65-F5344CB8AC3E}">
        <p14:creationId xmlns:p14="http://schemas.microsoft.com/office/powerpoint/2010/main" val="362154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Design – Modularity using Protocols and Layers</a:t>
            </a:r>
          </a:p>
        </p:txBody>
      </p:sp>
      <p:sp>
        <p:nvSpPr>
          <p:cNvPr id="3" name="Slide Number Placeholder 2"/>
          <p:cNvSpPr>
            <a:spLocks noGrp="1"/>
          </p:cNvSpPr>
          <p:nvPr>
            <p:ph type="sldNum" sz="quarter" idx="10"/>
          </p:nvPr>
        </p:nvSpPr>
        <p:spPr/>
        <p:txBody>
          <a:bodyPr/>
          <a:lstStyle/>
          <a:p>
            <a:pPr>
              <a:defRPr/>
            </a:pPr>
            <a:fld id="{E84328DE-0B1F-471E-ACE5-B3C574875C47}" type="slidenum">
              <a:rPr lang="en-US" smtClean="0"/>
              <a:pPr>
                <a:defRPr/>
              </a:pPr>
              <a:t>5</a:t>
            </a:fld>
            <a:endParaRPr lang="en-US"/>
          </a:p>
        </p:txBody>
      </p:sp>
      <p:sp>
        <p:nvSpPr>
          <p:cNvPr id="4" name="Content Placeholder 3"/>
          <p:cNvSpPr>
            <a:spLocks noGrp="1"/>
          </p:cNvSpPr>
          <p:nvPr>
            <p:ph sz="quarter" idx="13"/>
          </p:nvPr>
        </p:nvSpPr>
        <p:spPr>
          <a:xfrm>
            <a:off x="457200" y="4038600"/>
            <a:ext cx="8686800" cy="2057400"/>
          </a:xfrm>
        </p:spPr>
        <p:txBody>
          <a:bodyPr/>
          <a:lstStyle/>
          <a:p>
            <a:pPr lvl="1"/>
            <a:r>
              <a:rPr lang="en-US" dirty="0"/>
              <a:t>Protocols are layered vertically </a:t>
            </a:r>
          </a:p>
          <a:p>
            <a:pPr lvl="2"/>
            <a:r>
              <a:rPr lang="en-US" dirty="0"/>
              <a:t>each instance talks only to its lower or higher layer protocol instance</a:t>
            </a:r>
          </a:p>
          <a:p>
            <a:pPr lvl="2"/>
            <a:r>
              <a:rPr lang="en-US" dirty="0"/>
              <a:t>Each layer defines an interface that describes the services it makes available</a:t>
            </a:r>
          </a:p>
          <a:p>
            <a:pPr lvl="2"/>
            <a:r>
              <a:rPr lang="en-US" dirty="0"/>
              <a:t>physical connections are shown by solid lines</a:t>
            </a:r>
          </a:p>
          <a:p>
            <a:pPr lvl="1"/>
            <a:r>
              <a:rPr lang="en-US" dirty="0"/>
              <a:t>Protocols are designed horizontally</a:t>
            </a:r>
          </a:p>
          <a:p>
            <a:pPr lvl="2"/>
            <a:r>
              <a:rPr lang="en-US" dirty="0"/>
              <a:t>each protocol specifies interoperability between two different systems</a:t>
            </a:r>
          </a:p>
          <a:p>
            <a:pPr lvl="2"/>
            <a:r>
              <a:rPr lang="en-US" dirty="0"/>
              <a:t>virtual connections are shown by dotted lines </a:t>
            </a:r>
            <a:endParaRPr lang="en-US" u="sng" dirty="0"/>
          </a:p>
          <a:p>
            <a:pPr lvl="2"/>
            <a:endParaRPr lang="en-US" dirty="0"/>
          </a:p>
        </p:txBody>
      </p:sp>
      <p:grpSp>
        <p:nvGrpSpPr>
          <p:cNvPr id="5" name="Group 4"/>
          <p:cNvGrpSpPr/>
          <p:nvPr/>
        </p:nvGrpSpPr>
        <p:grpSpPr>
          <a:xfrm>
            <a:off x="457200" y="1295400"/>
            <a:ext cx="7200900" cy="2777241"/>
            <a:chOff x="457200" y="1447800"/>
            <a:chExt cx="7579895" cy="2923412"/>
          </a:xfrm>
        </p:grpSpPr>
        <p:grpSp>
          <p:nvGrpSpPr>
            <p:cNvPr id="6" name="Group 5"/>
            <p:cNvGrpSpPr/>
            <p:nvPr/>
          </p:nvGrpSpPr>
          <p:grpSpPr>
            <a:xfrm>
              <a:off x="2209800" y="1809750"/>
              <a:ext cx="990600" cy="495300"/>
              <a:chOff x="2209800" y="1924050"/>
              <a:chExt cx="990600" cy="495300"/>
            </a:xfrm>
          </p:grpSpPr>
          <p:sp>
            <p:nvSpPr>
              <p:cNvPr id="35" name="Rectangle 34"/>
              <p:cNvSpPr/>
              <p:nvPr/>
            </p:nvSpPr>
            <p:spPr>
              <a:xfrm>
                <a:off x="2209800" y="1924050"/>
                <a:ext cx="990600" cy="495300"/>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36" name="TextBox 10"/>
              <p:cNvSpPr txBox="1"/>
              <p:nvPr/>
            </p:nvSpPr>
            <p:spPr>
              <a:xfrm>
                <a:off x="2546242" y="1971645"/>
                <a:ext cx="317716"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X</a:t>
                </a:r>
              </a:p>
            </p:txBody>
          </p:sp>
        </p:grpSp>
        <p:grpSp>
          <p:nvGrpSpPr>
            <p:cNvPr id="7" name="Group 6"/>
            <p:cNvGrpSpPr/>
            <p:nvPr/>
          </p:nvGrpSpPr>
          <p:grpSpPr>
            <a:xfrm>
              <a:off x="5562600" y="3028950"/>
              <a:ext cx="990600" cy="495300"/>
              <a:chOff x="2209800" y="1924050"/>
              <a:chExt cx="990600" cy="495300"/>
            </a:xfrm>
          </p:grpSpPr>
          <p:sp>
            <p:nvSpPr>
              <p:cNvPr id="33" name="Rectangle 32"/>
              <p:cNvSpPr/>
              <p:nvPr/>
            </p:nvSpPr>
            <p:spPr>
              <a:xfrm>
                <a:off x="2209800" y="1924050"/>
                <a:ext cx="990600" cy="4953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34" name="TextBox 15"/>
              <p:cNvSpPr txBox="1"/>
              <p:nvPr/>
            </p:nvSpPr>
            <p:spPr>
              <a:xfrm>
                <a:off x="2546242" y="1971645"/>
                <a:ext cx="309700"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Y</a:t>
                </a:r>
              </a:p>
            </p:txBody>
          </p:sp>
        </p:grpSp>
        <p:grpSp>
          <p:nvGrpSpPr>
            <p:cNvPr id="8" name="Group 7"/>
            <p:cNvGrpSpPr/>
            <p:nvPr/>
          </p:nvGrpSpPr>
          <p:grpSpPr>
            <a:xfrm>
              <a:off x="2209800" y="3028950"/>
              <a:ext cx="990600" cy="495300"/>
              <a:chOff x="2209800" y="1924050"/>
              <a:chExt cx="990600" cy="495300"/>
            </a:xfrm>
          </p:grpSpPr>
          <p:sp>
            <p:nvSpPr>
              <p:cNvPr id="31" name="Rectangle 30"/>
              <p:cNvSpPr/>
              <p:nvPr/>
            </p:nvSpPr>
            <p:spPr>
              <a:xfrm>
                <a:off x="2209800" y="1924050"/>
                <a:ext cx="990600" cy="4953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32" name="TextBox 18"/>
              <p:cNvSpPr txBox="1"/>
              <p:nvPr/>
            </p:nvSpPr>
            <p:spPr>
              <a:xfrm>
                <a:off x="2546242" y="1971645"/>
                <a:ext cx="309700"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Y</a:t>
                </a:r>
              </a:p>
            </p:txBody>
          </p:sp>
        </p:grpSp>
        <p:grpSp>
          <p:nvGrpSpPr>
            <p:cNvPr id="9" name="Group 8"/>
            <p:cNvGrpSpPr/>
            <p:nvPr/>
          </p:nvGrpSpPr>
          <p:grpSpPr>
            <a:xfrm>
              <a:off x="5562600" y="1809750"/>
              <a:ext cx="990600" cy="495300"/>
              <a:chOff x="2209800" y="1924050"/>
              <a:chExt cx="990600" cy="495300"/>
            </a:xfrm>
          </p:grpSpPr>
          <p:sp>
            <p:nvSpPr>
              <p:cNvPr id="29" name="Rectangle 28"/>
              <p:cNvSpPr/>
              <p:nvPr/>
            </p:nvSpPr>
            <p:spPr>
              <a:xfrm>
                <a:off x="2209800" y="1924050"/>
                <a:ext cx="990600" cy="4953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30" name="TextBox 21"/>
              <p:cNvSpPr txBox="1"/>
              <p:nvPr/>
            </p:nvSpPr>
            <p:spPr>
              <a:xfrm>
                <a:off x="2546242" y="1971645"/>
                <a:ext cx="317716"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X</a:t>
                </a:r>
              </a:p>
            </p:txBody>
          </p:sp>
        </p:grpSp>
        <p:sp>
          <p:nvSpPr>
            <p:cNvPr id="10" name="TextBox 22"/>
            <p:cNvSpPr txBox="1"/>
            <p:nvPr/>
          </p:nvSpPr>
          <p:spPr>
            <a:xfrm>
              <a:off x="457200" y="1534179"/>
              <a:ext cx="1351723" cy="6803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Instance of protocol X</a:t>
              </a:r>
            </a:p>
          </p:txBody>
        </p:sp>
        <p:cxnSp>
          <p:nvCxnSpPr>
            <p:cNvPr id="11" name="Straight Arrow Connector 10"/>
            <p:cNvCxnSpPr>
              <a:stCxn id="10" idx="3"/>
              <a:endCxn id="35" idx="1"/>
            </p:cNvCxnSpPr>
            <p:nvPr/>
          </p:nvCxnSpPr>
          <p:spPr>
            <a:xfrm>
              <a:off x="1808923" y="1874354"/>
              <a:ext cx="400877" cy="18304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25"/>
            <p:cNvSpPr txBox="1"/>
            <p:nvPr/>
          </p:nvSpPr>
          <p:spPr>
            <a:xfrm>
              <a:off x="7010400" y="1534179"/>
              <a:ext cx="1026695" cy="6803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Peer instance</a:t>
              </a:r>
            </a:p>
          </p:txBody>
        </p:sp>
        <p:cxnSp>
          <p:nvCxnSpPr>
            <p:cNvPr id="13" name="Straight Arrow Connector 12"/>
            <p:cNvCxnSpPr>
              <a:stCxn id="12" idx="1"/>
              <a:endCxn id="29" idx="3"/>
            </p:cNvCxnSpPr>
            <p:nvPr/>
          </p:nvCxnSpPr>
          <p:spPr>
            <a:xfrm flipH="1">
              <a:off x="6553200" y="1874354"/>
              <a:ext cx="457200" cy="18304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31"/>
            <p:cNvSpPr txBox="1"/>
            <p:nvPr/>
          </p:nvSpPr>
          <p:spPr>
            <a:xfrm>
              <a:off x="2286000" y="4001880"/>
              <a:ext cx="86273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Node 1</a:t>
              </a:r>
            </a:p>
          </p:txBody>
        </p:sp>
        <p:sp>
          <p:nvSpPr>
            <p:cNvPr id="15" name="TextBox 32"/>
            <p:cNvSpPr txBox="1"/>
            <p:nvPr/>
          </p:nvSpPr>
          <p:spPr>
            <a:xfrm>
              <a:off x="5638800" y="4001880"/>
              <a:ext cx="86273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Node 2</a:t>
              </a:r>
            </a:p>
          </p:txBody>
        </p:sp>
        <p:cxnSp>
          <p:nvCxnSpPr>
            <p:cNvPr id="16" name="Straight Arrow Connector 15"/>
            <p:cNvCxnSpPr>
              <a:stCxn id="35" idx="3"/>
              <a:endCxn id="29" idx="1"/>
            </p:cNvCxnSpPr>
            <p:nvPr/>
          </p:nvCxnSpPr>
          <p:spPr>
            <a:xfrm>
              <a:off x="3200400" y="2057400"/>
              <a:ext cx="2362200" cy="0"/>
            </a:xfrm>
            <a:prstGeom prst="straightConnector1">
              <a:avLst/>
            </a:prstGeom>
            <a:ln w="127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200400" y="3276600"/>
              <a:ext cx="2362200" cy="0"/>
            </a:xfrm>
            <a:prstGeom prst="straightConnector1">
              <a:avLst/>
            </a:prstGeom>
            <a:ln w="127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5" idx="2"/>
              <a:endCxn id="31" idx="0"/>
            </p:cNvCxnSpPr>
            <p:nvPr/>
          </p:nvCxnSpPr>
          <p:spPr>
            <a:xfrm>
              <a:off x="2705100" y="2305050"/>
              <a:ext cx="0" cy="72390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057900" y="2305050"/>
              <a:ext cx="0" cy="72390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57900" y="3524250"/>
              <a:ext cx="0" cy="36195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053892" y="1447800"/>
              <a:ext cx="0" cy="36195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723322" y="3524250"/>
              <a:ext cx="0" cy="36195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719314" y="1447800"/>
              <a:ext cx="0" cy="36195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44"/>
            <p:cNvSpPr txBox="1"/>
            <p:nvPr/>
          </p:nvSpPr>
          <p:spPr>
            <a:xfrm>
              <a:off x="457200" y="2647950"/>
              <a:ext cx="1345097"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Lower layer instance (of protocol Y)</a:t>
              </a:r>
            </a:p>
          </p:txBody>
        </p:sp>
        <p:cxnSp>
          <p:nvCxnSpPr>
            <p:cNvPr id="25" name="Straight Arrow Connector 24"/>
            <p:cNvCxnSpPr>
              <a:stCxn id="24" idx="3"/>
              <a:endCxn id="31" idx="1"/>
            </p:cNvCxnSpPr>
            <p:nvPr/>
          </p:nvCxnSpPr>
          <p:spPr>
            <a:xfrm>
              <a:off x="1802297" y="3109615"/>
              <a:ext cx="407503" cy="166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51"/>
            <p:cNvSpPr txBox="1"/>
            <p:nvPr/>
          </p:nvSpPr>
          <p:spPr>
            <a:xfrm>
              <a:off x="3810606" y="1688068"/>
              <a:ext cx="114178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Protocol X</a:t>
              </a:r>
            </a:p>
          </p:txBody>
        </p:sp>
        <p:cxnSp>
          <p:nvCxnSpPr>
            <p:cNvPr id="27" name="Straight Connector 26"/>
            <p:cNvCxnSpPr/>
            <p:nvPr/>
          </p:nvCxnSpPr>
          <p:spPr>
            <a:xfrm>
              <a:off x="2546242" y="2647950"/>
              <a:ext cx="3097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55"/>
            <p:cNvSpPr txBox="1"/>
            <p:nvPr/>
          </p:nvSpPr>
          <p:spPr>
            <a:xfrm>
              <a:off x="2842690" y="2324784"/>
              <a:ext cx="184924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Service provided by Protocol Y</a:t>
              </a:r>
            </a:p>
          </p:txBody>
        </p:sp>
      </p:grpSp>
    </p:spTree>
    <p:extLst>
      <p:ext uri="{BB962C8B-B14F-4D97-AF65-F5344CB8AC3E}">
        <p14:creationId xmlns:p14="http://schemas.microsoft.com/office/powerpoint/2010/main" val="329320206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Internet Architecture</a:t>
            </a:r>
          </a:p>
        </p:txBody>
      </p:sp>
      <p:sp>
        <p:nvSpPr>
          <p:cNvPr id="3" name="Content Placeholder 2"/>
          <p:cNvSpPr>
            <a:spLocks noGrp="1"/>
          </p:cNvSpPr>
          <p:nvPr>
            <p:ph idx="1"/>
          </p:nvPr>
        </p:nvSpPr>
        <p:spPr>
          <a:xfrm>
            <a:off x="457200" y="4343400"/>
            <a:ext cx="8686800" cy="1593850"/>
          </a:xfrm>
        </p:spPr>
        <p:txBody>
          <a:bodyPr/>
          <a:lstStyle/>
          <a:p>
            <a:pPr lvl="2"/>
            <a:r>
              <a:rPr lang="en-US"/>
              <a:t>ISP network </a:t>
            </a:r>
          </a:p>
          <a:p>
            <a:pPr lvl="3"/>
            <a:r>
              <a:rPr lang="en-US"/>
              <a:t>regional, national, or international in scope</a:t>
            </a:r>
          </a:p>
          <a:p>
            <a:pPr lvl="3"/>
            <a:r>
              <a:rPr lang="en-US"/>
              <a:t>provides routers at Points of Presence (POP) to allow customers to connect to the ISP</a:t>
            </a:r>
          </a:p>
          <a:p>
            <a:pPr lvl="3"/>
            <a:r>
              <a:rPr lang="en-US"/>
              <a:t>ISP’s </a:t>
            </a:r>
            <a:r>
              <a:rPr lang="en-US" b="1"/>
              <a:t>backbone </a:t>
            </a:r>
            <a:r>
              <a:rPr lang="en-US"/>
              <a:t>is comprised of these routers, connected via transmission lines</a:t>
            </a:r>
          </a:p>
          <a:p>
            <a:pPr lvl="2"/>
            <a:endParaRPr lang="en-US"/>
          </a:p>
          <a:p>
            <a:pPr lvl="2"/>
            <a:endParaRPr lang="en-US"/>
          </a:p>
          <a:p>
            <a:pPr lvl="1"/>
            <a:endParaRPr lang="en-US"/>
          </a:p>
        </p:txBody>
      </p:sp>
      <p:sp>
        <p:nvSpPr>
          <p:cNvPr id="4" name="Slide Number Placeholder 3"/>
          <p:cNvSpPr>
            <a:spLocks noGrp="1"/>
          </p:cNvSpPr>
          <p:nvPr>
            <p:ph type="sldNum" sz="quarter" idx="12"/>
          </p:nvPr>
        </p:nvSpPr>
        <p:spPr/>
        <p:txBody>
          <a:bodyPr/>
          <a:lstStyle/>
          <a:p>
            <a:fld id="{E7CA9478-788D-42C7-BC35-88005760C6DD}" type="slidenum">
              <a:rPr lang="en-US" smtClean="0"/>
              <a:t>50</a:t>
            </a:fld>
            <a:endParaRPr lang="en-US"/>
          </a:p>
        </p:txBody>
      </p:sp>
      <p:pic>
        <p:nvPicPr>
          <p:cNvPr id="5" name="Picture 4"/>
          <p:cNvPicPr/>
          <p:nvPr/>
        </p:nvPicPr>
        <p:blipFill>
          <a:blip r:embed="rId2"/>
          <a:stretch>
            <a:fillRect/>
          </a:stretch>
        </p:blipFill>
        <p:spPr>
          <a:xfrm>
            <a:off x="2895600" y="1212850"/>
            <a:ext cx="6248400" cy="3148012"/>
          </a:xfrm>
          <a:prstGeom prst="rect">
            <a:avLst/>
          </a:prstGeom>
        </p:spPr>
      </p:pic>
    </p:spTree>
    <p:extLst>
      <p:ext uri="{BB962C8B-B14F-4D97-AF65-F5344CB8AC3E}">
        <p14:creationId xmlns:p14="http://schemas.microsoft.com/office/powerpoint/2010/main" val="4056896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Internet Architecture</a:t>
            </a:r>
          </a:p>
        </p:txBody>
      </p:sp>
      <p:sp>
        <p:nvSpPr>
          <p:cNvPr id="3" name="Content Placeholder 2"/>
          <p:cNvSpPr>
            <a:spLocks noGrp="1"/>
          </p:cNvSpPr>
          <p:nvPr>
            <p:ph idx="1"/>
          </p:nvPr>
        </p:nvSpPr>
        <p:spPr>
          <a:xfrm>
            <a:off x="457200" y="4343400"/>
            <a:ext cx="8686800" cy="1593850"/>
          </a:xfrm>
        </p:spPr>
        <p:txBody>
          <a:bodyPr/>
          <a:lstStyle/>
          <a:p>
            <a:pPr lvl="2"/>
            <a:r>
              <a:rPr lang="en-US"/>
              <a:t>Customers pay to connect to an ISP via its POP</a:t>
            </a:r>
          </a:p>
          <a:p>
            <a:pPr lvl="3"/>
            <a:r>
              <a:rPr lang="en-US"/>
              <a:t>If the ISP is a telephone company, customer uses telephone lines to connect </a:t>
            </a:r>
          </a:p>
          <a:p>
            <a:pPr lvl="4"/>
            <a:r>
              <a:rPr lang="en-US"/>
              <a:t>Digital Subscriber Line (DSL) modem converts between digital packets and analog signals</a:t>
            </a:r>
          </a:p>
          <a:p>
            <a:pPr lvl="3"/>
            <a:r>
              <a:rPr lang="en-US"/>
              <a:t>If the ISP is a cable company, customer uses a cable modem and the cable TV system</a:t>
            </a:r>
          </a:p>
          <a:p>
            <a:pPr lvl="3"/>
            <a:r>
              <a:rPr lang="en-US"/>
              <a:t>If the ISP is a wireless company, customer uses 3G or 4G mobile phone networks</a:t>
            </a:r>
          </a:p>
          <a:p>
            <a:pPr lvl="3"/>
            <a:r>
              <a:rPr lang="en-US"/>
              <a:t>On the ISP network, the system is fully digital and packet switched</a:t>
            </a:r>
          </a:p>
          <a:p>
            <a:pPr lvl="2"/>
            <a:r>
              <a:rPr lang="en-US"/>
              <a:t>Last Mile: speeds are limited by the cabling from the ISP to the residence</a:t>
            </a:r>
          </a:p>
          <a:p>
            <a:pPr lvl="2"/>
            <a:endParaRPr lang="en-US"/>
          </a:p>
          <a:p>
            <a:pPr lvl="3"/>
            <a:endParaRPr lang="en-US"/>
          </a:p>
        </p:txBody>
      </p:sp>
      <p:sp>
        <p:nvSpPr>
          <p:cNvPr id="4" name="Slide Number Placeholder 3"/>
          <p:cNvSpPr>
            <a:spLocks noGrp="1"/>
          </p:cNvSpPr>
          <p:nvPr>
            <p:ph type="sldNum" sz="quarter" idx="12"/>
          </p:nvPr>
        </p:nvSpPr>
        <p:spPr/>
        <p:txBody>
          <a:bodyPr/>
          <a:lstStyle/>
          <a:p>
            <a:fld id="{E7CA9478-788D-42C7-BC35-88005760C6DD}" type="slidenum">
              <a:rPr lang="en-US" smtClean="0"/>
              <a:t>51</a:t>
            </a:fld>
            <a:endParaRPr lang="en-US"/>
          </a:p>
        </p:txBody>
      </p:sp>
      <p:pic>
        <p:nvPicPr>
          <p:cNvPr id="5" name="Picture 4"/>
          <p:cNvPicPr/>
          <p:nvPr/>
        </p:nvPicPr>
        <p:blipFill>
          <a:blip r:embed="rId2"/>
          <a:stretch>
            <a:fillRect/>
          </a:stretch>
        </p:blipFill>
        <p:spPr>
          <a:xfrm>
            <a:off x="2895600" y="1212850"/>
            <a:ext cx="6248400" cy="3148012"/>
          </a:xfrm>
          <a:prstGeom prst="rect">
            <a:avLst/>
          </a:prstGeom>
        </p:spPr>
      </p:pic>
    </p:spTree>
    <p:extLst>
      <p:ext uri="{BB962C8B-B14F-4D97-AF65-F5344CB8AC3E}">
        <p14:creationId xmlns:p14="http://schemas.microsoft.com/office/powerpoint/2010/main" val="1114719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Internet Architecture</a:t>
            </a:r>
          </a:p>
        </p:txBody>
      </p:sp>
      <p:sp>
        <p:nvSpPr>
          <p:cNvPr id="3" name="Content Placeholder 2"/>
          <p:cNvSpPr>
            <a:spLocks noGrp="1"/>
          </p:cNvSpPr>
          <p:nvPr>
            <p:ph idx="1"/>
          </p:nvPr>
        </p:nvSpPr>
        <p:spPr>
          <a:xfrm>
            <a:off x="457200" y="4648200"/>
            <a:ext cx="8229600" cy="1593850"/>
          </a:xfrm>
        </p:spPr>
        <p:txBody>
          <a:bodyPr/>
          <a:lstStyle/>
          <a:p>
            <a:pPr lvl="2"/>
            <a:r>
              <a:rPr lang="en-US"/>
              <a:t>Moving packets between the POPs of a single ISP </a:t>
            </a:r>
          </a:p>
          <a:p>
            <a:pPr lvl="3"/>
            <a:r>
              <a:rPr lang="en-US"/>
              <a:t>destination is a host served directly by the ISP</a:t>
            </a:r>
          </a:p>
          <a:p>
            <a:pPr lvl="3"/>
            <a:r>
              <a:rPr lang="en-US"/>
              <a:t>packet is routed over the backbone, and delivered to the host directly</a:t>
            </a:r>
          </a:p>
        </p:txBody>
      </p:sp>
      <p:sp>
        <p:nvSpPr>
          <p:cNvPr id="4" name="Slide Number Placeholder 3"/>
          <p:cNvSpPr>
            <a:spLocks noGrp="1"/>
          </p:cNvSpPr>
          <p:nvPr>
            <p:ph type="sldNum" sz="quarter" idx="12"/>
          </p:nvPr>
        </p:nvSpPr>
        <p:spPr/>
        <p:txBody>
          <a:bodyPr/>
          <a:lstStyle/>
          <a:p>
            <a:fld id="{E7CA9478-788D-42C7-BC35-88005760C6DD}" type="slidenum">
              <a:rPr lang="en-US" smtClean="0"/>
              <a:t>52</a:t>
            </a:fld>
            <a:endParaRPr lang="en-US"/>
          </a:p>
        </p:txBody>
      </p:sp>
      <p:pic>
        <p:nvPicPr>
          <p:cNvPr id="5" name="Picture 4"/>
          <p:cNvPicPr/>
          <p:nvPr/>
        </p:nvPicPr>
        <p:blipFill>
          <a:blip r:embed="rId2"/>
          <a:stretch>
            <a:fillRect/>
          </a:stretch>
        </p:blipFill>
        <p:spPr>
          <a:xfrm>
            <a:off x="2895600" y="1212850"/>
            <a:ext cx="6248400" cy="3148012"/>
          </a:xfrm>
          <a:prstGeom prst="rect">
            <a:avLst/>
          </a:prstGeom>
        </p:spPr>
      </p:pic>
    </p:spTree>
    <p:extLst>
      <p:ext uri="{BB962C8B-B14F-4D97-AF65-F5344CB8AC3E}">
        <p14:creationId xmlns:p14="http://schemas.microsoft.com/office/powerpoint/2010/main" val="13057847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Internet Architecture</a:t>
            </a:r>
          </a:p>
        </p:txBody>
      </p:sp>
      <p:sp>
        <p:nvSpPr>
          <p:cNvPr id="3" name="Content Placeholder 2"/>
          <p:cNvSpPr>
            <a:spLocks noGrp="1"/>
          </p:cNvSpPr>
          <p:nvPr>
            <p:ph idx="1"/>
          </p:nvPr>
        </p:nvSpPr>
        <p:spPr>
          <a:xfrm>
            <a:off x="457200" y="4648200"/>
            <a:ext cx="8229600" cy="1593850"/>
          </a:xfrm>
        </p:spPr>
        <p:txBody>
          <a:bodyPr/>
          <a:lstStyle/>
          <a:p>
            <a:pPr lvl="2"/>
            <a:r>
              <a:rPr lang="en-US" dirty="0"/>
              <a:t>Moving packets between the POPs of different ISPs </a:t>
            </a:r>
          </a:p>
          <a:p>
            <a:pPr lvl="3"/>
            <a:r>
              <a:rPr lang="en-US" dirty="0"/>
              <a:t>destination is a host not served directly by the ISP</a:t>
            </a:r>
          </a:p>
          <a:p>
            <a:pPr lvl="3"/>
            <a:r>
              <a:rPr lang="en-US" dirty="0"/>
              <a:t>packet is routed over the backbone to an IXP  </a:t>
            </a:r>
          </a:p>
          <a:p>
            <a:pPr lvl="3"/>
            <a:r>
              <a:rPr lang="en-US" dirty="0"/>
              <a:t>packet is handed over to the destination (or next) ISP for delivery to its customer</a:t>
            </a:r>
          </a:p>
          <a:p>
            <a:pPr lvl="3"/>
            <a:endParaRPr lang="en-US" dirty="0"/>
          </a:p>
          <a:p>
            <a:pPr lvl="2"/>
            <a:endParaRPr lang="en-US" dirty="0"/>
          </a:p>
          <a:p>
            <a:pPr lvl="1"/>
            <a:endParaRPr lang="en-US" dirty="0"/>
          </a:p>
        </p:txBody>
      </p:sp>
      <p:sp>
        <p:nvSpPr>
          <p:cNvPr id="4" name="Slide Number Placeholder 3"/>
          <p:cNvSpPr>
            <a:spLocks noGrp="1"/>
          </p:cNvSpPr>
          <p:nvPr>
            <p:ph type="sldNum" sz="quarter" idx="12"/>
          </p:nvPr>
        </p:nvSpPr>
        <p:spPr/>
        <p:txBody>
          <a:bodyPr/>
          <a:lstStyle/>
          <a:p>
            <a:fld id="{E7CA9478-788D-42C7-BC35-88005760C6DD}" type="slidenum">
              <a:rPr lang="en-US" smtClean="0"/>
              <a:t>53</a:t>
            </a:fld>
            <a:endParaRPr lang="en-US"/>
          </a:p>
        </p:txBody>
      </p:sp>
      <p:pic>
        <p:nvPicPr>
          <p:cNvPr id="5" name="Picture 4"/>
          <p:cNvPicPr/>
          <p:nvPr/>
        </p:nvPicPr>
        <p:blipFill>
          <a:blip r:embed="rId2"/>
          <a:stretch>
            <a:fillRect/>
          </a:stretch>
        </p:blipFill>
        <p:spPr>
          <a:xfrm>
            <a:off x="2895600" y="1212850"/>
            <a:ext cx="6248400" cy="3148012"/>
          </a:xfrm>
          <a:prstGeom prst="rect">
            <a:avLst/>
          </a:prstGeom>
        </p:spPr>
      </p:pic>
    </p:spTree>
    <p:extLst>
      <p:ext uri="{BB962C8B-B14F-4D97-AF65-F5344CB8AC3E}">
        <p14:creationId xmlns:p14="http://schemas.microsoft.com/office/powerpoint/2010/main" val="40405748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Internet Architecture</a:t>
            </a:r>
          </a:p>
        </p:txBody>
      </p:sp>
      <p:sp>
        <p:nvSpPr>
          <p:cNvPr id="3" name="Content Placeholder 2"/>
          <p:cNvSpPr>
            <a:spLocks noGrp="1"/>
          </p:cNvSpPr>
          <p:nvPr>
            <p:ph idx="1"/>
          </p:nvPr>
        </p:nvSpPr>
        <p:spPr>
          <a:xfrm>
            <a:off x="457200" y="4343400"/>
            <a:ext cx="8686800" cy="1593850"/>
          </a:xfrm>
        </p:spPr>
        <p:txBody>
          <a:bodyPr/>
          <a:lstStyle/>
          <a:p>
            <a:pPr lvl="2"/>
            <a:r>
              <a:rPr lang="en-US" dirty="0"/>
              <a:t>Internet </a:t>
            </a:r>
            <a:r>
              <a:rPr lang="en-US" dirty="0" err="1"/>
              <a:t>eXchange</a:t>
            </a:r>
            <a:r>
              <a:rPr lang="en-US" dirty="0"/>
              <a:t> Point</a:t>
            </a:r>
          </a:p>
          <a:p>
            <a:pPr lvl="3"/>
            <a:r>
              <a:rPr lang="en-US" dirty="0"/>
              <a:t>independently owned facility</a:t>
            </a:r>
          </a:p>
          <a:p>
            <a:pPr lvl="3"/>
            <a:r>
              <a:rPr lang="en-US" dirty="0"/>
              <a:t>a room full of connected routers – one per ISP connecting at that IXP</a:t>
            </a:r>
          </a:p>
          <a:p>
            <a:pPr lvl="3"/>
            <a:r>
              <a:rPr lang="en-US" dirty="0"/>
              <a:t>the connected ISPs are said to “peer with” each other</a:t>
            </a:r>
          </a:p>
          <a:p>
            <a:pPr lvl="3"/>
            <a:r>
              <a:rPr lang="en-US" dirty="0"/>
              <a:t>allows packets from one ISP backbone to be forwarded onto another backbone</a:t>
            </a:r>
          </a:p>
          <a:p>
            <a:pPr lvl="3"/>
            <a:r>
              <a:rPr lang="en-US" dirty="0"/>
              <a:t>hundreds of ISPs connect at the Amsterdam IXP, to exchange hundreds of </a:t>
            </a:r>
            <a:r>
              <a:rPr lang="en-US" dirty="0" err="1"/>
              <a:t>Gbps</a:t>
            </a:r>
            <a:r>
              <a:rPr lang="en-US" dirty="0"/>
              <a:t> of traffic</a:t>
            </a:r>
          </a:p>
          <a:p>
            <a:pPr lvl="3"/>
            <a:endParaRPr lang="en-US" dirty="0"/>
          </a:p>
          <a:p>
            <a:pPr lvl="3"/>
            <a:endParaRPr lang="en-US" dirty="0"/>
          </a:p>
          <a:p>
            <a:pPr lvl="1"/>
            <a:endParaRPr lang="en-US" dirty="0"/>
          </a:p>
        </p:txBody>
      </p:sp>
      <p:sp>
        <p:nvSpPr>
          <p:cNvPr id="4" name="Slide Number Placeholder 3"/>
          <p:cNvSpPr>
            <a:spLocks noGrp="1"/>
          </p:cNvSpPr>
          <p:nvPr>
            <p:ph type="sldNum" sz="quarter" idx="12"/>
          </p:nvPr>
        </p:nvSpPr>
        <p:spPr/>
        <p:txBody>
          <a:bodyPr/>
          <a:lstStyle/>
          <a:p>
            <a:fld id="{E7CA9478-788D-42C7-BC35-88005760C6DD}" type="slidenum">
              <a:rPr lang="en-US" smtClean="0"/>
              <a:t>54</a:t>
            </a:fld>
            <a:endParaRPr lang="en-US"/>
          </a:p>
        </p:txBody>
      </p:sp>
      <p:pic>
        <p:nvPicPr>
          <p:cNvPr id="5" name="Picture 4"/>
          <p:cNvPicPr/>
          <p:nvPr/>
        </p:nvPicPr>
        <p:blipFill>
          <a:blip r:embed="rId2"/>
          <a:stretch>
            <a:fillRect/>
          </a:stretch>
        </p:blipFill>
        <p:spPr>
          <a:xfrm>
            <a:off x="2895600" y="1212850"/>
            <a:ext cx="6248400" cy="3148012"/>
          </a:xfrm>
          <a:prstGeom prst="rect">
            <a:avLst/>
          </a:prstGeom>
        </p:spPr>
      </p:pic>
    </p:spTree>
    <p:extLst>
      <p:ext uri="{BB962C8B-B14F-4D97-AF65-F5344CB8AC3E}">
        <p14:creationId xmlns:p14="http://schemas.microsoft.com/office/powerpoint/2010/main" val="5947686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Internet Architecture</a:t>
            </a:r>
          </a:p>
        </p:txBody>
      </p:sp>
      <p:sp>
        <p:nvSpPr>
          <p:cNvPr id="3" name="Content Placeholder 2"/>
          <p:cNvSpPr>
            <a:spLocks noGrp="1"/>
          </p:cNvSpPr>
          <p:nvPr>
            <p:ph idx="1"/>
          </p:nvPr>
        </p:nvSpPr>
        <p:spPr>
          <a:xfrm>
            <a:off x="457200" y="4343400"/>
            <a:ext cx="8686800" cy="1593850"/>
          </a:xfrm>
        </p:spPr>
        <p:txBody>
          <a:bodyPr/>
          <a:lstStyle/>
          <a:p>
            <a:pPr lvl="2"/>
            <a:r>
              <a:rPr lang="en-US"/>
              <a:t>Peering relationships</a:t>
            </a:r>
          </a:p>
          <a:p>
            <a:pPr lvl="3"/>
            <a:r>
              <a:rPr lang="en-US"/>
              <a:t>a small ISP pays a larger ISP to reach distant hosts on the Internet (transit peering)</a:t>
            </a:r>
          </a:p>
          <a:p>
            <a:pPr lvl="4"/>
            <a:r>
              <a:rPr lang="en-US"/>
              <a:t>Just like a home customer buying Internet access service from an ISP</a:t>
            </a:r>
          </a:p>
          <a:p>
            <a:pPr lvl="3"/>
            <a:r>
              <a:rPr lang="en-US"/>
              <a:t>two large ISPs exchange traffic so they can deliver for each other without paying</a:t>
            </a:r>
          </a:p>
          <a:p>
            <a:pPr lvl="2"/>
            <a:r>
              <a:rPr lang="en-US"/>
              <a:t>Tier 1 ISPs – AT&amp;T and Sprint – form the backbone of the Internet</a:t>
            </a:r>
          </a:p>
          <a:p>
            <a:pPr lvl="3"/>
            <a:r>
              <a:rPr lang="en-US"/>
              <a:t>thousands of routers connected by high bandwidth fiber optic links</a:t>
            </a:r>
          </a:p>
          <a:p>
            <a:pPr lvl="3"/>
            <a:r>
              <a:rPr lang="en-US"/>
              <a:t>Do not pay for transit. Everyone else must connect to them to reach the entire Internet</a:t>
            </a:r>
          </a:p>
        </p:txBody>
      </p:sp>
      <p:sp>
        <p:nvSpPr>
          <p:cNvPr id="4" name="Slide Number Placeholder 3"/>
          <p:cNvSpPr>
            <a:spLocks noGrp="1"/>
          </p:cNvSpPr>
          <p:nvPr>
            <p:ph type="sldNum" sz="quarter" idx="12"/>
          </p:nvPr>
        </p:nvSpPr>
        <p:spPr/>
        <p:txBody>
          <a:bodyPr/>
          <a:lstStyle/>
          <a:p>
            <a:fld id="{E7CA9478-788D-42C7-BC35-88005760C6DD}" type="slidenum">
              <a:rPr lang="en-US" smtClean="0"/>
              <a:t>55</a:t>
            </a:fld>
            <a:endParaRPr lang="en-US"/>
          </a:p>
        </p:txBody>
      </p:sp>
      <p:pic>
        <p:nvPicPr>
          <p:cNvPr id="5" name="Picture 4"/>
          <p:cNvPicPr/>
          <p:nvPr/>
        </p:nvPicPr>
        <p:blipFill>
          <a:blip r:embed="rId2"/>
          <a:stretch>
            <a:fillRect/>
          </a:stretch>
        </p:blipFill>
        <p:spPr>
          <a:xfrm>
            <a:off x="2895600" y="1212850"/>
            <a:ext cx="6248400" cy="3148012"/>
          </a:xfrm>
          <a:prstGeom prst="rect">
            <a:avLst/>
          </a:prstGeom>
        </p:spPr>
      </p:pic>
    </p:spTree>
    <p:extLst>
      <p:ext uri="{BB962C8B-B14F-4D97-AF65-F5344CB8AC3E}">
        <p14:creationId xmlns:p14="http://schemas.microsoft.com/office/powerpoint/2010/main" val="2506706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Internet Architecture</a:t>
            </a:r>
          </a:p>
        </p:txBody>
      </p:sp>
      <p:sp>
        <p:nvSpPr>
          <p:cNvPr id="3" name="Content Placeholder 2"/>
          <p:cNvSpPr>
            <a:spLocks noGrp="1"/>
          </p:cNvSpPr>
          <p:nvPr>
            <p:ph idx="1"/>
          </p:nvPr>
        </p:nvSpPr>
        <p:spPr>
          <a:xfrm>
            <a:off x="457200" y="4343400"/>
            <a:ext cx="8686800" cy="1593850"/>
          </a:xfrm>
        </p:spPr>
        <p:txBody>
          <a:bodyPr/>
          <a:lstStyle/>
          <a:p>
            <a:pPr lvl="2"/>
            <a:r>
              <a:rPr lang="en-US"/>
              <a:t>Content Providers </a:t>
            </a:r>
          </a:p>
          <a:p>
            <a:pPr lvl="3"/>
            <a:r>
              <a:rPr lang="en-US"/>
              <a:t>companies that provide a lot of content (Google, Netflix, etc.) locate their computers in data centers that are well connected to the Internet</a:t>
            </a:r>
          </a:p>
          <a:p>
            <a:pPr lvl="3"/>
            <a:r>
              <a:rPr lang="en-US"/>
              <a:t>Put equipment directly at the ISP’s POPs for fast connections with the ISP backbones</a:t>
            </a:r>
          </a:p>
        </p:txBody>
      </p:sp>
      <p:sp>
        <p:nvSpPr>
          <p:cNvPr id="4" name="Slide Number Placeholder 3"/>
          <p:cNvSpPr>
            <a:spLocks noGrp="1"/>
          </p:cNvSpPr>
          <p:nvPr>
            <p:ph type="sldNum" sz="quarter" idx="12"/>
          </p:nvPr>
        </p:nvSpPr>
        <p:spPr/>
        <p:txBody>
          <a:bodyPr/>
          <a:lstStyle/>
          <a:p>
            <a:fld id="{E7CA9478-788D-42C7-BC35-88005760C6DD}" type="slidenum">
              <a:rPr lang="en-US" smtClean="0"/>
              <a:t>56</a:t>
            </a:fld>
            <a:endParaRPr lang="en-US"/>
          </a:p>
        </p:txBody>
      </p:sp>
      <p:pic>
        <p:nvPicPr>
          <p:cNvPr id="5" name="Picture 4"/>
          <p:cNvPicPr/>
          <p:nvPr/>
        </p:nvPicPr>
        <p:blipFill>
          <a:blip r:embed="rId2"/>
          <a:stretch>
            <a:fillRect/>
          </a:stretch>
        </p:blipFill>
        <p:spPr>
          <a:xfrm>
            <a:off x="2895600" y="1212850"/>
            <a:ext cx="6248400" cy="3148012"/>
          </a:xfrm>
          <a:prstGeom prst="rect">
            <a:avLst/>
          </a:prstGeom>
        </p:spPr>
      </p:pic>
    </p:spTree>
    <p:extLst>
      <p:ext uri="{BB962C8B-B14F-4D97-AF65-F5344CB8AC3E}">
        <p14:creationId xmlns:p14="http://schemas.microsoft.com/office/powerpoint/2010/main" val="1134222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Design – Modularity using Protocols and Layers</a:t>
            </a:r>
          </a:p>
        </p:txBody>
      </p:sp>
      <p:sp>
        <p:nvSpPr>
          <p:cNvPr id="3" name="Slide Number Placeholder 2"/>
          <p:cNvSpPr>
            <a:spLocks noGrp="1"/>
          </p:cNvSpPr>
          <p:nvPr>
            <p:ph type="sldNum" sz="quarter" idx="10"/>
          </p:nvPr>
        </p:nvSpPr>
        <p:spPr/>
        <p:txBody>
          <a:bodyPr/>
          <a:lstStyle/>
          <a:p>
            <a:pPr>
              <a:defRPr/>
            </a:pPr>
            <a:fld id="{E84328DE-0B1F-471E-ACE5-B3C574875C47}" type="slidenum">
              <a:rPr lang="en-US" smtClean="0"/>
              <a:pPr>
                <a:defRPr/>
              </a:pPr>
              <a:t>6</a:t>
            </a:fld>
            <a:endParaRPr lang="en-US"/>
          </a:p>
        </p:txBody>
      </p:sp>
      <p:sp>
        <p:nvSpPr>
          <p:cNvPr id="4" name="Content Placeholder 3"/>
          <p:cNvSpPr>
            <a:spLocks noGrp="1"/>
          </p:cNvSpPr>
          <p:nvPr>
            <p:ph sz="quarter" idx="13"/>
          </p:nvPr>
        </p:nvSpPr>
        <p:spPr/>
        <p:txBody>
          <a:bodyPr/>
          <a:lstStyle/>
          <a:p>
            <a:pPr lvl="1"/>
            <a:r>
              <a:rPr lang="en-US" dirty="0"/>
              <a:t>This continues all the way to the bottom – </a:t>
            </a:r>
          </a:p>
          <a:p>
            <a:pPr lvl="2"/>
            <a:r>
              <a:rPr lang="en-US" dirty="0"/>
              <a:t>each layer uses a lower layer’s services to communicate virtually</a:t>
            </a:r>
          </a:p>
          <a:p>
            <a:pPr lvl="2"/>
            <a:r>
              <a:rPr lang="en-US" dirty="0"/>
              <a:t>until at the bottom, a physical connection carries the raw electrical signals</a:t>
            </a:r>
          </a:p>
          <a:p>
            <a:pPr lvl="2"/>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143000" y="3144776"/>
            <a:ext cx="5262824" cy="3244118"/>
          </a:xfrm>
          <a:prstGeom prst="rect">
            <a:avLst/>
          </a:prstGeom>
          <a:noFill/>
          <a:ln w="9525">
            <a:noFill/>
            <a:miter lim="800000"/>
            <a:headEnd/>
            <a:tailEnd/>
          </a:ln>
        </p:spPr>
      </p:pic>
    </p:spTree>
    <p:extLst>
      <p:ext uri="{BB962C8B-B14F-4D97-AF65-F5344CB8AC3E}">
        <p14:creationId xmlns:p14="http://schemas.microsoft.com/office/powerpoint/2010/main" val="48446394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Design – Modularity using Protocols and Layers</a:t>
            </a:r>
          </a:p>
        </p:txBody>
      </p:sp>
      <p:sp>
        <p:nvSpPr>
          <p:cNvPr id="3" name="Slide Number Placeholder 2"/>
          <p:cNvSpPr>
            <a:spLocks noGrp="1"/>
          </p:cNvSpPr>
          <p:nvPr>
            <p:ph type="sldNum" sz="quarter" idx="10"/>
          </p:nvPr>
        </p:nvSpPr>
        <p:spPr/>
        <p:txBody>
          <a:bodyPr/>
          <a:lstStyle/>
          <a:p>
            <a:pPr>
              <a:defRPr/>
            </a:pPr>
            <a:fld id="{E84328DE-0B1F-471E-ACE5-B3C574875C47}" type="slidenum">
              <a:rPr lang="en-US" smtClean="0"/>
              <a:pPr>
                <a:defRPr/>
              </a:pPr>
              <a:t>7</a:t>
            </a:fld>
            <a:endParaRPr lang="en-US"/>
          </a:p>
        </p:txBody>
      </p:sp>
      <p:sp>
        <p:nvSpPr>
          <p:cNvPr id="4" name="Content Placeholder 3"/>
          <p:cNvSpPr>
            <a:spLocks noGrp="1"/>
          </p:cNvSpPr>
          <p:nvPr>
            <p:ph sz="quarter" idx="13"/>
          </p:nvPr>
        </p:nvSpPr>
        <p:spPr>
          <a:xfrm>
            <a:off x="66675" y="1322696"/>
            <a:ext cx="3667125" cy="4925704"/>
          </a:xfrm>
        </p:spPr>
        <p:txBody>
          <a:bodyPr/>
          <a:lstStyle/>
          <a:p>
            <a:pPr lvl="2"/>
            <a:r>
              <a:rPr lang="en-US" dirty="0" err="1"/>
              <a:t>Philosphers</a:t>
            </a:r>
            <a:r>
              <a:rPr lang="en-US" dirty="0"/>
              <a:t> speak </a:t>
            </a:r>
          </a:p>
          <a:p>
            <a:pPr lvl="3"/>
            <a:r>
              <a:rPr lang="en-US" dirty="0"/>
              <a:t>English and Urdu; and </a:t>
            </a:r>
          </a:p>
          <a:p>
            <a:pPr lvl="3"/>
            <a:r>
              <a:rPr lang="en-US" dirty="0"/>
              <a:t>French and Chinese</a:t>
            </a:r>
          </a:p>
          <a:p>
            <a:pPr lvl="2"/>
            <a:r>
              <a:rPr lang="en-US" dirty="0"/>
              <a:t>no common language</a:t>
            </a:r>
          </a:p>
          <a:p>
            <a:pPr lvl="3"/>
            <a:r>
              <a:rPr lang="en-US" dirty="0"/>
              <a:t>need a translator on each side</a:t>
            </a:r>
          </a:p>
          <a:p>
            <a:pPr lvl="2"/>
            <a:r>
              <a:rPr lang="en-US" dirty="0"/>
              <a:t>Translators agree on a common language (Dutch)</a:t>
            </a:r>
          </a:p>
          <a:p>
            <a:pPr lvl="2"/>
            <a:endParaRPr lang="en-US" dirty="0"/>
          </a:p>
        </p:txBody>
      </p:sp>
      <p:pic>
        <p:nvPicPr>
          <p:cNvPr id="5" name="Picture 4"/>
          <p:cNvPicPr/>
          <p:nvPr/>
        </p:nvPicPr>
        <p:blipFill>
          <a:blip r:embed="rId2"/>
          <a:stretch>
            <a:fillRect/>
          </a:stretch>
        </p:blipFill>
        <p:spPr>
          <a:xfrm>
            <a:off x="3886200" y="1494785"/>
            <a:ext cx="5191125" cy="4581525"/>
          </a:xfrm>
          <a:prstGeom prst="rect">
            <a:avLst/>
          </a:prstGeom>
        </p:spPr>
      </p:pic>
    </p:spTree>
    <p:extLst>
      <p:ext uri="{BB962C8B-B14F-4D97-AF65-F5344CB8AC3E}">
        <p14:creationId xmlns:p14="http://schemas.microsoft.com/office/powerpoint/2010/main" val="70593241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Design – Modularity using Protocols and Layers</a:t>
            </a:r>
          </a:p>
        </p:txBody>
      </p:sp>
      <p:sp>
        <p:nvSpPr>
          <p:cNvPr id="3" name="Slide Number Placeholder 2"/>
          <p:cNvSpPr>
            <a:spLocks noGrp="1"/>
          </p:cNvSpPr>
          <p:nvPr>
            <p:ph type="sldNum" sz="quarter" idx="10"/>
          </p:nvPr>
        </p:nvSpPr>
        <p:spPr/>
        <p:txBody>
          <a:bodyPr/>
          <a:lstStyle/>
          <a:p>
            <a:pPr>
              <a:defRPr/>
            </a:pPr>
            <a:fld id="{E84328DE-0B1F-471E-ACE5-B3C574875C47}" type="slidenum">
              <a:rPr lang="en-US" smtClean="0"/>
              <a:pPr>
                <a:defRPr/>
              </a:pPr>
              <a:t>8</a:t>
            </a:fld>
            <a:endParaRPr lang="en-US"/>
          </a:p>
        </p:txBody>
      </p:sp>
      <p:sp>
        <p:nvSpPr>
          <p:cNvPr id="4" name="Content Placeholder 3"/>
          <p:cNvSpPr>
            <a:spLocks noGrp="1"/>
          </p:cNvSpPr>
          <p:nvPr>
            <p:ph sz="quarter" idx="13"/>
          </p:nvPr>
        </p:nvSpPr>
        <p:spPr>
          <a:xfrm>
            <a:off x="457200" y="1322696"/>
            <a:ext cx="6172200" cy="4925704"/>
          </a:xfrm>
        </p:spPr>
        <p:txBody>
          <a:bodyPr/>
          <a:lstStyle/>
          <a:p>
            <a:pPr lvl="1"/>
            <a:r>
              <a:rPr lang="en-US" dirty="0"/>
              <a:t>Two layer 3 peer processes (philosophers)</a:t>
            </a:r>
          </a:p>
          <a:p>
            <a:pPr lvl="1"/>
            <a:r>
              <a:rPr lang="en-US" dirty="0"/>
              <a:t>Two layer 2 peer processes (translators)</a:t>
            </a:r>
          </a:p>
          <a:p>
            <a:pPr lvl="1"/>
            <a:r>
              <a:rPr lang="en-US" dirty="0"/>
              <a:t>Two layer 1 peers processes (secretary)</a:t>
            </a:r>
          </a:p>
          <a:p>
            <a:pPr lvl="1"/>
            <a:r>
              <a:rPr lang="en-US" dirty="0"/>
              <a:t>Protocols are </a:t>
            </a:r>
          </a:p>
          <a:p>
            <a:pPr lvl="2"/>
            <a:r>
              <a:rPr lang="en-US" dirty="0"/>
              <a:t>designed horizontally</a:t>
            </a:r>
          </a:p>
          <a:p>
            <a:pPr lvl="3"/>
            <a:r>
              <a:rPr lang="en-US" dirty="0"/>
              <a:t>each peer instance talks virtually to its peer on another host</a:t>
            </a:r>
          </a:p>
          <a:p>
            <a:pPr lvl="3"/>
            <a:r>
              <a:rPr lang="en-US" dirty="0"/>
              <a:t>using its protocol (common language)</a:t>
            </a:r>
          </a:p>
          <a:p>
            <a:pPr lvl="2"/>
            <a:r>
              <a:rPr lang="en-US" dirty="0"/>
              <a:t>layered vertically</a:t>
            </a:r>
          </a:p>
          <a:p>
            <a:pPr lvl="3"/>
            <a:r>
              <a:rPr lang="en-US" dirty="0"/>
              <a:t>each process is only allowed to use services of </a:t>
            </a:r>
          </a:p>
          <a:p>
            <a:pPr lvl="4"/>
            <a:r>
              <a:rPr lang="en-US" dirty="0"/>
              <a:t>a lower layer protocol</a:t>
            </a:r>
          </a:p>
          <a:p>
            <a:pPr lvl="4"/>
            <a:r>
              <a:rPr lang="en-US" dirty="0"/>
              <a:t>on the same host</a:t>
            </a:r>
          </a:p>
          <a:p>
            <a:pPr marL="277812" lvl="1" indent="0">
              <a:buNone/>
            </a:pPr>
            <a:endParaRPr lang="en-US" dirty="0"/>
          </a:p>
        </p:txBody>
      </p:sp>
      <p:pic>
        <p:nvPicPr>
          <p:cNvPr id="5" name="Picture 4"/>
          <p:cNvPicPr/>
          <p:nvPr/>
        </p:nvPicPr>
        <p:blipFill>
          <a:blip r:embed="rId2"/>
          <a:stretch>
            <a:fillRect/>
          </a:stretch>
        </p:blipFill>
        <p:spPr>
          <a:xfrm>
            <a:off x="6713073" y="1494785"/>
            <a:ext cx="2364252" cy="2086615"/>
          </a:xfrm>
          <a:prstGeom prst="rect">
            <a:avLst/>
          </a:prstGeom>
        </p:spPr>
      </p:pic>
    </p:spTree>
    <p:extLst>
      <p:ext uri="{BB962C8B-B14F-4D97-AF65-F5344CB8AC3E}">
        <p14:creationId xmlns:p14="http://schemas.microsoft.com/office/powerpoint/2010/main" val="169928586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Design – Modularity using Protocols and Layers</a:t>
            </a:r>
          </a:p>
        </p:txBody>
      </p:sp>
      <p:sp>
        <p:nvSpPr>
          <p:cNvPr id="3" name="Slide Number Placeholder 2"/>
          <p:cNvSpPr>
            <a:spLocks noGrp="1"/>
          </p:cNvSpPr>
          <p:nvPr>
            <p:ph type="sldNum" sz="quarter" idx="10"/>
          </p:nvPr>
        </p:nvSpPr>
        <p:spPr/>
        <p:txBody>
          <a:bodyPr/>
          <a:lstStyle/>
          <a:p>
            <a:pPr>
              <a:defRPr/>
            </a:pPr>
            <a:fld id="{E84328DE-0B1F-471E-ACE5-B3C574875C47}" type="slidenum">
              <a:rPr lang="en-US" smtClean="0"/>
              <a:pPr>
                <a:defRPr/>
              </a:pPr>
              <a:t>9</a:t>
            </a:fld>
            <a:endParaRPr lang="en-US"/>
          </a:p>
        </p:txBody>
      </p:sp>
      <p:sp>
        <p:nvSpPr>
          <p:cNvPr id="4" name="Content Placeholder 3"/>
          <p:cNvSpPr>
            <a:spLocks noGrp="1"/>
          </p:cNvSpPr>
          <p:nvPr>
            <p:ph sz="quarter" idx="13"/>
          </p:nvPr>
        </p:nvSpPr>
        <p:spPr>
          <a:xfrm>
            <a:off x="457200" y="1322696"/>
            <a:ext cx="6172200" cy="4925704"/>
          </a:xfrm>
        </p:spPr>
        <p:txBody>
          <a:bodyPr/>
          <a:lstStyle/>
          <a:p>
            <a:pPr lvl="1"/>
            <a:r>
              <a:rPr lang="en-US" dirty="0"/>
              <a:t>Each communicating pair (peers)</a:t>
            </a:r>
          </a:p>
          <a:p>
            <a:pPr lvl="2"/>
            <a:r>
              <a:rPr lang="en-US" dirty="0"/>
              <a:t>is independent of the others</a:t>
            </a:r>
          </a:p>
          <a:p>
            <a:pPr lvl="3"/>
            <a:r>
              <a:rPr lang="en-US" dirty="0"/>
              <a:t>translators can switch from Dutch to Finnish</a:t>
            </a:r>
          </a:p>
          <a:p>
            <a:pPr lvl="4"/>
            <a:r>
              <a:rPr lang="en-US" dirty="0"/>
              <a:t>provided both agree and </a:t>
            </a:r>
            <a:br>
              <a:rPr lang="en-US" dirty="0"/>
            </a:br>
            <a:r>
              <a:rPr lang="en-US" dirty="0"/>
              <a:t>neither changes its interface with either layer 1 or layer 3</a:t>
            </a:r>
          </a:p>
          <a:p>
            <a:pPr lvl="3"/>
            <a:r>
              <a:rPr lang="en-US" dirty="0"/>
              <a:t>secretaries can switch from email to telephone</a:t>
            </a:r>
            <a:br>
              <a:rPr lang="en-US" dirty="0"/>
            </a:br>
            <a:r>
              <a:rPr lang="en-US" dirty="0"/>
              <a:t>without even informing the other layers</a:t>
            </a:r>
          </a:p>
          <a:p>
            <a:pPr lvl="2"/>
            <a:r>
              <a:rPr lang="en-US" dirty="0"/>
              <a:t>Each process may add control information intended only for its peer </a:t>
            </a:r>
          </a:p>
          <a:p>
            <a:pPr lvl="3"/>
            <a:r>
              <a:rPr lang="en-US" dirty="0"/>
              <a:t>stripped before passing it to layer above</a:t>
            </a:r>
          </a:p>
          <a:p>
            <a:pPr lvl="2"/>
            <a:endParaRPr lang="en-US" dirty="0"/>
          </a:p>
        </p:txBody>
      </p:sp>
      <p:pic>
        <p:nvPicPr>
          <p:cNvPr id="5" name="Picture 4"/>
          <p:cNvPicPr/>
          <p:nvPr/>
        </p:nvPicPr>
        <p:blipFill>
          <a:blip r:embed="rId2"/>
          <a:stretch>
            <a:fillRect/>
          </a:stretch>
        </p:blipFill>
        <p:spPr>
          <a:xfrm>
            <a:off x="6172200" y="1494785"/>
            <a:ext cx="2905125" cy="2563973"/>
          </a:xfrm>
          <a:prstGeom prst="rect">
            <a:avLst/>
          </a:prstGeom>
        </p:spPr>
      </p:pic>
    </p:spTree>
    <p:extLst>
      <p:ext uri="{BB962C8B-B14F-4D97-AF65-F5344CB8AC3E}">
        <p14:creationId xmlns:p14="http://schemas.microsoft.com/office/powerpoint/2010/main" val="2941117332"/>
      </p:ext>
    </p:extLst>
  </p:cSld>
  <p:clrMapOvr>
    <a:masterClrMapping/>
  </p:clrMapOvr>
  <p:transition/>
</p:sld>
</file>

<file path=ppt/theme/theme1.xml><?xml version="1.0" encoding="utf-8"?>
<a:theme xmlns:a="http://schemas.openxmlformats.org/drawingml/2006/main" name="Presentatio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resentation">
      <a:majorFont>
        <a:latin typeface="Trebuchet MS"/>
        <a:ea typeface=""/>
        <a:cs typeface="Arial"/>
      </a:majorFont>
      <a:minorFont>
        <a:latin typeface="Corb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2"/>
          </a:solidFill>
          <a:prstDash val="solid"/>
          <a:round/>
          <a:headEnd type="none" w="med" len="med"/>
          <a:tailEnd type="triangle" w="lg"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2"/>
          </a:solidFill>
          <a:prstDash val="solid"/>
          <a:round/>
          <a:headEnd type="none" w="med" len="med"/>
          <a:tailEnd type="triangle" w="lg"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gbs_white_background_essential elements 1">
        <a:dk1>
          <a:srgbClr val="000000"/>
        </a:dk1>
        <a:lt1>
          <a:srgbClr val="FFFFFF"/>
        </a:lt1>
        <a:dk2>
          <a:srgbClr val="061DC8"/>
        </a:dk2>
        <a:lt2>
          <a:srgbClr val="727272"/>
        </a:lt2>
        <a:accent1>
          <a:srgbClr val="7889FB"/>
        </a:accent1>
        <a:accent2>
          <a:srgbClr val="C7CDFD"/>
        </a:accent2>
        <a:accent3>
          <a:srgbClr val="FFFFFF"/>
        </a:accent3>
        <a:accent4>
          <a:srgbClr val="000000"/>
        </a:accent4>
        <a:accent5>
          <a:srgbClr val="BEC4FD"/>
        </a:accent5>
        <a:accent6>
          <a:srgbClr val="B4BAE5"/>
        </a:accent6>
        <a:hlink>
          <a:srgbClr val="669900"/>
        </a:hlink>
        <a:folHlink>
          <a:srgbClr val="8CC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16689</TotalTime>
  <Words>3947</Words>
  <Application>Microsoft Office PowerPoint</Application>
  <PresentationFormat>On-screen Show (4:3)</PresentationFormat>
  <Paragraphs>739</Paragraphs>
  <Slides>56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SimSun</vt:lpstr>
      <vt:lpstr>Arial</vt:lpstr>
      <vt:lpstr>Calibri</vt:lpstr>
      <vt:lpstr>Corbel</vt:lpstr>
      <vt:lpstr>Trebuchet MS</vt:lpstr>
      <vt:lpstr>Wingdings</vt:lpstr>
      <vt:lpstr>Presentation</vt:lpstr>
      <vt:lpstr>ICS 460 – Layering</vt:lpstr>
      <vt:lpstr>Network Design - Modularity</vt:lpstr>
      <vt:lpstr>Network Design – Modularity using Protocols and Layers</vt:lpstr>
      <vt:lpstr>Network Design – Modularity using Protocols and Layers</vt:lpstr>
      <vt:lpstr>Network Design – Modularity using Protocols and Layers</vt:lpstr>
      <vt:lpstr>Network Design – Modularity using Protocols and Layers</vt:lpstr>
      <vt:lpstr>Network Design – Modularity using Protocols and Layers</vt:lpstr>
      <vt:lpstr>Network Design – Modularity using Protocols and Layers</vt:lpstr>
      <vt:lpstr>Network Design – Modularity using Protocols and Layers</vt:lpstr>
      <vt:lpstr>Network Design – Modularity using Protocols and Layers</vt:lpstr>
      <vt:lpstr>Reference Models </vt:lpstr>
      <vt:lpstr>Reference Models </vt:lpstr>
      <vt:lpstr>OSI “7 layer” Reference Model</vt:lpstr>
      <vt:lpstr>OSI “7 layer” Reference Model</vt:lpstr>
      <vt:lpstr>OSI “7 layer” Reference Model</vt:lpstr>
      <vt:lpstr>OSI Reference Model</vt:lpstr>
      <vt:lpstr>Internet Reference Model</vt:lpstr>
      <vt:lpstr>Internet Reference Model</vt:lpstr>
      <vt:lpstr>Internet Reference Model</vt:lpstr>
      <vt:lpstr>Network Design – Modularity using Protocols and Layers</vt:lpstr>
      <vt:lpstr>Network Design – Modularity using Protocols and Layers</vt:lpstr>
      <vt:lpstr>Network Design – Implementing Layering - Encapsulation</vt:lpstr>
      <vt:lpstr>Network Design – Implementing Layering – Encapsulation </vt:lpstr>
      <vt:lpstr>Network Design – Implementing Layering – Demultiplexing</vt:lpstr>
      <vt:lpstr>Network Design – Implementing Layering – Demultiplexing</vt:lpstr>
      <vt:lpstr>Advantage of Layering - Reuse</vt:lpstr>
      <vt:lpstr>Advantage of Layering - Interconnection</vt:lpstr>
      <vt:lpstr>Advantage of Layering - Interconnection</vt:lpstr>
      <vt:lpstr>Advantage of Layering - Interconnection</vt:lpstr>
      <vt:lpstr>Advantage of Layering - Interconnection</vt:lpstr>
      <vt:lpstr>Disadvantage of Layering</vt:lpstr>
      <vt:lpstr>Reference model gives us Layer-based Names</vt:lpstr>
      <vt:lpstr>Intermediary Devices</vt:lpstr>
      <vt:lpstr>Intermediary Devices</vt:lpstr>
      <vt:lpstr>Intermediary Devices</vt:lpstr>
      <vt:lpstr>Intermediary Devices</vt:lpstr>
      <vt:lpstr>Types of Networking technology</vt:lpstr>
      <vt:lpstr>Types of network service</vt:lpstr>
      <vt:lpstr>Types of network service</vt:lpstr>
      <vt:lpstr>Message Addressing and Transmission methods  </vt:lpstr>
      <vt:lpstr>Structural Models</vt:lpstr>
      <vt:lpstr>History of the Internet</vt:lpstr>
      <vt:lpstr>The Beginning – ARPANET</vt:lpstr>
      <vt:lpstr>The Beginning – ARPANET</vt:lpstr>
      <vt:lpstr>The Beginning – ARPANET</vt:lpstr>
      <vt:lpstr>ARPANET Geographical Map (Dec. 1978)</vt:lpstr>
      <vt:lpstr>Growing Up – NSFNET </vt:lpstr>
      <vt:lpstr>Early Internet Architecture</vt:lpstr>
      <vt:lpstr>Modern Internet – Birth of the Web</vt:lpstr>
      <vt:lpstr>Internet Architecture</vt:lpstr>
      <vt:lpstr>Internet Architecture</vt:lpstr>
      <vt:lpstr>Internet Architecture</vt:lpstr>
      <vt:lpstr>Internet Architecture</vt:lpstr>
      <vt:lpstr>Internet Architecture</vt:lpstr>
      <vt:lpstr>Internet Architecture</vt:lpstr>
      <vt:lpstr>Internet Architecture</vt:lpstr>
    </vt:vector>
  </TitlesOfParts>
  <Company>Software Engineering Solutions,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460</dc:title>
  <dc:creator>dchetty</dc:creator>
  <cp:lastModifiedBy>Chetty, Damodar Kumar S</cp:lastModifiedBy>
  <cp:revision>1694</cp:revision>
  <dcterms:created xsi:type="dcterms:W3CDTF">2010-05-04T01:30:25Z</dcterms:created>
  <dcterms:modified xsi:type="dcterms:W3CDTF">2021-08-24T19:46:10Z</dcterms:modified>
</cp:coreProperties>
</file>