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9" r:id="rId12"/>
    <p:sldId id="330" r:id="rId13"/>
    <p:sldId id="331" r:id="rId14"/>
    <p:sldId id="332" r:id="rId15"/>
    <p:sldId id="334" r:id="rId16"/>
    <p:sldId id="269" r:id="rId17"/>
    <p:sldId id="270" r:id="rId18"/>
    <p:sldId id="335" r:id="rId19"/>
    <p:sldId id="336" r:id="rId20"/>
    <p:sldId id="333" r:id="rId21"/>
    <p:sldId id="272" r:id="rId22"/>
    <p:sldId id="308" r:id="rId23"/>
    <p:sldId id="273" r:id="rId24"/>
    <p:sldId id="309" r:id="rId25"/>
    <p:sldId id="274" r:id="rId26"/>
    <p:sldId id="313" r:id="rId27"/>
    <p:sldId id="337" r:id="rId28"/>
    <p:sldId id="325" r:id="rId29"/>
    <p:sldId id="315" r:id="rId30"/>
    <p:sldId id="316" r:id="rId31"/>
    <p:sldId id="306" r:id="rId32"/>
    <p:sldId id="317" r:id="rId33"/>
    <p:sldId id="280" r:id="rId34"/>
    <p:sldId id="283" r:id="rId35"/>
    <p:sldId id="318" r:id="rId36"/>
    <p:sldId id="284" r:id="rId37"/>
    <p:sldId id="285" r:id="rId38"/>
    <p:sldId id="286" r:id="rId39"/>
    <p:sldId id="319" r:id="rId40"/>
    <p:sldId id="287" r:id="rId41"/>
    <p:sldId id="320" r:id="rId42"/>
    <p:sldId id="291" r:id="rId43"/>
    <p:sldId id="321" r:id="rId44"/>
    <p:sldId id="322" r:id="rId45"/>
    <p:sldId id="323" r:id="rId46"/>
    <p:sldId id="324" r:id="rId47"/>
    <p:sldId id="328" r:id="rId48"/>
    <p:sldId id="326" r:id="rId49"/>
    <p:sldId id="327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8E5"/>
    <a:srgbClr val="FF00FF"/>
    <a:srgbClr val="CC00CC"/>
    <a:srgbClr val="FF33CC"/>
    <a:srgbClr val="F67B1E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6" autoAdjust="0"/>
    <p:restoredTop sz="99111" autoAdjust="0"/>
  </p:normalViewPr>
  <p:slideViewPr>
    <p:cSldViewPr>
      <p:cViewPr varScale="1">
        <p:scale>
          <a:sx n="166" d="100"/>
          <a:sy n="166" d="100"/>
        </p:scale>
        <p:origin x="192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32C12ACA-039E-4E00-8170-EB7A39007D6F}"/>
    <pc:docChg chg="undo custSel modMainMaster">
      <pc:chgData name="Chetty, Damodar Kumar S" userId="8bceaed3-62ae-46a2-a750-9f6f12844fc7" providerId="ADAL" clId="{32C12ACA-039E-4E00-8170-EB7A39007D6F}" dt="2021-08-24T19:46:47.834" v="5" actId="6549"/>
      <pc:docMkLst>
        <pc:docMk/>
      </pc:docMkLst>
      <pc:sldMasterChg chg="modSp mod modSldLayout">
        <pc:chgData name="Chetty, Damodar Kumar S" userId="8bceaed3-62ae-46a2-a750-9f6f12844fc7" providerId="ADAL" clId="{32C12ACA-039E-4E00-8170-EB7A39007D6F}" dt="2021-08-24T19:46:47.834" v="5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32C12ACA-039E-4E00-8170-EB7A39007D6F}" dt="2021-08-24T19:46:47.834" v="5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32C12ACA-039E-4E00-8170-EB7A39007D6F}" dt="2021-08-24T19:46:43.623" v="3" actId="20577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32C12ACA-039E-4E00-8170-EB7A39007D6F}" dt="2021-08-24T19:46:43.623" v="3" actId="20577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Tanenbaum,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 – Networks and 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  <a:p>
            <a:r>
              <a:rPr lang="en-US" dirty="0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ICS 460 – Physical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776093"/>
            <a:ext cx="1466850" cy="1920875"/>
            <a:chOff x="2857500" y="2343150"/>
            <a:chExt cx="1466850" cy="19208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57500" y="3883025"/>
              <a:ext cx="1447800" cy="381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500" y="3502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57500" y="3121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57500" y="2740025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500" y="23622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21013" y="3867150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50250" y="3502025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8313" y="3136900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2588" y="2740025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95600" y="2343150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Wires – Twisted Pair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15400" cy="4925704"/>
          </a:xfrm>
        </p:spPr>
        <p:txBody>
          <a:bodyPr/>
          <a:lstStyle/>
          <a:p>
            <a:pPr lvl="2"/>
            <a:r>
              <a:rPr lang="en-US" dirty="0"/>
              <a:t>Most common; used in LANs and telephone lines. Can run for long distances.</a:t>
            </a:r>
          </a:p>
          <a:p>
            <a:pPr lvl="2"/>
            <a:r>
              <a:rPr lang="en-US" dirty="0"/>
              <a:t>Bandwidth depends on the thickness of the wire and the distance traveled.</a:t>
            </a:r>
          </a:p>
          <a:p>
            <a:pPr lvl="2"/>
            <a:r>
              <a:rPr lang="en-US" dirty="0"/>
              <a:t>Twisting </a:t>
            </a:r>
          </a:p>
          <a:p>
            <a:pPr lvl="3"/>
            <a:r>
              <a:rPr lang="en-US" dirty="0"/>
              <a:t>cancels out electrical interference produced by adjacent wires (crosstalk)</a:t>
            </a:r>
          </a:p>
          <a:p>
            <a:pPr lvl="3"/>
            <a:r>
              <a:rPr lang="en-US" dirty="0"/>
              <a:t>reduces tendency of wire to act as an antenna</a:t>
            </a:r>
          </a:p>
          <a:p>
            <a:pPr lvl="2"/>
            <a:r>
              <a:rPr lang="en-US" dirty="0"/>
              <a:t>Shielding</a:t>
            </a:r>
          </a:p>
          <a:p>
            <a:pPr lvl="3"/>
            <a:r>
              <a:rPr lang="en-US" b="1" dirty="0"/>
              <a:t>Unshielded: </a:t>
            </a:r>
            <a:r>
              <a:rPr lang="en-US" dirty="0"/>
              <a:t>4 pairs of wires, relies on twisting for protection</a:t>
            </a:r>
          </a:p>
          <a:p>
            <a:pPr lvl="3"/>
            <a:r>
              <a:rPr lang="en-US" b="1" dirty="0"/>
              <a:t>Shielded: </a:t>
            </a:r>
            <a:r>
              <a:rPr lang="en-US" dirty="0"/>
              <a:t>adds shielding around each pair, and around the entire cable for added protection.</a:t>
            </a:r>
            <a:br>
              <a:rPr lang="en-US" dirty="0"/>
            </a:br>
            <a:r>
              <a:rPr lang="en-US" dirty="0"/>
              <a:t>More expensive. </a:t>
            </a:r>
          </a:p>
          <a:p>
            <a:pPr lvl="2"/>
            <a:r>
              <a:rPr lang="en-US" dirty="0"/>
              <a:t>Advantages: provides high bandwidth at a low price and is easy to install.</a:t>
            </a:r>
          </a:p>
          <a:p>
            <a:pPr lvl="1"/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16290" y="5410200"/>
            <a:ext cx="3527710" cy="1443038"/>
            <a:chOff x="2209800" y="2545947"/>
            <a:chExt cx="5451473" cy="2229968"/>
          </a:xfrm>
        </p:grpSpPr>
        <p:pic>
          <p:nvPicPr>
            <p:cNvPr id="6" name="Picture 7" descr="02-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2545947"/>
              <a:ext cx="5451473" cy="2229968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 bwMode="auto">
            <a:xfrm>
              <a:off x="3762895" y="2863535"/>
              <a:ext cx="2345281" cy="3986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rot="1856886">
              <a:off x="5464475" y="3153215"/>
              <a:ext cx="437786" cy="95114"/>
            </a:xfrm>
            <a:custGeom>
              <a:avLst/>
              <a:gdLst>
                <a:gd name="connsiteX0" fmla="*/ 0 w 523875"/>
                <a:gd name="connsiteY0" fmla="*/ 103188 h 150813"/>
                <a:gd name="connsiteX1" fmla="*/ 219075 w 523875"/>
                <a:gd name="connsiteY1" fmla="*/ 7938 h 150813"/>
                <a:gd name="connsiteX2" fmla="*/ 523875 w 523875"/>
                <a:gd name="connsiteY2" fmla="*/ 150813 h 150813"/>
                <a:gd name="connsiteX0" fmla="*/ 0 w 523875"/>
                <a:gd name="connsiteY0" fmla="*/ 112713 h 160338"/>
                <a:gd name="connsiteX1" fmla="*/ 304800 w 523875"/>
                <a:gd name="connsiteY1" fmla="*/ 7938 h 160338"/>
                <a:gd name="connsiteX2" fmla="*/ 523875 w 523875"/>
                <a:gd name="connsiteY2" fmla="*/ 160338 h 160338"/>
                <a:gd name="connsiteX0" fmla="*/ 0 w 533400"/>
                <a:gd name="connsiteY0" fmla="*/ 106362 h 115887"/>
                <a:gd name="connsiteX1" fmla="*/ 304800 w 533400"/>
                <a:gd name="connsiteY1" fmla="*/ 1587 h 115887"/>
                <a:gd name="connsiteX2" fmla="*/ 533400 w 533400"/>
                <a:gd name="connsiteY2" fmla="*/ 115887 h 11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115887">
                  <a:moveTo>
                    <a:pt x="0" y="106362"/>
                  </a:moveTo>
                  <a:cubicBezTo>
                    <a:pt x="65881" y="54768"/>
                    <a:pt x="215900" y="0"/>
                    <a:pt x="304800" y="1587"/>
                  </a:cubicBezTo>
                  <a:cubicBezTo>
                    <a:pt x="393700" y="3174"/>
                    <a:pt x="424656" y="48418"/>
                    <a:pt x="533400" y="115887"/>
                  </a:cubicBezTo>
                </a:path>
              </a:pathLst>
            </a:cu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6709" y="2600956"/>
              <a:ext cx="2839059" cy="64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Category 5 UTP cable with four twisted pairs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8043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Wires – Twisted Pair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15400" cy="4925704"/>
          </a:xfrm>
        </p:spPr>
        <p:txBody>
          <a:bodyPr/>
          <a:lstStyle/>
          <a:p>
            <a:pPr lvl="2"/>
            <a:r>
              <a:rPr lang="en-US" dirty="0"/>
              <a:t>Cat ratings describe shielding as well as twists per meter</a:t>
            </a:r>
          </a:p>
          <a:p>
            <a:pPr lvl="3"/>
            <a:r>
              <a:rPr lang="en-US" dirty="0"/>
              <a:t>as shielding and twists go up, so does cost, and overall diameter (volume/weight/flexibility)</a:t>
            </a:r>
          </a:p>
          <a:p>
            <a:pPr lvl="3"/>
            <a:r>
              <a:rPr lang="en-US" dirty="0"/>
              <a:t>CAT3: used for older 10Mbps networks and telephone lines</a:t>
            </a:r>
          </a:p>
          <a:p>
            <a:pPr lvl="3"/>
            <a:r>
              <a:rPr lang="en-US" dirty="0"/>
              <a:t>CAT5: supports 1Gbps up to 100m. Increased twists for better quality signal</a:t>
            </a:r>
          </a:p>
          <a:p>
            <a:pPr lvl="4"/>
            <a:r>
              <a:rPr lang="en-US" dirty="0"/>
              <a:t>CAT 5E revised standard to fixes problem with CAT 5. </a:t>
            </a:r>
          </a:p>
          <a:p>
            <a:pPr lvl="3"/>
            <a:r>
              <a:rPr lang="en-US" dirty="0"/>
              <a:t>CAT6/CAT6A: adds more twists/m and a central divider barrier, to support up to 10Gbps</a:t>
            </a:r>
          </a:p>
          <a:p>
            <a:pPr lvl="4"/>
            <a:r>
              <a:rPr lang="en-US" dirty="0"/>
              <a:t>CAT 6A: supports 10Gbps over a longer distance. Twists wires into double helix configuration.</a:t>
            </a:r>
          </a:p>
          <a:p>
            <a:pPr lvl="3"/>
            <a:r>
              <a:rPr lang="en-US" dirty="0"/>
              <a:t>CAT7: Shielded  Twisted Pair</a:t>
            </a:r>
          </a:p>
          <a:p>
            <a:pPr lvl="2"/>
            <a:r>
              <a:rPr lang="en-US" dirty="0"/>
              <a:t>Terminated using RJ45 jacks</a:t>
            </a:r>
          </a:p>
          <a:p>
            <a:pPr lvl="2"/>
            <a:r>
              <a:rPr lang="en-US" dirty="0"/>
              <a:t>Come in 3 types</a:t>
            </a:r>
          </a:p>
          <a:p>
            <a:pPr lvl="3"/>
            <a:r>
              <a:rPr lang="en-US" dirty="0"/>
              <a:t>Riser: used for standard patch cables, as well as in cabinets and racks</a:t>
            </a:r>
          </a:p>
          <a:p>
            <a:pPr lvl="3"/>
            <a:r>
              <a:rPr lang="en-US" dirty="0"/>
              <a:t>Plenum: releases fewer toxins when burned, so can be used in space that circulates air</a:t>
            </a:r>
          </a:p>
          <a:p>
            <a:pPr lvl="3"/>
            <a:r>
              <a:rPr lang="en-US" dirty="0"/>
              <a:t>Outdoor: thicker jacketed and UV protected.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2"/>
            <a:endParaRPr lang="en-US" dirty="0"/>
          </a:p>
          <a:p>
            <a:pPr lvl="1"/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16290" y="5410200"/>
            <a:ext cx="3527710" cy="1443038"/>
            <a:chOff x="2209800" y="2545947"/>
            <a:chExt cx="5451473" cy="2229968"/>
          </a:xfrm>
        </p:grpSpPr>
        <p:pic>
          <p:nvPicPr>
            <p:cNvPr id="6" name="Picture 7" descr="02-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2545947"/>
              <a:ext cx="5451473" cy="2229968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 bwMode="auto">
            <a:xfrm>
              <a:off x="3762895" y="2863535"/>
              <a:ext cx="2345281" cy="39869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rot="1856886">
              <a:off x="5464475" y="3153215"/>
              <a:ext cx="437786" cy="95114"/>
            </a:xfrm>
            <a:custGeom>
              <a:avLst/>
              <a:gdLst>
                <a:gd name="connsiteX0" fmla="*/ 0 w 523875"/>
                <a:gd name="connsiteY0" fmla="*/ 103188 h 150813"/>
                <a:gd name="connsiteX1" fmla="*/ 219075 w 523875"/>
                <a:gd name="connsiteY1" fmla="*/ 7938 h 150813"/>
                <a:gd name="connsiteX2" fmla="*/ 523875 w 523875"/>
                <a:gd name="connsiteY2" fmla="*/ 150813 h 150813"/>
                <a:gd name="connsiteX0" fmla="*/ 0 w 523875"/>
                <a:gd name="connsiteY0" fmla="*/ 112713 h 160338"/>
                <a:gd name="connsiteX1" fmla="*/ 304800 w 523875"/>
                <a:gd name="connsiteY1" fmla="*/ 7938 h 160338"/>
                <a:gd name="connsiteX2" fmla="*/ 523875 w 523875"/>
                <a:gd name="connsiteY2" fmla="*/ 160338 h 160338"/>
                <a:gd name="connsiteX0" fmla="*/ 0 w 533400"/>
                <a:gd name="connsiteY0" fmla="*/ 106362 h 115887"/>
                <a:gd name="connsiteX1" fmla="*/ 304800 w 533400"/>
                <a:gd name="connsiteY1" fmla="*/ 1587 h 115887"/>
                <a:gd name="connsiteX2" fmla="*/ 533400 w 533400"/>
                <a:gd name="connsiteY2" fmla="*/ 115887 h 11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115887">
                  <a:moveTo>
                    <a:pt x="0" y="106362"/>
                  </a:moveTo>
                  <a:cubicBezTo>
                    <a:pt x="65881" y="54768"/>
                    <a:pt x="215900" y="0"/>
                    <a:pt x="304800" y="1587"/>
                  </a:cubicBezTo>
                  <a:cubicBezTo>
                    <a:pt x="393700" y="3174"/>
                    <a:pt x="424656" y="48418"/>
                    <a:pt x="533400" y="115887"/>
                  </a:cubicBezTo>
                </a:path>
              </a:pathLst>
            </a:cu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6709" y="2600956"/>
              <a:ext cx="2839059" cy="64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Category 5 UTP cable with four twisted pairs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AE6D7FB-4E0D-4DA7-A3FD-780B92D6A9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30" y="5732208"/>
            <a:ext cx="1869733" cy="1089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8281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– Coaxial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15400" cy="4925704"/>
          </a:xfrm>
        </p:spPr>
        <p:txBody>
          <a:bodyPr/>
          <a:lstStyle/>
          <a:p>
            <a:pPr lvl="2"/>
            <a:r>
              <a:rPr lang="en-US" dirty="0"/>
              <a:t>Termed coaxial because it has two conductive materials centered around a single axis</a:t>
            </a:r>
          </a:p>
          <a:p>
            <a:pPr lvl="3"/>
            <a:r>
              <a:rPr lang="en-US" dirty="0"/>
              <a:t>stiff copper wire is surrounded by insulation, encased in a braided mesh conductor</a:t>
            </a:r>
          </a:p>
          <a:p>
            <a:pPr lvl="2"/>
            <a:r>
              <a:rPr lang="en-US" dirty="0"/>
              <a:t>Rated on a system called "radio guide" (RG). </a:t>
            </a:r>
          </a:p>
          <a:p>
            <a:pPr lvl="3"/>
            <a:r>
              <a:rPr lang="en-US" dirty="0"/>
              <a:t>"RG“ number loosely determines center conductor size (RG6 is commonly used.) </a:t>
            </a:r>
          </a:p>
          <a:p>
            <a:pPr lvl="2"/>
            <a:r>
              <a:rPr lang="en-US" dirty="0"/>
              <a:t>Coaxial cables for data uses a compression- or crimp-style BNC connector. </a:t>
            </a:r>
          </a:p>
          <a:p>
            <a:pPr lvl="2"/>
            <a:r>
              <a:rPr lang="en-US" dirty="0"/>
              <a:t>Bandwidth depends on cable quality and length. </a:t>
            </a:r>
          </a:p>
          <a:p>
            <a:pPr lvl="2"/>
            <a:r>
              <a:rPr lang="en-US" dirty="0"/>
              <a:t>Advantages</a:t>
            </a:r>
          </a:p>
          <a:p>
            <a:pPr lvl="3"/>
            <a:r>
              <a:rPr lang="en-US" dirty="0"/>
              <a:t>construction and shielding give it high bandwidth and excellent noise immunity. </a:t>
            </a:r>
          </a:p>
          <a:p>
            <a:pPr lvl="3"/>
            <a:r>
              <a:rPr lang="en-US" dirty="0"/>
              <a:t>Coaxial cables have been replaced by fiber on long haul routes. 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669868-1B2E-44A5-9D80-126D5564E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692335"/>
            <a:ext cx="4572000" cy="109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E8B40-C692-4FF0-B9FF-8F15D094B4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4655522"/>
            <a:ext cx="2286242" cy="105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693A6A-4695-464F-823F-0BEA8064CA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14" y="4687009"/>
            <a:ext cx="1839686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6225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– Fiber Optics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322696"/>
            <a:ext cx="9144000" cy="4925704"/>
          </a:xfrm>
        </p:spPr>
        <p:txBody>
          <a:bodyPr/>
          <a:lstStyle/>
          <a:p>
            <a:pPr lvl="2"/>
            <a:r>
              <a:rPr lang="en-US" dirty="0"/>
              <a:t>Long, thin strand of glass</a:t>
            </a:r>
          </a:p>
          <a:p>
            <a:pPr lvl="2"/>
            <a:r>
              <a:rPr lang="en-US" dirty="0"/>
              <a:t>light from one end (LED or laser), bounces until it comes out the other end</a:t>
            </a:r>
          </a:p>
          <a:p>
            <a:pPr lvl="2"/>
            <a:r>
              <a:rPr lang="en-US" dirty="0"/>
              <a:t>detected at the other end by a photodetector</a:t>
            </a:r>
          </a:p>
          <a:p>
            <a:pPr lvl="2"/>
            <a:r>
              <a:rPr lang="en-US" dirty="0"/>
              <a:t>Enormous bandwidth over long distances (100km+) with low attenuation</a:t>
            </a:r>
          </a:p>
          <a:p>
            <a:pPr lvl="2"/>
            <a:r>
              <a:rPr lang="en-US" dirty="0"/>
              <a:t>Types</a:t>
            </a:r>
          </a:p>
          <a:p>
            <a:pPr lvl="3"/>
            <a:r>
              <a:rPr lang="en-US" dirty="0"/>
              <a:t>multi-mode (shorter links, cheaper) – multiple light rays at different angles</a:t>
            </a:r>
          </a:p>
          <a:p>
            <a:pPr lvl="3"/>
            <a:r>
              <a:rPr lang="en-US" dirty="0"/>
              <a:t>single-mode (up to ~100 km at 100Gbps): light propagates in a straight line without bouncing</a:t>
            </a:r>
          </a:p>
          <a:p>
            <a:pPr lvl="2"/>
            <a:r>
              <a:rPr lang="en-US" dirty="0"/>
              <a:t>Construction</a:t>
            </a:r>
          </a:p>
          <a:p>
            <a:pPr lvl="3"/>
            <a:r>
              <a:rPr lang="en-US" dirty="0"/>
              <a:t>center glass core surrounded by glass cladding that keeps all the light in the core. </a:t>
            </a:r>
          </a:p>
          <a:p>
            <a:pPr lvl="3"/>
            <a:r>
              <a:rPr lang="en-US" dirty="0"/>
              <a:t>plastic jacket protects the cladding. </a:t>
            </a:r>
          </a:p>
          <a:p>
            <a:pPr lvl="3"/>
            <a:r>
              <a:rPr lang="en-US" dirty="0"/>
              <a:t>Fibers are grouped in bundles, protected by an outer sheath.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0" name="Picture 9" descr="Machovka_Torch.png">
            <a:extLst>
              <a:ext uri="{FF2B5EF4-FFF2-40B4-BE49-F238E27FC236}">
                <a16:creationId xmlns:a16="http://schemas.microsoft.com/office/drawing/2014/main" id="{45420F77-0B9B-47C6-BBA2-03EC346A0C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113" y="5431587"/>
            <a:ext cx="952658" cy="373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E73E07-1133-486D-83E8-927CD5DC1F1F}"/>
              </a:ext>
            </a:extLst>
          </p:cNvPr>
          <p:cNvSpPr txBox="1"/>
          <p:nvPr/>
        </p:nvSpPr>
        <p:spPr>
          <a:xfrm>
            <a:off x="-152400" y="6073130"/>
            <a:ext cx="144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200" dirty="0">
                <a:solidFill>
                  <a:prstClr val="black"/>
                </a:solidFill>
                <a:cs typeface="Arial" charset="0"/>
              </a:rPr>
              <a:t>Light source</a:t>
            </a:r>
          </a:p>
          <a:p>
            <a:pPr algn="ctr" eaLnBrk="1" hangingPunct="1"/>
            <a:r>
              <a:rPr lang="en-US" sz="1200" dirty="0">
                <a:solidFill>
                  <a:prstClr val="black"/>
                </a:solidFill>
                <a:cs typeface="Arial" charset="0"/>
              </a:rPr>
              <a:t>(LED, laser)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596DF-2D00-4B95-970C-DFCE1B1C2ADA}"/>
              </a:ext>
            </a:extLst>
          </p:cNvPr>
          <p:cNvSpPr txBox="1"/>
          <p:nvPr/>
        </p:nvSpPr>
        <p:spPr>
          <a:xfrm>
            <a:off x="3895027" y="6043130"/>
            <a:ext cx="170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200" dirty="0">
                <a:solidFill>
                  <a:prstClr val="black"/>
                </a:solidFill>
                <a:cs typeface="Arial" charset="0"/>
              </a:rPr>
              <a:t>Photo-detector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A424B-ABD4-4300-AE7D-7EFD0694AC82}"/>
              </a:ext>
            </a:extLst>
          </p:cNvPr>
          <p:cNvSpPr txBox="1"/>
          <p:nvPr/>
        </p:nvSpPr>
        <p:spPr>
          <a:xfrm>
            <a:off x="1410039" y="6073130"/>
            <a:ext cx="260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200" dirty="0">
                <a:solidFill>
                  <a:prstClr val="black"/>
                </a:solidFill>
                <a:cs typeface="Arial" charset="0"/>
              </a:rPr>
              <a:t>Light trapped by</a:t>
            </a:r>
          </a:p>
          <a:p>
            <a:pPr algn="ctr" eaLnBrk="1" hangingPunct="1"/>
            <a:r>
              <a:rPr lang="en-US" sz="1200" dirty="0">
                <a:solidFill>
                  <a:prstClr val="black"/>
                </a:solidFill>
                <a:cs typeface="Arial" charset="0"/>
              </a:rPr>
              <a:t>total internal reflection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1BCE21-6FDA-48EE-81E8-57246B09C42E}"/>
              </a:ext>
            </a:extLst>
          </p:cNvPr>
          <p:cNvCxnSpPr/>
          <p:nvPr/>
        </p:nvCxnSpPr>
        <p:spPr>
          <a:xfrm rot="16200000" flipV="1">
            <a:off x="393351" y="6017733"/>
            <a:ext cx="302386" cy="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06A7FA-4AAD-44D5-BCFD-F8D908D5C89B}"/>
              </a:ext>
            </a:extLst>
          </p:cNvPr>
          <p:cNvCxnSpPr/>
          <p:nvPr/>
        </p:nvCxnSpPr>
        <p:spPr>
          <a:xfrm rot="16200000" flipV="1">
            <a:off x="4639636" y="6018937"/>
            <a:ext cx="302386" cy="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B9F9E0-D31B-494B-A2B7-E4179611B93A}"/>
              </a:ext>
            </a:extLst>
          </p:cNvPr>
          <p:cNvCxnSpPr/>
          <p:nvPr/>
        </p:nvCxnSpPr>
        <p:spPr>
          <a:xfrm rot="16200000" flipV="1">
            <a:off x="2487811" y="6017733"/>
            <a:ext cx="302386" cy="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D2059-0DA8-4E57-84BB-0D4285784F1F}"/>
              </a:ext>
            </a:extLst>
          </p:cNvPr>
          <p:cNvCxnSpPr/>
          <p:nvPr/>
        </p:nvCxnSpPr>
        <p:spPr>
          <a:xfrm>
            <a:off x="4085454" y="5626538"/>
            <a:ext cx="346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eyes, eye, green, part, human, cartoon, body, lids">
            <a:extLst>
              <a:ext uri="{FF2B5EF4-FFF2-40B4-BE49-F238E27FC236}">
                <a16:creationId xmlns:a16="http://schemas.microsoft.com/office/drawing/2014/main" id="{D6E50868-DD91-408C-B335-FCF5E26E6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68" b="28587"/>
          <a:stretch/>
        </p:blipFill>
        <p:spPr bwMode="auto">
          <a:xfrm>
            <a:off x="4356665" y="5420501"/>
            <a:ext cx="913810" cy="3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A01EDB-918E-40EE-8CEF-DEB6F5F73B88}"/>
              </a:ext>
            </a:extLst>
          </p:cNvPr>
          <p:cNvSpPr txBox="1"/>
          <p:nvPr/>
        </p:nvSpPr>
        <p:spPr>
          <a:xfrm>
            <a:off x="1534888" y="4984499"/>
            <a:ext cx="2606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200" dirty="0">
                <a:solidFill>
                  <a:prstClr val="black"/>
                </a:solidFill>
                <a:cs typeface="Arial" charset="0"/>
              </a:rPr>
              <a:t>Optical fiber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CB455A-95E0-4A08-A3A3-B4F07CCC298D}"/>
              </a:ext>
            </a:extLst>
          </p:cNvPr>
          <p:cNvCxnSpPr/>
          <p:nvPr/>
        </p:nvCxnSpPr>
        <p:spPr>
          <a:xfrm flipH="1">
            <a:off x="2172039" y="5030828"/>
            <a:ext cx="304956" cy="29415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A4F518-B042-4AB8-8271-39C6D368864A}"/>
              </a:ext>
            </a:extLst>
          </p:cNvPr>
          <p:cNvGrpSpPr/>
          <p:nvPr/>
        </p:nvGrpSpPr>
        <p:grpSpPr>
          <a:xfrm>
            <a:off x="1239603" y="5416803"/>
            <a:ext cx="2798957" cy="403485"/>
            <a:chOff x="72656" y="3711132"/>
            <a:chExt cx="8309345" cy="1299018"/>
          </a:xfrm>
          <a:solidFill>
            <a:srgbClr val="FFC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96E6CE-4536-4A3D-B408-1588002BC109}"/>
                </a:ext>
              </a:extLst>
            </p:cNvPr>
            <p:cNvSpPr/>
            <p:nvPr/>
          </p:nvSpPr>
          <p:spPr>
            <a:xfrm>
              <a:off x="92601" y="3721902"/>
              <a:ext cx="8289400" cy="128104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0B5F822-C4B0-4C3C-AC00-0F0C78530BC1}"/>
                </a:ext>
              </a:extLst>
            </p:cNvPr>
            <p:cNvSpPr/>
            <p:nvPr/>
          </p:nvSpPr>
          <p:spPr>
            <a:xfrm>
              <a:off x="72656" y="3711132"/>
              <a:ext cx="8291860" cy="1299018"/>
            </a:xfrm>
            <a:custGeom>
              <a:avLst/>
              <a:gdLst>
                <a:gd name="connsiteX0" fmla="*/ 0 w 6643992"/>
                <a:gd name="connsiteY0" fmla="*/ 476656 h 1040860"/>
                <a:gd name="connsiteX1" fmla="*/ 807396 w 6643992"/>
                <a:gd name="connsiteY1" fmla="*/ 0 h 1040860"/>
                <a:gd name="connsiteX2" fmla="*/ 1916349 w 6643992"/>
                <a:gd name="connsiteY2" fmla="*/ 1040860 h 1040860"/>
                <a:gd name="connsiteX3" fmla="*/ 3210128 w 6643992"/>
                <a:gd name="connsiteY3" fmla="*/ 0 h 1040860"/>
                <a:gd name="connsiteX4" fmla="*/ 4679004 w 6643992"/>
                <a:gd name="connsiteY4" fmla="*/ 1031132 h 1040860"/>
                <a:gd name="connsiteX5" fmla="*/ 5904689 w 6643992"/>
                <a:gd name="connsiteY5" fmla="*/ 19456 h 1040860"/>
                <a:gd name="connsiteX6" fmla="*/ 6643992 w 6643992"/>
                <a:gd name="connsiteY6" fmla="*/ 535022 h 104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3992" h="1040860">
                  <a:moveTo>
                    <a:pt x="0" y="476656"/>
                  </a:moveTo>
                  <a:lnTo>
                    <a:pt x="807396" y="0"/>
                  </a:lnTo>
                  <a:lnTo>
                    <a:pt x="1916349" y="1040860"/>
                  </a:lnTo>
                  <a:lnTo>
                    <a:pt x="3210128" y="0"/>
                  </a:lnTo>
                  <a:lnTo>
                    <a:pt x="4679004" y="1031132"/>
                  </a:lnTo>
                  <a:lnTo>
                    <a:pt x="5904689" y="19456"/>
                  </a:lnTo>
                  <a:lnTo>
                    <a:pt x="6643992" y="535022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EA9C11-8F65-4353-B381-2583A58DE1FF}"/>
              </a:ext>
            </a:extLst>
          </p:cNvPr>
          <p:cNvCxnSpPr/>
          <p:nvPr/>
        </p:nvCxnSpPr>
        <p:spPr>
          <a:xfrm>
            <a:off x="952839" y="5626538"/>
            <a:ext cx="2647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A3CE3-3922-4824-A7B1-5B8CE68DC77C}"/>
              </a:ext>
            </a:extLst>
          </p:cNvPr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694"/>
          <a:stretch/>
        </p:blipFill>
        <p:spPr bwMode="auto">
          <a:xfrm>
            <a:off x="7432989" y="4634668"/>
            <a:ext cx="1637595" cy="99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442D36-976F-47D0-BF61-B44C08A880BA}"/>
              </a:ext>
            </a:extLst>
          </p:cNvPr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945"/>
          <a:stretch/>
        </p:blipFill>
        <p:spPr bwMode="auto">
          <a:xfrm>
            <a:off x="7574930" y="5833366"/>
            <a:ext cx="1552445" cy="99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9129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– Fiber Optics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322696"/>
            <a:ext cx="9144000" cy="4925704"/>
          </a:xfrm>
        </p:spPr>
        <p:txBody>
          <a:bodyPr/>
          <a:lstStyle/>
          <a:p>
            <a:pPr lvl="2"/>
            <a:r>
              <a:rPr lang="en-US" dirty="0"/>
              <a:t>Some connectors</a:t>
            </a:r>
          </a:p>
          <a:p>
            <a:pPr lvl="3"/>
            <a:r>
              <a:rPr lang="en-US" dirty="0"/>
              <a:t>ST connector – oldest type, BNC-like punch in and twist operation</a:t>
            </a:r>
          </a:p>
          <a:p>
            <a:pPr lvl="3"/>
            <a:br>
              <a:rPr lang="en-US" dirty="0"/>
            </a:br>
            <a:endParaRPr lang="en-US" dirty="0"/>
          </a:p>
          <a:p>
            <a:pPr lvl="3"/>
            <a:r>
              <a:rPr lang="en-US" dirty="0"/>
              <a:t>SC (standard Connector) – a snap-in connector</a:t>
            </a:r>
          </a:p>
          <a:p>
            <a:pPr lvl="3"/>
            <a:endParaRPr lang="en-US" dirty="0"/>
          </a:p>
          <a:p>
            <a:pPr marL="871538" lvl="3" indent="0">
              <a:buNone/>
            </a:pPr>
            <a:br>
              <a:rPr lang="en-US" dirty="0"/>
            </a:br>
            <a:endParaRPr lang="en-US" dirty="0"/>
          </a:p>
          <a:p>
            <a:pPr lvl="3"/>
            <a:r>
              <a:rPr lang="en-US" dirty="0"/>
              <a:t>FC (Ferrule Connector) – threaded-on. Replaced by SC and LC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LC (Lucent Connector): small form factor (half the size of SC)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LC to LC patch cable, duplex</a:t>
            </a:r>
          </a:p>
          <a:p>
            <a:pPr lvl="3"/>
            <a:endParaRPr lang="en-US" dirty="0"/>
          </a:p>
        </p:txBody>
      </p:sp>
      <p:pic>
        <p:nvPicPr>
          <p:cNvPr id="1028" name="Picture 4" descr="http://www.thefoa.org/tech/connpics/SC.jpg">
            <a:extLst>
              <a:ext uri="{FF2B5EF4-FFF2-40B4-BE49-F238E27FC236}">
                <a16:creationId xmlns:a16="http://schemas.microsoft.com/office/drawing/2014/main" id="{A481C0E0-B847-4BEF-8519-3FBB3E3CB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4097" r="14666" b="25992"/>
          <a:stretch/>
        </p:blipFill>
        <p:spPr bwMode="auto">
          <a:xfrm>
            <a:off x="6763789" y="2575543"/>
            <a:ext cx="1465811" cy="9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foa.org/tech/connpics/fc.jpg">
            <a:extLst>
              <a:ext uri="{FF2B5EF4-FFF2-40B4-BE49-F238E27FC236}">
                <a16:creationId xmlns:a16="http://schemas.microsoft.com/office/drawing/2014/main" id="{B821B7E4-A19A-40C1-AF55-F43A555C6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11035" b="36965"/>
          <a:stretch/>
        </p:blipFill>
        <p:spPr bwMode="auto">
          <a:xfrm>
            <a:off x="6803967" y="3773152"/>
            <a:ext cx="1465811" cy="74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hefoa.org/tech/connpics/lc.jpg">
            <a:extLst>
              <a:ext uri="{FF2B5EF4-FFF2-40B4-BE49-F238E27FC236}">
                <a16:creationId xmlns:a16="http://schemas.microsoft.com/office/drawing/2014/main" id="{925AB726-8369-4600-8358-ACDAD067E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1718" r="12667" b="26566"/>
          <a:stretch/>
        </p:blipFill>
        <p:spPr bwMode="auto">
          <a:xfrm>
            <a:off x="6766560" y="4717737"/>
            <a:ext cx="1828800" cy="97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1cp3v31bcrm1lv5jv1crjrq1-wpengine.netdna-ssl.com/wp-content/uploads/2017/05/ST-connector.jpg">
            <a:extLst>
              <a:ext uri="{FF2B5EF4-FFF2-40B4-BE49-F238E27FC236}">
                <a16:creationId xmlns:a16="http://schemas.microsoft.com/office/drawing/2014/main" id="{9678B35E-026A-46B8-A07D-71132817E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r="11914" b="8617"/>
          <a:stretch/>
        </p:blipFill>
        <p:spPr bwMode="auto">
          <a:xfrm>
            <a:off x="6858000" y="1193084"/>
            <a:ext cx="1273312" cy="132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999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– Fiber Optics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322696"/>
            <a:ext cx="9144000" cy="4925704"/>
          </a:xfrm>
        </p:spPr>
        <p:txBody>
          <a:bodyPr/>
          <a:lstStyle/>
          <a:p>
            <a:pPr lvl="2"/>
            <a:r>
              <a:rPr lang="en-US" dirty="0"/>
              <a:t>Advantages</a:t>
            </a:r>
          </a:p>
          <a:p>
            <a:pPr lvl="3"/>
            <a:r>
              <a:rPr lang="en-US" dirty="0"/>
              <a:t>bandwidth available is very large (many GHz)</a:t>
            </a:r>
          </a:p>
          <a:p>
            <a:pPr lvl="3"/>
            <a:r>
              <a:rPr lang="en-US" dirty="0"/>
              <a:t>low attenuation – so fewer repeaters needed</a:t>
            </a:r>
          </a:p>
          <a:p>
            <a:pPr lvl="3"/>
            <a:r>
              <a:rPr lang="en-US" dirty="0"/>
              <a:t>not affected by EMI, power surges, etc.</a:t>
            </a:r>
          </a:p>
          <a:p>
            <a:pPr lvl="3"/>
            <a:r>
              <a:rPr lang="en-US" dirty="0"/>
              <a:t>thin – so needs less capacity in ducts</a:t>
            </a:r>
          </a:p>
          <a:p>
            <a:pPr lvl="3"/>
            <a:r>
              <a:rPr lang="en-US" dirty="0"/>
              <a:t>light – reducing the cost of mechanical support systems </a:t>
            </a:r>
            <a:br>
              <a:rPr lang="en-US" dirty="0"/>
            </a:br>
            <a:r>
              <a:rPr lang="en-US" dirty="0"/>
              <a:t>1000 UTP 1 km long weighs 8000kg. 2 fibers have more capacity and weighs 100 kg.</a:t>
            </a:r>
          </a:p>
          <a:p>
            <a:pPr lvl="3"/>
            <a:r>
              <a:rPr lang="en-US" dirty="0"/>
              <a:t>difficult to wiretap</a:t>
            </a:r>
          </a:p>
          <a:p>
            <a:pPr lvl="2"/>
            <a:r>
              <a:rPr lang="en-US" dirty="0" err="1"/>
              <a:t>Disavantages</a:t>
            </a:r>
            <a:endParaRPr lang="en-US" dirty="0"/>
          </a:p>
          <a:p>
            <a:pPr lvl="3"/>
            <a:r>
              <a:rPr lang="en-US" dirty="0"/>
              <a:t>easily damaged by being bent too much</a:t>
            </a:r>
          </a:p>
          <a:p>
            <a:pPr lvl="3"/>
            <a:r>
              <a:rPr lang="en-US" dirty="0"/>
              <a:t>essentially unidirectional – so duplex communication requires 2 fibers (e.g., LC-to-LC duplex)</a:t>
            </a:r>
          </a:p>
          <a:p>
            <a:pPr lvl="3"/>
            <a:r>
              <a:rPr lang="en-US" dirty="0"/>
              <a:t>fiber interfaces cost more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A7D59D-5831-42C6-A4B6-BBBF1188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4774692"/>
            <a:ext cx="24288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626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Sender radiates signal over a region</a:t>
            </a:r>
          </a:p>
          <a:p>
            <a:pPr lvl="1"/>
            <a:r>
              <a:rPr lang="en-US" sz="2400"/>
              <a:t>In many directions, unlike a wire, to many receivers</a:t>
            </a:r>
          </a:p>
          <a:p>
            <a:pPr lvl="1"/>
            <a:r>
              <a:rPr lang="en-US" sz="2400"/>
              <a:t>Advantage: can reach many different receivers at the same time</a:t>
            </a:r>
          </a:p>
          <a:p>
            <a:pPr lvl="1"/>
            <a:r>
              <a:rPr lang="en-US" sz="2400"/>
              <a:t>Drawback: signals from nearby transmitters sent on the same frequency, </a:t>
            </a:r>
            <a:r>
              <a:rPr lang="en-US" sz="2400" u="sng"/>
              <a:t>interfere</a:t>
            </a:r>
            <a:r>
              <a:rPr lang="en-US" sz="2400"/>
              <a:t> at a receiver; which can garble messages. Hence must coordinate how the wireless spectrum is used.</a:t>
            </a:r>
          </a:p>
          <a:p>
            <a:pPr lvl="1"/>
            <a:endParaRPr lang="en-US" sz="2400"/>
          </a:p>
          <a:p>
            <a:endParaRPr lang="en-US"/>
          </a:p>
        </p:txBody>
      </p:sp>
      <p:pic>
        <p:nvPicPr>
          <p:cNvPr id="5" name="Picture 2" descr="http://openclipart.org/image/800px/svg_to_png/17890/johnpwarren_Antenna_and_radio_wave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53" y="4267200"/>
            <a:ext cx="10130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openclipart.org/image/800px/svg_to_png/17890/johnpwarren_Antenna_and_radio_wave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53" y="4267199"/>
            <a:ext cx="10130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29918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015443" y="4800599"/>
            <a:ext cx="510910" cy="1"/>
          </a:xfrm>
          <a:prstGeom prst="straightConnector1">
            <a:avLst/>
          </a:prstGeom>
          <a:ln w="57150">
            <a:solidFill>
              <a:srgbClr val="FF00FF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 flipV="1">
            <a:off x="3200400" y="4800600"/>
            <a:ext cx="1101959" cy="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365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– US Frequency Allocation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Government allocates frequencies to radio, TV, police bands, aircraft, and computer communications</a:t>
            </a:r>
          </a:p>
          <a:p>
            <a:pPr lvl="1"/>
            <a:r>
              <a:rPr lang="en-US"/>
              <a:t>Wifi uses the ISM frequencies (unlicensed – no license fees)</a:t>
            </a:r>
          </a:p>
          <a:p>
            <a:pPr lvl="1"/>
            <a:r>
              <a:rPr lang="en-US"/>
              <a:t>But: computers using these frequencies must coordinate amongst themselves (the government is not explicitly allocating us a frequency)</a:t>
            </a:r>
          </a:p>
          <a:p>
            <a:pPr lvl="1"/>
            <a:r>
              <a:rPr lang="en-US"/>
              <a:t>And: must compete with other devices (e.g., cordless phones)</a:t>
            </a:r>
          </a:p>
          <a:p>
            <a:endParaRPr lang="en-US"/>
          </a:p>
        </p:txBody>
      </p:sp>
      <p:grpSp>
        <p:nvGrpSpPr>
          <p:cNvPr id="5" name="Group 14"/>
          <p:cNvGrpSpPr/>
          <p:nvPr/>
        </p:nvGrpSpPr>
        <p:grpSpPr>
          <a:xfrm>
            <a:off x="457200" y="3810000"/>
            <a:ext cx="7530045" cy="2670598"/>
            <a:chOff x="1408906" y="3378922"/>
            <a:chExt cx="7071723" cy="278649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8906" y="3378922"/>
              <a:ext cx="6030119" cy="2786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171635" y="4429125"/>
              <a:ext cx="777106" cy="674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dirty="0">
                  <a:solidFill>
                    <a:prstClr val="black"/>
                  </a:solidFill>
                  <a:cs typeface="Arial" charset="0"/>
                </a:rPr>
                <a:t>802.11</a:t>
              </a:r>
            </a:p>
            <a:p>
              <a:pPr eaLnBrk="1" hangingPunct="1"/>
              <a:r>
                <a:rPr lang="en-US" dirty="0">
                  <a:solidFill>
                    <a:prstClr val="black"/>
                  </a:solidFill>
                  <a:cs typeface="Arial" charset="0"/>
                </a:rPr>
                <a:t>b/g/n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10283" y="4524375"/>
              <a:ext cx="1270346" cy="385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dirty="0">
                  <a:solidFill>
                    <a:prstClr val="black"/>
                  </a:solidFill>
                  <a:cs typeface="Arial" charset="0"/>
                </a:rPr>
                <a:t>802.11a/g/n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6869857" y="4691064"/>
              <a:ext cx="340426" cy="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562600" y="4457700"/>
              <a:ext cx="1323975" cy="533400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hangingPunct="1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95675" y="4486275"/>
              <a:ext cx="466725" cy="466725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hangingPunct="1"/>
              <a:endParaRPr lang="en-US" sz="1800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3936156" y="4729163"/>
              <a:ext cx="27622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8764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– 802.11 modes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" y="1295400"/>
            <a:ext cx="9296400" cy="4925704"/>
          </a:xfrm>
        </p:spPr>
        <p:txBody>
          <a:bodyPr/>
          <a:lstStyle/>
          <a:p>
            <a:pPr lvl="1"/>
            <a:r>
              <a:rPr lang="en-US" sz="2400" dirty="0"/>
              <a:t>Infrastructure mode: </a:t>
            </a:r>
          </a:p>
          <a:p>
            <a:pPr lvl="2"/>
            <a:r>
              <a:rPr lang="en-US" b="1" dirty="0"/>
              <a:t>Basic Service Set: </a:t>
            </a:r>
            <a:r>
              <a:rPr lang="en-US" dirty="0"/>
              <a:t>WAP and its associated stations – identified by a Service Set ID</a:t>
            </a:r>
          </a:p>
          <a:p>
            <a:pPr lvl="3"/>
            <a:r>
              <a:rPr lang="en-US" dirty="0"/>
              <a:t>WAPs broadcast a wireless signal and are connected to a wired network</a:t>
            </a:r>
          </a:p>
          <a:p>
            <a:pPr lvl="3"/>
            <a:r>
              <a:rPr lang="en-US" dirty="0"/>
              <a:t>Each WAP and its clients communicate on a single channel</a:t>
            </a:r>
          </a:p>
          <a:p>
            <a:pPr lvl="2"/>
            <a:r>
              <a:rPr lang="en-US" dirty="0"/>
              <a:t>Extended SSID: </a:t>
            </a:r>
          </a:p>
          <a:p>
            <a:pPr lvl="3"/>
            <a:r>
              <a:rPr lang="en-US" dirty="0"/>
              <a:t>Multiple connected BSS’</a:t>
            </a:r>
          </a:p>
          <a:p>
            <a:pPr lvl="3"/>
            <a:r>
              <a:rPr lang="en-US" dirty="0"/>
              <a:t>Several WAPs can be connected by a wired network called a distribution system</a:t>
            </a:r>
          </a:p>
          <a:p>
            <a:pPr lvl="3"/>
            <a:r>
              <a:rPr lang="en-US" dirty="0"/>
              <a:t>Connect WAPs to same switch, and use same SSID, for campus-wide access</a:t>
            </a:r>
          </a:p>
          <a:p>
            <a:pPr lvl="1"/>
            <a:r>
              <a:rPr lang="en-US" dirty="0"/>
              <a:t>Ad hoc mode</a:t>
            </a:r>
          </a:p>
          <a:p>
            <a:pPr lvl="2"/>
            <a:r>
              <a:rPr lang="en-US" dirty="0"/>
              <a:t>Not common. Clients directly send frames to each other - no WAP/Distribution System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14BAD-910E-4535-A6AD-1718188F61A1}"/>
              </a:ext>
            </a:extLst>
          </p:cNvPr>
          <p:cNvPicPr/>
          <p:nvPr/>
        </p:nvPicPr>
        <p:blipFill rotWithShape="1">
          <a:blip r:embed="rId2"/>
          <a:srcRect b="9766"/>
          <a:stretch/>
        </p:blipFill>
        <p:spPr>
          <a:xfrm>
            <a:off x="3541128" y="5119044"/>
            <a:ext cx="5602872" cy="17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669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– 802.11 Standards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" y="1295400"/>
            <a:ext cx="9067800" cy="4925704"/>
          </a:xfrm>
        </p:spPr>
        <p:txBody>
          <a:bodyPr/>
          <a:lstStyle/>
          <a:p>
            <a:pPr lvl="1"/>
            <a:r>
              <a:rPr lang="en-US" sz="2400" dirty="0"/>
              <a:t>802.11 </a:t>
            </a:r>
            <a:r>
              <a:rPr lang="en-US" sz="2400" dirty="0" err="1"/>
              <a:t>Wifi</a:t>
            </a:r>
            <a:r>
              <a:rPr lang="en-US" sz="2400" dirty="0"/>
              <a:t>, 1997: ran at 2Mbps. </a:t>
            </a:r>
          </a:p>
          <a:p>
            <a:pPr lvl="1"/>
            <a:r>
              <a:rPr lang="en-US" sz="2400" dirty="0"/>
              <a:t>802.11b, 1999: ran at 11 </a:t>
            </a:r>
            <a:r>
              <a:rPr lang="en-US" sz="2400" dirty="0" err="1"/>
              <a:t>Mbps</a:t>
            </a:r>
            <a:r>
              <a:rPr lang="en-US" sz="2400" dirty="0"/>
              <a:t> on the 2.4GHz ISM band</a:t>
            </a:r>
          </a:p>
          <a:p>
            <a:pPr lvl="1"/>
            <a:r>
              <a:rPr lang="en-US" sz="2400" dirty="0"/>
              <a:t>802.11a, 1999: ran at 54Mbps on the 5GHz ISM band</a:t>
            </a:r>
          </a:p>
          <a:p>
            <a:pPr lvl="1"/>
            <a:r>
              <a:rPr lang="en-US" sz="2400" dirty="0"/>
              <a:t>802.11g, 2003: ran at 54Mbps on the 2.4GHz band</a:t>
            </a:r>
          </a:p>
          <a:p>
            <a:pPr lvl="2"/>
            <a:r>
              <a:rPr lang="en-US" dirty="0"/>
              <a:t>backwards compatibility with 802.11b</a:t>
            </a:r>
          </a:p>
          <a:p>
            <a:pPr lvl="1"/>
            <a:r>
              <a:rPr lang="en-US" dirty="0"/>
              <a:t>802.11n, 2009: multiple input/multiple output (MIMO) uses multiple antennas between WAP and client at the same time.</a:t>
            </a:r>
          </a:p>
          <a:p>
            <a:pPr lvl="1"/>
            <a:r>
              <a:rPr lang="en-US" dirty="0"/>
              <a:t>802.11ac: 1Gbps. MU-MIMO - WAP uses its multiple antennas to transmit to multiple clients simultaneously. </a:t>
            </a:r>
          </a:p>
          <a:p>
            <a:pPr lvl="2"/>
            <a:r>
              <a:rPr lang="en-US" dirty="0"/>
              <a:t>Multiple clients cannot send to the WAP at the same time</a:t>
            </a:r>
          </a:p>
          <a:p>
            <a:pPr lvl="2"/>
            <a:r>
              <a:rPr lang="en-US" dirty="0"/>
              <a:t>Speeds up downloads</a:t>
            </a:r>
          </a:p>
        </p:txBody>
      </p:sp>
    </p:spTree>
    <p:extLst>
      <p:ext uri="{BB962C8B-B14F-4D97-AF65-F5344CB8AC3E}">
        <p14:creationId xmlns:p14="http://schemas.microsoft.com/office/powerpoint/2010/main" val="22794664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Physical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Lowest layer in the protocol model</a:t>
            </a:r>
          </a:p>
          <a:p>
            <a:pPr lvl="1"/>
            <a:r>
              <a:rPr lang="en-US"/>
              <a:t>Goal is to convey bits across a physical channel (e.g., wires, air)</a:t>
            </a:r>
          </a:p>
          <a:p>
            <a:pPr lvl="1"/>
            <a:r>
              <a:rPr lang="en-US"/>
              <a:t>But:</a:t>
            </a:r>
          </a:p>
          <a:p>
            <a:pPr lvl="2"/>
            <a:r>
              <a:rPr lang="en-US"/>
              <a:t>A physical channel only carries analog signals</a:t>
            </a:r>
          </a:p>
          <a:p>
            <a:pPr lvl="2"/>
            <a:r>
              <a:rPr lang="en-US"/>
              <a:t>we need a way to represent bits using analog signals</a:t>
            </a:r>
          </a:p>
          <a:p>
            <a:pPr lvl="2"/>
            <a:endParaRPr lang="en-US"/>
          </a:p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4648200"/>
            <a:ext cx="4114800" cy="16764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flipH="1">
            <a:off x="5408029" y="4862778"/>
            <a:ext cx="2379321" cy="693969"/>
          </a:xfrm>
          <a:custGeom>
            <a:avLst/>
            <a:gdLst>
              <a:gd name="connsiteX0" fmla="*/ 0 w 2971800"/>
              <a:gd name="connsiteY0" fmla="*/ 857250 h 866775"/>
              <a:gd name="connsiteX1" fmla="*/ 400050 w 2971800"/>
              <a:gd name="connsiteY1" fmla="*/ 866775 h 866775"/>
              <a:gd name="connsiteX2" fmla="*/ 409575 w 2971800"/>
              <a:gd name="connsiteY2" fmla="*/ 9525 h 866775"/>
              <a:gd name="connsiteX3" fmla="*/ 1257300 w 2971800"/>
              <a:gd name="connsiteY3" fmla="*/ 19050 h 866775"/>
              <a:gd name="connsiteX4" fmla="*/ 1257300 w 2971800"/>
              <a:gd name="connsiteY4" fmla="*/ 866775 h 866775"/>
              <a:gd name="connsiteX5" fmla="*/ 2533650 w 2971800"/>
              <a:gd name="connsiteY5" fmla="*/ 866775 h 866775"/>
              <a:gd name="connsiteX6" fmla="*/ 2533650 w 2971800"/>
              <a:gd name="connsiteY6" fmla="*/ 0 h 866775"/>
              <a:gd name="connsiteX7" fmla="*/ 2962275 w 2971800"/>
              <a:gd name="connsiteY7" fmla="*/ 0 h 866775"/>
              <a:gd name="connsiteX8" fmla="*/ 2971800 w 2971800"/>
              <a:gd name="connsiteY8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866775">
                <a:moveTo>
                  <a:pt x="0" y="857250"/>
                </a:moveTo>
                <a:lnTo>
                  <a:pt x="400050" y="866775"/>
                </a:lnTo>
                <a:lnTo>
                  <a:pt x="409575" y="9525"/>
                </a:lnTo>
                <a:lnTo>
                  <a:pt x="1257300" y="19050"/>
                </a:lnTo>
                <a:lnTo>
                  <a:pt x="1257300" y="866775"/>
                </a:lnTo>
                <a:lnTo>
                  <a:pt x="2533650" y="866775"/>
                </a:lnTo>
                <a:lnTo>
                  <a:pt x="2533650" y="0"/>
                </a:lnTo>
                <a:lnTo>
                  <a:pt x="2962275" y="0"/>
                </a:lnTo>
                <a:lnTo>
                  <a:pt x="2971800" y="866775"/>
                </a:ln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23084" y="4467236"/>
            <a:ext cx="4802579" cy="947047"/>
            <a:chOff x="304800" y="2462903"/>
            <a:chExt cx="4802579" cy="947047"/>
          </a:xfrm>
        </p:grpSpPr>
        <p:sp>
          <p:nvSpPr>
            <p:cNvPr id="8" name="TextBox 7"/>
            <p:cNvSpPr txBox="1"/>
            <p:nvPr/>
          </p:nvSpPr>
          <p:spPr>
            <a:xfrm>
              <a:off x="4114800" y="3009840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r>
                <a:rPr lang="en-US" sz="2000" dirty="0"/>
                <a:t>10110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8553" y="2695968"/>
              <a:ext cx="306592" cy="171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4800" y="3009840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10110…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36100" y="2462903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Signal</a:t>
              </a:r>
            </a:p>
          </p:txBody>
        </p:sp>
      </p:grpSp>
      <p:pic>
        <p:nvPicPr>
          <p:cNvPr id="12" name="Picture 1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35" y="5424984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629" y="5424984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312779" y="5715000"/>
            <a:ext cx="2685444" cy="161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324350" y="5995701"/>
            <a:ext cx="6623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113260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15400" cy="4925704"/>
          </a:xfrm>
        </p:spPr>
        <p:txBody>
          <a:bodyPr/>
          <a:lstStyle/>
          <a:p>
            <a:pPr lvl="2"/>
            <a:r>
              <a:rPr lang="en-US" dirty="0"/>
              <a:t>Bus topology</a:t>
            </a:r>
          </a:p>
          <a:p>
            <a:pPr lvl="3"/>
            <a:r>
              <a:rPr lang="en-US" dirty="0"/>
              <a:t>oldest network technology - each node connects to a single backbone cable (bus)</a:t>
            </a:r>
          </a:p>
          <a:p>
            <a:pPr lvl="3"/>
            <a:r>
              <a:rPr lang="en-US" dirty="0"/>
              <a:t>if one node sends data, everyone else hears it, and either process it or throw it away</a:t>
            </a:r>
          </a:p>
          <a:p>
            <a:pPr lvl="3"/>
            <a:r>
              <a:rPr lang="en-US" dirty="0"/>
              <a:t>requires a way to detect/avoid collisions</a:t>
            </a:r>
          </a:p>
          <a:p>
            <a:pPr lvl="2"/>
            <a:r>
              <a:rPr lang="en-US" dirty="0"/>
              <a:t>Ring topology</a:t>
            </a:r>
          </a:p>
          <a:p>
            <a:pPr lvl="3"/>
            <a:r>
              <a:rPr lang="en-US" dirty="0"/>
              <a:t>all nodes connect to a single backbone cable, and cable is connect to itself – as a ring</a:t>
            </a:r>
          </a:p>
          <a:p>
            <a:pPr lvl="3"/>
            <a:r>
              <a:rPr lang="en-US" dirty="0"/>
              <a:t>Token is passed around the network, giving each node a chance to send a signal</a:t>
            </a:r>
          </a:p>
          <a:p>
            <a:pPr lvl="3"/>
            <a:r>
              <a:rPr lang="en-US" dirty="0"/>
              <a:t>Heavy traffic can slow it down</a:t>
            </a:r>
          </a:p>
          <a:p>
            <a:pPr lvl="2"/>
            <a:r>
              <a:rPr lang="en-US" dirty="0"/>
              <a:t>Hierarchical Star topology</a:t>
            </a:r>
          </a:p>
          <a:p>
            <a:pPr lvl="3"/>
            <a:r>
              <a:rPr lang="en-US" dirty="0"/>
              <a:t>all nodes connect to a central switch</a:t>
            </a:r>
          </a:p>
          <a:p>
            <a:pPr lvl="3"/>
            <a:r>
              <a:rPr lang="en-US" dirty="0"/>
              <a:t>more expensive than bus – needs more cables</a:t>
            </a:r>
          </a:p>
          <a:p>
            <a:pPr lvl="3"/>
            <a:r>
              <a:rPr lang="en-US" dirty="0"/>
              <a:t>BUT damaged cable will not bring down the entire network, and is easy to troubleshoot</a:t>
            </a:r>
          </a:p>
          <a:p>
            <a:pPr lvl="3"/>
            <a:r>
              <a:rPr lang="en-US" dirty="0"/>
              <a:t>central switch is a </a:t>
            </a:r>
            <a:r>
              <a:rPr lang="en-US" dirty="0" err="1"/>
              <a:t>SPoF</a:t>
            </a:r>
            <a:r>
              <a:rPr lang="en-US" dirty="0"/>
              <a:t>, but easy to troubleshoot</a:t>
            </a:r>
          </a:p>
          <a:p>
            <a:pPr lvl="2"/>
            <a:r>
              <a:rPr lang="en-US" dirty="0"/>
              <a:t>Point to Point topology</a:t>
            </a:r>
          </a:p>
          <a:p>
            <a:pPr lvl="3"/>
            <a:r>
              <a:rPr lang="en-US" dirty="0"/>
              <a:t>two nodes directly interconnected with no intervening device (two sites in a WAN connected over a dedicated leased line, or virtual connection over the Internet)</a:t>
            </a:r>
          </a:p>
        </p:txBody>
      </p:sp>
    </p:spTree>
    <p:extLst>
      <p:ext uri="{BB962C8B-B14F-4D97-AF65-F5344CB8AC3E}">
        <p14:creationId xmlns:p14="http://schemas.microsoft.com/office/powerpoint/2010/main" val="5327131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 - Frequency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Fourier analysis</a:t>
            </a:r>
          </a:p>
          <a:p>
            <a:pPr lvl="1"/>
            <a:r>
              <a:rPr lang="en-US"/>
              <a:t>A signal can be represented by an infinite number of sine waves of a fundamental frequency and its harmonics</a:t>
            </a:r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3147602"/>
            <a:ext cx="7764463" cy="1950482"/>
            <a:chOff x="753748" y="3050142"/>
            <a:chExt cx="7764463" cy="1950482"/>
          </a:xfrm>
        </p:grpSpPr>
        <p:sp>
          <p:nvSpPr>
            <p:cNvPr id="6" name="TextBox 5"/>
            <p:cNvSpPr txBox="1"/>
            <p:nvPr/>
          </p:nvSpPr>
          <p:spPr>
            <a:xfrm>
              <a:off x="5128352" y="4631292"/>
              <a:ext cx="33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weights of </a:t>
              </a:r>
              <a:r>
                <a:rPr lang="en-US" sz="1600" dirty="0"/>
                <a:t>harmonic</a:t>
              </a:r>
              <a:r>
                <a:rPr lang="en-US" dirty="0"/>
                <a:t> frequencies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10660"/>
            <a:stretch>
              <a:fillRect/>
            </a:stretch>
          </p:blipFill>
          <p:spPr bwMode="auto">
            <a:xfrm>
              <a:off x="753748" y="3050142"/>
              <a:ext cx="7764463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2204723" y="4478892"/>
              <a:ext cx="1057275" cy="2667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7998" y="447889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Signal over time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538223" y="4688442"/>
              <a:ext cx="4191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Freeform 10"/>
            <p:cNvSpPr/>
            <p:nvPr/>
          </p:nvSpPr>
          <p:spPr>
            <a:xfrm>
              <a:off x="1023623" y="3568202"/>
              <a:ext cx="2971800" cy="866775"/>
            </a:xfrm>
            <a:custGeom>
              <a:avLst/>
              <a:gdLst>
                <a:gd name="connsiteX0" fmla="*/ 0 w 2971800"/>
                <a:gd name="connsiteY0" fmla="*/ 857250 h 866775"/>
                <a:gd name="connsiteX1" fmla="*/ 400050 w 2971800"/>
                <a:gd name="connsiteY1" fmla="*/ 866775 h 866775"/>
                <a:gd name="connsiteX2" fmla="*/ 409575 w 2971800"/>
                <a:gd name="connsiteY2" fmla="*/ 9525 h 866775"/>
                <a:gd name="connsiteX3" fmla="*/ 1257300 w 2971800"/>
                <a:gd name="connsiteY3" fmla="*/ 19050 h 866775"/>
                <a:gd name="connsiteX4" fmla="*/ 1257300 w 2971800"/>
                <a:gd name="connsiteY4" fmla="*/ 866775 h 866775"/>
                <a:gd name="connsiteX5" fmla="*/ 2533650 w 2971800"/>
                <a:gd name="connsiteY5" fmla="*/ 866775 h 866775"/>
                <a:gd name="connsiteX6" fmla="*/ 2533650 w 2971800"/>
                <a:gd name="connsiteY6" fmla="*/ 0 h 866775"/>
                <a:gd name="connsiteX7" fmla="*/ 2962275 w 2971800"/>
                <a:gd name="connsiteY7" fmla="*/ 0 h 866775"/>
                <a:gd name="connsiteX8" fmla="*/ 2971800 w 2971800"/>
                <a:gd name="connsiteY8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1800" h="866775">
                  <a:moveTo>
                    <a:pt x="0" y="857250"/>
                  </a:moveTo>
                  <a:lnTo>
                    <a:pt x="400050" y="866775"/>
                  </a:lnTo>
                  <a:lnTo>
                    <a:pt x="409575" y="9525"/>
                  </a:lnTo>
                  <a:lnTo>
                    <a:pt x="1257300" y="19050"/>
                  </a:lnTo>
                  <a:lnTo>
                    <a:pt x="1257300" y="866775"/>
                  </a:lnTo>
                  <a:lnTo>
                    <a:pt x="2533650" y="866775"/>
                  </a:lnTo>
                  <a:lnTo>
                    <a:pt x="2533650" y="0"/>
                  </a:lnTo>
                  <a:lnTo>
                    <a:pt x="2962275" y="0"/>
                  </a:lnTo>
                  <a:lnTo>
                    <a:pt x="2971800" y="866775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5047936" y="4216954"/>
              <a:ext cx="428625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058837" y="4031218"/>
              <a:ext cx="819146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514662" y="4264900"/>
              <a:ext cx="33337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762312" y="4309136"/>
              <a:ext cx="25717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000437" y="4331254"/>
              <a:ext cx="20002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19204" y="4167955"/>
              <a:ext cx="0" cy="27283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6484521" y="4393167"/>
              <a:ext cx="76195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895787" y="4388404"/>
              <a:ext cx="10477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7725" y="4278867"/>
              <a:ext cx="0" cy="15175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73411" y="4314224"/>
              <a:ext cx="0" cy="120431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579893" y="4309136"/>
              <a:ext cx="0" cy="1248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14942" y="4359829"/>
              <a:ext cx="142869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05450" y="4288394"/>
              <a:ext cx="0" cy="148365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8164313" y="4383320"/>
              <a:ext cx="95243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47873" y="37359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9852" y="2455504"/>
            <a:ext cx="6386513" cy="844498"/>
            <a:chOff x="1204598" y="1466851"/>
            <a:chExt cx="6915150" cy="9144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9918" b="10744"/>
            <a:stretch/>
          </p:blipFill>
          <p:spPr bwMode="auto">
            <a:xfrm>
              <a:off x="1204598" y="1466851"/>
              <a:ext cx="691515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Oval 28"/>
            <p:cNvSpPr/>
            <p:nvPr/>
          </p:nvSpPr>
          <p:spPr bwMode="auto">
            <a:xfrm>
              <a:off x="6014723" y="1649967"/>
              <a:ext cx="447675" cy="44767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414398" y="1659492"/>
              <a:ext cx="447675" cy="44767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285560" y="1664254"/>
              <a:ext cx="447675" cy="447675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5" name="Picture 2" descr="http://www.brains-minds-media.org/archive/289/dippArticle-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42" y="3283916"/>
            <a:ext cx="3808060" cy="18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837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 - Frequency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Fourier analysis</a:t>
            </a:r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3147602"/>
            <a:ext cx="7764463" cy="1950482"/>
            <a:chOff x="753748" y="3050142"/>
            <a:chExt cx="7764463" cy="1950482"/>
          </a:xfrm>
        </p:grpSpPr>
        <p:sp>
          <p:nvSpPr>
            <p:cNvPr id="6" name="TextBox 5"/>
            <p:cNvSpPr txBox="1"/>
            <p:nvPr/>
          </p:nvSpPr>
          <p:spPr>
            <a:xfrm>
              <a:off x="5128352" y="4631292"/>
              <a:ext cx="33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weights of </a:t>
              </a:r>
              <a:r>
                <a:rPr lang="en-US" sz="1600" dirty="0"/>
                <a:t>harmonic</a:t>
              </a:r>
              <a:r>
                <a:rPr lang="en-US" dirty="0"/>
                <a:t> frequencies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10660"/>
            <a:stretch>
              <a:fillRect/>
            </a:stretch>
          </p:blipFill>
          <p:spPr bwMode="auto">
            <a:xfrm>
              <a:off x="753748" y="3050142"/>
              <a:ext cx="7764463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2204723" y="4478892"/>
              <a:ext cx="1057275" cy="2667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7998" y="447889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Signal over time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538223" y="4688442"/>
              <a:ext cx="4191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Freeform 10"/>
            <p:cNvSpPr/>
            <p:nvPr/>
          </p:nvSpPr>
          <p:spPr>
            <a:xfrm>
              <a:off x="1023623" y="3568202"/>
              <a:ext cx="2971800" cy="866775"/>
            </a:xfrm>
            <a:custGeom>
              <a:avLst/>
              <a:gdLst>
                <a:gd name="connsiteX0" fmla="*/ 0 w 2971800"/>
                <a:gd name="connsiteY0" fmla="*/ 857250 h 866775"/>
                <a:gd name="connsiteX1" fmla="*/ 400050 w 2971800"/>
                <a:gd name="connsiteY1" fmla="*/ 866775 h 866775"/>
                <a:gd name="connsiteX2" fmla="*/ 409575 w 2971800"/>
                <a:gd name="connsiteY2" fmla="*/ 9525 h 866775"/>
                <a:gd name="connsiteX3" fmla="*/ 1257300 w 2971800"/>
                <a:gd name="connsiteY3" fmla="*/ 19050 h 866775"/>
                <a:gd name="connsiteX4" fmla="*/ 1257300 w 2971800"/>
                <a:gd name="connsiteY4" fmla="*/ 866775 h 866775"/>
                <a:gd name="connsiteX5" fmla="*/ 2533650 w 2971800"/>
                <a:gd name="connsiteY5" fmla="*/ 866775 h 866775"/>
                <a:gd name="connsiteX6" fmla="*/ 2533650 w 2971800"/>
                <a:gd name="connsiteY6" fmla="*/ 0 h 866775"/>
                <a:gd name="connsiteX7" fmla="*/ 2962275 w 2971800"/>
                <a:gd name="connsiteY7" fmla="*/ 0 h 866775"/>
                <a:gd name="connsiteX8" fmla="*/ 2971800 w 2971800"/>
                <a:gd name="connsiteY8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1800" h="866775">
                  <a:moveTo>
                    <a:pt x="0" y="857250"/>
                  </a:moveTo>
                  <a:lnTo>
                    <a:pt x="400050" y="866775"/>
                  </a:lnTo>
                  <a:lnTo>
                    <a:pt x="409575" y="9525"/>
                  </a:lnTo>
                  <a:lnTo>
                    <a:pt x="1257300" y="19050"/>
                  </a:lnTo>
                  <a:lnTo>
                    <a:pt x="1257300" y="866775"/>
                  </a:lnTo>
                  <a:lnTo>
                    <a:pt x="2533650" y="866775"/>
                  </a:lnTo>
                  <a:lnTo>
                    <a:pt x="2533650" y="0"/>
                  </a:lnTo>
                  <a:lnTo>
                    <a:pt x="2962275" y="0"/>
                  </a:lnTo>
                  <a:lnTo>
                    <a:pt x="2971800" y="866775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5047936" y="4216954"/>
              <a:ext cx="428625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058837" y="4031218"/>
              <a:ext cx="819146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514662" y="4264900"/>
              <a:ext cx="33337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762312" y="4309136"/>
              <a:ext cx="25717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000437" y="4331254"/>
              <a:ext cx="20002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19204" y="4167955"/>
              <a:ext cx="0" cy="27283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6484521" y="4393167"/>
              <a:ext cx="76195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895787" y="4388404"/>
              <a:ext cx="10477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7725" y="4278867"/>
              <a:ext cx="0" cy="15175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73411" y="4314224"/>
              <a:ext cx="0" cy="120431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579893" y="4309136"/>
              <a:ext cx="0" cy="1248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14942" y="4359829"/>
              <a:ext cx="142869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05450" y="4288394"/>
              <a:ext cx="0" cy="148365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8164313" y="4383320"/>
              <a:ext cx="95243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47873" y="37359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9852" y="2455504"/>
            <a:ext cx="6386513" cy="844498"/>
            <a:chOff x="1204598" y="1466851"/>
            <a:chExt cx="6915150" cy="9144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9918" b="10744"/>
            <a:stretch/>
          </p:blipFill>
          <p:spPr bwMode="auto">
            <a:xfrm>
              <a:off x="1204598" y="1466851"/>
              <a:ext cx="691515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Oval 28"/>
            <p:cNvSpPr/>
            <p:nvPr/>
          </p:nvSpPr>
          <p:spPr bwMode="auto">
            <a:xfrm>
              <a:off x="6014723" y="1649967"/>
              <a:ext cx="447675" cy="44767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414398" y="1659492"/>
              <a:ext cx="447675" cy="44767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285560" y="1664254"/>
              <a:ext cx="447675" cy="447675"/>
            </a:xfrm>
            <a:prstGeom prst="ellipse">
              <a:avLst/>
            </a:prstGeom>
            <a:solidFill>
              <a:srgbClr val="0000FF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 rot="16200000">
            <a:off x="4370018" y="3894957"/>
            <a:ext cx="1307068" cy="246221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sz="1600" dirty="0"/>
              <a:t>amplitude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718428" y="3528602"/>
            <a:ext cx="595624" cy="70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23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 - Effect of Less Bandwidth (EE)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170296"/>
            <a:ext cx="8686800" cy="4925704"/>
          </a:xfrm>
        </p:spPr>
        <p:txBody>
          <a:bodyPr/>
          <a:lstStyle/>
          <a:p>
            <a:r>
              <a:rPr lang="en-US"/>
              <a:t>every channel attenuates the signal</a:t>
            </a:r>
          </a:p>
          <a:p>
            <a:pPr lvl="1"/>
            <a:r>
              <a:rPr lang="en-US"/>
              <a:t>if all components equally diminished, resulting signal is reduced in amplitude but not distorted</a:t>
            </a:r>
          </a:p>
          <a:p>
            <a:pPr lvl="1"/>
            <a:r>
              <a:rPr lang="en-US"/>
              <a:t>BUT different harmonics are attenuated by different amounts</a:t>
            </a:r>
          </a:p>
          <a:p>
            <a:pPr lvl="1"/>
            <a:r>
              <a:rPr lang="en-US"/>
              <a:t>Wire transmits up to cutoff frequency - its “bandwidth” (overloaded term!!!);</a:t>
            </a:r>
            <a:br>
              <a:rPr lang="en-US"/>
            </a:br>
            <a:r>
              <a:rPr lang="en-US"/>
              <a:t>higher frequencies are attenuated</a:t>
            </a:r>
          </a:p>
          <a:p>
            <a:pPr lvl="2"/>
            <a:endParaRPr lang="en-US"/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5462955"/>
            <a:ext cx="7680960" cy="942960"/>
            <a:chOff x="942974" y="4972050"/>
            <a:chExt cx="7680960" cy="1354138"/>
          </a:xfrm>
        </p:grpSpPr>
        <p:grpSp>
          <p:nvGrpSpPr>
            <p:cNvPr id="6" name="Group 68"/>
            <p:cNvGrpSpPr/>
            <p:nvPr/>
          </p:nvGrpSpPr>
          <p:grpSpPr>
            <a:xfrm>
              <a:off x="942974" y="5003810"/>
              <a:ext cx="7680960" cy="1264545"/>
              <a:chOff x="548640" y="4448177"/>
              <a:chExt cx="8145874" cy="1321918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8640" y="4448177"/>
                <a:ext cx="8145874" cy="1321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1" name="Straight Connector 10"/>
              <p:cNvCxnSpPr/>
              <p:nvPr/>
            </p:nvCxnSpPr>
            <p:spPr>
              <a:xfrm rot="5400000">
                <a:off x="5012763" y="5300663"/>
                <a:ext cx="428625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5019689" y="5101708"/>
                <a:ext cx="841248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5305425" y="6324600"/>
              <a:ext cx="266700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43625" y="4972050"/>
              <a:ext cx="11811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hangingPunct="1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740400" y="5737466"/>
              <a:ext cx="2377440" cy="530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cs typeface="Arial" charset="0"/>
                </a:rPr>
                <a:t>Lost!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0" y="4472355"/>
            <a:ext cx="7526688" cy="931805"/>
            <a:chOff x="931862" y="3448050"/>
            <a:chExt cx="7526688" cy="1392238"/>
          </a:xfrm>
        </p:grpSpPr>
        <p:grpSp>
          <p:nvGrpSpPr>
            <p:cNvPr id="14" name="Group 69"/>
            <p:cNvGrpSpPr/>
            <p:nvPr/>
          </p:nvGrpSpPr>
          <p:grpSpPr>
            <a:xfrm>
              <a:off x="931862" y="3499380"/>
              <a:ext cx="7526688" cy="1280576"/>
              <a:chOff x="541337" y="3019425"/>
              <a:chExt cx="7955280" cy="132238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1337" y="3019425"/>
                <a:ext cx="7955280" cy="1322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9" name="Group 66"/>
              <p:cNvGrpSpPr/>
              <p:nvPr/>
            </p:nvGrpSpPr>
            <p:grpSpPr>
              <a:xfrm>
                <a:off x="5229238" y="3208724"/>
                <a:ext cx="654784" cy="851981"/>
                <a:chOff x="5229226" y="3228056"/>
                <a:chExt cx="643090" cy="829597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5014913" y="3833812"/>
                  <a:ext cx="428625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5030506" y="3637629"/>
                  <a:ext cx="819145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5492467" y="3875291"/>
                  <a:ext cx="333375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5743729" y="3929066"/>
                  <a:ext cx="257174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Arrow Connector 14"/>
            <p:cNvCxnSpPr/>
            <p:nvPr/>
          </p:nvCxnSpPr>
          <p:spPr>
            <a:xfrm>
              <a:off x="5314950" y="4838700"/>
              <a:ext cx="714375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153150" y="3448050"/>
              <a:ext cx="11811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hangingPunct="1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130925" y="4183689"/>
              <a:ext cx="2011680" cy="551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cs typeface="Arial" charset="0"/>
                </a:rPr>
                <a:t>Lost!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9615" y="3405555"/>
            <a:ext cx="7612870" cy="1071160"/>
            <a:chOff x="890589" y="1483718"/>
            <a:chExt cx="7612870" cy="1071160"/>
          </a:xfrm>
        </p:grpSpPr>
        <p:grpSp>
          <p:nvGrpSpPr>
            <p:cNvPr id="25" name="Group 24"/>
            <p:cNvGrpSpPr/>
            <p:nvPr/>
          </p:nvGrpSpPr>
          <p:grpSpPr>
            <a:xfrm>
              <a:off x="890589" y="1483718"/>
              <a:ext cx="6557961" cy="948861"/>
              <a:chOff x="890589" y="1421770"/>
              <a:chExt cx="6557961" cy="948861"/>
            </a:xfrm>
          </p:grpSpPr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r="50000"/>
              <a:stretch/>
            </p:blipFill>
            <p:spPr bwMode="auto">
              <a:xfrm>
                <a:off x="890589" y="1421770"/>
                <a:ext cx="3807618" cy="9488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6267450" y="1483718"/>
                <a:ext cx="1181100" cy="20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hangingPunct="1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23536" y="1504950"/>
              <a:ext cx="3279923" cy="1049928"/>
              <a:chOff x="5225902" y="1483718"/>
              <a:chExt cx="3279923" cy="1049928"/>
            </a:xfrm>
          </p:grpSpPr>
          <p:grpSp>
            <p:nvGrpSpPr>
              <p:cNvPr id="27" name="Group 70"/>
              <p:cNvGrpSpPr/>
              <p:nvPr/>
            </p:nvGrpSpPr>
            <p:grpSpPr>
              <a:xfrm>
                <a:off x="5225902" y="1652041"/>
                <a:ext cx="3279923" cy="718592"/>
                <a:chOff x="5071493" y="1760856"/>
                <a:chExt cx="3465765" cy="1115694"/>
              </a:xfrm>
            </p:grpSpPr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/>
                <a:srcRect l="56930" t="25001"/>
                <a:stretch/>
              </p:blipFill>
              <p:spPr bwMode="auto">
                <a:xfrm>
                  <a:off x="5071493" y="1771652"/>
                  <a:ext cx="3465765" cy="1104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3" name="Group 37"/>
                <p:cNvGrpSpPr/>
                <p:nvPr/>
              </p:nvGrpSpPr>
              <p:grpSpPr>
                <a:xfrm>
                  <a:off x="5221875" y="1760856"/>
                  <a:ext cx="1300326" cy="869377"/>
                  <a:chOff x="5222060" y="1780521"/>
                  <a:chExt cx="1268051" cy="819803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rot="5400000">
                    <a:off x="5007747" y="2380922"/>
                    <a:ext cx="428625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5400000">
                    <a:off x="5019677" y="2190094"/>
                    <a:ext cx="819146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5400000">
                    <a:off x="5481639" y="2418908"/>
                    <a:ext cx="333374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5400000">
                    <a:off x="5725706" y="2467189"/>
                    <a:ext cx="257174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5400000">
                    <a:off x="5967414" y="2500312"/>
                    <a:ext cx="200024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5400000">
                    <a:off x="6160318" y="2461884"/>
                    <a:ext cx="247649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5400000">
                    <a:off x="6452013" y="2543062"/>
                    <a:ext cx="76195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5353050" y="2456390"/>
                <a:ext cx="1466850" cy="105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267450" y="1483718"/>
                <a:ext cx="1181100" cy="20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hangingPunct="1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6969125" y="1984509"/>
                <a:ext cx="11887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solidFill>
                      <a:prstClr val="black"/>
                    </a:solidFill>
                    <a:cs typeface="Arial" charset="0"/>
                  </a:rPr>
                  <a:t>Lost!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93882" y="2288003"/>
                <a:ext cx="1261884" cy="2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1" hangingPunct="1"/>
                <a:r>
                  <a:rPr lang="en-US" sz="1800" dirty="0">
                    <a:solidFill>
                      <a:prstClr val="black"/>
                    </a:solidFill>
                    <a:cs typeface="Arial" charset="0"/>
                  </a:rPr>
                  <a:t>Bandwidth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4121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 - Effect of Less Bandwidth (EE)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4477913"/>
          </a:xfrm>
        </p:spPr>
        <p:txBody>
          <a:bodyPr/>
          <a:lstStyle/>
          <a:p>
            <a:pPr lvl="1"/>
            <a:r>
              <a:rPr lang="en-US"/>
              <a:t>Goal: retain a signal with just enough fidelity to reconstruct the bits sent</a:t>
            </a:r>
          </a:p>
          <a:p>
            <a:pPr lvl="2"/>
            <a:r>
              <a:rPr lang="en-US"/>
              <a:t>for networks, 8 harmonics are sufficient; additional fidelity is wasteful</a:t>
            </a:r>
          </a:p>
          <a:p>
            <a:pPr lvl="2"/>
            <a:r>
              <a:rPr lang="en-US"/>
              <a:t>for hifi stereo, need higher bandwidth signal to retain additional harmonics</a:t>
            </a:r>
          </a:p>
          <a:p>
            <a:pPr lvl="1"/>
            <a:r>
              <a:rPr lang="en-US"/>
              <a:t>Key Idea: fewer frequencies degrade the signal by making it more rounded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0" y="5462955"/>
            <a:ext cx="7680960" cy="942960"/>
            <a:chOff x="942974" y="4972050"/>
            <a:chExt cx="7680960" cy="1354138"/>
          </a:xfrm>
        </p:grpSpPr>
        <p:grpSp>
          <p:nvGrpSpPr>
            <p:cNvPr id="6" name="Group 68"/>
            <p:cNvGrpSpPr/>
            <p:nvPr/>
          </p:nvGrpSpPr>
          <p:grpSpPr>
            <a:xfrm>
              <a:off x="942974" y="5003810"/>
              <a:ext cx="7680960" cy="1264545"/>
              <a:chOff x="548640" y="4448177"/>
              <a:chExt cx="8145874" cy="1321918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8640" y="4448177"/>
                <a:ext cx="8145874" cy="1321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1" name="Straight Connector 10"/>
              <p:cNvCxnSpPr/>
              <p:nvPr/>
            </p:nvCxnSpPr>
            <p:spPr>
              <a:xfrm rot="5400000">
                <a:off x="5012763" y="5300663"/>
                <a:ext cx="428625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5019689" y="5101708"/>
                <a:ext cx="841248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5305425" y="6324600"/>
              <a:ext cx="266700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43625" y="4972050"/>
              <a:ext cx="11811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hangingPunct="1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740400" y="5737466"/>
              <a:ext cx="2377440" cy="530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cs typeface="Arial" charset="0"/>
                </a:rPr>
                <a:t>Lost!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0" y="4472355"/>
            <a:ext cx="7526688" cy="931805"/>
            <a:chOff x="931862" y="3448050"/>
            <a:chExt cx="7526688" cy="1392238"/>
          </a:xfrm>
        </p:grpSpPr>
        <p:grpSp>
          <p:nvGrpSpPr>
            <p:cNvPr id="14" name="Group 69"/>
            <p:cNvGrpSpPr/>
            <p:nvPr/>
          </p:nvGrpSpPr>
          <p:grpSpPr>
            <a:xfrm>
              <a:off x="931862" y="3499380"/>
              <a:ext cx="7526688" cy="1280576"/>
              <a:chOff x="541337" y="3019425"/>
              <a:chExt cx="7955280" cy="132238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1337" y="3019425"/>
                <a:ext cx="7955280" cy="1322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9" name="Group 66"/>
              <p:cNvGrpSpPr/>
              <p:nvPr/>
            </p:nvGrpSpPr>
            <p:grpSpPr>
              <a:xfrm>
                <a:off x="5229238" y="3208724"/>
                <a:ext cx="654784" cy="851981"/>
                <a:chOff x="5229226" y="3228056"/>
                <a:chExt cx="643090" cy="829597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5014913" y="3833812"/>
                  <a:ext cx="428625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5030506" y="3637629"/>
                  <a:ext cx="819145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5492467" y="3875291"/>
                  <a:ext cx="333375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5743729" y="3929066"/>
                  <a:ext cx="257174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Arrow Connector 14"/>
            <p:cNvCxnSpPr/>
            <p:nvPr/>
          </p:nvCxnSpPr>
          <p:spPr>
            <a:xfrm>
              <a:off x="5314950" y="4838700"/>
              <a:ext cx="714375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153150" y="3448050"/>
              <a:ext cx="11811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hangingPunct="1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130925" y="4183689"/>
              <a:ext cx="2011680" cy="551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cs typeface="Arial" charset="0"/>
                </a:rPr>
                <a:t>Lost!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9615" y="3405555"/>
            <a:ext cx="7612870" cy="1071160"/>
            <a:chOff x="890589" y="1483718"/>
            <a:chExt cx="7612870" cy="1071160"/>
          </a:xfrm>
        </p:grpSpPr>
        <p:grpSp>
          <p:nvGrpSpPr>
            <p:cNvPr id="25" name="Group 24"/>
            <p:cNvGrpSpPr/>
            <p:nvPr/>
          </p:nvGrpSpPr>
          <p:grpSpPr>
            <a:xfrm>
              <a:off x="890589" y="1483718"/>
              <a:ext cx="6557961" cy="948861"/>
              <a:chOff x="890589" y="1421770"/>
              <a:chExt cx="6557961" cy="948861"/>
            </a:xfrm>
          </p:grpSpPr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r="50000"/>
              <a:stretch/>
            </p:blipFill>
            <p:spPr bwMode="auto">
              <a:xfrm>
                <a:off x="890589" y="1421770"/>
                <a:ext cx="3807618" cy="9488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6267450" y="1483718"/>
                <a:ext cx="1181100" cy="20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hangingPunct="1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23536" y="1504950"/>
              <a:ext cx="3279923" cy="1049928"/>
              <a:chOff x="5225902" y="1483718"/>
              <a:chExt cx="3279923" cy="1049928"/>
            </a:xfrm>
          </p:grpSpPr>
          <p:grpSp>
            <p:nvGrpSpPr>
              <p:cNvPr id="27" name="Group 70"/>
              <p:cNvGrpSpPr/>
              <p:nvPr/>
            </p:nvGrpSpPr>
            <p:grpSpPr>
              <a:xfrm>
                <a:off x="5225902" y="1652041"/>
                <a:ext cx="3279923" cy="718592"/>
                <a:chOff x="5071493" y="1760856"/>
                <a:chExt cx="3465765" cy="1115694"/>
              </a:xfrm>
            </p:grpSpPr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/>
                <a:srcRect l="56930" t="25001"/>
                <a:stretch/>
              </p:blipFill>
              <p:spPr bwMode="auto">
                <a:xfrm>
                  <a:off x="5071493" y="1771652"/>
                  <a:ext cx="3465765" cy="1104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3" name="Group 37"/>
                <p:cNvGrpSpPr/>
                <p:nvPr/>
              </p:nvGrpSpPr>
              <p:grpSpPr>
                <a:xfrm>
                  <a:off x="5221875" y="1760856"/>
                  <a:ext cx="1300326" cy="869377"/>
                  <a:chOff x="5222060" y="1780521"/>
                  <a:chExt cx="1268051" cy="819803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rot="5400000">
                    <a:off x="5007747" y="2380922"/>
                    <a:ext cx="428625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5400000">
                    <a:off x="5019677" y="2190094"/>
                    <a:ext cx="819146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5400000">
                    <a:off x="5481639" y="2418908"/>
                    <a:ext cx="333374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5400000">
                    <a:off x="5725706" y="2467189"/>
                    <a:ext cx="257174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5400000">
                    <a:off x="5967414" y="2500312"/>
                    <a:ext cx="200024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5400000">
                    <a:off x="6160318" y="2461884"/>
                    <a:ext cx="247649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5400000">
                    <a:off x="6452013" y="2543062"/>
                    <a:ext cx="76195" cy="0"/>
                  </a:xfrm>
                  <a:prstGeom prst="line">
                    <a:avLst/>
                  </a:prstGeom>
                  <a:ln w="28575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5353050" y="2456390"/>
                <a:ext cx="1466850" cy="1056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267450" y="1483718"/>
                <a:ext cx="1181100" cy="20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hangingPunct="1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6969125" y="1984509"/>
                <a:ext cx="11887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solidFill>
                      <a:prstClr val="black"/>
                    </a:solidFill>
                    <a:cs typeface="Arial" charset="0"/>
                  </a:rPr>
                  <a:t>Lost!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93882" y="2288003"/>
                <a:ext cx="1261884" cy="2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1" hangingPunct="1"/>
                <a:r>
                  <a:rPr lang="en-US" sz="1800" dirty="0">
                    <a:solidFill>
                      <a:prstClr val="black"/>
                    </a:solidFill>
                    <a:cs typeface="Arial" charset="0"/>
                  </a:rPr>
                  <a:t>Bandwidth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508852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 over a Wire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What happens to a signal as it passes over a wire?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The signal is delayed (propagates at ⅔c)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The signal is attenuated (goes for m to km)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Frequencies above a cutoff are highly attenuated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Noise is added to the signal (later, causes errors)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595650"/>
            <a:ext cx="3750945" cy="17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357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channel properties: Bandwidth (EE)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91600" cy="4925704"/>
          </a:xfrm>
        </p:spPr>
        <p:txBody>
          <a:bodyPr/>
          <a:lstStyle/>
          <a:p>
            <a:r>
              <a:rPr lang="en-US"/>
              <a:t>Transmitted Signal bandwidth (EE)</a:t>
            </a:r>
          </a:p>
          <a:p>
            <a:pPr lvl="1"/>
            <a:r>
              <a:rPr lang="en-US"/>
              <a:t>Analog Bandwidth</a:t>
            </a:r>
          </a:p>
          <a:p>
            <a:pPr lvl="2"/>
            <a:r>
              <a:rPr lang="en-US"/>
              <a:t>range of frequencies present in the signal (measured in Hz)</a:t>
            </a:r>
          </a:p>
          <a:p>
            <a:pPr lvl="2"/>
            <a:r>
              <a:rPr lang="en-US"/>
              <a:t>width of frequency band (in Hz) that wire allows without significant attenuation</a:t>
            </a:r>
          </a:p>
          <a:p>
            <a:pPr lvl="1"/>
            <a:r>
              <a:rPr lang="en-US"/>
              <a:t>a physical property of the channel</a:t>
            </a:r>
          </a:p>
          <a:p>
            <a:pPr lvl="2"/>
            <a:r>
              <a:rPr lang="en-US"/>
              <a:t>depends on construction, thickness, and length</a:t>
            </a:r>
          </a:p>
          <a:p>
            <a:pPr lvl="1"/>
            <a:r>
              <a:rPr lang="en-US"/>
              <a:t>Impact </a:t>
            </a:r>
          </a:p>
          <a:p>
            <a:pPr lvl="2"/>
            <a:r>
              <a:rPr lang="en-US"/>
              <a:t>Limits the rate of transitions</a:t>
            </a:r>
          </a:p>
          <a:p>
            <a:pPr lvl="2"/>
            <a:r>
              <a:rPr lang="en-US"/>
              <a:t>determines Digital Bandwidth (CS), Channel Capacity, Maximum Data Rate (bps)</a:t>
            </a:r>
          </a:p>
          <a:p>
            <a:pPr lvl="3"/>
            <a:r>
              <a:rPr lang="en-US"/>
              <a:t>larger the range, the quicker the signal transitions, and conveys more information.</a:t>
            </a:r>
            <a:br>
              <a:rPr lang="en-US"/>
            </a:br>
            <a:r>
              <a:rPr lang="en-US"/>
              <a:t>E.g., doubling the fundamental frequency, doubles the data rate</a:t>
            </a:r>
          </a:p>
          <a:p>
            <a:pPr lvl="1"/>
            <a:r>
              <a:rPr lang="en-US"/>
              <a:t>But:</a:t>
            </a:r>
          </a:p>
          <a:p>
            <a:pPr lvl="2"/>
            <a:r>
              <a:rPr lang="en-US"/>
              <a:t>cannot increase signal bandwidth indefinitely – data rate is limited by noise</a:t>
            </a:r>
          </a:p>
          <a:p>
            <a:pPr marL="574675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20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limits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91600" cy="4925704"/>
          </a:xfrm>
        </p:spPr>
        <p:txBody>
          <a:bodyPr/>
          <a:lstStyle/>
          <a:p>
            <a:pPr lvl="1"/>
            <a:r>
              <a:rPr lang="en-US" dirty="0"/>
              <a:t>Information is conveyed by change in value of the signal over time</a:t>
            </a:r>
          </a:p>
          <a:p>
            <a:pPr lvl="2"/>
            <a:r>
              <a:rPr lang="en-US" dirty="0"/>
              <a:t>Change of value over time == frequency</a:t>
            </a:r>
          </a:p>
          <a:p>
            <a:pPr lvl="2"/>
            <a:r>
              <a:rPr lang="en-US" dirty="0"/>
              <a:t>sharper transitions are a function of the width of the band of frequencies in a signal</a:t>
            </a:r>
          </a:p>
          <a:p>
            <a:pPr lvl="2"/>
            <a:r>
              <a:rPr lang="en-US" dirty="0"/>
              <a:t>I.e., to double data rate, double the signal bandwidth </a:t>
            </a:r>
          </a:p>
          <a:p>
            <a:pPr lvl="1"/>
            <a:r>
              <a:rPr lang="en-US" dirty="0"/>
              <a:t>BUT</a:t>
            </a:r>
          </a:p>
          <a:p>
            <a:pPr lvl="2"/>
            <a:r>
              <a:rPr lang="en-US" dirty="0"/>
              <a:t>cannot increase signal bandwidth indefinitely – link and standards limit bandwidth</a:t>
            </a:r>
          </a:p>
          <a:p>
            <a:pPr lvl="1"/>
            <a:r>
              <a:rPr lang="en-US" dirty="0"/>
              <a:t>Achievable data rate is limited by Link’s bandwidth + Noise at the receiver</a:t>
            </a:r>
          </a:p>
          <a:p>
            <a:pPr lvl="1"/>
            <a:r>
              <a:rPr lang="en-US" dirty="0"/>
              <a:t>Nyquist theorem, 1924 – only consider link’s bandwidth</a:t>
            </a:r>
          </a:p>
          <a:p>
            <a:pPr lvl="2"/>
            <a:r>
              <a:rPr lang="en-US" dirty="0"/>
              <a:t>max data rate (capacity), C = 2B transitions/sec = 2B log</a:t>
            </a:r>
            <a:r>
              <a:rPr lang="en-US" baseline="-25000" dirty="0"/>
              <a:t>2</a:t>
            </a:r>
            <a:r>
              <a:rPr lang="en-US" dirty="0"/>
              <a:t>V bits/sec</a:t>
            </a:r>
          </a:p>
          <a:p>
            <a:pPr lvl="3"/>
            <a:r>
              <a:rPr lang="en-US" dirty="0"/>
              <a:t>2B samples per second</a:t>
            </a:r>
          </a:p>
          <a:p>
            <a:pPr lvl="3"/>
            <a:r>
              <a:rPr lang="en-US" dirty="0"/>
              <a:t>V different transition levels (symbols) per sample – or, bits encoded into each transition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noiseless </a:t>
            </a:r>
            <a:r>
              <a:rPr lang="en-US" dirty="0"/>
              <a:t>link of bandwidth B only permits frequencies up to 2B transitions/second</a:t>
            </a:r>
          </a:p>
          <a:p>
            <a:pPr lvl="2"/>
            <a:r>
              <a:rPr lang="en-US" dirty="0"/>
              <a:t>I.e., higher frequencies are filtered out, so no point in sampling &gt; 2B times/sec</a:t>
            </a:r>
          </a:p>
          <a:p>
            <a:pPr lvl="2"/>
            <a:r>
              <a:rPr lang="en-US" dirty="0"/>
              <a:t>For a 3KHz channel, with binary signaling,  C = 6Kbps. Link cannot transmit faster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098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Limits: Nyquist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r>
              <a:rPr lang="en-US" dirty="0"/>
              <a:t>Max data rate for a </a:t>
            </a:r>
            <a:r>
              <a:rPr lang="en-US" dirty="0">
                <a:solidFill>
                  <a:srgbClr val="CC00CC"/>
                </a:solidFill>
              </a:rPr>
              <a:t>noiseless channel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bandwidth B Hz</a:t>
            </a:r>
          </a:p>
          <a:p>
            <a:pPr lvl="1"/>
            <a:r>
              <a:rPr lang="en-US" dirty="0"/>
              <a:t>C = 2B </a:t>
            </a:r>
            <a:r>
              <a:rPr lang="en-US" b="1" dirty="0"/>
              <a:t>symbols</a:t>
            </a:r>
            <a:r>
              <a:rPr lang="en-US" dirty="0"/>
              <a:t>/sec (baud rate) = 2 B log</a:t>
            </a:r>
            <a:r>
              <a:rPr lang="en-US" baseline="-25000" dirty="0"/>
              <a:t>2</a:t>
            </a:r>
            <a:r>
              <a:rPr lang="en-US" dirty="0"/>
              <a:t> V </a:t>
            </a:r>
            <a:r>
              <a:rPr lang="en-US" b="1" dirty="0"/>
              <a:t>bits</a:t>
            </a:r>
            <a:r>
              <a:rPr lang="en-US" dirty="0"/>
              <a:t>/sec (bit rate) = 2B (if V=2)</a:t>
            </a:r>
          </a:p>
          <a:p>
            <a:pPr lvl="2"/>
            <a:r>
              <a:rPr lang="en-US" dirty="0"/>
              <a:t>V is the number of symbols (represents 1+ bits)</a:t>
            </a:r>
          </a:p>
          <a:p>
            <a:pPr lvl="1"/>
            <a:r>
              <a:rPr lang="en-US" dirty="0"/>
              <a:t>Converse: to achieve transmission rate of 2B symbols/sec,</a:t>
            </a:r>
            <a:br>
              <a:rPr lang="en-US" dirty="0"/>
            </a:br>
            <a:r>
              <a:rPr lang="en-US" dirty="0"/>
              <a:t>the channel must allow signals with frequencies up to B Hz.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In theory, increasing V, increases C.</a:t>
            </a:r>
          </a:p>
          <a:p>
            <a:pPr lvl="2"/>
            <a:r>
              <a:rPr lang="en-US" dirty="0"/>
              <a:t>I.e., by increasing V infinitely, we could infinitely increase channel capacity, C</a:t>
            </a:r>
          </a:p>
          <a:p>
            <a:pPr lvl="1"/>
            <a:r>
              <a:rPr lang="en-US" dirty="0"/>
              <a:t>In practice, V is limited by the SNR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892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Channel Properties: SNR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82354" cy="4925704"/>
          </a:xfrm>
        </p:spPr>
        <p:txBody>
          <a:bodyPr/>
          <a:lstStyle/>
          <a:p>
            <a:r>
              <a:rPr lang="en-US" dirty="0"/>
              <a:t>Strength of Signal and Noise at the receiver</a:t>
            </a:r>
          </a:p>
          <a:p>
            <a:pPr lvl="1"/>
            <a:r>
              <a:rPr lang="en-US" dirty="0"/>
              <a:t>Number of different signaling levels (symbols) we can distinguish </a:t>
            </a:r>
          </a:p>
          <a:p>
            <a:pPr lvl="1"/>
            <a:r>
              <a:rPr lang="en-US" dirty="0"/>
              <a:t>depends on relative strength of the signal to the noise</a:t>
            </a:r>
          </a:p>
          <a:p>
            <a:pPr lvl="2"/>
            <a:r>
              <a:rPr lang="en-US" dirty="0"/>
              <a:t>Higher the SNR, the more levels we can distinguish</a:t>
            </a:r>
          </a:p>
          <a:p>
            <a:pPr lvl="2"/>
            <a:r>
              <a:rPr lang="en-US" dirty="0"/>
              <a:t>Here we can distinguish 4 different levels</a:t>
            </a:r>
          </a:p>
          <a:p>
            <a:pPr lvl="3"/>
            <a:r>
              <a:rPr lang="en-US" dirty="0"/>
              <a:t>even if noise muddies our signal, </a:t>
            </a:r>
            <a:br>
              <a:rPr lang="en-US" dirty="0"/>
            </a:br>
            <a:r>
              <a:rPr lang="en-US" dirty="0"/>
              <a:t>we can still reconstruct the actual value </a:t>
            </a:r>
            <a:br>
              <a:rPr lang="en-US" dirty="0"/>
            </a:br>
            <a:r>
              <a:rPr lang="en-US" dirty="0"/>
              <a:t>as long as </a:t>
            </a:r>
            <a:br>
              <a:rPr lang="en-US" dirty="0"/>
            </a:br>
            <a:r>
              <a:rPr lang="en-US" dirty="0"/>
              <a:t>the noise does not shift it so that it looks like a different symbol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4898859"/>
            <a:ext cx="4312444" cy="892341"/>
            <a:chOff x="2901608" y="2402970"/>
            <a:chExt cx="4312444" cy="71689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901608" y="2586007"/>
              <a:ext cx="197644" cy="395288"/>
            </a:xfrm>
            <a:prstGeom prst="rect">
              <a:avLst/>
            </a:prstGeom>
            <a:solidFill>
              <a:srgbClr val="FA98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800781" y="2588418"/>
              <a:ext cx="197644" cy="395288"/>
            </a:xfrm>
            <a:prstGeom prst="rect">
              <a:avLst/>
            </a:prstGeom>
            <a:solidFill>
              <a:srgbClr val="FA98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073400" y="2786062"/>
              <a:ext cx="2727381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56452" y="2402970"/>
              <a:ext cx="1774845" cy="370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chemeClr val="tx1"/>
                  </a:solidFill>
                </a:rPr>
                <a:t>Bandwidth B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006670" y="2452254"/>
              <a:ext cx="1207382" cy="667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chemeClr val="tx1"/>
                  </a:solidFill>
                </a:rPr>
                <a:t>Signal S,</a:t>
              </a:r>
            </a:p>
            <a:p>
              <a:pPr eaLnBrk="0" hangingPunct="0"/>
              <a:r>
                <a:rPr lang="en-US" sz="2400" dirty="0"/>
                <a:t>Noise 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15200" y="3429000"/>
            <a:ext cx="1676400" cy="2998410"/>
            <a:chOff x="6781800" y="2281535"/>
            <a:chExt cx="1524000" cy="3052465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7463479" y="2667000"/>
              <a:ext cx="0" cy="2667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7086600" y="2667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7086600" y="3276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7086600" y="4648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7086600" y="5334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7086600" y="3962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7086600" y="29718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7086600" y="3581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086600" y="4267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7086600" y="4953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6808788" y="2743200"/>
              <a:ext cx="3401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6781800" y="3352800"/>
              <a:ext cx="3401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6781800" y="4038600"/>
              <a:ext cx="3401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6781800" y="4724400"/>
              <a:ext cx="3401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7304577" y="3276600"/>
              <a:ext cx="0" cy="6858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7108518" y="2917557"/>
              <a:ext cx="348580" cy="46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7142703" y="2281535"/>
              <a:ext cx="616719" cy="46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S+N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8035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Link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pPr lvl="1"/>
            <a:r>
              <a:rPr lang="en-US"/>
              <a:t>Channel’s physical properties determine</a:t>
            </a:r>
          </a:p>
          <a:p>
            <a:pPr lvl="2"/>
            <a:r>
              <a:rPr lang="en-US"/>
              <a:t>Performance</a:t>
            </a:r>
          </a:p>
          <a:p>
            <a:pPr lvl="3"/>
            <a:r>
              <a:rPr lang="en-US" u="sng"/>
              <a:t>Rate</a:t>
            </a:r>
            <a:r>
              <a:rPr lang="en-US"/>
              <a:t> (bandwidth, capacity, speed, throughput) in bits/second</a:t>
            </a:r>
            <a:br>
              <a:rPr lang="en-US"/>
            </a:br>
            <a:r>
              <a:rPr lang="en-US"/>
              <a:t>rate at which bits can be sent across the channel</a:t>
            </a:r>
          </a:p>
          <a:p>
            <a:pPr lvl="3"/>
            <a:r>
              <a:rPr lang="en-US" u="sng"/>
              <a:t>Delay</a:t>
            </a:r>
            <a:r>
              <a:rPr lang="en-US"/>
              <a:t> (latency) in seconds, time taken for a signal to cross the physical channel</a:t>
            </a:r>
          </a:p>
          <a:p>
            <a:pPr lvl="2"/>
            <a:endParaRPr lang="en-US" u="sng"/>
          </a:p>
          <a:p>
            <a:pPr lvl="2"/>
            <a:endParaRPr lang="en-US" u="sng"/>
          </a:p>
          <a:p>
            <a:pPr lvl="2"/>
            <a:endParaRPr lang="en-US" u="sng"/>
          </a:p>
          <a:p>
            <a:pPr lvl="2"/>
            <a:endParaRPr lang="en-US" u="sng"/>
          </a:p>
          <a:p>
            <a:pPr lvl="3"/>
            <a:r>
              <a:rPr lang="en-US" u="sng"/>
              <a:t>Error rate</a:t>
            </a:r>
            <a:r>
              <a:rPr lang="en-US"/>
              <a:t> number of bits that arrive garbled (very high for wireless channels)</a:t>
            </a:r>
          </a:p>
          <a:p>
            <a:pPr lvl="1"/>
            <a:r>
              <a:rPr lang="en-US"/>
              <a:t>Other properties:</a:t>
            </a:r>
          </a:p>
          <a:p>
            <a:pPr lvl="2"/>
            <a:r>
              <a:rPr lang="en-US"/>
              <a:t>Whether broadcast or point-to-point </a:t>
            </a:r>
          </a:p>
          <a:p>
            <a:pPr lvl="2"/>
            <a:r>
              <a:rPr lang="en-US"/>
              <a:t>cost, ease of installation, and maintenance</a:t>
            </a:r>
          </a:p>
          <a:p>
            <a:pPr lvl="2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33512" y="3083164"/>
            <a:ext cx="4357688" cy="955436"/>
            <a:chOff x="2794452" y="2413576"/>
            <a:chExt cx="4357688" cy="76758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794452" y="2660017"/>
              <a:ext cx="197644" cy="2472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954496" y="2660017"/>
              <a:ext cx="197644" cy="2472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073400" y="2786062"/>
              <a:ext cx="3810000" cy="0"/>
            </a:xfrm>
            <a:prstGeom prst="line">
              <a:avLst/>
            </a:prstGeom>
            <a:noFill/>
            <a:ln w="76200">
              <a:solidFill>
                <a:srgbClr val="FF33CC"/>
              </a:solidFill>
              <a:miter lim="800000"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sz="1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067069" y="2909174"/>
              <a:ext cx="1723549" cy="271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tx1"/>
                  </a:solidFill>
                </a:rPr>
                <a:t>Delay D, Rate R 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817720" y="2425939"/>
              <a:ext cx="1089026" cy="247265"/>
            </a:xfrm>
            <a:prstGeom prst="homePlate">
              <a:avLst>
                <a:gd name="adj" fmla="val 57832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774336" y="2413576"/>
              <a:ext cx="1016625" cy="271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tx1"/>
                  </a:solidFill>
                </a:rPr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4571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Limits: Shannon’s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r>
              <a:rPr lang="en-US" dirty="0"/>
              <a:t>Max data rate for a </a:t>
            </a:r>
            <a:r>
              <a:rPr lang="en-US" dirty="0">
                <a:solidFill>
                  <a:srgbClr val="CC00CC"/>
                </a:solidFill>
              </a:rPr>
              <a:t>noisy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channel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bandwidth B Hz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depends 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received power (SNR)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 = B log</a:t>
            </a:r>
            <a:r>
              <a:rPr lang="en-US" baseline="-25000" dirty="0"/>
              <a:t>2</a:t>
            </a:r>
            <a:r>
              <a:rPr lang="en-US" dirty="0"/>
              <a:t> (1+S/N) bits/sec, where SNR is in decibels as 10*log</a:t>
            </a:r>
            <a:r>
              <a:rPr lang="en-US" baseline="-25000" dirty="0"/>
              <a:t>10</a:t>
            </a:r>
            <a:r>
              <a:rPr lang="en-US" dirty="0"/>
              <a:t>(S/N)</a:t>
            </a:r>
          </a:p>
          <a:p>
            <a:pPr lvl="2"/>
            <a:r>
              <a:rPr lang="en-US" dirty="0"/>
              <a:t>SNR of 10 is 10dB, 100 is 20dB, and 1000 is 30dB, etc.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for ADSL: B=1MHz; SNR=40dB for short lines (1-2km)</a:t>
            </a:r>
            <a:br>
              <a:rPr lang="en-US" dirty="0"/>
            </a:br>
            <a:r>
              <a:rPr lang="en-US" dirty="0"/>
              <a:t>C = 1*10</a:t>
            </a:r>
            <a:r>
              <a:rPr lang="en-US" baseline="30000" dirty="0"/>
              <a:t>6</a:t>
            </a:r>
            <a:r>
              <a:rPr lang="en-US" dirty="0"/>
              <a:t>*log</a:t>
            </a:r>
            <a:r>
              <a:rPr lang="en-US" baseline="-25000" dirty="0"/>
              <a:t>2</a:t>
            </a:r>
            <a:r>
              <a:rPr lang="en-US" dirty="0"/>
              <a:t>(1+10000) = 13.3*10</a:t>
            </a:r>
            <a:r>
              <a:rPr lang="en-US" baseline="30000" dirty="0"/>
              <a:t>6</a:t>
            </a:r>
            <a:r>
              <a:rPr lang="en-US" dirty="0"/>
              <a:t> = 13.3 </a:t>
            </a:r>
            <a:r>
              <a:rPr lang="en-US" dirty="0" err="1"/>
              <a:t>Mbps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for a typical phone line (SNR of 30dB and B=3khz):</a:t>
            </a:r>
            <a:br>
              <a:rPr lang="en-US" dirty="0"/>
            </a:br>
            <a:r>
              <a:rPr lang="en-US" dirty="0"/>
              <a:t>C=3*10</a:t>
            </a:r>
            <a:r>
              <a:rPr lang="en-US" baseline="30000" dirty="0"/>
              <a:t>3</a:t>
            </a:r>
            <a:r>
              <a:rPr lang="en-US" dirty="0"/>
              <a:t>* log</a:t>
            </a:r>
            <a:r>
              <a:rPr lang="en-US" baseline="-25000" dirty="0"/>
              <a:t>2</a:t>
            </a:r>
            <a:r>
              <a:rPr lang="en-US" dirty="0"/>
              <a:t>(1+1000) = 30 kbps (approx.)</a:t>
            </a:r>
          </a:p>
          <a:p>
            <a:pPr lvl="1"/>
            <a:r>
              <a:rPr lang="en-US" dirty="0"/>
              <a:t>Implications</a:t>
            </a:r>
          </a:p>
          <a:p>
            <a:pPr lvl="2"/>
            <a:r>
              <a:rPr lang="en-US" dirty="0"/>
              <a:t>To increase capacity of a channel. </a:t>
            </a:r>
          </a:p>
          <a:p>
            <a:pPr lvl="3"/>
            <a:r>
              <a:rPr lang="en-US" dirty="0"/>
              <a:t>not possible to simply infinitely increase V (line encoding technique) </a:t>
            </a:r>
          </a:p>
          <a:p>
            <a:pPr lvl="3"/>
            <a:r>
              <a:rPr lang="en-US" dirty="0"/>
              <a:t>we need more bandwidth OR must improve SNR</a:t>
            </a:r>
          </a:p>
        </p:txBody>
      </p:sp>
    </p:spTree>
    <p:extLst>
      <p:ext uri="{BB962C8B-B14F-4D97-AF65-F5344CB8AC3E}">
        <p14:creationId xmlns:p14="http://schemas.microsoft.com/office/powerpoint/2010/main" val="292475880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Engineering to the fundamental limits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Wires, and Fiber</a:t>
            </a:r>
          </a:p>
          <a:p>
            <a:pPr lvl="1"/>
            <a:r>
              <a:rPr lang="en-US"/>
              <a:t>Can design the link for a certain data rate </a:t>
            </a:r>
          </a:p>
          <a:p>
            <a:pPr lvl="2"/>
            <a:r>
              <a:rPr lang="en-US"/>
              <a:t>bandwidth of the wire is fixed by the quality of the wire</a:t>
            </a:r>
          </a:p>
          <a:p>
            <a:pPr lvl="2"/>
            <a:r>
              <a:rPr lang="en-US"/>
              <a:t>SNR is controlled by limiting the link to a certain length (limits attenuation)</a:t>
            </a:r>
          </a:p>
          <a:p>
            <a:r>
              <a:rPr lang="en-US"/>
              <a:t>Wireless</a:t>
            </a:r>
          </a:p>
          <a:p>
            <a:pPr lvl="1"/>
            <a:r>
              <a:rPr lang="en-US"/>
              <a:t>Might be able to fix the bandwidth, </a:t>
            </a:r>
          </a:p>
          <a:p>
            <a:pPr lvl="1"/>
            <a:r>
              <a:rPr lang="en-US"/>
              <a:t>But SNR can vary greatly: up to 60 dB (a factor of 1 million!)</a:t>
            </a:r>
          </a:p>
          <a:p>
            <a:pPr lvl="2"/>
            <a:r>
              <a:rPr lang="en-US"/>
              <a:t>depends on distance of client from the Access Point</a:t>
            </a:r>
          </a:p>
          <a:p>
            <a:pPr lvl="2"/>
            <a:r>
              <a:rPr lang="en-US"/>
              <a:t>cannot design the system for worst case, or we’ll always run at a slow rate</a:t>
            </a:r>
          </a:p>
          <a:p>
            <a:pPr lvl="2"/>
            <a:r>
              <a:rPr lang="en-US"/>
              <a:t>Instead, must dynamically update the data rate to actual conditions</a:t>
            </a:r>
          </a:p>
        </p:txBody>
      </p:sp>
    </p:spTree>
    <p:extLst>
      <p:ext uri="{BB962C8B-B14F-4D97-AF65-F5344CB8AC3E}">
        <p14:creationId xmlns:p14="http://schemas.microsoft.com/office/powerpoint/2010/main" val="5376119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 over Wireless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Multipath fading</a:t>
            </a:r>
          </a:p>
          <a:p>
            <a:pPr lvl="1"/>
            <a:r>
              <a:rPr lang="en-US"/>
              <a:t>signals are reflected so multiple echoes reach a receiver along different paths</a:t>
            </a:r>
          </a:p>
          <a:p>
            <a:pPr lvl="2"/>
            <a:r>
              <a:rPr lang="en-US"/>
              <a:t>receiver sees a superimposed signal</a:t>
            </a:r>
          </a:p>
          <a:p>
            <a:pPr lvl="2"/>
            <a:r>
              <a:rPr lang="en-US"/>
              <a:t>some add to get a stronger signal, others cancel each other out for a faded signal</a:t>
            </a:r>
          </a:p>
          <a:p>
            <a:pPr lvl="1"/>
            <a:r>
              <a:rPr lang="en-US"/>
              <a:t>difficult to deal with – can change within a very small distance (cms)</a:t>
            </a:r>
          </a:p>
          <a:p>
            <a:pPr lvl="1"/>
            <a:r>
              <a:rPr lang="en-US"/>
              <a:t>solution: transmit along multiple independent paths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800" y="3886200"/>
            <a:ext cx="5597037" cy="25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43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 over Wireless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Spatial reuse</a:t>
            </a:r>
          </a:p>
          <a:p>
            <a:pPr lvl="1"/>
            <a:r>
              <a:rPr lang="en-US"/>
              <a:t>Different senders may transmit on the same frequency</a:t>
            </a:r>
          </a:p>
          <a:p>
            <a:pPr lvl="2"/>
            <a:r>
              <a:rPr lang="en-US"/>
              <a:t>a receiver will see superimposed signals - which interfere with each other</a:t>
            </a:r>
          </a:p>
          <a:p>
            <a:pPr lvl="1"/>
            <a:r>
              <a:rPr lang="en-US"/>
              <a:t>But, signal attenuates faster than 1/dist</a:t>
            </a:r>
            <a:r>
              <a:rPr lang="en-US" sz="2800" baseline="30000"/>
              <a:t>2</a:t>
            </a:r>
          </a:p>
          <a:p>
            <a:pPr lvl="2"/>
            <a:r>
              <a:rPr lang="en-US"/>
              <a:t>leads to the idea of </a:t>
            </a:r>
            <a:r>
              <a:rPr lang="en-US" u="sng"/>
              <a:t>spatial reuse</a:t>
            </a:r>
            <a:r>
              <a:rPr lang="en-US"/>
              <a:t> (of the same frequency)</a:t>
            </a:r>
          </a:p>
          <a:p>
            <a:pPr lvl="2"/>
            <a:r>
              <a:rPr lang="en-US"/>
              <a:t>transmitters can reuse the same frequency as long as they are far enough spatially</a:t>
            </a:r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4245076"/>
            <a:ext cx="5228356" cy="2079524"/>
            <a:chOff x="492206" y="2397226"/>
            <a:chExt cx="5228356" cy="2079524"/>
          </a:xfrm>
        </p:grpSpPr>
        <p:grpSp>
          <p:nvGrpSpPr>
            <p:cNvPr id="6" name="Group 5"/>
            <p:cNvGrpSpPr/>
            <p:nvPr/>
          </p:nvGrpSpPr>
          <p:grpSpPr>
            <a:xfrm>
              <a:off x="492206" y="2397226"/>
              <a:ext cx="5228356" cy="2079524"/>
              <a:chOff x="1031168" y="2385505"/>
              <a:chExt cx="5228356" cy="2079524"/>
            </a:xfrm>
          </p:grpSpPr>
          <p:cxnSp>
            <p:nvCxnSpPr>
              <p:cNvPr id="11" name="Straight Arrow Connector 10"/>
              <p:cNvCxnSpPr>
                <a:endCxn id="15" idx="2"/>
              </p:cNvCxnSpPr>
              <p:nvPr/>
            </p:nvCxnSpPr>
            <p:spPr bwMode="auto">
              <a:xfrm flipV="1">
                <a:off x="1559229" y="3031836"/>
                <a:ext cx="0" cy="10408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1559241" y="4072714"/>
                <a:ext cx="444832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13" name="Group 12"/>
              <p:cNvGrpSpPr/>
              <p:nvPr/>
            </p:nvGrpSpPr>
            <p:grpSpPr>
              <a:xfrm>
                <a:off x="1559230" y="2754271"/>
                <a:ext cx="2552252" cy="1169577"/>
                <a:chOff x="506818" y="3211033"/>
                <a:chExt cx="6783572" cy="1456660"/>
              </a:xfrm>
            </p:grpSpPr>
            <p:sp>
              <p:nvSpPr>
                <p:cNvPr id="23" name="Freeform 22"/>
                <p:cNvSpPr/>
                <p:nvPr/>
              </p:nvSpPr>
              <p:spPr bwMode="auto">
                <a:xfrm>
                  <a:off x="3898604" y="3211033"/>
                  <a:ext cx="3391786" cy="1456660"/>
                </a:xfrm>
                <a:custGeom>
                  <a:avLst/>
                  <a:gdLst>
                    <a:gd name="connsiteX0" fmla="*/ 0 w 3391786"/>
                    <a:gd name="connsiteY0" fmla="*/ 0 h 1456660"/>
                    <a:gd name="connsiteX1" fmla="*/ 308345 w 3391786"/>
                    <a:gd name="connsiteY1" fmla="*/ 669851 h 1456660"/>
                    <a:gd name="connsiteX2" fmla="*/ 914400 w 3391786"/>
                    <a:gd name="connsiteY2" fmla="*/ 1105786 h 1456660"/>
                    <a:gd name="connsiteX3" fmla="*/ 2254103 w 3391786"/>
                    <a:gd name="connsiteY3" fmla="*/ 1360967 h 1456660"/>
                    <a:gd name="connsiteX4" fmla="*/ 3391786 w 3391786"/>
                    <a:gd name="connsiteY4" fmla="*/ 1456660 h 14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1786" h="1456660">
                      <a:moveTo>
                        <a:pt x="0" y="0"/>
                      </a:moveTo>
                      <a:cubicBezTo>
                        <a:pt x="77972" y="242776"/>
                        <a:pt x="155945" y="485553"/>
                        <a:pt x="308345" y="669851"/>
                      </a:cubicBezTo>
                      <a:cubicBezTo>
                        <a:pt x="460745" y="854149"/>
                        <a:pt x="590107" y="990600"/>
                        <a:pt x="914400" y="1105786"/>
                      </a:cubicBezTo>
                      <a:cubicBezTo>
                        <a:pt x="1238693" y="1220972"/>
                        <a:pt x="1841205" y="1302488"/>
                        <a:pt x="2254103" y="1360967"/>
                      </a:cubicBezTo>
                      <a:cubicBezTo>
                        <a:pt x="2667001" y="1419446"/>
                        <a:pt x="3029393" y="1438053"/>
                        <a:pt x="3391786" y="145666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 bwMode="auto">
                <a:xfrm flipH="1">
                  <a:off x="506818" y="3211033"/>
                  <a:ext cx="3391786" cy="1456660"/>
                </a:xfrm>
                <a:custGeom>
                  <a:avLst/>
                  <a:gdLst>
                    <a:gd name="connsiteX0" fmla="*/ 0 w 3391786"/>
                    <a:gd name="connsiteY0" fmla="*/ 0 h 1456660"/>
                    <a:gd name="connsiteX1" fmla="*/ 308345 w 3391786"/>
                    <a:gd name="connsiteY1" fmla="*/ 669851 h 1456660"/>
                    <a:gd name="connsiteX2" fmla="*/ 914400 w 3391786"/>
                    <a:gd name="connsiteY2" fmla="*/ 1105786 h 1456660"/>
                    <a:gd name="connsiteX3" fmla="*/ 2254103 w 3391786"/>
                    <a:gd name="connsiteY3" fmla="*/ 1360967 h 1456660"/>
                    <a:gd name="connsiteX4" fmla="*/ 3391786 w 3391786"/>
                    <a:gd name="connsiteY4" fmla="*/ 1456660 h 14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1786" h="1456660">
                      <a:moveTo>
                        <a:pt x="0" y="0"/>
                      </a:moveTo>
                      <a:cubicBezTo>
                        <a:pt x="77972" y="242776"/>
                        <a:pt x="155945" y="485553"/>
                        <a:pt x="308345" y="669851"/>
                      </a:cubicBezTo>
                      <a:cubicBezTo>
                        <a:pt x="460745" y="854149"/>
                        <a:pt x="590107" y="990600"/>
                        <a:pt x="914400" y="1105786"/>
                      </a:cubicBezTo>
                      <a:cubicBezTo>
                        <a:pt x="1238693" y="1220972"/>
                        <a:pt x="1841205" y="1302488"/>
                        <a:pt x="2254103" y="1360967"/>
                      </a:cubicBezTo>
                      <a:cubicBezTo>
                        <a:pt x="2667001" y="1419446"/>
                        <a:pt x="3029393" y="1438053"/>
                        <a:pt x="3391786" y="145666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352800" y="2754271"/>
                <a:ext cx="2470310" cy="1169577"/>
                <a:chOff x="506818" y="3211033"/>
                <a:chExt cx="6783572" cy="1456660"/>
              </a:xfrm>
            </p:grpSpPr>
            <p:sp>
              <p:nvSpPr>
                <p:cNvPr id="21" name="Freeform 20"/>
                <p:cNvSpPr/>
                <p:nvPr/>
              </p:nvSpPr>
              <p:spPr bwMode="auto">
                <a:xfrm>
                  <a:off x="3898604" y="3211033"/>
                  <a:ext cx="3391786" cy="1456660"/>
                </a:xfrm>
                <a:custGeom>
                  <a:avLst/>
                  <a:gdLst>
                    <a:gd name="connsiteX0" fmla="*/ 0 w 3391786"/>
                    <a:gd name="connsiteY0" fmla="*/ 0 h 1456660"/>
                    <a:gd name="connsiteX1" fmla="*/ 308345 w 3391786"/>
                    <a:gd name="connsiteY1" fmla="*/ 669851 h 1456660"/>
                    <a:gd name="connsiteX2" fmla="*/ 914400 w 3391786"/>
                    <a:gd name="connsiteY2" fmla="*/ 1105786 h 1456660"/>
                    <a:gd name="connsiteX3" fmla="*/ 2254103 w 3391786"/>
                    <a:gd name="connsiteY3" fmla="*/ 1360967 h 1456660"/>
                    <a:gd name="connsiteX4" fmla="*/ 3391786 w 3391786"/>
                    <a:gd name="connsiteY4" fmla="*/ 1456660 h 14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1786" h="1456660">
                      <a:moveTo>
                        <a:pt x="0" y="0"/>
                      </a:moveTo>
                      <a:cubicBezTo>
                        <a:pt x="77972" y="242776"/>
                        <a:pt x="155945" y="485553"/>
                        <a:pt x="308345" y="669851"/>
                      </a:cubicBezTo>
                      <a:cubicBezTo>
                        <a:pt x="460745" y="854149"/>
                        <a:pt x="590107" y="990600"/>
                        <a:pt x="914400" y="1105786"/>
                      </a:cubicBezTo>
                      <a:cubicBezTo>
                        <a:pt x="1238693" y="1220972"/>
                        <a:pt x="1841205" y="1302488"/>
                        <a:pt x="2254103" y="1360967"/>
                      </a:cubicBezTo>
                      <a:cubicBezTo>
                        <a:pt x="2667001" y="1419446"/>
                        <a:pt x="3029393" y="1438053"/>
                        <a:pt x="3391786" y="145666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 bwMode="auto">
                <a:xfrm flipH="1">
                  <a:off x="506818" y="3211033"/>
                  <a:ext cx="3391786" cy="1456660"/>
                </a:xfrm>
                <a:custGeom>
                  <a:avLst/>
                  <a:gdLst>
                    <a:gd name="connsiteX0" fmla="*/ 0 w 3391786"/>
                    <a:gd name="connsiteY0" fmla="*/ 0 h 1456660"/>
                    <a:gd name="connsiteX1" fmla="*/ 308345 w 3391786"/>
                    <a:gd name="connsiteY1" fmla="*/ 669851 h 1456660"/>
                    <a:gd name="connsiteX2" fmla="*/ 914400 w 3391786"/>
                    <a:gd name="connsiteY2" fmla="*/ 1105786 h 1456660"/>
                    <a:gd name="connsiteX3" fmla="*/ 2254103 w 3391786"/>
                    <a:gd name="connsiteY3" fmla="*/ 1360967 h 1456660"/>
                    <a:gd name="connsiteX4" fmla="*/ 3391786 w 3391786"/>
                    <a:gd name="connsiteY4" fmla="*/ 1456660 h 14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1786" h="1456660">
                      <a:moveTo>
                        <a:pt x="0" y="0"/>
                      </a:moveTo>
                      <a:cubicBezTo>
                        <a:pt x="77972" y="242776"/>
                        <a:pt x="155945" y="485553"/>
                        <a:pt x="308345" y="669851"/>
                      </a:cubicBezTo>
                      <a:cubicBezTo>
                        <a:pt x="460745" y="854149"/>
                        <a:pt x="590107" y="990600"/>
                        <a:pt x="914400" y="1105786"/>
                      </a:cubicBezTo>
                      <a:cubicBezTo>
                        <a:pt x="1238693" y="1220972"/>
                        <a:pt x="1841205" y="1302488"/>
                        <a:pt x="2254103" y="1360967"/>
                      </a:cubicBezTo>
                      <a:cubicBezTo>
                        <a:pt x="2667001" y="1419446"/>
                        <a:pt x="3029393" y="1438053"/>
                        <a:pt x="3391786" y="145666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031168" y="2385505"/>
                <a:ext cx="1056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Signal</a:t>
                </a:r>
              </a:p>
              <a:p>
                <a:pPr algn="ctr"/>
                <a:r>
                  <a:rPr lang="en-US" sz="2000" dirty="0"/>
                  <a:t>strength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>
                <a:off x="2835356" y="2419350"/>
                <a:ext cx="0" cy="15940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4587955" y="2478701"/>
                <a:ext cx="0" cy="15940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5181600" y="4064919"/>
                <a:ext cx="10779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Distance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68483" y="402580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09936" y="4025805"/>
                <a:ext cx="3241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B</a:t>
                </a:r>
              </a:p>
            </p:txBody>
          </p:sp>
        </p:grpSp>
        <p:sp>
          <p:nvSpPr>
            <p:cNvPr id="7" name="Freeform 6"/>
            <p:cNvSpPr/>
            <p:nvPr/>
          </p:nvSpPr>
          <p:spPr bwMode="auto">
            <a:xfrm>
              <a:off x="3124200" y="2769734"/>
              <a:ext cx="1276126" cy="1169577"/>
            </a:xfrm>
            <a:custGeom>
              <a:avLst/>
              <a:gdLst>
                <a:gd name="connsiteX0" fmla="*/ 0 w 3391786"/>
                <a:gd name="connsiteY0" fmla="*/ 0 h 1456660"/>
                <a:gd name="connsiteX1" fmla="*/ 308345 w 3391786"/>
                <a:gd name="connsiteY1" fmla="*/ 669851 h 1456660"/>
                <a:gd name="connsiteX2" fmla="*/ 914400 w 3391786"/>
                <a:gd name="connsiteY2" fmla="*/ 1105786 h 1456660"/>
                <a:gd name="connsiteX3" fmla="*/ 2254103 w 3391786"/>
                <a:gd name="connsiteY3" fmla="*/ 1360967 h 1456660"/>
                <a:gd name="connsiteX4" fmla="*/ 3391786 w 3391786"/>
                <a:gd name="connsiteY4" fmla="*/ 1456660 h 145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786" h="1456660">
                  <a:moveTo>
                    <a:pt x="0" y="0"/>
                  </a:moveTo>
                  <a:cubicBezTo>
                    <a:pt x="77972" y="242776"/>
                    <a:pt x="155945" y="485553"/>
                    <a:pt x="308345" y="669851"/>
                  </a:cubicBezTo>
                  <a:cubicBezTo>
                    <a:pt x="460745" y="854149"/>
                    <a:pt x="590107" y="990600"/>
                    <a:pt x="914400" y="1105786"/>
                  </a:cubicBezTo>
                  <a:cubicBezTo>
                    <a:pt x="1238693" y="1220972"/>
                    <a:pt x="1841205" y="1302488"/>
                    <a:pt x="2254103" y="1360967"/>
                  </a:cubicBezTo>
                  <a:cubicBezTo>
                    <a:pt x="2667001" y="1419446"/>
                    <a:pt x="3029393" y="1438053"/>
                    <a:pt x="3391786" y="1456660"/>
                  </a:cubicBezTo>
                </a:path>
              </a:pathLst>
            </a:cu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flipH="1">
              <a:off x="1848074" y="2769734"/>
              <a:ext cx="1276126" cy="1169577"/>
            </a:xfrm>
            <a:custGeom>
              <a:avLst/>
              <a:gdLst>
                <a:gd name="connsiteX0" fmla="*/ 0 w 3391786"/>
                <a:gd name="connsiteY0" fmla="*/ 0 h 1456660"/>
                <a:gd name="connsiteX1" fmla="*/ 308345 w 3391786"/>
                <a:gd name="connsiteY1" fmla="*/ 669851 h 1456660"/>
                <a:gd name="connsiteX2" fmla="*/ 914400 w 3391786"/>
                <a:gd name="connsiteY2" fmla="*/ 1105786 h 1456660"/>
                <a:gd name="connsiteX3" fmla="*/ 2254103 w 3391786"/>
                <a:gd name="connsiteY3" fmla="*/ 1360967 h 1456660"/>
                <a:gd name="connsiteX4" fmla="*/ 3391786 w 3391786"/>
                <a:gd name="connsiteY4" fmla="*/ 1456660 h 145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786" h="1456660">
                  <a:moveTo>
                    <a:pt x="0" y="0"/>
                  </a:moveTo>
                  <a:cubicBezTo>
                    <a:pt x="77972" y="242776"/>
                    <a:pt x="155945" y="485553"/>
                    <a:pt x="308345" y="669851"/>
                  </a:cubicBezTo>
                  <a:cubicBezTo>
                    <a:pt x="460745" y="854149"/>
                    <a:pt x="590107" y="990600"/>
                    <a:pt x="914400" y="1105786"/>
                  </a:cubicBezTo>
                  <a:cubicBezTo>
                    <a:pt x="1238693" y="1220972"/>
                    <a:pt x="1841205" y="1302488"/>
                    <a:pt x="2254103" y="1360967"/>
                  </a:cubicBezTo>
                  <a:cubicBezTo>
                    <a:pt x="2667001" y="1419446"/>
                    <a:pt x="3029393" y="1438053"/>
                    <a:pt x="3391786" y="1456660"/>
                  </a:cubicBezTo>
                </a:path>
              </a:pathLst>
            </a:cu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124200" y="2434813"/>
              <a:ext cx="0" cy="15940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963739" y="4041268"/>
              <a:ext cx="320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2840736" y="5458906"/>
            <a:ext cx="157265" cy="1572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26" name="TextBox 35"/>
          <p:cNvSpPr txBox="1"/>
          <p:nvPr/>
        </p:nvSpPr>
        <p:spPr>
          <a:xfrm>
            <a:off x="4952905" y="5389934"/>
            <a:ext cx="158582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Interference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998002" y="5537538"/>
            <a:ext cx="195499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209800" y="5687283"/>
            <a:ext cx="157265" cy="1572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32" name="TextBox 35"/>
          <p:cNvSpPr txBox="1"/>
          <p:nvPr/>
        </p:nvSpPr>
        <p:spPr>
          <a:xfrm>
            <a:off x="6629400" y="5706049"/>
            <a:ext cx="162610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No interference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  <a:endCxn id="31" idx="5"/>
          </p:cNvCxnSpPr>
          <p:nvPr/>
        </p:nvCxnSpPr>
        <p:spPr>
          <a:xfrm flipH="1" flipV="1">
            <a:off x="2344034" y="5821517"/>
            <a:ext cx="4285366" cy="2303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135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Representing digital bits using analog signals  </a:t>
            </a:r>
          </a:p>
          <a:p>
            <a:pPr lvl="1"/>
            <a:r>
              <a:rPr lang="en-US" sz="2400"/>
              <a:t>This is the topic of </a:t>
            </a:r>
            <a:r>
              <a:rPr lang="en-US" sz="2400" u="sng"/>
              <a:t>modulation</a:t>
            </a:r>
          </a:p>
          <a:p>
            <a:pPr lvl="2"/>
            <a:r>
              <a:rPr lang="en-US"/>
              <a:t>channels carry analog signals, continuously varying voltage or light intensity</a:t>
            </a:r>
          </a:p>
          <a:p>
            <a:pPr lvl="2"/>
            <a:r>
              <a:rPr lang="en-US"/>
              <a:t>signal encodes 1s and 0s using a modulation sheme</a:t>
            </a:r>
          </a:p>
          <a:p>
            <a:pPr lvl="3"/>
            <a:r>
              <a:rPr lang="en-US"/>
              <a:t>wires use positive and negative voltage</a:t>
            </a:r>
          </a:p>
          <a:p>
            <a:pPr lvl="3"/>
            <a:r>
              <a:rPr lang="en-US"/>
              <a:t>optical fiber uses presence and absence of light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0055" y="4034135"/>
            <a:ext cx="4802579" cy="928801"/>
            <a:chOff x="304800" y="2481149"/>
            <a:chExt cx="4802579" cy="928801"/>
          </a:xfrm>
        </p:grpSpPr>
        <p:sp>
          <p:nvSpPr>
            <p:cNvPr id="6" name="TextBox 5"/>
            <p:cNvSpPr txBox="1"/>
            <p:nvPr/>
          </p:nvSpPr>
          <p:spPr>
            <a:xfrm>
              <a:off x="4114800" y="3009840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r>
                <a:rPr lang="en-US" sz="2000" dirty="0"/>
                <a:t>10110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478553" y="2714214"/>
              <a:ext cx="306592" cy="171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3009840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10110…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100" y="2481149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Signal</a:t>
              </a:r>
            </a:p>
          </p:txBody>
        </p:sp>
      </p:grpSp>
      <p:pic>
        <p:nvPicPr>
          <p:cNvPr id="10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6" y="4973637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73637"/>
            <a:ext cx="914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09750" y="5263653"/>
            <a:ext cx="2685444" cy="161333"/>
          </a:xfrm>
          <a:prstGeom prst="rect">
            <a:avLst/>
          </a:prstGeom>
          <a:solidFill>
            <a:srgbClr val="FA98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1905000" y="4429677"/>
            <a:ext cx="2379321" cy="693969"/>
          </a:xfrm>
          <a:custGeom>
            <a:avLst/>
            <a:gdLst>
              <a:gd name="connsiteX0" fmla="*/ 0 w 2971800"/>
              <a:gd name="connsiteY0" fmla="*/ 857250 h 866775"/>
              <a:gd name="connsiteX1" fmla="*/ 400050 w 2971800"/>
              <a:gd name="connsiteY1" fmla="*/ 866775 h 866775"/>
              <a:gd name="connsiteX2" fmla="*/ 409575 w 2971800"/>
              <a:gd name="connsiteY2" fmla="*/ 9525 h 866775"/>
              <a:gd name="connsiteX3" fmla="*/ 1257300 w 2971800"/>
              <a:gd name="connsiteY3" fmla="*/ 19050 h 866775"/>
              <a:gd name="connsiteX4" fmla="*/ 1257300 w 2971800"/>
              <a:gd name="connsiteY4" fmla="*/ 866775 h 866775"/>
              <a:gd name="connsiteX5" fmla="*/ 2533650 w 2971800"/>
              <a:gd name="connsiteY5" fmla="*/ 866775 h 866775"/>
              <a:gd name="connsiteX6" fmla="*/ 2533650 w 2971800"/>
              <a:gd name="connsiteY6" fmla="*/ 0 h 866775"/>
              <a:gd name="connsiteX7" fmla="*/ 2962275 w 2971800"/>
              <a:gd name="connsiteY7" fmla="*/ 0 h 866775"/>
              <a:gd name="connsiteX8" fmla="*/ 2971800 w 2971800"/>
              <a:gd name="connsiteY8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866775">
                <a:moveTo>
                  <a:pt x="0" y="857250"/>
                </a:moveTo>
                <a:lnTo>
                  <a:pt x="400050" y="866775"/>
                </a:lnTo>
                <a:lnTo>
                  <a:pt x="409575" y="9525"/>
                </a:lnTo>
                <a:lnTo>
                  <a:pt x="1257300" y="19050"/>
                </a:lnTo>
                <a:lnTo>
                  <a:pt x="1257300" y="866775"/>
                </a:lnTo>
                <a:lnTo>
                  <a:pt x="2533650" y="866775"/>
                </a:lnTo>
                <a:lnTo>
                  <a:pt x="2533650" y="0"/>
                </a:lnTo>
                <a:lnTo>
                  <a:pt x="2962275" y="0"/>
                </a:lnTo>
                <a:lnTo>
                  <a:pt x="2971800" y="866775"/>
                </a:ln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821321" y="5562600"/>
            <a:ext cx="6623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2185669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Baseband modulation</a:t>
            </a:r>
          </a:p>
          <a:p>
            <a:pPr lvl="1"/>
            <a:r>
              <a:rPr lang="en-US"/>
              <a:t>signal bandwidth occupies 0 to B Hz.</a:t>
            </a:r>
          </a:p>
          <a:p>
            <a:pPr lvl="1"/>
            <a:r>
              <a:rPr lang="en-US"/>
              <a:t>signal is sent directly on the medium (e.g., over a wire)</a:t>
            </a:r>
          </a:p>
        </p:txBody>
      </p:sp>
    </p:spTree>
    <p:extLst>
      <p:ext uri="{BB962C8B-B14F-4D97-AF65-F5344CB8AC3E}">
        <p14:creationId xmlns:p14="http://schemas.microsoft.com/office/powerpoint/2010/main" val="60084615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Baseband modulation - Non Return to Zero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Sender represents 1 and 0</a:t>
            </a:r>
          </a:p>
          <a:p>
            <a:r>
              <a:rPr lang="en-US"/>
              <a:t>Receiver decodes the signal</a:t>
            </a:r>
          </a:p>
          <a:p>
            <a:pPr lvl="1"/>
            <a:r>
              <a:rPr lang="en-US"/>
              <a:t>maps the signal samples to closest symbols </a:t>
            </a:r>
          </a:p>
          <a:p>
            <a:endParaRPr lang="en-US"/>
          </a:p>
        </p:txBody>
      </p:sp>
      <p:pic>
        <p:nvPicPr>
          <p:cNvPr id="47" name="Pictur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755009" y="3886200"/>
            <a:ext cx="6488880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40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Baseband modulation - Bandwidth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To run NRZ faster, we need either</a:t>
            </a:r>
          </a:p>
          <a:p>
            <a:pPr lvl="1"/>
            <a:r>
              <a:rPr lang="en-US"/>
              <a:t>more bandwidth</a:t>
            </a:r>
          </a:p>
          <a:p>
            <a:pPr lvl="2"/>
            <a:r>
              <a:rPr lang="en-US"/>
              <a:t>but bandwidth is a limited resource</a:t>
            </a:r>
          </a:p>
          <a:p>
            <a:pPr lvl="1"/>
            <a:r>
              <a:rPr lang="en-US"/>
              <a:t>use more than two signaling levels</a:t>
            </a:r>
          </a:p>
          <a:p>
            <a:pPr lvl="2"/>
            <a:r>
              <a:rPr lang="en-US"/>
              <a:t>with 4 signaling voltages (V=4), each symbol represents 2 bits at once</a:t>
            </a:r>
          </a:p>
          <a:p>
            <a:pPr lvl="2"/>
            <a:r>
              <a:rPr lang="en-US"/>
              <a:t>reduces the bandwidth needed</a:t>
            </a:r>
          </a:p>
          <a:p>
            <a:pPr lvl="2"/>
            <a:r>
              <a:rPr lang="en-US"/>
              <a:t>works if the signal at the receiver is strong to distinguish the 4 levels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141966" y="4876800"/>
            <a:ext cx="4544834" cy="840433"/>
            <a:chOff x="990600" y="1959917"/>
            <a:chExt cx="4544834" cy="840433"/>
          </a:xfrm>
        </p:grpSpPr>
        <p:pic>
          <p:nvPicPr>
            <p:cNvPr id="6" name="Picture 4" descr="http://upload.wikimedia.org/wikipedia/commons/thumb/4/45/Sine_waves_different_phase.svg/1000px-Sine_waves_different_phase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5" r="9779" b="78210"/>
            <a:stretch/>
          </p:blipFill>
          <p:spPr bwMode="auto">
            <a:xfrm>
              <a:off x="990600" y="2190750"/>
              <a:ext cx="43053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90600" y="1959917"/>
              <a:ext cx="4544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1 0 1 0 1 0 1 0 1 0 1 0 1 0 1 0 </a:t>
              </a:r>
              <a:r>
                <a:rPr lang="en-US" sz="2400"/>
                <a:t>1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12900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Baseband modulation - Clock Recovery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For all modulation schemes</a:t>
            </a:r>
          </a:p>
          <a:p>
            <a:pPr lvl="1"/>
            <a:r>
              <a:rPr lang="en-US"/>
              <a:t>Receiver must know when one symbol ends and the next begins</a:t>
            </a:r>
          </a:p>
          <a:p>
            <a:pPr lvl="1"/>
            <a:r>
              <a:rPr lang="en-US"/>
              <a:t>Receiver needs frequent signal transitions to decode bits</a:t>
            </a:r>
          </a:p>
          <a:p>
            <a:pPr lvl="1"/>
            <a:r>
              <a:rPr lang="en-US"/>
              <a:t>With NRZ, a long run of 0s or 1s leaves the signal unchanged, making it hard to work out how many there are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Strategy</a:t>
            </a:r>
          </a:p>
          <a:p>
            <a:pPr lvl="1"/>
            <a:r>
              <a:rPr lang="en-US"/>
              <a:t>introduce frequent transitions in the signal itself – Manchester encoding</a:t>
            </a:r>
          </a:p>
          <a:p>
            <a:pPr lvl="1"/>
            <a:endParaRPr lang="en-US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92302" y="3333750"/>
            <a:ext cx="5127498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592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Baseband modulation - Manchester encoding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8229600" cy="2362200"/>
          </a:xfrm>
        </p:spPr>
        <p:txBody>
          <a:bodyPr/>
          <a:lstStyle/>
          <a:p>
            <a:pPr lvl="1"/>
            <a:r>
              <a:rPr lang="en-US"/>
              <a:t>clock runs at twice the bit rate ,so it makes a transition in every bit time</a:t>
            </a:r>
          </a:p>
          <a:p>
            <a:pPr lvl="1"/>
            <a:r>
              <a:rPr lang="en-US"/>
              <a:t>XOR the data signal with a clock signal</a:t>
            </a:r>
          </a:p>
          <a:p>
            <a:pPr lvl="2"/>
            <a:r>
              <a:rPr lang="en-US"/>
              <a:t>When XORed with the 0 level, it makes a low-to-high transition</a:t>
            </a:r>
          </a:p>
          <a:p>
            <a:pPr lvl="2"/>
            <a:r>
              <a:rPr lang="en-US"/>
              <a:t>When XORed with the 1 level, it makes a high-to-low transition</a:t>
            </a:r>
          </a:p>
          <a:p>
            <a:pPr lvl="1"/>
            <a:r>
              <a:rPr lang="en-US"/>
              <a:t>Downside: requires twice as much bandwidth as NRZ (a scarce resource)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90"/>
          <a:stretch/>
        </p:blipFill>
        <p:spPr bwMode="auto">
          <a:xfrm>
            <a:off x="1827995" y="1447800"/>
            <a:ext cx="6858805" cy="10156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8"/>
          <a:stretch/>
        </p:blipFill>
        <p:spPr bwMode="auto">
          <a:xfrm>
            <a:off x="1827995" y="2463496"/>
            <a:ext cx="6841220" cy="974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20296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400" y="5474494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u="sng"/>
              <a:t>Latency</a:t>
            </a:r>
            <a:r>
              <a:rPr lang="en-US"/>
              <a:t> is the delay to send a message over a link:</a:t>
            </a:r>
          </a:p>
          <a:p>
            <a:pPr lvl="1"/>
            <a:r>
              <a:rPr lang="en-US" sz="2400" u="sng"/>
              <a:t>Transmission delay</a:t>
            </a:r>
            <a:r>
              <a:rPr lang="en-US" sz="2400"/>
              <a:t>: time to put M-bit message “on the wire”</a:t>
            </a:r>
          </a:p>
          <a:p>
            <a:pPr lvl="3"/>
            <a:endParaRPr lang="en-US"/>
          </a:p>
          <a:p>
            <a:pPr marL="914400" lvl="2" indent="0">
              <a:buNone/>
            </a:pPr>
            <a:r>
              <a:rPr lang="en-US" sz="2200"/>
              <a:t> T-delay = M (bits) / Rate (bits/sec) = M/R seconds</a:t>
            </a:r>
          </a:p>
          <a:p>
            <a:pPr lvl="3"/>
            <a:endParaRPr lang="en-US" u="sng"/>
          </a:p>
          <a:p>
            <a:pPr lvl="1"/>
            <a:r>
              <a:rPr lang="en-US" sz="2400" u="sng"/>
              <a:t>Propagation delay</a:t>
            </a:r>
            <a:r>
              <a:rPr lang="en-US" sz="2400"/>
              <a:t>: time for bits to propagate across the wire</a:t>
            </a:r>
          </a:p>
          <a:p>
            <a:pPr lvl="3"/>
            <a:endParaRPr lang="en-US"/>
          </a:p>
          <a:p>
            <a:pPr marL="914400" lvl="2" indent="0">
              <a:buNone/>
            </a:pPr>
            <a:r>
              <a:rPr lang="en-US" sz="2200"/>
              <a:t> P-delay = Length / speed of signals in the medium</a:t>
            </a:r>
          </a:p>
          <a:p>
            <a:pPr marL="914400" lvl="2" indent="0">
              <a:buNone/>
            </a:pPr>
            <a:r>
              <a:rPr lang="en-US" sz="2200"/>
              <a:t>	 = Length / ⅔c   ... use c for wireless; 2/3 c for wires</a:t>
            </a:r>
            <a:br>
              <a:rPr lang="en-US" sz="2200"/>
            </a:br>
            <a:r>
              <a:rPr lang="en-US" sz="2200"/>
              <a:t>	 = D seconds</a:t>
            </a:r>
          </a:p>
          <a:p>
            <a:pPr lvl="3"/>
            <a:endParaRPr lang="en-US"/>
          </a:p>
          <a:p>
            <a:pPr lvl="1"/>
            <a:r>
              <a:rPr lang="en-US" sz="2400"/>
              <a:t>Combining the two terms we have:    </a:t>
            </a:r>
            <a:r>
              <a:rPr lang="en-US" sz="2200"/>
              <a:t>L = D + M/R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Latency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351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Baseband modulation - Clock Recovery – 4B/5B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Every 4 bits is mapped into a 5-bit pattern</a:t>
            </a:r>
          </a:p>
          <a:p>
            <a:pPr lvl="1"/>
            <a:r>
              <a:rPr lang="en-US"/>
              <a:t>uses a fixed translation table</a:t>
            </a:r>
          </a:p>
          <a:p>
            <a:pPr lvl="1"/>
            <a:r>
              <a:rPr lang="en-US"/>
              <a:t>0000 </a:t>
            </a:r>
            <a:r>
              <a:rPr lang="en-US">
                <a:sym typeface="Wingdings" pitchFamily="2" charset="2"/>
              </a:rPr>
              <a:t> 11110, 0001  01001, 1110  11100, … 1111  11101</a:t>
            </a:r>
          </a:p>
          <a:p>
            <a:pPr lvl="1"/>
            <a:r>
              <a:rPr lang="en-US"/>
              <a:t>5-bit pattern is chosen so there will be at most 3 zeros in a row</a:t>
            </a:r>
          </a:p>
          <a:p>
            <a:pPr lvl="1"/>
            <a:r>
              <a:rPr lang="en-US"/>
              <a:t>adds 25% overhead, but better than 100% overhead of Manchester encoding</a:t>
            </a:r>
          </a:p>
          <a:p>
            <a:pPr lvl="1"/>
            <a:r>
              <a:rPr lang="en-US"/>
              <a:t>But: it does not prevent long runs on 1s</a:t>
            </a:r>
          </a:p>
          <a:p>
            <a:pPr lvl="2"/>
            <a:r>
              <a:rPr lang="en-US"/>
              <a:t>can use NRZ Inverted to invert the signal level on a 1</a:t>
            </a:r>
          </a:p>
          <a:p>
            <a:pPr lvl="2"/>
            <a:r>
              <a:rPr lang="en-US"/>
              <a:t>Code a 1 as a transition and 0 as no transition – fixes long runs of 1s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24274" y="5400294"/>
            <a:ext cx="6333663" cy="1027367"/>
            <a:chOff x="1927225" y="4083050"/>
            <a:chExt cx="5254625" cy="709613"/>
          </a:xfrm>
        </p:grpSpPr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1927225" y="4086225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284413" y="4086225"/>
              <a:ext cx="1587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2633663" y="4086225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2976563" y="4086225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333750" y="4086225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3676650" y="4086225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4033838" y="4086225"/>
              <a:ext cx="1587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383088" y="4086225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725988" y="4086225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5076825" y="4086225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5426075" y="4086225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5784850" y="4083050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6165850" y="4083050"/>
              <a:ext cx="793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6475413" y="4086225"/>
              <a:ext cx="7937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6832600" y="4086225"/>
              <a:ext cx="1588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>
              <a:off x="7175500" y="4086225"/>
              <a:ext cx="6350" cy="7064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31332" y="4979861"/>
            <a:ext cx="1591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2400" dirty="0">
                <a:solidFill>
                  <a:srgbClr val="000000"/>
                </a:solidFill>
              </a:rPr>
              <a:t>Coded Bits: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80787" y="5699163"/>
            <a:ext cx="942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2400" dirty="0">
                <a:solidFill>
                  <a:srgbClr val="000000"/>
                </a:solidFill>
              </a:rPr>
              <a:t>Signal: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4273" y="4964471"/>
            <a:ext cx="6638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1   1   1   0   1   1   1   1   1   0   0   1   0   0   1 </a:t>
            </a:r>
          </a:p>
        </p:txBody>
      </p:sp>
      <p:sp>
        <p:nvSpPr>
          <p:cNvPr id="26" name="Freeform 25"/>
          <p:cNvSpPr/>
          <p:nvPr/>
        </p:nvSpPr>
        <p:spPr>
          <a:xfrm>
            <a:off x="2023812" y="5589461"/>
            <a:ext cx="6343650" cy="685800"/>
          </a:xfrm>
          <a:custGeom>
            <a:avLst/>
            <a:gdLst>
              <a:gd name="connsiteX0" fmla="*/ 0 w 6572250"/>
              <a:gd name="connsiteY0" fmla="*/ 1019175 h 1038225"/>
              <a:gd name="connsiteX1" fmla="*/ 428625 w 6572250"/>
              <a:gd name="connsiteY1" fmla="*/ 1019175 h 1038225"/>
              <a:gd name="connsiteX2" fmla="*/ 428625 w 6572250"/>
              <a:gd name="connsiteY2" fmla="*/ 9525 h 1038225"/>
              <a:gd name="connsiteX3" fmla="*/ 876300 w 6572250"/>
              <a:gd name="connsiteY3" fmla="*/ 9525 h 1038225"/>
              <a:gd name="connsiteX4" fmla="*/ 876300 w 6572250"/>
              <a:gd name="connsiteY4" fmla="*/ 1028700 h 1038225"/>
              <a:gd name="connsiteX5" fmla="*/ 1314450 w 6572250"/>
              <a:gd name="connsiteY5" fmla="*/ 1028700 h 1038225"/>
              <a:gd name="connsiteX6" fmla="*/ 1314450 w 6572250"/>
              <a:gd name="connsiteY6" fmla="*/ 19050 h 1038225"/>
              <a:gd name="connsiteX7" fmla="*/ 2143125 w 6572250"/>
              <a:gd name="connsiteY7" fmla="*/ 19050 h 1038225"/>
              <a:gd name="connsiteX8" fmla="*/ 2143125 w 6572250"/>
              <a:gd name="connsiteY8" fmla="*/ 1028700 h 1038225"/>
              <a:gd name="connsiteX9" fmla="*/ 2571750 w 6572250"/>
              <a:gd name="connsiteY9" fmla="*/ 1028700 h 1038225"/>
              <a:gd name="connsiteX10" fmla="*/ 2571750 w 6572250"/>
              <a:gd name="connsiteY10" fmla="*/ 19050 h 1038225"/>
              <a:gd name="connsiteX11" fmla="*/ 2971800 w 6572250"/>
              <a:gd name="connsiteY11" fmla="*/ 19050 h 1038225"/>
              <a:gd name="connsiteX12" fmla="*/ 2971800 w 6572250"/>
              <a:gd name="connsiteY12" fmla="*/ 1028700 h 1038225"/>
              <a:gd name="connsiteX13" fmla="*/ 3429000 w 6572250"/>
              <a:gd name="connsiteY13" fmla="*/ 1028700 h 1038225"/>
              <a:gd name="connsiteX14" fmla="*/ 3429000 w 6572250"/>
              <a:gd name="connsiteY14" fmla="*/ 19050 h 1038225"/>
              <a:gd name="connsiteX15" fmla="*/ 3829050 w 6572250"/>
              <a:gd name="connsiteY15" fmla="*/ 19050 h 1038225"/>
              <a:gd name="connsiteX16" fmla="*/ 3829050 w 6572250"/>
              <a:gd name="connsiteY16" fmla="*/ 1028700 h 1038225"/>
              <a:gd name="connsiteX17" fmla="*/ 5133975 w 6572250"/>
              <a:gd name="connsiteY17" fmla="*/ 1028700 h 1038225"/>
              <a:gd name="connsiteX18" fmla="*/ 5133975 w 6572250"/>
              <a:gd name="connsiteY18" fmla="*/ 0 h 1038225"/>
              <a:gd name="connsiteX19" fmla="*/ 6391275 w 6572250"/>
              <a:gd name="connsiteY19" fmla="*/ 0 h 1038225"/>
              <a:gd name="connsiteX20" fmla="*/ 6391275 w 6572250"/>
              <a:gd name="connsiteY20" fmla="*/ 1038225 h 1038225"/>
              <a:gd name="connsiteX21" fmla="*/ 6572250 w 6572250"/>
              <a:gd name="connsiteY21" fmla="*/ 1038225 h 1038225"/>
              <a:gd name="connsiteX22" fmla="*/ 6572250 w 6572250"/>
              <a:gd name="connsiteY22" fmla="*/ 1028700 h 1038225"/>
              <a:gd name="connsiteX0" fmla="*/ 0 w 6343650"/>
              <a:gd name="connsiteY0" fmla="*/ 1028700 h 1038225"/>
              <a:gd name="connsiteX1" fmla="*/ 200025 w 6343650"/>
              <a:gd name="connsiteY1" fmla="*/ 1019175 h 1038225"/>
              <a:gd name="connsiteX2" fmla="*/ 200025 w 6343650"/>
              <a:gd name="connsiteY2" fmla="*/ 9525 h 1038225"/>
              <a:gd name="connsiteX3" fmla="*/ 647700 w 6343650"/>
              <a:gd name="connsiteY3" fmla="*/ 9525 h 1038225"/>
              <a:gd name="connsiteX4" fmla="*/ 647700 w 6343650"/>
              <a:gd name="connsiteY4" fmla="*/ 1028700 h 1038225"/>
              <a:gd name="connsiteX5" fmla="*/ 1085850 w 6343650"/>
              <a:gd name="connsiteY5" fmla="*/ 1028700 h 1038225"/>
              <a:gd name="connsiteX6" fmla="*/ 1085850 w 6343650"/>
              <a:gd name="connsiteY6" fmla="*/ 19050 h 1038225"/>
              <a:gd name="connsiteX7" fmla="*/ 1914525 w 6343650"/>
              <a:gd name="connsiteY7" fmla="*/ 19050 h 1038225"/>
              <a:gd name="connsiteX8" fmla="*/ 1914525 w 6343650"/>
              <a:gd name="connsiteY8" fmla="*/ 1028700 h 1038225"/>
              <a:gd name="connsiteX9" fmla="*/ 2343150 w 6343650"/>
              <a:gd name="connsiteY9" fmla="*/ 1028700 h 1038225"/>
              <a:gd name="connsiteX10" fmla="*/ 2343150 w 6343650"/>
              <a:gd name="connsiteY10" fmla="*/ 19050 h 1038225"/>
              <a:gd name="connsiteX11" fmla="*/ 2743200 w 6343650"/>
              <a:gd name="connsiteY11" fmla="*/ 19050 h 1038225"/>
              <a:gd name="connsiteX12" fmla="*/ 2743200 w 6343650"/>
              <a:gd name="connsiteY12" fmla="*/ 1028700 h 1038225"/>
              <a:gd name="connsiteX13" fmla="*/ 3200400 w 6343650"/>
              <a:gd name="connsiteY13" fmla="*/ 1028700 h 1038225"/>
              <a:gd name="connsiteX14" fmla="*/ 3200400 w 6343650"/>
              <a:gd name="connsiteY14" fmla="*/ 19050 h 1038225"/>
              <a:gd name="connsiteX15" fmla="*/ 3600450 w 6343650"/>
              <a:gd name="connsiteY15" fmla="*/ 19050 h 1038225"/>
              <a:gd name="connsiteX16" fmla="*/ 3600450 w 6343650"/>
              <a:gd name="connsiteY16" fmla="*/ 1028700 h 1038225"/>
              <a:gd name="connsiteX17" fmla="*/ 4905375 w 6343650"/>
              <a:gd name="connsiteY17" fmla="*/ 1028700 h 1038225"/>
              <a:gd name="connsiteX18" fmla="*/ 4905375 w 6343650"/>
              <a:gd name="connsiteY18" fmla="*/ 0 h 1038225"/>
              <a:gd name="connsiteX19" fmla="*/ 6162675 w 6343650"/>
              <a:gd name="connsiteY19" fmla="*/ 0 h 1038225"/>
              <a:gd name="connsiteX20" fmla="*/ 6162675 w 6343650"/>
              <a:gd name="connsiteY20" fmla="*/ 1038225 h 1038225"/>
              <a:gd name="connsiteX21" fmla="*/ 6343650 w 6343650"/>
              <a:gd name="connsiteY21" fmla="*/ 1038225 h 1038225"/>
              <a:gd name="connsiteX22" fmla="*/ 6343650 w 6343650"/>
              <a:gd name="connsiteY22" fmla="*/ 102870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43650" h="1038225">
                <a:moveTo>
                  <a:pt x="0" y="1028700"/>
                </a:moveTo>
                <a:lnTo>
                  <a:pt x="200025" y="1019175"/>
                </a:lnTo>
                <a:lnTo>
                  <a:pt x="200025" y="9525"/>
                </a:lnTo>
                <a:lnTo>
                  <a:pt x="647700" y="9525"/>
                </a:lnTo>
                <a:lnTo>
                  <a:pt x="647700" y="1028700"/>
                </a:lnTo>
                <a:lnTo>
                  <a:pt x="1085850" y="1028700"/>
                </a:lnTo>
                <a:lnTo>
                  <a:pt x="1085850" y="19050"/>
                </a:lnTo>
                <a:lnTo>
                  <a:pt x="1914525" y="19050"/>
                </a:lnTo>
                <a:lnTo>
                  <a:pt x="1914525" y="1028700"/>
                </a:lnTo>
                <a:lnTo>
                  <a:pt x="2343150" y="1028700"/>
                </a:lnTo>
                <a:lnTo>
                  <a:pt x="2343150" y="19050"/>
                </a:lnTo>
                <a:lnTo>
                  <a:pt x="2743200" y="19050"/>
                </a:lnTo>
                <a:lnTo>
                  <a:pt x="2743200" y="1028700"/>
                </a:lnTo>
                <a:lnTo>
                  <a:pt x="3200400" y="1028700"/>
                </a:lnTo>
                <a:lnTo>
                  <a:pt x="3200400" y="19050"/>
                </a:lnTo>
                <a:lnTo>
                  <a:pt x="3600450" y="19050"/>
                </a:lnTo>
                <a:lnTo>
                  <a:pt x="3600450" y="1028700"/>
                </a:lnTo>
                <a:lnTo>
                  <a:pt x="4905375" y="1028700"/>
                </a:lnTo>
                <a:lnTo>
                  <a:pt x="4905375" y="0"/>
                </a:lnTo>
                <a:lnTo>
                  <a:pt x="6162675" y="0"/>
                </a:lnTo>
                <a:lnTo>
                  <a:pt x="6162675" y="1038225"/>
                </a:lnTo>
                <a:lnTo>
                  <a:pt x="6343650" y="1038225"/>
                </a:lnTo>
                <a:lnTo>
                  <a:pt x="6343650" y="1028700"/>
                </a:lnTo>
              </a:path>
            </a:pathLst>
          </a:custGeom>
          <a:noFill/>
          <a:ln>
            <a:solidFill>
              <a:srgbClr val="FF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31332" y="4516490"/>
            <a:ext cx="1333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2400">
                <a:solidFill>
                  <a:srgbClr val="000000"/>
                </a:solidFill>
              </a:rPr>
              <a:t>Data Bits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4273" y="4501100"/>
            <a:ext cx="6638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1   1   </a:t>
            </a:r>
            <a:r>
              <a:rPr lang="en-US" sz="2400"/>
              <a:t>1   1        0   0   0   0        0   0   0   1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73706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Passband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Passband modulation</a:t>
            </a:r>
          </a:p>
          <a:p>
            <a:pPr lvl="1"/>
            <a:r>
              <a:rPr lang="en-US"/>
              <a:t>for fiber or wireless, can’t use baseband modulation.</a:t>
            </a:r>
          </a:p>
          <a:p>
            <a:pPr lvl="1"/>
            <a:r>
              <a:rPr lang="en-US"/>
              <a:t>must encode it onto a carrier signal that is operating at a higher frequency</a:t>
            </a:r>
          </a:p>
          <a:p>
            <a:pPr lvl="2"/>
            <a:r>
              <a:rPr lang="en-US"/>
              <a:t>size of an antenna must be a fraction of the signal wavelength</a:t>
            </a:r>
          </a:p>
          <a:p>
            <a:pPr lvl="2"/>
            <a:r>
              <a:rPr lang="en-US"/>
              <a:t>multiplexing by frequency band allows multiple signals to coexist on the channel</a:t>
            </a:r>
          </a:p>
          <a:p>
            <a:pPr lvl="1"/>
            <a:r>
              <a:rPr lang="en-US"/>
              <a:t>carrier signal is simply a signal oscillating at a given frequency</a:t>
            </a:r>
            <a:br>
              <a:rPr lang="en-US"/>
            </a:br>
            <a:br>
              <a:rPr lang="en-US"/>
            </a:br>
            <a:endParaRPr lang="en-US"/>
          </a:p>
          <a:p>
            <a:pPr lvl="1"/>
            <a:r>
              <a:rPr lang="en-US"/>
              <a:t>carrier signal (amplitude, frequency, phase) is modified to convey the signal</a:t>
            </a:r>
          </a:p>
          <a:p>
            <a:pPr lvl="1"/>
            <a:r>
              <a:rPr lang="en-US"/>
              <a:t>Arbitrary </a:t>
            </a:r>
            <a:r>
              <a:rPr lang="en-US" b="1"/>
              <a:t>band </a:t>
            </a:r>
            <a:r>
              <a:rPr lang="en-US"/>
              <a:t>of frequencies is used to </a:t>
            </a:r>
            <a:r>
              <a:rPr lang="en-US" b="1"/>
              <a:t>pass </a:t>
            </a:r>
            <a:r>
              <a:rPr lang="en-US"/>
              <a:t>the signal</a:t>
            </a:r>
          </a:p>
          <a:p>
            <a:pPr lvl="2"/>
            <a:r>
              <a:rPr lang="en-US"/>
              <a:t>Baseband signal is shifted to occupy a passband of S to S+B Hz</a:t>
            </a:r>
          </a:p>
          <a:p>
            <a:pPr lvl="2"/>
            <a:r>
              <a:rPr lang="en-US"/>
              <a:t>does not change the information carried, but changes how it looks</a:t>
            </a:r>
          </a:p>
          <a:p>
            <a:pPr lvl="2"/>
            <a:r>
              <a:rPr lang="en-US"/>
              <a:t>receiver shifts it back to baseband</a:t>
            </a:r>
          </a:p>
          <a:p>
            <a:pPr lvl="1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76400" y="3657600"/>
            <a:ext cx="5067300" cy="609600"/>
            <a:chOff x="209550" y="2981325"/>
            <a:chExt cx="5067300" cy="609600"/>
          </a:xfrm>
        </p:grpSpPr>
        <p:pic>
          <p:nvPicPr>
            <p:cNvPr id="9" name="Picture 4" descr="http://upload.wikimedia.org/wikipedia/commons/thumb/4/45/Sine_waves_different_phase.svg/1000px-Sine_waves_different_phase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5" b="78210"/>
            <a:stretch/>
          </p:blipFill>
          <p:spPr bwMode="auto">
            <a:xfrm>
              <a:off x="2743200" y="2981325"/>
              <a:ext cx="25336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upload.wikimedia.org/wikipedia/commons/thumb/4/45/Sine_waves_different_phase.svg/1000px-Sine_waves_different_phase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5" b="78210"/>
            <a:stretch/>
          </p:blipFill>
          <p:spPr bwMode="auto">
            <a:xfrm>
              <a:off x="209550" y="2981325"/>
              <a:ext cx="25336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77672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Passband Modulation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72440" y="1676400"/>
            <a:ext cx="8026285" cy="3484093"/>
            <a:chOff x="-918993" y="3457575"/>
            <a:chExt cx="6429205" cy="2790825"/>
          </a:xfrm>
        </p:grpSpPr>
        <p:grpSp>
          <p:nvGrpSpPr>
            <p:cNvPr id="16" name="Group 6"/>
            <p:cNvGrpSpPr/>
            <p:nvPr/>
          </p:nvGrpSpPr>
          <p:grpSpPr>
            <a:xfrm>
              <a:off x="1171575" y="3457575"/>
              <a:ext cx="4338637" cy="2790825"/>
              <a:chOff x="2447925" y="1304925"/>
              <a:chExt cx="4338637" cy="2790825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445" t="1111" r="4688" b="81111"/>
              <a:stretch>
                <a:fillRect/>
              </a:stretch>
            </p:blipFill>
            <p:spPr bwMode="auto">
              <a:xfrm>
                <a:off x="2447925" y="1304925"/>
                <a:ext cx="43338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445" t="20222" r="4688" b="60889"/>
              <a:stretch>
                <a:fillRect/>
              </a:stretch>
            </p:blipFill>
            <p:spPr bwMode="auto">
              <a:xfrm>
                <a:off x="2447925" y="1990725"/>
                <a:ext cx="4333875" cy="809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445" t="45556" r="4688" b="34000"/>
              <a:stretch>
                <a:fillRect/>
              </a:stretch>
            </p:blipFill>
            <p:spPr bwMode="auto">
              <a:xfrm>
                <a:off x="2447925" y="2686050"/>
                <a:ext cx="4333875" cy="876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445" t="74223" r="4688" b="12666"/>
              <a:stretch>
                <a:fillRect/>
              </a:stretch>
            </p:blipFill>
            <p:spPr bwMode="auto">
              <a:xfrm>
                <a:off x="2452687" y="3533775"/>
                <a:ext cx="4333875" cy="56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-918993" y="3640689"/>
              <a:ext cx="1582189" cy="32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NRZ signal of bits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918993" y="4410075"/>
              <a:ext cx="2015987" cy="32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Amplitude shift keying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918993" y="5143500"/>
              <a:ext cx="2014549" cy="32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Frequency shift keying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918993" y="5895975"/>
              <a:ext cx="1638481" cy="32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Phase shift keying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4739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Sharing of a link’s bandwidth across users</a:t>
            </a:r>
          </a:p>
          <a:p>
            <a:pPr lvl="1"/>
            <a:r>
              <a:rPr lang="en-US"/>
              <a:t>costs the same to install a high bandwidth line as a low bandwidth line</a:t>
            </a:r>
          </a:p>
          <a:p>
            <a:pPr lvl="1"/>
            <a:r>
              <a:rPr lang="en-US"/>
              <a:t>multiplexing shares each line among many signals</a:t>
            </a:r>
          </a:p>
        </p:txBody>
      </p:sp>
    </p:spTree>
    <p:extLst>
      <p:ext uri="{BB962C8B-B14F-4D97-AF65-F5344CB8AC3E}">
        <p14:creationId xmlns:p14="http://schemas.microsoft.com/office/powerpoint/2010/main" val="164155408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Division Multiplexing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2971800"/>
            <a:ext cx="8229600" cy="3429000"/>
          </a:xfrm>
        </p:spPr>
        <p:txBody>
          <a:bodyPr/>
          <a:lstStyle/>
          <a:p>
            <a:pPr lvl="1"/>
            <a:r>
              <a:rPr lang="en-US"/>
              <a:t>Sharing over time</a:t>
            </a:r>
          </a:p>
          <a:p>
            <a:pPr lvl="2"/>
            <a:r>
              <a:rPr lang="en-US"/>
              <a:t>users take turns over a fixed schedule (round robin)</a:t>
            </a:r>
          </a:p>
          <a:p>
            <a:pPr lvl="3"/>
            <a:r>
              <a:rPr lang="en-US"/>
              <a:t>comparable to pairs of people in a room taking turns speaking</a:t>
            </a:r>
          </a:p>
          <a:p>
            <a:pPr lvl="2"/>
            <a:r>
              <a:rPr lang="en-US"/>
              <a:t>each user gets the full bandwidth of the link for a small amount of time</a:t>
            </a:r>
          </a:p>
          <a:p>
            <a:pPr lvl="3"/>
            <a:r>
              <a:rPr lang="en-US"/>
              <a:t>they get no bits for a while, while the others send</a:t>
            </a:r>
          </a:p>
          <a:p>
            <a:pPr lvl="3"/>
            <a:r>
              <a:rPr lang="en-US"/>
              <a:t>while they send, they send at the max rate</a:t>
            </a:r>
          </a:p>
          <a:p>
            <a:pPr lvl="2"/>
            <a:r>
              <a:rPr lang="en-US"/>
              <a:t>aggregate stream runs at the sum rate of the individual streams</a:t>
            </a:r>
          </a:p>
          <a:p>
            <a:pPr lvl="2"/>
            <a:r>
              <a:rPr lang="en-US"/>
              <a:t>complicated: requires synchronization of when to send </a:t>
            </a:r>
          </a:p>
          <a:p>
            <a:pPr lvl="3"/>
            <a:r>
              <a:rPr lang="en-US"/>
              <a:t>small guard time intervals accommodate small timing variations</a:t>
            </a:r>
          </a:p>
          <a:p>
            <a:pPr lvl="2"/>
            <a:r>
              <a:rPr lang="en-US"/>
              <a:t>widely used in telephone and cellular networks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1438"/>
            <a:ext cx="8031190" cy="14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749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Division Multiplexing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686800" cy="2362200"/>
          </a:xfrm>
        </p:spPr>
        <p:txBody>
          <a:bodyPr/>
          <a:lstStyle/>
          <a:p>
            <a:pPr lvl="1"/>
            <a:r>
              <a:rPr lang="en-US"/>
              <a:t>uses passband transmission to share a channel</a:t>
            </a:r>
          </a:p>
          <a:p>
            <a:pPr lvl="2"/>
            <a:r>
              <a:rPr lang="en-US"/>
              <a:t>spectrum is divided into frequency bands</a:t>
            </a:r>
          </a:p>
          <a:p>
            <a:pPr lvl="2"/>
            <a:r>
              <a:rPr lang="en-US"/>
              <a:t>each user uses one band to send their signal – simultaneously</a:t>
            </a:r>
          </a:p>
          <a:p>
            <a:pPr lvl="3"/>
            <a:r>
              <a:rPr lang="en-US"/>
              <a:t>pairs of people speak at different pitches, so each pair can converse simultaneously</a:t>
            </a:r>
          </a:p>
          <a:p>
            <a:pPr lvl="2"/>
            <a:r>
              <a:rPr lang="en-US"/>
              <a:t>width of each frequency band limits the data rate for each user</a:t>
            </a:r>
          </a:p>
          <a:p>
            <a:pPr lvl="3"/>
            <a:r>
              <a:rPr lang="en-US"/>
              <a:t>users send in parallel; user has same (but lower) bit rate for entire duration</a:t>
            </a:r>
          </a:p>
          <a:p>
            <a:pPr lvl="2"/>
            <a:r>
              <a:rPr lang="en-US"/>
              <a:t>guard band keeps the channels separated (though does not eliminate noise)</a:t>
            </a:r>
          </a:p>
          <a:p>
            <a:pPr lvl="2"/>
            <a:r>
              <a:rPr lang="en-US"/>
              <a:t>E.g., multiple AM radio stations transmit simultaneously in a 1MHz spectrum band</a:t>
            </a:r>
          </a:p>
          <a:p>
            <a:pPr lvl="2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08589"/>
            <a:ext cx="5486400" cy="24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4763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multiplexing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TDM and FDM are not effective for network traffic</a:t>
            </a:r>
          </a:p>
          <a:p>
            <a:pPr lvl="1"/>
            <a:r>
              <a:rPr lang="en-US"/>
              <a:t>both are used to statically divide bandwidth of a link</a:t>
            </a:r>
          </a:p>
          <a:p>
            <a:pPr lvl="2"/>
            <a:r>
              <a:rPr lang="en-US"/>
              <a:t>well suited if traffic is continuous, with relatively fixed number of users</a:t>
            </a:r>
          </a:p>
          <a:p>
            <a:pPr lvl="2"/>
            <a:r>
              <a:rPr lang="en-US"/>
              <a:t>TV or radio stations always transmit, but in parallel on their assigned frequencies</a:t>
            </a:r>
          </a:p>
        </p:txBody>
      </p:sp>
    </p:spTree>
    <p:extLst>
      <p:ext uri="{BB962C8B-B14F-4D97-AF65-F5344CB8AC3E}">
        <p14:creationId xmlns:p14="http://schemas.microsoft.com/office/powerpoint/2010/main" val="398736113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multiplexing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Network traffic uses statistical multiplexing</a:t>
            </a:r>
          </a:p>
          <a:p>
            <a:pPr lvl="1"/>
            <a:r>
              <a:rPr lang="en-US"/>
              <a:t>Network traffic is bursty (on/off source)</a:t>
            </a:r>
          </a:p>
          <a:p>
            <a:pPr lvl="1"/>
            <a:r>
              <a:rPr lang="en-US"/>
              <a:t>one page request gets lots of packets, then no load while you read the page</a:t>
            </a:r>
          </a:p>
          <a:p>
            <a:pPr lvl="1"/>
            <a:r>
              <a:rPr lang="en-US"/>
              <a:t>multiplex traffic based on the demand each user is placing on the link</a:t>
            </a:r>
          </a:p>
          <a:p>
            <a:pPr lvl="2"/>
            <a:r>
              <a:rPr lang="en-US"/>
              <a:t>we use multiple access schemes to let users share access to a link</a:t>
            </a:r>
          </a:p>
          <a:p>
            <a:pPr lvl="2"/>
            <a:r>
              <a:rPr lang="en-US"/>
              <a:t>whenever they need to send a packet, they get to send it</a:t>
            </a:r>
          </a:p>
          <a:p>
            <a:pPr lvl="2"/>
            <a:r>
              <a:rPr lang="en-US"/>
              <a:t>this gives us the benefits of statistical multiplexing</a:t>
            </a:r>
          </a:p>
          <a:p>
            <a:pPr lvl="3"/>
            <a:r>
              <a:rPr lang="en-US"/>
              <a:t>share network bandwidth dynamically based on statistics of demand </a:t>
            </a:r>
            <a:br>
              <a:rPr lang="en-US"/>
            </a:br>
            <a:r>
              <a:rPr lang="en-US"/>
              <a:t>rather than static allocation (as with TDM or FDM)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4800600"/>
            <a:ext cx="5943600" cy="1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889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 – DSL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Digital Subscriber Line (DSL) </a:t>
            </a:r>
          </a:p>
          <a:p>
            <a:pPr lvl="1"/>
            <a:r>
              <a:rPr lang="en-US" sz="2400"/>
              <a:t>widely used for broadband</a:t>
            </a:r>
          </a:p>
          <a:p>
            <a:pPr lvl="1"/>
            <a:r>
              <a:rPr lang="en-US" sz="2400"/>
              <a:t>offer tens of Mbps</a:t>
            </a:r>
          </a:p>
          <a:p>
            <a:pPr lvl="1"/>
            <a:r>
              <a:rPr lang="en-US" sz="2400"/>
              <a:t>Reuses twisted pair telephone line to the home</a:t>
            </a:r>
          </a:p>
          <a:p>
            <a:pPr lvl="2"/>
            <a:r>
              <a:rPr lang="en-US" sz="2200"/>
              <a:t>wire has ~2 MHz of bandwidth but voice uses only lowest ~4 kHz</a:t>
            </a:r>
          </a:p>
          <a:p>
            <a:pPr lvl="3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077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DSL uses passband modulation (called OFDM)</a:t>
            </a:r>
          </a:p>
          <a:p>
            <a:pPr lvl="1"/>
            <a:r>
              <a:rPr lang="en-US" sz="2400"/>
              <a:t>Separate bands for upstream and downstream (larger)</a:t>
            </a:r>
          </a:p>
          <a:p>
            <a:pPr lvl="1"/>
            <a:r>
              <a:rPr lang="en-US" sz="2400"/>
              <a:t>Modulation varies both amplitude and phase (called QAM)</a:t>
            </a:r>
          </a:p>
          <a:p>
            <a:pPr lvl="1"/>
            <a:r>
              <a:rPr lang="en-US" sz="2400"/>
              <a:t>High SNR: up to 15 bits/symbol; low SNR: only 1 bit/symbol</a:t>
            </a:r>
          </a:p>
          <a:p>
            <a:pPr marL="457200" lvl="1" indent="0">
              <a:buNone/>
            </a:pPr>
            <a:endParaRPr lang="en-US" sz="2400"/>
          </a:p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02877" y="3400411"/>
            <a:ext cx="6846883" cy="1351972"/>
            <a:chOff x="1135067" y="3247145"/>
            <a:chExt cx="6846883" cy="1351972"/>
          </a:xfrm>
        </p:grpSpPr>
        <p:grpSp>
          <p:nvGrpSpPr>
            <p:cNvPr id="25" name="Group 24"/>
            <p:cNvGrpSpPr/>
            <p:nvPr/>
          </p:nvGrpSpPr>
          <p:grpSpPr>
            <a:xfrm>
              <a:off x="1135067" y="3646484"/>
              <a:ext cx="6846883" cy="952633"/>
              <a:chOff x="1154117" y="3642491"/>
              <a:chExt cx="6846883" cy="121827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154117" y="3642491"/>
                <a:ext cx="6618283" cy="1218276"/>
                <a:chOff x="1154117" y="2876550"/>
                <a:chExt cx="6618283" cy="262896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524000" y="2876550"/>
                  <a:ext cx="457200" cy="16002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048000" y="2876550"/>
                  <a:ext cx="1295400" cy="1600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29125" y="2876550"/>
                  <a:ext cx="3343275" cy="16001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143465" y="4467225"/>
                  <a:ext cx="1184940" cy="10192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Upstream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407334" y="4486275"/>
                  <a:ext cx="1479892" cy="10192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Downstream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132742" y="3146830"/>
                  <a:ext cx="1082348" cy="133633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dirty="0"/>
                    <a:t>26 – 138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dirty="0"/>
                    <a:t>kHz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444420" y="3133383"/>
                  <a:ext cx="582211" cy="132500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dirty="0"/>
                    <a:t>0-4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dirty="0"/>
                    <a:t>kHz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062240" y="3167034"/>
                  <a:ext cx="2210862" cy="101923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/>
                    <a:t>143 kHz to 1.1 MHz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154117" y="4486275"/>
                  <a:ext cx="1249125" cy="10192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Telephone</a:t>
                  </a: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>
                <a:off x="2133600" y="4180778"/>
                <a:ext cx="76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130298" y="3719477"/>
                <a:ext cx="723275" cy="472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Freq.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371600" y="4388447"/>
                <a:ext cx="6629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394368" y="3257110"/>
              <a:ext cx="748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Voice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57500" y="3257110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 to 1 Mbps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1253" y="324714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 to 12 Mbps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2391" y="378554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ADSL2:</a:t>
            </a:r>
          </a:p>
        </p:txBody>
      </p:sp>
    </p:spTree>
    <p:extLst>
      <p:ext uri="{BB962C8B-B14F-4D97-AF65-F5344CB8AC3E}">
        <p14:creationId xmlns:p14="http://schemas.microsoft.com/office/powerpoint/2010/main" val="9009237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 Units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main prefixes we use: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5">
              <a:buNone/>
            </a:pPr>
            <a:endParaRPr lang="en-US"/>
          </a:p>
          <a:p>
            <a:pPr lvl="5">
              <a:buNone/>
            </a:pPr>
            <a:endParaRPr lang="en-US"/>
          </a:p>
          <a:p>
            <a:pPr lvl="5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Use powers of 10 for rates, 2 for storage</a:t>
            </a:r>
          </a:p>
          <a:p>
            <a:pPr lvl="1"/>
            <a:r>
              <a:rPr lang="en-US"/>
              <a:t>1 Mbps = 1,000,000 bps, 1 KB = 2</a:t>
            </a:r>
            <a:r>
              <a:rPr lang="en-US" sz="3600" baseline="30000"/>
              <a:t>10</a:t>
            </a:r>
            <a:r>
              <a:rPr lang="en-US"/>
              <a:t> bytes</a:t>
            </a:r>
          </a:p>
          <a:p>
            <a:r>
              <a:rPr lang="en-US"/>
              <a:t>“B” is for bytes, “b” is for bits</a:t>
            </a: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13320"/>
              </p:ext>
            </p:extLst>
          </p:nvPr>
        </p:nvGraphicFramePr>
        <p:xfrm>
          <a:off x="1143000" y="1981200"/>
          <a:ext cx="3429000" cy="152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058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Prefix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Exp.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prefix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exp.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ilo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illi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ega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dirty="0">
                          <a:latin typeface="Arial" charset="0"/>
                          <a:cs typeface="Arial" charset="0"/>
                        </a:rPr>
                        <a:t>μ</a:t>
                      </a:r>
                      <a:r>
                        <a:rPr lang="en-US" dirty="0">
                          <a:latin typeface="Arial" charset="0"/>
                          <a:cs typeface="Arial" charset="0"/>
                        </a:rPr>
                        <a:t>(micro)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iga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ano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-9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632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Latency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r>
              <a:rPr lang="en-US" sz="2000"/>
              <a:t>Dialup modem link within a city (short distance over a slow link):</a:t>
            </a:r>
            <a:endParaRPr lang="en-US" sz="1200"/>
          </a:p>
          <a:p>
            <a:pPr marL="457200" lvl="1" indent="0">
              <a:buNone/>
            </a:pPr>
            <a:r>
              <a:rPr lang="en-US"/>
              <a:t>R = 56 kbps, M = 1250 bytes</a:t>
            </a:r>
            <a:br>
              <a:rPr lang="en-US"/>
            </a:br>
            <a:r>
              <a:rPr lang="en-US"/>
              <a:t>D = 5 ms ... short link, with a small propagation delay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L = D + M/R = 5 ms + (1250x8)/(56 x 10</a:t>
            </a:r>
            <a:r>
              <a:rPr lang="en-US" baseline="30000"/>
              <a:t>3</a:t>
            </a:r>
            <a:r>
              <a:rPr lang="en-US"/>
              <a:t>) sec = 5 ms+ 179 ms= 184 ms</a:t>
            </a:r>
          </a:p>
          <a:p>
            <a:pPr marL="1371600" lvl="3" indent="0">
              <a:buNone/>
            </a:pPr>
            <a:endParaRPr lang="en-US" sz="1400"/>
          </a:p>
          <a:p>
            <a:r>
              <a:rPr lang="en-US" sz="2000"/>
              <a:t>Broadband cross-country link (long distance over a fast link):</a:t>
            </a:r>
          </a:p>
          <a:p>
            <a:pPr marL="400050" lvl="1" indent="0">
              <a:buNone/>
            </a:pPr>
            <a:r>
              <a:rPr lang="en-US"/>
              <a:t>R = 10 Mbps, M = 1250 bytes ... fast link</a:t>
            </a:r>
            <a:br>
              <a:rPr lang="en-US"/>
            </a:br>
            <a:r>
              <a:rPr lang="en-US"/>
              <a:t>D=50ms ... long link, with a large propagation delay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/>
              <a:t>L = 50 ms + (1250x8) / (10 x 10</a:t>
            </a:r>
            <a:r>
              <a:rPr lang="en-US" baseline="30000"/>
              <a:t>6</a:t>
            </a:r>
            <a:r>
              <a:rPr lang="en-US"/>
              <a:t>) sec = 51 ms</a:t>
            </a:r>
          </a:p>
          <a:p>
            <a:pPr lvl="3"/>
            <a:endParaRPr lang="en-US" sz="1400"/>
          </a:p>
          <a:p>
            <a:r>
              <a:rPr lang="en-US" sz="2000"/>
              <a:t>A long link or a slow rate means high latency</a:t>
            </a:r>
          </a:p>
        </p:txBody>
      </p:sp>
    </p:spTree>
    <p:extLst>
      <p:ext uri="{BB962C8B-B14F-4D97-AF65-F5344CB8AC3E}">
        <p14:creationId xmlns:p14="http://schemas.microsoft.com/office/powerpoint/2010/main" val="21719555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Bandwidth-Delay Product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Intuition: messages take up space on the wire</a:t>
            </a:r>
          </a:p>
          <a:p>
            <a:pPr lvl="1"/>
            <a:r>
              <a:rPr lang="en-US"/>
              <a:t>sender has dropped bits in one end, but have not arrived yet at the receiver</a:t>
            </a:r>
          </a:p>
          <a:p>
            <a:pPr lvl="1"/>
            <a:r>
              <a:rPr lang="en-US"/>
              <a:t>appear as if “stored” in the wire – just like drops of water in a pipe</a:t>
            </a:r>
          </a:p>
          <a:p>
            <a:endParaRPr lang="en-US"/>
          </a:p>
          <a:p>
            <a:pPr marL="1371600" lvl="3" indent="0">
              <a:buNone/>
            </a:pPr>
            <a:endParaRPr lang="en-US"/>
          </a:p>
          <a:p>
            <a:r>
              <a:rPr lang="en-US"/>
              <a:t>Amount of stored data is the </a:t>
            </a:r>
            <a:r>
              <a:rPr lang="en-US" u="sng"/>
              <a:t>bandwidth-delay product</a:t>
            </a:r>
          </a:p>
          <a:p>
            <a:pPr marL="457200" lvl="1" indent="0">
              <a:buNone/>
            </a:pPr>
            <a:r>
              <a:rPr lang="en-US"/>
              <a:t>		</a:t>
            </a:r>
            <a:r>
              <a:rPr lang="en-US" sz="2400"/>
              <a:t>BD = R x D</a:t>
            </a:r>
          </a:p>
          <a:p>
            <a:pPr lvl="1"/>
            <a:r>
              <a:rPr lang="en-US" sz="2400"/>
              <a:t>Measure in bits, or fractions of messages or packets</a:t>
            </a:r>
            <a:endParaRPr lang="en-US" sz="2800"/>
          </a:p>
          <a:p>
            <a:pPr lvl="1"/>
            <a:r>
              <a:rPr lang="en-US" sz="2400"/>
              <a:t>Small for LANs (e.g., wifi), big for “long fat” pipes (e.g., 1 Gbps cross country link)</a:t>
            </a:r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5000" y="2819400"/>
            <a:ext cx="2667000" cy="246013"/>
            <a:chOff x="1676400" y="1809750"/>
            <a:chExt cx="2667000" cy="246013"/>
          </a:xfrm>
          <a:solidFill>
            <a:srgbClr val="FFC000"/>
          </a:solidFill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76400" y="2038350"/>
              <a:ext cx="2667000" cy="0"/>
            </a:xfrm>
            <a:prstGeom prst="line">
              <a:avLst/>
            </a:prstGeom>
            <a:grpFill/>
            <a:ln w="228600">
              <a:solidFill>
                <a:srgbClr val="FF33CC"/>
              </a:solidFill>
              <a:miter lim="800000"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390775" y="1809750"/>
              <a:ext cx="1089026" cy="246013"/>
            </a:xfrm>
            <a:prstGeom prst="homePlate">
              <a:avLst>
                <a:gd name="adj" fmla="val 57832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9818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Bandwidth-Delay Product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4640580" cy="4925704"/>
          </a:xfrm>
        </p:spPr>
        <p:txBody>
          <a:bodyPr/>
          <a:lstStyle/>
          <a:p>
            <a:r>
              <a:rPr lang="en-US"/>
              <a:t>Fiber at home, cross-country </a:t>
            </a:r>
          </a:p>
          <a:p>
            <a:pPr marL="400050" lvl="1" indent="0">
              <a:buNone/>
            </a:pPr>
            <a:r>
              <a:rPr lang="en-US" sz="2400"/>
              <a:t>R=40 Mbps, D=50 ms</a:t>
            </a:r>
          </a:p>
          <a:p>
            <a:pPr marL="400050" lvl="1" indent="0">
              <a:buNone/>
            </a:pPr>
            <a:r>
              <a:rPr lang="en-US" sz="2400"/>
              <a:t>BD 	= 40 x 10</a:t>
            </a:r>
            <a:r>
              <a:rPr lang="en-US" sz="3200" baseline="30000"/>
              <a:t>6</a:t>
            </a:r>
            <a:r>
              <a:rPr lang="en-US" sz="2400" baseline="30000"/>
              <a:t> </a:t>
            </a:r>
            <a:r>
              <a:rPr lang="en-US" sz="2400"/>
              <a:t>x 50 x 10</a:t>
            </a:r>
            <a:r>
              <a:rPr lang="en-US" sz="3200" baseline="30000"/>
              <a:t>-3</a:t>
            </a:r>
            <a:r>
              <a:rPr lang="en-US" sz="2400"/>
              <a:t> bits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/>
              <a:t>	= 2000 Kbit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/>
              <a:t>	= 250 KB</a:t>
            </a:r>
            <a:br>
              <a:rPr lang="en-US" sz="2400"/>
            </a:br>
            <a:br>
              <a:rPr lang="en-US" sz="2400"/>
            </a:br>
            <a:endParaRPr lang="en-US" sz="2400"/>
          </a:p>
          <a:p>
            <a:r>
              <a:rPr lang="en-US"/>
              <a:t>a lot of data “in the network”!</a:t>
            </a:r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495800" y="1389508"/>
            <a:ext cx="4183380" cy="3639692"/>
            <a:chOff x="4572000" y="1131348"/>
            <a:chExt cx="3581400" cy="3338004"/>
          </a:xfrm>
        </p:grpSpPr>
        <p:pic>
          <p:nvPicPr>
            <p:cNvPr id="6" name="Picture 4" descr="http://openclipart.org/image/800px/svg_to_png/16210/MrTim_Australia_Outlin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31348"/>
              <a:ext cx="3581400" cy="3338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00600" y="3061216"/>
              <a:ext cx="3352800" cy="0"/>
            </a:xfrm>
            <a:prstGeom prst="line">
              <a:avLst/>
            </a:prstGeom>
            <a:noFill/>
            <a:ln w="254000">
              <a:solidFill>
                <a:srgbClr val="FFC000"/>
              </a:solidFill>
              <a:miter lim="800000"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1444" y="2900950"/>
              <a:ext cx="2736599" cy="31049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110101000010111010101001011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1044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Media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u="sng" dirty="0"/>
              <a:t>Media</a:t>
            </a:r>
            <a:r>
              <a:rPr lang="en-US" dirty="0"/>
              <a:t> propagate </a:t>
            </a:r>
            <a:r>
              <a:rPr lang="en-US" u="sng" dirty="0"/>
              <a:t>signals</a:t>
            </a:r>
            <a:r>
              <a:rPr lang="en-US" dirty="0"/>
              <a:t> that carry </a:t>
            </a:r>
            <a:r>
              <a:rPr lang="en-US" u="sng" dirty="0"/>
              <a:t>bits</a:t>
            </a:r>
            <a:r>
              <a:rPr lang="en-US" dirty="0"/>
              <a:t> of information</a:t>
            </a:r>
          </a:p>
          <a:p>
            <a:r>
              <a:rPr lang="en-US" dirty="0"/>
              <a:t>categories of media</a:t>
            </a:r>
          </a:p>
          <a:p>
            <a:pPr lvl="1"/>
            <a:r>
              <a:rPr lang="en-US" dirty="0"/>
              <a:t>guided (wires, fiber optic or coaxial cable)</a:t>
            </a:r>
          </a:p>
          <a:p>
            <a:pPr lvl="1"/>
            <a:r>
              <a:rPr lang="en-US"/>
              <a:t>unguided </a:t>
            </a:r>
            <a:r>
              <a:rPr lang="en-US" dirty="0"/>
              <a:t>(wireless)</a:t>
            </a:r>
          </a:p>
        </p:txBody>
      </p:sp>
    </p:spTree>
    <p:extLst>
      <p:ext uri="{BB962C8B-B14F-4D97-AF65-F5344CB8AC3E}">
        <p14:creationId xmlns:p14="http://schemas.microsoft.com/office/powerpoint/2010/main" val="17667846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17982</TotalTime>
  <Words>4099</Words>
  <Application>Microsoft Office PowerPoint</Application>
  <PresentationFormat>On-screen Show (4:3)</PresentationFormat>
  <Paragraphs>562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SimSun</vt:lpstr>
      <vt:lpstr>Arial</vt:lpstr>
      <vt:lpstr>Calibri</vt:lpstr>
      <vt:lpstr>Corbel</vt:lpstr>
      <vt:lpstr>Trebuchet MS</vt:lpstr>
      <vt:lpstr>Wingdings</vt:lpstr>
      <vt:lpstr>Presentation</vt:lpstr>
      <vt:lpstr>ICS 460 – Physical Layer</vt:lpstr>
      <vt:lpstr>Scope of the Physical Layer</vt:lpstr>
      <vt:lpstr>Simple Link Model</vt:lpstr>
      <vt:lpstr>Message Latency</vt:lpstr>
      <vt:lpstr>Metric Units</vt:lpstr>
      <vt:lpstr>Latency Examples</vt:lpstr>
      <vt:lpstr>Bandwidth-Delay Product</vt:lpstr>
      <vt:lpstr>Bandwidth-Delay Product Example</vt:lpstr>
      <vt:lpstr>Types of Media</vt:lpstr>
      <vt:lpstr>Wires – Twisted Pair</vt:lpstr>
      <vt:lpstr>Wires – Twisted Pair</vt:lpstr>
      <vt:lpstr>Wires – Coaxial</vt:lpstr>
      <vt:lpstr>Wires – Fiber Optics</vt:lpstr>
      <vt:lpstr>Wires – Fiber Optics</vt:lpstr>
      <vt:lpstr>Wires – Fiber Optics</vt:lpstr>
      <vt:lpstr>Wireless</vt:lpstr>
      <vt:lpstr>Wireless – US Frequency Allocation chart</vt:lpstr>
      <vt:lpstr>Wireless – 802.11 modes </vt:lpstr>
      <vt:lpstr>Wireless – 802.11 Standards</vt:lpstr>
      <vt:lpstr>Topology</vt:lpstr>
      <vt:lpstr>Signals - Frequency Representation</vt:lpstr>
      <vt:lpstr>Signals - Frequency Representation</vt:lpstr>
      <vt:lpstr>Signals - Effect of Less Bandwidth (EE)</vt:lpstr>
      <vt:lpstr>Signals - Effect of Less Bandwidth (EE)</vt:lpstr>
      <vt:lpstr>Signals over a Wire</vt:lpstr>
      <vt:lpstr>Key channel properties: Bandwidth (EE) </vt:lpstr>
      <vt:lpstr>Fundamental limits</vt:lpstr>
      <vt:lpstr>Fundamental Limits: Nyquist theorem</vt:lpstr>
      <vt:lpstr>Key Channel Properties: SNR</vt:lpstr>
      <vt:lpstr>Fundamental Limits: Shannon’s theorem</vt:lpstr>
      <vt:lpstr>Engineering to the fundamental limits</vt:lpstr>
      <vt:lpstr>Signals over Wireless</vt:lpstr>
      <vt:lpstr>Signals over Wireless</vt:lpstr>
      <vt:lpstr>Modulation</vt:lpstr>
      <vt:lpstr>Modulation</vt:lpstr>
      <vt:lpstr>Baseband modulation - Non Return to Zero</vt:lpstr>
      <vt:lpstr>Baseband modulation - Bandwidth Efficiency</vt:lpstr>
      <vt:lpstr>Baseband modulation - Clock Recovery</vt:lpstr>
      <vt:lpstr>Baseband modulation - Manchester encoding</vt:lpstr>
      <vt:lpstr>Baseband modulation - Clock Recovery – 4B/5B</vt:lpstr>
      <vt:lpstr>Passband Modulation</vt:lpstr>
      <vt:lpstr>Passband Modulation </vt:lpstr>
      <vt:lpstr>Multiplexing</vt:lpstr>
      <vt:lpstr>Time Division Multiplexing</vt:lpstr>
      <vt:lpstr>Frequency Division Multiplexing</vt:lpstr>
      <vt:lpstr>Digital multiplexing</vt:lpstr>
      <vt:lpstr>Digital multiplexing</vt:lpstr>
      <vt:lpstr>Putting it all together – DSL </vt:lpstr>
      <vt:lpstr>DSL 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460</dc:title>
  <dc:creator>dchetty</dc:creator>
  <cp:lastModifiedBy>Chetty, Damodar Kumar S</cp:lastModifiedBy>
  <cp:revision>1777</cp:revision>
  <dcterms:created xsi:type="dcterms:W3CDTF">2010-05-04T01:30:25Z</dcterms:created>
  <dcterms:modified xsi:type="dcterms:W3CDTF">2021-08-24T19:46:50Z</dcterms:modified>
</cp:coreProperties>
</file>