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3"/>
  </p:notesMasterIdLst>
  <p:handoutMasterIdLst>
    <p:handoutMasterId r:id="rId64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9" r:id="rId12"/>
    <p:sldId id="267" r:id="rId13"/>
    <p:sldId id="268" r:id="rId14"/>
    <p:sldId id="270" r:id="rId15"/>
    <p:sldId id="324" r:id="rId16"/>
    <p:sldId id="325" r:id="rId17"/>
    <p:sldId id="326" r:id="rId18"/>
    <p:sldId id="327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6" r:id="rId27"/>
    <p:sldId id="289" r:id="rId28"/>
    <p:sldId id="27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299" r:id="rId40"/>
    <p:sldId id="315" r:id="rId41"/>
    <p:sldId id="316" r:id="rId42"/>
    <p:sldId id="311" r:id="rId43"/>
    <p:sldId id="310" r:id="rId44"/>
    <p:sldId id="312" r:id="rId45"/>
    <p:sldId id="303" r:id="rId46"/>
    <p:sldId id="304" r:id="rId47"/>
    <p:sldId id="305" r:id="rId48"/>
    <p:sldId id="314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33" r:id="rId57"/>
    <p:sldId id="328" r:id="rId58"/>
    <p:sldId id="329" r:id="rId59"/>
    <p:sldId id="330" r:id="rId60"/>
    <p:sldId id="331" r:id="rId61"/>
    <p:sldId id="332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CC"/>
    <a:srgbClr val="FF33CC"/>
    <a:srgbClr val="F67B1E"/>
    <a:srgbClr val="00FFFF"/>
    <a:srgbClr val="FF99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9111" autoAdjust="0"/>
  </p:normalViewPr>
  <p:slideViewPr>
    <p:cSldViewPr>
      <p:cViewPr varScale="1">
        <p:scale>
          <a:sx n="166" d="100"/>
          <a:sy n="166" d="100"/>
        </p:scale>
        <p:origin x="193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0981920B-3405-470B-96BF-4313039C423F}"/>
    <pc:docChg chg="modMainMaster">
      <pc:chgData name="Chetty, Damodar Kumar S" userId="8bceaed3-62ae-46a2-a750-9f6f12844fc7" providerId="ADAL" clId="{0981920B-3405-470B-96BF-4313039C423F}" dt="2021-08-24T19:47:23.038" v="3" actId="6549"/>
      <pc:docMkLst>
        <pc:docMk/>
      </pc:docMkLst>
      <pc:sldMasterChg chg="modSp mod modSldLayout">
        <pc:chgData name="Chetty, Damodar Kumar S" userId="8bceaed3-62ae-46a2-a750-9f6f12844fc7" providerId="ADAL" clId="{0981920B-3405-470B-96BF-4313039C423F}" dt="2021-08-24T19:47:23.038" v="3" actId="6549"/>
        <pc:sldMasterMkLst>
          <pc:docMk/>
          <pc:sldMasterMk cId="0" sldId="2147483792"/>
        </pc:sldMasterMkLst>
        <pc:spChg chg="mod">
          <ac:chgData name="Chetty, Damodar Kumar S" userId="8bceaed3-62ae-46a2-a750-9f6f12844fc7" providerId="ADAL" clId="{0981920B-3405-470B-96BF-4313039C423F}" dt="2021-08-24T19:47:23.038" v="3" actId="6549"/>
          <ac:spMkLst>
            <pc:docMk/>
            <pc:sldMasterMk cId="0" sldId="2147483792"/>
            <ac:spMk id="206858" creationId="{00000000-0000-0000-0000-000000000000}"/>
          </ac:spMkLst>
        </pc:spChg>
        <pc:sldLayoutChg chg="modSp mod">
          <pc:chgData name="Chetty, Damodar Kumar S" userId="8bceaed3-62ae-46a2-a750-9f6f12844fc7" providerId="ADAL" clId="{0981920B-3405-470B-96BF-4313039C423F}" dt="2021-08-24T19:47:18.281" v="1" actId="6549"/>
          <pc:sldLayoutMkLst>
            <pc:docMk/>
            <pc:sldMasterMk cId="0" sldId="2147483792"/>
            <pc:sldLayoutMk cId="0" sldId="2147483793"/>
          </pc:sldLayoutMkLst>
          <pc:spChg chg="mod">
            <ac:chgData name="Chetty, Damodar Kumar S" userId="8bceaed3-62ae-46a2-a750-9f6f12844fc7" providerId="ADAL" clId="{0981920B-3405-470B-96BF-4313039C423F}" dt="2021-08-24T19:47:18.281" v="1" actId="6549"/>
            <ac:spMkLst>
              <pc:docMk/>
              <pc:sldMasterMk cId="0" sldId="2147483792"/>
              <pc:sldLayoutMk cId="0" sldId="2147483793"/>
              <ac:spMk id="2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>
                <a:solidFill>
                  <a:schemeClr val="bg1"/>
                </a:solidFill>
              </a:rPr>
              <a:t>Software Engineering Solutions, Inc.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Tomcat Administration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2012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376939" y="6096000"/>
            <a:ext cx="35638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© Copyright Damodar Chetty 2021</a:t>
            </a:r>
          </a:p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Selected slides from: CN 5e, </a:t>
            </a:r>
            <a:r>
              <a:rPr lang="en-US" sz="1000" b="1" dirty="0" err="1">
                <a:solidFill>
                  <a:schemeClr val="bg1"/>
                </a:solidFill>
              </a:rPr>
              <a:t>Wetherall</a:t>
            </a:r>
            <a:r>
              <a:rPr lang="en-US" sz="1000" b="1" dirty="0">
                <a:solidFill>
                  <a:schemeClr val="bg1"/>
                </a:solidFill>
              </a:rPr>
              <a:t> and </a:t>
            </a:r>
            <a:r>
              <a:rPr lang="en-US" sz="1000" b="1" dirty="0" err="1">
                <a:solidFill>
                  <a:schemeClr val="bg1"/>
                </a:solidFill>
              </a:rPr>
              <a:t>Tanenbaum</a:t>
            </a:r>
            <a:r>
              <a:rPr lang="en-US" sz="1000" b="1" dirty="0">
                <a:solidFill>
                  <a:schemeClr val="bg1"/>
                </a:solidFill>
              </a:rPr>
              <a:t>,</a:t>
            </a:r>
            <a:br>
              <a:rPr lang="en-US" sz="1000" b="1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Pearson’s Instructor Resource Center</a:t>
            </a:r>
          </a:p>
          <a:p>
            <a:pPr algn="r"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269304" y="6096000"/>
            <a:ext cx="2056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>
                <a:solidFill>
                  <a:schemeClr val="bg1"/>
                </a:solidFill>
              </a:rPr>
              <a:t>ICS</a:t>
            </a:r>
            <a:r>
              <a:rPr lang="en-US" sz="1000" b="1" i="0" baseline="0">
                <a:solidFill>
                  <a:schemeClr val="bg1"/>
                </a:solidFill>
              </a:rPr>
              <a:t> 460 Networks and Security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Level One Text</a:t>
            </a:r>
          </a:p>
          <a:p>
            <a:pPr lvl="1"/>
            <a:r>
              <a:rPr lang="en-US"/>
              <a:t>Level Two Text</a:t>
            </a:r>
          </a:p>
          <a:p>
            <a:pPr lvl="2"/>
            <a:r>
              <a:rPr lang="en-US"/>
              <a:t>Level Three Text</a:t>
            </a:r>
          </a:p>
          <a:p>
            <a:pPr lvl="3"/>
            <a:r>
              <a:rPr lang="en-US"/>
              <a:t>Level Four Text</a:t>
            </a:r>
          </a:p>
          <a:p>
            <a:pPr lvl="4"/>
            <a:r>
              <a:rPr lang="en-US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553200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© Copyright </a:t>
            </a:r>
            <a:r>
              <a:rPr lang="en-US" sz="800" b="1" baseline="0" dirty="0">
                <a:solidFill>
                  <a:schemeClr val="bg1"/>
                </a:solidFill>
              </a:rPr>
              <a:t> Damodar Chetty</a:t>
            </a:r>
            <a:r>
              <a:rPr lang="en-US" sz="800" b="1" dirty="0">
                <a:solidFill>
                  <a:schemeClr val="bg1"/>
                </a:solidFill>
              </a:rPr>
              <a:t> 2021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3699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</a:rPr>
              <a:t>ICS 460 – Networks</a:t>
            </a:r>
            <a:r>
              <a:rPr lang="en-US" sz="1400" b="1" baseline="0">
                <a:solidFill>
                  <a:schemeClr val="bg1"/>
                </a:solidFill>
              </a:rPr>
              <a:t> and Security</a:t>
            </a:r>
            <a:endParaRPr lang="en-US" sz="14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forum.org/library/drmath/view/55733.html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mathforum.org/library/drmath/view/5577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exadecimal%20addi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s.newpaltz.edu/~easwaran/CN/Module7/CRC2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2017</a:t>
            </a:r>
          </a:p>
          <a:p>
            <a:r>
              <a:rPr lang="en-US" dirty="0"/>
              <a:t>Damodar Chetty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ICS 460 – Data Link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34200" y="2776093"/>
            <a:ext cx="1466850" cy="1920875"/>
            <a:chOff x="2857500" y="2343150"/>
            <a:chExt cx="1466850" cy="19208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857500" y="3883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57500" y="3502025"/>
              <a:ext cx="1447800" cy="381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57500" y="3121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57500" y="2740025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857500" y="23622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021013" y="3867150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250250" y="3502025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Link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08313" y="3136900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922588" y="2740025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895600" y="2343150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Transmission errors are inevitable</a:t>
            </a:r>
          </a:p>
          <a:p>
            <a:pPr lvl="1"/>
            <a:r>
              <a:rPr lang="en-US" dirty="0"/>
              <a:t>noise in the physical layer flips bits</a:t>
            </a:r>
          </a:p>
          <a:p>
            <a:pPr lvl="2"/>
            <a:r>
              <a:rPr lang="en-US" dirty="0"/>
              <a:t>random thermal noise (isolated bit) or bursts of noise (block of bits)</a:t>
            </a:r>
          </a:p>
          <a:p>
            <a:pPr lvl="1"/>
            <a:r>
              <a:rPr lang="en-US" dirty="0"/>
              <a:t>errors are the norm for wireless</a:t>
            </a:r>
          </a:p>
          <a:p>
            <a:pPr lvl="1"/>
            <a:r>
              <a:rPr lang="en-US" dirty="0"/>
              <a:t>but: optical fiber are highly reliable - have tiny error rates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3581400"/>
            <a:ext cx="438313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651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Detection and Correction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provide extra information so receiver can detect / correct errors</a:t>
            </a:r>
          </a:p>
          <a:p>
            <a:pPr lvl="2"/>
            <a:r>
              <a:rPr lang="en-US" dirty="0"/>
              <a:t>adds redundant </a:t>
            </a:r>
            <a:r>
              <a:rPr lang="en-US" dirty="0">
                <a:solidFill>
                  <a:srgbClr val="FF0000"/>
                </a:solidFill>
              </a:rPr>
              <a:t>check bits </a:t>
            </a:r>
            <a:r>
              <a:rPr lang="en-US" dirty="0"/>
              <a:t>to the actual </a:t>
            </a:r>
            <a:r>
              <a:rPr lang="en-US" dirty="0">
                <a:solidFill>
                  <a:srgbClr val="FF0000"/>
                </a:solidFill>
              </a:rPr>
              <a:t>data bits 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increases overhead bits on the channel</a:t>
            </a:r>
          </a:p>
          <a:p>
            <a:pPr lvl="1"/>
            <a:r>
              <a:rPr lang="en-US" dirty="0"/>
              <a:t>BUT: </a:t>
            </a:r>
          </a:p>
          <a:p>
            <a:pPr lvl="2"/>
            <a:r>
              <a:rPr lang="en-US" dirty="0"/>
              <a:t>add as few check bits as possible (adds to overhead) </a:t>
            </a:r>
          </a:p>
          <a:p>
            <a:pPr lvl="2"/>
            <a:r>
              <a:rPr lang="en-US" dirty="0"/>
              <a:t>ensure low computation at sender and receiver</a:t>
            </a:r>
          </a:p>
          <a:p>
            <a:pPr lvl="2"/>
            <a:r>
              <a:rPr lang="en-US" dirty="0"/>
              <a:t>not foolproof - check bits could be flipped just as easily as data bits!</a:t>
            </a:r>
          </a:p>
          <a:p>
            <a:pPr lvl="3"/>
            <a:r>
              <a:rPr lang="en-US" dirty="0"/>
              <a:t>Physical layer treats all bits the same</a:t>
            </a:r>
          </a:p>
          <a:p>
            <a:pPr lvl="1"/>
            <a:r>
              <a:rPr lang="en-US" dirty="0"/>
              <a:t>Strategy</a:t>
            </a:r>
          </a:p>
          <a:p>
            <a:pPr lvl="2"/>
            <a:r>
              <a:rPr lang="en-US" dirty="0"/>
              <a:t>For highly reliable channels (fiber optics), </a:t>
            </a:r>
          </a:p>
          <a:p>
            <a:pPr lvl="3"/>
            <a:r>
              <a:rPr lang="en-US" dirty="0"/>
              <a:t>cheaper to use error detection with retransmission </a:t>
            </a:r>
          </a:p>
          <a:p>
            <a:pPr lvl="2"/>
            <a:r>
              <a:rPr lang="en-US" dirty="0"/>
              <a:t>For unreliable channels (wireless),</a:t>
            </a:r>
          </a:p>
          <a:p>
            <a:pPr lvl="3"/>
            <a:r>
              <a:rPr lang="en-US" dirty="0"/>
              <a:t>cheaper to use error correction, since retransmission is just as likely to fail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130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Detection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  <a:p>
            <a:pPr lvl="1"/>
            <a:r>
              <a:rPr lang="en-US" dirty="0"/>
              <a:t>Simply send two copies of the data: 010 010</a:t>
            </a:r>
          </a:p>
          <a:p>
            <a:pPr lvl="1"/>
            <a:r>
              <a:rPr lang="en-US" dirty="0"/>
              <a:t>Evaluating its performance:</a:t>
            </a:r>
          </a:p>
          <a:p>
            <a:pPr lvl="2"/>
            <a:r>
              <a:rPr lang="en-US" dirty="0"/>
              <a:t>how many errors will it correct? 0.</a:t>
            </a:r>
          </a:p>
          <a:p>
            <a:pPr lvl="3"/>
            <a:r>
              <a:rPr lang="en-US" dirty="0"/>
              <a:t>if we receive 010 011, we don’t know which is correct.</a:t>
            </a:r>
          </a:p>
          <a:p>
            <a:pPr lvl="2"/>
            <a:r>
              <a:rPr lang="en-US" dirty="0"/>
              <a:t>how many errors will it detect? perhaps 3</a:t>
            </a:r>
          </a:p>
          <a:p>
            <a:pPr lvl="3"/>
            <a:r>
              <a:rPr lang="en-US" dirty="0"/>
              <a:t>if we receive 010 101, we can detect 3 errors.</a:t>
            </a:r>
          </a:p>
          <a:p>
            <a:pPr lvl="2"/>
            <a:r>
              <a:rPr lang="en-US" dirty="0"/>
              <a:t>BUT: how many bit flips will cause it to fail? just 2!</a:t>
            </a:r>
          </a:p>
          <a:p>
            <a:pPr lvl="3"/>
            <a:r>
              <a:rPr lang="en-US" dirty="0"/>
              <a:t>if we receive 011 011, just 2 bit flips cause our technique to give a wrong answer.</a:t>
            </a:r>
          </a:p>
          <a:p>
            <a:pPr lvl="2"/>
            <a:r>
              <a:rPr lang="en-US" dirty="0"/>
              <a:t>And for this minimal protection, we used 50% of the link for overhead!</a:t>
            </a:r>
          </a:p>
          <a:p>
            <a:pPr lvl="2"/>
            <a:r>
              <a:rPr lang="en-US" dirty="0"/>
              <a:t>Advanced codes use work done by mathematicians in Applied Mathematics</a:t>
            </a:r>
          </a:p>
        </p:txBody>
      </p:sp>
    </p:spTree>
    <p:extLst>
      <p:ext uri="{BB962C8B-B14F-4D97-AF65-F5344CB8AC3E}">
        <p14:creationId xmlns:p14="http://schemas.microsoft.com/office/powerpoint/2010/main" val="2728944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Systematic Block Error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/>
              <a:t>Sender </a:t>
            </a:r>
          </a:p>
          <a:p>
            <a:pPr lvl="2"/>
            <a:r>
              <a:rPr lang="en-US"/>
              <a:t>receives bits from higher layer and generates a codeword (D+R bits)</a:t>
            </a:r>
          </a:p>
          <a:p>
            <a:pPr lvl="3"/>
            <a:r>
              <a:rPr lang="en-US"/>
              <a:t>computes check bits as a function of a block of data bits (block code)</a:t>
            </a:r>
          </a:p>
          <a:p>
            <a:pPr lvl="3"/>
            <a:r>
              <a:rPr lang="en-US"/>
              <a:t>appends these check bits (without modifications) to the data bits (systematic code)</a:t>
            </a:r>
          </a:p>
          <a:p>
            <a:pPr lvl="2"/>
            <a:r>
              <a:rPr lang="en-US"/>
              <a:t>sends codeword (D+R) to the lower layer</a:t>
            </a:r>
          </a:p>
          <a:p>
            <a:pPr lvl="1"/>
            <a:r>
              <a:rPr lang="en-US"/>
              <a:t>Receiver </a:t>
            </a:r>
          </a:p>
          <a:p>
            <a:pPr lvl="2"/>
            <a:r>
              <a:rPr lang="en-US"/>
              <a:t>receives D+R bits with unknown errors</a:t>
            </a:r>
          </a:p>
          <a:p>
            <a:pPr lvl="3"/>
            <a:r>
              <a:rPr lang="en-US"/>
              <a:t>recomputes check bits from the D bits </a:t>
            </a:r>
          </a:p>
          <a:p>
            <a:pPr lvl="3"/>
            <a:r>
              <a:rPr lang="en-US"/>
              <a:t>error if does not match R’</a:t>
            </a:r>
          </a:p>
          <a:p>
            <a:pPr lvl="3"/>
            <a:r>
              <a:rPr lang="en-US"/>
              <a:t>BUT: </a:t>
            </a:r>
            <a:br>
              <a:rPr lang="en-US"/>
            </a:br>
            <a:r>
              <a:rPr lang="en-US"/>
              <a:t>does not distinguish whether error is in </a:t>
            </a:r>
            <a:br>
              <a:rPr lang="en-US"/>
            </a:br>
            <a:r>
              <a:rPr lang="en-US"/>
              <a:t>data or checksum bits (R’)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05375" y="762000"/>
            <a:ext cx="3781425" cy="8763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0" y="3571875"/>
            <a:ext cx="42767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18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Correcting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Goal:</a:t>
            </a:r>
          </a:p>
          <a:p>
            <a:pPr lvl="1"/>
            <a:r>
              <a:rPr lang="en-US"/>
              <a:t>make ratio (correct : all ) codewords small </a:t>
            </a:r>
          </a:p>
          <a:p>
            <a:pPr lvl="2"/>
            <a:r>
              <a:rPr lang="en-US"/>
              <a:t>random noise is unlikely to modify a codeword</a:t>
            </a:r>
            <a:br>
              <a:rPr lang="en-US"/>
            </a:br>
            <a:r>
              <a:rPr lang="en-US"/>
              <a:t>such that it maps to a different valid codeword</a:t>
            </a:r>
            <a:br>
              <a:rPr lang="en-US"/>
            </a:br>
            <a:r>
              <a:rPr lang="en-US"/>
              <a:t>– so easy to detect error</a:t>
            </a:r>
          </a:p>
          <a:p>
            <a:r>
              <a:rPr lang="en-US"/>
              <a:t>For D data bits, R check bits</a:t>
            </a:r>
          </a:p>
          <a:p>
            <a:pPr lvl="1"/>
            <a:r>
              <a:rPr lang="en-US"/>
              <a:t>Ratio of (2</a:t>
            </a:r>
            <a:r>
              <a:rPr lang="en-US" baseline="30000"/>
              <a:t>D</a:t>
            </a:r>
            <a:r>
              <a:rPr lang="en-US"/>
              <a:t> / 2</a:t>
            </a:r>
            <a:r>
              <a:rPr lang="en-US" baseline="30000"/>
              <a:t>D+R</a:t>
            </a:r>
            <a:r>
              <a:rPr lang="en-US"/>
              <a:t> ) must be small (1/2</a:t>
            </a:r>
            <a:r>
              <a:rPr lang="en-US" baseline="30000"/>
              <a:t>R</a:t>
            </a:r>
            <a:r>
              <a:rPr lang="en-US"/>
              <a:t>) 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/>
              <a:t>R must be large</a:t>
            </a:r>
          </a:p>
          <a:p>
            <a:pPr lvl="1"/>
            <a:r>
              <a:rPr lang="en-US"/>
              <a:t>Randomly chosen codeword is unlikely to be correct</a:t>
            </a:r>
          </a:p>
          <a:p>
            <a:pPr lvl="2"/>
            <a:r>
              <a:rPr lang="en-US"/>
              <a:t>with 16 check bits, there’s 1 in 65,535 chance of randomly picking a valid codeword</a:t>
            </a:r>
          </a:p>
          <a:p>
            <a:pPr lvl="1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791200" y="1371298"/>
            <a:ext cx="3197350" cy="12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2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Hamming Codes for error detection and correction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4925704"/>
          </a:xfrm>
        </p:spPr>
        <p:txBody>
          <a:bodyPr/>
          <a:lstStyle/>
          <a:p>
            <a:pPr lvl="1"/>
            <a:r>
              <a:rPr lang="en-US"/>
              <a:t>Hamming distance of a code</a:t>
            </a:r>
          </a:p>
          <a:p>
            <a:pPr lvl="2"/>
            <a:r>
              <a:rPr lang="en-US"/>
              <a:t>minimum number of bit flips required to change </a:t>
            </a:r>
            <a:r>
              <a:rPr lang="en-US" i="1"/>
              <a:t>any </a:t>
            </a:r>
            <a:r>
              <a:rPr lang="en-US"/>
              <a:t>valid codeword (D+R)1 into another (D+R)2</a:t>
            </a:r>
          </a:p>
          <a:p>
            <a:pPr lvl="1"/>
            <a:r>
              <a:rPr lang="en-US"/>
              <a:t>Error Detection Rule:  a code with distance d+1, can detect d errors.</a:t>
            </a:r>
          </a:p>
          <a:p>
            <a:pPr lvl="1"/>
            <a:r>
              <a:rPr lang="en-US"/>
              <a:t>Error Correction Rule: a code with distance 2d+1, can correct d errors</a:t>
            </a:r>
          </a:p>
          <a:p>
            <a:pPr lvl="1"/>
            <a:r>
              <a:rPr lang="en-US"/>
              <a:t>E.g.: code with 2 valid codewords: 111 for 1, 000 for 0</a:t>
            </a:r>
          </a:p>
          <a:p>
            <a:pPr lvl="2"/>
            <a:r>
              <a:rPr lang="en-US"/>
              <a:t>Hamming distance: 3</a:t>
            </a:r>
          </a:p>
          <a:p>
            <a:pPr lvl="2"/>
            <a:r>
              <a:rPr lang="en-US"/>
              <a:t>Can detect 2 errors</a:t>
            </a:r>
          </a:p>
          <a:p>
            <a:pPr lvl="3"/>
            <a:r>
              <a:rPr lang="en-US"/>
              <a:t>sending 000, 2 bit flips results in: 001, 010, 011, 100, 101, 110</a:t>
            </a:r>
          </a:p>
          <a:p>
            <a:pPr lvl="3"/>
            <a:r>
              <a:rPr lang="en-US"/>
              <a:t>receiver knows these are not valid codewords, so detects an error</a:t>
            </a:r>
          </a:p>
          <a:p>
            <a:pPr lvl="2"/>
            <a:r>
              <a:rPr lang="en-US"/>
              <a:t>Can correct 1 error</a:t>
            </a:r>
          </a:p>
          <a:p>
            <a:pPr lvl="3"/>
            <a:r>
              <a:rPr lang="en-US"/>
              <a:t>sending 000, 1 bit flip results in 001, 010, 100. Receiver corrects this to 000</a:t>
            </a:r>
          </a:p>
          <a:p>
            <a:pPr lvl="3"/>
            <a:r>
              <a:rPr lang="en-US"/>
              <a:t>If more than 1 bit flip occurs, no correction is possible (010 could be 000 or 111)</a:t>
            </a:r>
          </a:p>
        </p:txBody>
      </p:sp>
    </p:spTree>
    <p:extLst>
      <p:ext uri="{BB962C8B-B14F-4D97-AF65-F5344CB8AC3E}">
        <p14:creationId xmlns:p14="http://schemas.microsoft.com/office/powerpoint/2010/main" val="22175279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Hamming Distance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336800" cy="1752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93832" y="533400"/>
            <a:ext cx="5250169" cy="4724400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267200"/>
            <a:ext cx="6553200" cy="1824364"/>
          </a:xfrm>
        </p:spPr>
        <p:txBody>
          <a:bodyPr/>
          <a:lstStyle/>
          <a:p>
            <a:pPr lvl="1"/>
            <a:r>
              <a:rPr lang="en-US"/>
              <a:t>4 valid codes</a:t>
            </a:r>
          </a:p>
          <a:p>
            <a:pPr lvl="2"/>
            <a:r>
              <a:rPr lang="en-US"/>
              <a:t>D = 2, </a:t>
            </a:r>
            <a:r>
              <a:rPr lang="en-US">
                <a:solidFill>
                  <a:srgbClr val="FF0000"/>
                </a:solidFill>
              </a:rPr>
              <a:t>R=8</a:t>
            </a:r>
            <a:r>
              <a:rPr lang="en-US"/>
              <a:t>, n = 10</a:t>
            </a:r>
          </a:p>
          <a:p>
            <a:pPr lvl="2"/>
            <a:r>
              <a:rPr lang="en-US"/>
              <a:t>00 -&gt; 00 </a:t>
            </a:r>
            <a:r>
              <a:rPr lang="en-US">
                <a:solidFill>
                  <a:srgbClr val="FF0000"/>
                </a:solidFill>
              </a:rPr>
              <a:t>000 00000</a:t>
            </a:r>
            <a:r>
              <a:rPr lang="en-US"/>
              <a:t>, 01 -&gt; 01 </a:t>
            </a:r>
            <a:r>
              <a:rPr lang="en-US">
                <a:solidFill>
                  <a:srgbClr val="FF0000"/>
                </a:solidFill>
              </a:rPr>
              <a:t>010 10101</a:t>
            </a:r>
            <a:r>
              <a:rPr lang="en-US"/>
              <a:t>, etc.</a:t>
            </a:r>
          </a:p>
          <a:p>
            <a:pPr lvl="1"/>
            <a:r>
              <a:rPr lang="en-US"/>
              <a:t>Hamming Distance: 5</a:t>
            </a:r>
          </a:p>
          <a:p>
            <a:pPr lvl="2"/>
            <a:r>
              <a:rPr lang="en-US"/>
              <a:t>Detects: 4 bit errors</a:t>
            </a:r>
          </a:p>
          <a:p>
            <a:pPr lvl="2"/>
            <a:r>
              <a:rPr lang="en-US"/>
              <a:t>Corrects: 2 bit errors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21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of a Hamming code of distance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343400"/>
            <a:ext cx="8229600" cy="1905000"/>
          </a:xfrm>
        </p:spPr>
        <p:txBody>
          <a:bodyPr/>
          <a:lstStyle/>
          <a:p>
            <a:pPr lvl="2"/>
            <a:r>
              <a:rPr lang="en-US" dirty="0"/>
              <a:t>brown are valid </a:t>
            </a:r>
            <a:r>
              <a:rPr lang="en-US" dirty="0" err="1"/>
              <a:t>codewords</a:t>
            </a:r>
            <a:r>
              <a:rPr lang="en-US" dirty="0"/>
              <a:t>, blue are invalid </a:t>
            </a:r>
            <a:r>
              <a:rPr lang="en-US" dirty="0" err="1"/>
              <a:t>codewords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For error detection:</a:t>
            </a:r>
          </a:p>
          <a:p>
            <a:pPr lvl="3"/>
            <a:r>
              <a:rPr lang="en-US" dirty="0"/>
              <a:t>can detect 2 bit flip errors</a:t>
            </a:r>
          </a:p>
          <a:p>
            <a:pPr lvl="3"/>
            <a:r>
              <a:rPr lang="en-US" dirty="0"/>
              <a:t>with 3 bit flips (hops) can go from one valid </a:t>
            </a:r>
            <a:r>
              <a:rPr lang="en-US" dirty="0" err="1"/>
              <a:t>codeword</a:t>
            </a:r>
            <a:r>
              <a:rPr lang="en-US" dirty="0"/>
              <a:t> to another</a:t>
            </a:r>
          </a:p>
          <a:p>
            <a:pPr marL="871538" lvl="3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1200" y="1355100"/>
            <a:ext cx="4354814" cy="2862094"/>
            <a:chOff x="2202307" y="1607737"/>
            <a:chExt cx="4129947" cy="2714305"/>
          </a:xfrm>
        </p:grpSpPr>
        <p:grpSp>
          <p:nvGrpSpPr>
            <p:cNvPr id="6" name="Group 5"/>
            <p:cNvGrpSpPr/>
            <p:nvPr/>
          </p:nvGrpSpPr>
          <p:grpSpPr>
            <a:xfrm>
              <a:off x="2202307" y="1608050"/>
              <a:ext cx="2717567" cy="2713992"/>
              <a:chOff x="1905000" y="2571750"/>
              <a:chExt cx="1752600" cy="175029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905000" y="2571750"/>
                <a:ext cx="838200" cy="835893"/>
                <a:chOff x="1905000" y="2571750"/>
                <a:chExt cx="838200" cy="835893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2209800" y="286620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5146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9050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22098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5146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9050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2098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5146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9050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905000" y="3486150"/>
                <a:ext cx="838200" cy="835893"/>
                <a:chOff x="1905000" y="2571750"/>
                <a:chExt cx="838200" cy="835893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2209800" y="286620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5146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9050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2098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5146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9050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2098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146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9050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819400" y="3486150"/>
                <a:ext cx="838200" cy="835893"/>
                <a:chOff x="1905000" y="2571750"/>
                <a:chExt cx="838200" cy="835893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209800" y="286620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5146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9050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2098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5146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9050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098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146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9050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819400" y="2571750"/>
                <a:ext cx="838200" cy="835893"/>
                <a:chOff x="1905000" y="2571750"/>
                <a:chExt cx="838200" cy="835893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209800" y="286620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5146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9050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2098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5146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050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2098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5146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9050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 flipH="1" flipV="1">
              <a:off x="4919877" y="3267346"/>
              <a:ext cx="368718" cy="215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431978" y="1883515"/>
              <a:ext cx="732443" cy="254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9"/>
            <p:cNvSpPr txBox="1"/>
            <p:nvPr/>
          </p:nvSpPr>
          <p:spPr>
            <a:xfrm>
              <a:off x="4900387" y="1607737"/>
              <a:ext cx="1321354" cy="69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Valid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 err="1"/>
                <a:t>codeword</a:t>
              </a:r>
              <a:endParaRPr lang="en-US" sz="2400" dirty="0"/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4900387" y="3290894"/>
              <a:ext cx="1431867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400" dirty="0"/>
                <a:t>Error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 err="1"/>
                <a:t>codeword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69328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of a Hamming code of distance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343400"/>
            <a:ext cx="8610600" cy="1905000"/>
          </a:xfrm>
        </p:spPr>
        <p:txBody>
          <a:bodyPr/>
          <a:lstStyle/>
          <a:p>
            <a:pPr lvl="1"/>
            <a:r>
              <a:rPr lang="en-US" dirty="0"/>
              <a:t>For correction: </a:t>
            </a:r>
          </a:p>
          <a:p>
            <a:pPr lvl="2"/>
            <a:r>
              <a:rPr lang="en-US" dirty="0"/>
              <a:t>Box around A indicates </a:t>
            </a:r>
            <a:r>
              <a:rPr lang="en-US" dirty="0" err="1"/>
              <a:t>codewords</a:t>
            </a:r>
            <a:r>
              <a:rPr lang="en-US" dirty="0"/>
              <a:t> within a single bit flip error of A</a:t>
            </a:r>
          </a:p>
          <a:p>
            <a:pPr lvl="2"/>
            <a:r>
              <a:rPr lang="en-US" dirty="0"/>
              <a:t>can correct single bit flips</a:t>
            </a:r>
          </a:p>
          <a:p>
            <a:pPr lvl="2"/>
            <a:r>
              <a:rPr lang="en-US" dirty="0"/>
              <a:t>test received </a:t>
            </a:r>
            <a:r>
              <a:rPr lang="en-US" dirty="0" err="1"/>
              <a:t>codeword</a:t>
            </a:r>
            <a:r>
              <a:rPr lang="en-US" dirty="0"/>
              <a:t> to find its closest valid </a:t>
            </a:r>
            <a:r>
              <a:rPr lang="en-US" dirty="0" err="1"/>
              <a:t>codeword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330324"/>
            <a:ext cx="5893949" cy="2895601"/>
            <a:chOff x="742648" y="1575960"/>
            <a:chExt cx="5589606" cy="2746082"/>
          </a:xfrm>
        </p:grpSpPr>
        <p:grpSp>
          <p:nvGrpSpPr>
            <p:cNvPr id="6" name="Group 5"/>
            <p:cNvGrpSpPr/>
            <p:nvPr/>
          </p:nvGrpSpPr>
          <p:grpSpPr>
            <a:xfrm>
              <a:off x="2202307" y="1608050"/>
              <a:ext cx="2717567" cy="2713992"/>
              <a:chOff x="1905000" y="2571750"/>
              <a:chExt cx="1752600" cy="175029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905000" y="2571750"/>
                <a:ext cx="838200" cy="835893"/>
                <a:chOff x="1905000" y="2571750"/>
                <a:chExt cx="838200" cy="835893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209800" y="286620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5146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9050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22098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25146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9050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2098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25146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9050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905000" y="3486150"/>
                <a:ext cx="838200" cy="835893"/>
                <a:chOff x="1905000" y="2571750"/>
                <a:chExt cx="838200" cy="835893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2209800" y="286620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5146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9050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2098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25146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9050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22098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5146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9050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819400" y="3486150"/>
                <a:ext cx="838200" cy="835893"/>
                <a:chOff x="1905000" y="2571750"/>
                <a:chExt cx="838200" cy="835893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2209800" y="286620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25146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9050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2098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5146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9050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2098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5146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9050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819400" y="2571750"/>
                <a:ext cx="838200" cy="835893"/>
                <a:chOff x="1905000" y="2571750"/>
                <a:chExt cx="838200" cy="835893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209800" y="286620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5146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905000" y="2866201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2098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5146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05000" y="2571750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2098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5146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905000" y="3179043"/>
                  <a:ext cx="228600" cy="2286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 flipH="1" flipV="1">
              <a:off x="4919877" y="3267346"/>
              <a:ext cx="368718" cy="215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431978" y="1883515"/>
              <a:ext cx="732443" cy="254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9"/>
            <p:cNvSpPr txBox="1"/>
            <p:nvPr/>
          </p:nvSpPr>
          <p:spPr>
            <a:xfrm>
              <a:off x="4900387" y="1607737"/>
              <a:ext cx="1321354" cy="69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Valid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 err="1"/>
                <a:t>codeword</a:t>
              </a:r>
              <a:endParaRPr lang="en-US" sz="2400" dirty="0"/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4900387" y="3290894"/>
              <a:ext cx="1431867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400" dirty="0"/>
                <a:t>Error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 err="1"/>
                <a:t>codeword</a:t>
              </a:r>
              <a:endParaRPr 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149181" y="1575960"/>
              <a:ext cx="1417861" cy="13874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55081" y="2038350"/>
              <a:ext cx="394100" cy="181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75"/>
            <p:cNvSpPr txBox="1"/>
            <p:nvPr/>
          </p:nvSpPr>
          <p:spPr>
            <a:xfrm>
              <a:off x="759519" y="1814199"/>
              <a:ext cx="1221681" cy="986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400" dirty="0"/>
                <a:t>Single 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/>
                <a:t>bit error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/>
                <a:t>from A</a:t>
              </a:r>
            </a:p>
          </p:txBody>
        </p:sp>
        <p:cxnSp>
          <p:nvCxnSpPr>
            <p:cNvPr id="14" name="Straight Connector 13"/>
            <p:cNvCxnSpPr>
              <a:stCxn id="50" idx="4"/>
            </p:cNvCxnSpPr>
            <p:nvPr/>
          </p:nvCxnSpPr>
          <p:spPr>
            <a:xfrm>
              <a:off x="2852161" y="2419090"/>
              <a:ext cx="0" cy="3078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952131" y="3261758"/>
              <a:ext cx="900029" cy="2243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81"/>
            <p:cNvSpPr txBox="1"/>
            <p:nvPr/>
          </p:nvSpPr>
          <p:spPr>
            <a:xfrm>
              <a:off x="742648" y="3155986"/>
              <a:ext cx="1381276" cy="978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400" dirty="0"/>
                <a:t>Three bit 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/>
                <a:t>errors to 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/>
                <a:t>get to B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858111" y="2778555"/>
              <a:ext cx="0" cy="40279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41" idx="0"/>
            </p:cNvCxnSpPr>
            <p:nvPr/>
          </p:nvCxnSpPr>
          <p:spPr>
            <a:xfrm flipH="1">
              <a:off x="2852161" y="3200190"/>
              <a:ext cx="5950" cy="28229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631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Detection – Checksum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 dirty="0"/>
              <a:t>Sums data and uses n-check bits</a:t>
            </a:r>
          </a:p>
          <a:p>
            <a:pPr lvl="1"/>
            <a:r>
              <a:rPr lang="en-US" dirty="0"/>
              <a:t>used by TCP, IP, and UDP</a:t>
            </a:r>
          </a:p>
          <a:p>
            <a:pPr lvl="1"/>
            <a:r>
              <a:rPr lang="en-US" dirty="0"/>
              <a:t>16-bit one’s complement of the one’s complement sum of all 16-bit words</a:t>
            </a:r>
          </a:p>
          <a:p>
            <a:pPr lvl="2"/>
            <a:r>
              <a:rPr lang="en-US" dirty="0"/>
              <a:t>one’s complement (negative of the number)</a:t>
            </a:r>
          </a:p>
          <a:p>
            <a:pPr lvl="3"/>
            <a:r>
              <a:rPr lang="en-US" dirty="0"/>
              <a:t>invert the bits of a number; 001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110</a:t>
            </a:r>
          </a:p>
          <a:p>
            <a:pPr lvl="2"/>
            <a:r>
              <a:rPr lang="en-US" dirty="0"/>
              <a:t>sum the data 16-bits at a time, and negate it </a:t>
            </a:r>
          </a:p>
          <a:p>
            <a:pPr lvl="3"/>
            <a:r>
              <a:rPr lang="en-US" dirty="0"/>
              <a:t>Intuition: for the numbers 1, 5, and 7, the sum is 13, but the negated sum is -13</a:t>
            </a:r>
            <a:br>
              <a:rPr lang="en-US" dirty="0"/>
            </a:br>
            <a:r>
              <a:rPr lang="en-US" dirty="0"/>
              <a:t>if we add 1, 5, 7, and -13, at the receiver, we should get 0.</a:t>
            </a:r>
          </a:p>
          <a:p>
            <a:pPr lvl="2"/>
            <a:r>
              <a:rPr lang="en-US" dirty="0"/>
              <a:t>But: computers perform 2s complement arithmetic</a:t>
            </a:r>
          </a:p>
          <a:p>
            <a:pPr lvl="3"/>
            <a:r>
              <a:rPr lang="en-US" dirty="0"/>
              <a:t>to do 1s complement addition on a computer that uses 2s complement arithmetic, </a:t>
            </a:r>
            <a:br>
              <a:rPr lang="en-US" dirty="0"/>
            </a:br>
            <a:r>
              <a:rPr lang="en-US" dirty="0"/>
              <a:t>track the bit that overflows to the carry field, and add it back to the low order bits</a:t>
            </a:r>
          </a:p>
        </p:txBody>
      </p:sp>
    </p:spTree>
    <p:extLst>
      <p:ext uri="{BB962C8B-B14F-4D97-AF65-F5344CB8AC3E}">
        <p14:creationId xmlns:p14="http://schemas.microsoft.com/office/powerpoint/2010/main" val="9866209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3637987"/>
            <a:ext cx="8534400" cy="2610413"/>
          </a:xfrm>
        </p:spPr>
        <p:txBody>
          <a:bodyPr/>
          <a:lstStyle/>
          <a:p>
            <a:pPr lvl="1"/>
            <a:r>
              <a:rPr lang="en-US"/>
              <a:t>Implementation </a:t>
            </a:r>
          </a:p>
          <a:p>
            <a:pPr lvl="2"/>
            <a:r>
              <a:rPr lang="en-US"/>
              <a:t>Physical Layer process and some of the Data Link Layer process runs on hardware - firmware on a Network Interface Card</a:t>
            </a:r>
          </a:p>
          <a:p>
            <a:pPr lvl="2"/>
            <a:r>
              <a:rPr lang="en-US"/>
              <a:t>Rest of the Data Link Layer process (device driver) </a:t>
            </a:r>
            <a:br>
              <a:rPr lang="en-US"/>
            </a:br>
            <a:r>
              <a:rPr lang="en-US"/>
              <a:t>and the Network layer process run as part of the OS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3800" y="582112"/>
            <a:ext cx="5410200" cy="3027800"/>
            <a:chOff x="1347788" y="2524125"/>
            <a:chExt cx="6467475" cy="36195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7788" y="2524125"/>
              <a:ext cx="6467475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 bwMode="auto">
            <a:xfrm>
              <a:off x="2466975" y="4257675"/>
              <a:ext cx="1019175" cy="457200"/>
            </a:xfrm>
            <a:prstGeom prst="rect">
              <a:avLst/>
            </a:prstGeom>
            <a:solidFill>
              <a:srgbClr val="FF2BD8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590800" y="4714874"/>
              <a:ext cx="790575" cy="457201"/>
            </a:xfrm>
            <a:prstGeom prst="rect">
              <a:avLst/>
            </a:prstGeom>
            <a:solidFill>
              <a:srgbClr val="FF2BD8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57674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Checksum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For the data: 84328634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Step 1: arrange data in 16 bit words (put 0s in checksum position so we can use the same algorithm at the receiver), and add</a:t>
            </a:r>
            <a:br>
              <a:rPr lang="en-US"/>
            </a:br>
            <a:r>
              <a:rPr lang="en-US"/>
              <a:t>see: </a:t>
            </a:r>
            <a:r>
              <a:rPr lang="en-US">
                <a:hlinkClick r:id="rId2"/>
              </a:rPr>
              <a:t>Binary</a:t>
            </a:r>
            <a:r>
              <a:rPr lang="en-US"/>
              <a:t>  </a:t>
            </a:r>
            <a:r>
              <a:rPr lang="en-US">
                <a:hlinkClick r:id="rId3"/>
              </a:rPr>
              <a:t>subtraction</a:t>
            </a:r>
            <a:r>
              <a:rPr lang="en-US"/>
              <a:t> and </a:t>
            </a:r>
            <a:r>
              <a:rPr lang="en-US">
                <a:hlinkClick r:id="rId4" action="ppaction://hlinkfile"/>
              </a:rPr>
              <a:t>Hexadecimal addition</a:t>
            </a:r>
            <a:br>
              <a:rPr lang="en-US"/>
            </a:br>
            <a:r>
              <a:rPr lang="en-US"/>
              <a:t>   8432 </a:t>
            </a:r>
            <a:br>
              <a:rPr lang="en-US"/>
            </a:br>
            <a:r>
              <a:rPr lang="en-US"/>
              <a:t>   8634</a:t>
            </a:r>
            <a:br>
              <a:rPr lang="en-US"/>
            </a:br>
            <a:r>
              <a:rPr lang="en-US"/>
              <a:t>   </a:t>
            </a:r>
            <a:r>
              <a:rPr lang="en-US">
                <a:solidFill>
                  <a:srgbClr val="FF0000"/>
                </a:solidFill>
              </a:rPr>
              <a:t>0000</a:t>
            </a:r>
            <a:br>
              <a:rPr lang="en-US"/>
            </a:br>
            <a:r>
              <a:rPr lang="en-US"/>
              <a:t>======</a:t>
            </a:r>
            <a:br>
              <a:rPr lang="en-US"/>
            </a:br>
            <a:r>
              <a:rPr lang="en-US"/>
              <a:t>10A66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Step 2: Add the carry:</a:t>
            </a:r>
            <a:br>
              <a:rPr lang="en-US"/>
            </a:br>
            <a:r>
              <a:rPr lang="en-US"/>
              <a:t>  0A66 +  0001 =  0A67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Negate to get negative sum: </a:t>
            </a:r>
            <a:r>
              <a:rPr lang="en-US">
                <a:solidFill>
                  <a:srgbClr val="FF0000"/>
                </a:solidFill>
              </a:rPr>
              <a:t>F598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Send data as 84328634</a:t>
            </a:r>
            <a:r>
              <a:rPr lang="en-US">
                <a:solidFill>
                  <a:srgbClr val="FF0000"/>
                </a:solidFill>
              </a:rPr>
              <a:t>F598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2590800"/>
            <a:ext cx="942975" cy="3719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3048000"/>
            <a:ext cx="628650" cy="979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260" y="4331493"/>
            <a:ext cx="2451740" cy="3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887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Checksum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At the receiver: 84328634F598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Arrange data in 16 bit words  </a:t>
            </a:r>
            <a:br>
              <a:rPr lang="en-US"/>
            </a:br>
            <a:r>
              <a:rPr lang="en-US"/>
              <a:t>8432</a:t>
            </a:r>
            <a:br>
              <a:rPr lang="en-US"/>
            </a:br>
            <a:r>
              <a:rPr lang="en-US"/>
              <a:t>8634</a:t>
            </a:r>
            <a:br>
              <a:rPr lang="en-US"/>
            </a:br>
            <a:r>
              <a:rPr lang="en-US"/>
              <a:t>F598</a:t>
            </a:r>
            <a:br>
              <a:rPr lang="en-US"/>
            </a:br>
            <a:r>
              <a:rPr lang="en-US"/>
              <a:t>=====</a:t>
            </a:r>
            <a:br>
              <a:rPr lang="en-US"/>
            </a:br>
            <a:r>
              <a:rPr lang="en-US"/>
              <a:t>1FFFE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Add the carry:</a:t>
            </a:r>
            <a:br>
              <a:rPr lang="en-US"/>
            </a:br>
            <a:r>
              <a:rPr lang="en-US"/>
              <a:t>FFFE + 0001 = FFFF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Negate to get: </a:t>
            </a:r>
            <a:r>
              <a:rPr lang="en-US">
                <a:solidFill>
                  <a:srgbClr val="FF0000"/>
                </a:solidFill>
              </a:rPr>
              <a:t>0000</a:t>
            </a:r>
            <a:r>
              <a:rPr lang="en-US"/>
              <a:t> – no errors!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590800"/>
            <a:ext cx="942975" cy="3719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048000"/>
            <a:ext cx="628650" cy="979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260" y="4331493"/>
            <a:ext cx="2451740" cy="3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34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Checksums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pPr lvl="1"/>
            <a:r>
              <a:rPr lang="en-US"/>
              <a:t>Only error detection, not error correction</a:t>
            </a:r>
          </a:p>
          <a:p>
            <a:pPr lvl="1"/>
            <a:r>
              <a:rPr lang="en-US"/>
              <a:t>Efficient and simple</a:t>
            </a:r>
          </a:p>
          <a:p>
            <a:pPr lvl="1"/>
            <a:r>
              <a:rPr lang="en-US"/>
              <a:t>Detects burst errors of up to 16 bits</a:t>
            </a:r>
          </a:p>
          <a:p>
            <a:pPr lvl="2"/>
            <a:r>
              <a:rPr lang="en-US"/>
              <a:t>sequence of errors in a row</a:t>
            </a:r>
          </a:p>
          <a:p>
            <a:pPr lvl="2"/>
            <a:r>
              <a:rPr lang="en-US"/>
              <a:t>will affect only one 16 bit word, or two adjacent words in different places such that they can’t cancel out</a:t>
            </a:r>
          </a:p>
          <a:p>
            <a:pPr lvl="1"/>
            <a:r>
              <a:rPr lang="en-US"/>
              <a:t>Max number of errors that we can detect is 1, two bits can fool it</a:t>
            </a:r>
          </a:p>
          <a:p>
            <a:pPr lvl="1"/>
            <a:r>
              <a:rPr lang="en-US"/>
              <a:t>weak protection – it does not pick up: </a:t>
            </a:r>
          </a:p>
          <a:p>
            <a:pPr lvl="2"/>
            <a:r>
              <a:rPr lang="en-US"/>
              <a:t>adding zeros</a:t>
            </a:r>
          </a:p>
          <a:p>
            <a:pPr lvl="2"/>
            <a:r>
              <a:rPr lang="en-US"/>
              <a:t>swapping parts of the message</a:t>
            </a:r>
          </a:p>
          <a:p>
            <a:pPr lvl="2"/>
            <a:r>
              <a:rPr lang="en-US"/>
              <a:t>complementary changes (add 16 in one place, and subtract 16 elsewhere)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43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Cyclic Redundancy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Take n bits of data, generate k check bits, such that </a:t>
            </a:r>
            <a:r>
              <a:rPr lang="en-US" dirty="0" err="1"/>
              <a:t>n+k</a:t>
            </a:r>
            <a:r>
              <a:rPr lang="en-US" dirty="0"/>
              <a:t> bits are evenly divisible by a generator C</a:t>
            </a:r>
          </a:p>
          <a:p>
            <a:pPr lvl="1"/>
            <a:r>
              <a:rPr lang="en-US" dirty="0"/>
              <a:t>Intuition</a:t>
            </a:r>
          </a:p>
          <a:p>
            <a:pPr lvl="2"/>
            <a:r>
              <a:rPr lang="en-US" dirty="0"/>
              <a:t>To send the number 302, with a 1 digit CRC, and generator C=3</a:t>
            </a:r>
          </a:p>
          <a:p>
            <a:pPr lvl="2"/>
            <a:r>
              <a:rPr lang="en-US" dirty="0"/>
              <a:t>302</a:t>
            </a:r>
            <a:r>
              <a:rPr lang="en-US" dirty="0">
                <a:solidFill>
                  <a:srgbClr val="FF0000"/>
                </a:solidFill>
              </a:rPr>
              <a:t>x</a:t>
            </a:r>
            <a:br>
              <a:rPr lang="en-US" dirty="0"/>
            </a:br>
            <a:r>
              <a:rPr lang="en-US" dirty="0"/>
              <a:t>choose x such that the whole number is divisible by 3</a:t>
            </a:r>
            <a:br>
              <a:rPr lang="en-US" dirty="0"/>
            </a:br>
            <a:r>
              <a:rPr lang="en-US" dirty="0"/>
              <a:t>302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3 = 2</a:t>
            </a:r>
            <a:br>
              <a:rPr lang="en-US" dirty="0"/>
            </a:br>
            <a:r>
              <a:rPr lang="en-US" dirty="0"/>
              <a:t>302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3 = 0</a:t>
            </a:r>
            <a:br>
              <a:rPr lang="en-US" dirty="0"/>
            </a:br>
            <a:r>
              <a:rPr lang="en-US" dirty="0"/>
              <a:t>I.e., our check digit should be 1</a:t>
            </a:r>
          </a:p>
          <a:p>
            <a:pPr lvl="1"/>
            <a:r>
              <a:rPr lang="en-US" dirty="0"/>
              <a:t>CRCs do this with the math of Finite Fields</a:t>
            </a:r>
          </a:p>
          <a:p>
            <a:pPr lvl="2"/>
            <a:r>
              <a:rPr lang="en-US" dirty="0"/>
              <a:t>Can’t work out this math from first principles (advanced math)</a:t>
            </a:r>
          </a:p>
          <a:p>
            <a:pPr lvl="2"/>
            <a:r>
              <a:rPr lang="en-US" dirty="0"/>
              <a:t>binary sequences represent polynomials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protection depends on the generator used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25000"/>
          <a:stretch/>
        </p:blipFill>
        <p:spPr>
          <a:xfrm>
            <a:off x="1295400" y="5597770"/>
            <a:ext cx="2750127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593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75045" y="3124200"/>
            <a:ext cx="6068955" cy="3304754"/>
            <a:chOff x="2848172" y="2411839"/>
            <a:chExt cx="5905106" cy="4141362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8657"/>
            <a:stretch/>
          </p:blipFill>
          <p:spPr bwMode="auto">
            <a:xfrm>
              <a:off x="2848172" y="2411839"/>
              <a:ext cx="5905106" cy="414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 bwMode="auto">
            <a:xfrm>
              <a:off x="5686425" y="2657475"/>
              <a:ext cx="676275" cy="161925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76900" y="6181725"/>
              <a:ext cx="676275" cy="161925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67375" y="5886450"/>
              <a:ext cx="676275" cy="161925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CRC Computation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Sender algorithm</a:t>
            </a:r>
          </a:p>
          <a:p>
            <a:pPr lvl="1"/>
            <a:r>
              <a:rPr lang="en-US" dirty="0"/>
              <a:t>extend n data bits with k zeros (based on degree of </a:t>
            </a:r>
            <a:r>
              <a:rPr lang="en-US"/>
              <a:t>polynomial)</a:t>
            </a:r>
          </a:p>
          <a:p>
            <a:pPr lvl="1"/>
            <a:r>
              <a:rPr lang="en-US"/>
              <a:t>divide </a:t>
            </a:r>
            <a:r>
              <a:rPr lang="en-US" dirty="0"/>
              <a:t>by the generator polynomial C (based on terms </a:t>
            </a:r>
            <a:r>
              <a:rPr lang="en-US"/>
              <a:t>of polynomial)</a:t>
            </a:r>
            <a:br>
              <a:rPr lang="en-US"/>
            </a:br>
            <a:r>
              <a:rPr lang="en-US"/>
              <a:t>E.g., x</a:t>
            </a:r>
            <a:r>
              <a:rPr lang="en-US" baseline="30000"/>
              <a:t>4</a:t>
            </a:r>
            <a:r>
              <a:rPr lang="en-US"/>
              <a:t> + x</a:t>
            </a:r>
            <a:r>
              <a:rPr lang="en-US" baseline="30000"/>
              <a:t>1</a:t>
            </a:r>
            <a:r>
              <a:rPr lang="en-US"/>
              <a:t> + 1</a:t>
            </a:r>
            <a:endParaRPr lang="en-US" dirty="0"/>
          </a:p>
          <a:p>
            <a:pPr lvl="1"/>
            <a:r>
              <a:rPr lang="en-US" dirty="0"/>
              <a:t>use the remainder as the k check bits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-304800" y="3805601"/>
            <a:ext cx="6096000" cy="2286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192088" indent="-192088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185738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SimSun" pitchFamily="2" charset="-122"/>
              <a:buChar char="-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768350" indent="-193675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052513" indent="-180975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SimSun" pitchFamily="2" charset="-122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3811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8383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2955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527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09925" indent="-146050" algn="l" rtl="0" eaLnBrk="1" fontAlgn="base" hangingPunct="1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/>
            <a:r>
              <a:rPr lang="en-US" kern="0"/>
              <a:t>Division notes:</a:t>
            </a:r>
          </a:p>
          <a:p>
            <a:pPr lvl="3"/>
            <a:r>
              <a:rPr lang="en-US" kern="0"/>
              <a:t>done in modulo 2 arithmetic </a:t>
            </a:r>
          </a:p>
          <a:p>
            <a:pPr lvl="4"/>
            <a:r>
              <a:rPr lang="en-US" kern="0"/>
              <a:t>without carries in addition or borrows in subtraction</a:t>
            </a:r>
          </a:p>
          <a:p>
            <a:pPr lvl="4"/>
            <a:r>
              <a:rPr lang="en-US" kern="0"/>
              <a:t>i.e., add/subtract are same as XOR</a:t>
            </a:r>
          </a:p>
          <a:p>
            <a:pPr lvl="3"/>
            <a:r>
              <a:rPr lang="en-US" kern="0"/>
              <a:t>goes in by 1 if number of bits match</a:t>
            </a:r>
          </a:p>
          <a:p>
            <a:pPr lvl="3"/>
            <a:r>
              <a:rPr lang="en-US" kern="0"/>
              <a:t>goes in by 0 if number of bits are fewer</a:t>
            </a:r>
          </a:p>
          <a:p>
            <a:pPr lvl="3"/>
            <a:r>
              <a:rPr lang="en-US" kern="0"/>
              <a:t>see </a:t>
            </a:r>
            <a:r>
              <a:rPr lang="en-US" kern="0">
                <a:hlinkClick r:id="rId3"/>
              </a:rPr>
              <a:t>polynomial division</a:t>
            </a:r>
            <a:endParaRPr lang="en-US" kern="0"/>
          </a:p>
          <a:p>
            <a:pPr lvl="2"/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7445212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CRC Computation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Receiver algorithm</a:t>
            </a:r>
          </a:p>
          <a:p>
            <a:pPr lvl="1"/>
            <a:r>
              <a:rPr lang="en-US"/>
              <a:t>divide by the generator polynomial C and check for zero remainder</a:t>
            </a:r>
          </a:p>
          <a:p>
            <a:pPr marL="871538" lvl="3" indent="0">
              <a:buNone/>
            </a:pPr>
            <a:endParaRPr lang="en-US"/>
          </a:p>
          <a:p>
            <a:pPr marL="871538" lvl="3" indent="0">
              <a:buNone/>
            </a:pPr>
            <a:r>
              <a:rPr lang="en-US"/>
              <a:t>                   ____________________ </a:t>
            </a:r>
          </a:p>
          <a:p>
            <a:pPr marL="871538" lvl="3" indent="0">
              <a:buNone/>
            </a:pPr>
            <a:r>
              <a:rPr lang="en-US"/>
              <a:t>1 0 0 1 1  |  1 1 0 1 0 1 1 1 1 1 0 0 1 0 </a:t>
            </a:r>
          </a:p>
          <a:p>
            <a:pPr marL="871538" lvl="3" indent="0">
              <a:buNone/>
            </a:pPr>
            <a:r>
              <a:rPr lang="en-US"/>
              <a:t>                      </a:t>
            </a:r>
            <a:br>
              <a:rPr lang="en-US"/>
            </a:br>
            <a:r>
              <a:rPr lang="en-US"/>
              <a:t>                       </a:t>
            </a:r>
          </a:p>
          <a:p>
            <a:pPr marL="871538" lvl="3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935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Cyclic Redundancy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r>
              <a:rPr lang="en-US"/>
              <a:t>Industry standard 32-bit CRC  (k=32) is </a:t>
            </a:r>
            <a:br>
              <a:rPr lang="en-US"/>
            </a:br>
            <a:r>
              <a:rPr lang="en-US"/>
              <a:t>10000010 01100000 10001110 110110111</a:t>
            </a:r>
          </a:p>
          <a:p>
            <a:pPr lvl="1"/>
            <a:r>
              <a:rPr lang="en-US"/>
              <a:t>detects odd number of errors, and bursts up to k bits</a:t>
            </a:r>
          </a:p>
          <a:p>
            <a:pPr lvl="1"/>
            <a:r>
              <a:rPr lang="en-US"/>
              <a:t>used on Ethernet, Wifi, etc. </a:t>
            </a:r>
          </a:p>
          <a:p>
            <a:pPr lvl="1"/>
            <a:r>
              <a:rPr lang="en-US"/>
              <a:t>Hamming distance is 4, can detect 3-bit errors</a:t>
            </a:r>
          </a:p>
          <a:p>
            <a:pPr lvl="1"/>
            <a:r>
              <a:rPr lang="en-US"/>
              <a:t>stronger than checksum </a:t>
            </a:r>
          </a:p>
          <a:p>
            <a:pPr lvl="2"/>
            <a:r>
              <a:rPr lang="en-US"/>
              <a:t>not vulnerable to systematic errors (adding 0s)</a:t>
            </a:r>
          </a:p>
          <a:p>
            <a:pPr lvl="2"/>
            <a:r>
              <a:rPr lang="en-US"/>
              <a:t>detects moving of data</a:t>
            </a:r>
          </a:p>
          <a:p>
            <a:pPr lvl="1"/>
            <a:r>
              <a:rPr lang="en-US"/>
              <a:t>Relies on polynomial division using XOR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542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Detection in practice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CRCs are widely used on links</a:t>
            </a:r>
          </a:p>
          <a:p>
            <a:pPr lvl="1"/>
            <a:r>
              <a:rPr lang="en-US"/>
              <a:t>Ethernet, 802.11, ADSL, cable</a:t>
            </a:r>
          </a:p>
          <a:p>
            <a:r>
              <a:rPr lang="en-US"/>
              <a:t>Checksum used in the Internet</a:t>
            </a:r>
          </a:p>
          <a:p>
            <a:pPr lvl="1"/>
            <a:r>
              <a:rPr lang="en-US"/>
              <a:t>IP, TCP, UDP, ... but is weak</a:t>
            </a:r>
          </a:p>
        </p:txBody>
      </p:sp>
    </p:spTree>
    <p:extLst>
      <p:ext uri="{BB962C8B-B14F-4D97-AF65-F5344CB8AC3E}">
        <p14:creationId xmlns:p14="http://schemas.microsoft.com/office/powerpoint/2010/main" val="187722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Error Correction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In practice, much more complex codes are used</a:t>
            </a:r>
          </a:p>
          <a:p>
            <a:pPr lvl="1"/>
            <a:r>
              <a:rPr lang="en-US"/>
              <a:t>Convolutional codes </a:t>
            </a:r>
          </a:p>
          <a:p>
            <a:pPr lvl="1"/>
            <a:r>
              <a:rPr lang="en-US"/>
              <a:t>Low density parity check (state of the art today)</a:t>
            </a:r>
          </a:p>
        </p:txBody>
      </p:sp>
    </p:spTree>
    <p:extLst>
      <p:ext uri="{BB962C8B-B14F-4D97-AF65-F5344CB8AC3E}">
        <p14:creationId xmlns:p14="http://schemas.microsoft.com/office/powerpoint/2010/main" val="10405223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Link protocols – Reliability Strategies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/>
              <a:t>Error correction: Correct errors with an error correcting code</a:t>
            </a:r>
          </a:p>
          <a:p>
            <a:pPr lvl="2"/>
            <a:r>
              <a:rPr lang="en-US"/>
              <a:t>handled using error correction codes or retransmissions</a:t>
            </a:r>
          </a:p>
          <a:p>
            <a:pPr lvl="2"/>
            <a:r>
              <a:rPr lang="en-US"/>
              <a:t>used by lower layers (Physical and Link layers)</a:t>
            </a:r>
          </a:p>
          <a:p>
            <a:pPr lvl="2"/>
            <a:r>
              <a:rPr lang="en-US"/>
              <a:t>goal is to improve performance (higher layers are oblivious of the errors)</a:t>
            </a:r>
          </a:p>
          <a:p>
            <a:pPr lvl="1"/>
            <a:r>
              <a:rPr lang="en-US"/>
              <a:t>Error detection and recovery: detect errors and retransmit frame</a:t>
            </a:r>
          </a:p>
          <a:p>
            <a:pPr lvl="2"/>
            <a:r>
              <a:rPr lang="en-US"/>
              <a:t>used by upper layers to address issues that cannot be corrected at the bit level</a:t>
            </a:r>
          </a:p>
          <a:p>
            <a:pPr lvl="3"/>
            <a:r>
              <a:rPr lang="en-US"/>
              <a:t>unexpected message received on the other side</a:t>
            </a:r>
          </a:p>
          <a:p>
            <a:pPr lvl="3"/>
            <a:r>
              <a:rPr lang="en-US"/>
              <a:t>cannot connect to the right receiving application on the other host</a:t>
            </a:r>
          </a:p>
        </p:txBody>
      </p:sp>
    </p:spTree>
    <p:extLst>
      <p:ext uri="{BB962C8B-B14F-4D97-AF65-F5344CB8AC3E}">
        <p14:creationId xmlns:p14="http://schemas.microsoft.com/office/powerpoint/2010/main" val="32988232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Physical layer</a:t>
            </a:r>
          </a:p>
          <a:p>
            <a:pPr lvl="1"/>
            <a:r>
              <a:rPr lang="en-US"/>
              <a:t>delivers a stream of bits over a link</a:t>
            </a:r>
          </a:p>
          <a:p>
            <a:pPr lvl="1"/>
            <a:r>
              <a:rPr lang="en-US"/>
              <a:t>uses modulation to turn signals into a bit stream</a:t>
            </a:r>
          </a:p>
          <a:p>
            <a:pPr lvl="1"/>
            <a:r>
              <a:rPr lang="en-US"/>
              <a:t>for a noisy link (wireless), adds extra bits (e.g., 4B/5B) to reduce errors</a:t>
            </a:r>
          </a:p>
          <a:p>
            <a:pPr lvl="2"/>
            <a:r>
              <a:rPr lang="en-US"/>
              <a:t>but errors can still occur and must be detected/corrected by the next upper layer</a:t>
            </a:r>
          </a:p>
        </p:txBody>
      </p:sp>
    </p:spTree>
    <p:extLst>
      <p:ext uri="{BB962C8B-B14F-4D97-AF65-F5344CB8AC3E}">
        <p14:creationId xmlns:p14="http://schemas.microsoft.com/office/powerpoint/2010/main" val="66078873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Repeat reQuest (ARQ)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Simple auto resend mechanism</a:t>
            </a:r>
          </a:p>
          <a:p>
            <a:pPr lvl="1"/>
            <a:r>
              <a:rPr lang="en-US" dirty="0"/>
              <a:t>used when errors are common (e.g., </a:t>
            </a:r>
            <a:r>
              <a:rPr lang="en-US" dirty="0" err="1"/>
              <a:t>Wifi</a:t>
            </a:r>
            <a:r>
              <a:rPr lang="en-US" dirty="0"/>
              <a:t> and TCP)</a:t>
            </a:r>
          </a:p>
          <a:p>
            <a:pPr lvl="1"/>
            <a:r>
              <a:rPr lang="en-US" dirty="0"/>
              <a:t>Rules:</a:t>
            </a:r>
          </a:p>
          <a:p>
            <a:pPr lvl="2"/>
            <a:r>
              <a:rPr lang="en-US" dirty="0"/>
              <a:t>receiver automatically ACKs correct frames</a:t>
            </a:r>
          </a:p>
          <a:p>
            <a:pPr lvl="2"/>
            <a:r>
              <a:rPr lang="en-US" dirty="0"/>
              <a:t>sender automatically resends after a timeout, unless an ACK is received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Normal case </a:t>
            </a:r>
            <a:r>
              <a:rPr lang="en-US" dirty="0"/>
              <a:t>time sequence diagram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Frame is received correctly and is </a:t>
            </a:r>
            <a:r>
              <a:rPr lang="en-US" dirty="0" err="1"/>
              <a:t>ACKd</a:t>
            </a:r>
            <a:endParaRPr lang="en-US" dirty="0"/>
          </a:p>
          <a:p>
            <a:pPr lvl="2"/>
            <a:r>
              <a:rPr lang="en-US" dirty="0"/>
              <a:t>ACK arrives before timeout expires</a:t>
            </a:r>
          </a:p>
          <a:p>
            <a:pPr lvl="2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76648" y="3587234"/>
            <a:ext cx="3867352" cy="2771012"/>
            <a:chOff x="618097" y="1144527"/>
            <a:chExt cx="3867352" cy="277101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28800" y="1544637"/>
              <a:ext cx="0" cy="23709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30612" y="1504950"/>
              <a:ext cx="0" cy="24105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28800" y="1733550"/>
              <a:ext cx="1772444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828800" y="2114550"/>
              <a:ext cx="1772443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eft Brace 9"/>
            <p:cNvSpPr/>
            <p:nvPr/>
          </p:nvSpPr>
          <p:spPr>
            <a:xfrm>
              <a:off x="1600200" y="1733550"/>
              <a:ext cx="152400" cy="1050132"/>
            </a:xfrm>
            <a:prstGeom prst="leftBrac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2693" y="1485840"/>
              <a:ext cx="844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Frame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4427" y="2324040"/>
              <a:ext cx="601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ACK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8097" y="2058561"/>
              <a:ext cx="10583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Timeout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29881" y="2343150"/>
              <a:ext cx="0" cy="609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83013" y="1943040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69379" y="1144527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Sender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2932" y="1144527"/>
              <a:ext cx="1075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011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Repeat reQuest (ARQ)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>
                <a:solidFill>
                  <a:srgbClr val="FF0000"/>
                </a:solidFill>
              </a:rPr>
              <a:t>Loss and Retransmission case</a:t>
            </a:r>
          </a:p>
          <a:p>
            <a:pPr lvl="2"/>
            <a:r>
              <a:rPr lang="en-US"/>
              <a:t>Data frame (or ACK frame) is lost inside a link</a:t>
            </a:r>
          </a:p>
          <a:p>
            <a:pPr lvl="3"/>
            <a:r>
              <a:rPr lang="en-US"/>
              <a:t>frame arrives, but is corrupted, and receiver simply throws it away</a:t>
            </a:r>
          </a:p>
          <a:p>
            <a:pPr lvl="3"/>
            <a:r>
              <a:rPr lang="en-US"/>
              <a:t>error is so severe that framing is affected – receiver does not detect start of frame, so it looks like the message is lost</a:t>
            </a:r>
          </a:p>
          <a:p>
            <a:pPr lvl="2"/>
            <a:r>
              <a:rPr lang="en-US"/>
              <a:t>Sender does not receive ACK by timeout, so it resends the frame</a:t>
            </a:r>
          </a:p>
          <a:p>
            <a:pPr lvl="1"/>
            <a:r>
              <a:rPr lang="en-US"/>
              <a:t>Considerations</a:t>
            </a:r>
          </a:p>
          <a:p>
            <a:pPr lvl="2"/>
            <a:r>
              <a:rPr lang="en-US"/>
              <a:t>how long to set the timeout?</a:t>
            </a:r>
          </a:p>
          <a:p>
            <a:pPr lvl="3"/>
            <a:r>
              <a:rPr lang="en-US"/>
              <a:t>if too big, link goes idle and wastes bandwidth</a:t>
            </a:r>
          </a:p>
          <a:p>
            <a:pPr lvl="3"/>
            <a:r>
              <a:rPr lang="en-US"/>
              <a:t>if too small, sender resends early, wastes bandwidth</a:t>
            </a:r>
          </a:p>
          <a:p>
            <a:pPr lvl="3"/>
            <a:r>
              <a:rPr lang="en-US"/>
              <a:t>For LAN, we can determine worst case</a:t>
            </a:r>
            <a:br>
              <a:rPr lang="en-US"/>
            </a:br>
            <a:r>
              <a:rPr lang="en-US"/>
              <a:t>E.g., for Wifi can work out max propagation delay</a:t>
            </a:r>
          </a:p>
          <a:p>
            <a:pPr lvl="3"/>
            <a:r>
              <a:rPr lang="en-US"/>
              <a:t>For Internet as a whole, much harder</a:t>
            </a:r>
          </a:p>
          <a:p>
            <a:pPr lvl="4"/>
            <a:r>
              <a:rPr lang="en-US"/>
              <a:t>a lot of variation in time (depends on host location)</a:t>
            </a:r>
          </a:p>
          <a:p>
            <a:pPr lvl="4"/>
            <a:r>
              <a:rPr lang="en-US"/>
              <a:t>Pick reasonable value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52848" y="3617882"/>
            <a:ext cx="3867352" cy="2771012"/>
            <a:chOff x="618097" y="1144527"/>
            <a:chExt cx="3867352" cy="277101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828800" y="1544637"/>
              <a:ext cx="0" cy="23709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30612" y="1504950"/>
              <a:ext cx="0" cy="24105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828800" y="1733550"/>
              <a:ext cx="1447800" cy="2489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Left Brace 21"/>
            <p:cNvSpPr/>
            <p:nvPr/>
          </p:nvSpPr>
          <p:spPr>
            <a:xfrm>
              <a:off x="1600200" y="1733550"/>
              <a:ext cx="152400" cy="1050132"/>
            </a:xfrm>
            <a:prstGeom prst="leftBrac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92693" y="1485840"/>
              <a:ext cx="844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Frame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8097" y="2058561"/>
              <a:ext cx="10583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Timeout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129881" y="2343150"/>
              <a:ext cx="0" cy="609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83013" y="1943040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69379" y="1144527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Sender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92932" y="1144527"/>
              <a:ext cx="1075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Receiver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6592919" y="5253921"/>
            <a:ext cx="1772444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592919" y="5634921"/>
            <a:ext cx="1772443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56812" y="5006211"/>
            <a:ext cx="84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78546" y="5844411"/>
            <a:ext cx="601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22235" y="423618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3571694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Repeat reQuest (ARQ): Design Considerations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/>
              <a:t>Avoiding accepting duplicate frames as new frames (due to retransmissions)?</a:t>
            </a:r>
          </a:p>
          <a:p>
            <a:pPr lvl="1"/>
            <a:r>
              <a:rPr lang="en-US"/>
              <a:t>Two scenarios: </a:t>
            </a:r>
          </a:p>
          <a:p>
            <a:pPr lvl="2"/>
            <a:r>
              <a:rPr lang="en-US"/>
              <a:t>When an ACK is lost		OR  		timeout is early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Solution: All frames (data and ACKs) must carry sequence numbers</a:t>
            </a:r>
          </a:p>
          <a:p>
            <a:pPr lvl="2"/>
            <a:r>
              <a:rPr lang="en-US"/>
              <a:t>Receiver checks sequence number to detect duplicates</a:t>
            </a:r>
          </a:p>
          <a:p>
            <a:pPr marL="574675" lvl="2" indent="0">
              <a:buNone/>
            </a:pPr>
            <a:br>
              <a:rPr lang="en-US"/>
            </a:b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3850" y="2667000"/>
            <a:ext cx="3550194" cy="2771012"/>
            <a:chOff x="4320691" y="1716026"/>
            <a:chExt cx="3550194" cy="277101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531392" y="3420238"/>
              <a:ext cx="1772444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531392" y="3801238"/>
              <a:ext cx="1772443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95285" y="3172528"/>
              <a:ext cx="844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Frame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17019" y="3945671"/>
              <a:ext cx="601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ACK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7400" y="27344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20691" y="1716026"/>
              <a:ext cx="3550194" cy="2771012"/>
              <a:chOff x="618097" y="1144527"/>
              <a:chExt cx="3550194" cy="277101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828800" y="1544637"/>
                <a:ext cx="0" cy="23709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630612" y="1504950"/>
                <a:ext cx="0" cy="24105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828800" y="1733550"/>
                <a:ext cx="1772444" cy="304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2402713" y="2114550"/>
                <a:ext cx="1198531" cy="257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Left Brace 15"/>
              <p:cNvSpPr/>
              <p:nvPr/>
            </p:nvSpPr>
            <p:spPr>
              <a:xfrm>
                <a:off x="1600200" y="1733550"/>
                <a:ext cx="152400" cy="1050132"/>
              </a:xfrm>
              <a:prstGeom prst="leftBrace">
                <a:avLst/>
              </a:prstGeom>
              <a:ln w="190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92693" y="1485840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Frame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06616" y="2209741"/>
                <a:ext cx="601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ACK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8097" y="2058561"/>
                <a:ext cx="1058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Timeout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69379" y="1144527"/>
                <a:ext cx="9188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Sender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92932" y="1144527"/>
                <a:ext cx="1075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Receiver</a:t>
                </a: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371850" y="4371212"/>
            <a:ext cx="108189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New </a:t>
            </a:r>
          </a:p>
          <a:p>
            <a:pPr algn="ctr"/>
            <a:r>
              <a:rPr lang="en-US" sz="2000" dirty="0"/>
              <a:t>Frame??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10100" y="2606111"/>
            <a:ext cx="3626394" cy="2771012"/>
            <a:chOff x="4244491" y="1716026"/>
            <a:chExt cx="3626394" cy="277101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5531392" y="3115438"/>
              <a:ext cx="1772444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531392" y="2720533"/>
              <a:ext cx="1772444" cy="561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95285" y="3172528"/>
              <a:ext cx="844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Frame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17019" y="2639128"/>
              <a:ext cx="601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ACK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244491" y="1716026"/>
              <a:ext cx="3626394" cy="2771012"/>
              <a:chOff x="541897" y="1144527"/>
              <a:chExt cx="3626394" cy="277101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828800" y="1544637"/>
                <a:ext cx="0" cy="23709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630612" y="1504950"/>
                <a:ext cx="0" cy="24105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828800" y="1733550"/>
                <a:ext cx="1772444" cy="304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1828800" y="2945049"/>
                <a:ext cx="1772443" cy="3809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Left Brace 32"/>
              <p:cNvSpPr/>
              <p:nvPr/>
            </p:nvSpPr>
            <p:spPr>
              <a:xfrm>
                <a:off x="1532497" y="1733550"/>
                <a:ext cx="228600" cy="810389"/>
              </a:xfrm>
              <a:prstGeom prst="leftBrace">
                <a:avLst/>
              </a:prstGeom>
              <a:ln w="190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92693" y="1485840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Frame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14427" y="3077339"/>
                <a:ext cx="601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ACK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1897" y="1934339"/>
                <a:ext cx="1058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Timeout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69379" y="1144527"/>
                <a:ext cx="9188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Sender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92932" y="1144527"/>
                <a:ext cx="1075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Receiver</a:t>
                </a: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7734300" y="4059637"/>
            <a:ext cx="108189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New </a:t>
            </a:r>
          </a:p>
          <a:p>
            <a:pPr algn="ctr"/>
            <a:r>
              <a:rPr lang="en-US" sz="2000" dirty="0"/>
              <a:t>Frame??</a:t>
            </a:r>
          </a:p>
        </p:txBody>
      </p:sp>
    </p:spTree>
    <p:extLst>
      <p:ext uri="{BB962C8B-B14F-4D97-AF65-F5344CB8AC3E}">
        <p14:creationId xmlns:p14="http://schemas.microsoft.com/office/powerpoint/2010/main" val="125132771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and Wait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Putting it all together</a:t>
            </a:r>
          </a:p>
          <a:p>
            <a:pPr lvl="1"/>
            <a:r>
              <a:rPr lang="en-US"/>
              <a:t>Receiver ACKs every frame received</a:t>
            </a:r>
          </a:p>
          <a:p>
            <a:pPr lvl="1"/>
            <a:r>
              <a:rPr lang="en-US"/>
              <a:t>Every frame carries a sequence number, to detect duplicates</a:t>
            </a:r>
          </a:p>
          <a:p>
            <a:pPr lvl="2"/>
            <a:r>
              <a:rPr lang="en-US"/>
              <a:t>only 1 frame can be outstanding, so bit flag suffices as a sequence number</a:t>
            </a:r>
          </a:p>
          <a:p>
            <a:pPr lvl="1"/>
            <a:r>
              <a:rPr lang="en-US"/>
              <a:t>Sender retransmits after a reasonable timeout, if no ACK received</a:t>
            </a:r>
          </a:p>
          <a:p>
            <a:pPr lvl="1"/>
            <a:r>
              <a:rPr lang="en-US"/>
              <a:t>Sender sends next frame ONLY after previous is ACKed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Normal case</a:t>
            </a:r>
            <a:r>
              <a:rPr lang="en-US"/>
              <a:t>:</a:t>
            </a:r>
          </a:p>
          <a:p>
            <a:pPr lvl="1"/>
            <a:endParaRPr lang="en-US"/>
          </a:p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57598" y="3629788"/>
            <a:ext cx="3853951" cy="2771012"/>
            <a:chOff x="618097" y="1144527"/>
            <a:chExt cx="3853951" cy="277101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28800" y="1544637"/>
              <a:ext cx="0" cy="23709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30612" y="1504950"/>
              <a:ext cx="0" cy="24105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28800" y="1733550"/>
              <a:ext cx="1772444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828800" y="2190750"/>
              <a:ext cx="1772443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eft Brace 9"/>
            <p:cNvSpPr/>
            <p:nvPr/>
          </p:nvSpPr>
          <p:spPr>
            <a:xfrm>
              <a:off x="1600200" y="1733550"/>
              <a:ext cx="152400" cy="1050132"/>
            </a:xfrm>
            <a:prstGeom prst="leftBrac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2693" y="148584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4427" y="2010539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 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8097" y="2058561"/>
              <a:ext cx="1009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Timeout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29881" y="2343150"/>
              <a:ext cx="0" cy="609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83013" y="1943040"/>
              <a:ext cx="689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69379" y="114452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2932" y="1144527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Receiver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6468301" y="5181600"/>
            <a:ext cx="1772444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68301" y="5562600"/>
            <a:ext cx="1772443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2194" y="50100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53928" y="57150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 1</a:t>
            </a:r>
          </a:p>
        </p:txBody>
      </p:sp>
    </p:spTree>
    <p:extLst>
      <p:ext uri="{BB962C8B-B14F-4D97-AF65-F5344CB8AC3E}">
        <p14:creationId xmlns:p14="http://schemas.microsoft.com/office/powerpoint/2010/main" val="73011544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and Wait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With ACK loss</a:t>
            </a:r>
          </a:p>
          <a:p>
            <a:pPr lvl="1"/>
            <a:r>
              <a:rPr lang="en-US"/>
              <a:t>Receiver knows it’s a resend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059072" y="3458338"/>
            <a:ext cx="3570007" cy="2771012"/>
            <a:chOff x="4320691" y="1716026"/>
            <a:chExt cx="3570007" cy="277101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531392" y="3420238"/>
              <a:ext cx="1772444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31392" y="3801238"/>
              <a:ext cx="1772443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95285" y="3172528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 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17019" y="394567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 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7400" y="27344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320691" y="1716026"/>
              <a:ext cx="3570007" cy="2771012"/>
              <a:chOff x="618097" y="1144527"/>
              <a:chExt cx="3570007" cy="277101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828800" y="1544637"/>
                <a:ext cx="0" cy="23709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630612" y="1504950"/>
                <a:ext cx="0" cy="24105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828800" y="1733550"/>
                <a:ext cx="1772444" cy="304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402713" y="2114550"/>
                <a:ext cx="1198531" cy="257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Left Brace 32"/>
              <p:cNvSpPr/>
              <p:nvPr/>
            </p:nvSpPr>
            <p:spPr>
              <a:xfrm>
                <a:off x="1600200" y="1733550"/>
                <a:ext cx="152400" cy="1050132"/>
              </a:xfrm>
              <a:prstGeom prst="leftBrace">
                <a:avLst/>
              </a:prstGeom>
              <a:ln w="190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92693" y="1485840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Frame 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706616" y="2209741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ACK 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18097" y="2058561"/>
                <a:ext cx="1009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Timeout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69379" y="1144527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Sender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92932" y="1144527"/>
                <a:ext cx="1095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Receiver</a:t>
                </a: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8100123" y="5162550"/>
            <a:ext cx="10438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It’s a </a:t>
            </a:r>
          </a:p>
          <a:p>
            <a:pPr algn="ctr"/>
            <a:r>
              <a:rPr lang="en-US" dirty="0"/>
              <a:t>Resend!</a:t>
            </a:r>
          </a:p>
        </p:txBody>
      </p:sp>
    </p:spTree>
    <p:extLst>
      <p:ext uri="{BB962C8B-B14F-4D97-AF65-F5344CB8AC3E}">
        <p14:creationId xmlns:p14="http://schemas.microsoft.com/office/powerpoint/2010/main" val="382664402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and Wait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With early timeout</a:t>
            </a:r>
          </a:p>
          <a:p>
            <a:pPr lvl="1"/>
            <a:r>
              <a:rPr lang="en-US"/>
              <a:t>Receiver knows it is a resend</a:t>
            </a:r>
          </a:p>
          <a:p>
            <a:pPr lvl="1"/>
            <a:r>
              <a:rPr lang="en-US"/>
              <a:t>Sender gets 2 ACKs for Frame 0</a:t>
            </a:r>
          </a:p>
          <a:p>
            <a:pPr lvl="2"/>
            <a:r>
              <a:rPr lang="en-US"/>
              <a:t>for the first ACK it does not know whether it was for the send or resend – but that does not matter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060406" y="3739326"/>
            <a:ext cx="3646207" cy="2771012"/>
            <a:chOff x="4244491" y="1716026"/>
            <a:chExt cx="3646207" cy="277101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531392" y="3115438"/>
              <a:ext cx="1772444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531392" y="2720533"/>
              <a:ext cx="1772444" cy="561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844691" y="3172528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 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97091" y="2639128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 0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244491" y="1716026"/>
              <a:ext cx="3646207" cy="2771012"/>
              <a:chOff x="541897" y="1144527"/>
              <a:chExt cx="3646207" cy="277101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828800" y="1544637"/>
                <a:ext cx="0" cy="23709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630612" y="1504950"/>
                <a:ext cx="0" cy="24105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1828800" y="1733550"/>
                <a:ext cx="1772444" cy="304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1828800" y="2945049"/>
                <a:ext cx="1772443" cy="3809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Left Brace 67"/>
              <p:cNvSpPr/>
              <p:nvPr/>
            </p:nvSpPr>
            <p:spPr>
              <a:xfrm>
                <a:off x="1532497" y="1733550"/>
                <a:ext cx="228600" cy="810389"/>
              </a:xfrm>
              <a:prstGeom prst="leftBrace">
                <a:avLst/>
              </a:prstGeom>
              <a:ln w="190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42097" y="1485840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Frame 0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414427" y="307733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ACK 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1897" y="1934339"/>
                <a:ext cx="1009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Timeout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369379" y="1144527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Sender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092932" y="1144527"/>
                <a:ext cx="1095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Receiver</a:t>
                </a: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8167935" y="5192852"/>
            <a:ext cx="97975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It’s a</a:t>
            </a:r>
          </a:p>
          <a:p>
            <a:pPr algn="ctr"/>
            <a:r>
              <a:rPr lang="en-US" dirty="0"/>
              <a:t>Resend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512249" y="5729228"/>
            <a:ext cx="8130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OK …</a:t>
            </a:r>
          </a:p>
        </p:txBody>
      </p:sp>
    </p:spTree>
    <p:extLst>
      <p:ext uri="{BB962C8B-B14F-4D97-AF65-F5344CB8AC3E}">
        <p14:creationId xmlns:p14="http://schemas.microsoft.com/office/powerpoint/2010/main" val="111482496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and Wait protocol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Limitations</a:t>
            </a:r>
          </a:p>
          <a:p>
            <a:pPr lvl="1"/>
            <a:r>
              <a:rPr lang="en-US"/>
              <a:t>allows only 1 frame to be outstanding from a sender at a time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Okay for a LAN (used in Wifi)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9800" y="2438400"/>
            <a:ext cx="2362200" cy="685800"/>
            <a:chOff x="1838325" y="2495550"/>
            <a:chExt cx="2362200" cy="68580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914525" y="2724150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38325" y="2952750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48000" y="249555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09875" y="280035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4726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and Wait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For Bandwidth B = 1Mbps, Delay D = 50ms</a:t>
            </a:r>
          </a:p>
          <a:p>
            <a:pPr lvl="2"/>
            <a:r>
              <a:rPr lang="en-US"/>
              <a:t>RTT to send a frame and receive an ACK is 2D = 100ms</a:t>
            </a:r>
          </a:p>
          <a:p>
            <a:pPr lvl="2"/>
            <a:r>
              <a:rPr lang="en-US"/>
              <a:t>Takes 100ms/frame: so in 1 second, we can send 10 frames</a:t>
            </a:r>
          </a:p>
          <a:p>
            <a:pPr lvl="2"/>
            <a:r>
              <a:rPr lang="en-US"/>
              <a:t>if each frame is 10,000 bits, this is 100kbps ... on a 1Mbps link!</a:t>
            </a:r>
          </a:p>
          <a:p>
            <a:pPr lvl="1"/>
            <a:r>
              <a:rPr lang="en-US"/>
              <a:t>For Bandwidth B = 10Mbps, Delay = 50ms</a:t>
            </a:r>
          </a:p>
          <a:p>
            <a:pPr lvl="2"/>
            <a:r>
              <a:rPr lang="en-US"/>
              <a:t>we can still only send 10 frames per second!</a:t>
            </a:r>
          </a:p>
          <a:p>
            <a:pPr lvl="3"/>
            <a:r>
              <a:rPr lang="en-US"/>
              <a:t>limited by the protocol and the RTT, not the bandwidth</a:t>
            </a:r>
          </a:p>
          <a:p>
            <a:pPr lvl="2"/>
            <a:r>
              <a:rPr lang="en-US"/>
              <a:t>Max throughput is 100kbps, no matter how fast the link</a:t>
            </a:r>
          </a:p>
          <a:p>
            <a:pPr lvl="1"/>
            <a:r>
              <a:rPr lang="en-US"/>
              <a:t>This is wasteful  for networks with high bandwidth-delay product</a:t>
            </a:r>
          </a:p>
          <a:p>
            <a:pPr lvl="2"/>
            <a:r>
              <a:rPr lang="en-US"/>
              <a:t>many packets could fit on the pipe</a:t>
            </a:r>
          </a:p>
          <a:p>
            <a:pPr lvl="2"/>
            <a:r>
              <a:rPr lang="en-US"/>
              <a:t>sending just one is wasteful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19200" y="5314034"/>
            <a:ext cx="2731294" cy="704850"/>
            <a:chOff x="4800600" y="2362200"/>
            <a:chExt cx="2362200" cy="60960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876800" y="2590800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800600" y="2819400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58674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60960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63246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5532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6388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4102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1816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4770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62484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9436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57150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54864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52578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67056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934649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 – window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 dirty="0"/>
              <a:t>Problem: Stop and Wait uses a window of 1</a:t>
            </a:r>
          </a:p>
          <a:p>
            <a:r>
              <a:rPr lang="en-US" dirty="0"/>
              <a:t>To use the entire network bandwidth, B,</a:t>
            </a:r>
          </a:p>
          <a:p>
            <a:pPr lvl="1"/>
            <a:r>
              <a:rPr lang="en-US" dirty="0"/>
              <a:t>we must send B bps for those RTT seconds (2D)</a:t>
            </a:r>
          </a:p>
          <a:p>
            <a:pPr lvl="1"/>
            <a:r>
              <a:rPr lang="en-US" dirty="0"/>
              <a:t>I.e., send 2D * B = 100ms * 1Mbps </a:t>
            </a:r>
            <a:br>
              <a:rPr lang="en-US" dirty="0"/>
            </a:br>
            <a:r>
              <a:rPr lang="en-US" dirty="0"/>
              <a:t>		= 100 * 10</a:t>
            </a:r>
            <a:r>
              <a:rPr lang="en-US" baseline="30000" dirty="0"/>
              <a:t>-3</a:t>
            </a:r>
            <a:r>
              <a:rPr lang="en-US" dirty="0"/>
              <a:t> sec * 10</a:t>
            </a:r>
            <a:r>
              <a:rPr lang="en-US" baseline="30000" dirty="0"/>
              <a:t>6</a:t>
            </a:r>
            <a:r>
              <a:rPr lang="en-US" dirty="0"/>
              <a:t> bps = 100 * 10</a:t>
            </a:r>
            <a:r>
              <a:rPr lang="en-US" baseline="30000" dirty="0"/>
              <a:t>3</a:t>
            </a:r>
            <a:r>
              <a:rPr lang="en-US" dirty="0"/>
              <a:t> bits = 100kb</a:t>
            </a:r>
          </a:p>
          <a:p>
            <a:pPr lvl="2"/>
            <a:r>
              <a:rPr lang="en-US" dirty="0"/>
              <a:t>100kb will be stored at the receiver </a:t>
            </a:r>
            <a:br>
              <a:rPr lang="en-US" dirty="0"/>
            </a:br>
            <a:r>
              <a:rPr lang="en-US" dirty="0"/>
              <a:t>in the time it takes to send a frame and receive an ACK</a:t>
            </a:r>
          </a:p>
          <a:p>
            <a:pPr lvl="1"/>
            <a:r>
              <a:rPr lang="en-US" dirty="0"/>
              <a:t>if frame is 10Kb, then W=10 frames </a:t>
            </a:r>
          </a:p>
          <a:p>
            <a:pPr lvl="1"/>
            <a:r>
              <a:rPr lang="en-US" dirty="0"/>
              <a:t>IF we increase B to 10Mbps, W = 100 frames</a:t>
            </a:r>
          </a:p>
          <a:p>
            <a:pPr lvl="2"/>
            <a:r>
              <a:rPr lang="en-US" dirty="0"/>
              <a:t>sliding window gets larger with higher capacity links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19200" y="5314034"/>
            <a:ext cx="2731294" cy="704850"/>
            <a:chOff x="4800600" y="2362200"/>
            <a:chExt cx="2362200" cy="60960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876800" y="2590800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800600" y="2819400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58674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60960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63246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5532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6388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4102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181600" y="2362200"/>
              <a:ext cx="152400" cy="381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4770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62484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9436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57150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54864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52578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6705600" y="2590800"/>
              <a:ext cx="152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88707" y="5314034"/>
            <a:ext cx="176213" cy="440531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153025" y="5314034"/>
            <a:ext cx="176213" cy="440531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417344" y="5314034"/>
            <a:ext cx="176213" cy="440531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681663" y="5314034"/>
            <a:ext cx="176213" cy="440531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4624388" y="5314034"/>
            <a:ext cx="176213" cy="440531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4360069" y="5314034"/>
            <a:ext cx="176213" cy="440531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4095750" y="5314034"/>
            <a:ext cx="176213" cy="440531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48325" y="542672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78792" y="542925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05400" y="542925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45392" y="543250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91050" y="542925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11992" y="543250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48125" y="542925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5978" y="568944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68842" y="568692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47901" y="5686926"/>
            <a:ext cx="228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02756" y="5688538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47462" y="568820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0830" y="5674142"/>
            <a:ext cx="240958" cy="26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81313" y="568692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9926" y="537233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49917" y="537210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38425" y="53721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81250" y="537535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11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12577" y="53721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57375" y="53721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1150" y="536257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8715218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Many variations </a:t>
            </a:r>
          </a:p>
          <a:p>
            <a:pPr lvl="1"/>
            <a:r>
              <a:rPr lang="en-US" dirty="0"/>
              <a:t>depending on how buffers, ACKs, and retransmissions are handled</a:t>
            </a:r>
          </a:p>
          <a:p>
            <a:pPr lvl="1"/>
            <a:r>
              <a:rPr lang="en-US" dirty="0"/>
              <a:t>Go Back N</a:t>
            </a:r>
          </a:p>
          <a:p>
            <a:pPr lvl="2"/>
            <a:r>
              <a:rPr lang="en-US" dirty="0"/>
              <a:t>simple, but inefficient</a:t>
            </a:r>
          </a:p>
          <a:p>
            <a:pPr lvl="2"/>
            <a:r>
              <a:rPr lang="en-US" dirty="0"/>
              <a:t>works well when errors are rare, but if line is poor, wastes a lot of bandwidth on retransmitted frames</a:t>
            </a:r>
          </a:p>
          <a:p>
            <a:pPr lvl="2"/>
            <a:r>
              <a:rPr lang="en-US" dirty="0"/>
              <a:t>requires less receiver buffer space (only 1 buffer)</a:t>
            </a:r>
          </a:p>
          <a:p>
            <a:pPr lvl="1"/>
            <a:r>
              <a:rPr lang="en-US" dirty="0"/>
              <a:t>Selective Repeat</a:t>
            </a:r>
          </a:p>
          <a:p>
            <a:pPr lvl="2"/>
            <a:r>
              <a:rPr lang="en-US" dirty="0"/>
              <a:t>more complex, better performance</a:t>
            </a:r>
          </a:p>
          <a:p>
            <a:pPr lvl="2"/>
            <a:r>
              <a:rPr lang="en-US" dirty="0"/>
              <a:t>requires more buffer space (usually, set to W)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4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3657600"/>
            <a:ext cx="8229600" cy="2514600"/>
          </a:xfrm>
        </p:spPr>
        <p:txBody>
          <a:bodyPr/>
          <a:lstStyle/>
          <a:p>
            <a:pPr lvl="1"/>
            <a:r>
              <a:rPr lang="en-US"/>
              <a:t>Provides a well defined service interface to the network layer</a:t>
            </a:r>
          </a:p>
          <a:p>
            <a:pPr lvl="2"/>
            <a:r>
              <a:rPr lang="en-US"/>
              <a:t>delivers a sequence of messages (frames) over the physical layer</a:t>
            </a:r>
          </a:p>
          <a:p>
            <a:pPr lvl="2"/>
            <a:r>
              <a:rPr lang="en-US"/>
              <a:t>encapsulates network layer </a:t>
            </a:r>
            <a:r>
              <a:rPr lang="en-US">
                <a:solidFill>
                  <a:srgbClr val="FF0000"/>
                </a:solidFill>
              </a:rPr>
              <a:t>packets </a:t>
            </a:r>
            <a:r>
              <a:rPr lang="en-US"/>
              <a:t>in </a:t>
            </a:r>
            <a:r>
              <a:rPr lang="en-US">
                <a:solidFill>
                  <a:srgbClr val="FF0000"/>
                </a:solidFill>
              </a:rPr>
              <a:t>frames</a:t>
            </a:r>
            <a:r>
              <a:rPr lang="en-US"/>
              <a:t>	</a:t>
            </a:r>
          </a:p>
          <a:p>
            <a:pPr lvl="1"/>
            <a:r>
              <a:rPr lang="en-US"/>
              <a:t>Deals with transmission errors (esp. on lossy links)</a:t>
            </a:r>
          </a:p>
          <a:p>
            <a:pPr lvl="2"/>
            <a:r>
              <a:rPr lang="en-US"/>
              <a:t>breaks up bit stream into discrete frames – using </a:t>
            </a:r>
            <a:r>
              <a:rPr lang="en-US">
                <a:solidFill>
                  <a:srgbClr val="FF0000"/>
                </a:solidFill>
              </a:rPr>
              <a:t>framing techniques</a:t>
            </a:r>
          </a:p>
          <a:p>
            <a:pPr lvl="2"/>
            <a:r>
              <a:rPr lang="en-US"/>
              <a:t>performs </a:t>
            </a:r>
            <a:r>
              <a:rPr lang="en-US">
                <a:solidFill>
                  <a:srgbClr val="FF0000"/>
                </a:solidFill>
              </a:rPr>
              <a:t>error detection/correction</a:t>
            </a:r>
            <a:r>
              <a:rPr lang="en-US"/>
              <a:t> (checksums, etc.)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handles errors</a:t>
            </a:r>
            <a:r>
              <a:rPr lang="en-US"/>
              <a:t> (correct error, or discard and notify)</a:t>
            </a:r>
          </a:p>
          <a:p>
            <a:pPr lvl="1"/>
            <a:r>
              <a:rPr lang="en-US"/>
              <a:t>Flow control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45460"/>
            <a:ext cx="5288910" cy="21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5746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Protocol -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3586162"/>
            <a:ext cx="8229600" cy="2662238"/>
          </a:xfrm>
        </p:spPr>
        <p:txBody>
          <a:bodyPr/>
          <a:lstStyle/>
          <a:p>
            <a:pPr lvl="1"/>
            <a:r>
              <a:rPr lang="en-US" dirty="0"/>
              <a:t>Send window size </a:t>
            </a:r>
            <a:r>
              <a:rPr lang="en-US"/>
              <a:t>= 7. </a:t>
            </a:r>
            <a:r>
              <a:rPr lang="en-US" dirty="0"/>
              <a:t>Receive window size = 1.</a:t>
            </a:r>
          </a:p>
          <a:p>
            <a:pPr lvl="2"/>
            <a:r>
              <a:rPr lang="en-US" dirty="0"/>
              <a:t>Receiver discards all out-of-order frames, sending no ACKs for them</a:t>
            </a:r>
          </a:p>
          <a:p>
            <a:pPr lvl="2"/>
            <a:r>
              <a:rPr lang="en-US" dirty="0"/>
              <a:t>Eventually sender times out, and retransmits all </a:t>
            </a:r>
            <a:r>
              <a:rPr lang="en-US" dirty="0" err="1"/>
              <a:t>unACKed</a:t>
            </a:r>
            <a:r>
              <a:rPr lang="en-US" dirty="0"/>
              <a:t> frames, in order</a:t>
            </a:r>
            <a:br>
              <a:rPr lang="en-US" dirty="0"/>
            </a:br>
            <a:r>
              <a:rPr lang="en-US" dirty="0"/>
              <a:t>starting with the lost/damaged one</a:t>
            </a:r>
          </a:p>
          <a:p>
            <a:pPr lvl="2"/>
            <a:r>
              <a:rPr lang="en-US" dirty="0"/>
              <a:t>Can waste a lot of bandwidth if the error rate is high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00"/>
          <a:stretch/>
        </p:blipFill>
        <p:spPr bwMode="auto">
          <a:xfrm>
            <a:off x="457200" y="1293812"/>
            <a:ext cx="6656769" cy="22113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23801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Protocol -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3586162"/>
            <a:ext cx="8229600" cy="2662238"/>
          </a:xfrm>
        </p:spPr>
        <p:txBody>
          <a:bodyPr/>
          <a:lstStyle/>
          <a:p>
            <a:pPr lvl="1"/>
            <a:r>
              <a:rPr lang="en-US" dirty="0"/>
              <a:t>Send window size = 4, Receive window size = 4.</a:t>
            </a:r>
          </a:p>
          <a:p>
            <a:pPr lvl="2"/>
            <a:r>
              <a:rPr lang="en-US" dirty="0"/>
              <a:t>Bad frame received is discarded</a:t>
            </a:r>
          </a:p>
          <a:p>
            <a:pPr lvl="2"/>
            <a:r>
              <a:rPr lang="en-US" dirty="0"/>
              <a:t>But any good frames received after it, are accepted and buffered</a:t>
            </a:r>
          </a:p>
          <a:p>
            <a:pPr lvl="2"/>
            <a:r>
              <a:rPr lang="en-US" dirty="0"/>
              <a:t>When sender times out, only the oldest </a:t>
            </a:r>
            <a:r>
              <a:rPr lang="en-US" dirty="0" err="1"/>
              <a:t>unACKed</a:t>
            </a:r>
            <a:r>
              <a:rPr lang="en-US" dirty="0"/>
              <a:t> frame is retransmitted</a:t>
            </a:r>
          </a:p>
          <a:p>
            <a:pPr lvl="2"/>
            <a:r>
              <a:rPr lang="en-US" dirty="0"/>
              <a:t>if that frame arrives correctly, receiver can deliver all the buffered frames to the network layer, in sequence order</a:t>
            </a:r>
          </a:p>
          <a:p>
            <a:pPr lvl="2"/>
            <a:r>
              <a:rPr lang="en-US" dirty="0"/>
              <a:t>can be combined with a NAK for frame errors, to cause retransmits before the timer expires. If NAK is lost, timeout causes retransmit.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3" b="3890"/>
          <a:stretch/>
        </p:blipFill>
        <p:spPr bwMode="auto">
          <a:xfrm>
            <a:off x="228600" y="1295400"/>
            <a:ext cx="7503413" cy="21113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211912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- Sender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 dirty="0"/>
              <a:t>Sender </a:t>
            </a:r>
          </a:p>
          <a:p>
            <a:pPr lvl="1"/>
            <a:r>
              <a:rPr lang="en-US" dirty="0"/>
              <a:t>buffers up to W frames (the sliding window size) until they are </a:t>
            </a:r>
            <a:r>
              <a:rPr lang="en-US" dirty="0" err="1"/>
              <a:t>ACKed</a:t>
            </a:r>
            <a:endParaRPr lang="en-US" dirty="0"/>
          </a:p>
          <a:p>
            <a:pPr lvl="2"/>
            <a:r>
              <a:rPr lang="en-US" dirty="0"/>
              <a:t>buffering allows it to resend them if needed</a:t>
            </a:r>
          </a:p>
          <a:p>
            <a:pPr lvl="1"/>
            <a:r>
              <a:rPr lang="en-US" dirty="0"/>
              <a:t>Markers delineate three categories of frames</a:t>
            </a:r>
          </a:p>
          <a:p>
            <a:pPr lvl="2"/>
            <a:r>
              <a:rPr lang="en-US" dirty="0"/>
              <a:t>LFS = Last Frame Sent (highest number frame sent, but not yet </a:t>
            </a:r>
            <a:r>
              <a:rPr lang="en-US" dirty="0" err="1"/>
              <a:t>ACKd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LAR = Last ACK Received (highest in-sequence ACK that has been received)</a:t>
            </a:r>
          </a:p>
          <a:p>
            <a:pPr lvl="2"/>
            <a:r>
              <a:rPr lang="en-US" dirty="0"/>
              <a:t>Sliding window allows us to have a difference between LFS and LAR – </a:t>
            </a:r>
            <a:br>
              <a:rPr lang="en-US" dirty="0"/>
            </a:br>
            <a:r>
              <a:rPr lang="en-US" dirty="0"/>
              <a:t>up to W frames can be sent into the  network, without being </a:t>
            </a:r>
            <a:r>
              <a:rPr lang="en-US" dirty="0" err="1"/>
              <a:t>ACKed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76750"/>
            <a:ext cx="56578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868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- Sender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Sender </a:t>
            </a:r>
          </a:p>
          <a:p>
            <a:pPr lvl="1"/>
            <a:r>
              <a:rPr lang="en-US"/>
              <a:t>Categories</a:t>
            </a:r>
          </a:p>
          <a:p>
            <a:pPr lvl="2"/>
            <a:r>
              <a:rPr lang="en-US"/>
              <a:t>ACKed</a:t>
            </a:r>
          </a:p>
          <a:p>
            <a:pPr lvl="3"/>
            <a:r>
              <a:rPr lang="en-US"/>
              <a:t>All frames up to LAR have been sent, ACKd, and we’ve received the ACK</a:t>
            </a:r>
          </a:p>
          <a:p>
            <a:pPr lvl="2"/>
            <a:r>
              <a:rPr lang="en-US"/>
              <a:t>UnACKed</a:t>
            </a:r>
          </a:p>
          <a:p>
            <a:pPr lvl="3"/>
            <a:r>
              <a:rPr lang="en-US"/>
              <a:t>All frames between LFS and LAR have been sent, but ACKs not yet received</a:t>
            </a:r>
          </a:p>
          <a:p>
            <a:pPr lvl="2"/>
            <a:r>
              <a:rPr lang="en-US"/>
              <a:t>Unavailable frames:</a:t>
            </a:r>
          </a:p>
          <a:p>
            <a:pPr lvl="3"/>
            <a:r>
              <a:rPr lang="en-US"/>
              <a:t>frames that we can’t send yet, because our window is not big enough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76750"/>
            <a:ext cx="56578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9880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- Sender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Sender </a:t>
            </a:r>
          </a:p>
          <a:p>
            <a:pPr lvl="1"/>
            <a:r>
              <a:rPr lang="en-US"/>
              <a:t>can keep sending while LFS – LAR &lt;= W (here, we can send 1 more frame)</a:t>
            </a:r>
          </a:p>
          <a:p>
            <a:pPr lvl="1"/>
            <a:r>
              <a:rPr lang="en-US"/>
              <a:t>Sliding window moves as we send packets and receive ACKs</a:t>
            </a:r>
          </a:p>
          <a:p>
            <a:pPr lvl="1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76750"/>
            <a:ext cx="56578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7172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- Sender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Case 1: new frame is accepted for sending</a:t>
            </a:r>
          </a:p>
          <a:p>
            <a:pPr lvl="1"/>
            <a:r>
              <a:rPr lang="en-US"/>
              <a:t>Frame can be sent right away, since since LFS – LAR </a:t>
            </a:r>
            <a:r>
              <a:rPr lang="en-US">
                <a:sym typeface="Wingdings" panose="05000000000000000000" pitchFamily="2" charset="2"/>
              </a:rPr>
              <a:t>&lt; W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we only had 4 frames outstanding, and our W was 5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LFS is updated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LAR is not updated since we have not received any ACKs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At this point, LFS-LAR=W, 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no more frames can be sent until some of the Unacked frames are ACKed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95800"/>
            <a:ext cx="585216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5867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- Sender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Case 2: next higher ACK arrives from the receiver</a:t>
            </a:r>
          </a:p>
          <a:p>
            <a:pPr lvl="1"/>
            <a:r>
              <a:rPr lang="en-US"/>
              <a:t>increment LAR</a:t>
            </a:r>
          </a:p>
          <a:p>
            <a:pPr lvl="1"/>
            <a:r>
              <a:rPr lang="en-US"/>
              <a:t>we now have only 4 frames outstanding in the network</a:t>
            </a:r>
          </a:p>
          <a:p>
            <a:pPr lvl="1"/>
            <a:r>
              <a:rPr lang="en-US"/>
              <a:t>window is still 5, but it has now slid over to the right</a:t>
            </a:r>
          </a:p>
          <a:p>
            <a:pPr lvl="2"/>
            <a:r>
              <a:rPr lang="en-US"/>
              <a:t>opens up space for 1 new segment to be sent into the network</a:t>
            </a:r>
          </a:p>
          <a:p>
            <a:pPr lvl="1"/>
            <a:r>
              <a:rPr lang="en-US"/>
              <a:t>LFS – LAR </a:t>
            </a:r>
            <a:r>
              <a:rPr lang="en-US">
                <a:sym typeface="Wingdings" panose="05000000000000000000" pitchFamily="2" charset="2"/>
              </a:rPr>
              <a:t> 4 (can send one more, since W=5)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1000"/>
            <a:ext cx="670637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927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– Go-back-N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Receiver has only 1 buffer - for the next frame</a:t>
            </a:r>
          </a:p>
          <a:p>
            <a:pPr lvl="1"/>
            <a:r>
              <a:rPr lang="en-US"/>
              <a:t>State variable, LAS = LAST ACK SENT</a:t>
            </a:r>
          </a:p>
          <a:p>
            <a:r>
              <a:rPr lang="en-US"/>
              <a:t>On receive</a:t>
            </a:r>
          </a:p>
          <a:p>
            <a:pPr lvl="1"/>
            <a:r>
              <a:rPr lang="en-US"/>
              <a:t>if sequence number is LAS+1, </a:t>
            </a:r>
            <a:br>
              <a:rPr lang="en-US"/>
            </a:br>
            <a:r>
              <a:rPr lang="en-US"/>
              <a:t>accept and pass to network layer; update LAS; and send ACK</a:t>
            </a:r>
          </a:p>
          <a:p>
            <a:pPr lvl="1"/>
            <a:r>
              <a:rPr lang="en-US"/>
              <a:t>Otherwise discard (it was received out of order)</a:t>
            </a:r>
          </a:p>
          <a:p>
            <a:pPr lvl="2"/>
            <a:r>
              <a:rPr lang="en-US"/>
              <a:t>sender will notice this (at timeout) and retransmit</a:t>
            </a:r>
          </a:p>
          <a:p>
            <a:pPr marL="277812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844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– Go-Back-N sender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pPr lvl="1"/>
            <a:r>
              <a:rPr lang="en-US"/>
              <a:t>Retransmissions</a:t>
            </a:r>
          </a:p>
          <a:p>
            <a:pPr lvl="2"/>
            <a:r>
              <a:rPr lang="en-US"/>
              <a:t>uses a single timer to detect losses</a:t>
            </a:r>
          </a:p>
          <a:p>
            <a:pPr lvl="2"/>
            <a:r>
              <a:rPr lang="en-US"/>
              <a:t>if frame is not ACKed within a timeout, </a:t>
            </a:r>
          </a:p>
          <a:p>
            <a:pPr lvl="3"/>
            <a:r>
              <a:rPr lang="en-US"/>
              <a:t>assumes it is lost, and that receiver has thrown away all frames after it</a:t>
            </a:r>
          </a:p>
          <a:p>
            <a:pPr lvl="3"/>
            <a:r>
              <a:rPr lang="en-US"/>
              <a:t>resends all buffered packets in the current window, starting at LAR+1</a:t>
            </a:r>
          </a:p>
          <a:p>
            <a:pPr lvl="1"/>
            <a:r>
              <a:rPr lang="en-US"/>
              <a:t>Sequence Numbers</a:t>
            </a:r>
          </a:p>
          <a:p>
            <a:pPr lvl="2"/>
            <a:r>
              <a:rPr lang="en-US"/>
              <a:t>need W+1 (only one ACK outstanding at a time)</a:t>
            </a:r>
          </a:p>
          <a:p>
            <a:pPr lvl="2"/>
            <a:r>
              <a:rPr lang="en-US"/>
              <a:t>Implement with an N-bit counter that wraps around at 2N – 1.</a:t>
            </a:r>
          </a:p>
          <a:p>
            <a:pPr lvl="2"/>
            <a:r>
              <a:rPr lang="en-US"/>
              <a:t>e.g., N=8: ..., 253, 254, 255, 0, 1, 2, 3, ...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1533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Go-Back-N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Additional Concepts</a:t>
            </a:r>
          </a:p>
          <a:p>
            <a:pPr lvl="1"/>
            <a:r>
              <a:rPr lang="en-US"/>
              <a:t>Cumulative ACK</a:t>
            </a:r>
          </a:p>
          <a:p>
            <a:pPr lvl="2"/>
            <a:r>
              <a:rPr lang="en-US"/>
              <a:t>When an ACK comes in for frame n, </a:t>
            </a:r>
            <a:br>
              <a:rPr lang="en-US"/>
            </a:br>
            <a:r>
              <a:rPr lang="en-US"/>
              <a:t>all prior frames (n-1, n-2, etc.) are considered automatically ACKed </a:t>
            </a:r>
          </a:p>
          <a:p>
            <a:pPr lvl="1"/>
            <a:r>
              <a:rPr lang="en-US"/>
              <a:t>Piggybacking ACKs</a:t>
            </a:r>
          </a:p>
          <a:p>
            <a:pPr lvl="2"/>
            <a:r>
              <a:rPr lang="en-US"/>
              <a:t>receiver does not ACK a frame on arrival</a:t>
            </a:r>
          </a:p>
          <a:p>
            <a:pPr lvl="2"/>
            <a:r>
              <a:rPr lang="en-US"/>
              <a:t>receiver waits until it has a packet to send and attaches ACK to the outgoing frame </a:t>
            </a:r>
          </a:p>
          <a:p>
            <a:pPr lvl="3"/>
            <a:r>
              <a:rPr lang="en-US"/>
              <a:t>ACK gets a free ride on the header of the next outgoing data frame</a:t>
            </a:r>
          </a:p>
          <a:p>
            <a:pPr lvl="3"/>
            <a:r>
              <a:rPr lang="en-US"/>
              <a:t>much cheaper than sending a separate frame (complete with header and checksum)</a:t>
            </a:r>
          </a:p>
          <a:p>
            <a:pPr lvl="2"/>
            <a:r>
              <a:rPr lang="en-US"/>
              <a:t>receiver must have enough traffic to send</a:t>
            </a:r>
          </a:p>
          <a:p>
            <a:pPr lvl="3"/>
            <a:r>
              <a:rPr lang="en-US"/>
              <a:t>Else, traffic will grind to a halt once the sender’s send window is hit</a:t>
            </a:r>
          </a:p>
          <a:p>
            <a:pPr lvl="2"/>
            <a:r>
              <a:rPr lang="en-US"/>
              <a:t>Option is to set a timeout – </a:t>
            </a:r>
            <a:br>
              <a:rPr lang="en-US"/>
            </a:br>
            <a:r>
              <a:rPr lang="en-US"/>
              <a:t>if no outgoing packet is ready by timeout, ACK is sent by itself</a:t>
            </a:r>
          </a:p>
        </p:txBody>
      </p:sp>
    </p:spTree>
    <p:extLst>
      <p:ext uri="{BB962C8B-B14F-4D97-AF65-F5344CB8AC3E}">
        <p14:creationId xmlns:p14="http://schemas.microsoft.com/office/powerpoint/2010/main" val="11484539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Technique to delimit the start/end of frames</a:t>
            </a:r>
          </a:p>
          <a:p>
            <a:pPr lvl="1"/>
            <a:r>
              <a:rPr lang="en-US"/>
              <a:t>Two techniques</a:t>
            </a:r>
          </a:p>
          <a:p>
            <a:pPr lvl="2"/>
            <a:r>
              <a:rPr lang="en-US"/>
              <a:t>delimit using symbols that </a:t>
            </a:r>
            <a:r>
              <a:rPr lang="en-US" b="1">
                <a:solidFill>
                  <a:srgbClr val="FF0000"/>
                </a:solidFill>
              </a:rPr>
              <a:t>cannot occur </a:t>
            </a:r>
            <a:r>
              <a:rPr lang="en-US"/>
              <a:t>in the data</a:t>
            </a:r>
          </a:p>
          <a:p>
            <a:pPr lvl="3"/>
            <a:r>
              <a:rPr lang="en-US"/>
              <a:t>Physical layer helps with delimiting frames in Ethernet and 802.11</a:t>
            </a:r>
          </a:p>
          <a:p>
            <a:pPr lvl="3"/>
            <a:r>
              <a:rPr lang="en-US"/>
              <a:t>4B/5B encoding maps 16 symbols into 32 symbols (for sufficient bit transitions)</a:t>
            </a:r>
          </a:p>
          <a:p>
            <a:pPr lvl="3"/>
            <a:r>
              <a:rPr lang="en-US"/>
              <a:t>we use symbols that cannot occur in the data for framing</a:t>
            </a:r>
          </a:p>
        </p:txBody>
      </p:sp>
    </p:spTree>
    <p:extLst>
      <p:ext uri="{BB962C8B-B14F-4D97-AF65-F5344CB8AC3E}">
        <p14:creationId xmlns:p14="http://schemas.microsoft.com/office/powerpoint/2010/main" val="239538705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47419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725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19600"/>
            <a:ext cx="8229600" cy="18288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899"/>
            <a:ext cx="7939238" cy="26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0775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648200"/>
            <a:ext cx="8229600" cy="16002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50950"/>
            <a:ext cx="8251771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7929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447800"/>
            <a:ext cx="8435502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581400"/>
            <a:ext cx="85194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6342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52304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865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410372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581400"/>
            <a:ext cx="85194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7524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The remaining slides are retained for optional additional reading</a:t>
            </a:r>
          </a:p>
          <a:p>
            <a:pPr lvl="1"/>
            <a:r>
              <a:rPr lang="en-US"/>
              <a:t>You will not be tested on these</a:t>
            </a:r>
          </a:p>
        </p:txBody>
      </p:sp>
      <p:sp>
        <p:nvSpPr>
          <p:cNvPr id="5" name="Rectangle 4"/>
          <p:cNvSpPr/>
          <p:nvPr/>
        </p:nvSpPr>
        <p:spPr>
          <a:xfrm rot="19205805">
            <a:off x="5100052" y="2687690"/>
            <a:ext cx="43460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0660683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Hamming codewords (to correct single bit errors)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Determining the number of check bits R </a:t>
            </a:r>
            <a:br>
              <a:rPr lang="en-US"/>
            </a:br>
            <a:r>
              <a:rPr lang="en-US"/>
              <a:t>for data bits D to correct single bit errors:</a:t>
            </a:r>
          </a:p>
          <a:p>
            <a:pPr marL="277812" lvl="1" indent="0">
              <a:buNone/>
            </a:pPr>
            <a:r>
              <a:rPr lang="en-US"/>
              <a:t>D &lt;= 2</a:t>
            </a:r>
            <a:r>
              <a:rPr lang="en-US" baseline="30000"/>
              <a:t>R</a:t>
            </a:r>
            <a:r>
              <a:rPr lang="en-US"/>
              <a:t> – R – 1  (OR) R &lt;= 2</a:t>
            </a:r>
            <a:r>
              <a:rPr lang="en-US" baseline="30000"/>
              <a:t>R</a:t>
            </a:r>
            <a:r>
              <a:rPr lang="en-US"/>
              <a:t> – 1 – D </a:t>
            </a:r>
          </a:p>
          <a:p>
            <a:pPr lvl="1"/>
            <a:r>
              <a:rPr lang="en-US"/>
              <a:t>for  D=4, we get R=3, for a 7 bit codeword</a:t>
            </a:r>
          </a:p>
          <a:p>
            <a:pPr lvl="2"/>
            <a:r>
              <a:rPr lang="en-US"/>
              <a:t>Calculate R &lt;= 2</a:t>
            </a:r>
            <a:r>
              <a:rPr lang="en-US" baseline="30000"/>
              <a:t>R</a:t>
            </a:r>
            <a:r>
              <a:rPr lang="en-US"/>
              <a:t> – 5</a:t>
            </a:r>
            <a:br>
              <a:rPr lang="en-US"/>
            </a:br>
            <a:r>
              <a:rPr lang="en-US"/>
              <a:t>R=1, gives us 1 &lt;= -3 (no!)</a:t>
            </a:r>
            <a:br>
              <a:rPr lang="en-US"/>
            </a:br>
            <a:r>
              <a:rPr lang="en-US"/>
              <a:t>R=2, gives us 2 &lt;= -1 (no!) </a:t>
            </a:r>
            <a:br>
              <a:rPr lang="en-US"/>
            </a:br>
            <a:r>
              <a:rPr lang="en-US"/>
              <a:t>R = 3, gives us 3 &lt;= 3 (yes!)</a:t>
            </a:r>
          </a:p>
          <a:p>
            <a:pPr lvl="2"/>
            <a:endParaRPr lang="en-US"/>
          </a:p>
          <a:p>
            <a:pPr marL="277812" lvl="1" indent="0">
              <a:buNone/>
            </a:pPr>
            <a:endParaRPr lang="en-US"/>
          </a:p>
          <a:p>
            <a:pPr marL="277812" lvl="1" indent="0">
              <a:buNone/>
            </a:pPr>
            <a:endParaRPr lang="en-US"/>
          </a:p>
          <a:p>
            <a:pPr marL="277812" lvl="1" indent="0">
              <a:buNone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rot="19205805">
            <a:off x="5100052" y="2687690"/>
            <a:ext cx="43460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0633662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9205805">
            <a:off x="5100052" y="2687690"/>
            <a:ext cx="43460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Optional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Hamming codewords for error correction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Example: data = 0101, 3 check bits</a:t>
            </a:r>
          </a:p>
          <a:p>
            <a:pPr lvl="1"/>
            <a:r>
              <a:rPr lang="en-US"/>
              <a:t>write out the 7 bits, numbered from left to right</a:t>
            </a:r>
          </a:p>
          <a:p>
            <a:pPr lvl="1"/>
            <a:endParaRPr lang="en-US"/>
          </a:p>
          <a:p>
            <a:pPr lvl="1"/>
            <a:r>
              <a:rPr lang="en-US"/>
              <a:t>bits at positions of powers of 2 are check bits, rest are data bits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check bit for position p is a parity sum over all positions that have the p term in their binary values</a:t>
            </a:r>
          </a:p>
          <a:p>
            <a:pPr lvl="2"/>
            <a:r>
              <a:rPr lang="en-US"/>
              <a:t>check bit at position 1, covers bit positions 1, 3, 5, 7: p1 = 0 + 1 + 1 = 0</a:t>
            </a:r>
          </a:p>
          <a:p>
            <a:pPr lvl="2"/>
            <a:r>
              <a:rPr lang="en-US"/>
              <a:t>check bit at position 2, covers bit positions 2, 3, 6, 7: p2 = 0 + 0 + 1 = 1</a:t>
            </a:r>
          </a:p>
          <a:p>
            <a:pPr lvl="2"/>
            <a:r>
              <a:rPr lang="en-US"/>
              <a:t>check bit at position 4, covers bit positions 4, 5, 6, 7: p4 = 1 + 0 + 1 = 0</a:t>
            </a:r>
            <a:br>
              <a:rPr lang="en-US"/>
            </a:b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2046545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                   </a:t>
            </a:r>
            <a:r>
              <a:rPr lang="en-US" sz="2000" u="sng" dirty="0"/>
              <a:t>_</a:t>
            </a:r>
            <a:r>
              <a:rPr lang="en-US" sz="2000" dirty="0"/>
              <a:t>  </a:t>
            </a:r>
            <a:r>
              <a:rPr lang="en-US" sz="2000" u="sng" dirty="0"/>
              <a:t>_</a:t>
            </a:r>
            <a:r>
              <a:rPr lang="en-US" sz="2000" dirty="0"/>
              <a:t>  </a:t>
            </a:r>
            <a:r>
              <a:rPr lang="en-US" sz="2000"/>
              <a:t>_   </a:t>
            </a:r>
            <a:r>
              <a:rPr lang="en-US" sz="2000" u="sng"/>
              <a:t>_</a:t>
            </a:r>
            <a:r>
              <a:rPr lang="en-US" sz="2000"/>
              <a:t>  _  _  </a:t>
            </a:r>
            <a:r>
              <a:rPr lang="en-US" sz="2000" dirty="0"/>
              <a:t>_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243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dirty="0">
                <a:solidFill>
                  <a:srgbClr val="FF00FF"/>
                </a:solidFill>
              </a:rPr>
              <a:t>1   2   3   4   5   6   7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2853046"/>
            <a:ext cx="33185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                   </a:t>
            </a:r>
            <a:r>
              <a:rPr lang="en-US" sz="2000" u="sng" dirty="0"/>
              <a:t>_</a:t>
            </a:r>
            <a:r>
              <a:rPr lang="en-US" sz="2000" dirty="0"/>
              <a:t>  </a:t>
            </a:r>
            <a:r>
              <a:rPr lang="en-US" sz="2000" u="sng"/>
              <a:t>_</a:t>
            </a:r>
            <a:r>
              <a:rPr lang="en-US" sz="2000"/>
              <a:t>  </a:t>
            </a:r>
            <a:r>
              <a:rPr lang="en-US" sz="2000" u="sng"/>
              <a:t>0</a:t>
            </a:r>
            <a:r>
              <a:rPr lang="en-US" sz="2000"/>
              <a:t>   </a:t>
            </a:r>
            <a:r>
              <a:rPr lang="en-US" sz="2000" u="sng"/>
              <a:t>_</a:t>
            </a:r>
            <a:r>
              <a:rPr lang="en-US" sz="2000"/>
              <a:t>  </a:t>
            </a:r>
            <a:r>
              <a:rPr lang="en-US" sz="2000" u="sng"/>
              <a:t>1</a:t>
            </a:r>
            <a:r>
              <a:rPr lang="en-US" sz="2000"/>
              <a:t>  </a:t>
            </a:r>
            <a:r>
              <a:rPr lang="en-US" sz="2000" u="sng"/>
              <a:t>0</a:t>
            </a:r>
            <a:r>
              <a:rPr lang="en-US" sz="2000"/>
              <a:t>  </a:t>
            </a:r>
            <a:r>
              <a:rPr lang="en-US" sz="2000" u="sng"/>
              <a:t>1</a:t>
            </a:r>
            <a:endParaRPr lang="en-US" sz="2000" u="sng" dirty="0"/>
          </a:p>
          <a:p>
            <a:endParaRPr lang="en-US" sz="1600"/>
          </a:p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3241924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spc="100">
                <a:solidFill>
                  <a:srgbClr val="FF00FF"/>
                </a:solidFill>
              </a:defRPr>
            </a:lvl1pPr>
          </a:lstStyle>
          <a:p>
            <a:r>
              <a:rPr lang="en-US" dirty="0"/>
              <a:t>1   2   3   4   5   6   7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6063" y="5355848"/>
            <a:ext cx="33185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                   </a:t>
            </a:r>
            <a:r>
              <a:rPr lang="en-US" sz="2000" u="sng"/>
              <a:t>0</a:t>
            </a:r>
            <a:r>
              <a:rPr lang="en-US" sz="2000"/>
              <a:t>  </a:t>
            </a:r>
            <a:r>
              <a:rPr lang="en-US" sz="2000" u="sng"/>
              <a:t>1</a:t>
            </a:r>
            <a:r>
              <a:rPr lang="en-US" sz="2000"/>
              <a:t>  </a:t>
            </a:r>
            <a:r>
              <a:rPr lang="en-US" sz="2000" u="sng"/>
              <a:t>0</a:t>
            </a:r>
            <a:r>
              <a:rPr lang="en-US" sz="2000"/>
              <a:t>   </a:t>
            </a:r>
            <a:r>
              <a:rPr lang="en-US" sz="2000" u="sng"/>
              <a:t>0</a:t>
            </a:r>
            <a:r>
              <a:rPr lang="en-US" sz="2000"/>
              <a:t>  </a:t>
            </a:r>
            <a:r>
              <a:rPr lang="en-US" sz="2000" u="sng"/>
              <a:t>1</a:t>
            </a:r>
            <a:r>
              <a:rPr lang="en-US" sz="2000"/>
              <a:t>  </a:t>
            </a:r>
            <a:r>
              <a:rPr lang="en-US" sz="2000" u="sng"/>
              <a:t>0</a:t>
            </a:r>
            <a:r>
              <a:rPr lang="en-US" sz="2000"/>
              <a:t>  </a:t>
            </a:r>
            <a:r>
              <a:rPr lang="en-US" sz="2000" u="sng"/>
              <a:t>1</a:t>
            </a:r>
            <a:endParaRPr lang="en-US" sz="2000" u="sng" dirty="0"/>
          </a:p>
          <a:p>
            <a:endParaRPr lang="en-US" sz="1600"/>
          </a:p>
          <a:p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05263" y="5744726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dirty="0">
                <a:solidFill>
                  <a:srgbClr val="FF00FF"/>
                </a:solidFill>
              </a:rPr>
              <a:t>1   2   3   4   5   6   7</a:t>
            </a:r>
          </a:p>
        </p:txBody>
      </p:sp>
    </p:spTree>
    <p:extLst>
      <p:ext uri="{BB962C8B-B14F-4D97-AF65-F5344CB8AC3E}">
        <p14:creationId xmlns:p14="http://schemas.microsoft.com/office/powerpoint/2010/main" val="86726954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9205805">
            <a:off x="5100052" y="2687690"/>
            <a:ext cx="43460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Optional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correction at the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Recompute all check bits using the check bit parity itself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p1 covers positions 1, 3, 5, 7: p1 = 0 + 0 + 1 + 1 = 0</a:t>
            </a:r>
          </a:p>
          <a:p>
            <a:pPr lvl="2"/>
            <a:r>
              <a:rPr lang="en-US"/>
              <a:t>p2 covers positions 2, 3, 6, 7: p2 = 1 + 0 + 0 + 1 = 0</a:t>
            </a:r>
          </a:p>
          <a:p>
            <a:pPr lvl="2"/>
            <a:r>
              <a:rPr lang="en-US"/>
              <a:t>p4 covers positions 4, 5, 6, 7: p3 = 0 + 1 + 0 + 1 = 0</a:t>
            </a:r>
          </a:p>
          <a:p>
            <a:pPr lvl="2"/>
            <a:r>
              <a:rPr lang="en-US"/>
              <a:t>If all parity bits are 0, then extract data as 0101</a:t>
            </a:r>
          </a:p>
          <a:p>
            <a:pPr lvl="1"/>
            <a:r>
              <a:rPr lang="en-US"/>
              <a:t>If there is an error,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parity bits compute as: p1 = 0 + 0 + 1 + 1 = 0, p2 = 1 + 0 + 1 + 1 = 1, p4 = 0 + 1 + 1 + 1 = 1. </a:t>
            </a:r>
          </a:p>
          <a:p>
            <a:pPr lvl="2"/>
            <a:r>
              <a:rPr lang="en-US"/>
              <a:t>Arrange parity bits as: 011 and flip the bit at that position (6) to get the data</a:t>
            </a:r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76400"/>
            <a:ext cx="33185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                   </a:t>
            </a:r>
            <a:r>
              <a:rPr lang="en-US" sz="2000" u="sng"/>
              <a:t>0</a:t>
            </a:r>
            <a:r>
              <a:rPr lang="en-US" sz="2000"/>
              <a:t>  </a:t>
            </a:r>
            <a:r>
              <a:rPr lang="en-US" sz="2000" u="sng"/>
              <a:t>1</a:t>
            </a:r>
            <a:r>
              <a:rPr lang="en-US" sz="2000"/>
              <a:t>  </a:t>
            </a:r>
            <a:r>
              <a:rPr lang="en-US" sz="2000" u="sng"/>
              <a:t>0</a:t>
            </a:r>
            <a:r>
              <a:rPr lang="en-US" sz="2000"/>
              <a:t>   </a:t>
            </a:r>
            <a:r>
              <a:rPr lang="en-US" sz="2000" u="sng"/>
              <a:t>0</a:t>
            </a:r>
            <a:r>
              <a:rPr lang="en-US" sz="2000"/>
              <a:t>  </a:t>
            </a:r>
            <a:r>
              <a:rPr lang="en-US" sz="2000" u="sng"/>
              <a:t>1</a:t>
            </a:r>
            <a:r>
              <a:rPr lang="en-US" sz="2000"/>
              <a:t>  </a:t>
            </a:r>
            <a:r>
              <a:rPr lang="en-US" sz="2000" u="sng"/>
              <a:t>0</a:t>
            </a:r>
            <a:r>
              <a:rPr lang="en-US" sz="2000"/>
              <a:t>  </a:t>
            </a:r>
            <a:r>
              <a:rPr lang="en-US" sz="2000" u="sng"/>
              <a:t>1</a:t>
            </a:r>
            <a:endParaRPr lang="en-US" sz="2000" u="sng" dirty="0"/>
          </a:p>
          <a:p>
            <a:endParaRPr lang="en-US" sz="160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06527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dirty="0">
                <a:solidFill>
                  <a:srgbClr val="FF00FF"/>
                </a:solidFill>
              </a:rPr>
              <a:t>1   2   3   4   5   6   7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95" y="4102894"/>
            <a:ext cx="33185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                   </a:t>
            </a:r>
            <a:r>
              <a:rPr lang="en-US" sz="2000" u="sng"/>
              <a:t>0</a:t>
            </a:r>
            <a:r>
              <a:rPr lang="en-US" sz="2000"/>
              <a:t>  </a:t>
            </a:r>
            <a:r>
              <a:rPr lang="en-US" sz="2000" u="sng"/>
              <a:t>1</a:t>
            </a:r>
            <a:r>
              <a:rPr lang="en-US" sz="2000"/>
              <a:t>  </a:t>
            </a:r>
            <a:r>
              <a:rPr lang="en-US" sz="2000" u="sng"/>
              <a:t>0</a:t>
            </a:r>
            <a:r>
              <a:rPr lang="en-US" sz="2000"/>
              <a:t>   </a:t>
            </a:r>
            <a:r>
              <a:rPr lang="en-US" sz="2000" u="sng"/>
              <a:t>0</a:t>
            </a:r>
            <a:r>
              <a:rPr lang="en-US" sz="2000"/>
              <a:t>  </a:t>
            </a:r>
            <a:r>
              <a:rPr lang="en-US" sz="2000" u="sng"/>
              <a:t>1</a:t>
            </a:r>
            <a:r>
              <a:rPr lang="en-US" sz="2000"/>
              <a:t>  </a:t>
            </a:r>
            <a:r>
              <a:rPr lang="en-US" sz="2000" u="sng">
                <a:solidFill>
                  <a:srgbClr val="FF0000"/>
                </a:solidFill>
              </a:rPr>
              <a:t>1</a:t>
            </a:r>
            <a:r>
              <a:rPr lang="en-US" sz="2000"/>
              <a:t>  </a:t>
            </a:r>
            <a:r>
              <a:rPr lang="en-US" sz="2000" u="sng"/>
              <a:t>1</a:t>
            </a:r>
            <a:endParaRPr lang="en-US" sz="2000" u="sng" dirty="0"/>
          </a:p>
          <a:p>
            <a:endParaRPr lang="en-US" sz="1600"/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255295" y="449177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dirty="0">
                <a:solidFill>
                  <a:srgbClr val="FF00FF"/>
                </a:solidFill>
              </a:rPr>
              <a:t>1   2   3   4   5   6   7</a:t>
            </a:r>
          </a:p>
        </p:txBody>
      </p:sp>
    </p:spTree>
    <p:extLst>
      <p:ext uri="{BB962C8B-B14F-4D97-AF65-F5344CB8AC3E}">
        <p14:creationId xmlns:p14="http://schemas.microsoft.com/office/powerpoint/2010/main" val="20929532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– Byte 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2"/>
            <a:r>
              <a:rPr lang="en-US"/>
              <a:t>delimit using symbols that can occur in the data</a:t>
            </a:r>
          </a:p>
          <a:p>
            <a:pPr lvl="3"/>
            <a:r>
              <a:rPr lang="en-US">
                <a:solidFill>
                  <a:srgbClr val="FF0000"/>
                </a:solidFill>
              </a:rPr>
              <a:t>Byte count </a:t>
            </a:r>
            <a:r>
              <a:rPr lang="en-US"/>
              <a:t>(motivational only)</a:t>
            </a:r>
          </a:p>
          <a:p>
            <a:pPr lvl="4"/>
            <a:r>
              <a:rPr lang="en-US"/>
              <a:t>relies on a header field with a number of bytes</a:t>
            </a:r>
          </a:p>
          <a:p>
            <a:pPr lvl="4"/>
            <a:r>
              <a:rPr lang="en-US"/>
              <a:t>receiver reads that many bytes for that frame</a:t>
            </a:r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marL="1692275" lvl="5" indent="0">
              <a:buNone/>
            </a:pPr>
            <a:endParaRPr lang="en-US"/>
          </a:p>
          <a:p>
            <a:pPr lvl="4"/>
            <a:r>
              <a:rPr lang="en-US"/>
              <a:t>BUT – no way to resynchronize after bit errors in the counter field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58"/>
          <a:stretch/>
        </p:blipFill>
        <p:spPr bwMode="auto">
          <a:xfrm>
            <a:off x="1734734" y="2514600"/>
            <a:ext cx="5275666" cy="1066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31" b="9113"/>
          <a:stretch/>
        </p:blipFill>
        <p:spPr bwMode="auto">
          <a:xfrm>
            <a:off x="1734733" y="4191000"/>
            <a:ext cx="6265371" cy="129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143290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– Selective Repeat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/>
              <a:t>Receiver does more work, but can use network more efficiently</a:t>
            </a:r>
          </a:p>
          <a:p>
            <a:pPr lvl="1"/>
            <a:r>
              <a:rPr lang="en-US"/>
              <a:t>Receiver passes data to upper layer in sequence order</a:t>
            </a:r>
          </a:p>
          <a:p>
            <a:pPr lvl="1"/>
            <a:r>
              <a:rPr lang="en-US"/>
              <a:t>BUT: instead of 1 buffer, has W buffers (size of sender’s sliding window)</a:t>
            </a:r>
          </a:p>
          <a:p>
            <a:pPr lvl="2"/>
            <a:r>
              <a:rPr lang="en-US"/>
              <a:t>Goal is to reduce retransmissions</a:t>
            </a:r>
          </a:p>
          <a:p>
            <a:pPr lvl="2"/>
            <a:r>
              <a:rPr lang="en-US"/>
              <a:t>it will accept frames out of order, and will hold on to them</a:t>
            </a:r>
          </a:p>
          <a:p>
            <a:pPr lvl="2"/>
            <a:r>
              <a:rPr lang="en-US"/>
              <a:t>when it later gets the frame that was missing, it sends all queued frames in sequence order up to the network layer.</a:t>
            </a:r>
          </a:p>
          <a:p>
            <a:pPr lvl="1"/>
            <a:r>
              <a:rPr lang="en-US"/>
              <a:t>Process</a:t>
            </a:r>
          </a:p>
          <a:p>
            <a:pPr lvl="2"/>
            <a:r>
              <a:rPr lang="en-US"/>
              <a:t>when a frame is received</a:t>
            </a:r>
          </a:p>
          <a:p>
            <a:pPr lvl="3"/>
            <a:r>
              <a:rPr lang="en-US"/>
              <a:t>if it falls within the window (from LAS+1 to LAS+W), store it in corresponding buffer</a:t>
            </a:r>
          </a:p>
          <a:p>
            <a:pPr lvl="3"/>
            <a:r>
              <a:rPr lang="en-US"/>
              <a:t>check buffer if any frames starting from LAS+1 have arrived in order</a:t>
            </a:r>
          </a:p>
          <a:p>
            <a:pPr lvl="4"/>
            <a:r>
              <a:rPr lang="en-US"/>
              <a:t>if they have, pass those in-order frames up to the Network layer</a:t>
            </a:r>
          </a:p>
          <a:p>
            <a:pPr lvl="4"/>
            <a:r>
              <a:rPr lang="en-US"/>
              <a:t>update LAS to the highest frame which has been delivered to the network layer</a:t>
            </a:r>
          </a:p>
          <a:p>
            <a:pPr lvl="4"/>
            <a:r>
              <a:rPr lang="en-US"/>
              <a:t>send an ACK </a:t>
            </a:r>
          </a:p>
          <a:p>
            <a:pPr lvl="5"/>
            <a:r>
              <a:rPr lang="en-US"/>
              <a:t>with the current LAS if it has moved OR</a:t>
            </a:r>
          </a:p>
          <a:p>
            <a:pPr lvl="5"/>
            <a:r>
              <a:rPr lang="en-US"/>
              <a:t>with  resend ACK with old LAS (tells sender that frames up to and including this one have been received. Gives sender an idea of which packets may have been lost.)</a:t>
            </a:r>
          </a:p>
        </p:txBody>
      </p:sp>
      <p:sp>
        <p:nvSpPr>
          <p:cNvPr id="5" name="Rectangle 4"/>
          <p:cNvSpPr/>
          <p:nvPr/>
        </p:nvSpPr>
        <p:spPr>
          <a:xfrm rot="19205805">
            <a:off x="5100052" y="2687690"/>
            <a:ext cx="43460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73061652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– Selective Repeat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pPr lvl="1"/>
            <a:r>
              <a:rPr lang="en-US"/>
              <a:t>Retransmissions </a:t>
            </a:r>
          </a:p>
          <a:p>
            <a:pPr lvl="2"/>
            <a:r>
              <a:rPr lang="en-US"/>
              <a:t>uses a timer per unaACKed packet </a:t>
            </a:r>
          </a:p>
          <a:p>
            <a:pPr lvl="2"/>
            <a:r>
              <a:rPr lang="en-US"/>
              <a:t>if it times out, just that frame is retransmitted</a:t>
            </a:r>
          </a:p>
          <a:p>
            <a:pPr lvl="2"/>
            <a:r>
              <a:rPr lang="en-US"/>
              <a:t>hope is to avoid having to resend a whole window’s worth of frames</a:t>
            </a:r>
          </a:p>
          <a:p>
            <a:pPr lvl="3"/>
            <a:r>
              <a:rPr lang="en-US"/>
              <a:t>can do this because receiver is also buffering packets that arrive out of order</a:t>
            </a:r>
          </a:p>
          <a:p>
            <a:pPr lvl="3"/>
            <a:endParaRPr lang="en-US"/>
          </a:p>
          <a:p>
            <a:pPr lvl="1"/>
            <a:r>
              <a:rPr lang="en-US"/>
              <a:t>Sequence numbers</a:t>
            </a:r>
          </a:p>
          <a:p>
            <a:pPr lvl="2"/>
            <a:r>
              <a:rPr lang="en-US"/>
              <a:t>need W numbers for packets,</a:t>
            </a:r>
            <a:br>
              <a:rPr lang="en-US"/>
            </a:br>
            <a:r>
              <a:rPr lang="en-US"/>
              <a:t>and W for ACKs of earlier packets</a:t>
            </a:r>
          </a:p>
          <a:p>
            <a:pPr lvl="2"/>
            <a:r>
              <a:rPr lang="en-US"/>
              <a:t>2W sequence numbers</a:t>
            </a:r>
          </a:p>
          <a:p>
            <a:pPr lvl="3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205805">
            <a:off x="5100052" y="2687690"/>
            <a:ext cx="43460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6500714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– Byte Stuffing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delimit using symbols that can occur in the data (FLAG byte, e.g., 0x7E)</a:t>
            </a:r>
          </a:p>
          <a:p>
            <a:pPr lvl="2"/>
            <a:r>
              <a:rPr lang="en-US"/>
              <a:t>Byte stuffing</a:t>
            </a:r>
          </a:p>
          <a:p>
            <a:pPr lvl="3"/>
            <a:r>
              <a:rPr lang="en-US"/>
              <a:t>uses a special byte value (FLAG byte) to delimit frames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r>
              <a:rPr lang="en-US"/>
              <a:t>sender prefixes any FLAG byte that appears in the payload field, with ESC byte</a:t>
            </a:r>
          </a:p>
          <a:p>
            <a:pPr lvl="3"/>
            <a:r>
              <a:rPr lang="en-US"/>
              <a:t>sender also prefixes any ESC byte that appears in the payload field, with ESC byte</a:t>
            </a:r>
          </a:p>
          <a:p>
            <a:pPr lvl="3"/>
            <a:r>
              <a:rPr lang="en-US"/>
              <a:t>Receiver strips all ESC bytes to get the data </a:t>
            </a:r>
          </a:p>
          <a:p>
            <a:pPr lvl="3"/>
            <a:r>
              <a:rPr lang="en-US"/>
              <a:t>can resynchronize because 2 FLAG bytes in sequence indicates next frame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66"/>
          <a:stretch/>
        </p:blipFill>
        <p:spPr bwMode="auto">
          <a:xfrm>
            <a:off x="1752600" y="2438400"/>
            <a:ext cx="5074394" cy="45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6" b="9186"/>
          <a:stretch/>
        </p:blipFill>
        <p:spPr bwMode="auto">
          <a:xfrm>
            <a:off x="3283072" y="4278925"/>
            <a:ext cx="4981893" cy="21978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09396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Example: PPP over SONET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Point to Point Protocol </a:t>
            </a:r>
          </a:p>
          <a:p>
            <a:pPr lvl="1"/>
            <a:r>
              <a:rPr lang="en-US" dirty="0"/>
              <a:t>Data link layer protocol used to frame packets for transport over SONET </a:t>
            </a:r>
          </a:p>
          <a:p>
            <a:pPr lvl="2"/>
            <a:r>
              <a:rPr lang="en-US" dirty="0"/>
              <a:t>SONET is the Physical Layer protocol used over ISP backbone fiber links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3352800"/>
            <a:ext cx="4638675" cy="2238435"/>
            <a:chOff x="309562" y="3190875"/>
            <a:chExt cx="4638675" cy="223843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45587" b="19651"/>
            <a:stretch/>
          </p:blipFill>
          <p:spPr bwMode="auto">
            <a:xfrm>
              <a:off x="309562" y="3190875"/>
              <a:ext cx="463867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033075" y="5029200"/>
              <a:ext cx="1744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Protocol stacks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83443" y="4045124"/>
            <a:ext cx="1016092" cy="392015"/>
          </a:xfrm>
          <a:prstGeom prst="rect">
            <a:avLst/>
          </a:prstGeom>
          <a:solidFill>
            <a:srgbClr val="FFB8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74243" y="4033092"/>
            <a:ext cx="1026622" cy="408640"/>
          </a:xfrm>
          <a:prstGeom prst="rect">
            <a:avLst/>
          </a:prstGeom>
          <a:solidFill>
            <a:srgbClr val="FFB8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6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Example: PPP over SONET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Uses byte stuffing </a:t>
            </a:r>
            <a:r>
              <a:rPr lang="en-US" dirty="0">
                <a:solidFill>
                  <a:srgbClr val="FF0000"/>
                </a:solidFill>
              </a:rPr>
              <a:t>with an optimization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Goal: eliminate ALL </a:t>
            </a:r>
            <a:r>
              <a:rPr lang="en-US" dirty="0">
                <a:solidFill>
                  <a:srgbClr val="FF0000"/>
                </a:solidFill>
              </a:rPr>
              <a:t>0x7E</a:t>
            </a:r>
            <a:r>
              <a:rPr lang="en-US" dirty="0"/>
              <a:t> (FLAG) occurrences in the payload data</a:t>
            </a:r>
          </a:p>
          <a:p>
            <a:pPr lvl="2"/>
            <a:r>
              <a:rPr lang="en-US" dirty="0"/>
              <a:t>can then search the bit stream for 0111 1110 to identify frames</a:t>
            </a:r>
          </a:p>
          <a:p>
            <a:pPr lvl="1"/>
            <a:r>
              <a:rPr lang="en-US" dirty="0"/>
              <a:t>Technique:</a:t>
            </a:r>
          </a:p>
          <a:p>
            <a:pPr lvl="2"/>
            <a:r>
              <a:rPr lang="en-US" dirty="0"/>
              <a:t>At Sender: </a:t>
            </a:r>
          </a:p>
          <a:p>
            <a:pPr lvl="3"/>
            <a:r>
              <a:rPr lang="en-US" dirty="0"/>
              <a:t>For a </a:t>
            </a:r>
            <a:r>
              <a:rPr lang="en-US" dirty="0">
                <a:solidFill>
                  <a:srgbClr val="FF0000"/>
                </a:solidFill>
              </a:rPr>
              <a:t>0x7E</a:t>
            </a:r>
            <a:r>
              <a:rPr lang="en-US" dirty="0"/>
              <a:t> (FLAG) </a:t>
            </a:r>
            <a:r>
              <a:rPr lang="en-US" dirty="0">
                <a:solidFill>
                  <a:srgbClr val="FF0000"/>
                </a:solidFill>
              </a:rPr>
              <a:t>in the data</a:t>
            </a:r>
            <a:r>
              <a:rPr lang="en-US" dirty="0"/>
              <a:t>: replace it with </a:t>
            </a:r>
            <a:r>
              <a:rPr lang="en-US" dirty="0">
                <a:solidFill>
                  <a:srgbClr val="FF0000"/>
                </a:solidFill>
              </a:rPr>
              <a:t>0x7D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0x5E</a:t>
            </a:r>
            <a:r>
              <a:rPr lang="en-US" dirty="0"/>
              <a:t> instead</a:t>
            </a:r>
            <a:br>
              <a:rPr lang="en-US" dirty="0"/>
            </a:br>
            <a:r>
              <a:rPr lang="en-US" dirty="0"/>
              <a:t>i.e. 0x7D = ESC, 0x5E = 0x7E XOR 0x20</a:t>
            </a:r>
          </a:p>
          <a:p>
            <a:pPr lvl="3"/>
            <a:r>
              <a:rPr lang="en-US" dirty="0"/>
              <a:t>For a </a:t>
            </a:r>
            <a:r>
              <a:rPr lang="en-US" dirty="0">
                <a:solidFill>
                  <a:srgbClr val="FF0000"/>
                </a:solidFill>
              </a:rPr>
              <a:t>0x7D</a:t>
            </a:r>
            <a:r>
              <a:rPr lang="en-US" dirty="0"/>
              <a:t> (ESC) </a:t>
            </a:r>
            <a:r>
              <a:rPr lang="en-US" dirty="0">
                <a:solidFill>
                  <a:srgbClr val="FF0000"/>
                </a:solidFill>
              </a:rPr>
              <a:t>in the data</a:t>
            </a:r>
            <a:r>
              <a:rPr lang="en-US" dirty="0"/>
              <a:t>: replace it with </a:t>
            </a:r>
            <a:r>
              <a:rPr lang="en-US" dirty="0">
                <a:solidFill>
                  <a:srgbClr val="FF0000"/>
                </a:solidFill>
              </a:rPr>
              <a:t>0x7D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0x5D</a:t>
            </a:r>
            <a:r>
              <a:rPr lang="en-US" dirty="0"/>
              <a:t> instead</a:t>
            </a:r>
          </a:p>
          <a:p>
            <a:pPr lvl="2"/>
            <a:r>
              <a:rPr lang="en-US" dirty="0"/>
              <a:t>At receiver:</a:t>
            </a:r>
          </a:p>
          <a:p>
            <a:pPr lvl="3"/>
            <a:r>
              <a:rPr lang="en-US" dirty="0"/>
              <a:t>For a 0x7D </a:t>
            </a:r>
            <a:r>
              <a:rPr lang="en-US" dirty="0">
                <a:solidFill>
                  <a:srgbClr val="FF0000"/>
                </a:solidFill>
              </a:rPr>
              <a:t>in the data</a:t>
            </a:r>
            <a:r>
              <a:rPr lang="en-US" dirty="0"/>
              <a:t>: drop it and XOR following byte with 0x20, to get the original (either 0x7D or 0x7E)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13" name="Picture 13" descr="03-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431696" cy="121113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441320" y="2351825"/>
            <a:ext cx="5160475" cy="585657"/>
          </a:xfrm>
          <a:prstGeom prst="rect">
            <a:avLst/>
          </a:prstGeom>
          <a:solidFill>
            <a:srgbClr val="FFB8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30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18290</TotalTime>
  <Words>4605</Words>
  <Application>Microsoft Office PowerPoint</Application>
  <PresentationFormat>On-screen Show (4:3)</PresentationFormat>
  <Paragraphs>667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SimSun</vt:lpstr>
      <vt:lpstr>Arial</vt:lpstr>
      <vt:lpstr>Calibri</vt:lpstr>
      <vt:lpstr>Corbel</vt:lpstr>
      <vt:lpstr>Trebuchet MS</vt:lpstr>
      <vt:lpstr>Wingdings</vt:lpstr>
      <vt:lpstr>Presentation</vt:lpstr>
      <vt:lpstr>ICS 460 – Data Link Layer</vt:lpstr>
      <vt:lpstr>Data Link Layer</vt:lpstr>
      <vt:lpstr>Scope</vt:lpstr>
      <vt:lpstr>Functions</vt:lpstr>
      <vt:lpstr>Framing</vt:lpstr>
      <vt:lpstr>Framing – Byte Count</vt:lpstr>
      <vt:lpstr>Framing – Byte Stuffing</vt:lpstr>
      <vt:lpstr>Framing Example: PPP over SONET</vt:lpstr>
      <vt:lpstr>Framing Example: PPP over SONET</vt:lpstr>
      <vt:lpstr>Error Handling</vt:lpstr>
      <vt:lpstr>Error Detection and Correction</vt:lpstr>
      <vt:lpstr>Error Detection </vt:lpstr>
      <vt:lpstr>Systematic Block Error Codes</vt:lpstr>
      <vt:lpstr>Error Correcting Codes</vt:lpstr>
      <vt:lpstr>Hamming Codes for error detection and correction</vt:lpstr>
      <vt:lpstr>Hamming Distance</vt:lpstr>
      <vt:lpstr>Visualization of a Hamming code of distance 3</vt:lpstr>
      <vt:lpstr>Visualization of a Hamming code of distance 3</vt:lpstr>
      <vt:lpstr>Error Detection – Checksum</vt:lpstr>
      <vt:lpstr>Checksum</vt:lpstr>
      <vt:lpstr>Checksum</vt:lpstr>
      <vt:lpstr>Performance of Checksums</vt:lpstr>
      <vt:lpstr>Cyclic Redundancy Checks</vt:lpstr>
      <vt:lpstr>CRC Computation</vt:lpstr>
      <vt:lpstr>CRC Computation</vt:lpstr>
      <vt:lpstr>Cyclic Redundancy Checks</vt:lpstr>
      <vt:lpstr>Error Detection in practice</vt:lpstr>
      <vt:lpstr>Other Error Correction Codes</vt:lpstr>
      <vt:lpstr>Data Link protocols – Reliability Strategies</vt:lpstr>
      <vt:lpstr>Automatic Repeat reQuest (ARQ)</vt:lpstr>
      <vt:lpstr>Automatic Repeat reQuest (ARQ)</vt:lpstr>
      <vt:lpstr>Automatic Repeat reQuest (ARQ): Design Considerations</vt:lpstr>
      <vt:lpstr>Stop and Wait protocol</vt:lpstr>
      <vt:lpstr>Stop and Wait protocol</vt:lpstr>
      <vt:lpstr>Stop and Wait protocol</vt:lpstr>
      <vt:lpstr>Stop and Wait protocol </vt:lpstr>
      <vt:lpstr>Stop and Wait protocol</vt:lpstr>
      <vt:lpstr>Sliding window protocol – window size</vt:lpstr>
      <vt:lpstr>Sliding Window Protocol</vt:lpstr>
      <vt:lpstr>Go-back-n Protocol - Errors</vt:lpstr>
      <vt:lpstr>Selective Repeat Protocol - Errors</vt:lpstr>
      <vt:lpstr>Sliding Window - Sender</vt:lpstr>
      <vt:lpstr>Sliding Window - Sender</vt:lpstr>
      <vt:lpstr>Sliding Window - Sender</vt:lpstr>
      <vt:lpstr>Sliding Window - Sender</vt:lpstr>
      <vt:lpstr>Sliding Window - Sender</vt:lpstr>
      <vt:lpstr>Sliding Window – Go-back-N</vt:lpstr>
      <vt:lpstr>Sliding Window – Go-Back-N sender </vt:lpstr>
      <vt:lpstr>Bidirectional Go-Back-N</vt:lpstr>
      <vt:lpstr>Protocol 5</vt:lpstr>
      <vt:lpstr>Protocol 5</vt:lpstr>
      <vt:lpstr>Protocol 5</vt:lpstr>
      <vt:lpstr>Protocol 5</vt:lpstr>
      <vt:lpstr>Protocol 5</vt:lpstr>
      <vt:lpstr>Protocol 5</vt:lpstr>
      <vt:lpstr>Optional Section</vt:lpstr>
      <vt:lpstr>Constructing Hamming codewords (to correct single bit errors)</vt:lpstr>
      <vt:lpstr>Constructing Hamming codewords for error correction</vt:lpstr>
      <vt:lpstr>Error correction at the Receiver</vt:lpstr>
      <vt:lpstr>Sliding Window – Selective Repeat</vt:lpstr>
      <vt:lpstr>Sliding Window – Selective Repeat</vt:lpstr>
    </vt:vector>
  </TitlesOfParts>
  <Company>Software Engineering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ICS460</dc:title>
  <dc:creator>dchetty</dc:creator>
  <cp:lastModifiedBy>Chetty, Damodar Kumar S</cp:lastModifiedBy>
  <cp:revision>1954</cp:revision>
  <dcterms:created xsi:type="dcterms:W3CDTF">2010-05-04T01:30:25Z</dcterms:created>
  <dcterms:modified xsi:type="dcterms:W3CDTF">2021-08-24T19:47:27Z</dcterms:modified>
</cp:coreProperties>
</file>