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99" r:id="rId5"/>
    <p:sldId id="263" r:id="rId6"/>
    <p:sldId id="267" r:id="rId7"/>
    <p:sldId id="311" r:id="rId8"/>
    <p:sldId id="312" r:id="rId9"/>
    <p:sldId id="284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8" r:id="rId19"/>
    <p:sldId id="318" r:id="rId20"/>
    <p:sldId id="315" r:id="rId21"/>
    <p:sldId id="316" r:id="rId22"/>
    <p:sldId id="317" r:id="rId23"/>
    <p:sldId id="319" r:id="rId24"/>
    <p:sldId id="301" r:id="rId25"/>
    <p:sldId id="302" r:id="rId26"/>
    <p:sldId id="303" r:id="rId27"/>
    <p:sldId id="304" r:id="rId28"/>
    <p:sldId id="305" r:id="rId29"/>
    <p:sldId id="306" r:id="rId30"/>
    <p:sldId id="310" r:id="rId31"/>
    <p:sldId id="307" r:id="rId32"/>
    <p:sldId id="308" r:id="rId33"/>
    <p:sldId id="309" r:id="rId34"/>
    <p:sldId id="313" r:id="rId35"/>
    <p:sldId id="31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ain" id="{5CC0E6F3-88D6-49F6-A791-7D788A6F1C72}">
          <p14:sldIdLst>
            <p14:sldId id="256"/>
            <p14:sldId id="257"/>
            <p14:sldId id="259"/>
            <p14:sldId id="299"/>
            <p14:sldId id="263"/>
            <p14:sldId id="267"/>
            <p14:sldId id="311"/>
            <p14:sldId id="312"/>
            <p14:sldId id="284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8"/>
          </p14:sldIdLst>
        </p14:section>
        <p14:section name="Wifi-CSCA" id="{A1B37912-BAB2-415D-829E-6056E679BE6A}">
          <p14:sldIdLst>
            <p14:sldId id="318"/>
            <p14:sldId id="315"/>
            <p14:sldId id="316"/>
            <p14:sldId id="317"/>
            <p14:sldId id="319"/>
          </p14:sldIdLst>
        </p14:section>
        <p14:section name="Additional Reading" id="{D72DBBF9-3290-4AD5-8725-7FF5C3527B8A}">
          <p14:sldIdLst>
            <p14:sldId id="301"/>
            <p14:sldId id="302"/>
            <p14:sldId id="303"/>
            <p14:sldId id="304"/>
            <p14:sldId id="305"/>
            <p14:sldId id="306"/>
            <p14:sldId id="310"/>
            <p14:sldId id="307"/>
            <p14:sldId id="308"/>
            <p14:sldId id="309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C00CC"/>
    <a:srgbClr val="FF33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9111" autoAdjust="0"/>
  </p:normalViewPr>
  <p:slideViewPr>
    <p:cSldViewPr>
      <p:cViewPr varScale="1">
        <p:scale>
          <a:sx n="170" d="100"/>
          <a:sy n="170" d="100"/>
        </p:scale>
        <p:origin x="183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E2FACCCC-B3D1-4E8F-B0D6-9F52FE81C620}"/>
    <pc:docChg chg="modMainMaster">
      <pc:chgData name="Chetty, Damodar Kumar S" userId="8bceaed3-62ae-46a2-a750-9f6f12844fc7" providerId="ADAL" clId="{E2FACCCC-B3D1-4E8F-B0D6-9F52FE81C620}" dt="2021-08-24T19:47:58.173" v="3" actId="6549"/>
      <pc:docMkLst>
        <pc:docMk/>
      </pc:docMkLst>
      <pc:sldMasterChg chg="modSp mod modSldLayout">
        <pc:chgData name="Chetty, Damodar Kumar S" userId="8bceaed3-62ae-46a2-a750-9f6f12844fc7" providerId="ADAL" clId="{E2FACCCC-B3D1-4E8F-B0D6-9F52FE81C620}" dt="2021-08-24T19:47:58.173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E2FACCCC-B3D1-4E8F-B0D6-9F52FE81C620}" dt="2021-08-24T19:47:58.173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E2FACCCC-B3D1-4E8F-B0D6-9F52FE81C620}" dt="2021-08-24T19:47:54.475" v="1" actId="20577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E2FACCCC-B3D1-4E8F-B0D6-9F52FE81C620}" dt="2021-08-24T19:47:54.475" v="1" actId="20577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</a:t>
            </a:r>
            <a:r>
              <a:rPr lang="en-US" sz="1400" b="1" baseline="0">
                <a:solidFill>
                  <a:schemeClr val="bg1"/>
                </a:solidFill>
              </a:rPr>
              <a:t> – Networks and Security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Damodar </a:t>
            </a:r>
            <a:r>
              <a:rPr lang="en-US" dirty="0"/>
              <a:t>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690243"/>
            <a:ext cx="7848600" cy="914400"/>
          </a:xfrm>
        </p:spPr>
        <p:txBody>
          <a:bodyPr/>
          <a:lstStyle/>
          <a:p>
            <a:r>
              <a:rPr lang="en-US"/>
              <a:t>ICS 460 – Medium Access Control Sublayer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  <a:gs pos="100000">
                  <a:srgbClr val="FFC000"/>
                </a:gs>
                <a:gs pos="100000">
                  <a:srgbClr val="FFC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Forwarding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229600" cy="4925704"/>
          </a:xfrm>
        </p:spPr>
        <p:txBody>
          <a:bodyPr/>
          <a:lstStyle/>
          <a:p>
            <a:pPr lvl="1"/>
            <a:r>
              <a:rPr lang="en-US"/>
              <a:t>Loops may occur!</a:t>
            </a:r>
          </a:p>
          <a:p>
            <a:pPr lvl="2"/>
            <a:r>
              <a:rPr lang="en-US"/>
              <a:t>intentionally: redundancy for failures</a:t>
            </a:r>
          </a:p>
          <a:p>
            <a:pPr lvl="2"/>
            <a:r>
              <a:rPr lang="en-US"/>
              <a:t>unintentionally: simple mistake</a:t>
            </a:r>
          </a:p>
          <a:p>
            <a:pPr lvl="1"/>
            <a:r>
              <a:rPr lang="en-US"/>
              <a:t>A </a:t>
            </a:r>
            <a:r>
              <a:rPr lang="en-US">
                <a:sym typeface="Wingdings" panose="05000000000000000000" pitchFamily="2" charset="2"/>
              </a:rPr>
              <a:t> F in a topology with loops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A C, C broadcasts on B, D-Left, D-Right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D-Left  D, D broadcasts on C-Right, E, F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D-Right  D, D broadcasts on C-Left, E, F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C-Right  C, C broadcasts on D-Left, A, B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C-Left  C, C broadcasts on D-Right, A, B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D-Left  ...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D-Right  ...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and so on</a:t>
            </a:r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2190" y="1524000"/>
            <a:ext cx="3181810" cy="2461519"/>
            <a:chOff x="1760505" y="2047624"/>
            <a:chExt cx="3181810" cy="2461519"/>
          </a:xfrm>
        </p:grpSpPr>
        <p:pic>
          <p:nvPicPr>
            <p:cNvPr id="12" name="Picture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731" y="264414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4" y="4134481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124200" y="2412255"/>
              <a:ext cx="237319" cy="2513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4200" y="3893817"/>
              <a:ext cx="320749" cy="2710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519" y="2047624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505" y="4144512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2489731" y="2390989"/>
              <a:ext cx="293608" cy="272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93156" y="3893819"/>
              <a:ext cx="290183" cy="2710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506" y="2047624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7"/>
            <p:cNvSpPr txBox="1"/>
            <p:nvPr/>
          </p:nvSpPr>
          <p:spPr>
            <a:xfrm>
              <a:off x="3379836" y="2968549"/>
              <a:ext cx="1562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Left / Right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124200" y="3268981"/>
              <a:ext cx="320749" cy="10154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156" y="3529186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2638247" y="3008778"/>
              <a:ext cx="0" cy="520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008778"/>
              <a:ext cx="0" cy="5204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2638247" y="3104708"/>
              <a:ext cx="774805" cy="9053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21"/>
          <p:cNvSpPr txBox="1"/>
          <p:nvPr/>
        </p:nvSpPr>
        <p:spPr>
          <a:xfrm>
            <a:off x="6241276" y="1466444"/>
            <a:ext cx="2702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7880892" y="1519299"/>
            <a:ext cx="2590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6971495" y="2112565"/>
            <a:ext cx="25583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6988278" y="3000861"/>
            <a:ext cx="2814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6243885" y="3618537"/>
            <a:ext cx="24301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</a:t>
            </a:r>
          </a:p>
        </p:txBody>
      </p:sp>
      <p:sp>
        <p:nvSpPr>
          <p:cNvPr id="11" name="TextBox 30"/>
          <p:cNvSpPr txBox="1"/>
          <p:nvPr/>
        </p:nvSpPr>
        <p:spPr>
          <a:xfrm>
            <a:off x="7877261" y="3610857"/>
            <a:ext cx="2333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492321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Spanning Tree Algorithm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Switches find a spanning tree for the topology - collectively </a:t>
            </a:r>
          </a:p>
          <a:p>
            <a:pPr lvl="2"/>
            <a:r>
              <a:rPr lang="en-US"/>
              <a:t>Spanning tree: subset of links that is </a:t>
            </a:r>
            <a:r>
              <a:rPr lang="en-US">
                <a:solidFill>
                  <a:srgbClr val="FF0000"/>
                </a:solidFill>
              </a:rPr>
              <a:t>a tree </a:t>
            </a:r>
            <a:r>
              <a:rPr lang="en-US"/>
              <a:t>(no loops) and </a:t>
            </a:r>
            <a:r>
              <a:rPr lang="en-US">
                <a:solidFill>
                  <a:srgbClr val="FF0000"/>
                </a:solidFill>
              </a:rPr>
              <a:t>reaches all switches</a:t>
            </a:r>
          </a:p>
          <a:p>
            <a:pPr lvl="2"/>
            <a:r>
              <a:rPr lang="en-US"/>
              <a:t>switches forward as normal on the spanning tree</a:t>
            </a:r>
          </a:p>
          <a:p>
            <a:pPr lvl="2"/>
            <a:r>
              <a:rPr lang="en-US"/>
              <a:t>broadcasts will go up to the root of the tree, and down all the branches</a:t>
            </a:r>
          </a:p>
        </p:txBody>
      </p:sp>
      <p:grpSp>
        <p:nvGrpSpPr>
          <p:cNvPr id="211" name="Group 210"/>
          <p:cNvGrpSpPr/>
          <p:nvPr/>
        </p:nvGrpSpPr>
        <p:grpSpPr>
          <a:xfrm>
            <a:off x="289311" y="3900179"/>
            <a:ext cx="2469377" cy="2461519"/>
            <a:chOff x="5683935" y="1695257"/>
            <a:chExt cx="2469377" cy="2461519"/>
          </a:xfrm>
        </p:grpSpPr>
        <p:pic>
          <p:nvPicPr>
            <p:cNvPr id="249" name="Picture 24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61" y="2291780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0" name="Picture 24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524" y="3782114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1" name="Straight Connector 250"/>
            <p:cNvCxnSpPr/>
            <p:nvPr/>
          </p:nvCxnSpPr>
          <p:spPr>
            <a:xfrm flipV="1">
              <a:off x="7047630" y="2059888"/>
              <a:ext cx="237319" cy="2513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7047630" y="3541450"/>
              <a:ext cx="320749" cy="2710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Picture 25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949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4" name="Picture 25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5" y="3792145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5" name="Straight Connector 254"/>
            <p:cNvCxnSpPr/>
            <p:nvPr/>
          </p:nvCxnSpPr>
          <p:spPr>
            <a:xfrm>
              <a:off x="6413161" y="2038622"/>
              <a:ext cx="293608" cy="2726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6416586" y="3541452"/>
              <a:ext cx="290183" cy="2710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7" name="Picture 25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6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25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586" y="3176819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9" name="Straight Connector 258"/>
            <p:cNvCxnSpPr/>
            <p:nvPr/>
          </p:nvCxnSpPr>
          <p:spPr>
            <a:xfrm>
              <a:off x="6561677" y="2656411"/>
              <a:ext cx="0" cy="520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7047630" y="2656411"/>
              <a:ext cx="0" cy="5204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57" idx="2"/>
              <a:endCxn id="254" idx="0"/>
            </p:cNvCxnSpPr>
            <p:nvPr/>
          </p:nvCxnSpPr>
          <p:spPr>
            <a:xfrm flipH="1">
              <a:off x="6118117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7702380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0"/>
          <p:cNvSpPr txBox="1"/>
          <p:nvPr/>
        </p:nvSpPr>
        <p:spPr>
          <a:xfrm>
            <a:off x="797795" y="3505200"/>
            <a:ext cx="130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Topology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3386936" y="3900179"/>
            <a:ext cx="2469377" cy="2461519"/>
            <a:chOff x="5683935" y="1695257"/>
            <a:chExt cx="2469377" cy="2461519"/>
          </a:xfrm>
        </p:grpSpPr>
        <p:pic>
          <p:nvPicPr>
            <p:cNvPr id="235" name="Picture 2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61" y="2291780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23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524" y="3782114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7" name="Straight Connector 236"/>
            <p:cNvCxnSpPr/>
            <p:nvPr/>
          </p:nvCxnSpPr>
          <p:spPr>
            <a:xfrm flipV="1">
              <a:off x="7047630" y="2059888"/>
              <a:ext cx="237319" cy="25136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047630" y="3541450"/>
              <a:ext cx="320749" cy="27105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9" name="Picture 23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949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23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5" y="3792145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1" name="Straight Connector 240"/>
            <p:cNvCxnSpPr/>
            <p:nvPr/>
          </p:nvCxnSpPr>
          <p:spPr>
            <a:xfrm>
              <a:off x="6413161" y="2038622"/>
              <a:ext cx="293608" cy="27263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6416586" y="3541452"/>
              <a:ext cx="290183" cy="27105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24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6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Picture 24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586" y="3176819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5" name="Straight Connector 244"/>
            <p:cNvCxnSpPr/>
            <p:nvPr/>
          </p:nvCxnSpPr>
          <p:spPr>
            <a:xfrm>
              <a:off x="6561677" y="2656411"/>
              <a:ext cx="0" cy="52040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7047630" y="2656411"/>
              <a:ext cx="0" cy="52040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43" idx="2"/>
              <a:endCxn id="240" idx="0"/>
            </p:cNvCxnSpPr>
            <p:nvPr/>
          </p:nvCxnSpPr>
          <p:spPr>
            <a:xfrm flipH="1">
              <a:off x="6118117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702380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36"/>
          <p:cNvSpPr txBox="1"/>
          <p:nvPr/>
        </p:nvSpPr>
        <p:spPr>
          <a:xfrm>
            <a:off x="4019044" y="3505200"/>
            <a:ext cx="106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One ST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6396895" y="3900179"/>
            <a:ext cx="2469377" cy="2461519"/>
            <a:chOff x="5683935" y="1695257"/>
            <a:chExt cx="2469377" cy="2461519"/>
          </a:xfrm>
        </p:grpSpPr>
        <p:pic>
          <p:nvPicPr>
            <p:cNvPr id="221" name="Picture 2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161" y="2291780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2" name="Picture 2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524" y="3782114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3" name="Straight Connector 222"/>
            <p:cNvCxnSpPr/>
            <p:nvPr/>
          </p:nvCxnSpPr>
          <p:spPr>
            <a:xfrm flipV="1">
              <a:off x="7047630" y="2059888"/>
              <a:ext cx="237319" cy="25136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047630" y="3541450"/>
              <a:ext cx="320749" cy="2710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Picture 2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949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6" name="Picture 2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5" y="3792145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7" name="Straight Connector 226"/>
            <p:cNvCxnSpPr/>
            <p:nvPr/>
          </p:nvCxnSpPr>
          <p:spPr>
            <a:xfrm flipH="1" flipV="1">
              <a:off x="6413161" y="2038622"/>
              <a:ext cx="293608" cy="27263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6416586" y="3541452"/>
              <a:ext cx="290183" cy="27105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9" name="Picture 2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36" y="1695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22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586" y="3176819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1" name="Straight Connector 230"/>
            <p:cNvCxnSpPr/>
            <p:nvPr/>
          </p:nvCxnSpPr>
          <p:spPr>
            <a:xfrm flipV="1">
              <a:off x="6561677" y="2656411"/>
              <a:ext cx="0" cy="52040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047630" y="2656411"/>
              <a:ext cx="0" cy="52040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9" idx="2"/>
              <a:endCxn id="226" idx="0"/>
            </p:cNvCxnSpPr>
            <p:nvPr/>
          </p:nvCxnSpPr>
          <p:spPr>
            <a:xfrm flipH="1">
              <a:off x="6118117" y="2059888"/>
              <a:ext cx="1" cy="173225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7702380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52"/>
          <p:cNvSpPr txBox="1"/>
          <p:nvPr/>
        </p:nvSpPr>
        <p:spPr>
          <a:xfrm>
            <a:off x="6774928" y="3505200"/>
            <a:ext cx="15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Another ST</a:t>
            </a:r>
          </a:p>
        </p:txBody>
      </p:sp>
      <p:sp>
        <p:nvSpPr>
          <p:cNvPr id="217" name="Oval 216"/>
          <p:cNvSpPr/>
          <p:nvPr/>
        </p:nvSpPr>
        <p:spPr>
          <a:xfrm>
            <a:off x="3690552" y="4178345"/>
            <a:ext cx="261134" cy="261134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700509" y="6038784"/>
            <a:ext cx="261134" cy="261134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9" name="TextBox 55"/>
          <p:cNvSpPr txBox="1"/>
          <p:nvPr/>
        </p:nvSpPr>
        <p:spPr>
          <a:xfrm>
            <a:off x="6003435" y="5349841"/>
            <a:ext cx="77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Root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6458293" y="5746372"/>
            <a:ext cx="91532" cy="2710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721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Characteristics</a:t>
            </a:r>
          </a:p>
          <a:p>
            <a:pPr lvl="1"/>
            <a:r>
              <a:rPr lang="en-US"/>
              <a:t>Distributed, non centralized:</a:t>
            </a:r>
          </a:p>
          <a:p>
            <a:pPr lvl="2"/>
            <a:r>
              <a:rPr lang="en-US"/>
              <a:t>all switches run the same algorithm</a:t>
            </a:r>
          </a:p>
          <a:p>
            <a:pPr lvl="2"/>
            <a:r>
              <a:rPr lang="en-US"/>
              <a:t>they start with no information</a:t>
            </a:r>
          </a:p>
          <a:p>
            <a:pPr lvl="2"/>
            <a:r>
              <a:rPr lang="en-US"/>
              <a:t>operate in parallel and send messages</a:t>
            </a:r>
          </a:p>
          <a:p>
            <a:pPr lvl="2"/>
            <a:r>
              <a:rPr lang="en-US"/>
              <a:t>always search for the best solution</a:t>
            </a:r>
          </a:p>
          <a:p>
            <a:pPr lvl="1"/>
            <a:r>
              <a:rPr lang="en-US"/>
              <a:t>Ensures a highly robust solution</a:t>
            </a:r>
          </a:p>
          <a:p>
            <a:pPr lvl="2"/>
            <a:r>
              <a:rPr lang="en-US"/>
              <a:t>works for any topology, with no configuration</a:t>
            </a:r>
          </a:p>
          <a:p>
            <a:pPr lvl="2"/>
            <a:r>
              <a:rPr lang="en-US"/>
              <a:t>adapts to link/switch failures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61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Outline</a:t>
            </a:r>
          </a:p>
          <a:p>
            <a:pPr lvl="2"/>
            <a:r>
              <a:rPr lang="en-US"/>
              <a:t>elect a root node of the tree (switch with the lowest address)</a:t>
            </a:r>
          </a:p>
          <a:p>
            <a:pPr lvl="3"/>
            <a:r>
              <a:rPr lang="en-US"/>
              <a:t>each switch initially believes it is the root of the tree</a:t>
            </a:r>
          </a:p>
          <a:p>
            <a:pPr lvl="2"/>
            <a:r>
              <a:rPr lang="en-US"/>
              <a:t>grow tree as shortest distances from the root (lowest address breaks ties)</a:t>
            </a:r>
          </a:p>
          <a:p>
            <a:pPr lvl="3"/>
            <a:r>
              <a:rPr lang="en-US"/>
              <a:t>each switch sends periodic updates to neighbors with:</a:t>
            </a:r>
          </a:p>
          <a:p>
            <a:pPr lvl="4"/>
            <a:r>
              <a:rPr lang="en-US"/>
              <a:t>its address, address of the root, and distance (in hops) to root</a:t>
            </a:r>
          </a:p>
          <a:p>
            <a:pPr lvl="3"/>
            <a:r>
              <a:rPr lang="en-US"/>
              <a:t>switches favor ports with shorter distances to lowest root</a:t>
            </a:r>
          </a:p>
          <a:p>
            <a:pPr lvl="4"/>
            <a:r>
              <a:rPr lang="en-US"/>
              <a:t>uses lowest address as a tie break for distances</a:t>
            </a:r>
          </a:p>
          <a:p>
            <a:pPr lvl="2"/>
            <a:r>
              <a:rPr lang="en-US"/>
              <a:t>turn off ports for forwarding if they aren’t on the spanning tree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4825867"/>
            <a:ext cx="4233214" cy="889133"/>
            <a:chOff x="1933045" y="3456755"/>
            <a:chExt cx="4233214" cy="889133"/>
          </a:xfrm>
        </p:grpSpPr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530" y="3981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>
              <a:stCxn id="9" idx="3"/>
              <a:endCxn id="7" idx="1"/>
            </p:cNvCxnSpPr>
            <p:nvPr/>
          </p:nvCxnSpPr>
          <p:spPr>
            <a:xfrm>
              <a:off x="3842775" y="4163573"/>
              <a:ext cx="4137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412" y="3981257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6"/>
            <p:cNvSpPr txBox="1"/>
            <p:nvPr/>
          </p:nvSpPr>
          <p:spPr>
            <a:xfrm>
              <a:off x="3280672" y="3976556"/>
              <a:ext cx="25583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C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1933045" y="3456755"/>
              <a:ext cx="4233214" cy="381000"/>
            </a:xfrm>
            <a:prstGeom prst="wedgeRoundRectCallout">
              <a:avLst>
                <a:gd name="adj1" fmla="val -15201"/>
                <a:gd name="adj2" fmla="val 82093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Hi, I’m </a:t>
              </a:r>
              <a:r>
                <a:rPr lang="en-US" sz="2000" u="sng" dirty="0">
                  <a:solidFill>
                    <a:schemeClr val="tx1"/>
                  </a:solidFill>
                </a:rPr>
                <a:t>C</a:t>
              </a:r>
              <a:r>
                <a:rPr lang="en-US" sz="2000" dirty="0">
                  <a:solidFill>
                    <a:schemeClr val="tx1"/>
                  </a:solidFill>
                </a:rPr>
                <a:t>, the root is </a:t>
              </a:r>
              <a:r>
                <a:rPr lang="en-US" sz="2000" u="sng" dirty="0">
                  <a:solidFill>
                    <a:schemeClr val="tx1"/>
                  </a:solidFill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</a:rPr>
                <a:t>, it’s </a:t>
              </a:r>
              <a:r>
                <a:rPr lang="en-US" sz="2000" u="sng" dirty="0">
                  <a:solidFill>
                    <a:schemeClr val="tx1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 hops away </a:t>
              </a:r>
            </a:p>
          </p:txBody>
        </p:sp>
      </p:grpSp>
      <p:sp>
        <p:nvSpPr>
          <p:cNvPr id="6" name="TextBox 22"/>
          <p:cNvSpPr txBox="1"/>
          <p:nvPr/>
        </p:nvSpPr>
        <p:spPr>
          <a:xfrm>
            <a:off x="5205123" y="4784806"/>
            <a:ext cx="149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or (C, A, 2)</a:t>
            </a:r>
          </a:p>
        </p:txBody>
      </p:sp>
    </p:spTree>
    <p:extLst>
      <p:ext uri="{BB962C8B-B14F-4D97-AF65-F5344CB8AC3E}">
        <p14:creationId xmlns:p14="http://schemas.microsoft.com/office/powerpoint/2010/main" val="10300307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5495246" cy="4925704"/>
          </a:xfrm>
        </p:spPr>
        <p:txBody>
          <a:bodyPr/>
          <a:lstStyle/>
          <a:p>
            <a:pPr lvl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round, sending:</a:t>
            </a:r>
          </a:p>
          <a:p>
            <a:pPr lvl="2"/>
            <a:r>
              <a:rPr lang="en-US"/>
              <a:t>A sends (A, A, 0) to say it is root</a:t>
            </a:r>
          </a:p>
          <a:p>
            <a:pPr lvl="2"/>
            <a:r>
              <a:rPr lang="en-US"/>
              <a:t>B, C, D, E, and F do likewise</a:t>
            </a:r>
          </a:p>
          <a:p>
            <a:pPr lvl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round, receiving:</a:t>
            </a:r>
          </a:p>
          <a:p>
            <a:pPr lvl="2"/>
            <a:r>
              <a:rPr lang="en-US"/>
              <a:t>A still thinks it is (A, A, 0) </a:t>
            </a:r>
          </a:p>
          <a:p>
            <a:pPr lvl="3"/>
            <a:r>
              <a:rPr lang="en-US"/>
              <a:t>its switch address is lower than C’s or E’s.</a:t>
            </a:r>
          </a:p>
          <a:p>
            <a:pPr lvl="2"/>
            <a:r>
              <a:rPr lang="en-US"/>
              <a:t>B still thinks it is (B, B, 0) ... likewise for C and F</a:t>
            </a:r>
          </a:p>
          <a:p>
            <a:pPr lvl="2"/>
            <a:r>
              <a:rPr lang="en-US"/>
              <a:t>C updates to (C,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, 1)</a:t>
            </a:r>
          </a:p>
          <a:p>
            <a:pPr lvl="3"/>
            <a:r>
              <a:rPr lang="en-US"/>
              <a:t>C receives (A,A,0) and (B,B,0)</a:t>
            </a:r>
          </a:p>
          <a:p>
            <a:pPr lvl="3"/>
            <a:r>
              <a:rPr lang="en-US"/>
              <a:t>uses lowest switch address to break tie </a:t>
            </a:r>
          </a:p>
          <a:p>
            <a:pPr lvl="2"/>
            <a:r>
              <a:rPr lang="en-US"/>
              <a:t>D updates to (D,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, 1)</a:t>
            </a:r>
          </a:p>
          <a:p>
            <a:pPr lvl="3"/>
            <a:r>
              <a:rPr lang="en-US"/>
              <a:t>D receives (C,C,0), (E,E,0), and (F,F,0)</a:t>
            </a:r>
          </a:p>
          <a:p>
            <a:pPr lvl="2"/>
            <a:r>
              <a:rPr lang="en-US"/>
              <a:t>E updates to (E,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, 1) ... lower of A and D</a:t>
            </a:r>
          </a:p>
          <a:p>
            <a:pPr lvl="2"/>
            <a:r>
              <a:rPr lang="en-US"/>
              <a:t>F updates to (F,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, 1) ... lower of B and 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7423" y="3987215"/>
            <a:ext cx="2469377" cy="2497809"/>
            <a:chOff x="5683935" y="1658967"/>
            <a:chExt cx="2469377" cy="2497809"/>
          </a:xfrm>
        </p:grpSpPr>
        <p:grpSp>
          <p:nvGrpSpPr>
            <p:cNvPr id="29" name="Group 28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38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0" name="Straight Connector 39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4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4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4" name="Straight Connector 43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4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8" name="Straight Connector 47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3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33" name="TextBox 24"/>
            <p:cNvSpPr txBox="1"/>
            <p:nvPr/>
          </p:nvSpPr>
          <p:spPr>
            <a:xfrm>
              <a:off x="7379344" y="1690556"/>
              <a:ext cx="605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B,B,0</a:t>
              </a:r>
            </a:p>
          </p:txBody>
        </p:sp>
        <p:sp>
          <p:nvSpPr>
            <p:cNvPr id="34" name="TextBox 25"/>
            <p:cNvSpPr txBox="1"/>
            <p:nvPr/>
          </p:nvSpPr>
          <p:spPr>
            <a:xfrm>
              <a:off x="6469947" y="2283822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C,</a:t>
              </a:r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26"/>
            <p:cNvSpPr txBox="1"/>
            <p:nvPr/>
          </p:nvSpPr>
          <p:spPr>
            <a:xfrm>
              <a:off x="6486730" y="3172118"/>
              <a:ext cx="60446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D,</a:t>
              </a:r>
              <a:r>
                <a:rPr lang="en-US">
                  <a:solidFill>
                    <a:srgbClr val="FF0000"/>
                  </a:solidFill>
                </a:rPr>
                <a:t>C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E,</a:t>
              </a:r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7375713" y="3782114"/>
              <a:ext cx="55585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F,</a:t>
              </a:r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17423" y="1211927"/>
            <a:ext cx="2469377" cy="2497809"/>
            <a:chOff x="5683935" y="1658967"/>
            <a:chExt cx="2469377" cy="2497809"/>
          </a:xfrm>
        </p:grpSpPr>
        <p:grpSp>
          <p:nvGrpSpPr>
            <p:cNvPr id="50" name="Group 49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59" name="Picture 5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5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1" name="Straight Connector 60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6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Straight Connector 64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6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9" name="Straight Connector 68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3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7379344" y="1690556"/>
              <a:ext cx="605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B,B,0</a:t>
              </a:r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6469947" y="2283822"/>
              <a:ext cx="605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C,C,0</a:t>
              </a: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6486730" y="3172118"/>
              <a:ext cx="63248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D,D,0</a:t>
              </a:r>
            </a:p>
          </p:txBody>
        </p:sp>
        <p:sp>
          <p:nvSpPr>
            <p:cNvPr id="57" name="TextBox 27"/>
            <p:cNvSpPr txBox="1"/>
            <p:nvPr/>
          </p:nvSpPr>
          <p:spPr>
            <a:xfrm>
              <a:off x="5742337" y="3789794"/>
              <a:ext cx="58605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E,E,0</a:t>
              </a: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7375713" y="3782114"/>
              <a:ext cx="53527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F,F,0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520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5572182" cy="4925704"/>
          </a:xfrm>
        </p:spPr>
        <p:txBody>
          <a:bodyPr/>
          <a:lstStyle/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round, sending:</a:t>
            </a:r>
          </a:p>
          <a:p>
            <a:pPr lvl="2"/>
            <a:r>
              <a:rPr lang="en-US"/>
              <a:t>Nodes send their updated state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round, receiving:</a:t>
            </a:r>
          </a:p>
          <a:p>
            <a:pPr lvl="2"/>
            <a:r>
              <a:rPr lang="en-US"/>
              <a:t>A remains (A, A, 0)</a:t>
            </a:r>
          </a:p>
          <a:p>
            <a:pPr lvl="2"/>
            <a:r>
              <a:rPr lang="en-US"/>
              <a:t>B updates to (B,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 via C</a:t>
            </a:r>
          </a:p>
          <a:p>
            <a:pPr lvl="3"/>
            <a:r>
              <a:rPr lang="en-US"/>
              <a:t>receives (C,A,1) and defers to lower root address</a:t>
            </a:r>
          </a:p>
          <a:p>
            <a:pPr lvl="2"/>
            <a:r>
              <a:rPr lang="en-US"/>
              <a:t>C remains (C, A, 1)</a:t>
            </a:r>
          </a:p>
          <a:p>
            <a:pPr lvl="2"/>
            <a:r>
              <a:rPr lang="en-US"/>
              <a:t>D updates to (D,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 via C-Left (picking one port)</a:t>
            </a:r>
          </a:p>
          <a:p>
            <a:pPr lvl="2"/>
            <a:r>
              <a:rPr lang="en-US"/>
              <a:t>E remains (E, A, 1)</a:t>
            </a:r>
          </a:p>
          <a:p>
            <a:pPr lvl="2"/>
            <a:r>
              <a:rPr lang="en-US"/>
              <a:t>F remains (F, B, 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217423" y="3991223"/>
            <a:ext cx="2469377" cy="2497809"/>
            <a:chOff x="5683935" y="1658967"/>
            <a:chExt cx="2469377" cy="2497809"/>
          </a:xfrm>
        </p:grpSpPr>
        <p:grpSp>
          <p:nvGrpSpPr>
            <p:cNvPr id="72" name="Group 71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81" name="Picture 80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8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8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8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7" name="Straight Connector 86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8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" name="Picture 8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1" name="Straight Connector 90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76" name="TextBox 35"/>
            <p:cNvSpPr txBox="1"/>
            <p:nvPr/>
          </p:nvSpPr>
          <p:spPr>
            <a:xfrm>
              <a:off x="7379344" y="1690556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B,</a:t>
              </a:r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77" name="TextBox 36"/>
            <p:cNvSpPr txBox="1"/>
            <p:nvPr/>
          </p:nvSpPr>
          <p:spPr>
            <a:xfrm>
              <a:off x="6469947" y="2283822"/>
              <a:ext cx="60048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C,A,1</a:t>
              </a:r>
            </a:p>
          </p:txBody>
        </p:sp>
        <p:sp>
          <p:nvSpPr>
            <p:cNvPr id="78" name="TextBox 37"/>
            <p:cNvSpPr txBox="1"/>
            <p:nvPr/>
          </p:nvSpPr>
          <p:spPr>
            <a:xfrm>
              <a:off x="6486730" y="3172118"/>
              <a:ext cx="6285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D,</a:t>
              </a:r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  <p:sp>
          <p:nvSpPr>
            <p:cNvPr id="79" name="TextBox 38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E,A,1</a:t>
              </a:r>
            </a:p>
          </p:txBody>
        </p:sp>
        <p:sp>
          <p:nvSpPr>
            <p:cNvPr id="80" name="TextBox 39"/>
            <p:cNvSpPr txBox="1"/>
            <p:nvPr/>
          </p:nvSpPr>
          <p:spPr>
            <a:xfrm>
              <a:off x="7375713" y="3782114"/>
              <a:ext cx="55585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F,B,1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17423" y="1211927"/>
            <a:ext cx="2469377" cy="2497809"/>
            <a:chOff x="5683935" y="1658967"/>
            <a:chExt cx="2469377" cy="2497809"/>
          </a:xfrm>
        </p:grpSpPr>
        <p:grpSp>
          <p:nvGrpSpPr>
            <p:cNvPr id="28" name="Group 27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37" name="Picture 3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Straight Connector 38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3" name="Straight Connector 42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4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Connector 46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3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32" name="TextBox 24"/>
            <p:cNvSpPr txBox="1"/>
            <p:nvPr/>
          </p:nvSpPr>
          <p:spPr>
            <a:xfrm>
              <a:off x="7379344" y="1690556"/>
              <a:ext cx="60529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B,B,0</a:t>
              </a:r>
            </a:p>
          </p:txBody>
        </p:sp>
        <p:sp>
          <p:nvSpPr>
            <p:cNvPr id="33" name="TextBox 25"/>
            <p:cNvSpPr txBox="1"/>
            <p:nvPr/>
          </p:nvSpPr>
          <p:spPr>
            <a:xfrm>
              <a:off x="6469947" y="2283822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C,A,1</a:t>
              </a:r>
              <a:endParaRPr lang="en-US" dirty="0"/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6486730" y="3172118"/>
              <a:ext cx="60446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D,C,1</a:t>
              </a:r>
              <a:endParaRPr lang="en-US" dirty="0"/>
            </a:p>
          </p:txBody>
        </p:sp>
        <p:sp>
          <p:nvSpPr>
            <p:cNvPr id="35" name="TextBox 27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E,A,1</a:t>
              </a:r>
              <a:endParaRPr lang="en-US" dirty="0"/>
            </a:p>
          </p:txBody>
        </p:sp>
        <p:sp>
          <p:nvSpPr>
            <p:cNvPr id="36" name="TextBox 28"/>
            <p:cNvSpPr txBox="1"/>
            <p:nvPr/>
          </p:nvSpPr>
          <p:spPr>
            <a:xfrm>
              <a:off x="7375713" y="3782114"/>
              <a:ext cx="55585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F,B,1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0627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5495246" cy="4925704"/>
          </a:xfrm>
        </p:spPr>
        <p:txBody>
          <a:bodyPr/>
          <a:lstStyle/>
          <a:p>
            <a:pPr lvl="1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round, sending:</a:t>
            </a:r>
          </a:p>
          <a:p>
            <a:pPr lvl="2"/>
            <a:r>
              <a:rPr lang="en-US"/>
              <a:t>Nodes send their updated state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round, receiving:</a:t>
            </a:r>
          </a:p>
          <a:p>
            <a:pPr lvl="2"/>
            <a:r>
              <a:rPr lang="en-US"/>
              <a:t>A remains (A, A, 0)</a:t>
            </a:r>
          </a:p>
          <a:p>
            <a:pPr lvl="2"/>
            <a:r>
              <a:rPr lang="en-US"/>
              <a:t>B remains (B, A, 2) via C</a:t>
            </a:r>
          </a:p>
          <a:p>
            <a:pPr lvl="2"/>
            <a:r>
              <a:rPr lang="en-US"/>
              <a:t>C remains (C, A, 1)</a:t>
            </a:r>
          </a:p>
          <a:p>
            <a:pPr lvl="2"/>
            <a:r>
              <a:rPr lang="en-US"/>
              <a:t>D remains (D, A, 2) via C-Left</a:t>
            </a:r>
          </a:p>
          <a:p>
            <a:pPr lvl="2"/>
            <a:r>
              <a:rPr lang="en-US"/>
              <a:t>E remains (E, A, 1)</a:t>
            </a:r>
          </a:p>
          <a:p>
            <a:pPr lvl="2"/>
            <a:r>
              <a:rPr lang="en-US"/>
              <a:t>F updates to (F,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) via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17423" y="4003255"/>
            <a:ext cx="2469377" cy="2497809"/>
            <a:chOff x="5683935" y="1658967"/>
            <a:chExt cx="2469377" cy="2497809"/>
          </a:xfrm>
        </p:grpSpPr>
        <p:grpSp>
          <p:nvGrpSpPr>
            <p:cNvPr id="28" name="Group 27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37" name="Picture 3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3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Straight Connector 38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3" name="Straight Connector 42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4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7" name="Straight Connector 46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4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32" name="TextBox 35"/>
            <p:cNvSpPr txBox="1"/>
            <p:nvPr/>
          </p:nvSpPr>
          <p:spPr>
            <a:xfrm>
              <a:off x="7379344" y="1690556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B,A,2</a:t>
              </a:r>
            </a:p>
          </p:txBody>
        </p:sp>
        <p:sp>
          <p:nvSpPr>
            <p:cNvPr id="33" name="TextBox 36"/>
            <p:cNvSpPr txBox="1"/>
            <p:nvPr/>
          </p:nvSpPr>
          <p:spPr>
            <a:xfrm>
              <a:off x="6469947" y="2283822"/>
              <a:ext cx="60048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C,A,1</a:t>
              </a:r>
            </a:p>
          </p:txBody>
        </p:sp>
        <p:sp>
          <p:nvSpPr>
            <p:cNvPr id="34" name="TextBox 37"/>
            <p:cNvSpPr txBox="1"/>
            <p:nvPr/>
          </p:nvSpPr>
          <p:spPr>
            <a:xfrm>
              <a:off x="6486730" y="3172118"/>
              <a:ext cx="6285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D,A,2</a:t>
              </a: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E,A,1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7375713" y="3782114"/>
              <a:ext cx="56547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F,</a:t>
              </a:r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,</a:t>
              </a:r>
              <a:r>
                <a:rPr lang="en-US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17423" y="1219200"/>
            <a:ext cx="2469377" cy="2497809"/>
            <a:chOff x="5683935" y="1658967"/>
            <a:chExt cx="2469377" cy="2497809"/>
          </a:xfrm>
        </p:grpSpPr>
        <p:grpSp>
          <p:nvGrpSpPr>
            <p:cNvPr id="50" name="Group 49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59" name="Picture 5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5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1" name="Straight Connector 60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6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Straight Connector 64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6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9" name="Straight Connector 68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4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54" name="TextBox 35"/>
            <p:cNvSpPr txBox="1"/>
            <p:nvPr/>
          </p:nvSpPr>
          <p:spPr>
            <a:xfrm>
              <a:off x="7379344" y="1690556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B,A,2</a:t>
              </a:r>
              <a:endParaRPr lang="en-US" dirty="0"/>
            </a:p>
          </p:txBody>
        </p:sp>
        <p:sp>
          <p:nvSpPr>
            <p:cNvPr id="55" name="TextBox 36"/>
            <p:cNvSpPr txBox="1"/>
            <p:nvPr/>
          </p:nvSpPr>
          <p:spPr>
            <a:xfrm>
              <a:off x="6469947" y="2283822"/>
              <a:ext cx="60048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C,A,1</a:t>
              </a:r>
            </a:p>
          </p:txBody>
        </p:sp>
        <p:sp>
          <p:nvSpPr>
            <p:cNvPr id="56" name="TextBox 37"/>
            <p:cNvSpPr txBox="1"/>
            <p:nvPr/>
          </p:nvSpPr>
          <p:spPr>
            <a:xfrm>
              <a:off x="6486730" y="3172118"/>
              <a:ext cx="6285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D,A,2</a:t>
              </a:r>
            </a:p>
          </p:txBody>
        </p:sp>
        <p:sp>
          <p:nvSpPr>
            <p:cNvPr id="57" name="TextBox 38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E,A,1</a:t>
              </a:r>
            </a:p>
          </p:txBody>
        </p:sp>
        <p:sp>
          <p:nvSpPr>
            <p:cNvPr id="58" name="TextBox 39"/>
            <p:cNvSpPr txBox="1"/>
            <p:nvPr/>
          </p:nvSpPr>
          <p:spPr>
            <a:xfrm>
              <a:off x="7375713" y="3782114"/>
              <a:ext cx="55585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F,B,1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4630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5495246" cy="4925704"/>
          </a:xfrm>
        </p:spPr>
        <p:txBody>
          <a:bodyPr/>
          <a:lstStyle/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round, sending:</a:t>
            </a:r>
          </a:p>
          <a:p>
            <a:pPr lvl="2"/>
            <a:r>
              <a:rPr lang="en-US" dirty="0"/>
              <a:t>steady state has been reached</a:t>
            </a:r>
          </a:p>
          <a:p>
            <a:pPr lvl="2"/>
            <a:r>
              <a:rPr lang="en-US" dirty="0"/>
              <a:t>Nodes turn off forwarding on some ports </a:t>
            </a:r>
          </a:p>
          <a:p>
            <a:pPr lvl="3"/>
            <a:r>
              <a:rPr lang="en-US" dirty="0"/>
              <a:t>eliminate duplicate paths</a:t>
            </a:r>
          </a:p>
          <a:p>
            <a:pPr lvl="3"/>
            <a:r>
              <a:rPr lang="en-US" dirty="0"/>
              <a:t>pick lowest switch address as tie breaker</a:t>
            </a:r>
          </a:p>
          <a:p>
            <a:pPr lvl="1"/>
            <a:r>
              <a:rPr lang="en-US" dirty="0"/>
              <a:t>Algorithm continues to run</a:t>
            </a:r>
          </a:p>
          <a:p>
            <a:pPr lvl="2"/>
            <a:r>
              <a:rPr lang="en-US" dirty="0"/>
              <a:t>adapts by timing out information</a:t>
            </a:r>
          </a:p>
          <a:p>
            <a:pPr lvl="2"/>
            <a:r>
              <a:rPr lang="en-US" dirty="0"/>
              <a:t>e.g., if A fails, other nodes forget it,</a:t>
            </a:r>
            <a:br>
              <a:rPr lang="en-US" dirty="0"/>
            </a:br>
            <a:r>
              <a:rPr lang="en-US" dirty="0"/>
              <a:t>and B will become the new root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217423" y="1225330"/>
            <a:ext cx="2469377" cy="2497809"/>
            <a:chOff x="5683935" y="1658967"/>
            <a:chExt cx="2469377" cy="2497809"/>
          </a:xfrm>
        </p:grpSpPr>
        <p:grpSp>
          <p:nvGrpSpPr>
            <p:cNvPr id="50" name="Group 49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59" name="Picture 5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5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1" name="Straight Connector 60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54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6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5" name="Straight Connector 64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54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6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9" name="Straight Connector 68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4"/>
            <p:cNvSpPr txBox="1"/>
            <p:nvPr/>
          </p:nvSpPr>
          <p:spPr>
            <a:xfrm>
              <a:off x="5739728" y="1658967"/>
              <a:ext cx="62453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A,A,0</a:t>
              </a:r>
            </a:p>
          </p:txBody>
        </p:sp>
        <p:sp>
          <p:nvSpPr>
            <p:cNvPr id="54" name="TextBox 35"/>
            <p:cNvSpPr txBox="1"/>
            <p:nvPr/>
          </p:nvSpPr>
          <p:spPr>
            <a:xfrm>
              <a:off x="7379344" y="1690556"/>
              <a:ext cx="6149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B,A,2</a:t>
              </a:r>
            </a:p>
          </p:txBody>
        </p:sp>
        <p:sp>
          <p:nvSpPr>
            <p:cNvPr id="55" name="TextBox 36"/>
            <p:cNvSpPr txBox="1"/>
            <p:nvPr/>
          </p:nvSpPr>
          <p:spPr>
            <a:xfrm>
              <a:off x="6469947" y="2283822"/>
              <a:ext cx="60048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C,A,1</a:t>
              </a:r>
            </a:p>
          </p:txBody>
        </p:sp>
        <p:sp>
          <p:nvSpPr>
            <p:cNvPr id="56" name="TextBox 37"/>
            <p:cNvSpPr txBox="1"/>
            <p:nvPr/>
          </p:nvSpPr>
          <p:spPr>
            <a:xfrm>
              <a:off x="6486730" y="3172118"/>
              <a:ext cx="6285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D,A,2</a:t>
              </a:r>
            </a:p>
          </p:txBody>
        </p:sp>
        <p:sp>
          <p:nvSpPr>
            <p:cNvPr id="57" name="TextBox 38"/>
            <p:cNvSpPr txBox="1"/>
            <p:nvPr/>
          </p:nvSpPr>
          <p:spPr>
            <a:xfrm>
              <a:off x="5742337" y="3789794"/>
              <a:ext cx="59086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E,A,1</a:t>
              </a:r>
            </a:p>
          </p:txBody>
        </p:sp>
        <p:sp>
          <p:nvSpPr>
            <p:cNvPr id="58" name="TextBox 39"/>
            <p:cNvSpPr txBox="1"/>
            <p:nvPr/>
          </p:nvSpPr>
          <p:spPr>
            <a:xfrm>
              <a:off x="7375713" y="3782114"/>
              <a:ext cx="56547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F,A,3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9704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5495246" cy="4925704"/>
          </a:xfrm>
        </p:spPr>
        <p:txBody>
          <a:bodyPr/>
          <a:lstStyle/>
          <a:p>
            <a:pPr lvl="1"/>
            <a:r>
              <a:rPr lang="en-US"/>
              <a:t>Forwarding proceeds as usual on the ST</a:t>
            </a:r>
          </a:p>
          <a:p>
            <a:pPr lvl="2"/>
            <a:r>
              <a:rPr lang="en-US"/>
              <a:t>Black arrows - spanning tree </a:t>
            </a:r>
          </a:p>
          <a:p>
            <a:pPr lvl="2"/>
            <a:r>
              <a:rPr lang="en-US"/>
              <a:t>Pink arrows – broadcast from D looking for F</a:t>
            </a:r>
          </a:p>
          <a:p>
            <a:pPr lvl="2"/>
            <a:r>
              <a:rPr lang="en-US"/>
              <a:t>Green arrows – route from F to D</a:t>
            </a:r>
          </a:p>
          <a:p>
            <a:pPr lvl="1"/>
            <a:r>
              <a:rPr lang="en-US"/>
              <a:t>D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F (broadcast since we don’t know its port)</a:t>
            </a:r>
          </a:p>
          <a:p>
            <a:pPr lvl="2"/>
            <a:r>
              <a:rPr lang="en-US"/>
              <a:t>D</a:t>
            </a:r>
            <a:r>
              <a:rPr lang="en-US">
                <a:sym typeface="Wingdings" panose="05000000000000000000" pitchFamily="2" charset="2"/>
              </a:rPr>
              <a:t> C-Left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C  A, B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A  E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B  F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  D (we know where D lives)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F  B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B  C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C  D</a:t>
            </a:r>
          </a:p>
          <a:p>
            <a:pPr marL="574675" lvl="2" indent="0">
              <a:buNone/>
            </a:pPr>
            <a:r>
              <a:rPr lang="en-US">
                <a:sym typeface="Wingdings" panose="05000000000000000000" pitchFamily="2" charset="2"/>
              </a:rPr>
              <a:t>(not the best route, F is directly connected to D!)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217423" y="2178920"/>
            <a:ext cx="2469377" cy="2497809"/>
            <a:chOff x="5683935" y="1658967"/>
            <a:chExt cx="2469377" cy="2497809"/>
          </a:xfrm>
        </p:grpSpPr>
        <p:grpSp>
          <p:nvGrpSpPr>
            <p:cNvPr id="58" name="Group 57"/>
            <p:cNvGrpSpPr/>
            <p:nvPr/>
          </p:nvGrpSpPr>
          <p:grpSpPr>
            <a:xfrm>
              <a:off x="5683935" y="1695257"/>
              <a:ext cx="2469377" cy="2461519"/>
              <a:chOff x="1760505" y="2047624"/>
              <a:chExt cx="2469377" cy="2461519"/>
            </a:xfrm>
          </p:grpSpPr>
          <p:pic>
            <p:nvPicPr>
              <p:cNvPr id="67" name="Picture 6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731" y="2644147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6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094" y="41344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9" name="Straight Connector 68"/>
              <p:cNvCxnSpPr/>
              <p:nvPr/>
            </p:nvCxnSpPr>
            <p:spPr>
              <a:xfrm flipV="1">
                <a:off x="3124200" y="2412255"/>
                <a:ext cx="237319" cy="25136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124200" y="3893817"/>
                <a:ext cx="320749" cy="271057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70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519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7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5" y="4144512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3" name="Straight Connector 72"/>
              <p:cNvCxnSpPr/>
              <p:nvPr/>
            </p:nvCxnSpPr>
            <p:spPr>
              <a:xfrm>
                <a:off x="2489731" y="2390989"/>
                <a:ext cx="293608" cy="27263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2493156" y="3893819"/>
                <a:ext cx="290183" cy="27105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7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506" y="2047624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Picture 7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156" y="352918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7" name="Straight Connector 76"/>
              <p:cNvCxnSpPr/>
              <p:nvPr/>
            </p:nvCxnSpPr>
            <p:spPr>
              <a:xfrm>
                <a:off x="2638247" y="3008778"/>
                <a:ext cx="0" cy="52040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124200" y="3008778"/>
                <a:ext cx="0" cy="52040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H="1">
              <a:off x="6104886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689149" y="2059888"/>
              <a:ext cx="1" cy="17322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4"/>
            <p:cNvSpPr txBox="1"/>
            <p:nvPr/>
          </p:nvSpPr>
          <p:spPr>
            <a:xfrm>
              <a:off x="5739728" y="1658967"/>
              <a:ext cx="68544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A,A,0</a:t>
              </a:r>
            </a:p>
          </p:txBody>
        </p:sp>
        <p:sp>
          <p:nvSpPr>
            <p:cNvPr id="62" name="TextBox 35"/>
            <p:cNvSpPr txBox="1"/>
            <p:nvPr/>
          </p:nvSpPr>
          <p:spPr>
            <a:xfrm>
              <a:off x="7379344" y="1690556"/>
              <a:ext cx="67422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B,A,2</a:t>
              </a:r>
            </a:p>
          </p:txBody>
        </p:sp>
        <p:sp>
          <p:nvSpPr>
            <p:cNvPr id="63" name="TextBox 36"/>
            <p:cNvSpPr txBox="1"/>
            <p:nvPr/>
          </p:nvSpPr>
          <p:spPr>
            <a:xfrm>
              <a:off x="6469947" y="2283822"/>
              <a:ext cx="6565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C,A,1</a:t>
              </a:r>
            </a:p>
          </p:txBody>
        </p:sp>
        <p:sp>
          <p:nvSpPr>
            <p:cNvPr id="64" name="TextBox 37"/>
            <p:cNvSpPr txBox="1"/>
            <p:nvPr/>
          </p:nvSpPr>
          <p:spPr>
            <a:xfrm>
              <a:off x="6486730" y="3172118"/>
              <a:ext cx="68717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D,A,2</a:t>
              </a:r>
            </a:p>
          </p:txBody>
        </p:sp>
        <p:sp>
          <p:nvSpPr>
            <p:cNvPr id="65" name="TextBox 38"/>
            <p:cNvSpPr txBox="1"/>
            <p:nvPr/>
          </p:nvSpPr>
          <p:spPr>
            <a:xfrm>
              <a:off x="5742337" y="3789794"/>
              <a:ext cx="64697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E,A,1</a:t>
              </a:r>
            </a:p>
          </p:txBody>
        </p:sp>
        <p:sp>
          <p:nvSpPr>
            <p:cNvPr id="66" name="TextBox 39"/>
            <p:cNvSpPr txBox="1"/>
            <p:nvPr/>
          </p:nvSpPr>
          <p:spPr>
            <a:xfrm>
              <a:off x="7375713" y="3782114"/>
              <a:ext cx="61985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lIns="45720" tIns="0" rIns="4572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F,A,3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7562414" y="2449419"/>
            <a:ext cx="237319" cy="25136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7049740" y="2459608"/>
            <a:ext cx="293608" cy="272633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229624" y="3171664"/>
            <a:ext cx="0" cy="520407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477088" y="2558885"/>
            <a:ext cx="1" cy="1732257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369758" y="2558575"/>
            <a:ext cx="1" cy="1732257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717633" y="2585601"/>
            <a:ext cx="237319" cy="251368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66109" y="3185765"/>
            <a:ext cx="0" cy="520407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8075590" y="2548252"/>
            <a:ext cx="1" cy="1732257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255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WiFi or 802.11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started in the 90s</a:t>
            </a:r>
          </a:p>
          <a:p>
            <a:pPr lvl="1"/>
            <a:r>
              <a:rPr lang="en-US"/>
              <a:t>clients get connectivity from a wired Access Point (AP)</a:t>
            </a:r>
          </a:p>
          <a:p>
            <a:pPr lvl="1"/>
            <a:r>
              <a:rPr lang="en-US"/>
              <a:t>multi access problem for shared channel</a:t>
            </a:r>
          </a:p>
          <a:p>
            <a:pPr lvl="1"/>
            <a:r>
              <a:rPr lang="en-US"/>
              <a:t>Uses 20/40MHz channels on ISM bands</a:t>
            </a:r>
          </a:p>
          <a:p>
            <a:pPr lvl="2"/>
            <a:r>
              <a:rPr lang="en-US"/>
              <a:t>802.11b/g/n on 2.4GHz </a:t>
            </a:r>
          </a:p>
          <a:p>
            <a:pPr lvl="2"/>
            <a:r>
              <a:rPr lang="en-US"/>
              <a:t>802.11a/n on 5GHz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28856" y="3048000"/>
            <a:ext cx="4445912" cy="2895599"/>
            <a:chOff x="1347367" y="1447800"/>
            <a:chExt cx="5777333" cy="33718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5666" b="8776"/>
            <a:stretch/>
          </p:blipFill>
          <p:spPr bwMode="auto">
            <a:xfrm>
              <a:off x="1693069" y="1742281"/>
              <a:ext cx="5431631" cy="3077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529817" y="1713999"/>
              <a:ext cx="1138998" cy="752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Access</a:t>
              </a:r>
              <a:br>
                <a:rPr lang="en-US" dirty="0"/>
              </a:br>
              <a:r>
                <a:rPr lang="en-US" dirty="0"/>
                <a:t>Point</a:t>
              </a:r>
            </a:p>
          </p:txBody>
        </p:sp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347367" y="3044991"/>
              <a:ext cx="925369" cy="3225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3460165" y="1447800"/>
              <a:ext cx="1981201" cy="430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To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7406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r>
              <a:rPr lang="en-US"/>
              <a:t>Types of networks – by technology type</a:t>
            </a:r>
          </a:p>
          <a:p>
            <a:pPr lvl="1"/>
            <a:r>
              <a:rPr lang="en-US"/>
              <a:t>Point to Point channels</a:t>
            </a:r>
          </a:p>
          <a:p>
            <a:pPr lvl="2"/>
            <a:r>
              <a:rPr lang="en-US"/>
              <a:t>mainly used in WANs</a:t>
            </a:r>
          </a:p>
          <a:p>
            <a:pPr lvl="1"/>
            <a:r>
              <a:rPr lang="en-US"/>
              <a:t>Broadcast channels (or multi-access channels)</a:t>
            </a:r>
          </a:p>
          <a:p>
            <a:pPr lvl="2"/>
            <a:r>
              <a:rPr lang="en-US"/>
              <a:t>mainly used in LANs</a:t>
            </a:r>
          </a:p>
          <a:p>
            <a:pPr lvl="2"/>
            <a:r>
              <a:rPr lang="en-US"/>
              <a:t>key issue is to allocate a single channel among competing users</a:t>
            </a:r>
          </a:p>
          <a:p>
            <a:pPr lvl="3"/>
            <a:r>
              <a:rPr lang="en-US"/>
              <a:t>channel connects each user to other users</a:t>
            </a:r>
          </a:p>
          <a:p>
            <a:pPr lvl="3"/>
            <a:r>
              <a:rPr lang="en-US"/>
              <a:t>any user who uses the channel interferes with others who also wish to use it</a:t>
            </a:r>
          </a:p>
          <a:p>
            <a:pPr lvl="3"/>
            <a:r>
              <a:rPr lang="en-US"/>
              <a:t>portion of the wireless spectrum in a region, or single wire to which nodes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7171213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Wireless</a:t>
            </a:r>
          </a:p>
          <a:p>
            <a:pPr lvl="1"/>
            <a:r>
              <a:rPr lang="en-US"/>
              <a:t>Does not fit into CSMA/CD model</a:t>
            </a:r>
          </a:p>
          <a:p>
            <a:pPr lvl="2"/>
            <a:r>
              <a:rPr lang="en-US"/>
              <a:t>Nodes may have different areas of coverage – does not fit Carrier Sense</a:t>
            </a:r>
          </a:p>
          <a:p>
            <a:pPr lvl="2"/>
            <a:r>
              <a:rPr lang="en-US"/>
              <a:t>Nodes can’t hear while sending – can’t Collision Detect</a:t>
            </a:r>
          </a:p>
          <a:p>
            <a:pPr lvl="3"/>
            <a:r>
              <a:rPr lang="en-US"/>
              <a:t>Inability to do CD results in wastage for wireless (cannot abort in middle of send)</a:t>
            </a:r>
          </a:p>
          <a:p>
            <a:pPr lvl="1"/>
            <a:r>
              <a:rPr lang="en-US"/>
              <a:t>signal is broadcast, and received where there is sufficient SNR</a:t>
            </a:r>
          </a:p>
          <a:p>
            <a:pPr lvl="1"/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 t="6880" b="19786"/>
          <a:stretch>
            <a:fillRect/>
          </a:stretch>
        </p:blipFill>
        <p:spPr bwMode="auto">
          <a:xfrm>
            <a:off x="457200" y="1322696"/>
            <a:ext cx="4579460" cy="218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593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and Exposed Terminals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Hidden terminals</a:t>
            </a:r>
          </a:p>
          <a:p>
            <a:pPr lvl="1"/>
            <a:r>
              <a:rPr lang="en-US"/>
              <a:t>Nodes A and C are hidden when sending to B</a:t>
            </a:r>
          </a:p>
          <a:p>
            <a:pPr lvl="1"/>
            <a:r>
              <a:rPr lang="en-US"/>
              <a:t>Can’t hear each other (to coordinate), </a:t>
            </a:r>
            <a:br>
              <a:rPr lang="en-US"/>
            </a:br>
            <a:r>
              <a:rPr lang="en-US"/>
              <a:t>yet collide at B</a:t>
            </a:r>
          </a:p>
          <a:p>
            <a:pPr lvl="1"/>
            <a:r>
              <a:rPr lang="en-US"/>
              <a:t>would prefer to avoid collisions (inefficient)</a:t>
            </a:r>
          </a:p>
          <a:p>
            <a:r>
              <a:rPr lang="en-US"/>
              <a:t>Exposed terminals</a:t>
            </a:r>
          </a:p>
          <a:p>
            <a:pPr lvl="1"/>
            <a:r>
              <a:rPr lang="en-US"/>
              <a:t>B and C are exposed terminals</a:t>
            </a:r>
            <a:br>
              <a:rPr lang="en-US"/>
            </a:br>
            <a:r>
              <a:rPr lang="en-US"/>
              <a:t>when sending to A and D</a:t>
            </a:r>
          </a:p>
          <a:p>
            <a:pPr lvl="1"/>
            <a:r>
              <a:rPr lang="en-US"/>
              <a:t>can hear each other, yet don’t collide</a:t>
            </a:r>
            <a:br>
              <a:rPr lang="en-US"/>
            </a:br>
            <a:r>
              <a:rPr lang="en-US"/>
              <a:t>at receivers A and D</a:t>
            </a:r>
          </a:p>
          <a:p>
            <a:pPr lvl="1"/>
            <a:r>
              <a:rPr lang="en-US"/>
              <a:t>would prefer to concurrently send </a:t>
            </a:r>
            <a:br>
              <a:rPr lang="en-US"/>
            </a:br>
            <a:r>
              <a:rPr lang="en-US"/>
              <a:t>to increase performance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9997" b="38162"/>
          <a:stretch/>
        </p:blipFill>
        <p:spPr bwMode="auto">
          <a:xfrm>
            <a:off x="5627314" y="2338761"/>
            <a:ext cx="3364285" cy="113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1858" t="12331" r="-1858" b="39199"/>
          <a:stretch/>
        </p:blipFill>
        <p:spPr bwMode="auto">
          <a:xfrm>
            <a:off x="5627314" y="4236759"/>
            <a:ext cx="3364286" cy="107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0952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uses CSMA/CA for Multiple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152400" y="1322696"/>
            <a:ext cx="8534400" cy="4925704"/>
          </a:xfrm>
        </p:spPr>
        <p:txBody>
          <a:bodyPr/>
          <a:lstStyle/>
          <a:p>
            <a:pPr lvl="2"/>
            <a:r>
              <a:rPr lang="en-US"/>
              <a:t>both B and C need to send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Carrier Sense</a:t>
            </a:r>
            <a:r>
              <a:rPr lang="en-US"/>
              <a:t>: they sense medium is busy, so they wait until it is free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Collision Avoidance</a:t>
            </a:r>
            <a:r>
              <a:rPr lang="en-US"/>
              <a:t>: B and C pick a random backoff time to wait</a:t>
            </a:r>
          </a:p>
          <a:p>
            <a:pPr lvl="2"/>
            <a:r>
              <a:rPr lang="en-US"/>
              <a:t>C picks a smaller gap and goes first. </a:t>
            </a:r>
          </a:p>
          <a:p>
            <a:pPr lvl="2"/>
            <a:r>
              <a:rPr lang="en-US"/>
              <a:t>B suspends its backoff until after C is done, and then transmits its frame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7180" y="3200400"/>
            <a:ext cx="8434420" cy="3049592"/>
            <a:chOff x="609599" y="1733551"/>
            <a:chExt cx="7039064" cy="29260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401" b="9796"/>
            <a:stretch/>
          </p:blipFill>
          <p:spPr bwMode="auto">
            <a:xfrm>
              <a:off x="609599" y="1733551"/>
              <a:ext cx="7039064" cy="2926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7"/>
            <p:cNvSpPr txBox="1"/>
            <p:nvPr/>
          </p:nvSpPr>
          <p:spPr>
            <a:xfrm>
              <a:off x="5665249" y="3943350"/>
              <a:ext cx="649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Time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723319" y="432435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/>
            <p:cNvSpPr/>
            <p:nvPr/>
          </p:nvSpPr>
          <p:spPr>
            <a:xfrm rot="16200000">
              <a:off x="3078480" y="3093527"/>
              <a:ext cx="274320" cy="457200"/>
            </a:xfrm>
            <a:prstGeom prst="leftBrace">
              <a:avLst>
                <a:gd name="adj1" fmla="val 29166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5010150" y="3140776"/>
              <a:ext cx="274320" cy="365760"/>
            </a:xfrm>
            <a:prstGeom prst="leftBrace">
              <a:avLst>
                <a:gd name="adj1" fmla="val 22222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790663" y="2343150"/>
              <a:ext cx="680156" cy="381000"/>
            </a:xfrm>
            <a:prstGeom prst="wedgeRoundRectCallout">
              <a:avLst>
                <a:gd name="adj1" fmla="val 11208"/>
                <a:gd name="adj2" fmla="val 975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Send?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3101340" y="4108891"/>
              <a:ext cx="274320" cy="457200"/>
            </a:xfrm>
            <a:prstGeom prst="leftBrace">
              <a:avLst>
                <a:gd name="adj1" fmla="val 29166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790661" y="3349228"/>
              <a:ext cx="680157" cy="381000"/>
            </a:xfrm>
            <a:prstGeom prst="wedgeRoundRectCallout">
              <a:avLst>
                <a:gd name="adj1" fmla="val 11208"/>
                <a:gd name="adj2" fmla="val 975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Send?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498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Multiple access uses CSMA/CA; RTS/CTS optional</a:t>
            </a:r>
          </a:p>
          <a:p>
            <a:pPr lvl="1"/>
            <a:r>
              <a:rPr lang="en-US"/>
              <a:t>Frames are ACKed and retransmitted with ARQ</a:t>
            </a:r>
          </a:p>
          <a:p>
            <a:pPr lvl="1"/>
            <a:r>
              <a:rPr lang="en-US"/>
              <a:t>Needs 3 addresses (due to AP)</a:t>
            </a:r>
          </a:p>
          <a:p>
            <a:pPr lvl="1"/>
            <a:r>
              <a:rPr lang="en-US"/>
              <a:t>Error detection uses 32-bit CRC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22" t="5750" r="-122" b="86524"/>
          <a:stretch/>
        </p:blipFill>
        <p:spPr bwMode="auto">
          <a:xfrm>
            <a:off x="468924" y="5105400"/>
            <a:ext cx="779621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t="13656" b="66579"/>
          <a:stretch/>
        </p:blipFill>
        <p:spPr bwMode="auto">
          <a:xfrm>
            <a:off x="468923" y="4605338"/>
            <a:ext cx="7796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4964724" y="4105125"/>
            <a:ext cx="3352800" cy="527835"/>
            <a:chOff x="3657600" y="3247875"/>
            <a:chExt cx="3352800" cy="5278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346253" y="3638550"/>
              <a:ext cx="0" cy="13716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57600" y="3247875"/>
              <a:ext cx="3285294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Packet from Network layer (IP)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5231952" y="1936302"/>
              <a:ext cx="228602" cy="3328294"/>
            </a:xfrm>
            <a:prstGeom prst="leftBrace">
              <a:avLst>
                <a:gd name="adj1" fmla="val 23333"/>
                <a:gd name="adj2" fmla="val 50000"/>
              </a:avLst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92405" y="4648200"/>
            <a:ext cx="4876800" cy="481013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0724" y="4648200"/>
            <a:ext cx="838201" cy="481013"/>
          </a:xfrm>
          <a:prstGeom prst="rect">
            <a:avLst/>
          </a:prstGeom>
          <a:solidFill>
            <a:srgbClr val="FFB8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46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ALOHA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Seminal computer network</a:t>
            </a:r>
          </a:p>
          <a:p>
            <a:pPr lvl="1"/>
            <a:r>
              <a:rPr lang="en-US"/>
              <a:t>connected the Hawaiian islands in the late 60s	</a:t>
            </a:r>
          </a:p>
          <a:p>
            <a:pPr lvl="1"/>
            <a:r>
              <a:rPr lang="en-US"/>
              <a:t>Simple idea</a:t>
            </a:r>
          </a:p>
          <a:p>
            <a:pPr lvl="2"/>
            <a:r>
              <a:rPr lang="en-US"/>
              <a:t>node just sends when it has traffic</a:t>
            </a:r>
          </a:p>
          <a:p>
            <a:pPr lvl="2"/>
            <a:r>
              <a:rPr lang="en-US"/>
              <a:t>if there is a collision (no ACK received) then wait a random time, and resend</a:t>
            </a:r>
          </a:p>
          <a:p>
            <a:pPr lvl="2"/>
            <a:r>
              <a:rPr lang="en-US"/>
              <a:t>some frames will be lost, but many will get through</a:t>
            </a:r>
          </a:p>
        </p:txBody>
      </p:sp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0" y="3657600"/>
            <a:ext cx="5504559" cy="3114365"/>
            <a:chOff x="457200" y="1363663"/>
            <a:chExt cx="8229600" cy="4656137"/>
          </a:xfrm>
        </p:grpSpPr>
        <p:pic>
          <p:nvPicPr>
            <p:cNvPr id="6" name="Picture 5" descr="04_Page_01.tif"/>
            <p:cNvPicPr>
              <a:picLocks noRot="1" noChangeAspect="1" noMove="1" noResize="1"/>
            </p:cNvPicPr>
            <p:nvPr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63663"/>
              <a:ext cx="7772400" cy="413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/>
            <p:cNvSpPr/>
            <p:nvPr/>
          </p:nvSpPr>
          <p:spPr>
            <a:xfrm>
              <a:off x="457200" y="56769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 </a:t>
              </a:r>
            </a:p>
          </p:txBody>
        </p:sp>
      </p:grpSp>
      <p:sp>
        <p:nvSpPr>
          <p:cNvPr id="8" name="Rectangle 7"/>
          <p:cNvSpPr/>
          <p:nvPr/>
        </p:nvSpPr>
        <p:spPr>
          <a:xfrm rot="19205805">
            <a:off x="-368416" y="4567399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11974690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ALOHA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Result</a:t>
            </a:r>
          </a:p>
          <a:p>
            <a:pPr lvl="1"/>
            <a:r>
              <a:rPr lang="en-US"/>
              <a:t>simple decentralized (no SPoF) protocol that works well under low load</a:t>
            </a:r>
          </a:p>
          <a:p>
            <a:pPr lvl="1"/>
            <a:r>
              <a:rPr lang="en-US"/>
              <a:t>Not efficient under high load</a:t>
            </a:r>
          </a:p>
          <a:p>
            <a:pPr lvl="2"/>
            <a:r>
              <a:rPr lang="en-US"/>
              <a:t>at most 18% efficiency</a:t>
            </a:r>
          </a:p>
          <a:p>
            <a:pPr lvl="2"/>
            <a:r>
              <a:rPr lang="en-US"/>
              <a:t>improvement: divide time into slots, and efficiency goes up to 36%</a:t>
            </a:r>
          </a:p>
          <a:p>
            <a:pPr lvl="2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205805">
            <a:off x="-368416" y="4567399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12689217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Ethernet (IEEE 802.3)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Inspired by ALOHA, invented in 1973 for LANs</a:t>
            </a:r>
          </a:p>
          <a:p>
            <a:pPr lvl="1"/>
            <a:r>
              <a:rPr lang="en-US"/>
              <a:t>nodes share 10Mbps coax cable with baseband signals</a:t>
            </a:r>
          </a:p>
          <a:p>
            <a:pPr lvl="1"/>
            <a:r>
              <a:rPr lang="en-US"/>
              <a:t>Multiple access with “1-persistent CSMA/CD with BEB”</a:t>
            </a:r>
          </a:p>
          <a:p>
            <a:pPr lvl="1"/>
            <a:r>
              <a:rPr lang="en-US"/>
              <a:t>hugely popular in 80s and 90s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700588"/>
            <a:ext cx="59637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9205805">
            <a:off x="-368416" y="4567399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12818701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Complications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Want everyone who collides to know that it happened</a:t>
            </a:r>
          </a:p>
          <a:p>
            <a:pPr lvl="1"/>
            <a:r>
              <a:rPr lang="en-US"/>
              <a:t>time window in which a node may hear of a collision is 2D seconds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Impose a minimum frame length - that lasts for 2D seconds</a:t>
            </a:r>
          </a:p>
          <a:p>
            <a:pPr lvl="2"/>
            <a:r>
              <a:rPr lang="en-US"/>
              <a:t>so node can’t finish before collision</a:t>
            </a:r>
          </a:p>
          <a:p>
            <a:pPr lvl="2"/>
            <a:r>
              <a:rPr lang="en-US"/>
              <a:t>Ethernet uses a minimum frame length of 64 bytes</a:t>
            </a:r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2867" y="2286000"/>
            <a:ext cx="4495800" cy="984169"/>
            <a:chOff x="685800" y="2805440"/>
            <a:chExt cx="4495800" cy="984169"/>
          </a:xfrm>
        </p:grpSpPr>
        <p:grpSp>
          <p:nvGrpSpPr>
            <p:cNvPr id="6" name="Group 5"/>
            <p:cNvGrpSpPr/>
            <p:nvPr/>
          </p:nvGrpSpPr>
          <p:grpSpPr>
            <a:xfrm>
              <a:off x="685800" y="3256209"/>
              <a:ext cx="4495800" cy="533400"/>
              <a:chOff x="838200" y="2419350"/>
              <a:chExt cx="4495800" cy="533400"/>
            </a:xfrm>
          </p:grpSpPr>
          <p:pic>
            <p:nvPicPr>
              <p:cNvPr id="12" name="Picture 1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5637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8811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272381" y="2419350"/>
                <a:ext cx="36274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0"/>
              </p:cNvCxnSpPr>
              <p:nvPr/>
            </p:nvCxnSpPr>
            <p:spPr>
              <a:xfrm>
                <a:off x="1272382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4" idx="0"/>
              </p:cNvCxnSpPr>
              <p:nvPr/>
            </p:nvCxnSpPr>
            <p:spPr>
              <a:xfrm>
                <a:off x="3101182" y="2419350"/>
                <a:ext cx="0" cy="1687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3" idx="0"/>
              </p:cNvCxnSpPr>
              <p:nvPr/>
            </p:nvCxnSpPr>
            <p:spPr>
              <a:xfrm>
                <a:off x="4899819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762000" y="2952750"/>
              <a:ext cx="792163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28900" y="2952750"/>
              <a:ext cx="792163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209800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1554163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"/>
            <p:cNvSpPr txBox="1"/>
            <p:nvPr/>
          </p:nvSpPr>
          <p:spPr>
            <a:xfrm>
              <a:off x="1905000" y="280544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2867" y="4513780"/>
            <a:ext cx="4495800" cy="984169"/>
            <a:chOff x="685800" y="2805440"/>
            <a:chExt cx="4495800" cy="984169"/>
          </a:xfrm>
        </p:grpSpPr>
        <p:grpSp>
          <p:nvGrpSpPr>
            <p:cNvPr id="22" name="Group 21"/>
            <p:cNvGrpSpPr/>
            <p:nvPr/>
          </p:nvGrpSpPr>
          <p:grpSpPr>
            <a:xfrm>
              <a:off x="685800" y="3256209"/>
              <a:ext cx="4495800" cy="533400"/>
              <a:chOff x="838200" y="2419350"/>
              <a:chExt cx="4495800" cy="533400"/>
            </a:xfrm>
          </p:grpSpPr>
          <p:pic>
            <p:nvPicPr>
              <p:cNvPr id="28" name="Picture 2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5637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8811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1" name="Straight Connector 30"/>
              <p:cNvCxnSpPr/>
              <p:nvPr/>
            </p:nvCxnSpPr>
            <p:spPr>
              <a:xfrm>
                <a:off x="1272381" y="2419350"/>
                <a:ext cx="36274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28" idx="0"/>
              </p:cNvCxnSpPr>
              <p:nvPr/>
            </p:nvCxnSpPr>
            <p:spPr>
              <a:xfrm>
                <a:off x="1272382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0" idx="0"/>
              </p:cNvCxnSpPr>
              <p:nvPr/>
            </p:nvCxnSpPr>
            <p:spPr>
              <a:xfrm>
                <a:off x="3101182" y="2419350"/>
                <a:ext cx="0" cy="1687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29" idx="0"/>
              </p:cNvCxnSpPr>
              <p:nvPr/>
            </p:nvCxnSpPr>
            <p:spPr>
              <a:xfrm>
                <a:off x="4899819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838200" y="2952750"/>
              <a:ext cx="715963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8900" y="2952750"/>
              <a:ext cx="2324100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209800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3"/>
            </p:cNvCxnSpPr>
            <p:nvPr/>
          </p:nvCxnSpPr>
          <p:spPr>
            <a:xfrm>
              <a:off x="1554163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5000" y="280544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X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5113867" y="4889690"/>
            <a:ext cx="0" cy="247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227667" y="4889690"/>
            <a:ext cx="0" cy="247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9205805">
            <a:off x="4820993" y="4528972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36292623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Persistence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What should a node do if another node is sending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Idea: wait until it is done, and send</a:t>
            </a:r>
          </a:p>
          <a:p>
            <a:r>
              <a:rPr lang="en-US"/>
              <a:t>Problem</a:t>
            </a:r>
          </a:p>
          <a:p>
            <a:pPr lvl="1"/>
            <a:r>
              <a:rPr lang="en-US"/>
              <a:t>multiple waiting nodes will queue up then collide (likelihood increases with increased load)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8600" y="1905000"/>
            <a:ext cx="4495800" cy="1246434"/>
            <a:chOff x="685800" y="2495550"/>
            <a:chExt cx="4495800" cy="1246434"/>
          </a:xfrm>
        </p:grpSpPr>
        <p:grpSp>
          <p:nvGrpSpPr>
            <p:cNvPr id="6" name="Group 5"/>
            <p:cNvGrpSpPr/>
            <p:nvPr/>
          </p:nvGrpSpPr>
          <p:grpSpPr>
            <a:xfrm>
              <a:off x="685800" y="2905125"/>
              <a:ext cx="4495800" cy="836859"/>
              <a:chOff x="685800" y="2952750"/>
              <a:chExt cx="4495800" cy="83685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85800" y="3256209"/>
                <a:ext cx="4495800" cy="533400"/>
                <a:chOff x="838200" y="2419350"/>
                <a:chExt cx="4495800" cy="533400"/>
              </a:xfrm>
            </p:grpSpPr>
            <p:pic>
              <p:nvPicPr>
                <p:cNvPr id="12" name="Picture 11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00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2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5637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13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258811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72381" y="2419350"/>
                  <a:ext cx="362743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2" idx="0"/>
                </p:cNvCxnSpPr>
                <p:nvPr/>
              </p:nvCxnSpPr>
              <p:spPr>
                <a:xfrm>
                  <a:off x="1272382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endCxn id="14" idx="0"/>
                </p:cNvCxnSpPr>
                <p:nvPr/>
              </p:nvCxnSpPr>
              <p:spPr>
                <a:xfrm>
                  <a:off x="3101182" y="2419350"/>
                  <a:ext cx="0" cy="1687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endCxn id="13" idx="0"/>
                </p:cNvCxnSpPr>
                <p:nvPr/>
              </p:nvCxnSpPr>
              <p:spPr>
                <a:xfrm>
                  <a:off x="4899819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/>
              <p:cNvSpPr/>
              <p:nvPr/>
            </p:nvSpPr>
            <p:spPr>
              <a:xfrm>
                <a:off x="1714500" y="2952750"/>
                <a:ext cx="3238500" cy="228600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3067050"/>
                <a:ext cx="4191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 flipV="1">
              <a:off x="4876800" y="3105150"/>
              <a:ext cx="0" cy="24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ular Callout 7"/>
            <p:cNvSpPr/>
            <p:nvPr/>
          </p:nvSpPr>
          <p:spPr>
            <a:xfrm>
              <a:off x="752475" y="2495550"/>
              <a:ext cx="1304925" cy="381000"/>
            </a:xfrm>
            <a:prstGeom prst="wedgeRoundRectCallout">
              <a:avLst>
                <a:gd name="adj1" fmla="val -34101"/>
                <a:gd name="adj2" fmla="val 17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What now?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98600" y="5375286"/>
            <a:ext cx="4495800" cy="984169"/>
            <a:chOff x="1066800" y="3486150"/>
            <a:chExt cx="4495800" cy="984169"/>
          </a:xfrm>
        </p:grpSpPr>
        <p:grpSp>
          <p:nvGrpSpPr>
            <p:cNvPr id="21" name="Group 20"/>
            <p:cNvGrpSpPr/>
            <p:nvPr/>
          </p:nvGrpSpPr>
          <p:grpSpPr>
            <a:xfrm>
              <a:off x="1066800" y="3936919"/>
              <a:ext cx="4495800" cy="533400"/>
              <a:chOff x="838200" y="2419350"/>
              <a:chExt cx="4495800" cy="533400"/>
            </a:xfrm>
          </p:grpSpPr>
          <p:pic>
            <p:nvPicPr>
              <p:cNvPr id="24" name="Picture 2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5637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8811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Straight Connector 26"/>
              <p:cNvCxnSpPr/>
              <p:nvPr/>
            </p:nvCxnSpPr>
            <p:spPr>
              <a:xfrm>
                <a:off x="1272381" y="2419350"/>
                <a:ext cx="36274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4" idx="0"/>
              </p:cNvCxnSpPr>
              <p:nvPr/>
            </p:nvCxnSpPr>
            <p:spPr>
              <a:xfrm>
                <a:off x="1272382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0"/>
              </p:cNvCxnSpPr>
              <p:nvPr/>
            </p:nvCxnSpPr>
            <p:spPr>
              <a:xfrm>
                <a:off x="3101182" y="2419350"/>
                <a:ext cx="0" cy="1687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5" idx="0"/>
              </p:cNvCxnSpPr>
              <p:nvPr/>
            </p:nvCxnSpPr>
            <p:spPr>
              <a:xfrm>
                <a:off x="4899819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ular Callout 21"/>
            <p:cNvSpPr/>
            <p:nvPr/>
          </p:nvSpPr>
          <p:spPr>
            <a:xfrm>
              <a:off x="1189037" y="3486150"/>
              <a:ext cx="792163" cy="381000"/>
            </a:xfrm>
            <a:prstGeom prst="wedgeRoundRectCallout">
              <a:avLst>
                <a:gd name="adj1" fmla="val -30452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Now!</a:t>
              </a: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4770437" y="3486150"/>
              <a:ext cx="792163" cy="381000"/>
            </a:xfrm>
            <a:prstGeom prst="wedgeRoundRectCallout">
              <a:avLst>
                <a:gd name="adj1" fmla="val -30452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Now!</a:t>
              </a:r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3417093" y="5375286"/>
            <a:ext cx="900907" cy="381000"/>
          </a:xfrm>
          <a:prstGeom prst="wedgeRoundRectCallout">
            <a:avLst>
              <a:gd name="adj1" fmla="val -30452"/>
              <a:gd name="adj2" fmla="val 110000"/>
              <a:gd name="adj3" fmla="val 16667"/>
            </a:avLst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Uh oh</a:t>
            </a:r>
          </a:p>
        </p:txBody>
      </p:sp>
      <p:sp>
        <p:nvSpPr>
          <p:cNvPr id="32" name="Rectangle 31"/>
          <p:cNvSpPr/>
          <p:nvPr/>
        </p:nvSpPr>
        <p:spPr>
          <a:xfrm rot="19205805">
            <a:off x="5225603" y="2320346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7270732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Persistence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Better solution</a:t>
            </a:r>
          </a:p>
          <a:p>
            <a:pPr lvl="1"/>
            <a:r>
              <a:rPr lang="en-US" dirty="0"/>
              <a:t>if there are N queued senders, we want each to send with probability 1/N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7812" lvl="1" indent="0">
              <a:buNone/>
            </a:pPr>
            <a:endParaRPr lang="en-US" dirty="0"/>
          </a:p>
          <a:p>
            <a:r>
              <a:rPr lang="en-US" dirty="0"/>
              <a:t>Binary exponential </a:t>
            </a:r>
            <a:r>
              <a:rPr lang="en-US" dirty="0" err="1"/>
              <a:t>Backoff</a:t>
            </a:r>
            <a:r>
              <a:rPr lang="en-US" dirty="0"/>
              <a:t> (BEB)</a:t>
            </a:r>
          </a:p>
          <a:p>
            <a:pPr lvl="1"/>
            <a:r>
              <a:rPr lang="en-US" dirty="0"/>
              <a:t>estimates probability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collision, wait 0 or 1 frame times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collision, wait 0 to 3 frame times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collision, wait 0 to 7 frame times</a:t>
            </a:r>
          </a:p>
          <a:p>
            <a:pPr lvl="1"/>
            <a:r>
              <a:rPr lang="en-US" dirty="0"/>
              <a:t>BEB doubles interval for each successive collision</a:t>
            </a:r>
          </a:p>
          <a:p>
            <a:pPr lvl="2"/>
            <a:r>
              <a:rPr lang="en-US" dirty="0"/>
              <a:t>quickly gets large enough to work</a:t>
            </a:r>
          </a:p>
          <a:p>
            <a:pPr lvl="2"/>
            <a:r>
              <a:rPr lang="en-US" dirty="0"/>
              <a:t>very efficient in practice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2286000"/>
            <a:ext cx="4724399" cy="987263"/>
            <a:chOff x="762000" y="3413287"/>
            <a:chExt cx="4724399" cy="987263"/>
          </a:xfrm>
        </p:grpSpPr>
        <p:grpSp>
          <p:nvGrpSpPr>
            <p:cNvPr id="6" name="Group 5"/>
            <p:cNvGrpSpPr/>
            <p:nvPr/>
          </p:nvGrpSpPr>
          <p:grpSpPr>
            <a:xfrm>
              <a:off x="762000" y="3416381"/>
              <a:ext cx="4724399" cy="984169"/>
              <a:chOff x="1066800" y="3486150"/>
              <a:chExt cx="4724399" cy="9841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066800" y="3936919"/>
                <a:ext cx="4495800" cy="533400"/>
                <a:chOff x="838200" y="2419350"/>
                <a:chExt cx="4495800" cy="533400"/>
              </a:xfrm>
            </p:grpSpPr>
            <p:pic>
              <p:nvPicPr>
                <p:cNvPr id="11" name="Picture 10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00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11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5637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2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258811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272381" y="2419350"/>
                  <a:ext cx="362743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endCxn id="11" idx="0"/>
                </p:cNvCxnSpPr>
                <p:nvPr/>
              </p:nvCxnSpPr>
              <p:spPr>
                <a:xfrm>
                  <a:off x="1272382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endCxn id="13" idx="0"/>
                </p:cNvCxnSpPr>
                <p:nvPr/>
              </p:nvCxnSpPr>
              <p:spPr>
                <a:xfrm>
                  <a:off x="3101182" y="2419350"/>
                  <a:ext cx="0" cy="1687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endCxn id="12" idx="0"/>
                </p:cNvCxnSpPr>
                <p:nvPr/>
              </p:nvCxnSpPr>
              <p:spPr>
                <a:xfrm>
                  <a:off x="4899819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ounded Rectangular Callout 9"/>
              <p:cNvSpPr/>
              <p:nvPr/>
            </p:nvSpPr>
            <p:spPr>
              <a:xfrm>
                <a:off x="4694237" y="3486150"/>
                <a:ext cx="1096962" cy="381000"/>
              </a:xfrm>
              <a:prstGeom prst="wedgeRoundRectCallout">
                <a:avLst>
                  <a:gd name="adj1" fmla="val -29423"/>
                  <a:gd name="adj2" fmla="val 110000"/>
                  <a:gd name="adj3" fmla="val 166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Send p=½</a:t>
                </a:r>
              </a:p>
            </p:txBody>
          </p:sp>
        </p:grpSp>
        <p:sp>
          <p:nvSpPr>
            <p:cNvPr id="7" name="Rounded Rectangular Callout 6"/>
            <p:cNvSpPr/>
            <p:nvPr/>
          </p:nvSpPr>
          <p:spPr>
            <a:xfrm>
              <a:off x="2680493" y="3416381"/>
              <a:ext cx="900907" cy="381000"/>
            </a:xfrm>
            <a:prstGeom prst="wedgeRoundRectCallout">
              <a:avLst>
                <a:gd name="adj1" fmla="val -30452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Whew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8038" y="3413287"/>
              <a:ext cx="1096962" cy="381000"/>
            </a:xfrm>
            <a:prstGeom prst="wedgeRoundRectCallout">
              <a:avLst>
                <a:gd name="adj1" fmla="val -32028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p=½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 rot="19205805">
            <a:off x="5185589" y="4700835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35425405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Simple model to explore how nodes share a single link </a:t>
            </a:r>
          </a:p>
          <a:p>
            <a:pPr lvl="1"/>
            <a:r>
              <a:rPr lang="en-US"/>
              <a:t>e.g., multiple laptops want to send to a single WiFi access point</a:t>
            </a:r>
          </a:p>
          <a:p>
            <a:pPr lvl="1"/>
            <a:r>
              <a:rPr lang="en-US"/>
              <a:t>simplified mode: multiple hosts attached to a single wire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r>
              <a:rPr lang="en-US"/>
              <a:t>Assume no-one is in charge; this is a distributed system</a:t>
            </a:r>
          </a:p>
          <a:p>
            <a:pPr lvl="1"/>
            <a:r>
              <a:rPr lang="en-US"/>
              <a:t>all nodes have a local view, i.e., can communicate with other nodes</a:t>
            </a:r>
          </a:p>
          <a:p>
            <a:pPr lvl="1"/>
            <a:r>
              <a:rPr lang="en-US"/>
              <a:t>but have no global view of the topology</a:t>
            </a:r>
          </a:p>
          <a:p>
            <a:pPr lvl="1"/>
            <a:r>
              <a:rPr lang="en-US"/>
              <a:t>no one is in charge of what is going on in the network</a:t>
            </a:r>
          </a:p>
          <a:p>
            <a:r>
              <a:rPr lang="en-US"/>
              <a:t>MAC sublayer focus</a:t>
            </a:r>
          </a:p>
          <a:p>
            <a:pPr lvl="1"/>
            <a:r>
              <a:rPr lang="en-US"/>
              <a:t>determine who gets access to a channel</a:t>
            </a:r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3081" y="2710674"/>
            <a:ext cx="4898119" cy="642126"/>
            <a:chOff x="1066800" y="2571750"/>
            <a:chExt cx="4068763" cy="533400"/>
          </a:xfrm>
        </p:grpSpPr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40519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2740519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740518"/>
              <a:ext cx="868363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1500980" y="2571750"/>
              <a:ext cx="32004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6" idx="0"/>
            </p:cNvCxnSpPr>
            <p:nvPr/>
          </p:nvCxnSpPr>
          <p:spPr>
            <a:xfrm>
              <a:off x="1500982" y="2571750"/>
              <a:ext cx="0" cy="168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8" idx="0"/>
            </p:cNvCxnSpPr>
            <p:nvPr/>
          </p:nvCxnSpPr>
          <p:spPr>
            <a:xfrm>
              <a:off x="3101182" y="2571750"/>
              <a:ext cx="0" cy="1687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7" idx="0"/>
            </p:cNvCxnSpPr>
            <p:nvPr/>
          </p:nvCxnSpPr>
          <p:spPr>
            <a:xfrm>
              <a:off x="4701382" y="2571750"/>
              <a:ext cx="0" cy="168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2682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can’t hear while sending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CD lowers costs with wires</a:t>
            </a:r>
          </a:p>
          <a:p>
            <a:pPr lvl="1"/>
            <a:r>
              <a:rPr lang="en-US"/>
              <a:t>detecting collisions while sending, and aborting</a:t>
            </a:r>
          </a:p>
          <a:p>
            <a:pPr lvl="1"/>
            <a:r>
              <a:rPr lang="en-US"/>
              <a:t>Inability to do CD results in wastage for wireless </a:t>
            </a:r>
          </a:p>
          <a:p>
            <a:pPr lvl="1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895600"/>
            <a:ext cx="4400550" cy="1438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205805">
            <a:off x="4652189" y="3991445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7439703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 – Multiple Access Collision Avoidance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MACA uses a short handshake instead of CSMA</a:t>
            </a:r>
          </a:p>
          <a:p>
            <a:pPr lvl="1"/>
            <a:r>
              <a:rPr lang="en-US"/>
              <a:t>refinement of MACA is used by 802.11</a:t>
            </a:r>
          </a:p>
          <a:p>
            <a:r>
              <a:rPr lang="en-US"/>
              <a:t>Protocol rules</a:t>
            </a:r>
          </a:p>
          <a:p>
            <a:pPr lvl="1"/>
            <a:r>
              <a:rPr lang="en-US"/>
              <a:t>sender node transmits a Request to Send (RTS) with a frame length</a:t>
            </a:r>
          </a:p>
          <a:p>
            <a:pPr lvl="1"/>
            <a:r>
              <a:rPr lang="en-US"/>
              <a:t>receiver replies with a Clear to Send (CTS) with a frame length</a:t>
            </a:r>
          </a:p>
          <a:p>
            <a:pPr lvl="1"/>
            <a:r>
              <a:rPr lang="en-US"/>
              <a:t>sender transmits the frame while nodes hearing the CTS stay silent</a:t>
            </a:r>
          </a:p>
          <a:p>
            <a:pPr lvl="2"/>
            <a:r>
              <a:rPr lang="en-US"/>
              <a:t>collisions on the RTS/CTS are still possible, but less likely (short bursts)</a:t>
            </a:r>
          </a:p>
        </p:txBody>
      </p:sp>
      <p:sp>
        <p:nvSpPr>
          <p:cNvPr id="6" name="Rectangle 5"/>
          <p:cNvSpPr/>
          <p:nvPr/>
        </p:nvSpPr>
        <p:spPr>
          <a:xfrm rot="19205805">
            <a:off x="4975111" y="4687804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567409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Hidden terminal problem with 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>
                <a:sym typeface="Wingdings" panose="05000000000000000000" pitchFamily="2" charset="2"/>
              </a:rPr>
              <a:t>B with hidden terminal C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 sends RTS to B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B sends CTS to A, and C gets it too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A sends frame while C defers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12640" y="2209800"/>
            <a:ext cx="4099560" cy="499790"/>
            <a:chOff x="1219200" y="3190277"/>
            <a:chExt cx="4099560" cy="499790"/>
          </a:xfrm>
        </p:grpSpPr>
        <p:sp>
          <p:nvSpPr>
            <p:cNvPr id="8" name="Rectangle 7"/>
            <p:cNvSpPr/>
            <p:nvPr/>
          </p:nvSpPr>
          <p:spPr>
            <a:xfrm>
              <a:off x="49530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4904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84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190277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993640" y="2353273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/>
          <p:nvPr/>
        </p:nvSpPr>
        <p:spPr>
          <a:xfrm>
            <a:off x="5138130" y="1983941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87240" y="3400997"/>
            <a:ext cx="4099560" cy="499790"/>
            <a:chOff x="1219200" y="3190277"/>
            <a:chExt cx="4099560" cy="499790"/>
          </a:xfrm>
        </p:grpSpPr>
        <p:sp>
          <p:nvSpPr>
            <p:cNvPr id="20" name="Rectangle 19"/>
            <p:cNvSpPr/>
            <p:nvPr/>
          </p:nvSpPr>
          <p:spPr>
            <a:xfrm>
              <a:off x="49530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4904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384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9200" y="3190277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968240" y="3544470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112730" y="3175138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95350" y="3773070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/>
        </p:nvSpPr>
        <p:spPr>
          <a:xfrm>
            <a:off x="6339840" y="3773070"/>
            <a:ext cx="4552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68240" y="3723003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5159713" y="3700963"/>
            <a:ext cx="4552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CTS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040720" y="2803663"/>
            <a:ext cx="937420" cy="381000"/>
          </a:xfrm>
          <a:prstGeom prst="wedgeRoundRectCallout">
            <a:avLst>
              <a:gd name="adj1" fmla="val -30452"/>
              <a:gd name="adj2" fmla="val 110000"/>
              <a:gd name="adj3" fmla="val 16667"/>
            </a:avLst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Alert!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34740" y="4489691"/>
            <a:ext cx="5410200" cy="1899203"/>
            <a:chOff x="1752600" y="2190750"/>
            <a:chExt cx="5410200" cy="1899203"/>
          </a:xfrm>
        </p:grpSpPr>
        <p:pic>
          <p:nvPicPr>
            <p:cNvPr id="37" name="Picture 3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9997" b="38162"/>
            <a:stretch/>
          </p:blipFill>
          <p:spPr bwMode="auto">
            <a:xfrm>
              <a:off x="1752600" y="2266950"/>
              <a:ext cx="5410200" cy="1823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37"/>
            <p:cNvSpPr/>
            <p:nvPr/>
          </p:nvSpPr>
          <p:spPr>
            <a:xfrm>
              <a:off x="4572000" y="2190750"/>
              <a:ext cx="144780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2475" y="3404153"/>
              <a:ext cx="144780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04460" y="2969813"/>
              <a:ext cx="144780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4271814" y="2874222"/>
              <a:ext cx="909745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911090" y="5445919"/>
            <a:ext cx="838200" cy="0"/>
          </a:xfrm>
          <a:prstGeom prst="straightConnector1">
            <a:avLst/>
          </a:prstGeom>
          <a:ln w="76200">
            <a:solidFill>
              <a:srgbClr val="FF00FF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2"/>
          <p:cNvSpPr txBox="1"/>
          <p:nvPr/>
        </p:nvSpPr>
        <p:spPr>
          <a:xfrm>
            <a:off x="4911090" y="5028962"/>
            <a:ext cx="7888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6983570" y="4581287"/>
            <a:ext cx="937420" cy="381000"/>
          </a:xfrm>
          <a:prstGeom prst="wedgeRoundRectCallout">
            <a:avLst>
              <a:gd name="adj1" fmla="val -30452"/>
              <a:gd name="adj2" fmla="val 110000"/>
              <a:gd name="adj3" fmla="val 16667"/>
            </a:avLst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Quiet...</a:t>
            </a:r>
          </a:p>
        </p:txBody>
      </p:sp>
      <p:sp>
        <p:nvSpPr>
          <p:cNvPr id="43" name="Rectangle 42"/>
          <p:cNvSpPr/>
          <p:nvPr/>
        </p:nvSpPr>
        <p:spPr>
          <a:xfrm rot="19205805">
            <a:off x="236345" y="5122977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244185566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Exposed terminal problem with 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>
                <a:sym typeface="Wingdings" panose="05000000000000000000" pitchFamily="2" charset="2"/>
              </a:rPr>
              <a:t>A, and CD simultaneously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B and C send RTS to A and D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A and D send CTS to B and C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B and C send frames to A and D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800600" y="2057400"/>
            <a:ext cx="4099560" cy="499790"/>
            <a:chOff x="1219200" y="3190277"/>
            <a:chExt cx="4099560" cy="499790"/>
          </a:xfrm>
        </p:grpSpPr>
        <p:sp>
          <p:nvSpPr>
            <p:cNvPr id="49" name="Rectangle 48"/>
            <p:cNvSpPr/>
            <p:nvPr/>
          </p:nvSpPr>
          <p:spPr>
            <a:xfrm>
              <a:off x="49530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4904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384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9200" y="3190277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7696200" y="2273480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7840690" y="1904148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189510" y="2257724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1"/>
          <p:cNvSpPr txBox="1"/>
          <p:nvPr/>
        </p:nvSpPr>
        <p:spPr>
          <a:xfrm>
            <a:off x="5413430" y="1888392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400800" y="2200873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77000" y="2353273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93920" y="3396635"/>
            <a:ext cx="4099560" cy="499790"/>
            <a:chOff x="1219200" y="3190277"/>
            <a:chExt cx="4099560" cy="499790"/>
          </a:xfrm>
        </p:grpSpPr>
        <p:sp>
          <p:nvSpPr>
            <p:cNvPr id="66" name="Rectangle 65"/>
            <p:cNvSpPr/>
            <p:nvPr/>
          </p:nvSpPr>
          <p:spPr>
            <a:xfrm>
              <a:off x="49530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4904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384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19200" y="3190277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7589520" y="3612715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/>
          <p:cNvSpPr txBox="1"/>
          <p:nvPr/>
        </p:nvSpPr>
        <p:spPr>
          <a:xfrm>
            <a:off x="7734010" y="3243383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082830" y="3596959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1"/>
          <p:cNvSpPr txBox="1"/>
          <p:nvPr/>
        </p:nvSpPr>
        <p:spPr>
          <a:xfrm>
            <a:off x="5306750" y="3227627"/>
            <a:ext cx="4539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RTS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294120" y="3540108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370320" y="3692508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589520" y="3768708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4"/>
          <p:cNvSpPr txBox="1"/>
          <p:nvPr/>
        </p:nvSpPr>
        <p:spPr>
          <a:xfrm>
            <a:off x="7780993" y="3746668"/>
            <a:ext cx="4552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CTS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74920" y="3790748"/>
            <a:ext cx="83820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6"/>
          <p:cNvSpPr txBox="1"/>
          <p:nvPr/>
        </p:nvSpPr>
        <p:spPr>
          <a:xfrm>
            <a:off x="5266393" y="3768708"/>
            <a:ext cx="4552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CTS</a:t>
            </a:r>
          </a:p>
        </p:txBody>
      </p:sp>
      <p:sp>
        <p:nvSpPr>
          <p:cNvPr id="64" name="Rounded Rectangular Callout 63"/>
          <p:cNvSpPr/>
          <p:nvPr/>
        </p:nvSpPr>
        <p:spPr>
          <a:xfrm>
            <a:off x="7147400" y="2799301"/>
            <a:ext cx="937420" cy="381000"/>
          </a:xfrm>
          <a:prstGeom prst="wedgeRoundRectCallout">
            <a:avLst>
              <a:gd name="adj1" fmla="val -30452"/>
              <a:gd name="adj2" fmla="val 110000"/>
              <a:gd name="adj3" fmla="val 16667"/>
            </a:avLst>
          </a:prstGeom>
          <a:solidFill>
            <a:srgbClr val="FF99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All OK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5852000" y="2799301"/>
            <a:ext cx="937420" cy="381000"/>
          </a:xfrm>
          <a:prstGeom prst="wedgeRoundRectCallout">
            <a:avLst>
              <a:gd name="adj1" fmla="val -30452"/>
              <a:gd name="adj2" fmla="val 110000"/>
              <a:gd name="adj3" fmla="val 16667"/>
            </a:avLst>
          </a:prstGeom>
          <a:solidFill>
            <a:srgbClr val="FF99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All OK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693920" y="4648885"/>
            <a:ext cx="4099560" cy="499790"/>
            <a:chOff x="1219200" y="3190277"/>
            <a:chExt cx="4099560" cy="499790"/>
          </a:xfrm>
        </p:grpSpPr>
        <p:sp>
          <p:nvSpPr>
            <p:cNvPr id="77" name="Rectangle 76"/>
            <p:cNvSpPr/>
            <p:nvPr/>
          </p:nvSpPr>
          <p:spPr>
            <a:xfrm>
              <a:off x="49530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4904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38400" y="3205435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19200" y="3190277"/>
              <a:ext cx="365760" cy="484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7589520" y="4916183"/>
            <a:ext cx="838200" cy="0"/>
          </a:xfrm>
          <a:prstGeom prst="straightConnector1">
            <a:avLst/>
          </a:prstGeom>
          <a:ln w="76200">
            <a:solidFill>
              <a:srgbClr val="FF00FF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/>
          <p:cNvSpPr txBox="1"/>
          <p:nvPr/>
        </p:nvSpPr>
        <p:spPr>
          <a:xfrm>
            <a:off x="7638914" y="4499226"/>
            <a:ext cx="68287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Frame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074920" y="4906658"/>
            <a:ext cx="838200" cy="0"/>
          </a:xfrm>
          <a:prstGeom prst="straightConnector1">
            <a:avLst/>
          </a:prstGeom>
          <a:ln w="76200">
            <a:solidFill>
              <a:srgbClr val="FF00FF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6"/>
          <p:cNvSpPr txBox="1"/>
          <p:nvPr/>
        </p:nvSpPr>
        <p:spPr>
          <a:xfrm>
            <a:off x="5074920" y="4489701"/>
            <a:ext cx="68287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Frame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385560" y="4792358"/>
            <a:ext cx="838200" cy="0"/>
          </a:xfrm>
          <a:prstGeom prst="straightConnector1">
            <a:avLst/>
          </a:prstGeom>
          <a:ln w="57150">
            <a:solidFill>
              <a:srgbClr val="FF00FF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278880" y="5072599"/>
            <a:ext cx="838200" cy="0"/>
          </a:xfrm>
          <a:prstGeom prst="straightConnector1">
            <a:avLst/>
          </a:prstGeom>
          <a:ln w="57150">
            <a:solidFill>
              <a:srgbClr val="FF00FF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9205805">
            <a:off x="1078941" y="4736203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18805654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internals -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Buffers for multiple inputs to send to one output</a:t>
            </a:r>
          </a:p>
          <a:p>
            <a:pPr lvl="1"/>
            <a:r>
              <a:rPr lang="en-US"/>
              <a:t>sustained overload will overflow buffer, and lead to frame loss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67" y="4275843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1720473" y="3842157"/>
            <a:ext cx="461665" cy="390492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. . .</a:t>
            </a:r>
          </a:p>
        </p:txBody>
      </p:sp>
      <p:pic>
        <p:nvPicPr>
          <p:cNvPr id="8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6" y="3114938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67" y="3478669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74865" y="2888714"/>
            <a:ext cx="342900" cy="1549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022715" y="2908697"/>
            <a:ext cx="342900" cy="1549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3089140" y="2743200"/>
            <a:ext cx="2361019" cy="18972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3851" y="2996542"/>
            <a:ext cx="1371600" cy="1384471"/>
            <a:chOff x="4428782" y="2552299"/>
            <a:chExt cx="1371600" cy="1384471"/>
          </a:xfrm>
        </p:grpSpPr>
        <p:grpSp>
          <p:nvGrpSpPr>
            <p:cNvPr id="44" name="Group 43"/>
            <p:cNvGrpSpPr/>
            <p:nvPr/>
          </p:nvGrpSpPr>
          <p:grpSpPr>
            <a:xfrm>
              <a:off x="4572000" y="2565170"/>
              <a:ext cx="1062990" cy="1371600"/>
              <a:chOff x="4800600" y="2565171"/>
              <a:chExt cx="1062990" cy="155604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800600" y="2571750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51095" y="2571749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092065" y="2565172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246370" y="2565171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709285" y="2565172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863590" y="2565171"/>
                <a:ext cx="0" cy="1549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428782" y="2552299"/>
              <a:ext cx="1371600" cy="1062990"/>
              <a:chOff x="4428782" y="2552299"/>
              <a:chExt cx="1371600" cy="1062990"/>
            </a:xfrm>
          </p:grpSpPr>
          <p:grpSp>
            <p:nvGrpSpPr>
              <p:cNvPr id="46" name="Group 45"/>
              <p:cNvGrpSpPr/>
              <p:nvPr/>
            </p:nvGrpSpPr>
            <p:grpSpPr>
              <a:xfrm rot="5400000">
                <a:off x="4583087" y="2397994"/>
                <a:ext cx="1062990" cy="1371600"/>
                <a:chOff x="4800600" y="2565171"/>
                <a:chExt cx="1062990" cy="15560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800600" y="2571750"/>
                  <a:ext cx="0" cy="1549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51095" y="2571749"/>
                  <a:ext cx="0" cy="1549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092065" y="2565172"/>
                  <a:ext cx="0" cy="1549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46370" y="2565171"/>
                  <a:ext cx="0" cy="1554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709285" y="2565172"/>
                  <a:ext cx="0" cy="1549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863590" y="2565171"/>
                  <a:ext cx="0" cy="1549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13"/>
              <p:cNvSpPr txBox="1"/>
              <p:nvPr/>
            </p:nvSpPr>
            <p:spPr>
              <a:xfrm>
                <a:off x="4966399" y="3000962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. . .</a:t>
                </a:r>
              </a:p>
            </p:txBody>
          </p:sp>
          <p:sp>
            <p:nvSpPr>
              <p:cNvPr id="48" name="TextBox 36"/>
              <p:cNvSpPr txBox="1"/>
              <p:nvPr/>
            </p:nvSpPr>
            <p:spPr>
              <a:xfrm>
                <a:off x="4964689" y="3204732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. . .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3174865" y="2847618"/>
            <a:ext cx="381000" cy="164944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4984615" y="2867117"/>
            <a:ext cx="381000" cy="164944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cxnSp>
        <p:nvCxnSpPr>
          <p:cNvPr id="16" name="Straight Connector 15"/>
          <p:cNvCxnSpPr>
            <a:stCxn id="5" idx="3"/>
          </p:cNvCxnSpPr>
          <p:nvPr/>
        </p:nvCxnSpPr>
        <p:spPr>
          <a:xfrm flipV="1">
            <a:off x="2392363" y="2925515"/>
            <a:ext cx="782502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61504" y="3319297"/>
            <a:ext cx="813361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2351230" y="3660567"/>
            <a:ext cx="823635" cy="4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51229" y="4454645"/>
            <a:ext cx="823635" cy="4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49" y="2743201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16" y="4275844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63"/>
          <p:cNvSpPr txBox="1"/>
          <p:nvPr/>
        </p:nvSpPr>
        <p:spPr>
          <a:xfrm>
            <a:off x="6373922" y="3842158"/>
            <a:ext cx="461665" cy="390492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. . .</a:t>
            </a:r>
          </a:p>
        </p:txBody>
      </p:sp>
      <p:pic>
        <p:nvPicPr>
          <p:cNvPr id="23" name="Picture 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5" y="3114939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16" y="3478670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5394947" y="2925516"/>
            <a:ext cx="782502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64088" y="3319298"/>
            <a:ext cx="813361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4" idx="1"/>
          </p:cNvCxnSpPr>
          <p:nvPr/>
        </p:nvCxnSpPr>
        <p:spPr>
          <a:xfrm>
            <a:off x="5353814" y="3660986"/>
            <a:ext cx="7825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1"/>
          </p:cNvCxnSpPr>
          <p:nvPr/>
        </p:nvCxnSpPr>
        <p:spPr>
          <a:xfrm>
            <a:off x="5353813" y="4455064"/>
            <a:ext cx="782503" cy="30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74865" y="4516557"/>
            <a:ext cx="190501" cy="32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3"/>
          <p:cNvSpPr txBox="1"/>
          <p:nvPr/>
        </p:nvSpPr>
        <p:spPr>
          <a:xfrm>
            <a:off x="2168161" y="47535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70950" y="4517742"/>
            <a:ext cx="182863" cy="321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77"/>
          <p:cNvSpPr txBox="1"/>
          <p:nvPr/>
        </p:nvSpPr>
        <p:spPr>
          <a:xfrm>
            <a:off x="5122375" y="47258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 Buffer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270564" y="4275844"/>
            <a:ext cx="1" cy="462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9"/>
          <p:cNvSpPr txBox="1"/>
          <p:nvPr/>
        </p:nvSpPr>
        <p:spPr>
          <a:xfrm>
            <a:off x="3876196" y="4639345"/>
            <a:ext cx="76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TextBox 80"/>
          <p:cNvSpPr txBox="1"/>
          <p:nvPr/>
        </p:nvSpPr>
        <p:spPr>
          <a:xfrm>
            <a:off x="612028" y="34420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</a:t>
            </a:r>
          </a:p>
        </p:txBody>
      </p:sp>
      <p:sp>
        <p:nvSpPr>
          <p:cNvPr id="36" name="TextBox 81"/>
          <p:cNvSpPr txBox="1"/>
          <p:nvPr/>
        </p:nvSpPr>
        <p:spPr>
          <a:xfrm>
            <a:off x="7139424" y="344204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Output</a:t>
            </a:r>
          </a:p>
        </p:txBody>
      </p:sp>
      <p:sp>
        <p:nvSpPr>
          <p:cNvPr id="37" name="Freeform 36"/>
          <p:cNvSpPr/>
          <p:nvPr/>
        </p:nvSpPr>
        <p:spPr>
          <a:xfrm>
            <a:off x="3226217" y="2920343"/>
            <a:ext cx="1719470" cy="0"/>
          </a:xfrm>
          <a:custGeom>
            <a:avLst/>
            <a:gdLst>
              <a:gd name="connsiteX0" fmla="*/ 0 w 1719470"/>
              <a:gd name="connsiteY0" fmla="*/ 0 h 0"/>
              <a:gd name="connsiteX1" fmla="*/ 1719470 w 17194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9470">
                <a:moveTo>
                  <a:pt x="0" y="0"/>
                </a:moveTo>
                <a:lnTo>
                  <a:pt x="171947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8" name="Freeform 37"/>
          <p:cNvSpPr/>
          <p:nvPr/>
        </p:nvSpPr>
        <p:spPr>
          <a:xfrm>
            <a:off x="3216206" y="2960099"/>
            <a:ext cx="1699592" cy="347870"/>
          </a:xfrm>
          <a:custGeom>
            <a:avLst/>
            <a:gdLst>
              <a:gd name="connsiteX0" fmla="*/ 0 w 1699592"/>
              <a:gd name="connsiteY0" fmla="*/ 347870 h 347870"/>
              <a:gd name="connsiteX1" fmla="*/ 805070 w 1699592"/>
              <a:gd name="connsiteY1" fmla="*/ 347870 h 347870"/>
              <a:gd name="connsiteX2" fmla="*/ 805070 w 1699592"/>
              <a:gd name="connsiteY2" fmla="*/ 0 h 347870"/>
              <a:gd name="connsiteX3" fmla="*/ 1699592 w 1699592"/>
              <a:gd name="connsiteY3" fmla="*/ 0 h 34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592" h="347870">
                <a:moveTo>
                  <a:pt x="0" y="347870"/>
                </a:moveTo>
                <a:lnTo>
                  <a:pt x="805070" y="347870"/>
                </a:lnTo>
                <a:lnTo>
                  <a:pt x="805070" y="0"/>
                </a:lnTo>
                <a:lnTo>
                  <a:pt x="1699592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9" name="Freeform 38"/>
          <p:cNvSpPr/>
          <p:nvPr/>
        </p:nvSpPr>
        <p:spPr>
          <a:xfrm>
            <a:off x="3239481" y="3003109"/>
            <a:ext cx="1669774" cy="606287"/>
          </a:xfrm>
          <a:custGeom>
            <a:avLst/>
            <a:gdLst>
              <a:gd name="connsiteX0" fmla="*/ 0 w 1669774"/>
              <a:gd name="connsiteY0" fmla="*/ 606287 h 606287"/>
              <a:gd name="connsiteX1" fmla="*/ 934279 w 1669774"/>
              <a:gd name="connsiteY1" fmla="*/ 606287 h 606287"/>
              <a:gd name="connsiteX2" fmla="*/ 934279 w 1669774"/>
              <a:gd name="connsiteY2" fmla="*/ 0 h 606287"/>
              <a:gd name="connsiteX3" fmla="*/ 1669774 w 1669774"/>
              <a:gd name="connsiteY3" fmla="*/ 0 h 60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9774" h="606287">
                <a:moveTo>
                  <a:pt x="0" y="606287"/>
                </a:moveTo>
                <a:lnTo>
                  <a:pt x="934279" y="606287"/>
                </a:lnTo>
                <a:lnTo>
                  <a:pt x="934279" y="0"/>
                </a:lnTo>
                <a:lnTo>
                  <a:pt x="166977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0" name="Freeform 39"/>
          <p:cNvSpPr/>
          <p:nvPr/>
        </p:nvSpPr>
        <p:spPr>
          <a:xfrm>
            <a:off x="3196328" y="3069430"/>
            <a:ext cx="1699591" cy="1361661"/>
          </a:xfrm>
          <a:custGeom>
            <a:avLst/>
            <a:gdLst>
              <a:gd name="connsiteX0" fmla="*/ 0 w 1699591"/>
              <a:gd name="connsiteY0" fmla="*/ 1361661 h 1361661"/>
              <a:gd name="connsiteX1" fmla="*/ 1441174 w 1699591"/>
              <a:gd name="connsiteY1" fmla="*/ 1361661 h 1361661"/>
              <a:gd name="connsiteX2" fmla="*/ 1441174 w 1699591"/>
              <a:gd name="connsiteY2" fmla="*/ 0 h 1361661"/>
              <a:gd name="connsiteX3" fmla="*/ 1699591 w 1699591"/>
              <a:gd name="connsiteY3" fmla="*/ 0 h 136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591" h="1361661">
                <a:moveTo>
                  <a:pt x="0" y="1361661"/>
                </a:moveTo>
                <a:lnTo>
                  <a:pt x="1441174" y="1361661"/>
                </a:lnTo>
                <a:lnTo>
                  <a:pt x="1441174" y="0"/>
                </a:lnTo>
                <a:lnTo>
                  <a:pt x="1699591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41" name="TextBox 91"/>
          <p:cNvSpPr txBox="1"/>
          <p:nvPr/>
        </p:nvSpPr>
        <p:spPr>
          <a:xfrm>
            <a:off x="4855886" y="2803438"/>
            <a:ext cx="638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XXX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203651" y="2604113"/>
            <a:ext cx="150162" cy="253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3"/>
          <p:cNvSpPr txBox="1"/>
          <p:nvPr/>
        </p:nvSpPr>
        <p:spPr>
          <a:xfrm>
            <a:off x="5372247" y="23101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Loss!</a:t>
            </a:r>
          </a:p>
        </p:txBody>
      </p:sp>
      <p:sp>
        <p:nvSpPr>
          <p:cNvPr id="62" name="Rectangle 61"/>
          <p:cNvSpPr/>
          <p:nvPr/>
        </p:nvSpPr>
        <p:spPr>
          <a:xfrm rot="19205805">
            <a:off x="5022539" y="4745482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40082198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with Multiple Switches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Assuming no loops, Backward learning also works with multiple switches</a:t>
            </a:r>
          </a:p>
          <a:p>
            <a:pPr lvl="1"/>
            <a:r>
              <a:rPr lang="en-US"/>
              <a:t>E.g., A sends to 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B1 marks A’s port (1); and broadcasts out to ports 2, 3, and 4</a:t>
            </a:r>
          </a:p>
          <a:p>
            <a:pPr lvl="2"/>
            <a:r>
              <a:rPr lang="en-US"/>
              <a:t>B2 marks A’s port (4) and broadcasts out to ports 1, 2, 3</a:t>
            </a:r>
          </a:p>
          <a:p>
            <a:pPr lvl="3"/>
            <a:r>
              <a:rPr lang="en-US"/>
              <a:t>H1 is a simple hub, so frames are available to all its hosts</a:t>
            </a:r>
          </a:p>
          <a:p>
            <a:pPr lvl="3"/>
            <a:r>
              <a:rPr lang="en-US"/>
              <a:t>frame arrives at port 1 for D</a:t>
            </a:r>
          </a:p>
          <a:p>
            <a:pPr lvl="1"/>
            <a:r>
              <a:rPr lang="en-US"/>
              <a:t>D sends to A</a:t>
            </a:r>
          </a:p>
          <a:p>
            <a:pPr lvl="2"/>
            <a:r>
              <a:rPr lang="en-US"/>
              <a:t>B2 marks D’s port (1) and sends out on A’s port (4)</a:t>
            </a:r>
          </a:p>
          <a:p>
            <a:pPr lvl="2"/>
            <a:r>
              <a:rPr lang="en-US"/>
              <a:t>B1 marks D’s port (4) and sends out on A’s port (1)</a:t>
            </a:r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0" y="1828800"/>
            <a:ext cx="5069955" cy="2081334"/>
            <a:chOff x="5846134" y="2278081"/>
            <a:chExt cx="5522101" cy="22669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602" t="12667" r="3614" b="7176"/>
            <a:stretch/>
          </p:blipFill>
          <p:spPr bwMode="auto">
            <a:xfrm>
              <a:off x="5846134" y="2278081"/>
              <a:ext cx="5522101" cy="226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713578" y="4143114"/>
              <a:ext cx="10038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Switch</a:t>
              </a:r>
            </a:p>
          </p:txBody>
        </p:sp>
      </p:grpSp>
      <p:sp>
        <p:nvSpPr>
          <p:cNvPr id="9" name="Rectangle 8"/>
          <p:cNvSpPr/>
          <p:nvPr/>
        </p:nvSpPr>
        <p:spPr>
          <a:xfrm rot="19205805">
            <a:off x="-561571" y="2581500"/>
            <a:ext cx="43268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38269430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multiplexing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Multiplexing technique</a:t>
            </a:r>
          </a:p>
          <a:p>
            <a:pPr lvl="1"/>
            <a:r>
              <a:rPr lang="en-US"/>
              <a:t>dynamic channel allocation</a:t>
            </a:r>
          </a:p>
          <a:p>
            <a:pPr lvl="2"/>
            <a:r>
              <a:rPr lang="en-US"/>
              <a:t>host claims access to the shared channel</a:t>
            </a:r>
          </a:p>
          <a:p>
            <a:pPr lvl="2"/>
            <a:r>
              <a:rPr lang="en-US"/>
              <a:t>avoids/detects collisions and resends if required</a:t>
            </a:r>
          </a:p>
          <a:p>
            <a:pPr lvl="2"/>
            <a:r>
              <a:rPr lang="en-US"/>
              <a:t>uses randomization to handle multiple access</a:t>
            </a:r>
          </a:p>
          <a:p>
            <a:pPr lvl="2"/>
            <a:r>
              <a:rPr lang="en-US"/>
              <a:t>preferred for computer data traffic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99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7"/>
            <a:ext cx="8686800" cy="658813"/>
          </a:xfrm>
        </p:spPr>
        <p:txBody>
          <a:bodyPr/>
          <a:lstStyle/>
          <a:p>
            <a:r>
              <a:rPr lang="en-US"/>
              <a:t>Carrier Sense Multiple Access with Collision Detection (CSMA/CD)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Classic Ethernet </a:t>
            </a:r>
          </a:p>
          <a:p>
            <a:pPr lvl="1"/>
            <a:r>
              <a:rPr lang="en-US"/>
              <a:t>nodes share 10Mbps coax cable with baseband signals</a:t>
            </a:r>
          </a:p>
          <a:p>
            <a:pPr lvl="1"/>
            <a:r>
              <a:rPr lang="en-US"/>
              <a:t>Listening for activity before sending</a:t>
            </a:r>
          </a:p>
          <a:p>
            <a:pPr lvl="1"/>
            <a:r>
              <a:rPr lang="en-US"/>
              <a:t>easy to do with wires (not wireless)</a:t>
            </a:r>
          </a:p>
          <a:p>
            <a:pPr lvl="1"/>
            <a:r>
              <a:rPr lang="en-US"/>
              <a:t>but does not eliminate collisions</a:t>
            </a:r>
          </a:p>
          <a:p>
            <a:pPr lvl="2"/>
            <a:r>
              <a:rPr lang="en-US"/>
              <a:t>possible to hear nothing even when another is sending, because of delay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Reduces cost of collisions by detecting them and aborting transmission</a:t>
            </a:r>
          </a:p>
          <a:p>
            <a:pPr lvl="3"/>
            <a:r>
              <a:rPr lang="en-US"/>
              <a:t>hardware listens to channel while transmitting. </a:t>
            </a:r>
            <a:br>
              <a:rPr lang="en-US"/>
            </a:br>
            <a:r>
              <a:rPr lang="en-US"/>
              <a:t>If signal read back is different from what it is sending, it indicates a collision</a:t>
            </a:r>
          </a:p>
          <a:p>
            <a:pPr lvl="3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5000" y="3581400"/>
            <a:ext cx="4495800" cy="984169"/>
            <a:chOff x="685800" y="2805440"/>
            <a:chExt cx="4495800" cy="984169"/>
          </a:xfrm>
        </p:grpSpPr>
        <p:grpSp>
          <p:nvGrpSpPr>
            <p:cNvPr id="6" name="Group 5"/>
            <p:cNvGrpSpPr/>
            <p:nvPr/>
          </p:nvGrpSpPr>
          <p:grpSpPr>
            <a:xfrm>
              <a:off x="685800" y="3256209"/>
              <a:ext cx="4495800" cy="533400"/>
              <a:chOff x="838200" y="2419350"/>
              <a:chExt cx="4495800" cy="533400"/>
            </a:xfrm>
          </p:grpSpPr>
          <p:pic>
            <p:nvPicPr>
              <p:cNvPr id="12" name="Picture 1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5637" y="2588119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8811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272381" y="2419350"/>
                <a:ext cx="36274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2" idx="0"/>
              </p:cNvCxnSpPr>
              <p:nvPr/>
            </p:nvCxnSpPr>
            <p:spPr>
              <a:xfrm>
                <a:off x="1272382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4" idx="0"/>
              </p:cNvCxnSpPr>
              <p:nvPr/>
            </p:nvCxnSpPr>
            <p:spPr>
              <a:xfrm>
                <a:off x="3101182" y="2419350"/>
                <a:ext cx="0" cy="1687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3" idx="0"/>
              </p:cNvCxnSpPr>
              <p:nvPr/>
            </p:nvCxnSpPr>
            <p:spPr>
              <a:xfrm>
                <a:off x="4899819" y="2419350"/>
                <a:ext cx="0" cy="1687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762000" y="2952750"/>
              <a:ext cx="792163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4700" y="2952750"/>
              <a:ext cx="792163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95600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1554163" y="3067050"/>
              <a:ext cx="419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/>
            <p:nvPr/>
          </p:nvSpPr>
          <p:spPr>
            <a:xfrm>
              <a:off x="2362200" y="280544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5797631"/>
            <a:ext cx="4495800" cy="984169"/>
            <a:chOff x="1066800" y="3486150"/>
            <a:chExt cx="4495800" cy="984169"/>
          </a:xfrm>
        </p:grpSpPr>
        <p:grpSp>
          <p:nvGrpSpPr>
            <p:cNvPr id="20" name="Group 19"/>
            <p:cNvGrpSpPr/>
            <p:nvPr/>
          </p:nvGrpSpPr>
          <p:grpSpPr>
            <a:xfrm>
              <a:off x="1066800" y="3486150"/>
              <a:ext cx="4495800" cy="984169"/>
              <a:chOff x="685800" y="2805440"/>
              <a:chExt cx="4495800" cy="98416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5800" y="3256209"/>
                <a:ext cx="4495800" cy="533400"/>
                <a:chOff x="838200" y="2419350"/>
                <a:chExt cx="4495800" cy="533400"/>
              </a:xfrm>
            </p:grpSpPr>
            <p:pic>
              <p:nvPicPr>
                <p:cNvPr id="25" name="Picture 24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00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5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5637" y="2588119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6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2588118"/>
                  <a:ext cx="868363" cy="364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72381" y="2419350"/>
                  <a:ext cx="362743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5" idx="0"/>
                </p:cNvCxnSpPr>
                <p:nvPr/>
              </p:nvCxnSpPr>
              <p:spPr>
                <a:xfrm>
                  <a:off x="1272382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endCxn id="27" idx="0"/>
                </p:cNvCxnSpPr>
                <p:nvPr/>
              </p:nvCxnSpPr>
              <p:spPr>
                <a:xfrm>
                  <a:off x="3101182" y="2419350"/>
                  <a:ext cx="0" cy="1687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6" idx="0"/>
                </p:cNvCxnSpPr>
                <p:nvPr/>
              </p:nvCxnSpPr>
              <p:spPr>
                <a:xfrm>
                  <a:off x="4899819" y="2419350"/>
                  <a:ext cx="0" cy="1687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8"/>
              <p:cNvSpPr txBox="1"/>
              <p:nvPr/>
            </p:nvSpPr>
            <p:spPr>
              <a:xfrm>
                <a:off x="1905000" y="2805440"/>
                <a:ext cx="22445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X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</a:t>
                </a:r>
                <a:endParaRPr lang="en-US" sz="2800" dirty="0"/>
              </a:p>
            </p:txBody>
          </p:sp>
        </p:grpSp>
        <p:sp>
          <p:nvSpPr>
            <p:cNvPr id="21" name="Rounded Rectangular Callout 20"/>
            <p:cNvSpPr/>
            <p:nvPr/>
          </p:nvSpPr>
          <p:spPr>
            <a:xfrm>
              <a:off x="1189037" y="3486150"/>
              <a:ext cx="792163" cy="381000"/>
            </a:xfrm>
            <a:prstGeom prst="wedgeRoundRectCallout">
              <a:avLst>
                <a:gd name="adj1" fmla="val -30452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Jam!</a:t>
              </a: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4770437" y="3486150"/>
              <a:ext cx="792163" cy="381000"/>
            </a:xfrm>
            <a:prstGeom prst="wedgeRoundRectCallout">
              <a:avLst>
                <a:gd name="adj1" fmla="val -30452"/>
                <a:gd name="adj2" fmla="val 110000"/>
                <a:gd name="adj3" fmla="val 16667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6965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Frame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Addresses identify sender and receiver</a:t>
            </a:r>
          </a:p>
          <a:p>
            <a:pPr lvl="1"/>
            <a:r>
              <a:rPr lang="en-US"/>
              <a:t>CRC-32 for error detection</a:t>
            </a:r>
          </a:p>
          <a:p>
            <a:pPr lvl="1"/>
            <a:r>
              <a:rPr lang="en-US"/>
              <a:t>no ACKs or retransmission</a:t>
            </a:r>
          </a:p>
          <a:p>
            <a:pPr lvl="1"/>
            <a:r>
              <a:rPr lang="en-US"/>
              <a:t>Start of frame identified with physical layer preamble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3581400"/>
            <a:ext cx="8458200" cy="1676400"/>
            <a:chOff x="152400" y="2531263"/>
            <a:chExt cx="8662478" cy="1716887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4276"/>
              <a:ext cx="8662478" cy="953874"/>
              <a:chOff x="152400" y="2895600"/>
              <a:chExt cx="8662478" cy="95387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2400" y="2895600"/>
                <a:ext cx="8662478" cy="953874"/>
                <a:chOff x="152400" y="2895600"/>
                <a:chExt cx="8662478" cy="953874"/>
              </a:xfrm>
            </p:grpSpPr>
            <p:pic>
              <p:nvPicPr>
                <p:cNvPr id="12" name="Picture 11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 b="79424"/>
                <a:stretch/>
              </p:blipFill>
              <p:spPr bwMode="auto">
                <a:xfrm>
                  <a:off x="152400" y="3333750"/>
                  <a:ext cx="8662478" cy="515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152400" y="2895600"/>
                  <a:ext cx="8662478" cy="714375"/>
                  <a:chOff x="304800" y="2895600"/>
                  <a:chExt cx="8662478" cy="714375"/>
                </a:xfrm>
              </p:grpSpPr>
              <p:pic>
                <p:nvPicPr>
                  <p:cNvPr id="14" name="Picture 1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/>
                  <a:srcRect t="22041" b="49458"/>
                  <a:stretch/>
                </p:blipFill>
                <p:spPr bwMode="auto">
                  <a:xfrm>
                    <a:off x="304800" y="2895600"/>
                    <a:ext cx="8662478" cy="7143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5" name="Rectangle 14"/>
                  <p:cNvSpPr/>
                  <p:nvPr/>
                </p:nvSpPr>
                <p:spPr>
                  <a:xfrm>
                    <a:off x="457200" y="3047084"/>
                    <a:ext cx="533400" cy="4390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>
              <a:xfrm>
                <a:off x="2137502" y="2982185"/>
                <a:ext cx="2011680" cy="533401"/>
              </a:xfrm>
              <a:prstGeom prst="rect">
                <a:avLst/>
              </a:prstGeom>
              <a:solidFill>
                <a:srgbClr val="FF99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5549733" y="2999505"/>
              <a:ext cx="0" cy="25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0"/>
            <p:cNvSpPr txBox="1"/>
            <p:nvPr/>
          </p:nvSpPr>
          <p:spPr>
            <a:xfrm>
              <a:off x="3820296" y="2531263"/>
              <a:ext cx="336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Packet from Network layer (IP)</a:t>
              </a:r>
            </a:p>
          </p:txBody>
        </p:sp>
      </p:grpSp>
      <p:sp>
        <p:nvSpPr>
          <p:cNvPr id="6" name="Left Brace 5"/>
          <p:cNvSpPr/>
          <p:nvPr/>
        </p:nvSpPr>
        <p:spPr>
          <a:xfrm rot="16200000">
            <a:off x="5460552" y="2336353"/>
            <a:ext cx="228602" cy="3328294"/>
          </a:xfrm>
          <a:prstGeom prst="leftBrace">
            <a:avLst>
              <a:gd name="adj1" fmla="val 31013"/>
              <a:gd name="adj2" fmla="val 50000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11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(Switched)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r>
              <a:rPr lang="en-US"/>
              <a:t>Based on switch to connect nodes -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multiple access</a:t>
            </a:r>
          </a:p>
          <a:p>
            <a:pPr lvl="1"/>
            <a:r>
              <a:rPr lang="en-US"/>
              <a:t>Hosts are wired to a switch with twisted pair wires</a:t>
            </a:r>
          </a:p>
          <a:p>
            <a:pPr lvl="1"/>
            <a:r>
              <a:rPr lang="en-US"/>
              <a:t>Switch connects pairs of hosts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All ports are wired together; </a:t>
            </a:r>
          </a:p>
          <a:p>
            <a:pPr lvl="2"/>
            <a:r>
              <a:rPr lang="en-US"/>
              <a:t>more convenient to run wires to one location </a:t>
            </a:r>
          </a:p>
          <a:p>
            <a:pPr lvl="2"/>
            <a:r>
              <a:rPr lang="en-US"/>
              <a:t>more reliable than shared wire</a:t>
            </a:r>
          </a:p>
          <a:p>
            <a:pPr lvl="3"/>
            <a:r>
              <a:rPr lang="en-US"/>
              <a:t>easy to diagnose broken wires</a:t>
            </a:r>
          </a:p>
          <a:p>
            <a:pPr lvl="1"/>
            <a:r>
              <a:rPr lang="en-US"/>
              <a:t>Better scalability than using a hub</a:t>
            </a:r>
          </a:p>
          <a:p>
            <a:pPr lvl="2"/>
            <a:r>
              <a:rPr lang="en-US"/>
              <a:t>E.g., 100 Mbps per port, instead of 100Mbps</a:t>
            </a:r>
            <a:br>
              <a:rPr lang="en-US"/>
            </a:br>
            <a:r>
              <a:rPr lang="en-US"/>
              <a:t>shared across all nodes on a cable or hub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2743200"/>
            <a:ext cx="3870326" cy="1210979"/>
            <a:chOff x="655637" y="2952750"/>
            <a:chExt cx="3870326" cy="1210979"/>
          </a:xfrm>
        </p:grpSpPr>
        <p:grpSp>
          <p:nvGrpSpPr>
            <p:cNvPr id="6" name="Group 5"/>
            <p:cNvGrpSpPr/>
            <p:nvPr/>
          </p:nvGrpSpPr>
          <p:grpSpPr>
            <a:xfrm>
              <a:off x="655637" y="2952750"/>
              <a:ext cx="3870326" cy="922104"/>
              <a:chOff x="-241303" y="3258898"/>
              <a:chExt cx="3870326" cy="922104"/>
            </a:xfrm>
          </p:grpSpPr>
          <p:pic>
            <p:nvPicPr>
              <p:cNvPr id="9" name="Picture 8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660" y="3481656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497" y="380368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" name="Straight Connector 10"/>
              <p:cNvCxnSpPr>
                <a:stCxn id="9" idx="3"/>
                <a:endCxn id="13" idx="1"/>
              </p:cNvCxnSpPr>
              <p:nvPr/>
            </p:nvCxnSpPr>
            <p:spPr>
              <a:xfrm flipV="1">
                <a:off x="2105023" y="3441214"/>
                <a:ext cx="655637" cy="2227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10" idx="1"/>
              </p:cNvCxnSpPr>
              <p:nvPr/>
            </p:nvCxnSpPr>
            <p:spPr>
              <a:xfrm>
                <a:off x="1952623" y="3803681"/>
                <a:ext cx="777874" cy="1823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0660" y="325889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303" y="3816371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" name="Straight Connector 14"/>
              <p:cNvCxnSpPr>
                <a:stCxn id="17" idx="3"/>
                <a:endCxn id="9" idx="1"/>
              </p:cNvCxnSpPr>
              <p:nvPr/>
            </p:nvCxnSpPr>
            <p:spPr>
              <a:xfrm>
                <a:off x="627060" y="3453904"/>
                <a:ext cx="609600" cy="21006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3"/>
              </p:cNvCxnSpPr>
              <p:nvPr/>
            </p:nvCxnSpPr>
            <p:spPr>
              <a:xfrm flipV="1">
                <a:off x="627060" y="3816371"/>
                <a:ext cx="609600" cy="1823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41303" y="3271588"/>
                <a:ext cx="868363" cy="364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38"/>
            <p:cNvSpPr txBox="1"/>
            <p:nvPr/>
          </p:nvSpPr>
          <p:spPr>
            <a:xfrm>
              <a:off x="2501335" y="3702064"/>
              <a:ext cx="1003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Switch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438118" y="3540139"/>
              <a:ext cx="152682" cy="25081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79359" y="2489518"/>
            <a:ext cx="4335975" cy="1472882"/>
            <a:chOff x="1295399" y="2196500"/>
            <a:chExt cx="6919911" cy="2350616"/>
          </a:xfrm>
        </p:grpSpPr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 r="22028"/>
            <a:stretch>
              <a:fillRect/>
            </a:stretch>
          </p:blipFill>
          <p:spPr bwMode="auto">
            <a:xfrm>
              <a:off x="1295399" y="2299216"/>
              <a:ext cx="6372225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2761883" y="2196500"/>
              <a:ext cx="1600200" cy="540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Switch</a:t>
              </a:r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5776911" y="3959388"/>
              <a:ext cx="2438399" cy="540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Twisted pair</a:t>
              </a:r>
            </a:p>
          </p:txBody>
        </p:sp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6240794" y="3489264"/>
              <a:ext cx="1974516" cy="540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Switch ports</a:t>
              </a:r>
            </a:p>
          </p:txBody>
        </p:sp>
      </p:grpSp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4" cstate="print"/>
          <a:srcRect l="1411" t="82" r="50842" b="13704"/>
          <a:stretch/>
        </p:blipFill>
        <p:spPr bwMode="auto">
          <a:xfrm>
            <a:off x="5888426" y="4191000"/>
            <a:ext cx="3255574" cy="220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7249305" y="4539108"/>
            <a:ext cx="1737876" cy="1518811"/>
          </a:xfrm>
          <a:prstGeom prst="rect">
            <a:avLst/>
          </a:prstGeom>
          <a:solidFill>
            <a:srgbClr val="FFB8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6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switches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144000" cy="4925704"/>
          </a:xfrm>
        </p:spPr>
        <p:txBody>
          <a:bodyPr/>
          <a:lstStyle/>
          <a:p>
            <a:pPr lvl="1"/>
            <a:r>
              <a:rPr lang="en-US"/>
              <a:t>Forwarding</a:t>
            </a:r>
          </a:p>
          <a:p>
            <a:pPr lvl="2"/>
            <a:r>
              <a:rPr lang="en-US"/>
              <a:t>use frame address to connect input port to right output port – do NOT look at IP address</a:t>
            </a:r>
          </a:p>
          <a:p>
            <a:pPr lvl="2"/>
            <a:r>
              <a:rPr lang="en-US"/>
              <a:t>let hosts be moved around readily </a:t>
            </a:r>
          </a:p>
          <a:p>
            <a:pPr lvl="2"/>
            <a:r>
              <a:rPr lang="en-US"/>
              <a:t>multiple frames may be switched in parallel</a:t>
            </a:r>
          </a:p>
          <a:p>
            <a:pPr lvl="2"/>
            <a:r>
              <a:rPr lang="en-US"/>
              <a:t>port may be used for both input and output (full duplex)</a:t>
            </a:r>
          </a:p>
          <a:p>
            <a:pPr lvl="3"/>
            <a:r>
              <a:rPr lang="en-US"/>
              <a:t>Acts as point-to-point link, so no multiple access protocol needed</a:t>
            </a:r>
          </a:p>
          <a:p>
            <a:pPr lvl="1"/>
            <a:r>
              <a:rPr lang="en-US"/>
              <a:t>Uses the Backward Learning algorithm</a:t>
            </a:r>
          </a:p>
          <a:p>
            <a:pPr lvl="2"/>
            <a:r>
              <a:rPr lang="en-US"/>
              <a:t>to fill the forwarding table: looks at the source address of input frames</a:t>
            </a:r>
          </a:p>
          <a:p>
            <a:pPr lvl="2"/>
            <a:r>
              <a:rPr lang="en-US"/>
              <a:t>to forward: sends to a known port; or broadcasts to all ports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 cstate="print"/>
          <a:srcRect l="50000" t="5487" r="3977" b="13786"/>
          <a:stretch/>
        </p:blipFill>
        <p:spPr bwMode="auto">
          <a:xfrm>
            <a:off x="4537646" y="4414505"/>
            <a:ext cx="3479902" cy="22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5991050" y="4669133"/>
            <a:ext cx="1937092" cy="1689875"/>
          </a:xfrm>
          <a:prstGeom prst="rect">
            <a:avLst/>
          </a:prstGeom>
          <a:solidFill>
            <a:srgbClr val="FFB8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" name="Picture 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19" y="4576493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86" y="6109136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5"/>
          <p:cNvSpPr txBox="1"/>
          <p:nvPr/>
        </p:nvSpPr>
        <p:spPr>
          <a:xfrm>
            <a:off x="4045203" y="5675450"/>
            <a:ext cx="492443" cy="414537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. . .</a:t>
            </a:r>
          </a:p>
        </p:txBody>
      </p:sp>
      <p:pic>
        <p:nvPicPr>
          <p:cNvPr id="33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11" y="4948231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86" y="5311962"/>
            <a:ext cx="868363" cy="36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/>
          <p:cNvSpPr/>
          <p:nvPr/>
        </p:nvSpPr>
        <p:spPr>
          <a:xfrm>
            <a:off x="5965377" y="4804380"/>
            <a:ext cx="819150" cy="1411086"/>
          </a:xfrm>
          <a:custGeom>
            <a:avLst/>
            <a:gdLst>
              <a:gd name="connsiteX0" fmla="*/ 0 w 819150"/>
              <a:gd name="connsiteY0" fmla="*/ 0 h 1438275"/>
              <a:gd name="connsiteX1" fmla="*/ 819150 w 819150"/>
              <a:gd name="connsiteY1" fmla="*/ 0 h 1438275"/>
              <a:gd name="connsiteX2" fmla="*/ 819150 w 819150"/>
              <a:gd name="connsiteY2" fmla="*/ 1438275 h 1438275"/>
              <a:gd name="connsiteX3" fmla="*/ 0 w 819150"/>
              <a:gd name="connsiteY3" fmla="*/ 1438275 h 1438275"/>
              <a:gd name="connsiteX4" fmla="*/ 9525 w 819150"/>
              <a:gd name="connsiteY4" fmla="*/ 142875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38275">
                <a:moveTo>
                  <a:pt x="0" y="0"/>
                </a:moveTo>
                <a:lnTo>
                  <a:pt x="819150" y="0"/>
                </a:lnTo>
                <a:lnTo>
                  <a:pt x="819150" y="1438275"/>
                </a:lnTo>
                <a:lnTo>
                  <a:pt x="0" y="1438275"/>
                </a:lnTo>
                <a:lnTo>
                  <a:pt x="9525" y="14287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972174" y="5104699"/>
            <a:ext cx="1704975" cy="304538"/>
          </a:xfrm>
          <a:custGeom>
            <a:avLst/>
            <a:gdLst>
              <a:gd name="connsiteX0" fmla="*/ 0 w 819150"/>
              <a:gd name="connsiteY0" fmla="*/ 0 h 1438275"/>
              <a:gd name="connsiteX1" fmla="*/ 819150 w 819150"/>
              <a:gd name="connsiteY1" fmla="*/ 0 h 1438275"/>
              <a:gd name="connsiteX2" fmla="*/ 819150 w 819150"/>
              <a:gd name="connsiteY2" fmla="*/ 1438275 h 1438275"/>
              <a:gd name="connsiteX3" fmla="*/ 0 w 819150"/>
              <a:gd name="connsiteY3" fmla="*/ 1438275 h 1438275"/>
              <a:gd name="connsiteX4" fmla="*/ 9525 w 819150"/>
              <a:gd name="connsiteY4" fmla="*/ 142875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1438275">
                <a:moveTo>
                  <a:pt x="0" y="0"/>
                </a:moveTo>
                <a:lnTo>
                  <a:pt x="819150" y="0"/>
                </a:lnTo>
                <a:lnTo>
                  <a:pt x="819150" y="1438275"/>
                </a:lnTo>
                <a:lnTo>
                  <a:pt x="0" y="1438275"/>
                </a:lnTo>
                <a:lnTo>
                  <a:pt x="9525" y="14287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10"/>
          <p:cNvSpPr txBox="1"/>
          <p:nvPr/>
        </p:nvSpPr>
        <p:spPr>
          <a:xfrm>
            <a:off x="3343275" y="4511158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</a:t>
            </a:r>
          </a:p>
        </p:txBody>
      </p:sp>
      <p:sp>
        <p:nvSpPr>
          <p:cNvPr id="38" name="TextBox 20"/>
          <p:cNvSpPr txBox="1"/>
          <p:nvPr/>
        </p:nvSpPr>
        <p:spPr>
          <a:xfrm>
            <a:off x="3396615" y="485298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</p:txBody>
      </p:sp>
      <p:sp>
        <p:nvSpPr>
          <p:cNvPr id="39" name="TextBox 21"/>
          <p:cNvSpPr txBox="1"/>
          <p:nvPr/>
        </p:nvSpPr>
        <p:spPr>
          <a:xfrm flipH="1">
            <a:off x="3366134" y="5256638"/>
            <a:ext cx="12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</a:t>
            </a:r>
          </a:p>
        </p:txBody>
      </p:sp>
      <p:sp>
        <p:nvSpPr>
          <p:cNvPr id="40" name="TextBox 22"/>
          <p:cNvSpPr txBox="1"/>
          <p:nvPr/>
        </p:nvSpPr>
        <p:spPr>
          <a:xfrm flipH="1">
            <a:off x="3337559" y="6040636"/>
            <a:ext cx="2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8143875" y="4895234"/>
            <a:ext cx="100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 </a:t>
            </a:r>
            <a:r>
              <a:rPr lang="en-US" sz="2400" dirty="0">
                <a:sym typeface="Wingdings" pitchFamily="2" charset="2"/>
              </a:rPr>
              <a:t> 4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and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2 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1177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Learning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1322696"/>
            <a:ext cx="8229600" cy="4925704"/>
          </a:xfrm>
        </p:spPr>
        <p:txBody>
          <a:bodyPr/>
          <a:lstStyle/>
          <a:p>
            <a:pPr lvl="1"/>
            <a:r>
              <a:rPr lang="en-US"/>
              <a:t>0. Start off with no knowledge of topology; </a:t>
            </a:r>
            <a:br>
              <a:rPr lang="en-US"/>
            </a:br>
            <a:r>
              <a:rPr lang="en-US"/>
              <a:t>and empty table</a:t>
            </a:r>
            <a:br>
              <a:rPr lang="en-US"/>
            </a:br>
            <a:br>
              <a:rPr lang="en-US"/>
            </a:br>
            <a:endParaRPr lang="en-US"/>
          </a:p>
          <a:p>
            <a:pPr lvl="1"/>
            <a:r>
              <a:rPr lang="en-US"/>
              <a:t>1. A sends to D</a:t>
            </a:r>
            <a:br>
              <a:rPr lang="en-US"/>
            </a:br>
            <a:r>
              <a:rPr lang="en-US"/>
              <a:t>We know A’s port. </a:t>
            </a:r>
            <a:br>
              <a:rPr lang="en-US"/>
            </a:br>
            <a:r>
              <a:rPr lang="en-US"/>
              <a:t>But we don’t know D’s: broadcast over all other ports (2, 3, 4)</a:t>
            </a:r>
          </a:p>
          <a:p>
            <a:pPr marL="277812" lvl="1" indent="0">
              <a:buNone/>
            </a:pPr>
            <a:endParaRPr lang="en-US"/>
          </a:p>
          <a:p>
            <a:pPr lvl="1"/>
            <a:r>
              <a:rPr lang="en-US"/>
              <a:t>2. D sends to A</a:t>
            </a:r>
            <a:br>
              <a:rPr lang="en-US"/>
            </a:br>
            <a:r>
              <a:rPr lang="en-US"/>
              <a:t>we know both A’s and D’s connected ports - forward to port 1.</a:t>
            </a:r>
            <a:br>
              <a:rPr lang="en-US"/>
            </a:br>
            <a:br>
              <a:rPr lang="en-US"/>
            </a:br>
            <a:endParaRPr lang="en-US"/>
          </a:p>
          <a:p>
            <a:pPr lvl="1"/>
            <a:r>
              <a:rPr lang="en-US"/>
              <a:t>3. A sends to D</a:t>
            </a:r>
            <a:br>
              <a:rPr lang="en-US"/>
            </a:br>
            <a:r>
              <a:rPr lang="en-US"/>
              <a:t>we know D’s port, so forward to port 4.</a:t>
            </a:r>
          </a:p>
          <a:p>
            <a:pPr lvl="1"/>
            <a:r>
              <a:rPr lang="en-US"/>
              <a:t>Switch continues learning the address of other hosts.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0" y="1259976"/>
            <a:ext cx="2057400" cy="1722461"/>
            <a:chOff x="5943606" y="1655116"/>
            <a:chExt cx="2971794" cy="2487998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6" y="1655116"/>
              <a:ext cx="2732570" cy="2487998"/>
              <a:chOff x="5846135" y="2278081"/>
              <a:chExt cx="2489791" cy="2266950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 l="2601" t="12667" r="55114" b="7176"/>
              <a:stretch/>
            </p:blipFill>
            <p:spPr bwMode="auto">
              <a:xfrm>
                <a:off x="5846135" y="2278081"/>
                <a:ext cx="2489791" cy="2266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6"/>
              <p:cNvSpPr txBox="1"/>
              <p:nvPr/>
            </p:nvSpPr>
            <p:spPr>
              <a:xfrm>
                <a:off x="6713578" y="4143114"/>
                <a:ext cx="1097480" cy="3645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t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Switch</a:t>
                </a:r>
                <a:endParaRPr lang="en-US" sz="24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8575159" y="2582382"/>
              <a:ext cx="340241" cy="382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523730"/>
            <a:ext cx="1256884" cy="1371870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01" y="2985005"/>
            <a:ext cx="1263494" cy="1379085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180" y="4308331"/>
            <a:ext cx="125663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999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17718</TotalTime>
  <Words>2779</Words>
  <Application>Microsoft Office PowerPoint</Application>
  <PresentationFormat>On-screen Show 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Medium Access Control Sublayer</vt:lpstr>
      <vt:lpstr>Introduction</vt:lpstr>
      <vt:lpstr>Goals</vt:lpstr>
      <vt:lpstr>Statistical multiplexing</vt:lpstr>
      <vt:lpstr>Carrier Sense Multiple Access with Collision Detection (CSMA/CD)</vt:lpstr>
      <vt:lpstr>Ethernet Frame Format</vt:lpstr>
      <vt:lpstr>Modern (Switched) Ethernet</vt:lpstr>
      <vt:lpstr>How do switches work?</vt:lpstr>
      <vt:lpstr>Backward Learning algorithm</vt:lpstr>
      <vt:lpstr>Problem: Forwarding Loops</vt:lpstr>
      <vt:lpstr>Solution: Spanning Tree Algorithm </vt:lpstr>
      <vt:lpstr>Spanning Tree algorithm</vt:lpstr>
      <vt:lpstr>Spanning Tree Algorithm</vt:lpstr>
      <vt:lpstr>Spanning Tree Example</vt:lpstr>
      <vt:lpstr>Spanning Tree Example</vt:lpstr>
      <vt:lpstr>Spanning Tree Example</vt:lpstr>
      <vt:lpstr>Spanning Tree Example</vt:lpstr>
      <vt:lpstr>Spanning Tree Example</vt:lpstr>
      <vt:lpstr>WiFi or 802.11</vt:lpstr>
      <vt:lpstr>Wireless Channel</vt:lpstr>
      <vt:lpstr>Hidden and Exposed Terminals</vt:lpstr>
      <vt:lpstr>802.11 uses CSMA/CA for Multiple Access</vt:lpstr>
      <vt:lpstr>802.11 Link Layer</vt:lpstr>
      <vt:lpstr>ALOHA Network</vt:lpstr>
      <vt:lpstr>ALOHA Protocol</vt:lpstr>
      <vt:lpstr>Classic Ethernet (IEEE 802.3)</vt:lpstr>
      <vt:lpstr>CSMA/CD Complications</vt:lpstr>
      <vt:lpstr>CSMA Persistence</vt:lpstr>
      <vt:lpstr>CSMA Persistence</vt:lpstr>
      <vt:lpstr>Nodes can’t hear while sending</vt:lpstr>
      <vt:lpstr>Possible solution – Multiple Access Collision Avoidance</vt:lpstr>
      <vt:lpstr>Solving the Hidden terminal problem with MACA</vt:lpstr>
      <vt:lpstr>Solving the Exposed terminal problem with MACA</vt:lpstr>
      <vt:lpstr>Switch internals - buffers</vt:lpstr>
      <vt:lpstr>Learning with Multiple Switches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1988</cp:revision>
  <dcterms:created xsi:type="dcterms:W3CDTF">2010-05-04T01:30:25Z</dcterms:created>
  <dcterms:modified xsi:type="dcterms:W3CDTF">2021-08-24T19:48:01Z</dcterms:modified>
</cp:coreProperties>
</file>