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346" r:id="rId6"/>
    <p:sldId id="318" r:id="rId7"/>
    <p:sldId id="347" r:id="rId8"/>
    <p:sldId id="320" r:id="rId9"/>
    <p:sldId id="323" r:id="rId10"/>
    <p:sldId id="272" r:id="rId11"/>
    <p:sldId id="325" r:id="rId12"/>
    <p:sldId id="275" r:id="rId13"/>
    <p:sldId id="329" r:id="rId14"/>
    <p:sldId id="348" r:id="rId15"/>
    <p:sldId id="279" r:id="rId16"/>
    <p:sldId id="280" r:id="rId17"/>
    <p:sldId id="282" r:id="rId18"/>
    <p:sldId id="331" r:id="rId19"/>
    <p:sldId id="332" r:id="rId20"/>
    <p:sldId id="349" r:id="rId21"/>
    <p:sldId id="350" r:id="rId22"/>
    <p:sldId id="333" r:id="rId23"/>
    <p:sldId id="284" r:id="rId24"/>
    <p:sldId id="292" r:id="rId25"/>
    <p:sldId id="296" r:id="rId26"/>
    <p:sldId id="301" r:id="rId27"/>
    <p:sldId id="304" r:id="rId28"/>
    <p:sldId id="343" r:id="rId29"/>
    <p:sldId id="308" r:id="rId30"/>
    <p:sldId id="309" r:id="rId31"/>
    <p:sldId id="310" r:id="rId32"/>
    <p:sldId id="305" r:id="rId33"/>
    <p:sldId id="327" r:id="rId34"/>
    <p:sldId id="328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A8CEAED-2E13-4B95-B5B2-6DD2C8900645}">
          <p14:sldIdLst>
            <p14:sldId id="256"/>
            <p14:sldId id="257"/>
            <p14:sldId id="258"/>
            <p14:sldId id="259"/>
            <p14:sldId id="346"/>
            <p14:sldId id="318"/>
            <p14:sldId id="347"/>
            <p14:sldId id="320"/>
            <p14:sldId id="323"/>
            <p14:sldId id="272"/>
            <p14:sldId id="325"/>
            <p14:sldId id="275"/>
            <p14:sldId id="329"/>
            <p14:sldId id="348"/>
            <p14:sldId id="279"/>
            <p14:sldId id="280"/>
            <p14:sldId id="282"/>
            <p14:sldId id="331"/>
            <p14:sldId id="332"/>
            <p14:sldId id="349"/>
            <p14:sldId id="350"/>
            <p14:sldId id="333"/>
            <p14:sldId id="284"/>
            <p14:sldId id="292"/>
            <p14:sldId id="296"/>
            <p14:sldId id="301"/>
            <p14:sldId id="304"/>
            <p14:sldId id="343"/>
            <p14:sldId id="308"/>
            <p14:sldId id="309"/>
            <p14:sldId id="310"/>
            <p14:sldId id="305"/>
          </p14:sldIdLst>
        </p14:section>
        <p14:section name="Optional" id="{87A669CF-9919-461A-BE9E-B16F991F4C22}">
          <p14:sldIdLst>
            <p14:sldId id="327"/>
            <p14:sldId id="32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00FF"/>
    <a:srgbClr val="FFCCFF"/>
    <a:srgbClr val="CC00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35" autoAdjust="0"/>
    <p:restoredTop sz="99111" autoAdjust="0"/>
  </p:normalViewPr>
  <p:slideViewPr>
    <p:cSldViewPr>
      <p:cViewPr varScale="1">
        <p:scale>
          <a:sx n="170" d="100"/>
          <a:sy n="170" d="100"/>
        </p:scale>
        <p:origin x="1328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B2169372-4493-462C-9B14-1D27455C43F1}"/>
    <pc:docChg chg="modMainMaster">
      <pc:chgData name="Chetty, Damodar Kumar S" userId="8bceaed3-62ae-46a2-a750-9f6f12844fc7" providerId="ADAL" clId="{B2169372-4493-462C-9B14-1D27455C43F1}" dt="2021-08-24T19:49:59.573" v="3" actId="6549"/>
      <pc:docMkLst>
        <pc:docMk/>
      </pc:docMkLst>
      <pc:sldMasterChg chg="modSp mod modSldLayout">
        <pc:chgData name="Chetty, Damodar Kumar S" userId="8bceaed3-62ae-46a2-a750-9f6f12844fc7" providerId="ADAL" clId="{B2169372-4493-462C-9B14-1D27455C43F1}" dt="2021-08-24T19:49:59.573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B2169372-4493-462C-9B14-1D27455C43F1}" dt="2021-08-24T19:49:59.573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B2169372-4493-462C-9B14-1D27455C43F1}" dt="2021-08-24T19:49:54.835" v="1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B2169372-4493-462C-9B14-1D27455C43F1}" dt="2021-08-24T19:49:54.835" v="1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</a:t>
            </a:r>
            <a:r>
              <a:rPr lang="en-US" sz="800" b="1" baseline="0">
                <a:solidFill>
                  <a:schemeClr val="bg1"/>
                </a:solidFill>
              </a:rPr>
              <a:t>Chetty</a:t>
            </a:r>
            <a:r>
              <a:rPr lang="en-US" sz="800" b="1">
                <a:solidFill>
                  <a:schemeClr val="bg1"/>
                </a:solidFill>
              </a:rPr>
              <a:t> 2021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</a:t>
            </a:r>
            <a:r>
              <a:rPr lang="en-US" sz="1400" b="1" baseline="0">
                <a:solidFill>
                  <a:schemeClr val="bg1"/>
                </a:solidFill>
              </a:rPr>
              <a:t> – Networks and Security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690243"/>
            <a:ext cx="7848600" cy="914400"/>
          </a:xfrm>
        </p:spPr>
        <p:txBody>
          <a:bodyPr/>
          <a:lstStyle/>
          <a:p>
            <a:r>
              <a:rPr lang="en-US"/>
              <a:t>ICS 460 – Network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991600" cy="4925704"/>
          </a:xfrm>
        </p:spPr>
        <p:txBody>
          <a:bodyPr/>
          <a:lstStyle/>
          <a:p>
            <a:pPr lvl="1"/>
            <a:r>
              <a:rPr lang="en-US"/>
              <a:t>Combining different networks into a larger network</a:t>
            </a:r>
          </a:p>
          <a:p>
            <a:pPr lvl="2"/>
            <a:r>
              <a:rPr lang="en-US"/>
              <a:t>Different networking technologies exist (Ethernet, 802.11, etc.)</a:t>
            </a:r>
          </a:p>
          <a:p>
            <a:pPr lvl="3"/>
            <a:r>
              <a:rPr lang="en-US"/>
              <a:t>Lots of differences between these technologies: e.g.,</a:t>
            </a:r>
          </a:p>
          <a:p>
            <a:pPr lvl="4"/>
            <a:r>
              <a:rPr lang="en-US"/>
              <a:t>Service models (datagrams, Virtual Circuits)</a:t>
            </a:r>
          </a:p>
          <a:p>
            <a:pPr lvl="4"/>
            <a:r>
              <a:rPr lang="en-US"/>
              <a:t>Packet sizes (how to pass an 8000-byte packet through a network whose max size is 1500 bytes?)</a:t>
            </a:r>
          </a:p>
          <a:p>
            <a:pPr lvl="4"/>
            <a:r>
              <a:rPr lang="en-US"/>
              <a:t>Addressing (flat or hierarchical?)</a:t>
            </a:r>
          </a:p>
          <a:p>
            <a:pPr lvl="4"/>
            <a:r>
              <a:rPr lang="en-US"/>
              <a:t>QoS (how to guarantee QoS when one network provides QoS, and the other only best effort service?)</a:t>
            </a:r>
          </a:p>
          <a:p>
            <a:pPr lvl="2"/>
            <a:r>
              <a:rPr lang="en-US"/>
              <a:t>Internetworking hides the differences with a common protocol</a:t>
            </a:r>
          </a:p>
          <a:p>
            <a:pPr lvl="3"/>
            <a:r>
              <a:rPr lang="en-US"/>
              <a:t>IP is the narrow waist of the Internet that defines a universal packet format</a:t>
            </a:r>
          </a:p>
          <a:p>
            <a:pPr lvl="4"/>
            <a:r>
              <a:rPr lang="en-US"/>
              <a:t>that all routers recognize (network interconnection device, works at network layer)</a:t>
            </a:r>
          </a:p>
          <a:p>
            <a:pPr lvl="4"/>
            <a:r>
              <a:rPr lang="en-US"/>
              <a:t>that can pass through any network</a:t>
            </a:r>
          </a:p>
          <a:p>
            <a:pPr lvl="3"/>
            <a:r>
              <a:rPr lang="en-US"/>
              <a:t>many different link technologies below, </a:t>
            </a:r>
            <a:br>
              <a:rPr lang="en-US"/>
            </a:br>
            <a:r>
              <a:rPr lang="en-US"/>
              <a:t>many applications above</a:t>
            </a:r>
          </a:p>
          <a:p>
            <a:pPr lvl="3"/>
            <a:r>
              <a:rPr lang="en-US"/>
              <a:t>BUT:</a:t>
            </a:r>
          </a:p>
          <a:p>
            <a:pPr lvl="4"/>
            <a:r>
              <a:rPr lang="en-US"/>
              <a:t>lowest common denominator service</a:t>
            </a:r>
          </a:p>
          <a:p>
            <a:pPr lvl="4"/>
            <a:r>
              <a:rPr lang="en-US"/>
              <a:t>e.g., does not preserve QoS</a:t>
            </a:r>
          </a:p>
          <a:p>
            <a:pPr lvl="3"/>
            <a:r>
              <a:rPr lang="en-US"/>
              <a:t>Applications implement any higher level services needed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00600" y="4343400"/>
            <a:ext cx="4263418" cy="1905000"/>
            <a:chOff x="838200" y="2089012"/>
            <a:chExt cx="5334002" cy="2768738"/>
          </a:xfrm>
        </p:grpSpPr>
        <p:sp>
          <p:nvSpPr>
            <p:cNvPr id="37" name="Rectangle 36"/>
            <p:cNvSpPr/>
            <p:nvPr/>
          </p:nvSpPr>
          <p:spPr>
            <a:xfrm>
              <a:off x="3554183" y="3130719"/>
              <a:ext cx="1779817" cy="68292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38200" y="2089012"/>
              <a:ext cx="5334002" cy="2768738"/>
              <a:chOff x="685800" y="1708012"/>
              <a:chExt cx="5334002" cy="276873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590801" y="1733550"/>
                <a:ext cx="3429001" cy="2743200"/>
                <a:chOff x="2590801" y="1073318"/>
                <a:chExt cx="3429001" cy="340343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 flipV="1">
                  <a:off x="2590801" y="1073318"/>
                  <a:ext cx="3429001" cy="3403432"/>
                  <a:chOff x="2590800" y="1200150"/>
                  <a:chExt cx="3200402" cy="32766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 rot="16200000">
                    <a:off x="3657601" y="2343149"/>
                    <a:ext cx="3276600" cy="990602"/>
                  </a:xfrm>
                  <a:custGeom>
                    <a:avLst/>
                    <a:gdLst>
                      <a:gd name="connsiteX0" fmla="*/ 0 w 4886325"/>
                      <a:gd name="connsiteY0" fmla="*/ 2533650 h 2533650"/>
                      <a:gd name="connsiteX1" fmla="*/ 447675 w 4886325"/>
                      <a:gd name="connsiteY1" fmla="*/ 2476500 h 2533650"/>
                      <a:gd name="connsiteX2" fmla="*/ 809625 w 4886325"/>
                      <a:gd name="connsiteY2" fmla="*/ 2257425 h 2533650"/>
                      <a:gd name="connsiteX3" fmla="*/ 1304925 w 4886325"/>
                      <a:gd name="connsiteY3" fmla="*/ 1638300 h 2533650"/>
                      <a:gd name="connsiteX4" fmla="*/ 1704975 w 4886325"/>
                      <a:gd name="connsiteY4" fmla="*/ 781050 h 2533650"/>
                      <a:gd name="connsiteX5" fmla="*/ 2057400 w 4886325"/>
                      <a:gd name="connsiteY5" fmla="*/ 190500 h 2533650"/>
                      <a:gd name="connsiteX6" fmla="*/ 2438400 w 4886325"/>
                      <a:gd name="connsiteY6" fmla="*/ 0 h 2533650"/>
                      <a:gd name="connsiteX7" fmla="*/ 2857500 w 4886325"/>
                      <a:gd name="connsiteY7" fmla="*/ 209550 h 2533650"/>
                      <a:gd name="connsiteX8" fmla="*/ 3171825 w 4886325"/>
                      <a:gd name="connsiteY8" fmla="*/ 704850 h 2533650"/>
                      <a:gd name="connsiteX9" fmla="*/ 3629025 w 4886325"/>
                      <a:gd name="connsiteY9" fmla="*/ 1714500 h 2533650"/>
                      <a:gd name="connsiteX10" fmla="*/ 4076700 w 4886325"/>
                      <a:gd name="connsiteY10" fmla="*/ 2257425 h 2533650"/>
                      <a:gd name="connsiteX11" fmla="*/ 4514850 w 4886325"/>
                      <a:gd name="connsiteY11" fmla="*/ 2466975 h 2533650"/>
                      <a:gd name="connsiteX12" fmla="*/ 4886325 w 4886325"/>
                      <a:gd name="connsiteY12" fmla="*/ 2533650 h 2533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86325" h="2533650">
                        <a:moveTo>
                          <a:pt x="0" y="2533650"/>
                        </a:moveTo>
                        <a:cubicBezTo>
                          <a:pt x="156369" y="2528093"/>
                          <a:pt x="312738" y="2522537"/>
                          <a:pt x="447675" y="2476500"/>
                        </a:cubicBezTo>
                        <a:cubicBezTo>
                          <a:pt x="582612" y="2430463"/>
                          <a:pt x="666750" y="2397125"/>
                          <a:pt x="809625" y="2257425"/>
                        </a:cubicBezTo>
                        <a:cubicBezTo>
                          <a:pt x="952500" y="2117725"/>
                          <a:pt x="1155700" y="1884362"/>
                          <a:pt x="1304925" y="1638300"/>
                        </a:cubicBezTo>
                        <a:cubicBezTo>
                          <a:pt x="1454150" y="1392238"/>
                          <a:pt x="1579562" y="1022350"/>
                          <a:pt x="1704975" y="781050"/>
                        </a:cubicBezTo>
                        <a:cubicBezTo>
                          <a:pt x="1830388" y="539750"/>
                          <a:pt x="1935163" y="320675"/>
                          <a:pt x="2057400" y="190500"/>
                        </a:cubicBezTo>
                        <a:cubicBezTo>
                          <a:pt x="2179637" y="60325"/>
                          <a:pt x="2305050" y="-3175"/>
                          <a:pt x="2438400" y="0"/>
                        </a:cubicBezTo>
                        <a:cubicBezTo>
                          <a:pt x="2571750" y="3175"/>
                          <a:pt x="2735263" y="92075"/>
                          <a:pt x="2857500" y="209550"/>
                        </a:cubicBezTo>
                        <a:cubicBezTo>
                          <a:pt x="2979737" y="327025"/>
                          <a:pt x="3043238" y="454025"/>
                          <a:pt x="3171825" y="704850"/>
                        </a:cubicBezTo>
                        <a:cubicBezTo>
                          <a:pt x="3300413" y="955675"/>
                          <a:pt x="3478213" y="1455738"/>
                          <a:pt x="3629025" y="1714500"/>
                        </a:cubicBezTo>
                        <a:cubicBezTo>
                          <a:pt x="3779837" y="1973262"/>
                          <a:pt x="3929063" y="2132013"/>
                          <a:pt x="4076700" y="2257425"/>
                        </a:cubicBezTo>
                        <a:cubicBezTo>
                          <a:pt x="4224337" y="2382837"/>
                          <a:pt x="4379913" y="2420938"/>
                          <a:pt x="4514850" y="2466975"/>
                        </a:cubicBezTo>
                        <a:cubicBezTo>
                          <a:pt x="4649787" y="2513012"/>
                          <a:pt x="4768056" y="2523331"/>
                          <a:pt x="4886325" y="25336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4" name="Freeform 63"/>
                  <p:cNvSpPr/>
                  <p:nvPr/>
                </p:nvSpPr>
                <p:spPr>
                  <a:xfrm rot="16200000" flipH="1" flipV="1">
                    <a:off x="1447801" y="2343149"/>
                    <a:ext cx="3276600" cy="990602"/>
                  </a:xfrm>
                  <a:custGeom>
                    <a:avLst/>
                    <a:gdLst>
                      <a:gd name="connsiteX0" fmla="*/ 0 w 4886325"/>
                      <a:gd name="connsiteY0" fmla="*/ 2533650 h 2533650"/>
                      <a:gd name="connsiteX1" fmla="*/ 447675 w 4886325"/>
                      <a:gd name="connsiteY1" fmla="*/ 2476500 h 2533650"/>
                      <a:gd name="connsiteX2" fmla="*/ 809625 w 4886325"/>
                      <a:gd name="connsiteY2" fmla="*/ 2257425 h 2533650"/>
                      <a:gd name="connsiteX3" fmla="*/ 1304925 w 4886325"/>
                      <a:gd name="connsiteY3" fmla="*/ 1638300 h 2533650"/>
                      <a:gd name="connsiteX4" fmla="*/ 1704975 w 4886325"/>
                      <a:gd name="connsiteY4" fmla="*/ 781050 h 2533650"/>
                      <a:gd name="connsiteX5" fmla="*/ 2057400 w 4886325"/>
                      <a:gd name="connsiteY5" fmla="*/ 190500 h 2533650"/>
                      <a:gd name="connsiteX6" fmla="*/ 2438400 w 4886325"/>
                      <a:gd name="connsiteY6" fmla="*/ 0 h 2533650"/>
                      <a:gd name="connsiteX7" fmla="*/ 2857500 w 4886325"/>
                      <a:gd name="connsiteY7" fmla="*/ 209550 h 2533650"/>
                      <a:gd name="connsiteX8" fmla="*/ 3171825 w 4886325"/>
                      <a:gd name="connsiteY8" fmla="*/ 704850 h 2533650"/>
                      <a:gd name="connsiteX9" fmla="*/ 3629025 w 4886325"/>
                      <a:gd name="connsiteY9" fmla="*/ 1714500 h 2533650"/>
                      <a:gd name="connsiteX10" fmla="*/ 4076700 w 4886325"/>
                      <a:gd name="connsiteY10" fmla="*/ 2257425 h 2533650"/>
                      <a:gd name="connsiteX11" fmla="*/ 4514850 w 4886325"/>
                      <a:gd name="connsiteY11" fmla="*/ 2466975 h 2533650"/>
                      <a:gd name="connsiteX12" fmla="*/ 4886325 w 4886325"/>
                      <a:gd name="connsiteY12" fmla="*/ 2533650 h 2533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86325" h="2533650">
                        <a:moveTo>
                          <a:pt x="0" y="2533650"/>
                        </a:moveTo>
                        <a:cubicBezTo>
                          <a:pt x="156369" y="2528093"/>
                          <a:pt x="312738" y="2522537"/>
                          <a:pt x="447675" y="2476500"/>
                        </a:cubicBezTo>
                        <a:cubicBezTo>
                          <a:pt x="582612" y="2430463"/>
                          <a:pt x="666750" y="2397125"/>
                          <a:pt x="809625" y="2257425"/>
                        </a:cubicBezTo>
                        <a:cubicBezTo>
                          <a:pt x="952500" y="2117725"/>
                          <a:pt x="1155700" y="1884362"/>
                          <a:pt x="1304925" y="1638300"/>
                        </a:cubicBezTo>
                        <a:cubicBezTo>
                          <a:pt x="1454150" y="1392238"/>
                          <a:pt x="1579562" y="1022350"/>
                          <a:pt x="1704975" y="781050"/>
                        </a:cubicBezTo>
                        <a:cubicBezTo>
                          <a:pt x="1830388" y="539750"/>
                          <a:pt x="1935163" y="320675"/>
                          <a:pt x="2057400" y="190500"/>
                        </a:cubicBezTo>
                        <a:cubicBezTo>
                          <a:pt x="2179637" y="60325"/>
                          <a:pt x="2305050" y="-3175"/>
                          <a:pt x="2438400" y="0"/>
                        </a:cubicBezTo>
                        <a:cubicBezTo>
                          <a:pt x="2571750" y="3175"/>
                          <a:pt x="2735263" y="92075"/>
                          <a:pt x="2857500" y="209550"/>
                        </a:cubicBezTo>
                        <a:cubicBezTo>
                          <a:pt x="2979737" y="327025"/>
                          <a:pt x="3043238" y="454025"/>
                          <a:pt x="3171825" y="704850"/>
                        </a:cubicBezTo>
                        <a:cubicBezTo>
                          <a:pt x="3300413" y="955675"/>
                          <a:pt x="3478213" y="1455738"/>
                          <a:pt x="3629025" y="1714500"/>
                        </a:cubicBezTo>
                        <a:cubicBezTo>
                          <a:pt x="3779837" y="1973262"/>
                          <a:pt x="3929063" y="2132013"/>
                          <a:pt x="4076700" y="2257425"/>
                        </a:cubicBezTo>
                        <a:cubicBezTo>
                          <a:pt x="4224337" y="2382837"/>
                          <a:pt x="4379913" y="2420938"/>
                          <a:pt x="4514850" y="2466975"/>
                        </a:cubicBezTo>
                        <a:cubicBezTo>
                          <a:pt x="4649787" y="2513012"/>
                          <a:pt x="4768056" y="2523331"/>
                          <a:pt x="4886325" y="25336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cxnSp>
                <p:nvCxnSpPr>
                  <p:cNvPr id="65" name="Straight Connector 64"/>
                  <p:cNvCxnSpPr>
                    <a:stCxn id="63" idx="12"/>
                    <a:endCxn id="64" idx="0"/>
                  </p:cNvCxnSpPr>
                  <p:nvPr/>
                </p:nvCxnSpPr>
                <p:spPr>
                  <a:xfrm flipH="1">
                    <a:off x="2590800" y="1200150"/>
                    <a:ext cx="320040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>
                    <a:stCxn id="63" idx="0"/>
                    <a:endCxn id="64" idx="12"/>
                  </p:cNvCxnSpPr>
                  <p:nvPr/>
                </p:nvCxnSpPr>
                <p:spPr>
                  <a:xfrm flipH="1">
                    <a:off x="2590800" y="4476750"/>
                    <a:ext cx="320040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3429002" y="3181350"/>
                  <a:ext cx="16763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3429001" y="2343150"/>
                  <a:ext cx="175259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2743200" y="1733550"/>
                  <a:ext cx="3124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48"/>
              <p:cNvSpPr txBox="1"/>
              <p:nvPr/>
            </p:nvSpPr>
            <p:spPr>
              <a:xfrm>
                <a:off x="696179" y="1708012"/>
                <a:ext cx="1665714" cy="492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7. Application</a:t>
                </a:r>
              </a:p>
            </p:txBody>
          </p:sp>
          <p:sp>
            <p:nvSpPr>
              <p:cNvPr id="41" name="TextBox 50"/>
              <p:cNvSpPr txBox="1"/>
              <p:nvPr/>
            </p:nvSpPr>
            <p:spPr>
              <a:xfrm>
                <a:off x="696177" y="2243737"/>
                <a:ext cx="1492757" cy="492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4. Transport</a:t>
                </a:r>
              </a:p>
            </p:txBody>
          </p:sp>
          <p:sp>
            <p:nvSpPr>
              <p:cNvPr id="42" name="TextBox 51"/>
              <p:cNvSpPr txBox="1"/>
              <p:nvPr/>
            </p:nvSpPr>
            <p:spPr>
              <a:xfrm>
                <a:off x="696177" y="2823613"/>
                <a:ext cx="1322047" cy="492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3. Internet</a:t>
                </a:r>
              </a:p>
            </p:txBody>
          </p:sp>
          <p:sp>
            <p:nvSpPr>
              <p:cNvPr id="43" name="TextBox 52"/>
              <p:cNvSpPr txBox="1"/>
              <p:nvPr/>
            </p:nvSpPr>
            <p:spPr>
              <a:xfrm>
                <a:off x="685800" y="3646485"/>
                <a:ext cx="1121493" cy="492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2/1. Link</a:t>
                </a:r>
              </a:p>
            </p:txBody>
          </p:sp>
          <p:sp>
            <p:nvSpPr>
              <p:cNvPr id="44" name="TextBox 49"/>
              <p:cNvSpPr txBox="1"/>
              <p:nvPr/>
            </p:nvSpPr>
            <p:spPr>
              <a:xfrm>
                <a:off x="3401783" y="3513981"/>
                <a:ext cx="1051301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Ethernet</a:t>
                </a:r>
              </a:p>
            </p:txBody>
          </p:sp>
          <p:sp>
            <p:nvSpPr>
              <p:cNvPr id="45" name="TextBox 54"/>
              <p:cNvSpPr txBox="1"/>
              <p:nvPr/>
            </p:nvSpPr>
            <p:spPr>
              <a:xfrm>
                <a:off x="4808937" y="3902392"/>
                <a:ext cx="834301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802.11</a:t>
                </a:r>
              </a:p>
            </p:txBody>
          </p:sp>
          <p:sp>
            <p:nvSpPr>
              <p:cNvPr id="46" name="TextBox 56"/>
              <p:cNvSpPr txBox="1"/>
              <p:nvPr/>
            </p:nvSpPr>
            <p:spPr>
              <a:xfrm>
                <a:off x="4065497" y="2876550"/>
                <a:ext cx="415546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IP</a:t>
                </a:r>
              </a:p>
            </p:txBody>
          </p:sp>
          <p:sp>
            <p:nvSpPr>
              <p:cNvPr id="47" name="TextBox 57"/>
              <p:cNvSpPr txBox="1"/>
              <p:nvPr/>
            </p:nvSpPr>
            <p:spPr>
              <a:xfrm>
                <a:off x="3567373" y="2291700"/>
                <a:ext cx="610644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TCP</a:t>
                </a:r>
              </a:p>
            </p:txBody>
          </p:sp>
          <p:sp>
            <p:nvSpPr>
              <p:cNvPr id="48" name="TextBox 58"/>
              <p:cNvSpPr txBox="1"/>
              <p:nvPr/>
            </p:nvSpPr>
            <p:spPr>
              <a:xfrm>
                <a:off x="4445934" y="2295585"/>
                <a:ext cx="660222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UDP</a:t>
                </a:r>
              </a:p>
            </p:txBody>
          </p:sp>
          <p:sp>
            <p:nvSpPr>
              <p:cNvPr id="49" name="TextBox 59"/>
              <p:cNvSpPr txBox="1"/>
              <p:nvPr/>
            </p:nvSpPr>
            <p:spPr>
              <a:xfrm>
                <a:off x="3649472" y="1804039"/>
                <a:ext cx="758493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HTTP</a:t>
                </a:r>
              </a:p>
            </p:txBody>
          </p:sp>
          <p:sp>
            <p:nvSpPr>
              <p:cNvPr id="50" name="TextBox 60"/>
              <p:cNvSpPr txBox="1"/>
              <p:nvPr/>
            </p:nvSpPr>
            <p:spPr>
              <a:xfrm>
                <a:off x="2861651" y="1804039"/>
                <a:ext cx="792587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SMTP</a:t>
                </a:r>
              </a:p>
            </p:txBody>
          </p:sp>
          <p:sp>
            <p:nvSpPr>
              <p:cNvPr id="51" name="TextBox 61"/>
              <p:cNvSpPr txBox="1"/>
              <p:nvPr/>
            </p:nvSpPr>
            <p:spPr>
              <a:xfrm>
                <a:off x="4414526" y="1804039"/>
                <a:ext cx="616100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RTP</a:t>
                </a:r>
              </a:p>
            </p:txBody>
          </p:sp>
          <p:sp>
            <p:nvSpPr>
              <p:cNvPr id="52" name="TextBox 62"/>
              <p:cNvSpPr txBox="1"/>
              <p:nvPr/>
            </p:nvSpPr>
            <p:spPr>
              <a:xfrm>
                <a:off x="5081449" y="1804039"/>
                <a:ext cx="662227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DNS</a:t>
                </a:r>
              </a:p>
            </p:txBody>
          </p:sp>
          <p:sp>
            <p:nvSpPr>
              <p:cNvPr id="53" name="TextBox 63"/>
              <p:cNvSpPr txBox="1"/>
              <p:nvPr/>
            </p:nvSpPr>
            <p:spPr>
              <a:xfrm>
                <a:off x="4705188" y="3513981"/>
                <a:ext cx="483734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3G</a:t>
                </a:r>
              </a:p>
            </p:txBody>
          </p:sp>
          <p:sp>
            <p:nvSpPr>
              <p:cNvPr id="54" name="TextBox 64"/>
              <p:cNvSpPr txBox="1"/>
              <p:nvPr/>
            </p:nvSpPr>
            <p:spPr>
              <a:xfrm>
                <a:off x="4060438" y="3900161"/>
                <a:ext cx="622117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DSL</a:t>
                </a:r>
              </a:p>
            </p:txBody>
          </p:sp>
          <p:sp>
            <p:nvSpPr>
              <p:cNvPr id="55" name="TextBox 65"/>
              <p:cNvSpPr txBox="1"/>
              <p:nvPr/>
            </p:nvSpPr>
            <p:spPr>
              <a:xfrm>
                <a:off x="3045722" y="3899475"/>
                <a:ext cx="758493" cy="44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Cable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>
                <a:off x="762000" y="2749719"/>
                <a:ext cx="2667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762000" y="3432645"/>
                <a:ext cx="2639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762000" y="2265704"/>
                <a:ext cx="1981200" cy="124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20797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229600" cy="4925704"/>
          </a:xfrm>
        </p:spPr>
        <p:txBody>
          <a:bodyPr/>
          <a:lstStyle/>
          <a:p>
            <a:pPr lvl="1"/>
            <a:r>
              <a:rPr lang="en-US" dirty="0"/>
              <a:t>Network layer of the Internet</a:t>
            </a:r>
          </a:p>
          <a:p>
            <a:pPr lvl="2"/>
            <a:r>
              <a:rPr lang="en-US" dirty="0"/>
              <a:t>Common format to represent packets</a:t>
            </a:r>
          </a:p>
          <a:p>
            <a:pPr lvl="3"/>
            <a:r>
              <a:rPr lang="en-US" dirty="0"/>
              <a:t>bits are transmitted from left to right and top to bottom</a:t>
            </a:r>
          </a:p>
          <a:p>
            <a:pPr lvl="2"/>
            <a:r>
              <a:rPr lang="en-US" dirty="0"/>
              <a:t>Two main sections: Header and Payload</a:t>
            </a:r>
          </a:p>
          <a:p>
            <a:pPr lvl="2"/>
            <a:r>
              <a:rPr lang="en-US" dirty="0"/>
              <a:t>Provides a layer of addressing above link addresses</a:t>
            </a:r>
          </a:p>
          <a:p>
            <a:pPr lvl="3"/>
            <a:r>
              <a:rPr lang="en-US" dirty="0"/>
              <a:t>IPv4 carries 32 bit source and destination interface addresses on each packet</a:t>
            </a:r>
          </a:p>
          <a:p>
            <a:pPr lvl="3"/>
            <a:r>
              <a:rPr lang="en-US" dirty="0"/>
              <a:t>Globally unique</a:t>
            </a:r>
          </a:p>
          <a:p>
            <a:pPr lvl="2"/>
            <a:r>
              <a:rPr lang="en-US" dirty="0"/>
              <a:t>Options are rarely used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86200" y="3810000"/>
            <a:ext cx="5158581" cy="2580369"/>
            <a:chOff x="2133599" y="1733550"/>
            <a:chExt cx="5158581" cy="258036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070" b="-1"/>
            <a:stretch/>
          </p:blipFill>
          <p:spPr bwMode="auto">
            <a:xfrm>
              <a:off x="2133599" y="1733550"/>
              <a:ext cx="5158581" cy="2405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289477" y="4009119"/>
              <a:ext cx="4832752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Payload (e.g., TCP segment)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2136" y="2983230"/>
              <a:ext cx="4826616" cy="502920"/>
            </a:xfrm>
            <a:prstGeom prst="rect">
              <a:avLst/>
            </a:prstGeom>
            <a:solidFill>
              <a:srgbClr val="FFB8F2">
                <a:alpha val="3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0928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229600" cy="4925704"/>
          </a:xfrm>
        </p:spPr>
        <p:txBody>
          <a:bodyPr/>
          <a:lstStyle/>
          <a:p>
            <a:pPr lvl="2"/>
            <a:r>
              <a:rPr lang="en-US" dirty="0"/>
              <a:t>Version of the protocol (e.g., 4)</a:t>
            </a:r>
          </a:p>
          <a:p>
            <a:pPr lvl="2"/>
            <a:r>
              <a:rPr lang="en-US" dirty="0"/>
              <a:t>Internet Header Length: length of the header up to the start of the payload</a:t>
            </a:r>
          </a:p>
          <a:p>
            <a:pPr lvl="2"/>
            <a:r>
              <a:rPr lang="en-US" dirty="0"/>
              <a:t>Total length: header + payload (max of 64KB)</a:t>
            </a:r>
          </a:p>
          <a:p>
            <a:pPr lvl="2"/>
            <a:r>
              <a:rPr lang="en-US" dirty="0"/>
              <a:t>TTL: limits packet lifetimes, decremented on each hop, and discarded when 0</a:t>
            </a:r>
          </a:p>
          <a:p>
            <a:pPr lvl="2"/>
            <a:r>
              <a:rPr lang="en-US" dirty="0"/>
              <a:t>Protocol: which transport layer (TCP or UDP) to give the assembled packet to</a:t>
            </a:r>
          </a:p>
          <a:p>
            <a:pPr lvl="2"/>
            <a:r>
              <a:rPr lang="en-US" dirty="0"/>
              <a:t>Header checksum</a:t>
            </a:r>
          </a:p>
          <a:p>
            <a:pPr lvl="3"/>
            <a:r>
              <a:rPr lang="en-US" dirty="0"/>
              <a:t>recomputed at each hop because at least one field always changes (TTL)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86200" y="3822032"/>
            <a:ext cx="5158581" cy="2584268"/>
            <a:chOff x="2133599" y="1733550"/>
            <a:chExt cx="5158581" cy="2584268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070" b="-1"/>
            <a:stretch/>
          </p:blipFill>
          <p:spPr bwMode="auto">
            <a:xfrm>
              <a:off x="2133599" y="1733550"/>
              <a:ext cx="5158581" cy="2405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2286000" y="4013018"/>
              <a:ext cx="4835843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Payload (e.g., TCP segment)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98683" y="2242185"/>
              <a:ext cx="2423160" cy="251460"/>
            </a:xfrm>
            <a:prstGeom prst="rect">
              <a:avLst/>
            </a:prstGeom>
            <a:solidFill>
              <a:srgbClr val="FFB8F2">
                <a:alpha val="3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49503" y="4824062"/>
            <a:ext cx="3624941" cy="251460"/>
          </a:xfrm>
          <a:prstGeom prst="rect">
            <a:avLst/>
          </a:prstGeom>
          <a:solidFill>
            <a:srgbClr val="FFB8F2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600" y="4330667"/>
            <a:ext cx="1210903" cy="251460"/>
          </a:xfrm>
          <a:prstGeom prst="rect">
            <a:avLst/>
          </a:prstGeom>
          <a:solidFill>
            <a:srgbClr val="FFB8F2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2330" y="4824062"/>
            <a:ext cx="2423160" cy="251460"/>
          </a:xfrm>
          <a:prstGeom prst="rect">
            <a:avLst/>
          </a:prstGeom>
          <a:solidFill>
            <a:srgbClr val="FFB8F2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56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Handle fragmentation and packet size differences</a:t>
            </a:r>
          </a:p>
          <a:p>
            <a:pPr lvl="1"/>
            <a:r>
              <a:rPr lang="en-US" dirty="0"/>
              <a:t>Id: all fragments of a packet contain the same id</a:t>
            </a:r>
          </a:p>
          <a:p>
            <a:pPr lvl="1"/>
            <a:r>
              <a:rPr lang="en-US" dirty="0"/>
              <a:t>DF: don’t fragment – used to discover the path’s Max Transmission Unit</a:t>
            </a:r>
          </a:p>
          <a:p>
            <a:pPr lvl="1"/>
            <a:r>
              <a:rPr lang="en-US" dirty="0"/>
              <a:t>MF: More fragments – set to 1 for all fragments except the last.</a:t>
            </a:r>
          </a:p>
          <a:p>
            <a:pPr lvl="1"/>
            <a:r>
              <a:rPr lang="en-US" dirty="0"/>
              <a:t>Fragment Offset: ordering of fragment within a packet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86200" y="3805992"/>
            <a:ext cx="5158581" cy="2584664"/>
            <a:chOff x="2133599" y="1733550"/>
            <a:chExt cx="5158581" cy="258466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070" b="-1"/>
            <a:stretch/>
          </p:blipFill>
          <p:spPr bwMode="auto">
            <a:xfrm>
              <a:off x="2133599" y="1733550"/>
              <a:ext cx="5158581" cy="2405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282197" y="4013414"/>
              <a:ext cx="4835842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Payload (e.g., TCP segment)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9159" y="2242185"/>
              <a:ext cx="2412683" cy="251460"/>
            </a:xfrm>
            <a:prstGeom prst="rect">
              <a:avLst/>
            </a:prstGeom>
            <a:solidFill>
              <a:srgbClr val="FFB8F2">
                <a:alpha val="3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041776" y="4566086"/>
            <a:ext cx="4832667" cy="245383"/>
          </a:xfrm>
          <a:prstGeom prst="rect">
            <a:avLst/>
          </a:prstGeom>
          <a:solidFill>
            <a:srgbClr val="FFB8F2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492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2819400"/>
            <a:ext cx="8686800" cy="3136863"/>
          </a:xfrm>
        </p:spPr>
        <p:txBody>
          <a:bodyPr/>
          <a:lstStyle/>
          <a:p>
            <a:pPr lvl="1"/>
            <a:r>
              <a:rPr lang="en-US" dirty="0"/>
              <a:t>Internet Assigned Numbers Authority (IANA) owns all public IP addresses</a:t>
            </a:r>
          </a:p>
          <a:p>
            <a:pPr lvl="2"/>
            <a:r>
              <a:rPr lang="en-US" dirty="0"/>
              <a:t>Internet Corporation for Assigned Names and Numbers (ICANN)</a:t>
            </a:r>
          </a:p>
          <a:p>
            <a:pPr lvl="3"/>
            <a:r>
              <a:rPr lang="en-US" dirty="0"/>
              <a:t>Created to manage network numbers since the late 1990s</a:t>
            </a:r>
          </a:p>
          <a:p>
            <a:pPr lvl="2"/>
            <a:r>
              <a:rPr lang="en-US" dirty="0"/>
              <a:t>Delegates address space to Regional Internet Registries (RIRs)</a:t>
            </a:r>
          </a:p>
          <a:p>
            <a:pPr lvl="2"/>
            <a:r>
              <a:rPr lang="en-US" dirty="0"/>
              <a:t>RIRs dole out blocks of addresses</a:t>
            </a:r>
          </a:p>
          <a:p>
            <a:pPr lvl="2"/>
            <a:r>
              <a:rPr lang="en-US" dirty="0"/>
              <a:t>Companies (e.g., ISPs) apply to these bodies for IP addresses. </a:t>
            </a:r>
          </a:p>
          <a:p>
            <a:pPr lvl="3"/>
            <a:r>
              <a:rPr lang="en-US" dirty="0"/>
              <a:t>ISPs redistribute to end-user organizations or to smaller ISPs</a:t>
            </a:r>
          </a:p>
          <a:p>
            <a:pPr lvl="2"/>
            <a:r>
              <a:rPr lang="en-US" dirty="0"/>
              <a:t>Companies assign these addresses to computers on their network (using DHCP)</a:t>
            </a:r>
          </a:p>
          <a:p>
            <a:pPr lvl="1"/>
            <a:r>
              <a:rPr lang="en-US" dirty="0"/>
              <a:t>IP address assignment is an ongoing process as companies grow.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CEC6C-9127-446C-B549-46768F38BEEB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99" y="1504988"/>
            <a:ext cx="6169401" cy="1314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118C5A-F339-449F-AA18-8B43E2DF9B89}"/>
              </a:ext>
            </a:extLst>
          </p:cNvPr>
          <p:cNvSpPr/>
          <p:nvPr/>
        </p:nvSpPr>
        <p:spPr>
          <a:xfrm>
            <a:off x="4343400" y="6240509"/>
            <a:ext cx="46481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https://www.icann.org/en/system/files/files/functions-basics-07apr14-en.pdf</a:t>
            </a:r>
          </a:p>
        </p:txBody>
      </p:sp>
    </p:spTree>
    <p:extLst>
      <p:ext uri="{BB962C8B-B14F-4D97-AF65-F5344CB8AC3E}">
        <p14:creationId xmlns:p14="http://schemas.microsoft.com/office/powerpoint/2010/main" val="31728505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610600" cy="4925704"/>
          </a:xfrm>
        </p:spPr>
        <p:txBody>
          <a:bodyPr/>
          <a:lstStyle/>
          <a:p>
            <a:pPr lvl="1"/>
            <a:r>
              <a:rPr lang="en-US" dirty="0"/>
              <a:t>IPv4 uses 32-bit addresses</a:t>
            </a:r>
          </a:p>
          <a:p>
            <a:pPr lvl="2"/>
            <a:r>
              <a:rPr lang="en-US" dirty="0"/>
              <a:t>Written in dotted-quad notation: four 8-bit numbers separated by dots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82612" lvl="2" indent="0">
              <a:buNone/>
            </a:pPr>
            <a:endParaRPr lang="en-US" dirty="0"/>
          </a:p>
          <a:p>
            <a:pPr lvl="2"/>
            <a:r>
              <a:rPr lang="en-US" dirty="0"/>
              <a:t>Address is hierarchical: comprised of a network prefix (address) and a host address</a:t>
            </a:r>
          </a:p>
          <a:p>
            <a:pPr lvl="2"/>
            <a:r>
              <a:rPr lang="en-US" dirty="0"/>
              <a:t>IP addresses are allocated in blocks called IP prefixes, e.g., 18.13.0.0/16</a:t>
            </a:r>
          </a:p>
          <a:p>
            <a:pPr lvl="3"/>
            <a:r>
              <a:rPr lang="en-US" dirty="0"/>
              <a:t>hosts on one network are all in the same prefix</a:t>
            </a:r>
          </a:p>
          <a:p>
            <a:pPr lvl="3"/>
            <a:r>
              <a:rPr lang="en-US" dirty="0"/>
              <a:t>high order bits (the network id) are common across all hosts in a network</a:t>
            </a:r>
          </a:p>
          <a:p>
            <a:pPr lvl="3"/>
            <a:r>
              <a:rPr lang="en-US" dirty="0"/>
              <a:t>Written in “IP address/length” notation</a:t>
            </a:r>
          </a:p>
          <a:p>
            <a:pPr lvl="4"/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</a:rPr>
              <a:t>128.13.0.0/16 </a:t>
            </a:r>
            <a:r>
              <a:rPr lang="en-US" dirty="0"/>
              <a:t>prefix has host addresses from </a:t>
            </a:r>
            <a:r>
              <a:rPr lang="en-US" dirty="0">
                <a:solidFill>
                  <a:srgbClr val="FF33CC"/>
                </a:solidFill>
              </a:rPr>
              <a:t>128.13.0.0</a:t>
            </a:r>
            <a:r>
              <a:rPr lang="en-US" dirty="0"/>
              <a:t> to </a:t>
            </a:r>
            <a:r>
              <a:rPr lang="en-US" dirty="0">
                <a:solidFill>
                  <a:srgbClr val="FF33CC"/>
                </a:solidFill>
              </a:rPr>
              <a:t>128.13.255.255</a:t>
            </a:r>
          </a:p>
          <a:p>
            <a:pPr lvl="4"/>
            <a:r>
              <a:rPr lang="en-US" dirty="0"/>
              <a:t>An L-bit prefix, has the first L bits fixed, and contains 2</a:t>
            </a:r>
            <a:r>
              <a:rPr lang="en-US" baseline="30000" dirty="0"/>
              <a:t>32-L</a:t>
            </a:r>
            <a:r>
              <a:rPr lang="en-US" dirty="0"/>
              <a:t> host addresses</a:t>
            </a:r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3"/>
            <a:endParaRPr lang="en-US" dirty="0">
              <a:solidFill>
                <a:srgbClr val="FF33CC"/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59C57D-06C4-4AF6-B3BE-306FD497CEB4}"/>
              </a:ext>
            </a:extLst>
          </p:cNvPr>
          <p:cNvGrpSpPr/>
          <p:nvPr/>
        </p:nvGrpSpPr>
        <p:grpSpPr>
          <a:xfrm>
            <a:off x="762000" y="1905000"/>
            <a:ext cx="7322176" cy="1325077"/>
            <a:chOff x="762000" y="2133600"/>
            <a:chExt cx="7322176" cy="1325077"/>
          </a:xfrm>
        </p:grpSpPr>
        <p:grpSp>
          <p:nvGrpSpPr>
            <p:cNvPr id="5" name="Group 4"/>
            <p:cNvGrpSpPr/>
            <p:nvPr/>
          </p:nvGrpSpPr>
          <p:grpSpPr>
            <a:xfrm>
              <a:off x="762000" y="2133600"/>
              <a:ext cx="7051930" cy="890350"/>
              <a:chOff x="1014833" y="3023830"/>
              <a:chExt cx="7051930" cy="890350"/>
            </a:xfrm>
          </p:grpSpPr>
          <p:sp>
            <p:nvSpPr>
              <p:cNvPr id="10" name="TextBox 4"/>
              <p:cNvSpPr txBox="1"/>
              <p:nvPr/>
            </p:nvSpPr>
            <p:spPr>
              <a:xfrm>
                <a:off x="1014833" y="3452515"/>
                <a:ext cx="70519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aaaaaaaabbbbbbbbccccccccdddddddd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>
                    <a:latin typeface="+mj-lt"/>
                    <a:cs typeface="Courier New" pitchFamily="49" charset="0"/>
                    <a:sym typeface="Wingdings" pitchFamily="2" charset="2"/>
                  </a:rPr>
                  <a:t>↔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A.B.C.D</a:t>
                </a:r>
                <a:endParaRPr 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 rot="16200000">
                <a:off x="1603371" y="2893710"/>
                <a:ext cx="228602" cy="1117612"/>
              </a:xfrm>
              <a:prstGeom prst="righ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TextBox 8"/>
              <p:cNvSpPr txBox="1"/>
              <p:nvPr/>
            </p:nvSpPr>
            <p:spPr>
              <a:xfrm>
                <a:off x="1340806" y="3023830"/>
                <a:ext cx="7537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8 bits</a:t>
                </a: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6200000">
                <a:off x="2816233" y="2893710"/>
                <a:ext cx="228602" cy="1117612"/>
              </a:xfrm>
              <a:prstGeom prst="righ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TextBox 10"/>
              <p:cNvSpPr txBox="1"/>
              <p:nvPr/>
            </p:nvSpPr>
            <p:spPr>
              <a:xfrm>
                <a:off x="2553668" y="3023830"/>
                <a:ext cx="7537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8 bits</a:t>
                </a:r>
              </a:p>
            </p:txBody>
          </p:sp>
          <p:sp>
            <p:nvSpPr>
              <p:cNvPr id="15" name="Right Brace 14"/>
              <p:cNvSpPr/>
              <p:nvPr/>
            </p:nvSpPr>
            <p:spPr>
              <a:xfrm rot="16200000">
                <a:off x="4038602" y="2903233"/>
                <a:ext cx="228602" cy="1117612"/>
              </a:xfrm>
              <a:prstGeom prst="righ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TextBox 12"/>
              <p:cNvSpPr txBox="1"/>
              <p:nvPr/>
            </p:nvSpPr>
            <p:spPr>
              <a:xfrm>
                <a:off x="3776037" y="3033353"/>
                <a:ext cx="7537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8 bits</a:t>
                </a: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5260992" y="2903231"/>
                <a:ext cx="228602" cy="1117612"/>
              </a:xfrm>
              <a:prstGeom prst="righ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TextBox 14"/>
              <p:cNvSpPr txBox="1"/>
              <p:nvPr/>
            </p:nvSpPr>
            <p:spPr>
              <a:xfrm>
                <a:off x="4998427" y="3033351"/>
                <a:ext cx="7537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8 bits</a:t>
                </a:r>
              </a:p>
            </p:txBody>
          </p:sp>
        </p:grpSp>
        <p:sp>
          <p:nvSpPr>
            <p:cNvPr id="6" name="TextBox 16"/>
            <p:cNvSpPr txBox="1"/>
            <p:nvPr/>
          </p:nvSpPr>
          <p:spPr>
            <a:xfrm>
              <a:off x="762000" y="2985850"/>
              <a:ext cx="5878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00010010000111110000000000000001  </a:t>
              </a:r>
              <a:r>
                <a:rPr lang="en-US" sz="2400" b="1" dirty="0">
                  <a:latin typeface="+mj-lt"/>
                  <a:cs typeface="Courier New" pitchFamily="49" charset="0"/>
                  <a:sym typeface="Wingdings" pitchFamily="2" charset="2"/>
                </a:rPr>
                <a:t>↔</a:t>
              </a:r>
              <a:r>
                <a:rPr lang="en-US" sz="2000" b="1" dirty="0">
                  <a:latin typeface="+mj-lt"/>
                  <a:cs typeface="Courier New" pitchFamily="49" charset="0"/>
                  <a:sym typeface="Wingdings" pitchFamily="2" charset="2"/>
                </a:rPr>
                <a:t> </a:t>
              </a:r>
              <a:endParaRPr lang="en-US" sz="2000" b="1" dirty="0">
                <a:latin typeface="+mj-lt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61745" y="3023950"/>
              <a:ext cx="0" cy="423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74589" y="3025587"/>
              <a:ext cx="0" cy="423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496979" y="3035112"/>
              <a:ext cx="0" cy="423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30F36D39-13E9-4C64-9D14-E1E354271778}"/>
                </a:ext>
              </a:extLst>
            </p:cNvPr>
            <p:cNvSpPr txBox="1"/>
            <p:nvPr/>
          </p:nvSpPr>
          <p:spPr>
            <a:xfrm>
              <a:off x="6514516" y="3023950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18.31.0.1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2535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Addresses – IP Prefixes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229600" cy="4925704"/>
          </a:xfrm>
        </p:spPr>
        <p:txBody>
          <a:bodyPr/>
          <a:lstStyle/>
          <a:p>
            <a:pPr lvl="1"/>
            <a:r>
              <a:rPr lang="en-US" dirty="0"/>
              <a:t>Characteristics</a:t>
            </a:r>
          </a:p>
          <a:p>
            <a:pPr lvl="2"/>
            <a:r>
              <a:rPr lang="en-US" dirty="0"/>
              <a:t>More specific prefix: longer prefix, fewer IP addresses</a:t>
            </a:r>
          </a:p>
          <a:p>
            <a:pPr lvl="2"/>
            <a:r>
              <a:rPr lang="en-US" dirty="0"/>
              <a:t>Less specific prefix: shorter prefix, more IP addresses</a:t>
            </a:r>
          </a:p>
          <a:p>
            <a:pPr lvl="3"/>
            <a:endParaRPr lang="en-US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2" cstate="print"/>
          <a:srcRect l="9124" b="9190"/>
          <a:stretch/>
        </p:blipFill>
        <p:spPr bwMode="auto">
          <a:xfrm>
            <a:off x="457200" y="4026608"/>
            <a:ext cx="4147827" cy="123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/>
        </p:nvSpPr>
        <p:spPr>
          <a:xfrm>
            <a:off x="457200" y="5442793"/>
            <a:ext cx="563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000100100001111100000000xxxxxxxx </a:t>
            </a:r>
            <a:r>
              <a:rPr lang="en-US" sz="2400" b="1" dirty="0">
                <a:latin typeface="+mj-lt"/>
                <a:cs typeface="Courier New" pitchFamily="49" charset="0"/>
                <a:sym typeface="Wingdings" pitchFamily="2" charset="2"/>
              </a:rPr>
              <a:t>↔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6096000" y="598034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128.13.0.0/16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54605" y="5508873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67449" y="5510510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89839" y="5520035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4605" y="5998805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67449" y="6000442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89839" y="6009967"/>
            <a:ext cx="0" cy="42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5">
            <a:extLst>
              <a:ext uri="{FF2B5EF4-FFF2-40B4-BE49-F238E27FC236}">
                <a16:creationId xmlns:a16="http://schemas.microsoft.com/office/drawing/2014/main" id="{D7D6ADC0-BE5B-43CD-B72B-F14380AD8965}"/>
              </a:ext>
            </a:extLst>
          </p:cNvPr>
          <p:cNvSpPr txBox="1"/>
          <p:nvPr/>
        </p:nvSpPr>
        <p:spPr>
          <a:xfrm>
            <a:off x="492369" y="2404388"/>
            <a:ext cx="84439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/>
              <a:t>Prefix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length</a:t>
            </a: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9004C976-5D79-4A55-896F-0067BE56BFDB}"/>
              </a:ext>
            </a:extLst>
          </p:cNvPr>
          <p:cNvSpPr txBox="1"/>
          <p:nvPr/>
        </p:nvSpPr>
        <p:spPr>
          <a:xfrm>
            <a:off x="7065410" y="2885438"/>
            <a:ext cx="130657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/>
              <a:t>Addresses 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in prefix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1CE0BB-1DB0-4A14-ACFE-792718F26F84}"/>
              </a:ext>
            </a:extLst>
          </p:cNvPr>
          <p:cNvGrpSpPr/>
          <p:nvPr/>
        </p:nvGrpSpPr>
        <p:grpSpPr>
          <a:xfrm>
            <a:off x="1330793" y="2419410"/>
            <a:ext cx="5841375" cy="571835"/>
            <a:chOff x="1647086" y="2724210"/>
            <a:chExt cx="5841375" cy="57183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E33D13-82DE-4F2B-AEF7-BDF91C707AFE}"/>
                </a:ext>
              </a:extLst>
            </p:cNvPr>
            <p:cNvCxnSpPr/>
            <p:nvPr/>
          </p:nvCxnSpPr>
          <p:spPr>
            <a:xfrm>
              <a:off x="1647086" y="3219450"/>
              <a:ext cx="57371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A8C59A-8AB3-4725-AB24-B1110E3CA1B8}"/>
                </a:ext>
              </a:extLst>
            </p:cNvPr>
            <p:cNvCxnSpPr/>
            <p:nvPr/>
          </p:nvCxnSpPr>
          <p:spPr>
            <a:xfrm flipV="1">
              <a:off x="3108497" y="3128017"/>
              <a:ext cx="0" cy="163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4BB6E3-4795-425F-93B0-A6A018144B5E}"/>
                </a:ext>
              </a:extLst>
            </p:cNvPr>
            <p:cNvCxnSpPr/>
            <p:nvPr/>
          </p:nvCxnSpPr>
          <p:spPr>
            <a:xfrm flipV="1">
              <a:off x="4463804" y="3128650"/>
              <a:ext cx="0" cy="163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3C06D5-11FC-4A19-86BD-21A1C0097528}"/>
                </a:ext>
              </a:extLst>
            </p:cNvPr>
            <p:cNvCxnSpPr/>
            <p:nvPr/>
          </p:nvCxnSpPr>
          <p:spPr>
            <a:xfrm flipV="1">
              <a:off x="5884170" y="3132331"/>
              <a:ext cx="0" cy="163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6667FA-0D63-4B68-BB47-8DB1B9368752}"/>
                </a:ext>
              </a:extLst>
            </p:cNvPr>
            <p:cNvCxnSpPr/>
            <p:nvPr/>
          </p:nvCxnSpPr>
          <p:spPr>
            <a:xfrm flipV="1">
              <a:off x="7162130" y="3130020"/>
              <a:ext cx="0" cy="163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7">
              <a:extLst>
                <a:ext uri="{FF2B5EF4-FFF2-40B4-BE49-F238E27FC236}">
                  <a16:creationId xmlns:a16="http://schemas.microsoft.com/office/drawing/2014/main" id="{956486DD-0ECB-4417-A4A2-F923111AC7DE}"/>
                </a:ext>
              </a:extLst>
            </p:cNvPr>
            <p:cNvSpPr txBox="1"/>
            <p:nvPr/>
          </p:nvSpPr>
          <p:spPr>
            <a:xfrm>
              <a:off x="2943224" y="273367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/8</a:t>
              </a:r>
            </a:p>
          </p:txBody>
        </p:sp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10F9D72D-4FD6-4C3C-A0DF-0EB0BC560294}"/>
                </a:ext>
              </a:extLst>
            </p:cNvPr>
            <p:cNvSpPr txBox="1"/>
            <p:nvPr/>
          </p:nvSpPr>
          <p:spPr>
            <a:xfrm>
              <a:off x="4242960" y="2733675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/16</a:t>
              </a:r>
            </a:p>
          </p:txBody>
        </p:sp>
        <p:sp>
          <p:nvSpPr>
            <p:cNvPr id="25" name="TextBox 49">
              <a:extLst>
                <a:ext uri="{FF2B5EF4-FFF2-40B4-BE49-F238E27FC236}">
                  <a16:creationId xmlns:a16="http://schemas.microsoft.com/office/drawing/2014/main" id="{EEC1782D-AD2B-4A73-BB5A-0635C076FF89}"/>
                </a:ext>
              </a:extLst>
            </p:cNvPr>
            <p:cNvSpPr txBox="1"/>
            <p:nvPr/>
          </p:nvSpPr>
          <p:spPr>
            <a:xfrm>
              <a:off x="5658124" y="274320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/24</a:t>
              </a:r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78992DD7-A075-4661-9802-E437AB6C3810}"/>
                </a:ext>
              </a:extLst>
            </p:cNvPr>
            <p:cNvSpPr txBox="1"/>
            <p:nvPr/>
          </p:nvSpPr>
          <p:spPr>
            <a:xfrm>
              <a:off x="6944722" y="2733675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/32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1A20BF-7665-4435-8EC8-44E9554E0B21}"/>
                </a:ext>
              </a:extLst>
            </p:cNvPr>
            <p:cNvCxnSpPr/>
            <p:nvPr/>
          </p:nvCxnSpPr>
          <p:spPr>
            <a:xfrm flipV="1">
              <a:off x="1849969" y="3118552"/>
              <a:ext cx="0" cy="163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7">
              <a:extLst>
                <a:ext uri="{FF2B5EF4-FFF2-40B4-BE49-F238E27FC236}">
                  <a16:creationId xmlns:a16="http://schemas.microsoft.com/office/drawing/2014/main" id="{238FE3C7-0047-41AC-8C20-87AE162B9D86}"/>
                </a:ext>
              </a:extLst>
            </p:cNvPr>
            <p:cNvSpPr txBox="1"/>
            <p:nvPr/>
          </p:nvSpPr>
          <p:spPr>
            <a:xfrm>
              <a:off x="1684696" y="2724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/0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1C97FB-0396-4A7E-B708-F459D7B6CF50}"/>
              </a:ext>
            </a:extLst>
          </p:cNvPr>
          <p:cNvGrpSpPr/>
          <p:nvPr/>
        </p:nvGrpSpPr>
        <p:grpSpPr>
          <a:xfrm>
            <a:off x="1254593" y="3009453"/>
            <a:ext cx="5842997" cy="429132"/>
            <a:chOff x="1570886" y="3866703"/>
            <a:chExt cx="5842997" cy="429132"/>
          </a:xfrm>
        </p:grpSpPr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2F04139C-7B71-4AA8-BFAB-2E8BE1C7D113}"/>
                </a:ext>
              </a:extLst>
            </p:cNvPr>
            <p:cNvSpPr txBox="1"/>
            <p:nvPr/>
          </p:nvSpPr>
          <p:spPr>
            <a:xfrm flipH="1">
              <a:off x="6977545" y="3872978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</a:t>
              </a:r>
              <a:r>
                <a:rPr lang="en-US" sz="2800" baseline="30000" dirty="0"/>
                <a:t>0</a:t>
              </a:r>
            </a:p>
          </p:txBody>
        </p:sp>
        <p:sp>
          <p:nvSpPr>
            <p:cNvPr id="31" name="TextBox 71">
              <a:extLst>
                <a:ext uri="{FF2B5EF4-FFF2-40B4-BE49-F238E27FC236}">
                  <a16:creationId xmlns:a16="http://schemas.microsoft.com/office/drawing/2014/main" id="{6F5FB025-FB94-4381-99AA-478F1189AACE}"/>
                </a:ext>
              </a:extLst>
            </p:cNvPr>
            <p:cNvSpPr txBox="1"/>
            <p:nvPr/>
          </p:nvSpPr>
          <p:spPr>
            <a:xfrm flipH="1">
              <a:off x="5657952" y="3895725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</a:t>
              </a:r>
              <a:r>
                <a:rPr lang="en-US" sz="2800" baseline="30000" dirty="0"/>
                <a:t>8</a:t>
              </a:r>
            </a:p>
          </p:txBody>
        </p:sp>
        <p:sp>
          <p:nvSpPr>
            <p:cNvPr id="32" name="TextBox 72">
              <a:extLst>
                <a:ext uri="{FF2B5EF4-FFF2-40B4-BE49-F238E27FC236}">
                  <a16:creationId xmlns:a16="http://schemas.microsoft.com/office/drawing/2014/main" id="{E6896656-BA47-47D4-8A8C-879013B48404}"/>
                </a:ext>
              </a:extLst>
            </p:cNvPr>
            <p:cNvSpPr txBox="1"/>
            <p:nvPr/>
          </p:nvSpPr>
          <p:spPr>
            <a:xfrm flipH="1">
              <a:off x="4236868" y="3866703"/>
              <a:ext cx="55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</a:t>
              </a:r>
              <a:r>
                <a:rPr lang="en-US" sz="2800" baseline="30000" dirty="0"/>
                <a:t>16</a:t>
              </a:r>
            </a:p>
          </p:txBody>
        </p:sp>
        <p:sp>
          <p:nvSpPr>
            <p:cNvPr id="33" name="TextBox 73">
              <a:extLst>
                <a:ext uri="{FF2B5EF4-FFF2-40B4-BE49-F238E27FC236}">
                  <a16:creationId xmlns:a16="http://schemas.microsoft.com/office/drawing/2014/main" id="{017F3EFD-D790-47C1-A075-CAF0436D188D}"/>
                </a:ext>
              </a:extLst>
            </p:cNvPr>
            <p:cNvSpPr txBox="1"/>
            <p:nvPr/>
          </p:nvSpPr>
          <p:spPr>
            <a:xfrm flipH="1">
              <a:off x="2813498" y="3893937"/>
              <a:ext cx="55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</a:t>
              </a:r>
              <a:r>
                <a:rPr lang="en-US" sz="2800" baseline="30000" dirty="0"/>
                <a:t>24</a:t>
              </a:r>
            </a:p>
          </p:txBody>
        </p:sp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062B288F-A0BA-4760-8910-A1BCFCB880D2}"/>
                </a:ext>
              </a:extLst>
            </p:cNvPr>
            <p:cNvSpPr txBox="1"/>
            <p:nvPr/>
          </p:nvSpPr>
          <p:spPr>
            <a:xfrm flipH="1">
              <a:off x="1570886" y="3891312"/>
              <a:ext cx="55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</a:t>
              </a:r>
              <a:r>
                <a:rPr lang="en-US" sz="2800" baseline="30000" dirty="0"/>
                <a:t>32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BA1709-F42F-4FE0-A64F-E754E88EC732}"/>
              </a:ext>
            </a:extLst>
          </p:cNvPr>
          <p:cNvGrpSpPr/>
          <p:nvPr/>
        </p:nvGrpSpPr>
        <p:grpSpPr>
          <a:xfrm>
            <a:off x="1422951" y="3424535"/>
            <a:ext cx="5546590" cy="461665"/>
            <a:chOff x="1371600" y="3657023"/>
            <a:chExt cx="5546590" cy="46166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7B555B-31F9-45EB-857F-C7932DF4D978}"/>
                </a:ext>
              </a:extLst>
            </p:cNvPr>
            <p:cNvCxnSpPr/>
            <p:nvPr/>
          </p:nvCxnSpPr>
          <p:spPr>
            <a:xfrm flipH="1">
              <a:off x="1371600" y="3867150"/>
              <a:ext cx="81810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AFA627C2-67F0-4204-A6A0-5A5774DA5650}"/>
                </a:ext>
              </a:extLst>
            </p:cNvPr>
            <p:cNvSpPr txBox="1"/>
            <p:nvPr/>
          </p:nvSpPr>
          <p:spPr>
            <a:xfrm>
              <a:off x="2189706" y="3657023"/>
              <a:ext cx="17091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Less specific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B53AC1-4210-450E-940D-F6296725CB54}"/>
                </a:ext>
              </a:extLst>
            </p:cNvPr>
            <p:cNvCxnSpPr/>
            <p:nvPr/>
          </p:nvCxnSpPr>
          <p:spPr>
            <a:xfrm>
              <a:off x="6100084" y="3884659"/>
              <a:ext cx="81810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80">
              <a:extLst>
                <a:ext uri="{FF2B5EF4-FFF2-40B4-BE49-F238E27FC236}">
                  <a16:creationId xmlns:a16="http://schemas.microsoft.com/office/drawing/2014/main" id="{B8CC85D0-2E3A-4FA1-9828-5607C7D668EE}"/>
                </a:ext>
              </a:extLst>
            </p:cNvPr>
            <p:cNvSpPr txBox="1"/>
            <p:nvPr/>
          </p:nvSpPr>
          <p:spPr>
            <a:xfrm flipH="1">
              <a:off x="4249733" y="3657023"/>
              <a:ext cx="18669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More specific</a:t>
              </a:r>
            </a:p>
          </p:txBody>
        </p:sp>
      </p:grpSp>
      <p:sp>
        <p:nvSpPr>
          <p:cNvPr id="40" name="TextBox 12">
            <a:extLst>
              <a:ext uri="{FF2B5EF4-FFF2-40B4-BE49-F238E27FC236}">
                <a16:creationId xmlns:a16="http://schemas.microsoft.com/office/drawing/2014/main" id="{AFC747C0-784D-43DD-9EAC-DE62F39F172B}"/>
              </a:ext>
            </a:extLst>
          </p:cNvPr>
          <p:cNvSpPr txBox="1"/>
          <p:nvPr/>
        </p:nvSpPr>
        <p:spPr>
          <a:xfrm>
            <a:off x="6274475" y="5450340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18.31.0.0/24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09184BCE-09E9-42AC-9E95-487F75F37DB0}"/>
              </a:ext>
            </a:extLst>
          </p:cNvPr>
          <p:cNvSpPr txBox="1"/>
          <p:nvPr/>
        </p:nvSpPr>
        <p:spPr>
          <a:xfrm>
            <a:off x="449821" y="5939550"/>
            <a:ext cx="563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1000000000001101xxxxxxxxxxxxxxxx </a:t>
            </a:r>
            <a:r>
              <a:rPr lang="en-US" sz="2400" b="1" dirty="0">
                <a:latin typeface="+mj-lt"/>
                <a:cs typeface="Courier New" pitchFamily="49" charset="0"/>
                <a:sym typeface="Wingdings" pitchFamily="2" charset="2"/>
              </a:rPr>
              <a:t>↔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590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Prefixes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15400" cy="4925704"/>
          </a:xfrm>
        </p:spPr>
        <p:txBody>
          <a:bodyPr/>
          <a:lstStyle/>
          <a:p>
            <a:pPr lvl="1"/>
            <a:r>
              <a:rPr lang="en-US" dirty="0"/>
              <a:t>Benefit: Prefixes let Internet routing scale</a:t>
            </a:r>
          </a:p>
          <a:p>
            <a:pPr lvl="3"/>
            <a:r>
              <a:rPr lang="en-US" dirty="0"/>
              <a:t>routers forward packets based on ONLY the network portion of a host’s address</a:t>
            </a:r>
          </a:p>
          <a:p>
            <a:pPr lvl="4"/>
            <a:r>
              <a:rPr lang="en-US" dirty="0"/>
              <a:t>Routers do not consider the host portion while forwarding - all packets for all hosts on the same network are sent in the same direction</a:t>
            </a:r>
          </a:p>
          <a:p>
            <a:pPr lvl="4"/>
            <a:r>
              <a:rPr lang="en-US" dirty="0"/>
              <a:t>host portion is only relevant once the packet arrives at its destination network</a:t>
            </a:r>
          </a:p>
          <a:p>
            <a:pPr lvl="3"/>
            <a:r>
              <a:rPr lang="en-US" dirty="0"/>
              <a:t>Despite over a billion hosts, routing tables need to track much fewer prefixes (0.3 to 1 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596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 and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 dirty="0"/>
              <a:t>We can go even farther for scaling to reduce the entries needed in a routing table</a:t>
            </a:r>
          </a:p>
          <a:p>
            <a:pPr lvl="2"/>
            <a:r>
              <a:rPr lang="en-US" dirty="0"/>
              <a:t>split a prefix (subnets) and join prefixes (aggregation)</a:t>
            </a:r>
          </a:p>
          <a:p>
            <a:pPr lvl="3"/>
            <a:r>
              <a:rPr lang="en-US" dirty="0"/>
              <a:t>Subnets: internally split one less specific prefix into multiple more specific prefixes</a:t>
            </a:r>
          </a:p>
          <a:p>
            <a:pPr lvl="4"/>
            <a:r>
              <a:rPr lang="en-US" dirty="0"/>
              <a:t>to the outside world, the less specific prefix acts as a single network</a:t>
            </a:r>
          </a:p>
          <a:p>
            <a:pPr lvl="4"/>
            <a:r>
              <a:rPr lang="en-US" dirty="0"/>
              <a:t>but internally we split it into more specific prefixes – called subnets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3"/>
            <a:r>
              <a:rPr lang="en-US" dirty="0"/>
              <a:t>Aggregation: externally join multiple more-specific prefixes into one larger less-specific prefix</a:t>
            </a:r>
          </a:p>
          <a:p>
            <a:pPr lvl="4"/>
            <a:r>
              <a:rPr lang="en-US" dirty="0"/>
              <a:t>represents multiple networks as a single larger network</a:t>
            </a:r>
          </a:p>
          <a:p>
            <a:pPr lvl="4"/>
            <a:r>
              <a:rPr lang="en-US" dirty="0"/>
              <a:t>can be done if all of the addresses are in the same portion of the address space</a:t>
            </a:r>
          </a:p>
          <a:p>
            <a:pPr lvl="4"/>
            <a:r>
              <a:rPr lang="en-US" dirty="0"/>
              <a:t>used by routers in the middle of the Internet</a:t>
            </a:r>
          </a:p>
          <a:p>
            <a:pPr lvl="4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EE9F82-8297-43B8-AF4F-9564ECCED410}"/>
              </a:ext>
            </a:extLst>
          </p:cNvPr>
          <p:cNvGrpSpPr/>
          <p:nvPr/>
        </p:nvGrpSpPr>
        <p:grpSpPr>
          <a:xfrm>
            <a:off x="4191000" y="5257800"/>
            <a:ext cx="4800600" cy="1564303"/>
            <a:chOff x="3505200" y="3195470"/>
            <a:chExt cx="4800600" cy="1564303"/>
          </a:xfrm>
        </p:grpSpPr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F6655F6B-7605-4C73-AA0A-9C68EFF2C7F4}"/>
                </a:ext>
              </a:extLst>
            </p:cNvPr>
            <p:cNvSpPr/>
            <p:nvPr/>
          </p:nvSpPr>
          <p:spPr>
            <a:xfrm>
              <a:off x="5943600" y="3195470"/>
              <a:ext cx="2362200" cy="316116"/>
            </a:xfrm>
            <a:prstGeom prst="wedgeRoundRectCallout">
              <a:avLst>
                <a:gd name="adj1" fmla="val -11684"/>
                <a:gd name="adj2" fmla="val 170142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I’m the whole region</a:t>
              </a:r>
            </a:p>
          </p:txBody>
        </p:sp>
        <p:sp>
          <p:nvSpPr>
            <p:cNvPr id="7" name="Cloud Callout 6">
              <a:extLst>
                <a:ext uri="{FF2B5EF4-FFF2-40B4-BE49-F238E27FC236}">
                  <a16:creationId xmlns:a16="http://schemas.microsoft.com/office/drawing/2014/main" id="{E7E8420B-07D2-4474-80A4-787A2E66663B}"/>
                </a:ext>
              </a:extLst>
            </p:cNvPr>
            <p:cNvSpPr/>
            <p:nvPr/>
          </p:nvSpPr>
          <p:spPr>
            <a:xfrm rot="394988">
              <a:off x="4651817" y="3771414"/>
              <a:ext cx="2056733" cy="866656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23">
              <a:extLst>
                <a:ext uri="{FF2B5EF4-FFF2-40B4-BE49-F238E27FC236}">
                  <a16:creationId xmlns:a16="http://schemas.microsoft.com/office/drawing/2014/main" id="{0BAD3217-03F0-4ADA-B72D-E40CBE6ECF0F}"/>
                </a:ext>
              </a:extLst>
            </p:cNvPr>
            <p:cNvSpPr txBox="1"/>
            <p:nvPr/>
          </p:nvSpPr>
          <p:spPr>
            <a:xfrm>
              <a:off x="5334000" y="388721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Region</a:t>
              </a:r>
            </a:p>
          </p:txBody>
        </p:sp>
        <p:sp>
          <p:nvSpPr>
            <p:cNvPr id="9" name="Cloud Callout 8">
              <a:extLst>
                <a:ext uri="{FF2B5EF4-FFF2-40B4-BE49-F238E27FC236}">
                  <a16:creationId xmlns:a16="http://schemas.microsoft.com/office/drawing/2014/main" id="{8B133DF2-8EDD-4805-B1B9-EE93696A41DF}"/>
                </a:ext>
              </a:extLst>
            </p:cNvPr>
            <p:cNvSpPr/>
            <p:nvPr/>
          </p:nvSpPr>
          <p:spPr>
            <a:xfrm rot="394988">
              <a:off x="4440623" y="3614724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Cloud Callout 9">
              <a:extLst>
                <a:ext uri="{FF2B5EF4-FFF2-40B4-BE49-F238E27FC236}">
                  <a16:creationId xmlns:a16="http://schemas.microsoft.com/office/drawing/2014/main" id="{10132F1E-EB6F-40BD-8515-1EE7EC103F3E}"/>
                </a:ext>
              </a:extLst>
            </p:cNvPr>
            <p:cNvSpPr/>
            <p:nvPr/>
          </p:nvSpPr>
          <p:spPr>
            <a:xfrm rot="394988">
              <a:off x="4423553" y="3992049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Cloud Callout 10">
              <a:extLst>
                <a:ext uri="{FF2B5EF4-FFF2-40B4-BE49-F238E27FC236}">
                  <a16:creationId xmlns:a16="http://schemas.microsoft.com/office/drawing/2014/main" id="{EC4C0ADD-FD4C-4690-B2F9-267B93AA38A8}"/>
                </a:ext>
              </a:extLst>
            </p:cNvPr>
            <p:cNvSpPr/>
            <p:nvPr/>
          </p:nvSpPr>
          <p:spPr>
            <a:xfrm rot="394988">
              <a:off x="4440623" y="4396840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A0CB2860-DC68-4822-99E9-D3A8FA5E588E}"/>
                </a:ext>
              </a:extLst>
            </p:cNvPr>
            <p:cNvSpPr txBox="1"/>
            <p:nvPr/>
          </p:nvSpPr>
          <p:spPr>
            <a:xfrm>
              <a:off x="4724400" y="35980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F267F46C-7384-4C2D-A063-98C0DFF88344}"/>
                </a:ext>
              </a:extLst>
            </p:cNvPr>
            <p:cNvSpPr txBox="1"/>
            <p:nvPr/>
          </p:nvSpPr>
          <p:spPr>
            <a:xfrm>
              <a:off x="4727234" y="3990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D2E30B83-859B-42B3-8AE7-982F642D26C4}"/>
                </a:ext>
              </a:extLst>
            </p:cNvPr>
            <p:cNvSpPr txBox="1"/>
            <p:nvPr/>
          </p:nvSpPr>
          <p:spPr>
            <a:xfrm>
              <a:off x="4724400" y="4363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F9E224BC-1C63-4EF7-B857-F8643A8F49FA}"/>
                </a:ext>
              </a:extLst>
            </p:cNvPr>
            <p:cNvSpPr txBox="1"/>
            <p:nvPr/>
          </p:nvSpPr>
          <p:spPr>
            <a:xfrm>
              <a:off x="6629400" y="3887209"/>
              <a:ext cx="1066800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IP /16</a:t>
              </a:r>
            </a:p>
          </p:txBody>
        </p: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361A9D12-CD7D-4980-80F1-6B5E024F9656}"/>
                </a:ext>
              </a:extLst>
            </p:cNvPr>
            <p:cNvSpPr txBox="1"/>
            <p:nvPr/>
          </p:nvSpPr>
          <p:spPr>
            <a:xfrm>
              <a:off x="3505200" y="3581790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IP1 /18</a:t>
              </a:r>
            </a:p>
          </p:txBody>
        </p:sp>
        <p:sp>
          <p:nvSpPr>
            <p:cNvPr id="17" name="TextBox 37">
              <a:extLst>
                <a:ext uri="{FF2B5EF4-FFF2-40B4-BE49-F238E27FC236}">
                  <a16:creationId xmlns:a16="http://schemas.microsoft.com/office/drawing/2014/main" id="{44E3A6BB-2E47-4D6D-914B-7200385F0E3E}"/>
                </a:ext>
              </a:extLst>
            </p:cNvPr>
            <p:cNvSpPr txBox="1"/>
            <p:nvPr/>
          </p:nvSpPr>
          <p:spPr>
            <a:xfrm>
              <a:off x="3505200" y="3974942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IP2 /18</a:t>
              </a:r>
            </a:p>
          </p:txBody>
        </p:sp>
        <p:sp>
          <p:nvSpPr>
            <p:cNvPr id="18" name="TextBox 38">
              <a:extLst>
                <a:ext uri="{FF2B5EF4-FFF2-40B4-BE49-F238E27FC236}">
                  <a16:creationId xmlns:a16="http://schemas.microsoft.com/office/drawing/2014/main" id="{0F22A4A1-77A6-47F5-BEAB-316487E26CC8}"/>
                </a:ext>
              </a:extLst>
            </p:cNvPr>
            <p:cNvSpPr txBox="1"/>
            <p:nvPr/>
          </p:nvSpPr>
          <p:spPr>
            <a:xfrm>
              <a:off x="3505200" y="4359663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IP3 /18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8ABEE-04D9-4B74-96A6-5D8EE46ED605}"/>
              </a:ext>
            </a:extLst>
          </p:cNvPr>
          <p:cNvGrpSpPr/>
          <p:nvPr/>
        </p:nvGrpSpPr>
        <p:grpSpPr>
          <a:xfrm>
            <a:off x="4187604" y="2590800"/>
            <a:ext cx="4800600" cy="1564303"/>
            <a:chOff x="3505200" y="3195470"/>
            <a:chExt cx="4800600" cy="1564303"/>
          </a:xfrm>
        </p:grpSpPr>
        <p:sp>
          <p:nvSpPr>
            <p:cNvPr id="34" name="Rounded Rectangular Callout 5">
              <a:extLst>
                <a:ext uri="{FF2B5EF4-FFF2-40B4-BE49-F238E27FC236}">
                  <a16:creationId xmlns:a16="http://schemas.microsoft.com/office/drawing/2014/main" id="{D192C2D1-B8B5-436C-B74A-8A8989430E9D}"/>
                </a:ext>
              </a:extLst>
            </p:cNvPr>
            <p:cNvSpPr/>
            <p:nvPr/>
          </p:nvSpPr>
          <p:spPr>
            <a:xfrm>
              <a:off x="5943600" y="3195470"/>
              <a:ext cx="2362200" cy="316116"/>
            </a:xfrm>
            <a:prstGeom prst="wedgeRoundRectCallout">
              <a:avLst>
                <a:gd name="adj1" fmla="val -11684"/>
                <a:gd name="adj2" fmla="val 170142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I’m the whole region</a:t>
              </a:r>
            </a:p>
          </p:txBody>
        </p:sp>
        <p:sp>
          <p:nvSpPr>
            <p:cNvPr id="35" name="Cloud Callout 6">
              <a:extLst>
                <a:ext uri="{FF2B5EF4-FFF2-40B4-BE49-F238E27FC236}">
                  <a16:creationId xmlns:a16="http://schemas.microsoft.com/office/drawing/2014/main" id="{A6C352FF-7695-40CB-A66C-664FD0BF012B}"/>
                </a:ext>
              </a:extLst>
            </p:cNvPr>
            <p:cNvSpPr/>
            <p:nvPr/>
          </p:nvSpPr>
          <p:spPr>
            <a:xfrm rot="394988">
              <a:off x="4651817" y="3771414"/>
              <a:ext cx="2056733" cy="866656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28D9DC5A-264A-4914-A11E-F2904DBC759D}"/>
                </a:ext>
              </a:extLst>
            </p:cNvPr>
            <p:cNvSpPr txBox="1"/>
            <p:nvPr/>
          </p:nvSpPr>
          <p:spPr>
            <a:xfrm>
              <a:off x="5334000" y="388721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Region</a:t>
              </a:r>
            </a:p>
          </p:txBody>
        </p:sp>
        <p:sp>
          <p:nvSpPr>
            <p:cNvPr id="37" name="Cloud Callout 8">
              <a:extLst>
                <a:ext uri="{FF2B5EF4-FFF2-40B4-BE49-F238E27FC236}">
                  <a16:creationId xmlns:a16="http://schemas.microsoft.com/office/drawing/2014/main" id="{976BA3F5-3A2C-4801-AF49-BBAAE740568C}"/>
                </a:ext>
              </a:extLst>
            </p:cNvPr>
            <p:cNvSpPr/>
            <p:nvPr/>
          </p:nvSpPr>
          <p:spPr>
            <a:xfrm rot="394988">
              <a:off x="4440623" y="3614724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Cloud Callout 9">
              <a:extLst>
                <a:ext uri="{FF2B5EF4-FFF2-40B4-BE49-F238E27FC236}">
                  <a16:creationId xmlns:a16="http://schemas.microsoft.com/office/drawing/2014/main" id="{A945DFAE-8BC6-4D1A-BC2E-290907E8F776}"/>
                </a:ext>
              </a:extLst>
            </p:cNvPr>
            <p:cNvSpPr/>
            <p:nvPr/>
          </p:nvSpPr>
          <p:spPr>
            <a:xfrm rot="394988">
              <a:off x="4423553" y="3992049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Cloud Callout 10">
              <a:extLst>
                <a:ext uri="{FF2B5EF4-FFF2-40B4-BE49-F238E27FC236}">
                  <a16:creationId xmlns:a16="http://schemas.microsoft.com/office/drawing/2014/main" id="{D27550D2-D32E-4D53-8730-7B44DEBD4DA8}"/>
                </a:ext>
              </a:extLst>
            </p:cNvPr>
            <p:cNvSpPr/>
            <p:nvPr/>
          </p:nvSpPr>
          <p:spPr>
            <a:xfrm rot="394988">
              <a:off x="4440623" y="4396840"/>
              <a:ext cx="893399" cy="348768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rgbClr val="7F7F7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D2EF05CA-8544-44CC-BE6E-9C01D3DA1795}"/>
                </a:ext>
              </a:extLst>
            </p:cNvPr>
            <p:cNvSpPr txBox="1"/>
            <p:nvPr/>
          </p:nvSpPr>
          <p:spPr>
            <a:xfrm>
              <a:off x="4724400" y="35980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41" name="TextBox 33">
              <a:extLst>
                <a:ext uri="{FF2B5EF4-FFF2-40B4-BE49-F238E27FC236}">
                  <a16:creationId xmlns:a16="http://schemas.microsoft.com/office/drawing/2014/main" id="{93B9B5AD-375D-4B7B-8A59-2C453E0BCAC0}"/>
                </a:ext>
              </a:extLst>
            </p:cNvPr>
            <p:cNvSpPr txBox="1"/>
            <p:nvPr/>
          </p:nvSpPr>
          <p:spPr>
            <a:xfrm>
              <a:off x="4727234" y="3990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2" name="TextBox 34">
              <a:extLst>
                <a:ext uri="{FF2B5EF4-FFF2-40B4-BE49-F238E27FC236}">
                  <a16:creationId xmlns:a16="http://schemas.microsoft.com/office/drawing/2014/main" id="{804B65DC-A622-4F0E-AD3D-59DF59B74720}"/>
                </a:ext>
              </a:extLst>
            </p:cNvPr>
            <p:cNvSpPr txBox="1"/>
            <p:nvPr/>
          </p:nvSpPr>
          <p:spPr>
            <a:xfrm>
              <a:off x="4724400" y="4363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43" name="TextBox 35">
              <a:extLst>
                <a:ext uri="{FF2B5EF4-FFF2-40B4-BE49-F238E27FC236}">
                  <a16:creationId xmlns:a16="http://schemas.microsoft.com/office/drawing/2014/main" id="{3DDFDF06-617D-49DF-870A-6EF99CCC8855}"/>
                </a:ext>
              </a:extLst>
            </p:cNvPr>
            <p:cNvSpPr txBox="1"/>
            <p:nvPr/>
          </p:nvSpPr>
          <p:spPr>
            <a:xfrm>
              <a:off x="6629400" y="3887209"/>
              <a:ext cx="1066800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IP /16</a:t>
              </a:r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DB8FF7E5-9386-4C16-940C-11CD459818EE}"/>
                </a:ext>
              </a:extLst>
            </p:cNvPr>
            <p:cNvSpPr txBox="1"/>
            <p:nvPr/>
          </p:nvSpPr>
          <p:spPr>
            <a:xfrm>
              <a:off x="3505200" y="3581790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IP1 /18</a:t>
              </a:r>
            </a:p>
          </p:txBody>
        </p:sp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658D0085-4BA1-4B07-A8E4-9D7BF814D1B3}"/>
                </a:ext>
              </a:extLst>
            </p:cNvPr>
            <p:cNvSpPr txBox="1"/>
            <p:nvPr/>
          </p:nvSpPr>
          <p:spPr>
            <a:xfrm>
              <a:off x="3505200" y="3974942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IP2 /20</a:t>
              </a:r>
            </a:p>
          </p:txBody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DE5A07F6-5D4A-442C-AB30-C346243CC00D}"/>
                </a:ext>
              </a:extLst>
            </p:cNvPr>
            <p:cNvSpPr txBox="1"/>
            <p:nvPr/>
          </p:nvSpPr>
          <p:spPr>
            <a:xfrm>
              <a:off x="3505200" y="4359663"/>
              <a:ext cx="980752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IP3 /22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8017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 dirty="0"/>
              <a:t>Company leases one IP prefix, and splits it up into multiple internal sub networks</a:t>
            </a:r>
          </a:p>
          <a:p>
            <a:pPr lvl="2"/>
            <a:r>
              <a:rPr lang="en-US" dirty="0"/>
              <a:t>routers on the Rest of the Internet do not know about internal subnets</a:t>
            </a:r>
          </a:p>
          <a:p>
            <a:pPr lvl="3"/>
            <a:r>
              <a:rPr lang="en-US" dirty="0"/>
              <a:t>they send all traffic for this prefix to the company’s edge router</a:t>
            </a:r>
          </a:p>
          <a:p>
            <a:pPr lvl="2"/>
            <a:r>
              <a:rPr lang="en-US" dirty="0"/>
              <a:t>Company’s edge routers know the subnet masks for all internal networks</a:t>
            </a:r>
          </a:p>
          <a:p>
            <a:pPr lvl="3"/>
            <a:r>
              <a:rPr lang="en-US" dirty="0"/>
              <a:t>incoming packets are forwarded to the matching subnet</a:t>
            </a:r>
          </a:p>
          <a:p>
            <a:pPr lvl="3"/>
            <a:r>
              <a:rPr lang="en-US" dirty="0"/>
              <a:t>outgoing packets are simply sent on the line to the ISP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7105650" cy="316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/>
        </p:nvSpPr>
        <p:spPr>
          <a:xfrm>
            <a:off x="5734050" y="5117554"/>
            <a:ext cx="1673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64K addresses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267450" y="4279354"/>
            <a:ext cx="271655" cy="468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9"/>
          <p:cNvSpPr txBox="1"/>
          <p:nvPr/>
        </p:nvSpPr>
        <p:spPr>
          <a:xfrm>
            <a:off x="5276850" y="3571468"/>
            <a:ext cx="204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One prefix sent to rest of Internet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7481" y="4765465"/>
            <a:ext cx="1066800" cy="217137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505450" y="4279353"/>
            <a:ext cx="626172" cy="3048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7"/>
          <p:cNvSpPr txBox="1"/>
          <p:nvPr/>
        </p:nvSpPr>
        <p:spPr>
          <a:xfrm>
            <a:off x="2228850" y="3803044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16K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2293772" y="4793995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32K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2293772" y="5860444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8K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141110" y="3579377"/>
            <a:ext cx="0" cy="2589312"/>
          </a:xfrm>
          <a:prstGeom prst="line">
            <a:avLst/>
          </a:prstGeom>
          <a:ln w="2857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/>
          <p:cNvSpPr txBox="1"/>
          <p:nvPr/>
        </p:nvSpPr>
        <p:spPr>
          <a:xfrm>
            <a:off x="3981450" y="5936644"/>
            <a:ext cx="1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University</a:t>
            </a:r>
            <a:endParaRPr lang="en-US" dirty="0"/>
          </a:p>
        </p:txBody>
      </p:sp>
      <p:sp>
        <p:nvSpPr>
          <p:cNvPr id="16" name="TextBox 22"/>
          <p:cNvSpPr txBox="1"/>
          <p:nvPr/>
        </p:nvSpPr>
        <p:spPr>
          <a:xfrm>
            <a:off x="5124450" y="5936644"/>
            <a:ext cx="19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Rest of Internet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434ECC-ECAB-4A80-A05C-335598DD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9" y="4118516"/>
            <a:ext cx="3910013" cy="3254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B19040-54B6-4163-875A-3C5FB0A0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95" y="6147681"/>
            <a:ext cx="3516076" cy="292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B4CC72-2330-4B9D-85DA-BF63CB979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20" y="5162490"/>
            <a:ext cx="4261778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819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Where we are</a:t>
            </a:r>
          </a:p>
          <a:p>
            <a:pPr lvl="1"/>
            <a:r>
              <a:rPr lang="en-US" dirty="0"/>
              <a:t>We can build networks with links and switches, </a:t>
            </a:r>
            <a:br>
              <a:rPr lang="en-US" dirty="0"/>
            </a:br>
            <a:r>
              <a:rPr lang="en-US" dirty="0"/>
              <a:t>and send frames between hosts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But:</a:t>
            </a:r>
          </a:p>
          <a:p>
            <a:pPr lvl="2"/>
            <a:r>
              <a:rPr lang="en-US" dirty="0"/>
              <a:t>switches don’t scale to large networks</a:t>
            </a:r>
          </a:p>
          <a:p>
            <a:pPr lvl="3"/>
            <a:r>
              <a:rPr lang="en-US" dirty="0"/>
              <a:t>tables must have entries for all destinations in the world</a:t>
            </a:r>
          </a:p>
          <a:p>
            <a:pPr lvl="3"/>
            <a:r>
              <a:rPr lang="en-US" dirty="0"/>
              <a:t>broadcasting to new destinations would send packets to the whole internetwork!</a:t>
            </a:r>
          </a:p>
          <a:p>
            <a:pPr lvl="2"/>
            <a:r>
              <a:rPr lang="en-US" dirty="0"/>
              <a:t>switches don’t work across more than one link layer technology</a:t>
            </a:r>
          </a:p>
          <a:p>
            <a:pPr lvl="3"/>
            <a:r>
              <a:rPr lang="en-US" dirty="0"/>
              <a:t>Hosts on Ethernet, 802.11, 4G, ...</a:t>
            </a:r>
          </a:p>
          <a:p>
            <a:pPr lvl="2"/>
            <a:r>
              <a:rPr lang="en-US" dirty="0"/>
              <a:t>spanning trees are not efficient for routing - does not pick shortest paths</a:t>
            </a:r>
          </a:p>
          <a:p>
            <a:pPr lvl="3"/>
            <a:r>
              <a:rPr lang="en-US" dirty="0"/>
              <a:t>wastes bandwidth - the most scarce network resource.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30274" y="2667000"/>
            <a:ext cx="3870326" cy="913140"/>
            <a:chOff x="988750" y="3097445"/>
            <a:chExt cx="3870326" cy="913140"/>
          </a:xfrm>
        </p:grpSpPr>
        <p:grpSp>
          <p:nvGrpSpPr>
            <p:cNvPr id="6" name="Group 5"/>
            <p:cNvGrpSpPr/>
            <p:nvPr/>
          </p:nvGrpSpPr>
          <p:grpSpPr>
            <a:xfrm>
              <a:off x="988750" y="3097445"/>
              <a:ext cx="3870326" cy="913140"/>
              <a:chOff x="-241303" y="3258897"/>
              <a:chExt cx="3870326" cy="913140"/>
            </a:xfrm>
          </p:grpSpPr>
          <p:pic>
            <p:nvPicPr>
              <p:cNvPr id="11" name="Picture 1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78" y="325889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497" y="38036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Straight Connector 12"/>
              <p:cNvCxnSpPr>
                <a:stCxn id="11" idx="3"/>
                <a:endCxn id="15" idx="1"/>
              </p:cNvCxnSpPr>
              <p:nvPr/>
            </p:nvCxnSpPr>
            <p:spPr>
              <a:xfrm>
                <a:off x="2128041" y="3441213"/>
                <a:ext cx="632619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3"/>
                <a:endCxn id="12" idx="1"/>
              </p:cNvCxnSpPr>
              <p:nvPr/>
            </p:nvCxnSpPr>
            <p:spPr>
              <a:xfrm>
                <a:off x="2046404" y="3985996"/>
                <a:ext cx="68409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660" y="325889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303" y="380740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7" name="Straight Connector 16"/>
              <p:cNvCxnSpPr>
                <a:endCxn id="11" idx="1"/>
              </p:cNvCxnSpPr>
              <p:nvPr/>
            </p:nvCxnSpPr>
            <p:spPr>
              <a:xfrm>
                <a:off x="627060" y="3441212"/>
                <a:ext cx="63261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6" idx="3"/>
                <a:endCxn id="7" idx="1"/>
              </p:cNvCxnSpPr>
              <p:nvPr/>
            </p:nvCxnSpPr>
            <p:spPr>
              <a:xfrm flipV="1">
                <a:off x="627060" y="3985996"/>
                <a:ext cx="550981" cy="3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303" y="327158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094" y="3642228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1856116" y="3457406"/>
              <a:ext cx="633615" cy="2098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60328" y="3457406"/>
              <a:ext cx="730385" cy="257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0"/>
            </p:cNvCxnSpPr>
            <p:nvPr/>
          </p:nvCxnSpPr>
          <p:spPr>
            <a:xfrm flipH="1" flipV="1">
              <a:off x="2842275" y="3474767"/>
              <a:ext cx="1" cy="1674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1213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 dirty="0"/>
              <a:t>When a packet arrives at the edge router, it forwards it on to the right subnet</a:t>
            </a:r>
          </a:p>
          <a:p>
            <a:pPr lvl="2"/>
            <a:r>
              <a:rPr lang="en-US" dirty="0"/>
              <a:t>Its routing table only needs the prefix for each subnet</a:t>
            </a:r>
          </a:p>
          <a:p>
            <a:pPr lvl="2"/>
            <a:r>
              <a:rPr lang="en-US" dirty="0"/>
              <a:t>ANDs destination IP address with each subnet mask to determine destination subnet</a:t>
            </a:r>
          </a:p>
          <a:p>
            <a:pPr lvl="3"/>
            <a:r>
              <a:rPr lang="en-US" dirty="0"/>
              <a:t>Incoming packet has destination address: 128.208.2.151</a:t>
            </a:r>
          </a:p>
          <a:p>
            <a:pPr lvl="3"/>
            <a:r>
              <a:rPr lang="en-US" dirty="0"/>
              <a:t>Compare against CS subnet: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Compare against EE subnet: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5800"/>
            <a:ext cx="5029200" cy="22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434ECC-ECAB-4A80-A05C-335598DD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03" y="4826787"/>
            <a:ext cx="4261682" cy="354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B19040-54B6-4163-875A-3C5FB0A0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903" y="6190545"/>
            <a:ext cx="4261778" cy="3546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0ECE52-6BE0-4A30-A26D-C5A4CA97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610" y="5514874"/>
            <a:ext cx="4261778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FDE48-B814-4423-8291-A1989BDF2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474" y="2719066"/>
            <a:ext cx="4672326" cy="7985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517FBF-BFA5-44EB-BE30-526B00979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473" y="3716111"/>
            <a:ext cx="4672327" cy="7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44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dirty="0"/>
              <a:t>Company’s edge routers send</a:t>
            </a:r>
          </a:p>
          <a:p>
            <a:pPr lvl="2"/>
            <a:r>
              <a:rPr lang="en-US" dirty="0"/>
              <a:t>outbound traffic out the line that connects to the rest of the Internet</a:t>
            </a:r>
          </a:p>
          <a:p>
            <a:pPr lvl="2"/>
            <a:r>
              <a:rPr lang="en-US" dirty="0"/>
              <a:t>Inbound traffic to the appropriate subnet (needs an entry per subnet)</a:t>
            </a:r>
          </a:p>
          <a:p>
            <a:pPr lvl="1"/>
            <a:r>
              <a:rPr lang="en-US" dirty="0"/>
              <a:t>Routers in the middle of the Internet</a:t>
            </a:r>
          </a:p>
          <a:p>
            <a:pPr lvl="2"/>
            <a:r>
              <a:rPr lang="en-US" dirty="0"/>
              <a:t>have no easy default – need entry for each prefix on the Internet (1m+ networks)</a:t>
            </a:r>
          </a:p>
          <a:p>
            <a:pPr lvl="2"/>
            <a:r>
              <a:rPr lang="en-US" dirty="0"/>
              <a:t>to reduce the prefixes they must know about, they build </a:t>
            </a:r>
            <a:r>
              <a:rPr lang="en-US" b="1" dirty="0" err="1"/>
              <a:t>supernets</a:t>
            </a:r>
            <a:r>
              <a:rPr lang="en-US" b="1" dirty="0"/>
              <a:t> </a:t>
            </a:r>
          </a:p>
          <a:p>
            <a:pPr lvl="3"/>
            <a:r>
              <a:rPr lang="en-US" dirty="0"/>
              <a:t>join prefixes for several networks into a single larger, less-specific, prefix </a:t>
            </a:r>
          </a:p>
          <a:p>
            <a:pPr lvl="4"/>
            <a:r>
              <a:rPr lang="en-US" dirty="0"/>
              <a:t>works only if the prefixes fall within the same portion of the address space</a:t>
            </a:r>
          </a:p>
          <a:p>
            <a:pPr lvl="3"/>
            <a:r>
              <a:rPr lang="en-US" dirty="0"/>
              <a:t>networks do not belong to the same entity</a:t>
            </a:r>
          </a:p>
          <a:p>
            <a:pPr lvl="2"/>
            <a:r>
              <a:rPr lang="en-US" dirty="0"/>
              <a:t>reduces router tables to around 200,000 prefixes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11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199" y="1322696"/>
            <a:ext cx="8686795" cy="4925704"/>
          </a:xfrm>
        </p:spPr>
        <p:txBody>
          <a:bodyPr/>
          <a:lstStyle/>
          <a:p>
            <a:pPr lvl="1"/>
            <a:r>
              <a:rPr lang="en-US" dirty="0"/>
              <a:t>An ISP has the following block of addresses </a:t>
            </a:r>
          </a:p>
          <a:p>
            <a:pPr lvl="2"/>
            <a:r>
              <a:rPr lang="en-US" dirty="0"/>
              <a:t>[</a:t>
            </a:r>
            <a:r>
              <a:rPr lang="en-US" dirty="0">
                <a:solidFill>
                  <a:srgbClr val="FF33CC"/>
                </a:solidFill>
              </a:rPr>
              <a:t>194.24.0.0</a:t>
            </a:r>
            <a:r>
              <a:rPr lang="en-US" dirty="0"/>
              <a:t> to </a:t>
            </a:r>
            <a:r>
              <a:rPr lang="en-US" dirty="0">
                <a:solidFill>
                  <a:srgbClr val="FF33CC"/>
                </a:solidFill>
              </a:rPr>
              <a:t>194.24.11.25</a:t>
            </a:r>
            <a:r>
              <a:rPr lang="en-US" dirty="0"/>
              <a:t>] and [</a:t>
            </a:r>
            <a:r>
              <a:rPr lang="en-US" dirty="0">
                <a:solidFill>
                  <a:srgbClr val="FF33CC"/>
                </a:solidFill>
              </a:rPr>
              <a:t>194.24.16.0 </a:t>
            </a:r>
            <a:r>
              <a:rPr lang="en-US" dirty="0"/>
              <a:t>to </a:t>
            </a:r>
            <a:r>
              <a:rPr lang="en-US" dirty="0">
                <a:solidFill>
                  <a:srgbClr val="FF33CC"/>
                </a:solidFill>
              </a:rPr>
              <a:t>194.24.31.255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it does not own [</a:t>
            </a:r>
            <a:r>
              <a:rPr lang="en-US" dirty="0">
                <a:solidFill>
                  <a:srgbClr val="FF33CC"/>
                </a:solidFill>
              </a:rPr>
              <a:t>194.24.12.0</a:t>
            </a:r>
            <a:r>
              <a:rPr lang="en-US" dirty="0"/>
              <a:t> to </a:t>
            </a:r>
            <a:r>
              <a:rPr lang="en-US" dirty="0">
                <a:solidFill>
                  <a:srgbClr val="FF33CC"/>
                </a:solidFill>
              </a:rPr>
              <a:t>194.24.15.255</a:t>
            </a:r>
            <a:r>
              <a:rPr lang="en-US" dirty="0"/>
              <a:t>] within this range</a:t>
            </a:r>
          </a:p>
          <a:p>
            <a:pPr lvl="2"/>
            <a:r>
              <a:rPr lang="en-US" dirty="0"/>
              <a:t>it claims to own the complete range [</a:t>
            </a:r>
            <a:r>
              <a:rPr lang="en-US" dirty="0">
                <a:solidFill>
                  <a:srgbClr val="FF33CC"/>
                </a:solidFill>
              </a:rPr>
              <a:t>194.24.0.0</a:t>
            </a:r>
            <a:r>
              <a:rPr lang="en-US" dirty="0"/>
              <a:t> to </a:t>
            </a:r>
            <a:r>
              <a:rPr lang="en-US" dirty="0">
                <a:solidFill>
                  <a:srgbClr val="FF33CC"/>
                </a:solidFill>
              </a:rPr>
              <a:t>194.24.31.255</a:t>
            </a:r>
            <a:r>
              <a:rPr lang="en-US" dirty="0"/>
              <a:t>] to NY router</a:t>
            </a:r>
          </a:p>
          <a:p>
            <a:pPr lvl="1"/>
            <a:r>
              <a:rPr lang="en-US" dirty="0"/>
              <a:t>NY router sends traffic in this full range to this ISP router</a:t>
            </a:r>
          </a:p>
          <a:p>
            <a:pPr lvl="1"/>
            <a:r>
              <a:rPr lang="en-US" dirty="0"/>
              <a:t>PROBLEM: Packets addressed to host </a:t>
            </a:r>
            <a:r>
              <a:rPr lang="en-US" dirty="0">
                <a:solidFill>
                  <a:srgbClr val="FF33CC"/>
                </a:solidFill>
              </a:rPr>
              <a:t>194.24.12.1</a:t>
            </a:r>
            <a:r>
              <a:rPr lang="en-US" dirty="0"/>
              <a:t> should be sent elsewhere!</a:t>
            </a:r>
          </a:p>
          <a:p>
            <a:pPr lvl="2"/>
            <a:r>
              <a:rPr lang="en-US" dirty="0"/>
              <a:t>Longest Matching Prefix rule addresses this issue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5200" y="3752880"/>
            <a:ext cx="5791199" cy="2673361"/>
            <a:chOff x="1416244" y="1581150"/>
            <a:chExt cx="6203756" cy="302512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6244" y="1581150"/>
              <a:ext cx="6203756" cy="3025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8"/>
            <p:cNvSpPr txBox="1"/>
            <p:nvPr/>
          </p:nvSpPr>
          <p:spPr>
            <a:xfrm>
              <a:off x="2559041" y="1944162"/>
              <a:ext cx="2040195" cy="59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One prefix sent to rest of Internet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3164095" y="2441436"/>
              <a:ext cx="416250" cy="5113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6172200" y="2114550"/>
              <a:ext cx="381000" cy="103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3114799"/>
              <a:ext cx="304800" cy="103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2200" y="4171950"/>
              <a:ext cx="381000" cy="103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114799"/>
              <a:ext cx="381000" cy="103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3057860"/>
              <a:ext cx="1066800" cy="217137"/>
            </a:xfrm>
            <a:prstGeom prst="rect">
              <a:avLst/>
            </a:prstGeom>
            <a:noFill/>
            <a:ln w="190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\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5830185" y="4513132"/>
            <a:ext cx="381000" cy="358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6479465" y="4269882"/>
            <a:ext cx="0" cy="2025352"/>
          </a:xfrm>
          <a:prstGeom prst="line">
            <a:avLst/>
          </a:prstGeom>
          <a:ln w="2857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4"/>
          <p:cNvSpPr txBox="1"/>
          <p:nvPr/>
        </p:nvSpPr>
        <p:spPr>
          <a:xfrm>
            <a:off x="6365165" y="6083239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ISP</a:t>
            </a:r>
          </a:p>
        </p:txBody>
      </p:sp>
      <p:sp>
        <p:nvSpPr>
          <p:cNvPr id="9" name="TextBox 26"/>
          <p:cNvSpPr txBox="1"/>
          <p:nvPr/>
        </p:nvSpPr>
        <p:spPr>
          <a:xfrm>
            <a:off x="4572000" y="6068122"/>
            <a:ext cx="190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Rest of Internet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0AE350-2BF2-48ED-9D64-EFB64F7FE0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8100" y="5403191"/>
            <a:ext cx="4114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31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IP Forwarding uses a table that lists the next hop, by IP prefix</a:t>
            </a:r>
          </a:p>
          <a:p>
            <a:pPr lvl="1"/>
            <a:r>
              <a:rPr lang="en-US" dirty="0"/>
              <a:t>Longest Matching Prefix forwarding rule</a:t>
            </a:r>
          </a:p>
          <a:p>
            <a:pPr lvl="2"/>
            <a:r>
              <a:rPr lang="en-US" dirty="0"/>
              <a:t>Prefixes in the table can overlap due to aggregation (</a:t>
            </a:r>
            <a:r>
              <a:rPr lang="en-US" dirty="0" err="1"/>
              <a:t>supernets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each packet,  </a:t>
            </a:r>
            <a:br>
              <a:rPr lang="en-US" dirty="0"/>
            </a:br>
            <a:r>
              <a:rPr lang="en-US" dirty="0"/>
              <a:t>find the longest prefix that contains the destination address (most specific entry)</a:t>
            </a:r>
          </a:p>
          <a:p>
            <a:pPr lvl="2"/>
            <a:r>
              <a:rPr lang="en-US" dirty="0"/>
              <a:t>Forward the packet to the next hop router for that prefix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9D65A6-88A1-4F54-A77B-98716DB7E93E}"/>
              </a:ext>
            </a:extLst>
          </p:cNvPr>
          <p:cNvGrpSpPr/>
          <p:nvPr/>
        </p:nvGrpSpPr>
        <p:grpSpPr>
          <a:xfrm>
            <a:off x="6385116" y="3505944"/>
            <a:ext cx="2758884" cy="2973348"/>
            <a:chOff x="5172076" y="1370826"/>
            <a:chExt cx="2758884" cy="29733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B14216-F077-4053-A106-395CC9D776D4}"/>
                </a:ext>
              </a:extLst>
            </p:cNvPr>
            <p:cNvSpPr/>
            <p:nvPr/>
          </p:nvSpPr>
          <p:spPr>
            <a:xfrm>
              <a:off x="5172076" y="1647825"/>
              <a:ext cx="1619250" cy="2381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61960592-4041-438B-8817-8DF825822E5C}"/>
                </a:ext>
              </a:extLst>
            </p:cNvPr>
            <p:cNvSpPr txBox="1"/>
            <p:nvPr/>
          </p:nvSpPr>
          <p:spPr>
            <a:xfrm>
              <a:off x="5264648" y="4048125"/>
              <a:ext cx="11769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192.24.0.0</a:t>
              </a:r>
            </a:p>
          </p:txBody>
        </p:sp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5BEF4B8A-D23B-4F62-A8CF-84B2DF97336D}"/>
                </a:ext>
              </a:extLst>
            </p:cNvPr>
            <p:cNvSpPr txBox="1"/>
            <p:nvPr/>
          </p:nvSpPr>
          <p:spPr>
            <a:xfrm>
              <a:off x="5246285" y="1370826"/>
              <a:ext cx="15279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192.24.63.255</a:t>
              </a: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31DF064C-F1EE-474D-B7F9-F211299A7F13}"/>
                </a:ext>
              </a:extLst>
            </p:cNvPr>
            <p:cNvSpPr txBox="1"/>
            <p:nvPr/>
          </p:nvSpPr>
          <p:spPr>
            <a:xfrm>
              <a:off x="6233453" y="1810284"/>
              <a:ext cx="50847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/18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9100A5-4F1C-4B9F-B87F-454AF5D25604}"/>
                </a:ext>
              </a:extLst>
            </p:cNvPr>
            <p:cNvSpPr/>
            <p:nvPr/>
          </p:nvSpPr>
          <p:spPr>
            <a:xfrm>
              <a:off x="5172076" y="2486025"/>
              <a:ext cx="2619374" cy="600075"/>
            </a:xfrm>
            <a:prstGeom prst="rect">
              <a:avLst/>
            </a:prstGeom>
            <a:solidFill>
              <a:srgbClr val="FFDDF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B7BCCA7C-84ED-413D-B5A9-1BD96AC5FB12}"/>
                </a:ext>
              </a:extLst>
            </p:cNvPr>
            <p:cNvSpPr txBox="1"/>
            <p:nvPr/>
          </p:nvSpPr>
          <p:spPr>
            <a:xfrm>
              <a:off x="7251984" y="2627172"/>
              <a:ext cx="50847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/22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4D50AD40-A843-454A-B0FB-7E50FCFDC71E}"/>
                </a:ext>
              </a:extLst>
            </p:cNvPr>
            <p:cNvSpPr txBox="1"/>
            <p:nvPr/>
          </p:nvSpPr>
          <p:spPr>
            <a:xfrm>
              <a:off x="5346097" y="2947600"/>
              <a:ext cx="11092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192.24.12.0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EFBA945D-1EDB-489F-8A8D-43D3621A2B8B}"/>
                </a:ext>
              </a:extLst>
            </p:cNvPr>
            <p:cNvSpPr txBox="1"/>
            <p:nvPr/>
          </p:nvSpPr>
          <p:spPr>
            <a:xfrm>
              <a:off x="5340849" y="2347525"/>
              <a:ext cx="13433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192.24.15.255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4491F0-B04C-4E4B-9F27-5EA8EC19BA8E}"/>
                </a:ext>
              </a:extLst>
            </p:cNvPr>
            <p:cNvCxnSpPr/>
            <p:nvPr/>
          </p:nvCxnSpPr>
          <p:spPr>
            <a:xfrm flipV="1">
              <a:off x="7351310" y="3462562"/>
              <a:ext cx="0" cy="542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F96FBE8-DAA7-4291-967C-E60749CA817D}"/>
                </a:ext>
              </a:extLst>
            </p:cNvPr>
            <p:cNvSpPr txBox="1"/>
            <p:nvPr/>
          </p:nvSpPr>
          <p:spPr>
            <a:xfrm>
              <a:off x="6790711" y="3974842"/>
              <a:ext cx="114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IP address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AB9CB1-26AA-4148-9BBF-6A15B34161AF}"/>
              </a:ext>
            </a:extLst>
          </p:cNvPr>
          <p:cNvCxnSpPr>
            <a:cxnSpLocks/>
          </p:cNvCxnSpPr>
          <p:nvPr/>
        </p:nvCxnSpPr>
        <p:spPr>
          <a:xfrm flipV="1">
            <a:off x="5941859" y="3782946"/>
            <a:ext cx="443257" cy="6103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79B8FE-90DA-4FFA-A490-CC41DDE6551A}"/>
              </a:ext>
            </a:extLst>
          </p:cNvPr>
          <p:cNvCxnSpPr>
            <a:cxnSpLocks/>
          </p:cNvCxnSpPr>
          <p:nvPr/>
        </p:nvCxnSpPr>
        <p:spPr>
          <a:xfrm>
            <a:off x="5941859" y="5248679"/>
            <a:ext cx="443257" cy="9155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15990D97-6611-4DC2-814E-7C472CFC58AC}"/>
              </a:ext>
            </a:extLst>
          </p:cNvPr>
          <p:cNvSpPr txBox="1"/>
          <p:nvPr/>
        </p:nvSpPr>
        <p:spPr>
          <a:xfrm>
            <a:off x="0" y="5144393"/>
            <a:ext cx="251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192.24.6.0      </a:t>
            </a:r>
            <a:r>
              <a:rPr lang="en-US" sz="2400" dirty="0">
                <a:sym typeface="Wingdings" pitchFamily="2" charset="2"/>
              </a:rPr>
              <a:t> D </a:t>
            </a:r>
          </a:p>
          <a:p>
            <a:r>
              <a:rPr lang="en-US" sz="2400" dirty="0">
                <a:sym typeface="Wingdings" pitchFamily="2" charset="2"/>
              </a:rPr>
              <a:t>192.24.14.32   B</a:t>
            </a:r>
          </a:p>
          <a:p>
            <a:r>
              <a:rPr lang="en-US" sz="2400" dirty="0">
                <a:sym typeface="Wingdings" pitchFamily="2" charset="2"/>
              </a:rPr>
              <a:t>192.24.54.0     D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7D1DEF-C5FE-470A-8217-C5A28378701E}"/>
              </a:ext>
            </a:extLst>
          </p:cNvPr>
          <p:cNvCxnSpPr/>
          <p:nvPr/>
        </p:nvCxnSpPr>
        <p:spPr>
          <a:xfrm flipH="1">
            <a:off x="8278019" y="4165395"/>
            <a:ext cx="179658" cy="45574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8">
            <a:extLst>
              <a:ext uri="{FF2B5EF4-FFF2-40B4-BE49-F238E27FC236}">
                <a16:creationId xmlns:a16="http://schemas.microsoft.com/office/drawing/2014/main" id="{582966BC-FDCA-4CC4-8DFF-053F2996E21B}"/>
              </a:ext>
            </a:extLst>
          </p:cNvPr>
          <p:cNvSpPr txBox="1"/>
          <p:nvPr/>
        </p:nvSpPr>
        <p:spPr>
          <a:xfrm>
            <a:off x="8278019" y="350520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More </a:t>
            </a:r>
          </a:p>
          <a:p>
            <a:pPr algn="ctr"/>
            <a:r>
              <a:rPr lang="en-US" sz="2000" dirty="0"/>
              <a:t>specific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12A1994B-5F6B-42BA-A771-35F037B795B8}"/>
              </a:ext>
            </a:extLst>
          </p:cNvPr>
          <p:cNvSpPr txBox="1"/>
          <p:nvPr/>
        </p:nvSpPr>
        <p:spPr>
          <a:xfrm>
            <a:off x="6857053" y="5604002"/>
            <a:ext cx="73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557F542C-6E7D-4AD0-B448-B15C7FFC1396}"/>
              </a:ext>
            </a:extLst>
          </p:cNvPr>
          <p:cNvSpPr txBox="1"/>
          <p:nvPr/>
        </p:nvSpPr>
        <p:spPr>
          <a:xfrm>
            <a:off x="6826247" y="4707459"/>
            <a:ext cx="73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53821FF-8323-43A1-9549-CE432FFC5F80}"/>
              </a:ext>
            </a:extLst>
          </p:cNvPr>
          <p:cNvSpPr txBox="1"/>
          <p:nvPr/>
        </p:nvSpPr>
        <p:spPr>
          <a:xfrm>
            <a:off x="6826246" y="3906929"/>
            <a:ext cx="73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</a:t>
            </a:r>
          </a:p>
        </p:txBody>
      </p:sp>
      <p:pic>
        <p:nvPicPr>
          <p:cNvPr id="27" name="table">
            <a:extLst>
              <a:ext uri="{FF2B5EF4-FFF2-40B4-BE49-F238E27FC236}">
                <a16:creationId xmlns:a16="http://schemas.microsoft.com/office/drawing/2014/main" id="{95EDF092-943A-464C-A131-08F4A525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76" y="4305867"/>
            <a:ext cx="3114674" cy="10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37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IP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Node waking up for the first time needs its IP address, IP address of its router, network prefix, DNS server, time server, etc.</a:t>
            </a:r>
          </a:p>
          <a:p>
            <a:pPr lvl="1"/>
            <a:r>
              <a:rPr lang="en-US" dirty="0"/>
              <a:t>Its Ethernet address is hardwired into its NIC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Manual configuration – but is tedious and error-prone esp. for large networks</a:t>
            </a:r>
          </a:p>
          <a:p>
            <a:pPr lvl="1"/>
            <a:r>
              <a:rPr lang="en-US" dirty="0"/>
              <a:t>Dynamic Host Configuration Protocol (since 1993)</a:t>
            </a:r>
          </a:p>
          <a:p>
            <a:pPr lvl="2"/>
            <a:r>
              <a:rPr lang="en-US" dirty="0"/>
              <a:t>automatically configures addresses and other parameters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6800" y="5069146"/>
            <a:ext cx="3971924" cy="1271515"/>
            <a:chOff x="1918466" y="2898941"/>
            <a:chExt cx="4234621" cy="1271515"/>
          </a:xfrm>
        </p:grpSpPr>
        <p:cxnSp>
          <p:nvCxnSpPr>
            <p:cNvPr id="6" name="Straight Connector 5"/>
            <p:cNvCxnSpPr>
              <a:endCxn id="9" idx="1"/>
            </p:cNvCxnSpPr>
            <p:nvPr/>
          </p:nvCxnSpPr>
          <p:spPr>
            <a:xfrm>
              <a:off x="3494854" y="3859244"/>
              <a:ext cx="757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9" idx="3"/>
            </p:cNvCxnSpPr>
            <p:nvPr/>
          </p:nvCxnSpPr>
          <p:spPr>
            <a:xfrm flipV="1">
              <a:off x="5181441" y="3851990"/>
              <a:ext cx="666846" cy="72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454" y="3429093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54" y="3590163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ular Callout 9"/>
            <p:cNvSpPr/>
            <p:nvPr/>
          </p:nvSpPr>
          <p:spPr>
            <a:xfrm>
              <a:off x="4669472" y="2996115"/>
              <a:ext cx="1483615" cy="404176"/>
            </a:xfrm>
            <a:prstGeom prst="wedgeRoundRectCallout">
              <a:avLst>
                <a:gd name="adj1" fmla="val -34898"/>
                <a:gd name="adj2" fmla="val 112989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</a:rPr>
                <a:t>Use A.B.C.D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1918466" y="2898941"/>
              <a:ext cx="1735481" cy="403898"/>
            </a:xfrm>
            <a:prstGeom prst="wedgeRoundRectCallout">
              <a:avLst>
                <a:gd name="adj1" fmla="val 21761"/>
                <a:gd name="adj2" fmla="val 79365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What’s my IP?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4205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Resolution Protocol – sending an IP packet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Problem</a:t>
            </a:r>
          </a:p>
          <a:p>
            <a:pPr lvl="1"/>
            <a:r>
              <a:rPr lang="en-US"/>
              <a:t>node needs link layer addresses to send a frame over the local link</a:t>
            </a:r>
          </a:p>
          <a:p>
            <a:pPr lvl="1"/>
            <a:r>
              <a:rPr lang="en-US"/>
              <a:t>How to transform a destination IP address into a link address?</a:t>
            </a:r>
          </a:p>
          <a:p>
            <a:r>
              <a:rPr lang="en-US"/>
              <a:t>ARP</a:t>
            </a:r>
          </a:p>
          <a:p>
            <a:pPr lvl="1"/>
            <a:r>
              <a:rPr lang="en-US"/>
              <a:t>node broadcasts the IP to all nodes, asking node with that IP to identify itself</a:t>
            </a:r>
          </a:p>
          <a:p>
            <a:pPr lvl="1"/>
            <a:r>
              <a:rPr lang="en-US"/>
              <a:t>node maps local IP addresses to the corresponding Link layer addresses</a:t>
            </a:r>
          </a:p>
          <a:p>
            <a:pPr lvl="1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62000" y="4231069"/>
            <a:ext cx="5172079" cy="1793736"/>
            <a:chOff x="1314447" y="2371914"/>
            <a:chExt cx="5848353" cy="2309211"/>
          </a:xfrm>
        </p:grpSpPr>
        <p:sp>
          <p:nvSpPr>
            <p:cNvPr id="23" name="Rectangle 22"/>
            <p:cNvSpPr/>
            <p:nvPr/>
          </p:nvSpPr>
          <p:spPr>
            <a:xfrm>
              <a:off x="1314450" y="3200400"/>
              <a:ext cx="1123950" cy="590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Source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3200400"/>
              <a:ext cx="1123950" cy="590549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 err="1">
                  <a:solidFill>
                    <a:schemeClr val="tx1"/>
                  </a:solidFill>
                </a:rPr>
                <a:t>Dest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2350" y="3200400"/>
              <a:ext cx="1123950" cy="590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Source IP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86300" y="3200400"/>
              <a:ext cx="1123950" cy="590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 err="1">
                  <a:solidFill>
                    <a:schemeClr val="tx1"/>
                  </a:solidFill>
                </a:rPr>
                <a:t>Dest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IP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10250" y="3200400"/>
              <a:ext cx="1352550" cy="590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Payload …</a:t>
              </a:r>
            </a:p>
          </p:txBody>
        </p:sp>
        <p:sp>
          <p:nvSpPr>
            <p:cNvPr id="28" name="Right Brace 27"/>
            <p:cNvSpPr/>
            <p:nvPr/>
          </p:nvSpPr>
          <p:spPr>
            <a:xfrm rot="16200000">
              <a:off x="2295936" y="1856962"/>
              <a:ext cx="284926" cy="2247903"/>
            </a:xfrm>
            <a:prstGeom prst="rightBrace">
              <a:avLst>
                <a:gd name="adj1" fmla="val 2875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1802197" y="2371914"/>
              <a:ext cx="1252872" cy="47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Link layer</a:t>
              </a:r>
            </a:p>
          </p:txBody>
        </p:sp>
        <p:cxnSp>
          <p:nvCxnSpPr>
            <p:cNvPr id="30" name="Straight Arrow Connector 29"/>
            <p:cNvCxnSpPr>
              <a:endCxn id="25" idx="2"/>
            </p:cNvCxnSpPr>
            <p:nvPr/>
          </p:nvCxnSpPr>
          <p:spPr>
            <a:xfrm flipV="1">
              <a:off x="4124325" y="3790949"/>
              <a:ext cx="0" cy="265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5"/>
            <p:cNvSpPr txBox="1"/>
            <p:nvPr/>
          </p:nvSpPr>
          <p:spPr>
            <a:xfrm>
              <a:off x="3693651" y="3984595"/>
              <a:ext cx="861349" cy="689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/>
                <a:t>From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DHCP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876425" y="3790949"/>
              <a:ext cx="0" cy="265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7"/>
            <p:cNvSpPr txBox="1"/>
            <p:nvPr/>
          </p:nvSpPr>
          <p:spPr>
            <a:xfrm>
              <a:off x="1484722" y="3984596"/>
              <a:ext cx="783406" cy="696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/>
                <a:t>From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NIC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2243329" y="5378982"/>
            <a:ext cx="123705" cy="744820"/>
          </a:xfrm>
          <a:prstGeom prst="straightConnector1">
            <a:avLst/>
          </a:prstGeom>
          <a:ln w="28575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1916566" y="6123801"/>
            <a:ext cx="9580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From ARP</a:t>
            </a:r>
          </a:p>
        </p:txBody>
      </p:sp>
    </p:spTree>
    <p:extLst>
      <p:ext uri="{BB962C8B-B14F-4D97-AF65-F5344CB8AC3E}">
        <p14:creationId xmlns:p14="http://schemas.microsoft.com/office/powerpoint/2010/main" val="19759794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errors – Internet Control Message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  <a:p>
            <a:pPr lvl="1"/>
            <a:r>
              <a:rPr lang="en-US" dirty="0"/>
              <a:t>sits on top of IP (sets Protocol = 1 in IP packet header)</a:t>
            </a:r>
          </a:p>
          <a:p>
            <a:r>
              <a:rPr lang="en-US" dirty="0"/>
              <a:t>Provides error reporting and testing (e.g., Ping)</a:t>
            </a:r>
          </a:p>
          <a:p>
            <a:pPr lvl="1"/>
            <a:r>
              <a:rPr lang="en-US" dirty="0"/>
              <a:t>when router encounters an error while forwarding</a:t>
            </a:r>
          </a:p>
          <a:p>
            <a:pPr lvl="2"/>
            <a:r>
              <a:rPr lang="en-US" dirty="0"/>
              <a:t>it sends an ICMP error report back to the IP source address</a:t>
            </a:r>
          </a:p>
          <a:p>
            <a:pPr lvl="2"/>
            <a:r>
              <a:rPr lang="en-US" dirty="0"/>
              <a:t>it discards the problem packet; host needs to rectify</a:t>
            </a:r>
          </a:p>
          <a:p>
            <a:pPr lvl="1"/>
            <a:r>
              <a:rPr lang="en-US" dirty="0"/>
              <a:t>Ping relies on a Echo Request, which requires an immediate Reply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600" y="4419600"/>
            <a:ext cx="6758747" cy="1614747"/>
            <a:chOff x="527878" y="2446981"/>
            <a:chExt cx="6758747" cy="1614747"/>
          </a:xfrm>
        </p:grpSpPr>
        <p:grpSp>
          <p:nvGrpSpPr>
            <p:cNvPr id="22" name="Group 21"/>
            <p:cNvGrpSpPr/>
            <p:nvPr/>
          </p:nvGrpSpPr>
          <p:grpSpPr>
            <a:xfrm>
              <a:off x="527878" y="2446981"/>
              <a:ext cx="6758747" cy="1261747"/>
              <a:chOff x="1918465" y="2908709"/>
              <a:chExt cx="6758747" cy="1261747"/>
            </a:xfrm>
          </p:grpSpPr>
          <p:cxnSp>
            <p:nvCxnSpPr>
              <p:cNvPr id="30" name="Straight Connector 29"/>
              <p:cNvCxnSpPr>
                <a:endCxn id="33" idx="1"/>
              </p:cNvCxnSpPr>
              <p:nvPr/>
            </p:nvCxnSpPr>
            <p:spPr>
              <a:xfrm>
                <a:off x="3494854" y="3849719"/>
                <a:ext cx="7579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3" idx="3"/>
              </p:cNvCxnSpPr>
              <p:nvPr/>
            </p:nvCxnSpPr>
            <p:spPr>
              <a:xfrm flipV="1">
                <a:off x="5181441" y="3842465"/>
                <a:ext cx="1082357" cy="72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454" y="3429093"/>
                <a:ext cx="914400" cy="74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2754" y="3580638"/>
                <a:ext cx="928687" cy="538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Rounded Rectangular Callout 33"/>
              <p:cNvSpPr/>
              <p:nvPr/>
            </p:nvSpPr>
            <p:spPr>
              <a:xfrm>
                <a:off x="6552007" y="2909653"/>
                <a:ext cx="2125205" cy="377103"/>
              </a:xfrm>
              <a:prstGeom prst="wedgeRoundRectCallout">
                <a:avLst>
                  <a:gd name="adj1" fmla="val -29904"/>
                  <a:gd name="adj2" fmla="val 134549"/>
                  <a:gd name="adj3" fmla="val 16667"/>
                </a:avLst>
              </a:prstGeom>
              <a:solidFill>
                <a:srgbClr val="FFB8F2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Report then toss it!</a:t>
                </a:r>
              </a:p>
            </p:txBody>
          </p:sp>
          <p:sp>
            <p:nvSpPr>
              <p:cNvPr id="35" name="Rounded Rectangular Callout 34"/>
              <p:cNvSpPr/>
              <p:nvPr/>
            </p:nvSpPr>
            <p:spPr>
              <a:xfrm>
                <a:off x="1918465" y="2908709"/>
                <a:ext cx="1735481" cy="403898"/>
              </a:xfrm>
              <a:prstGeom prst="wedgeRoundRectCallout">
                <a:avLst>
                  <a:gd name="adj1" fmla="val 21761"/>
                  <a:gd name="adj2" fmla="val 79365"/>
                  <a:gd name="adj3" fmla="val 16667"/>
                </a:avLst>
              </a:prstGeom>
              <a:solidFill>
                <a:srgbClr val="FFB8F2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Oh, now I see …</a:t>
                </a:r>
              </a:p>
            </p:txBody>
          </p:sp>
        </p:grpSp>
        <p:pic>
          <p:nvPicPr>
            <p:cNvPr id="23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211" y="3111656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5801898" y="3373483"/>
              <a:ext cx="1082357" cy="72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897057" y="2825029"/>
              <a:ext cx="1440497" cy="351367"/>
              <a:chOff x="3473151" y="4048461"/>
              <a:chExt cx="1440497" cy="35136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73151" y="4048461"/>
                <a:ext cx="1111962" cy="351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XXXXXXX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585114" y="4224145"/>
                <a:ext cx="3285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/>
            <p:nvPr/>
          </p:nvCxnSpPr>
          <p:spPr>
            <a:xfrm rot="10800000" flipV="1">
              <a:off x="1811752" y="3657071"/>
              <a:ext cx="3525802" cy="248179"/>
            </a:xfrm>
            <a:prstGeom prst="bentConnector3">
              <a:avLst>
                <a:gd name="adj1" fmla="val 29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278885" y="3710361"/>
              <a:ext cx="1341068" cy="35136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ICMP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7808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traceroute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repurposes TTL and ICMP functionality</a:t>
            </a:r>
          </a:p>
          <a:p>
            <a:pPr lvl="1"/>
            <a:r>
              <a:rPr lang="en-US"/>
              <a:t>TTL field is decremented every router hop, with ICMP error if it hits 0</a:t>
            </a:r>
          </a:p>
          <a:p>
            <a:pPr lvl="2"/>
            <a:r>
              <a:rPr lang="en-US"/>
              <a:t>protects against forwarding loops</a:t>
            </a:r>
          </a:p>
          <a:p>
            <a:pPr lvl="1"/>
            <a:r>
              <a:rPr lang="en-US"/>
              <a:t>sends probe packets, increasing TTL starting from 1</a:t>
            </a:r>
          </a:p>
          <a:p>
            <a:pPr lvl="1"/>
            <a:r>
              <a:rPr lang="en-US"/>
              <a:t>ICMP errors identify the routers on the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8153" y="3541931"/>
            <a:ext cx="8727692" cy="2401669"/>
            <a:chOff x="-16061" y="1690624"/>
            <a:chExt cx="9526415" cy="240166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334715" y="3225283"/>
              <a:ext cx="1292969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17" y="2843942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089" y="3075084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794" y="3075084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>
              <a:stCxn id="9" idx="3"/>
              <a:endCxn id="8" idx="1"/>
            </p:cNvCxnSpPr>
            <p:nvPr/>
          </p:nvCxnSpPr>
          <p:spPr>
            <a:xfrm>
              <a:off x="2304607" y="3210885"/>
              <a:ext cx="3104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12" idx="3"/>
            </p:cNvCxnSpPr>
            <p:nvPr/>
          </p:nvCxnSpPr>
          <p:spPr>
            <a:xfrm>
              <a:off x="3261902" y="3210885"/>
              <a:ext cx="1013977" cy="143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66" y="3089483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540" y="2803157"/>
              <a:ext cx="726703" cy="77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6594648" y="3207164"/>
              <a:ext cx="1292969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147" y="3069933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29" y="3069932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Connector 16"/>
            <p:cNvCxnSpPr>
              <a:stCxn id="15" idx="3"/>
              <a:endCxn id="16" idx="1"/>
            </p:cNvCxnSpPr>
            <p:nvPr/>
          </p:nvCxnSpPr>
          <p:spPr>
            <a:xfrm flipV="1">
              <a:off x="5578960" y="3205733"/>
              <a:ext cx="1292969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124" y="3084332"/>
              <a:ext cx="646813" cy="27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43"/>
            <p:cNvSpPr txBox="1"/>
            <p:nvPr/>
          </p:nvSpPr>
          <p:spPr>
            <a:xfrm>
              <a:off x="4366746" y="297098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. . . </a:t>
              </a:r>
            </a:p>
          </p:txBody>
        </p:sp>
        <p:sp>
          <p:nvSpPr>
            <p:cNvPr id="20" name="TextBox 44"/>
            <p:cNvSpPr txBox="1"/>
            <p:nvPr/>
          </p:nvSpPr>
          <p:spPr>
            <a:xfrm>
              <a:off x="-16061" y="2860131"/>
              <a:ext cx="663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Local</a:t>
              </a:r>
            </a:p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1" name="TextBox 45"/>
            <p:cNvSpPr txBox="1"/>
            <p:nvPr/>
          </p:nvSpPr>
          <p:spPr>
            <a:xfrm>
              <a:off x="8593243" y="2853358"/>
              <a:ext cx="9171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Remote</a:t>
              </a:r>
            </a:p>
            <a:p>
              <a:pPr algn="ctr"/>
              <a:r>
                <a:rPr lang="en-US" dirty="0"/>
                <a:t>Host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340717" y="3443224"/>
              <a:ext cx="685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224855" y="2803156"/>
              <a:ext cx="877862" cy="537161"/>
              <a:chOff x="4800600" y="948173"/>
              <a:chExt cx="1066800" cy="1013977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4800600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flipH="1">
                <a:off x="4853423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1493117" y="3595624"/>
              <a:ext cx="1600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426317" y="1690624"/>
              <a:ext cx="8166926" cy="2325469"/>
              <a:chOff x="4800600" y="948173"/>
              <a:chExt cx="1066800" cy="1013977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4800600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 flipH="1">
                <a:off x="4853423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12121" y="2528823"/>
              <a:ext cx="2011669" cy="1056482"/>
              <a:chOff x="4800600" y="948173"/>
              <a:chExt cx="1066800" cy="1013977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00600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 flipH="1">
                <a:off x="4853423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59717" y="2300224"/>
              <a:ext cx="3199877" cy="1447799"/>
              <a:chOff x="4800600" y="948173"/>
              <a:chExt cx="1066800" cy="1013977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4800600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 flipH="1">
                <a:off x="4853423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1645517" y="3748024"/>
              <a:ext cx="25140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7"/>
            <p:cNvSpPr txBox="1"/>
            <p:nvPr/>
          </p:nvSpPr>
          <p:spPr>
            <a:xfrm>
              <a:off x="1938125" y="3258558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1 hop</a:t>
              </a:r>
            </a:p>
          </p:txBody>
        </p:sp>
        <p:sp>
          <p:nvSpPr>
            <p:cNvPr id="30" name="TextBox 68"/>
            <p:cNvSpPr txBox="1"/>
            <p:nvPr/>
          </p:nvSpPr>
          <p:spPr>
            <a:xfrm>
              <a:off x="3039194" y="3378692"/>
              <a:ext cx="808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 hops</a:t>
              </a:r>
            </a:p>
          </p:txBody>
        </p:sp>
        <p:sp>
          <p:nvSpPr>
            <p:cNvPr id="31" name="TextBox 69"/>
            <p:cNvSpPr txBox="1"/>
            <p:nvPr/>
          </p:nvSpPr>
          <p:spPr>
            <a:xfrm>
              <a:off x="4135510" y="3531092"/>
              <a:ext cx="808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3 hops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797917" y="3900424"/>
              <a:ext cx="556998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71"/>
            <p:cNvSpPr txBox="1"/>
            <p:nvPr/>
          </p:nvSpPr>
          <p:spPr>
            <a:xfrm>
              <a:off x="6544394" y="3513084"/>
              <a:ext cx="102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N-1 hops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54917" y="1892812"/>
              <a:ext cx="6736163" cy="2199481"/>
              <a:chOff x="4800600" y="948173"/>
              <a:chExt cx="1066800" cy="1089465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4800600" y="948173"/>
                <a:ext cx="1043053" cy="1089465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Arc 37"/>
              <p:cNvSpPr/>
              <p:nvPr/>
            </p:nvSpPr>
            <p:spPr>
              <a:xfrm flipH="1">
                <a:off x="4853423" y="948173"/>
                <a:ext cx="1013977" cy="101397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1950317" y="4052824"/>
              <a:ext cx="63246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/>
            <p:cNvSpPr txBox="1"/>
            <p:nvPr/>
          </p:nvSpPr>
          <p:spPr>
            <a:xfrm>
              <a:off x="7741994" y="3672411"/>
              <a:ext cx="840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N hops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889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Public/Private IP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Public IP address. e.g., 18.31.0.1</a:t>
            </a:r>
          </a:p>
          <a:p>
            <a:pPr lvl="1"/>
            <a:r>
              <a:rPr lang="en-US"/>
              <a:t>Valid destination on the global Internet</a:t>
            </a:r>
          </a:p>
          <a:p>
            <a:pPr lvl="1"/>
            <a:r>
              <a:rPr lang="en-US"/>
              <a:t>Must be allocated before use (by IANA and regional bodies)</a:t>
            </a:r>
          </a:p>
          <a:p>
            <a:pPr lvl="1"/>
            <a:r>
              <a:rPr lang="en-US"/>
              <a:t>Mostly exhausted</a:t>
            </a:r>
          </a:p>
          <a:p>
            <a:r>
              <a:rPr lang="en-US"/>
              <a:t>Private IP addresses</a:t>
            </a:r>
          </a:p>
          <a:p>
            <a:pPr lvl="1"/>
            <a:r>
              <a:rPr lang="en-US"/>
              <a:t>can be used freely within private networks</a:t>
            </a:r>
          </a:p>
          <a:p>
            <a:pPr lvl="1"/>
            <a:r>
              <a:rPr lang="en-US"/>
              <a:t>10.0.0.0/8, 172.16.0.0/12, 192.168.0.0/16</a:t>
            </a:r>
          </a:p>
          <a:p>
            <a:pPr lvl="1"/>
            <a:r>
              <a:rPr lang="en-US"/>
              <a:t>Need public IP address(es) and NAT to connect to the global Internet</a:t>
            </a:r>
          </a:p>
        </p:txBody>
      </p:sp>
    </p:spTree>
    <p:extLst>
      <p:ext uri="{BB962C8B-B14F-4D97-AF65-F5344CB8AC3E}">
        <p14:creationId xmlns:p14="http://schemas.microsoft.com/office/powerpoint/2010/main" val="37611956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Address Translation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connects an internal network to an external network</a:t>
            </a:r>
          </a:p>
          <a:p>
            <a:pPr lvl="1"/>
            <a:r>
              <a:rPr lang="en-US"/>
              <a:t>motivated by IP address scarcity</a:t>
            </a:r>
          </a:p>
          <a:p>
            <a:pPr lvl="1"/>
            <a:r>
              <a:rPr lang="en-US"/>
              <a:t>commonly used in home networks, built into wireless router</a:t>
            </a:r>
          </a:p>
          <a:p>
            <a:pPr lvl="1"/>
            <a:r>
              <a:rPr lang="en-US"/>
              <a:t>converts private IP addresses (many) to one public IP address</a:t>
            </a:r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3124200"/>
            <a:ext cx="5671398" cy="1905837"/>
            <a:chOff x="56395" y="2651074"/>
            <a:chExt cx="5671398" cy="1905837"/>
          </a:xfrm>
        </p:grpSpPr>
        <p:grpSp>
          <p:nvGrpSpPr>
            <p:cNvPr id="6" name="Group 5"/>
            <p:cNvGrpSpPr/>
            <p:nvPr/>
          </p:nvGrpSpPr>
          <p:grpSpPr>
            <a:xfrm>
              <a:off x="56395" y="2651074"/>
              <a:ext cx="5671398" cy="1905837"/>
              <a:chOff x="56395" y="2359234"/>
              <a:chExt cx="5671398" cy="190583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415524" y="3449186"/>
                <a:ext cx="83923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3239" y="3043653"/>
                <a:ext cx="1591222" cy="9695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TextBox 72"/>
              <p:cNvSpPr txBox="1"/>
              <p:nvPr/>
            </p:nvSpPr>
            <p:spPr>
              <a:xfrm>
                <a:off x="4068261" y="3238214"/>
                <a:ext cx="1358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ISP</a:t>
                </a:r>
              </a:p>
            </p:txBody>
          </p:sp>
          <p:pic>
            <p:nvPicPr>
              <p:cNvPr id="11" name="Picture 1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830" y="3246696"/>
                <a:ext cx="637210" cy="36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793" y="3067120"/>
                <a:ext cx="589848" cy="47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154" y="3065950"/>
                <a:ext cx="589848" cy="47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2200" y="3327472"/>
                <a:ext cx="589848" cy="47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458" y="3079800"/>
                <a:ext cx="589848" cy="47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181" y="3327472"/>
                <a:ext cx="589848" cy="47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7" name="Straight Connector 16"/>
              <p:cNvCxnSpPr>
                <a:stCxn id="19" idx="3"/>
                <a:endCxn id="11" idx="1"/>
              </p:cNvCxnSpPr>
              <p:nvPr/>
            </p:nvCxnSpPr>
            <p:spPr>
              <a:xfrm>
                <a:off x="2451369" y="3422918"/>
                <a:ext cx="530461" cy="84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80"/>
              <p:cNvSpPr txBox="1"/>
              <p:nvPr/>
            </p:nvSpPr>
            <p:spPr>
              <a:xfrm>
                <a:off x="56395" y="2359234"/>
                <a:ext cx="351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Unmodified computers at home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47546" y="2985286"/>
                <a:ext cx="1903823" cy="875264"/>
              </a:xfrm>
              <a:prstGeom prst="roundRect">
                <a:avLst/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568428" y="2706937"/>
                <a:ext cx="0" cy="264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83"/>
              <p:cNvSpPr txBox="1"/>
              <p:nvPr/>
            </p:nvSpPr>
            <p:spPr>
              <a:xfrm>
                <a:off x="3688517" y="2359234"/>
                <a:ext cx="20392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Looks like one </a:t>
                </a:r>
              </a:p>
              <a:p>
                <a:pPr algn="ctr"/>
                <a:r>
                  <a:rPr lang="en-US" sz="2000" dirty="0"/>
                  <a:t>computer outside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538920" y="2713177"/>
                <a:ext cx="1296222" cy="352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85"/>
              <p:cNvSpPr txBox="1"/>
              <p:nvPr/>
            </p:nvSpPr>
            <p:spPr>
              <a:xfrm>
                <a:off x="2696551" y="3803406"/>
                <a:ext cx="1207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NAT box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3312607" y="3263463"/>
              <a:ext cx="0" cy="9604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6153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Fixes shortcomings in Switches</a:t>
            </a:r>
          </a:p>
          <a:p>
            <a:pPr lvl="1"/>
            <a:r>
              <a:rPr lang="en-US" dirty="0"/>
              <a:t>Scaling</a:t>
            </a:r>
          </a:p>
          <a:p>
            <a:pPr lvl="2"/>
            <a:r>
              <a:rPr lang="en-US" dirty="0"/>
              <a:t>Provides an addressing hierarchy, in the form of prefixes (focus of this lecture)</a:t>
            </a:r>
          </a:p>
          <a:p>
            <a:pPr lvl="1"/>
            <a:r>
              <a:rPr lang="en-US" dirty="0"/>
              <a:t>Heterogeneity (Supports different link layer technologies)</a:t>
            </a:r>
          </a:p>
          <a:p>
            <a:pPr lvl="2"/>
            <a:r>
              <a:rPr lang="en-US" dirty="0"/>
              <a:t>IP for internetworking (the narrow waist of the Internet)</a:t>
            </a:r>
          </a:p>
          <a:p>
            <a:pPr lvl="1"/>
            <a:r>
              <a:rPr lang="en-US" dirty="0"/>
              <a:t>Uses link bandwidth well </a:t>
            </a:r>
          </a:p>
          <a:p>
            <a:pPr lvl="2"/>
            <a:r>
              <a:rPr lang="en-US" dirty="0"/>
              <a:t>lowest-cost routing</a:t>
            </a:r>
          </a:p>
          <a:p>
            <a:pPr lvl="2"/>
            <a:r>
              <a:rPr lang="en-US" dirty="0"/>
              <a:t>Quality of Service</a:t>
            </a:r>
          </a:p>
        </p:txBody>
      </p:sp>
    </p:spTree>
    <p:extLst>
      <p:ext uri="{BB962C8B-B14F-4D97-AF65-F5344CB8AC3E}">
        <p14:creationId xmlns:p14="http://schemas.microsoft.com/office/powerpoint/2010/main" val="416523236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NAT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Keeps an internal/external address table</a:t>
            </a:r>
          </a:p>
          <a:p>
            <a:pPr lvl="1"/>
            <a:r>
              <a:rPr lang="en-US"/>
              <a:t>uses IP address + TCP port</a:t>
            </a:r>
          </a:p>
          <a:p>
            <a:pPr lvl="1"/>
            <a:r>
              <a:rPr lang="en-US"/>
              <a:t>so really is address and port translation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Need ports to make mapping 1:1 since there are fewer external IPs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99301"/>
            <a:ext cx="4201096" cy="1194816"/>
          </a:xfrm>
          <a:prstGeom prst="rect">
            <a:avLst/>
          </a:prstGeom>
        </p:spPr>
      </p:pic>
      <p:sp>
        <p:nvSpPr>
          <p:cNvPr id="6" name="TextBox 16"/>
          <p:cNvSpPr txBox="1"/>
          <p:nvPr/>
        </p:nvSpPr>
        <p:spPr>
          <a:xfrm>
            <a:off x="2749540" y="2750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33CC"/>
                </a:solidFill>
              </a:rPr>
              <a:t>What ISP thinks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551377" y="27567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33CC"/>
                </a:solidFill>
              </a:rPr>
              <a:t>What host thinks</a:t>
            </a:r>
          </a:p>
        </p:txBody>
      </p:sp>
    </p:spTree>
    <p:extLst>
      <p:ext uri="{BB962C8B-B14F-4D97-AF65-F5344CB8AC3E}">
        <p14:creationId xmlns:p14="http://schemas.microsoft.com/office/powerpoint/2010/main" val="37671170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NAT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>
                <a:sym typeface="Wingdings" panose="05000000000000000000" pitchFamily="2" charset="2"/>
              </a:rPr>
              <a:t> External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up and rewrite source IP/port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277812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External </a:t>
            </a:r>
            <a:r>
              <a:rPr lang="en-US" dirty="0">
                <a:sym typeface="Wingdings" panose="05000000000000000000" pitchFamily="2" charset="2"/>
              </a:rPr>
              <a:t> Internal	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up and rewrite Destination IP / port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13" y="2496511"/>
            <a:ext cx="3951051" cy="597408"/>
          </a:xfrm>
          <a:prstGeom prst="rect">
            <a:avLst/>
          </a:prstGeom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60" y="3605285"/>
            <a:ext cx="907274" cy="3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24" y="3374316"/>
            <a:ext cx="841801" cy="4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3" y="3495955"/>
            <a:ext cx="739585" cy="59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3627540" y="3951418"/>
            <a:ext cx="120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NAT box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243596" y="3104714"/>
            <a:ext cx="0" cy="8683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6750613" y="2433562"/>
            <a:ext cx="1625766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External 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destination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721134" y="2474187"/>
            <a:ext cx="1161087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source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52166" y="3444649"/>
            <a:ext cx="1215958" cy="2746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068124" y="3581968"/>
            <a:ext cx="25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5992" y="3444648"/>
            <a:ext cx="1215958" cy="2746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6681950" y="3581967"/>
            <a:ext cx="25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7270EE-C356-41EC-A85E-096FDEB4D741}"/>
              </a:ext>
            </a:extLst>
          </p:cNvPr>
          <p:cNvSpPr/>
          <p:nvPr/>
        </p:nvSpPr>
        <p:spPr>
          <a:xfrm>
            <a:off x="5470306" y="3932695"/>
            <a:ext cx="1215958" cy="2746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09CFB6-F583-4607-905C-2AC8E1957587}"/>
              </a:ext>
            </a:extLst>
          </p:cNvPr>
          <p:cNvCxnSpPr/>
          <p:nvPr/>
        </p:nvCxnSpPr>
        <p:spPr>
          <a:xfrm flipH="1">
            <a:off x="5215766" y="4070013"/>
            <a:ext cx="25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2BC66E-CC79-4527-945B-74BD2A00D1CB}"/>
              </a:ext>
            </a:extLst>
          </p:cNvPr>
          <p:cNvSpPr/>
          <p:nvPr/>
        </p:nvSpPr>
        <p:spPr>
          <a:xfrm>
            <a:off x="1852166" y="3932695"/>
            <a:ext cx="1215958" cy="2746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CDC9DD-C3B3-4C8E-B27A-2FFAC00F5577}"/>
              </a:ext>
            </a:extLst>
          </p:cNvPr>
          <p:cNvCxnSpPr/>
          <p:nvPr/>
        </p:nvCxnSpPr>
        <p:spPr>
          <a:xfrm flipH="1">
            <a:off x="1597626" y="4070013"/>
            <a:ext cx="25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273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 dirty="0"/>
              <a:t>Internet is growing</a:t>
            </a:r>
          </a:p>
          <a:p>
            <a:pPr lvl="1"/>
            <a:r>
              <a:rPr lang="en-US" dirty="0"/>
              <a:t>over 1 billion hosts, and we’re still using 32-bit addresses</a:t>
            </a:r>
          </a:p>
          <a:p>
            <a:pPr lvl="1"/>
            <a:r>
              <a:rPr lang="en-US" dirty="0"/>
              <a:t>now assigning addresses from leftover blocks held by the regional registries</a:t>
            </a:r>
          </a:p>
          <a:p>
            <a:r>
              <a:rPr lang="en-US" dirty="0"/>
              <a:t>IPv6</a:t>
            </a:r>
          </a:p>
          <a:p>
            <a:pPr lvl="1"/>
            <a:r>
              <a:rPr lang="en-US" dirty="0"/>
              <a:t>effort started by the IETF in 1994; standard in 1998</a:t>
            </a:r>
          </a:p>
          <a:p>
            <a:pPr lvl="1"/>
            <a:r>
              <a:rPr lang="en-US" dirty="0"/>
              <a:t>much larger addresses, 128 bits</a:t>
            </a:r>
          </a:p>
          <a:p>
            <a:pPr lvl="2"/>
            <a:r>
              <a:rPr lang="en-US" dirty="0"/>
              <a:t>new notation: 8 groups of 4 hex digits (16 bits)</a:t>
            </a:r>
          </a:p>
          <a:p>
            <a:pPr lvl="2"/>
            <a:r>
              <a:rPr lang="en-US" dirty="0"/>
              <a:t>omit leading zeros, groups of zeros</a:t>
            </a:r>
            <a:br>
              <a:rPr lang="en-US" dirty="0"/>
            </a:br>
            <a:r>
              <a:rPr lang="en-US" dirty="0"/>
              <a:t>e.g., 2001:0db8:0000:0000:0000:ff00:0042:8329</a:t>
            </a:r>
          </a:p>
          <a:p>
            <a:pPr lvl="1"/>
            <a:r>
              <a:rPr lang="en-US" dirty="0"/>
              <a:t>Other improvements</a:t>
            </a:r>
          </a:p>
          <a:p>
            <a:pPr lvl="2"/>
            <a:r>
              <a:rPr lang="en-US" dirty="0"/>
              <a:t>streamlined header processing</a:t>
            </a:r>
          </a:p>
          <a:p>
            <a:pPr lvl="2"/>
            <a:r>
              <a:rPr lang="en-US" dirty="0"/>
              <a:t>flow label to group packets</a:t>
            </a:r>
          </a:p>
          <a:p>
            <a:pPr lvl="2"/>
            <a:r>
              <a:rPr lang="en-US" dirty="0"/>
              <a:t>better fit with advanced features (mobility, multicast, security)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620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Transition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Problem: How to deploy IPv6</a:t>
            </a:r>
          </a:p>
          <a:p>
            <a:pPr lvl="1"/>
            <a:r>
              <a:rPr lang="en-US"/>
              <a:t>IPv4 is incompatible with IPv4</a:t>
            </a:r>
          </a:p>
          <a:p>
            <a:r>
              <a:rPr lang="en-US"/>
              <a:t>Tunneling (carry IPv6 over IPv4)</a:t>
            </a:r>
          </a:p>
          <a:p>
            <a:pPr lvl="1"/>
            <a:r>
              <a:rPr lang="en-US"/>
              <a:t>Native IPv6 islands connected via IPv4</a:t>
            </a:r>
          </a:p>
          <a:p>
            <a:pPr lvl="1"/>
            <a:r>
              <a:rPr lang="en-US"/>
              <a:t>Tunnel acts as a single link across IPv4 network</a:t>
            </a:r>
          </a:p>
          <a:p>
            <a:pPr lvl="2"/>
            <a:r>
              <a:rPr lang="en-US"/>
              <a:t>carries IPv6 packets across IPv4 network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5842"/>
          <a:stretch/>
        </p:blipFill>
        <p:spPr bwMode="auto">
          <a:xfrm>
            <a:off x="609600" y="3883819"/>
            <a:ext cx="714136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9205805">
            <a:off x="7272708" y="432112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8835529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Difficulty:</a:t>
            </a:r>
          </a:p>
          <a:p>
            <a:pPr lvl="1"/>
            <a:r>
              <a:rPr lang="en-US"/>
              <a:t>must set up tunnel endpoints and routing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66706" y="2699804"/>
            <a:ext cx="8210588" cy="2171487"/>
            <a:chOff x="491534" y="2248881"/>
            <a:chExt cx="8210588" cy="2171487"/>
          </a:xfrm>
        </p:grpSpPr>
        <p:grpSp>
          <p:nvGrpSpPr>
            <p:cNvPr id="83" name="Group 82"/>
            <p:cNvGrpSpPr/>
            <p:nvPr/>
          </p:nvGrpSpPr>
          <p:grpSpPr>
            <a:xfrm>
              <a:off x="596496" y="2759096"/>
              <a:ext cx="732620" cy="1070394"/>
              <a:chOff x="1066800" y="2968235"/>
              <a:chExt cx="942542" cy="850151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066800" y="2968235"/>
                <a:ext cx="942542" cy="440957"/>
                <a:chOff x="2503170" y="3315983"/>
                <a:chExt cx="941070" cy="488113"/>
              </a:xfrm>
              <a:solidFill>
                <a:srgbClr val="F8F8F8"/>
              </a:solidFill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54" name="TextBox 19"/>
                <p:cNvSpPr txBox="1"/>
                <p:nvPr/>
              </p:nvSpPr>
              <p:spPr>
                <a:xfrm>
                  <a:off x="2660647" y="3361198"/>
                  <a:ext cx="626117" cy="44289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IPv6</a:t>
                  </a: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066800" y="3393309"/>
                <a:ext cx="942542" cy="425077"/>
                <a:chOff x="2503170" y="3315983"/>
                <a:chExt cx="941070" cy="470535"/>
              </a:xfrm>
              <a:solidFill>
                <a:srgbClr val="F8F8F8"/>
              </a:solidFill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52" name="TextBox 17"/>
                <p:cNvSpPr txBox="1"/>
                <p:nvPr/>
              </p:nvSpPr>
              <p:spPr>
                <a:xfrm>
                  <a:off x="2672651" y="3361198"/>
                  <a:ext cx="602108" cy="35176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491534" y="2254300"/>
              <a:ext cx="942542" cy="400110"/>
              <a:chOff x="6605913" y="1110963"/>
              <a:chExt cx="1524000" cy="5593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605913" y="1123950"/>
                <a:ext cx="15240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TextBox 11"/>
              <p:cNvSpPr txBox="1"/>
              <p:nvPr/>
            </p:nvSpPr>
            <p:spPr>
              <a:xfrm>
                <a:off x="6836170" y="1110963"/>
                <a:ext cx="1081342" cy="55937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User</a:t>
                </a:r>
              </a:p>
            </p:txBody>
          </p:sp>
        </p:grpSp>
        <p:cxnSp>
          <p:nvCxnSpPr>
            <p:cNvPr id="85" name="Straight Connector 84"/>
            <p:cNvCxnSpPr>
              <a:endCxn id="147" idx="4"/>
            </p:cNvCxnSpPr>
            <p:nvPr/>
          </p:nvCxnSpPr>
          <p:spPr>
            <a:xfrm flipV="1">
              <a:off x="961972" y="2645120"/>
              <a:ext cx="833" cy="99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47" idx="6"/>
              <a:endCxn id="145" idx="2"/>
            </p:cNvCxnSpPr>
            <p:nvPr/>
          </p:nvCxnSpPr>
          <p:spPr>
            <a:xfrm flipV="1">
              <a:off x="1434076" y="2448935"/>
              <a:ext cx="6325504" cy="5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759580" y="2248881"/>
              <a:ext cx="942542" cy="400110"/>
              <a:chOff x="6605913" y="1113190"/>
              <a:chExt cx="1524000" cy="554922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605913" y="1123950"/>
                <a:ext cx="15240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TextBox 44"/>
              <p:cNvSpPr txBox="1"/>
              <p:nvPr/>
            </p:nvSpPr>
            <p:spPr>
              <a:xfrm>
                <a:off x="6836170" y="1113190"/>
                <a:ext cx="1081342" cy="55492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User</a:t>
                </a:r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 flipV="1">
              <a:off x="8230018" y="3868472"/>
              <a:ext cx="833" cy="100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552904" y="3816277"/>
              <a:ext cx="1978862" cy="152401"/>
              <a:chOff x="3238499" y="3433792"/>
              <a:chExt cx="2498751" cy="152401"/>
            </a:xfrm>
          </p:grpSpPr>
          <p:cxnSp>
            <p:nvCxnSpPr>
              <p:cNvPr id="143" name="Elbow Connector 142"/>
              <p:cNvCxnSpPr/>
              <p:nvPr/>
            </p:nvCxnSpPr>
            <p:spPr>
              <a:xfrm flipV="1">
                <a:off x="3238499" y="3586192"/>
                <a:ext cx="2498751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730297" y="3433792"/>
                <a:ext cx="0" cy="128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962805" y="3753983"/>
              <a:ext cx="1802655" cy="205097"/>
              <a:chOff x="2408557" y="3555124"/>
              <a:chExt cx="2662647" cy="129334"/>
            </a:xfrm>
          </p:grpSpPr>
          <p:cxnSp>
            <p:nvCxnSpPr>
              <p:cNvPr id="141" name="Elbow Connector 140"/>
              <p:cNvCxnSpPr/>
              <p:nvPr/>
            </p:nvCxnSpPr>
            <p:spPr>
              <a:xfrm rot="16200000" flipH="1">
                <a:off x="3708407" y="2321663"/>
                <a:ext cx="62945" cy="266264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5071204" y="3555124"/>
                <a:ext cx="0" cy="128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V="1">
              <a:off x="4572000" y="3929325"/>
              <a:ext cx="0" cy="217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882300" y="3959111"/>
              <a:ext cx="0" cy="191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315305" y="3927456"/>
              <a:ext cx="0" cy="217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3145700" y="2728775"/>
              <a:ext cx="784821" cy="1157220"/>
              <a:chOff x="4158929" y="2711028"/>
              <a:chExt cx="944061" cy="1186674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158931" y="3087155"/>
                <a:ext cx="942542" cy="378236"/>
                <a:chOff x="2503170" y="3315983"/>
                <a:chExt cx="941070" cy="486560"/>
              </a:xfrm>
              <a:solidFill>
                <a:srgbClr val="F8F8F8"/>
              </a:solidFill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40" name="TextBox 38"/>
                <p:cNvSpPr txBox="1"/>
                <p:nvPr/>
              </p:nvSpPr>
              <p:spPr>
                <a:xfrm>
                  <a:off x="2660647" y="3361197"/>
                  <a:ext cx="626117" cy="44134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IPv4</a:t>
                  </a: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158929" y="3452942"/>
                <a:ext cx="942541" cy="444760"/>
                <a:chOff x="2503170" y="3315982"/>
                <a:chExt cx="941070" cy="572134"/>
              </a:xfrm>
              <a:solidFill>
                <a:srgbClr val="F8F8F8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2503170" y="3315982"/>
                  <a:ext cx="941070" cy="476296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38" name="TextBox 36"/>
                <p:cNvSpPr txBox="1"/>
                <p:nvPr/>
              </p:nvSpPr>
              <p:spPr>
                <a:xfrm>
                  <a:off x="2672653" y="3361199"/>
                  <a:ext cx="602109" cy="526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  <p:sp>
            <p:nvSpPr>
              <p:cNvPr id="135" name="Rectangle 134"/>
              <p:cNvSpPr/>
              <p:nvPr/>
            </p:nvSpPr>
            <p:spPr>
              <a:xfrm>
                <a:off x="4160448" y="2725554"/>
                <a:ext cx="942542" cy="372056"/>
              </a:xfrm>
              <a:prstGeom prst="rect">
                <a:avLst/>
              </a:prstGeom>
              <a:solidFill>
                <a:srgbClr val="F8F8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36" name="TextBox 76"/>
              <p:cNvSpPr txBox="1"/>
              <p:nvPr/>
            </p:nvSpPr>
            <p:spPr>
              <a:xfrm>
                <a:off x="4328677" y="2711028"/>
                <a:ext cx="627095" cy="4096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IPv6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368146" y="2742935"/>
              <a:ext cx="782532" cy="1070394"/>
              <a:chOff x="1066800" y="2968235"/>
              <a:chExt cx="942542" cy="85015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066800" y="2968235"/>
                <a:ext cx="942542" cy="440957"/>
                <a:chOff x="2503170" y="3315983"/>
                <a:chExt cx="941070" cy="488113"/>
              </a:xfrm>
              <a:solidFill>
                <a:srgbClr val="F8F8F8"/>
              </a:solidFill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32" name="TextBox 85"/>
                <p:cNvSpPr txBox="1"/>
                <p:nvPr/>
              </p:nvSpPr>
              <p:spPr>
                <a:xfrm>
                  <a:off x="2660647" y="3361198"/>
                  <a:ext cx="626117" cy="44289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IPv6</a:t>
                  </a: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66800" y="3393309"/>
                <a:ext cx="942542" cy="425077"/>
                <a:chOff x="2503170" y="3315983"/>
                <a:chExt cx="941070" cy="470535"/>
              </a:xfrm>
              <a:solidFill>
                <a:srgbClr val="F8F8F8"/>
              </a:solidFill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30" name="TextBox 83"/>
                <p:cNvSpPr txBox="1"/>
                <p:nvPr/>
              </p:nvSpPr>
              <p:spPr>
                <a:xfrm>
                  <a:off x="2672651" y="3361198"/>
                  <a:ext cx="602108" cy="35176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7864541" y="2742936"/>
              <a:ext cx="732621" cy="1070396"/>
              <a:chOff x="1066799" y="2968235"/>
              <a:chExt cx="942543" cy="85015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066800" y="2968235"/>
                <a:ext cx="942542" cy="440957"/>
                <a:chOff x="2503170" y="3315983"/>
                <a:chExt cx="941070" cy="488113"/>
              </a:xfrm>
              <a:solidFill>
                <a:srgbClr val="F8F8F8"/>
              </a:solidFill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26" name="TextBox 95"/>
                <p:cNvSpPr txBox="1"/>
                <p:nvPr/>
              </p:nvSpPr>
              <p:spPr>
                <a:xfrm>
                  <a:off x="2660647" y="3361198"/>
                  <a:ext cx="626117" cy="44289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IPv6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1066799" y="3393310"/>
                <a:ext cx="942542" cy="425077"/>
                <a:chOff x="2503169" y="3315984"/>
                <a:chExt cx="941070" cy="470535"/>
              </a:xfrm>
              <a:solidFill>
                <a:srgbClr val="F8F8F8"/>
              </a:solidFill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2503169" y="3315984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24" name="TextBox 93"/>
                <p:cNvSpPr txBox="1"/>
                <p:nvPr/>
              </p:nvSpPr>
              <p:spPr>
                <a:xfrm>
                  <a:off x="2672651" y="3361198"/>
                  <a:ext cx="602108" cy="35176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5129992" y="2735690"/>
              <a:ext cx="784821" cy="1157211"/>
              <a:chOff x="4158929" y="2711028"/>
              <a:chExt cx="944061" cy="1186665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158931" y="3087155"/>
                <a:ext cx="942542" cy="378236"/>
                <a:chOff x="2503170" y="3315983"/>
                <a:chExt cx="941070" cy="486560"/>
              </a:xfrm>
              <a:solidFill>
                <a:srgbClr val="F8F8F8"/>
              </a:solidFill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20" name="TextBox 120"/>
                <p:cNvSpPr txBox="1"/>
                <p:nvPr/>
              </p:nvSpPr>
              <p:spPr>
                <a:xfrm>
                  <a:off x="2660647" y="3361197"/>
                  <a:ext cx="626117" cy="44134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IPv4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4158929" y="3452935"/>
                <a:ext cx="942541" cy="444758"/>
                <a:chOff x="2503170" y="3315983"/>
                <a:chExt cx="941070" cy="572133"/>
              </a:xfrm>
              <a:solidFill>
                <a:srgbClr val="F8F8F8"/>
              </a:solidFill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18" name="TextBox 118"/>
                <p:cNvSpPr txBox="1"/>
                <p:nvPr/>
              </p:nvSpPr>
              <p:spPr>
                <a:xfrm>
                  <a:off x="2672653" y="3361199"/>
                  <a:ext cx="602109" cy="526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  <p:sp>
            <p:nvSpPr>
              <p:cNvPr id="115" name="Rectangle 114"/>
              <p:cNvSpPr/>
              <p:nvPr/>
            </p:nvSpPr>
            <p:spPr>
              <a:xfrm>
                <a:off x="4160448" y="2721006"/>
                <a:ext cx="942542" cy="376604"/>
              </a:xfrm>
              <a:prstGeom prst="rect">
                <a:avLst/>
              </a:prstGeom>
              <a:solidFill>
                <a:srgbClr val="F8F8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16" name="TextBox 116"/>
              <p:cNvSpPr txBox="1"/>
              <p:nvPr/>
            </p:nvSpPr>
            <p:spPr>
              <a:xfrm>
                <a:off x="4328677" y="2711028"/>
                <a:ext cx="627095" cy="4096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IPv6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914813" y="2745414"/>
              <a:ext cx="782532" cy="1070394"/>
              <a:chOff x="1066800" y="2968235"/>
              <a:chExt cx="942542" cy="850151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066800" y="2968235"/>
                <a:ext cx="942542" cy="440957"/>
                <a:chOff x="2503170" y="3315983"/>
                <a:chExt cx="941070" cy="488113"/>
              </a:xfrm>
              <a:solidFill>
                <a:srgbClr val="F8F8F8"/>
              </a:solidFill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12" name="TextBox 127"/>
                <p:cNvSpPr txBox="1"/>
                <p:nvPr/>
              </p:nvSpPr>
              <p:spPr>
                <a:xfrm>
                  <a:off x="2660647" y="3361198"/>
                  <a:ext cx="626117" cy="44289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IPv6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066800" y="3393309"/>
                <a:ext cx="942542" cy="425077"/>
                <a:chOff x="2503170" y="3315983"/>
                <a:chExt cx="941070" cy="470535"/>
              </a:xfrm>
              <a:solidFill>
                <a:srgbClr val="F8F8F8"/>
              </a:solidFill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110" name="TextBox 125"/>
                <p:cNvSpPr txBox="1"/>
                <p:nvPr/>
              </p:nvSpPr>
              <p:spPr>
                <a:xfrm>
                  <a:off x="2672651" y="3361198"/>
                  <a:ext cx="602108" cy="351768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Link</a:t>
                  </a:r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6405345" y="2552924"/>
              <a:ext cx="1825507" cy="1415753"/>
              <a:chOff x="3238501" y="3711346"/>
              <a:chExt cx="2498752" cy="1415753"/>
            </a:xfrm>
          </p:grpSpPr>
          <p:cxnSp>
            <p:nvCxnSpPr>
              <p:cNvPr id="105" name="Elbow Connector 104"/>
              <p:cNvCxnSpPr/>
              <p:nvPr/>
            </p:nvCxnSpPr>
            <p:spPr>
              <a:xfrm flipV="1">
                <a:off x="3238501" y="5127098"/>
                <a:ext cx="2498752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23" idx="2"/>
              </p:cNvCxnSpPr>
              <p:nvPr/>
            </p:nvCxnSpPr>
            <p:spPr>
              <a:xfrm>
                <a:off x="5737252" y="3711346"/>
                <a:ext cx="1" cy="851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Can 99"/>
            <p:cNvSpPr/>
            <p:nvPr/>
          </p:nvSpPr>
          <p:spPr>
            <a:xfrm rot="16200000">
              <a:off x="4352308" y="1352764"/>
              <a:ext cx="343305" cy="2203180"/>
            </a:xfrm>
            <a:prstGeom prst="can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TextBox 135"/>
            <p:cNvSpPr txBox="1"/>
            <p:nvPr/>
          </p:nvSpPr>
          <p:spPr>
            <a:xfrm>
              <a:off x="3844960" y="4020258"/>
              <a:ext cx="135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Native IPv4</a:t>
              </a:r>
            </a:p>
          </p:txBody>
        </p:sp>
        <p:sp>
          <p:nvSpPr>
            <p:cNvPr id="102" name="TextBox 136"/>
            <p:cNvSpPr txBox="1"/>
            <p:nvPr/>
          </p:nvSpPr>
          <p:spPr>
            <a:xfrm>
              <a:off x="1185132" y="4008782"/>
              <a:ext cx="1357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Native IPv6</a:t>
              </a:r>
            </a:p>
          </p:txBody>
        </p:sp>
        <p:sp>
          <p:nvSpPr>
            <p:cNvPr id="103" name="TextBox 137"/>
            <p:cNvSpPr txBox="1"/>
            <p:nvPr/>
          </p:nvSpPr>
          <p:spPr>
            <a:xfrm>
              <a:off x="6639098" y="4020258"/>
              <a:ext cx="1357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Native IPv6</a:t>
              </a:r>
            </a:p>
          </p:txBody>
        </p:sp>
        <p:sp>
          <p:nvSpPr>
            <p:cNvPr id="104" name="TextBox 138"/>
            <p:cNvSpPr txBox="1"/>
            <p:nvPr/>
          </p:nvSpPr>
          <p:spPr>
            <a:xfrm>
              <a:off x="4129346" y="2251123"/>
              <a:ext cx="88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Tunnel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3530830" y="4264047"/>
            <a:ext cx="0" cy="119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83270" y="4265224"/>
            <a:ext cx="1" cy="114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9205805">
            <a:off x="7272708" y="432112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868885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Host/Router distinction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229600" cy="4925704"/>
          </a:xfrm>
        </p:spPr>
        <p:txBody>
          <a:bodyPr/>
          <a:lstStyle/>
          <a:p>
            <a:pPr lvl="1"/>
            <a:r>
              <a:rPr lang="en-US"/>
              <a:t>Hosts can reach other hosts on their own prefix (own network)</a:t>
            </a:r>
          </a:p>
          <a:p>
            <a:pPr lvl="1"/>
            <a:r>
              <a:rPr lang="en-US"/>
              <a:t>But they send remote traffic (outside the prefix) to their nearest router</a:t>
            </a:r>
          </a:p>
          <a:p>
            <a:pPr lvl="1"/>
            <a:r>
              <a:rPr lang="en-US"/>
              <a:t>Routers do the routing – know the way to all destinations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Forwarding table for a host on the network</a:t>
            </a:r>
          </a:p>
          <a:p>
            <a:pPr lvl="2"/>
            <a:r>
              <a:rPr lang="en-US"/>
              <a:t>relies on the longest matching prefix algorithm</a:t>
            </a:r>
          </a:p>
          <a:p>
            <a:pPr lvl="2"/>
            <a:r>
              <a:rPr lang="en-US"/>
              <a:t>0.0.0.0/0 is a default route that catches all IP addresses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2590800"/>
            <a:ext cx="6231281" cy="1630557"/>
            <a:chOff x="1280292" y="2597049"/>
            <a:chExt cx="6231281" cy="1630557"/>
          </a:xfrm>
        </p:grpSpPr>
        <p:cxnSp>
          <p:nvCxnSpPr>
            <p:cNvPr id="6" name="Straight Connector 5"/>
            <p:cNvCxnSpPr>
              <a:stCxn id="8" idx="3"/>
              <a:endCxn id="9" idx="1"/>
            </p:cNvCxnSpPr>
            <p:nvPr/>
          </p:nvCxnSpPr>
          <p:spPr>
            <a:xfrm flipV="1">
              <a:off x="3494854" y="3849719"/>
              <a:ext cx="1291300" cy="72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9" idx="3"/>
            </p:cNvCxnSpPr>
            <p:nvPr/>
          </p:nvCxnSpPr>
          <p:spPr>
            <a:xfrm flipV="1">
              <a:off x="5714841" y="3842465"/>
              <a:ext cx="1082357" cy="72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454" y="3486243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154" y="3580638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ular Callout 9"/>
            <p:cNvSpPr/>
            <p:nvPr/>
          </p:nvSpPr>
          <p:spPr>
            <a:xfrm>
              <a:off x="5250497" y="2597502"/>
              <a:ext cx="2261076" cy="698129"/>
            </a:xfrm>
            <a:prstGeom prst="wedgeRoundRectCallout">
              <a:avLst>
                <a:gd name="adj1" fmla="val -37466"/>
                <a:gd name="adj2" fmla="val 94136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It’s my job to know which way to go …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1280292" y="2597049"/>
              <a:ext cx="2373656" cy="753415"/>
            </a:xfrm>
            <a:prstGeom prst="wedgeRoundRectCallout">
              <a:avLst>
                <a:gd name="adj1" fmla="val 21761"/>
                <a:gd name="adj2" fmla="val 79365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Not for my network? Send it to the router</a:t>
              </a:r>
            </a:p>
          </p:txBody>
        </p:sp>
      </p:grpSp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446" y="5438374"/>
            <a:ext cx="4135507" cy="10386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3C7BE0-08EC-435E-9E08-D906CA8CE7E6}"/>
              </a:ext>
            </a:extLst>
          </p:cNvPr>
          <p:cNvSpPr/>
          <p:nvPr/>
        </p:nvSpPr>
        <p:spPr>
          <a:xfrm rot="19205805">
            <a:off x="7272708" y="432112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2362742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Routing </a:t>
            </a:r>
          </a:p>
          <a:p>
            <a:pPr lvl="1"/>
            <a:r>
              <a:rPr lang="en-US" dirty="0"/>
              <a:t>process of computing all of the paths through the network, </a:t>
            </a:r>
            <a:br>
              <a:rPr lang="en-US" dirty="0"/>
            </a:br>
            <a:r>
              <a:rPr lang="en-US" dirty="0"/>
              <a:t>so that you will be prepared to forward packets when they arrive</a:t>
            </a:r>
          </a:p>
          <a:p>
            <a:pPr lvl="1"/>
            <a:r>
              <a:rPr lang="en-US" dirty="0"/>
              <a:t>it is a network-wide process, and is expensive</a:t>
            </a:r>
          </a:p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process of handling a packet when it arrives, and sending it on its way</a:t>
            </a:r>
          </a:p>
          <a:p>
            <a:pPr lvl="1"/>
            <a:r>
              <a:rPr lang="en-US" dirty="0"/>
              <a:t>uses the routing table generated by the routing algorithm</a:t>
            </a:r>
          </a:p>
          <a:p>
            <a:pPr lvl="1"/>
            <a:r>
              <a:rPr lang="en-US" dirty="0"/>
              <a:t>it is a local node process, and is fast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01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 and forward Packet Switching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760641"/>
            <a:ext cx="8686800" cy="2487759"/>
          </a:xfrm>
        </p:spPr>
        <p:txBody>
          <a:bodyPr/>
          <a:lstStyle/>
          <a:p>
            <a:pPr lvl="1"/>
            <a:r>
              <a:rPr lang="en-US" dirty="0"/>
              <a:t>Host H1 transmits a packet to its nearest router </a:t>
            </a:r>
          </a:p>
          <a:p>
            <a:pPr lvl="2"/>
            <a:r>
              <a:rPr lang="en-US" dirty="0"/>
              <a:t>on own LAN or over a point-to-point link to the ISP</a:t>
            </a:r>
          </a:p>
          <a:p>
            <a:pPr lvl="1"/>
            <a:r>
              <a:rPr lang="en-US" dirty="0"/>
              <a:t>Router will</a:t>
            </a:r>
          </a:p>
          <a:p>
            <a:pPr lvl="2"/>
            <a:r>
              <a:rPr lang="en-US" dirty="0"/>
              <a:t>Buffer packet until fully received (stores it temporarily)</a:t>
            </a:r>
          </a:p>
          <a:p>
            <a:pPr lvl="2"/>
            <a:r>
              <a:rPr lang="en-US" dirty="0"/>
              <a:t>Verify its checksum</a:t>
            </a:r>
          </a:p>
          <a:p>
            <a:pPr lvl="2"/>
            <a:r>
              <a:rPr lang="en-US" dirty="0"/>
              <a:t>Forward it to the next router along the path to its destination host.</a:t>
            </a:r>
          </a:p>
          <a:p>
            <a:pPr lvl="2"/>
            <a:r>
              <a:rPr lang="en-US" dirty="0"/>
              <a:t>not stored for very long – except if there is contention for the destination port.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0642F2-4916-4240-856E-40D165FF56EF}"/>
              </a:ext>
            </a:extLst>
          </p:cNvPr>
          <p:cNvGrpSpPr/>
          <p:nvPr/>
        </p:nvGrpSpPr>
        <p:grpSpPr>
          <a:xfrm>
            <a:off x="685800" y="1467818"/>
            <a:ext cx="6477000" cy="2273285"/>
            <a:chOff x="228600" y="1621671"/>
            <a:chExt cx="8277225" cy="290512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A8EE9FF-BE02-4F1E-8EF2-5B822C59B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621671"/>
              <a:ext cx="8277225" cy="290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4">
              <a:extLst>
                <a:ext uri="{FF2B5EF4-FFF2-40B4-BE49-F238E27FC236}">
                  <a16:creationId xmlns:a16="http://schemas.microsoft.com/office/drawing/2014/main" id="{7AE8EB5A-D7A7-4778-8928-D101E37DA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627" y="1646640"/>
              <a:ext cx="2590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ISP’s equipment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50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Models - Datagrams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228600" y="4078704"/>
            <a:ext cx="9372600" cy="2703096"/>
          </a:xfrm>
        </p:spPr>
        <p:txBody>
          <a:bodyPr/>
          <a:lstStyle/>
          <a:p>
            <a:pPr lvl="1"/>
            <a:r>
              <a:rPr lang="en-US" dirty="0"/>
              <a:t>Post Office model: Each packet contains a destination address</a:t>
            </a:r>
          </a:p>
          <a:p>
            <a:pPr lvl="2"/>
            <a:r>
              <a:rPr lang="en-US" dirty="0"/>
              <a:t>each router uses it to forward each packet; possibly on different paths</a:t>
            </a:r>
          </a:p>
          <a:p>
            <a:pPr lvl="1"/>
            <a:r>
              <a:rPr lang="en-US" dirty="0"/>
              <a:t>Each router has  a forwarding table keyed by destination IP network prefix</a:t>
            </a:r>
          </a:p>
          <a:p>
            <a:pPr lvl="2"/>
            <a:r>
              <a:rPr lang="en-US" dirty="0"/>
              <a:t>gives next hop for each destination</a:t>
            </a:r>
          </a:p>
          <a:p>
            <a:pPr lvl="2"/>
            <a:r>
              <a:rPr lang="en-US" dirty="0"/>
              <a:t>can change due to congestion, failure, …</a:t>
            </a:r>
          </a:p>
          <a:p>
            <a:pPr lvl="3"/>
            <a:r>
              <a:rPr lang="en-US" dirty="0"/>
              <a:t>A learns of congestion along A-C-E</a:t>
            </a:r>
          </a:p>
          <a:p>
            <a:pPr lvl="3"/>
            <a:r>
              <a:rPr lang="en-US" dirty="0"/>
              <a:t>updates its routing table to send #4 to B instead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29200" y="5180723"/>
            <a:ext cx="4114800" cy="1677277"/>
            <a:chOff x="1905000" y="4485520"/>
            <a:chExt cx="4973925" cy="2027474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 t="1306"/>
            <a:stretch>
              <a:fillRect/>
            </a:stretch>
          </p:blipFill>
          <p:spPr bwMode="auto">
            <a:xfrm>
              <a:off x="1905000" y="4768096"/>
              <a:ext cx="4973925" cy="1744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1942097" y="4485520"/>
              <a:ext cx="4844719" cy="334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A’s table (initial)   A’s table (later)    C’s Table                   E’s Table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14600" y="4822071"/>
              <a:ext cx="228600" cy="152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10000" y="4837946"/>
              <a:ext cx="152400" cy="152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097463" y="5258634"/>
              <a:ext cx="152400" cy="152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388100" y="5671384"/>
              <a:ext cx="152400" cy="152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346B3E-EDCD-4C8B-97BF-6B769B396E60}"/>
              </a:ext>
            </a:extLst>
          </p:cNvPr>
          <p:cNvGrpSpPr/>
          <p:nvPr/>
        </p:nvGrpSpPr>
        <p:grpSpPr>
          <a:xfrm>
            <a:off x="457200" y="1390249"/>
            <a:ext cx="6477000" cy="2273285"/>
            <a:chOff x="228600" y="1621671"/>
            <a:chExt cx="8277225" cy="29051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01B4748-A447-43A3-BD6B-1392624F5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1621671"/>
              <a:ext cx="8277225" cy="290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AF422389-FC53-4BE9-BCC4-325C7A413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627" y="1646640"/>
              <a:ext cx="2590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ISP’s equipment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1040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Models - Datagrams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228600" y="3697704"/>
            <a:ext cx="9372600" cy="2703096"/>
          </a:xfrm>
        </p:spPr>
        <p:txBody>
          <a:bodyPr/>
          <a:lstStyle/>
          <a:p>
            <a:pPr lvl="1"/>
            <a:r>
              <a:rPr lang="en-US" dirty="0"/>
              <a:t>Post Office model: Each packet contains a destination address</a:t>
            </a:r>
          </a:p>
          <a:p>
            <a:pPr lvl="2"/>
            <a:r>
              <a:rPr lang="en-US" dirty="0"/>
              <a:t>each router uses it to forward each packet; possibly on different paths</a:t>
            </a:r>
          </a:p>
          <a:p>
            <a:pPr lvl="1"/>
            <a:r>
              <a:rPr lang="en-US" dirty="0"/>
              <a:t>Each router has  a forwarding table keyed by destination IP network prefix</a:t>
            </a:r>
          </a:p>
          <a:p>
            <a:pPr lvl="2"/>
            <a:r>
              <a:rPr lang="en-US" dirty="0"/>
              <a:t>gives next hop for each destination</a:t>
            </a:r>
          </a:p>
          <a:p>
            <a:pPr lvl="2"/>
            <a:r>
              <a:rPr lang="en-US" dirty="0"/>
              <a:t>can change due to congestion, failure, …</a:t>
            </a:r>
          </a:p>
          <a:p>
            <a:pPr lvl="3"/>
            <a:r>
              <a:rPr lang="en-US" dirty="0"/>
              <a:t>A learns of congestion along A-C-E</a:t>
            </a:r>
          </a:p>
          <a:p>
            <a:pPr lvl="3"/>
            <a:r>
              <a:rPr lang="en-US" dirty="0"/>
              <a:t>updates its routing table to send #4 to B instead</a:t>
            </a:r>
          </a:p>
          <a:p>
            <a:pPr lvl="1"/>
            <a:r>
              <a:rPr lang="en-US" dirty="0"/>
              <a:t>Dominant model on the Internet</a:t>
            </a:r>
          </a:p>
          <a:p>
            <a:pPr lvl="1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346B3E-EDCD-4C8B-97BF-6B769B396E60}"/>
              </a:ext>
            </a:extLst>
          </p:cNvPr>
          <p:cNvGrpSpPr/>
          <p:nvPr/>
        </p:nvGrpSpPr>
        <p:grpSpPr>
          <a:xfrm>
            <a:off x="457200" y="1390249"/>
            <a:ext cx="6477000" cy="2273285"/>
            <a:chOff x="228600" y="1621671"/>
            <a:chExt cx="8277225" cy="29051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01B4748-A447-43A3-BD6B-1392624F5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621671"/>
              <a:ext cx="8277225" cy="290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AF422389-FC53-4BE9-BCC4-325C7A413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627" y="1646640"/>
              <a:ext cx="2590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ISP’s equipment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1192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Models - Virtual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4D330-64CF-48B6-A624-A0024F8AD427}"/>
              </a:ext>
            </a:extLst>
          </p:cNvPr>
          <p:cNvPicPr/>
          <p:nvPr/>
        </p:nvPicPr>
        <p:blipFill rotWithShape="1">
          <a:blip r:embed="rId2"/>
          <a:srcRect t="2589" b="24919"/>
          <a:stretch/>
        </p:blipFill>
        <p:spPr>
          <a:xfrm>
            <a:off x="457200" y="1371600"/>
            <a:ext cx="4581525" cy="2133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D7D4C-D79F-4685-A201-2CA22E3CE4C0}"/>
              </a:ext>
            </a:extLst>
          </p:cNvPr>
          <p:cNvPicPr/>
          <p:nvPr/>
        </p:nvPicPr>
        <p:blipFill rotWithShape="1">
          <a:blip r:embed="rId2"/>
          <a:srcRect l="15704" t="77670" r="19431"/>
          <a:stretch/>
        </p:blipFill>
        <p:spPr>
          <a:xfrm>
            <a:off x="5562600" y="1600200"/>
            <a:ext cx="2971801" cy="65722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491DD1-B1A5-4F38-BC27-9B7FCB6E2F73}"/>
              </a:ext>
            </a:extLst>
          </p:cNvPr>
          <p:cNvSpPr txBox="1">
            <a:spLocks/>
          </p:cNvSpPr>
          <p:nvPr/>
        </p:nvSpPr>
        <p:spPr bwMode="auto">
          <a:xfrm>
            <a:off x="-228600" y="3663951"/>
            <a:ext cx="9372600" cy="270309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192088" indent="-19208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imSun" pitchFamily="2" charset="-122"/>
              <a:buChar char="-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768350" indent="-1936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52513" indent="-1809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SimSun" pitchFamily="2" charset="-122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3811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383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955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527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99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en-US" kern="0" dirty="0"/>
              <a:t>path from source to destination router is first established - a virtual circuit (VC)  </a:t>
            </a:r>
          </a:p>
          <a:p>
            <a:pPr lvl="3"/>
            <a:r>
              <a:rPr lang="en-US" kern="0" dirty="0"/>
              <a:t>stored in all routers along that path, and used to forward all packets for a given VC</a:t>
            </a:r>
          </a:p>
          <a:p>
            <a:pPr lvl="3"/>
            <a:r>
              <a:rPr lang="en-US" dirty="0"/>
              <a:t>routing decisions made only on </a:t>
            </a:r>
            <a:r>
              <a:rPr lang="en-US"/>
              <a:t>new VC setup and remains </a:t>
            </a:r>
            <a:r>
              <a:rPr lang="en-US" dirty="0"/>
              <a:t>in force for entire session</a:t>
            </a:r>
            <a:endParaRPr lang="en-US" kern="0" dirty="0"/>
          </a:p>
          <a:p>
            <a:pPr lvl="2"/>
            <a:r>
              <a:rPr lang="en-US" kern="0" dirty="0"/>
              <a:t>Packet identifies a VC using a locally unique (to the router) label</a:t>
            </a:r>
          </a:p>
          <a:p>
            <a:pPr lvl="2"/>
            <a:r>
              <a:rPr lang="en-US" kern="0" dirty="0"/>
              <a:t>VC #1 is the connection between H1 and H2 via A-&gt;C-&gt;E</a:t>
            </a:r>
          </a:p>
          <a:p>
            <a:pPr lvl="2"/>
            <a:r>
              <a:rPr lang="en-US" kern="0" dirty="0"/>
              <a:t>VC #2 is the connection between H3 and H2</a:t>
            </a:r>
          </a:p>
          <a:p>
            <a:pPr lvl="3"/>
            <a:r>
              <a:rPr lang="en-US" kern="0" dirty="0"/>
              <a:t>Locally to H3, the label is 1, but A uses label switching to change it to 2 to keep it unique at C</a:t>
            </a:r>
          </a:p>
          <a:p>
            <a:pPr lvl="2"/>
            <a:r>
              <a:rPr lang="en-US" kern="0" dirty="0"/>
              <a:t>ISPs use </a:t>
            </a:r>
            <a:r>
              <a:rPr lang="en-US" kern="0" dirty="0" err="1"/>
              <a:t>MultiProtocol</a:t>
            </a:r>
            <a:r>
              <a:rPr lang="en-US" kern="0" dirty="0"/>
              <a:t> Label Switching (MPLS) to setup long paths through their network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645641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Datagrams vs Virtual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Complementary strengths</a:t>
            </a: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55813"/>
            <a:ext cx="7239000" cy="2578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44725" y="2414588"/>
            <a:ext cx="2752725" cy="762000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30787" y="3176588"/>
            <a:ext cx="2695575" cy="695325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06975" y="4267200"/>
            <a:ext cx="2695575" cy="366713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4724" y="3910013"/>
            <a:ext cx="2752725" cy="357187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6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19322</TotalTime>
  <Words>2770</Words>
  <Application>Microsoft Office PowerPoint</Application>
  <PresentationFormat>On-screen Show (4:3)</PresentationFormat>
  <Paragraphs>514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SimSun</vt:lpstr>
      <vt:lpstr>Arial</vt:lpstr>
      <vt:lpstr>Calibri</vt:lpstr>
      <vt:lpstr>Corbel</vt:lpstr>
      <vt:lpstr>Courier New</vt:lpstr>
      <vt:lpstr>Trebuchet MS</vt:lpstr>
      <vt:lpstr>Wingdings</vt:lpstr>
      <vt:lpstr>Presentation</vt:lpstr>
      <vt:lpstr>ICS 460 – Network Layer</vt:lpstr>
      <vt:lpstr>Introduction</vt:lpstr>
      <vt:lpstr>Network Layer</vt:lpstr>
      <vt:lpstr>Key Terms</vt:lpstr>
      <vt:lpstr>Store and forward Packet Switching</vt:lpstr>
      <vt:lpstr>Network Service Models - Datagrams</vt:lpstr>
      <vt:lpstr>Network Service Models - Datagrams</vt:lpstr>
      <vt:lpstr>Network Service Models - Virtual Circuits</vt:lpstr>
      <vt:lpstr>Datagrams vs Virtual Circuits</vt:lpstr>
      <vt:lpstr>Internetworking</vt:lpstr>
      <vt:lpstr>Internet Protocol (IP)</vt:lpstr>
      <vt:lpstr>IPv4</vt:lpstr>
      <vt:lpstr>IPv4</vt:lpstr>
      <vt:lpstr>IPv4 Addresses</vt:lpstr>
      <vt:lpstr>IPv4 Addresses</vt:lpstr>
      <vt:lpstr>IPv4 Addresses – IP Prefixes</vt:lpstr>
      <vt:lpstr>IP Prefixes</vt:lpstr>
      <vt:lpstr>Subnets and Aggregation</vt:lpstr>
      <vt:lpstr>Subnets</vt:lpstr>
      <vt:lpstr>Subnets</vt:lpstr>
      <vt:lpstr>Aggregation</vt:lpstr>
      <vt:lpstr>Aggregation</vt:lpstr>
      <vt:lpstr>Forwarding Packets</vt:lpstr>
      <vt:lpstr>Getting IP addresses</vt:lpstr>
      <vt:lpstr>Address Resolution Protocol – sending an IP packet</vt:lpstr>
      <vt:lpstr>IP errors – Internet Control Message Protocol</vt:lpstr>
      <vt:lpstr>traceroute</vt:lpstr>
      <vt:lpstr>Public/Private IP addresses</vt:lpstr>
      <vt:lpstr>Network Address Translation</vt:lpstr>
      <vt:lpstr>How NAT works</vt:lpstr>
      <vt:lpstr>How NAT works</vt:lpstr>
      <vt:lpstr>IPv6</vt:lpstr>
      <vt:lpstr>IPv6 Transition</vt:lpstr>
      <vt:lpstr>Tunneling</vt:lpstr>
      <vt:lpstr>Host/Router distinction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2076</cp:revision>
  <dcterms:created xsi:type="dcterms:W3CDTF">2010-05-04T01:30:25Z</dcterms:created>
  <dcterms:modified xsi:type="dcterms:W3CDTF">2021-08-24T19:50:00Z</dcterms:modified>
</cp:coreProperties>
</file>