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Allert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lert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 the sequential world, we treat method calls as if they were instantaneous, but in fact, they take time.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8" name="Google Shape;648;p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7" name="Google Shape;677;p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Consider a FIFO queue.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 general, to make our intuitive understanding that the algorithm is correct we need a way to </a:t>
            </a:r>
            <a:r>
              <a:rPr b="0" i="0" lang="en-US" sz="1800" u="sng" cap="none" strike="noStrike"/>
              <a:t>specify</a:t>
            </a:r>
            <a:r>
              <a:rPr b="0" i="0" lang="en-US" sz="1800" u="none" cap="none" strike="noStrike"/>
              <a:t> a concurrent queue object. Need a way to prove that the algorithm </a:t>
            </a:r>
            <a:r>
              <a:rPr b="0" i="0" lang="en-US" sz="1800" u="sng" cap="none" strike="noStrike"/>
              <a:t>implements</a:t>
            </a:r>
            <a:r>
              <a:rPr b="0" i="0" lang="en-US" sz="1800" u="none" cap="none" strike="noStrike"/>
              <a:t> the object’s specification.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saw two types of object implementations, one that used locks and intuitively felt like a queue, and one that did not use locks, it was infact, wait-free. What properties are they actually providing, are they both implementations of a concurrent queue? In what ways are they similar and in what ways do they differ?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Lets try and answer these questions.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–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–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sz="3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sz="3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sz="3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sz="1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0" i="0" sz="1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0" i="0" sz="1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sz="3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sz="1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0" i="0" sz="1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0" i="0" sz="1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0" i="0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b="1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1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1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–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  <a:defRPr b="1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  <a:defRPr b="1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None/>
              <a:defRPr b="1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None/>
              <a:defRPr b="1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–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9450" y="6170612"/>
            <a:ext cx="927100" cy="4619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reativecommons.org/licenses/by-sa/2.5/" TargetMode="External"/><Relationship Id="rId4" Type="http://schemas.openxmlformats.org/officeDocument/2006/relationships/hyperlink" Target="http://creativecommons.org/licenses/by-sa/2.5/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ctrTitle"/>
          </p:nvPr>
        </p:nvSpPr>
        <p:spPr>
          <a:xfrm>
            <a:off x="685800" y="101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Concurrent Objects</a:t>
            </a:r>
            <a:endParaRPr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295400" y="4343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Companion slides for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Art of Multiprocessor Programming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Maurice Herlihy &amp; Nir Shavit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92112" y="5927725"/>
            <a:ext cx="1509712" cy="930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955800" y="2895600"/>
            <a:ext cx="51482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Please read sections 3.7 and 3.8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398" name="Google Shape;398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T deq() throws 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 new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finally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402" name="Google Shape;4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2"/>
          <p:cNvSpPr/>
          <p:nvPr/>
        </p:nvSpPr>
        <p:spPr>
          <a:xfrm>
            <a:off x="1295400" y="2508250"/>
            <a:ext cx="4787900" cy="692150"/>
          </a:xfrm>
          <a:prstGeom prst="wedgeRoundRectCallout">
            <a:avLst>
              <a:gd fmla="val 19289" name="adj1"/>
              <a:gd fmla="val 49798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4051300" y="4225925"/>
            <a:ext cx="45847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queue empty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throw exception</a:t>
            </a:r>
            <a:endParaRPr/>
          </a:p>
        </p:txBody>
      </p:sp>
      <p:grpSp>
        <p:nvGrpSpPr>
          <p:cNvPr id="405" name="Google Shape;405;p22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406" name="Google Shape;406;p22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407" name="Google Shape;407;p22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409" name="Google Shape;409;p22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22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22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22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22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22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22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22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19" name="Google Shape;419;p22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424" name="Google Shape;424;p22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425" name="Google Shape;425;p22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426" name="Google Shape;426;p22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427" name="Google Shape;427;p22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429" name="Google Shape;429;p22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441" name="Google Shape;4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3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443" name="Google Shape;443;p23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T deq() throws 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finally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444" name="Google Shape;4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/>
          <p:nvPr/>
        </p:nvSpPr>
        <p:spPr>
          <a:xfrm>
            <a:off x="1231900" y="3111500"/>
            <a:ext cx="5359400" cy="711200"/>
          </a:xfrm>
          <a:prstGeom prst="wedgeRoundRectCallout">
            <a:avLst>
              <a:gd fmla="val 19084" name="adj1"/>
              <a:gd fmla="val 35141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4051300" y="4225925"/>
            <a:ext cx="45847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 not empty: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 item and update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/>
          </a:p>
        </p:txBody>
      </p:sp>
      <p:grpSp>
        <p:nvGrpSpPr>
          <p:cNvPr id="447" name="Google Shape;447;p23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448" name="Google Shape;448;p23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449" name="Google Shape;449;p23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451" name="Google Shape;451;p23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23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23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23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23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23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23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23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23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3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61" name="Google Shape;461;p23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462" name="Google Shape;462;p23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463" name="Google Shape;463;p23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464" name="Google Shape;464;p23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465" name="Google Shape;465;p23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466" name="Google Shape;466;p23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467" name="Google Shape;467;p23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468" name="Google Shape;468;p23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469" name="Google Shape;469;p23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470" name="Google Shape;470;p23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471" name="Google Shape;471;p23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82" name="Google Shape;48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483" name="Google Shape;4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4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485" name="Google Shape;485;p24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T deq() throws 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x;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finally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486" name="Google Shape;4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4"/>
          <p:cNvSpPr/>
          <p:nvPr/>
        </p:nvSpPr>
        <p:spPr>
          <a:xfrm>
            <a:off x="1231900" y="3733800"/>
            <a:ext cx="1663700" cy="406400"/>
          </a:xfrm>
          <a:prstGeom prst="wedgeRoundRectCallout">
            <a:avLst>
              <a:gd fmla="val 44971" name="adj1"/>
              <a:gd fmla="val 38516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4051300" y="4225925"/>
            <a:ext cx="45847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result</a:t>
            </a: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490" name="Google Shape;490;p24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491" name="Google Shape;491;p24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493" name="Google Shape;493;p24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24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24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24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24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24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24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24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24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24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503" name="Google Shape;503;p24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507" name="Google Shape;507;p24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508" name="Google Shape;508;p24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509" name="Google Shape;509;p24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510" name="Google Shape;510;p24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511" name="Google Shape;511;p24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512" name="Google Shape;512;p24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513" name="Google Shape;513;p24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24" name="Google Shape;524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525" name="Google Shape;5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527" name="Google Shape;527;p25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T deq() throws 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finally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528" name="Google Shape;5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5"/>
          <p:cNvSpPr/>
          <p:nvPr/>
        </p:nvSpPr>
        <p:spPr>
          <a:xfrm>
            <a:off x="1320800" y="4064000"/>
            <a:ext cx="2298700" cy="685800"/>
          </a:xfrm>
          <a:prstGeom prst="wedgeRoundRectCallout">
            <a:avLst>
              <a:gd fmla="val 33634" name="adj1"/>
              <a:gd fmla="val 28116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30" name="Google Shape;530;p25"/>
          <p:cNvSpPr txBox="1"/>
          <p:nvPr/>
        </p:nvSpPr>
        <p:spPr>
          <a:xfrm>
            <a:off x="3898900" y="4975225"/>
            <a:ext cx="45847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Release lock no matter what!</a:t>
            </a:r>
            <a:endParaRPr/>
          </a:p>
        </p:txBody>
      </p:sp>
      <p:grpSp>
        <p:nvGrpSpPr>
          <p:cNvPr id="531" name="Google Shape;531;p25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532" name="Google Shape;532;p25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533" name="Google Shape;533;p25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535" name="Google Shape;535;p25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5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5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38" name="Google Shape;538;p25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39" name="Google Shape;539;p25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40" name="Google Shape;540;p25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25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25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43" name="Google Shape;543;p25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44" name="Google Shape;544;p25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545" name="Google Shape;545;p25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547" name="Google Shape;547;p25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548" name="Google Shape;548;p25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550" name="Google Shape;550;p25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551" name="Google Shape;551;p25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552" name="Google Shape;552;p25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553" name="Google Shape;553;p25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554" name="Google Shape;554;p25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555" name="Google Shape;555;p25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556" name="Google Shape;556;p25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66" name="Google Shape;566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569" name="Google Shape;569;p26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deq()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finally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570" name="Google Shape;5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6"/>
          <p:cNvSpPr txBox="1"/>
          <p:nvPr/>
        </p:nvSpPr>
        <p:spPr>
          <a:xfrm rot="-1200000">
            <a:off x="4060825" y="4605337"/>
            <a:ext cx="4819650" cy="119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1" i="0" lang="en-US" sz="2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Should be correct because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1" i="0" lang="en-US" sz="2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modifications are mutually exclusive…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77" name="Google Shape;577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78" name="Google Shape;578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Hierarchy</a:t>
            </a:r>
            <a:endParaRPr/>
          </a:p>
        </p:txBody>
      </p:sp>
      <p:sp>
        <p:nvSpPr>
          <p:cNvPr id="579" name="Google Shape;579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modern multiprocessors, processors do not read and write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directly to memory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accesses are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compared to processor speeds,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Instead, each processor reads and writes directly to a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86" name="Google Shape;586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Operations</a:t>
            </a:r>
            <a:endParaRPr/>
          </a:p>
        </p:txBody>
      </p:sp>
      <p:sp>
        <p:nvSpPr>
          <p:cNvPr id="587" name="Google Shape;587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memory location,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load data into cache.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memory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cached copy,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Lazily write cached data back to memory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93" name="Google Shape;593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94" name="Google Shape;594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Writing to Memory</a:t>
            </a:r>
            <a:endParaRPr/>
          </a:p>
        </p:txBody>
      </p:sp>
      <p:sp>
        <p:nvSpPr>
          <p:cNvPr id="595" name="Google Shape;595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processor can execute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hundreds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or even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thousands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instructions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delay on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memory write?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Instead, write back in parallel with rest of the program.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01" name="Google Shape;601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02" name="Google Shape;602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Revisionist History</a:t>
            </a:r>
            <a:endParaRPr/>
          </a:p>
        </p:txBody>
      </p:sp>
      <p:sp>
        <p:nvSpPr>
          <p:cNvPr id="603" name="Google Shape;603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Flag violation history is actually OK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processors delay writing to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 after reads have been issued.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 unacceptable delay between read and write instructions.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knew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wanted to synchronize?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09" name="Google Shape;609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10" name="Google Shape;610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knew</a:t>
            </a: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wanted to synchronize?</a:t>
            </a:r>
            <a:b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sp>
        <p:nvSpPr>
          <p:cNvPr id="611" name="Google Shape;611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 to memory = mailing a letter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Vast majority of reads &amp; writes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for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need to idle waiting for post office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want to synchronize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Announce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explicitly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it only when you need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838200" y="3352800"/>
            <a:ext cx="7391400" cy="289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Concurrent Computaton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2286000" y="1851025"/>
            <a:ext cx="1379537" cy="1174750"/>
            <a:chOff x="1655762" y="4008437"/>
            <a:chExt cx="1379537" cy="1174750"/>
          </a:xfrm>
        </p:grpSpPr>
        <p:sp>
          <p:nvSpPr>
            <p:cNvPr id="93" name="Google Shape;93;p14"/>
            <p:cNvSpPr/>
            <p:nvPr/>
          </p:nvSpPr>
          <p:spPr>
            <a:xfrm>
              <a:off x="2808287" y="4735512"/>
              <a:ext cx="227012" cy="4413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757487" y="4433887"/>
              <a:ext cx="136525" cy="3508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706687" y="4189412"/>
              <a:ext cx="80962" cy="2825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655887" y="4049712"/>
              <a:ext cx="74612" cy="247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flipH="1">
              <a:off x="1655762" y="4741862"/>
              <a:ext cx="227012" cy="4413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flipH="1">
              <a:off x="1798637" y="4464050"/>
              <a:ext cx="136525" cy="3508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flipH="1">
              <a:off x="1974850" y="4105275"/>
              <a:ext cx="80962" cy="2825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flipH="1">
              <a:off x="1911350" y="4271962"/>
              <a:ext cx="74612" cy="2476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8129"/>
                  </a:lnTo>
                  <a:lnTo>
                    <a:pt x="120000" y="104460"/>
                  </a:lnTo>
                  <a:lnTo>
                    <a:pt x="83916" y="120000"/>
                  </a:lnTo>
                  <a:lnTo>
                    <a:pt x="78041" y="43165"/>
                  </a:lnTo>
                  <a:lnTo>
                    <a:pt x="5874" y="2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flipH="1" rot="10800000">
              <a:off x="1846262" y="4008437"/>
              <a:ext cx="1042987" cy="8842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0000" y="120000"/>
                  </a:lnTo>
                  <a:lnTo>
                    <a:pt x="9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846262" y="4903787"/>
              <a:ext cx="1042987" cy="249237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>
            <a:off x="1524000" y="4648200"/>
            <a:ext cx="838200" cy="3810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781800" y="4572000"/>
            <a:ext cx="838200" cy="3810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057900" y="3886200"/>
            <a:ext cx="838200" cy="3810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334000" y="4572000"/>
            <a:ext cx="838200" cy="3810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819400" y="4648200"/>
            <a:ext cx="838200" cy="3810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438400" y="4686300"/>
            <a:ext cx="304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733800" y="4686300"/>
            <a:ext cx="304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0" name="Google Shape;110;p14"/>
          <p:cNvSpPr/>
          <p:nvPr/>
        </p:nvSpPr>
        <p:spPr>
          <a:xfrm rot="2520000">
            <a:off x="6705600" y="4267200"/>
            <a:ext cx="304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1" name="Google Shape;111;p14"/>
          <p:cNvSpPr/>
          <p:nvPr/>
        </p:nvSpPr>
        <p:spPr>
          <a:xfrm flipH="1" rot="-2520000">
            <a:off x="5867400" y="4267200"/>
            <a:ext cx="304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2" name="Google Shape;112;p14"/>
          <p:cNvSpPr/>
          <p:nvPr/>
        </p:nvSpPr>
        <p:spPr>
          <a:xfrm flipH="1" rot="-2520000">
            <a:off x="5181600" y="4953000"/>
            <a:ext cx="304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90600" y="3505200"/>
            <a:ext cx="1658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3200400" y="2868612"/>
            <a:ext cx="469900" cy="1931987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00000" y="4800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295400" y="4419600"/>
            <a:ext cx="3733800" cy="137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447800" y="5181600"/>
            <a:ext cx="14271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mic Sans MS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4343400" y="3657600"/>
            <a:ext cx="3505200" cy="236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172200" y="5334000"/>
            <a:ext cx="14271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mic Sans MS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4572000" y="5257800"/>
            <a:ext cx="838200" cy="3810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152900" y="4648200"/>
            <a:ext cx="838200" cy="3810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5343525" y="2578100"/>
            <a:ext cx="227012" cy="441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292725" y="2276475"/>
            <a:ext cx="136525" cy="350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241925" y="2032000"/>
            <a:ext cx="80962" cy="282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5191125" y="1892300"/>
            <a:ext cx="74612" cy="247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5" name="Google Shape;125;p14"/>
          <p:cNvSpPr/>
          <p:nvPr/>
        </p:nvSpPr>
        <p:spPr>
          <a:xfrm flipH="1">
            <a:off x="4191000" y="2584450"/>
            <a:ext cx="227012" cy="441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6" name="Google Shape;126;p14"/>
          <p:cNvSpPr/>
          <p:nvPr/>
        </p:nvSpPr>
        <p:spPr>
          <a:xfrm flipH="1">
            <a:off x="4333875" y="2306637"/>
            <a:ext cx="136525" cy="350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7" name="Google Shape;127;p14"/>
          <p:cNvSpPr/>
          <p:nvPr/>
        </p:nvSpPr>
        <p:spPr>
          <a:xfrm flipH="1">
            <a:off x="4510087" y="1947862"/>
            <a:ext cx="80962" cy="282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8" name="Google Shape;128;p14"/>
          <p:cNvSpPr/>
          <p:nvPr/>
        </p:nvSpPr>
        <p:spPr>
          <a:xfrm flipH="1">
            <a:off x="4446587" y="2114550"/>
            <a:ext cx="74612" cy="247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9" name="Google Shape;129;p14"/>
          <p:cNvSpPr/>
          <p:nvPr/>
        </p:nvSpPr>
        <p:spPr>
          <a:xfrm flipH="1" rot="10800000">
            <a:off x="4381500" y="1851025"/>
            <a:ext cx="1042987" cy="884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4381500" y="2746375"/>
            <a:ext cx="1042987" cy="249237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248525" y="2578100"/>
            <a:ext cx="227012" cy="441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7197725" y="2276475"/>
            <a:ext cx="136525" cy="350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7146925" y="2032000"/>
            <a:ext cx="80962" cy="282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7096125" y="1892300"/>
            <a:ext cx="74612" cy="247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5" name="Google Shape;135;p14"/>
          <p:cNvSpPr/>
          <p:nvPr/>
        </p:nvSpPr>
        <p:spPr>
          <a:xfrm flipH="1">
            <a:off x="6096000" y="2584450"/>
            <a:ext cx="227012" cy="441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6" name="Google Shape;136;p14"/>
          <p:cNvSpPr/>
          <p:nvPr/>
        </p:nvSpPr>
        <p:spPr>
          <a:xfrm flipH="1">
            <a:off x="6238875" y="2306637"/>
            <a:ext cx="136525" cy="350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7" name="Google Shape;137;p14"/>
          <p:cNvSpPr/>
          <p:nvPr/>
        </p:nvSpPr>
        <p:spPr>
          <a:xfrm flipH="1">
            <a:off x="6415087" y="1947862"/>
            <a:ext cx="80962" cy="282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8" name="Google Shape;138;p14"/>
          <p:cNvSpPr/>
          <p:nvPr/>
        </p:nvSpPr>
        <p:spPr>
          <a:xfrm flipH="1">
            <a:off x="6351587" y="2114550"/>
            <a:ext cx="74612" cy="247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8129"/>
                </a:lnTo>
                <a:lnTo>
                  <a:pt x="120000" y="104460"/>
                </a:lnTo>
                <a:lnTo>
                  <a:pt x="83916" y="120000"/>
                </a:lnTo>
                <a:lnTo>
                  <a:pt x="78041" y="43165"/>
                </a:lnTo>
                <a:lnTo>
                  <a:pt x="5874" y="2158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9" name="Google Shape;139;p14"/>
          <p:cNvSpPr/>
          <p:nvPr/>
        </p:nvSpPr>
        <p:spPr>
          <a:xfrm flipH="1" rot="10800000">
            <a:off x="6286500" y="1851025"/>
            <a:ext cx="1042987" cy="884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6286500" y="2746375"/>
            <a:ext cx="1042987" cy="249237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191000" y="2932112"/>
            <a:ext cx="1397000" cy="1843087"/>
          </a:xfrm>
          <a:custGeom>
            <a:rect b="b" l="l" r="r" t="t"/>
            <a:pathLst>
              <a:path extrusionOk="0" h="120000" w="120000">
                <a:moveTo>
                  <a:pt x="6545" y="0"/>
                </a:moveTo>
                <a:lnTo>
                  <a:pt x="120000" y="120000"/>
                </a:lnTo>
                <a:lnTo>
                  <a:pt x="0" y="5070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516687" y="2944812"/>
            <a:ext cx="946150" cy="1192212"/>
          </a:xfrm>
          <a:custGeom>
            <a:rect b="b" l="l" r="r" t="t"/>
            <a:pathLst>
              <a:path extrusionOk="0" h="120000" w="120000">
                <a:moveTo>
                  <a:pt x="120000" y="5722"/>
                </a:moveTo>
                <a:lnTo>
                  <a:pt x="0" y="120000"/>
                </a:lnTo>
                <a:lnTo>
                  <a:pt x="110939" y="0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17" name="Google Shape;617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18" name="Google Shape;618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Explicit Synchronization</a:t>
            </a:r>
            <a:endParaRPr/>
          </a:p>
        </p:txBody>
      </p:sp>
      <p:sp>
        <p:nvSpPr>
          <p:cNvPr id="619" name="Google Shape;619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barrier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Flush unwritten caches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Bring caches up to date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Compilers often do this for you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Entering and leaving critical sections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Expensive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25" name="Google Shape;625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26" name="Google Shape;626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Volatile</a:t>
            </a:r>
            <a:endParaRPr/>
          </a:p>
        </p:txBody>
      </p:sp>
      <p:sp>
        <p:nvSpPr>
          <p:cNvPr id="627" name="Google Shape;627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Java, can ask compiler to keep a variable up-to-date with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volatile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keyword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inhibits reordering, removing from loops, &amp; other 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optimizations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33" name="Google Shape;633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34" name="Google Shape;634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Real-World Hardware Memory</a:t>
            </a:r>
            <a:endParaRPr/>
          </a:p>
        </p:txBody>
      </p:sp>
      <p:sp>
        <p:nvSpPr>
          <p:cNvPr id="635" name="Google Shape;635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Weaker than sequential consistency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you can get sequential consistency at a price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OK for expert, tricky stuff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assembly language, device drivers,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Linearizability more appropriate for high-level software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42" name="Google Shape;642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643" name="Google Shape;6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Critical Sections</a:t>
            </a:r>
            <a:endParaRPr/>
          </a:p>
        </p:txBody>
      </p:sp>
      <p:sp>
        <p:nvSpPr>
          <p:cNvPr id="645" name="Google Shape;645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way to implement linearizability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sequential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each method a critical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Blocking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concurrency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 Conditions  </a:t>
            </a:r>
            <a:endParaRPr/>
          </a:p>
        </p:txBody>
      </p:sp>
      <p:sp>
        <p:nvSpPr>
          <p:cNvPr id="652" name="Google Shape;652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</a:pPr>
            <a:r>
              <a:rPr b="0" i="1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Deadlock-free: </a:t>
            </a:r>
            <a:r>
              <a:rPr b="0" i="0" lang="en-US" sz="2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thread trying to acquire the lock eventually succeeds.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</a:pPr>
            <a:r>
              <a:rPr b="0" i="1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Starvation-free: </a:t>
            </a:r>
            <a:r>
              <a:rPr b="0" i="0" lang="en-US" sz="2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thread trying to acquire the lock eventually succeeds.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</a:pPr>
            <a:r>
              <a:rPr b="0" i="1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Lock-free: </a:t>
            </a:r>
            <a:r>
              <a:rPr b="0" i="0" lang="en-US" sz="2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thread calling a method eventually returns.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•"/>
            </a:pPr>
            <a:r>
              <a:rPr b="0" i="1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Wait-free: </a:t>
            </a:r>
            <a:r>
              <a:rPr b="0" i="0" lang="en-US" sz="2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thread calling a method eventually returns.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3" name="Google Shape;653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54" name="Google Shape;654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"/>
          <p:cNvSpPr txBox="1"/>
          <p:nvPr>
            <p:ph type="title"/>
          </p:nvPr>
        </p:nvSpPr>
        <p:spPr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 Conditions  </a:t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3086100" y="62103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62" name="Google Shape;662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grpSp>
        <p:nvGrpSpPr>
          <p:cNvPr id="663" name="Google Shape;663;p37"/>
          <p:cNvGrpSpPr/>
          <p:nvPr/>
        </p:nvGrpSpPr>
        <p:grpSpPr>
          <a:xfrm>
            <a:off x="2260600" y="3263900"/>
            <a:ext cx="5327650" cy="2249487"/>
            <a:chOff x="0" y="0"/>
            <a:chExt cx="2147483646" cy="2147483647"/>
          </a:xfrm>
        </p:grpSpPr>
        <p:sp>
          <p:nvSpPr>
            <p:cNvPr id="664" name="Google Shape;664;p37"/>
            <p:cNvSpPr txBox="1"/>
            <p:nvPr/>
          </p:nvSpPr>
          <p:spPr>
            <a:xfrm>
              <a:off x="0" y="0"/>
              <a:ext cx="2147483556" cy="2146725778"/>
            </a:xfrm>
            <a:prstGeom prst="rect">
              <a:avLst/>
            </a:prstGeom>
            <a:solidFill>
              <a:srgbClr val="DDDDDD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cxnSp>
          <p:nvCxnSpPr>
            <p:cNvPr id="665" name="Google Shape;665;p37"/>
            <p:cNvCxnSpPr/>
            <p:nvPr/>
          </p:nvCxnSpPr>
          <p:spPr>
            <a:xfrm flipH="1" rot="10800000">
              <a:off x="0" y="1073362864"/>
              <a:ext cx="2147483556" cy="151652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6" name="Google Shape;666;p37"/>
            <p:cNvCxnSpPr/>
            <p:nvPr/>
          </p:nvCxnSpPr>
          <p:spPr>
            <a:xfrm flipH="1" rot="5400000">
              <a:off x="528588091" y="1073362494"/>
              <a:ext cx="906030148" cy="151652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67" name="Google Shape;667;p37"/>
            <p:cNvSpPr txBox="1"/>
            <p:nvPr/>
          </p:nvSpPr>
          <p:spPr>
            <a:xfrm>
              <a:off x="189408655" y="327351040"/>
              <a:ext cx="702603607" cy="44101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Comic Sans MS"/>
                <a:buNone/>
              </a:pPr>
              <a:r>
                <a:rPr b="1" i="0" lang="en-US" sz="2400" u="none">
                  <a:solidFill>
                    <a:srgbClr val="0070C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Wait-free</a:t>
              </a:r>
              <a:endParaRPr/>
            </a:p>
          </p:txBody>
        </p:sp>
        <p:sp>
          <p:nvSpPr>
            <p:cNvPr id="668" name="Google Shape;668;p37"/>
            <p:cNvSpPr txBox="1"/>
            <p:nvPr/>
          </p:nvSpPr>
          <p:spPr>
            <a:xfrm>
              <a:off x="209885080" y="1345776018"/>
              <a:ext cx="675727804" cy="44101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Comic Sans MS"/>
                <a:buNone/>
              </a:pPr>
              <a:r>
                <a:rPr b="1" i="0" lang="en-US" sz="2400" u="none">
                  <a:solidFill>
                    <a:srgbClr val="0070C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Lock-free</a:t>
              </a:r>
              <a:endParaRPr/>
            </a:p>
          </p:txBody>
        </p:sp>
        <p:sp>
          <p:nvSpPr>
            <p:cNvPr id="669" name="Google Shape;669;p37"/>
            <p:cNvSpPr txBox="1"/>
            <p:nvPr/>
          </p:nvSpPr>
          <p:spPr>
            <a:xfrm>
              <a:off x="1110855690" y="327351040"/>
              <a:ext cx="1036627956" cy="44101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Comic Sans MS"/>
                <a:buNone/>
              </a:pPr>
              <a:r>
                <a:rPr b="1" i="0" lang="en-US" sz="2400" u="none">
                  <a:solidFill>
                    <a:srgbClr val="0070C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Starvation-free</a:t>
              </a:r>
              <a:endParaRPr/>
            </a:p>
          </p:txBody>
        </p:sp>
        <p:sp>
          <p:nvSpPr>
            <p:cNvPr id="670" name="Google Shape;670;p37"/>
            <p:cNvSpPr txBox="1"/>
            <p:nvPr/>
          </p:nvSpPr>
          <p:spPr>
            <a:xfrm>
              <a:off x="1131332115" y="1370024324"/>
              <a:ext cx="942563969" cy="44101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Comic Sans MS"/>
                <a:buNone/>
              </a:pPr>
              <a:r>
                <a:rPr b="1" i="0" lang="en-US" sz="2400" u="none">
                  <a:solidFill>
                    <a:srgbClr val="0070C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Deadlock-free</a:t>
              </a:r>
              <a:endParaRPr/>
            </a:p>
          </p:txBody>
        </p:sp>
      </p:grpSp>
      <p:sp>
        <p:nvSpPr>
          <p:cNvPr id="671" name="Google Shape;671;p37"/>
          <p:cNvSpPr txBox="1"/>
          <p:nvPr/>
        </p:nvSpPr>
        <p:spPr>
          <a:xfrm>
            <a:off x="711200" y="3276600"/>
            <a:ext cx="12890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makes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</a:t>
            </a:r>
            <a:endParaRPr/>
          </a:p>
        </p:txBody>
      </p:sp>
      <p:sp>
        <p:nvSpPr>
          <p:cNvPr id="672" name="Google Shape;672;p37"/>
          <p:cNvSpPr txBox="1"/>
          <p:nvPr/>
        </p:nvSpPr>
        <p:spPr>
          <a:xfrm>
            <a:off x="2768600" y="2578100"/>
            <a:ext cx="1798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Non-Blocking</a:t>
            </a:r>
            <a:endParaRPr/>
          </a:p>
        </p:txBody>
      </p:sp>
      <p:sp>
        <p:nvSpPr>
          <p:cNvPr id="673" name="Google Shape;673;p37"/>
          <p:cNvSpPr txBox="1"/>
          <p:nvPr/>
        </p:nvSpPr>
        <p:spPr>
          <a:xfrm>
            <a:off x="5511800" y="2552700"/>
            <a:ext cx="1163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Blocking</a:t>
            </a:r>
            <a:endParaRPr/>
          </a:p>
        </p:txBody>
      </p:sp>
      <p:sp>
        <p:nvSpPr>
          <p:cNvPr id="674" name="Google Shape;674;p37"/>
          <p:cNvSpPr txBox="1"/>
          <p:nvPr/>
        </p:nvSpPr>
        <p:spPr>
          <a:xfrm>
            <a:off x="736600" y="4470400"/>
            <a:ext cx="12509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makes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81" name="Google Shape;681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82" name="Google Shape;682;p38"/>
          <p:cNvSpPr txBox="1"/>
          <p:nvPr/>
        </p:nvSpPr>
        <p:spPr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0" i="0" lang="en-US" sz="2400" u="sng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       </a:t>
            </a:r>
            <a:b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work is licensed under a </a:t>
            </a:r>
            <a:r>
              <a:rPr b="0" i="0" lang="en-US" sz="2400" u="sng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4"/>
              </a:rPr>
              <a:t>Creative Commons Attribution-ShareAlike 2.5 License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sp>
        <p:nvSpPr>
          <p:cNvPr id="683" name="Google Shape;683;p38"/>
          <p:cNvSpPr txBox="1"/>
          <p:nvPr/>
        </p:nvSpPr>
        <p:spPr>
          <a:xfrm>
            <a:off x="685800" y="1343025"/>
            <a:ext cx="77724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You are free: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to Share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 — to copy, distribute and transmit the work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to Remix</a:t>
            </a:r>
            <a:r>
              <a:rPr b="0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 — to adapt the work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Under the following conditions: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Attribution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. You must attribute the work to “The Art of Multiprocessor Programming” (but not in any way that suggests that the authors endorse you or your use of the work).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Share Alike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. If you alter, transform, or build upon this work, you may distribute the resulting work only under the same, similar or a compatible license.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For any reuse or distribution, you must make clear to others the license terms of this work. The best way to do this is with a link 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http://creativecommons.org/licenses/by-sa/3.0/.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Any of the above conditions can be waived if you get permission from the copyright holder.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lert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Nothing in this license impairs or restricts the author's moral rights.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descr="Creative Commons License" id="684" name="Google Shape;68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62" y="4603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FIFO Queue: Enqueue Method</a:t>
            </a:r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2971800" y="3716337"/>
            <a:ext cx="430212" cy="341312"/>
            <a:chOff x="4648200" y="2325687"/>
            <a:chExt cx="430212" cy="341312"/>
          </a:xfrm>
        </p:grpSpPr>
        <p:sp>
          <p:nvSpPr>
            <p:cNvPr id="153" name="Google Shape;153;p15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sp>
        <p:nvSpPr>
          <p:cNvPr id="155" name="Google Shape;155;p15"/>
          <p:cNvSpPr txBox="1"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45720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>
            <a:off x="5410200" y="3429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9" name="Google Shape;159;p15"/>
          <p:cNvCxnSpPr/>
          <p:nvPr/>
        </p:nvCxnSpPr>
        <p:spPr>
          <a:xfrm>
            <a:off x="5410200" y="4343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60" name="Google Shape;160;p15"/>
          <p:cNvGrpSpPr/>
          <p:nvPr/>
        </p:nvGrpSpPr>
        <p:grpSpPr>
          <a:xfrm>
            <a:off x="4876800" y="4267200"/>
            <a:ext cx="430212" cy="341312"/>
            <a:chOff x="4356100" y="5334000"/>
            <a:chExt cx="430212" cy="341312"/>
          </a:xfrm>
        </p:grpSpPr>
        <p:sp>
          <p:nvSpPr>
            <p:cNvPr id="161" name="Google Shape;161;p15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3886200" y="3716337"/>
            <a:ext cx="430212" cy="341312"/>
            <a:chOff x="5791200" y="5257800"/>
            <a:chExt cx="430212" cy="341312"/>
          </a:xfrm>
        </p:grpSpPr>
        <p:sp>
          <p:nvSpPr>
            <p:cNvPr id="164" name="Google Shape;164;p15"/>
            <p:cNvSpPr/>
            <p:nvPr/>
          </p:nvSpPr>
          <p:spPr>
            <a:xfrm>
              <a:off x="5791200" y="5257800"/>
              <a:ext cx="430212" cy="341312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035675" y="5318125"/>
              <a:ext cx="112712" cy="95250"/>
            </a:xfrm>
            <a:prstGeom prst="ellipse">
              <a:avLst/>
            </a:prstGeom>
            <a:solidFill>
              <a:srgbClr val="FF7C80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6324600" y="4876800"/>
            <a:ext cx="1447800" cy="1295400"/>
            <a:chOff x="5029200" y="2895600"/>
            <a:chExt cx="1447800" cy="1295400"/>
          </a:xfrm>
        </p:grpSpPr>
        <p:sp>
          <p:nvSpPr>
            <p:cNvPr id="167" name="Google Shape;167;p15"/>
            <p:cNvSpPr/>
            <p:nvPr/>
          </p:nvSpPr>
          <p:spPr>
            <a:xfrm>
              <a:off x="6248400" y="32766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918200" y="30480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562600" y="28956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48262" y="28956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164137" y="30480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918200" y="34290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62600" y="36576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257800" y="34290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029200" y="32004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sp>
        <p:nvSpPr>
          <p:cNvPr id="176" name="Google Shape;176;p15"/>
          <p:cNvSpPr/>
          <p:nvPr/>
        </p:nvSpPr>
        <p:spPr>
          <a:xfrm>
            <a:off x="5105400" y="4419600"/>
            <a:ext cx="1295400" cy="1143000"/>
          </a:xfrm>
          <a:custGeom>
            <a:rect b="b" l="l" r="r" t="t"/>
            <a:pathLst>
              <a:path extrusionOk="0" h="120000" w="120000">
                <a:moveTo>
                  <a:pt x="112941" y="120000"/>
                </a:moveTo>
                <a:lnTo>
                  <a:pt x="120000" y="104000"/>
                </a:lnTo>
                <a:lnTo>
                  <a:pt x="0" y="0"/>
                </a:lnTo>
                <a:lnTo>
                  <a:pt x="112941" y="12000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953000" y="2019300"/>
            <a:ext cx="3429000" cy="838200"/>
          </a:xfrm>
          <a:prstGeom prst="wedgeRoundRectCallout">
            <a:avLst>
              <a:gd fmla="val 12120" name="adj1"/>
              <a:gd fmla="val 70855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4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q.enq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7265987" y="2286000"/>
            <a:ext cx="430212" cy="341312"/>
            <a:chOff x="4356100" y="5334000"/>
            <a:chExt cx="430212" cy="341312"/>
          </a:xfrm>
        </p:grpSpPr>
        <p:sp>
          <p:nvSpPr>
            <p:cNvPr id="179" name="Google Shape;179;p15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FIFO Queue: Dequeue Method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5720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>
            <a:off x="5410200" y="3429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4" name="Google Shape;194;p16"/>
          <p:cNvCxnSpPr/>
          <p:nvPr/>
        </p:nvCxnSpPr>
        <p:spPr>
          <a:xfrm>
            <a:off x="5410200" y="4343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95" name="Google Shape;195;p16"/>
          <p:cNvGrpSpPr/>
          <p:nvPr/>
        </p:nvGrpSpPr>
        <p:grpSpPr>
          <a:xfrm>
            <a:off x="4710112" y="3746500"/>
            <a:ext cx="430212" cy="341312"/>
            <a:chOff x="4356100" y="5334000"/>
            <a:chExt cx="430212" cy="341312"/>
          </a:xfrm>
        </p:grpSpPr>
        <p:sp>
          <p:nvSpPr>
            <p:cNvPr id="196" name="Google Shape;196;p16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3851275" y="3746500"/>
            <a:ext cx="430212" cy="341312"/>
            <a:chOff x="5791200" y="5257800"/>
            <a:chExt cx="430212" cy="341312"/>
          </a:xfrm>
        </p:grpSpPr>
        <p:sp>
          <p:nvSpPr>
            <p:cNvPr id="199" name="Google Shape;199;p16"/>
            <p:cNvSpPr/>
            <p:nvPr/>
          </p:nvSpPr>
          <p:spPr>
            <a:xfrm>
              <a:off x="5791200" y="5257800"/>
              <a:ext cx="430212" cy="341312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035675" y="5318125"/>
              <a:ext cx="112712" cy="95250"/>
            </a:xfrm>
            <a:prstGeom prst="ellipse">
              <a:avLst/>
            </a:prstGeom>
            <a:solidFill>
              <a:srgbClr val="FF7C80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990600" y="4495800"/>
            <a:ext cx="1447800" cy="1295400"/>
            <a:chOff x="990600" y="4495800"/>
            <a:chExt cx="1447800" cy="1295400"/>
          </a:xfrm>
        </p:grpSpPr>
        <p:sp>
          <p:nvSpPr>
            <p:cNvPr id="202" name="Google Shape;202;p16"/>
            <p:cNvSpPr/>
            <p:nvPr/>
          </p:nvSpPr>
          <p:spPr>
            <a:xfrm flipH="1">
              <a:off x="990600" y="48768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 flipH="1">
              <a:off x="1320800" y="46482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1676400" y="44958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1066800" y="44958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 flipH="1">
              <a:off x="1524000" y="46482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 flipH="1">
              <a:off x="1066800" y="50292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flipH="1">
              <a:off x="1524000" y="52578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1828800" y="50292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2133600" y="48006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sp>
        <p:nvSpPr>
          <p:cNvPr id="211" name="Google Shape;211;p16"/>
          <p:cNvSpPr/>
          <p:nvPr/>
        </p:nvSpPr>
        <p:spPr>
          <a:xfrm>
            <a:off x="2362200" y="4557712"/>
            <a:ext cx="758825" cy="700087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50" y="93877"/>
                </a:lnTo>
                <a:lnTo>
                  <a:pt x="120000" y="0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219200" y="1981200"/>
            <a:ext cx="4038600" cy="914400"/>
          </a:xfrm>
          <a:prstGeom prst="wedgeRoundRectCallout">
            <a:avLst>
              <a:gd fmla="val 4585" name="adj1"/>
              <a:gd fmla="val 55950" name="adj2"/>
              <a:gd fmla="val 0" name="adj3"/>
            </a:avLst>
          </a:prstGeom>
          <a:noFill/>
          <a:ln cap="flat" cmpd="sng" w="38100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4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q.deq()/</a:t>
            </a:r>
            <a:endParaRPr/>
          </a:p>
        </p:txBody>
      </p:sp>
      <p:grpSp>
        <p:nvGrpSpPr>
          <p:cNvPr id="213" name="Google Shape;213;p16"/>
          <p:cNvGrpSpPr/>
          <p:nvPr/>
        </p:nvGrpSpPr>
        <p:grpSpPr>
          <a:xfrm>
            <a:off x="2971800" y="3746500"/>
            <a:ext cx="430212" cy="341312"/>
            <a:chOff x="4648200" y="2325687"/>
            <a:chExt cx="430212" cy="341312"/>
          </a:xfrm>
        </p:grpSpPr>
        <p:sp>
          <p:nvSpPr>
            <p:cNvPr id="214" name="Google Shape;214;p16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  <p:grpSp>
        <p:nvGrpSpPr>
          <p:cNvPr id="216" name="Google Shape;216;p16"/>
          <p:cNvGrpSpPr/>
          <p:nvPr/>
        </p:nvGrpSpPr>
        <p:grpSpPr>
          <a:xfrm>
            <a:off x="4572000" y="2266950"/>
            <a:ext cx="430212" cy="341312"/>
            <a:chOff x="4648200" y="2325687"/>
            <a:chExt cx="430212" cy="341312"/>
          </a:xfrm>
        </p:grpSpPr>
        <p:sp>
          <p:nvSpPr>
            <p:cNvPr id="217" name="Google Shape;217;p16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>
            <p:ph type="title"/>
          </p:nvPr>
        </p:nvSpPr>
        <p:spPr>
          <a:xfrm>
            <a:off x="455612" y="233362"/>
            <a:ext cx="75072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A Lock-Based Queue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1371600" y="1752600"/>
            <a:ext cx="6781800" cy="28622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LockBasedQueue&lt;T&gt;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head, tail;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T[] items;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Lock lock;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LockBasedQueue(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capacity)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 = 0; tail = 0;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 =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ReentrantLock();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items = (T[])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Object[capacity];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>
            <p:ph type="title"/>
          </p:nvPr>
        </p:nvSpPr>
        <p:spPr>
          <a:xfrm>
            <a:off x="455612" y="233362"/>
            <a:ext cx="75072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A Lock-Based Queue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1371600" y="1752600"/>
            <a:ext cx="6781800" cy="28622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 LockBasedQueue&lt;T&gt;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head, tail;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T[] items;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Lock lock;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LockBasedQueue(int capacity)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 = 0; tail = 0;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 = new ReentrantLock();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items = (T[]) new Object[capacity];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239" name="Google Shape;239;p18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240" name="Google Shape;240;p18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242" name="Google Shape;242;p18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8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8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252" name="Google Shape;252;p18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257" name="Google Shape;257;p18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58" name="Google Shape;258;p18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259" name="Google Shape;259;p18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60" name="Google Shape;260;p18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262" name="Google Shape;262;p18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  <p:sp>
        <p:nvSpPr>
          <p:cNvPr id="268" name="Google Shape;268;p18"/>
          <p:cNvSpPr/>
          <p:nvPr/>
        </p:nvSpPr>
        <p:spPr>
          <a:xfrm>
            <a:off x="1676400" y="2076450"/>
            <a:ext cx="2540000" cy="984250"/>
          </a:xfrm>
          <a:prstGeom prst="wedgeRoundRectCallout">
            <a:avLst>
              <a:gd fmla="val 20916" name="adj1"/>
              <a:gd fmla="val 63579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4213225" y="4864100"/>
            <a:ext cx="33909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 fields protected by single shared lock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 txBox="1"/>
          <p:nvPr>
            <p:ph type="title"/>
          </p:nvPr>
        </p:nvSpPr>
        <p:spPr>
          <a:xfrm>
            <a:off x="455612" y="233362"/>
            <a:ext cx="75072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A Lock-Based Queue</a:t>
            </a: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1371600" y="1752600"/>
            <a:ext cx="6781800" cy="28622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 LockBasedQueue&lt;T&gt;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head, tail;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T[] items;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Lock lock;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LockBasedQueue(int capacity)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 = 0; tail = 0;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 =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ReentrantLock();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items = (T[])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Object[capacity];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283" name="Google Shape;283;p19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9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9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9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9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9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9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9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9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9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293" name="Google Shape;293;p19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294" name="Google Shape;294;p19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295" name="Google Shape;295;p19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296" name="Google Shape;296;p19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298" name="Google Shape;298;p19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99" name="Google Shape;299;p19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300" name="Google Shape;300;p19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301" name="Google Shape;301;p19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302" name="Google Shape;302;p19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303" name="Google Shape;303;p19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  <p:sp>
        <p:nvSpPr>
          <p:cNvPr id="309" name="Google Shape;309;p19"/>
          <p:cNvSpPr/>
          <p:nvPr/>
        </p:nvSpPr>
        <p:spPr>
          <a:xfrm>
            <a:off x="1587500" y="2990850"/>
            <a:ext cx="6032500" cy="1301750"/>
          </a:xfrm>
          <a:prstGeom prst="wedgeRoundRectCallout">
            <a:avLst>
              <a:gd fmla="val 18233" name="adj1"/>
              <a:gd fmla="val 32391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4213225" y="4864100"/>
            <a:ext cx="33909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Initially head = tail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317" name="Google Shape;3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deq() 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finally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Droid Sans Mono"/>
              <a:buNone/>
            </a:pP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0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322" name="Google Shape;322;p20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325" name="Google Shape;325;p20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20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20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20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20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20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0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0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0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0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335" name="Google Shape;335;p20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340" name="Google Shape;340;p20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341" name="Google Shape;341;p20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342" name="Google Shape;342;p20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343" name="Google Shape;343;p20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345" name="Google Shape;345;p20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magic" id="357" name="Google Shape;3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 txBox="1"/>
          <p:nvPr>
            <p:ph type="title"/>
          </p:nvPr>
        </p:nvSpPr>
        <p:spPr>
          <a:xfrm>
            <a:off x="671512" y="233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Implementation: </a:t>
            </a:r>
            <a:r>
              <a:rPr b="0" i="0" lang="en-US" sz="4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723900" y="1612900"/>
            <a:ext cx="7937500" cy="37861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T deq() throws EmptyException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lock.lock();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(tail == head)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throw new EmptyException();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 x = items[head % items.length];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head++;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x;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finally {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lock.unlock();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Droid Sans Mono"/>
              <a:buNone/>
            </a:pPr>
            <a:r>
              <a:rPr b="1" i="0" lang="en-US" sz="2000" u="none">
                <a:solidFill>
                  <a:srgbClr val="A6A6A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  <p:pic>
        <p:nvPicPr>
          <p:cNvPr descr="magic" id="360" name="Google Shape;3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11811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1054100" y="1898650"/>
            <a:ext cx="1905000" cy="457200"/>
          </a:xfrm>
          <a:prstGeom prst="wedgeRoundRectCallout">
            <a:avLst>
              <a:gd fmla="val 35316" name="adj1"/>
              <a:gd fmla="val 11190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4381500" y="4098925"/>
            <a:ext cx="3810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calls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mutually exclusive</a:t>
            </a:r>
            <a:endParaRPr/>
          </a:p>
        </p:txBody>
      </p:sp>
      <p:grpSp>
        <p:nvGrpSpPr>
          <p:cNvPr id="363" name="Google Shape;363;p21"/>
          <p:cNvGrpSpPr/>
          <p:nvPr/>
        </p:nvGrpSpPr>
        <p:grpSpPr>
          <a:xfrm>
            <a:off x="5413375" y="1296987"/>
            <a:ext cx="2590800" cy="1735138"/>
            <a:chOff x="5794375" y="1754187"/>
            <a:chExt cx="2590800" cy="1735138"/>
          </a:xfrm>
        </p:grpSpPr>
        <p:grpSp>
          <p:nvGrpSpPr>
            <p:cNvPr id="364" name="Google Shape;364;p21"/>
            <p:cNvGrpSpPr/>
            <p:nvPr/>
          </p:nvGrpSpPr>
          <p:grpSpPr>
            <a:xfrm>
              <a:off x="6457950" y="2241550"/>
              <a:ext cx="1290637" cy="1247775"/>
              <a:chOff x="5937250" y="2178050"/>
              <a:chExt cx="1290637" cy="1247775"/>
            </a:xfrm>
          </p:grpSpPr>
          <p:sp>
            <p:nvSpPr>
              <p:cNvPr id="365" name="Google Shape;365;p21"/>
              <p:cNvSpPr/>
              <p:nvPr/>
            </p:nvSpPr>
            <p:spPr>
              <a:xfrm>
                <a:off x="5937250" y="2178050"/>
                <a:ext cx="1290637" cy="1247775"/>
              </a:xfrm>
              <a:prstGeom prst="ellipse">
                <a:avLst/>
              </a:prstGeom>
              <a:solidFill>
                <a:srgbClr val="00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154737" y="2397125"/>
                <a:ext cx="855662" cy="811212"/>
              </a:xfrm>
              <a:prstGeom prst="ellipse">
                <a:avLst/>
              </a:prstGeom>
              <a:solidFill>
                <a:srgbClr val="FFFFCC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cxnSp>
            <p:nvCxnSpPr>
              <p:cNvPr id="367" name="Google Shape;367;p21"/>
              <p:cNvCxnSpPr/>
              <p:nvPr/>
            </p:nvCxnSpPr>
            <p:spPr>
              <a:xfrm flipH="1" rot="10800000">
                <a:off x="6197600" y="31480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 flipH="1" rot="10800000">
                <a:off x="6838950" y="2309812"/>
                <a:ext cx="128587" cy="1619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21"/>
              <p:cNvCxnSpPr/>
              <p:nvPr/>
            </p:nvCxnSpPr>
            <p:spPr>
              <a:xfrm flipH="1" rot="10800000">
                <a:off x="7010400" y="265906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21"/>
              <p:cNvCxnSpPr/>
              <p:nvPr/>
            </p:nvCxnSpPr>
            <p:spPr>
              <a:xfrm flipH="1" rot="10800000">
                <a:off x="5969000" y="2944812"/>
                <a:ext cx="198437" cy="539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21"/>
              <p:cNvCxnSpPr/>
              <p:nvPr/>
            </p:nvCxnSpPr>
            <p:spPr>
              <a:xfrm>
                <a:off x="5981700" y="2560637"/>
                <a:ext cx="192087" cy="793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21"/>
              <p:cNvCxnSpPr/>
              <p:nvPr/>
            </p:nvCxnSpPr>
            <p:spPr>
              <a:xfrm>
                <a:off x="6985000" y="2947987"/>
                <a:ext cx="185737" cy="857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21"/>
              <p:cNvCxnSpPr/>
              <p:nvPr/>
            </p:nvCxnSpPr>
            <p:spPr>
              <a:xfrm>
                <a:off x="6273800" y="2262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21"/>
              <p:cNvCxnSpPr/>
              <p:nvPr/>
            </p:nvCxnSpPr>
            <p:spPr>
              <a:xfrm flipH="1">
                <a:off x="6605587" y="2185987"/>
                <a:ext cx="17462" cy="2000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21"/>
              <p:cNvCxnSpPr/>
              <p:nvPr/>
            </p:nvCxnSpPr>
            <p:spPr>
              <a:xfrm>
                <a:off x="6826250" y="3151187"/>
                <a:ext cx="96837" cy="1682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21"/>
              <p:cNvCxnSpPr/>
              <p:nvPr/>
            </p:nvCxnSpPr>
            <p:spPr>
              <a:xfrm flipH="1">
                <a:off x="6554787" y="3214687"/>
                <a:ext cx="4762" cy="1936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377" name="Google Shape;377;p21"/>
            <p:cNvSpPr txBox="1"/>
            <p:nvPr/>
          </p:nvSpPr>
          <p:spPr>
            <a:xfrm>
              <a:off x="6816725" y="20177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endParaRPr/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7273925" y="204311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</a:t>
              </a:r>
              <a:endParaRPr/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5794375" y="2214562"/>
              <a:ext cx="954087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capacity-1</a:t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7597775" y="2303462"/>
              <a:ext cx="260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Droid Sans Mono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2</a:t>
              </a:r>
              <a:endParaRPr/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296025" y="1754187"/>
              <a:ext cx="619125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</p:txBody>
        </p:sp>
        <p:cxnSp>
          <p:nvCxnSpPr>
            <p:cNvPr id="382" name="Google Shape;382;p21"/>
            <p:cNvCxnSpPr/>
            <p:nvPr/>
          </p:nvCxnSpPr>
          <p:spPr>
            <a:xfrm>
              <a:off x="6686550" y="2038350"/>
              <a:ext cx="203200" cy="21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383" name="Google Shape;383;p21"/>
            <p:cNvSpPr txBox="1"/>
            <p:nvPr/>
          </p:nvSpPr>
          <p:spPr>
            <a:xfrm>
              <a:off x="7794625" y="1766887"/>
              <a:ext cx="590550" cy="333375"/>
            </a:xfrm>
            <a:prstGeom prst="rect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Comic Sans MS"/>
                <a:buNone/>
              </a:pPr>
              <a:r>
                <a:rPr b="1" i="0" lang="en-US" sz="14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tail</a:t>
              </a:r>
              <a:endParaRPr/>
            </a:p>
          </p:txBody>
        </p:sp>
        <p:cxnSp>
          <p:nvCxnSpPr>
            <p:cNvPr id="384" name="Google Shape;384;p21"/>
            <p:cNvCxnSpPr/>
            <p:nvPr/>
          </p:nvCxnSpPr>
          <p:spPr>
            <a:xfrm flipH="1">
              <a:off x="7575550" y="2063750"/>
              <a:ext cx="406400" cy="41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385" name="Google Shape;385;p21"/>
            <p:cNvSpPr txBox="1"/>
            <p:nvPr/>
          </p:nvSpPr>
          <p:spPr>
            <a:xfrm>
              <a:off x="6816725" y="21399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7108825" y="2165350"/>
              <a:ext cx="3365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Droid Sans Mono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z</a:t>
              </a:r>
              <a:endParaRPr/>
            </a:p>
          </p:txBody>
        </p:sp>
        <p:grpSp>
          <p:nvGrpSpPr>
            <p:cNvPr id="387" name="Google Shape;387;p21"/>
            <p:cNvGrpSpPr/>
            <p:nvPr/>
          </p:nvGrpSpPr>
          <p:grpSpPr>
            <a:xfrm>
              <a:off x="5851525" y="2546350"/>
              <a:ext cx="347662" cy="574675"/>
              <a:chOff x="5851525" y="2546350"/>
              <a:chExt cx="347662" cy="574675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5851525" y="2546350"/>
                <a:ext cx="347662" cy="417512"/>
              </a:xfrm>
              <a:prstGeom prst="ellipse">
                <a:avLst/>
              </a:prstGeom>
              <a:solidFill>
                <a:schemeClr val="dk2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5900737" y="2603500"/>
                <a:ext cx="244475" cy="325437"/>
              </a:xfrm>
              <a:prstGeom prst="ellipse">
                <a:avLst/>
              </a:prstGeom>
              <a:solidFill>
                <a:srgbClr val="FFFFCC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5853112" y="2714625"/>
                <a:ext cx="346075" cy="406400"/>
              </a:xfrm>
              <a:prstGeom prst="ellipse">
                <a:avLst/>
              </a:prstGeom>
              <a:solidFill>
                <a:srgbClr val="00FFFF"/>
              </a:solidFill>
              <a:ln cap="flat" cmpd="sng" w="127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5962650" y="2798762"/>
                <a:ext cx="125412" cy="13811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 flipH="1" rot="10800000">
                <a:off x="5988050" y="2913062"/>
                <a:ext cx="82550" cy="122237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9994" y="120000"/>
                    </a:lnTo>
                    <a:lnTo>
                      <a:pt x="90005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FF0000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