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14"/>
  </p:notesMasterIdLst>
  <p:handoutMasterIdLst>
    <p:handoutMasterId r:id="rId15"/>
  </p:handoutMasterIdLst>
  <p:sldIdLst>
    <p:sldId id="420" r:id="rId2"/>
    <p:sldId id="460" r:id="rId3"/>
    <p:sldId id="497" r:id="rId4"/>
    <p:sldId id="498" r:id="rId5"/>
    <p:sldId id="499" r:id="rId6"/>
    <p:sldId id="500" r:id="rId7"/>
    <p:sldId id="501" r:id="rId8"/>
    <p:sldId id="339" r:id="rId9"/>
    <p:sldId id="502" r:id="rId10"/>
    <p:sldId id="504" r:id="rId11"/>
    <p:sldId id="505" r:id="rId12"/>
    <p:sldId id="506" r:id="rId13"/>
  </p:sldIdLst>
  <p:sldSz cx="9144000" cy="6858000" type="screen4x3"/>
  <p:notesSz cx="6991350" cy="9282113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2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9191"/>
    <a:srgbClr val="FF3300"/>
    <a:srgbClr val="868686"/>
    <a:srgbClr val="777777"/>
    <a:srgbClr val="DDDDDD"/>
    <a:srgbClr val="CBCBCB"/>
    <a:srgbClr val="001454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1" autoAdjust="0"/>
  </p:normalViewPr>
  <p:slideViewPr>
    <p:cSldViewPr>
      <p:cViewPr varScale="1">
        <p:scale>
          <a:sx n="99" d="100"/>
          <a:sy n="99" d="100"/>
        </p:scale>
        <p:origin x="102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1932" y="-84"/>
      </p:cViewPr>
      <p:guideLst>
        <p:guide orient="horz" pos="2922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66725" y="8466138"/>
            <a:ext cx="6135688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4653" tIns="47327" rIns="94653" bIns="47327">
            <a:spAutoFit/>
          </a:bodyPr>
          <a:lstStyle/>
          <a:p>
            <a:pPr algn="ctr" defTabSz="939800" eaLnBrk="0" hangingPunct="0">
              <a:defRPr/>
            </a:pPr>
            <a:endParaRPr lang="en-US" sz="11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623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-1588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fld id="{A18B7429-D64D-41C4-B7DA-5B48ACDF22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6900"/>
            <a:ext cx="5127625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7259" tIns="38630" rIns="77259" bIns="386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8500"/>
            <a:ext cx="4640263" cy="347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556375" y="8904288"/>
            <a:ext cx="3492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7259" tIns="38630" rIns="77259" bIns="38630" anchor="ctr">
            <a:spAutoFit/>
          </a:bodyPr>
          <a:lstStyle/>
          <a:p>
            <a:pPr algn="r" defTabSz="765175" eaLnBrk="0" hangingPunct="0">
              <a:defRPr/>
            </a:pPr>
            <a:fld id="{CFED52EF-2E55-489E-AD91-0A5225B2D725}" type="slidenum">
              <a:rPr lang="en-US" sz="1200">
                <a:latin typeface="Book Antiqua" pitchFamily="18" charset="0"/>
              </a:rPr>
              <a:pPr algn="r" defTabSz="765175" eaLnBrk="0" hangingPunct="0">
                <a:defRPr/>
              </a:pPr>
              <a:t>‹#›</a:t>
            </a:fld>
            <a:endParaRPr lang="en-US" sz="12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925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76238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754063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130300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508125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D9016E-14DF-4FDF-A7E3-F5030B969C4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8500"/>
            <a:ext cx="4641850" cy="3481388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8488"/>
            <a:ext cx="5126037" cy="4179887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31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89A5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7" descr="jasth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8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88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7696200" cy="228600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7200" y="6477000"/>
            <a:ext cx="3810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FD71C3B-D472-47AC-ACDE-B7CC2C8273B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custDataLst>
      <p:tags r:id="rId1"/>
    </p:custData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9916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2400" y="6629400"/>
            <a:ext cx="8229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458200" y="6629400"/>
            <a:ext cx="5334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5C774-81C5-4559-9640-0BB54B0EC9E7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</p:spTree>
    <p:custDataLst>
      <p:tags r:id="rId5"/>
    </p:custDataLst>
  </p:cSld>
  <p:clrMap bg1="dk2" tx1="lt1" bg2="dk1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4" r:id="rId3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SzPct val="200000"/>
        <a:buChar char="•"/>
        <a:defRPr kumimoji="1"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•"/>
        <a:defRPr kumimoji="1"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–"/>
        <a:defRPr kumimoji="1"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45000"/>
        </a:spcBef>
        <a:spcAft>
          <a:spcPct val="0"/>
        </a:spcAft>
        <a:buClr>
          <a:srgbClr val="99CCCC"/>
        </a:buClr>
        <a:buChar char="–"/>
        <a:defRPr kumimoji="1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ndic-wp.thisisjava.com/docs/api.php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1828800"/>
            <a:ext cx="9144000" cy="2133600"/>
          </a:xfrm>
          <a:prstGeom prst="rect">
            <a:avLst/>
          </a:prstGeom>
          <a:solidFill>
            <a:srgbClr val="89A5C7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200" b="1" dirty="0">
                <a:solidFill>
                  <a:schemeClr val="bg2"/>
                </a:solidFill>
                <a:latin typeface="Times New Roman" pitchFamily="18" charset="0"/>
              </a:rPr>
              <a:t>Assignment 3, 4 and 5 </a:t>
            </a:r>
          </a:p>
          <a:p>
            <a:pPr algn="ctr" eaLnBrk="0" hangingPunct="0"/>
            <a:r>
              <a:rPr lang="en-US" sz="3200" b="1" dirty="0">
                <a:solidFill>
                  <a:schemeClr val="bg2"/>
                </a:solidFill>
                <a:latin typeface="Times New Roman" pitchFamily="18" charset="0"/>
              </a:rPr>
              <a:t>Generate </a:t>
            </a:r>
            <a:r>
              <a:rPr lang="en-US" sz="3200" b="1" dirty="0" err="1">
                <a:solidFill>
                  <a:schemeClr val="bg2"/>
                </a:solidFill>
                <a:latin typeface="Times New Roman" pitchFamily="18" charset="0"/>
              </a:rPr>
              <a:t>SliderPlus</a:t>
            </a:r>
            <a:r>
              <a:rPr lang="en-US" sz="3200" b="1" dirty="0">
                <a:solidFill>
                  <a:schemeClr val="bg2"/>
                </a:solidFill>
                <a:latin typeface="Times New Roman" pitchFamily="18" charset="0"/>
              </a:rPr>
              <a:t> Puzzles in PPT</a:t>
            </a:r>
          </a:p>
        </p:txBody>
      </p:sp>
      <p:pic>
        <p:nvPicPr>
          <p:cNvPr id="21507" name="Picture 3" descr="jasth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1336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895600" y="4114800"/>
            <a:ext cx="6019800" cy="2514600"/>
          </a:xfrm>
          <a:prstGeom prst="rect">
            <a:avLst/>
          </a:prstGeom>
          <a:solidFill>
            <a:srgbClr val="00FFFF">
              <a:alpha val="50195"/>
            </a:srgb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45000"/>
              </a:spcBef>
            </a:pPr>
            <a:r>
              <a:rPr kumimoji="1" lang="en-US" sz="2000" b="1" dirty="0">
                <a:solidFill>
                  <a:schemeClr val="bg2"/>
                </a:solidFill>
              </a:rPr>
              <a:t>Siva R </a:t>
            </a:r>
            <a:r>
              <a:rPr kumimoji="1" lang="en-US" sz="2000" b="1" dirty="0" err="1">
                <a:solidFill>
                  <a:schemeClr val="bg2"/>
                </a:solidFill>
              </a:rPr>
              <a:t>Jasthi</a:t>
            </a:r>
            <a:endParaRPr kumimoji="1" lang="en-US" sz="1600" dirty="0">
              <a:solidFill>
                <a:schemeClr val="bg2"/>
              </a:solidFill>
            </a:endParaRPr>
          </a:p>
          <a:p>
            <a:pPr eaLnBrk="0" hangingPunct="0">
              <a:spcBef>
                <a:spcPct val="45000"/>
              </a:spcBef>
            </a:pPr>
            <a:r>
              <a:rPr kumimoji="1" lang="en-US" sz="1600" dirty="0">
                <a:solidFill>
                  <a:schemeClr val="bg2"/>
                </a:solidFill>
              </a:rPr>
              <a:t>ICS499 Software Engineering and Capstone Project</a:t>
            </a:r>
          </a:p>
          <a:p>
            <a:pPr eaLnBrk="0" hangingPunct="0">
              <a:spcBef>
                <a:spcPct val="45000"/>
              </a:spcBef>
            </a:pPr>
            <a:r>
              <a:rPr kumimoji="1" lang="en-US" sz="1600" dirty="0">
                <a:solidFill>
                  <a:schemeClr val="bg2"/>
                </a:solidFill>
              </a:rPr>
              <a:t>Spring 2022</a:t>
            </a:r>
          </a:p>
          <a:p>
            <a:pPr eaLnBrk="0" hangingPunct="0">
              <a:spcBef>
                <a:spcPct val="45000"/>
              </a:spcBef>
            </a:pPr>
            <a:r>
              <a:rPr kumimoji="1" lang="en-US" sz="1600" dirty="0">
                <a:solidFill>
                  <a:schemeClr val="bg2"/>
                </a:solidFill>
              </a:rPr>
              <a:t>Computer Science and Cyber Security </a:t>
            </a:r>
          </a:p>
          <a:p>
            <a:pPr eaLnBrk="0" hangingPunct="0">
              <a:spcBef>
                <a:spcPct val="45000"/>
              </a:spcBef>
            </a:pPr>
            <a:r>
              <a:rPr kumimoji="1" lang="en-US" sz="1600" dirty="0">
                <a:solidFill>
                  <a:schemeClr val="bg2"/>
                </a:solidFill>
              </a:rPr>
              <a:t>Metropolitan State University</a:t>
            </a:r>
          </a:p>
        </p:txBody>
      </p:sp>
    </p:spTree>
    <p:custDataLst>
      <p:tags r:id="rId1"/>
    </p:custData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>
            <a:extLst>
              <a:ext uri="{FF2B5EF4-FFF2-40B4-BE49-F238E27FC236}">
                <a16:creationId xmlns:a16="http://schemas.microsoft.com/office/drawing/2014/main" id="{D5DC70A7-2163-46A4-975C-6303E7DBF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1687" y="177802"/>
            <a:ext cx="5080000" cy="2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/>
          <a:lstStyle/>
          <a:p>
            <a:pPr algn="ctr" eaLnBrk="1" hangingPunct="1"/>
            <a:r>
              <a:rPr lang="en-US" altLang="en-US" sz="3200" dirty="0">
                <a:solidFill>
                  <a:srgbClr val="000000"/>
                </a:solidFill>
                <a:latin typeface="NATS" pitchFamily="2" charset="0"/>
              </a:rPr>
              <a:t>Slider Plus # 3</a:t>
            </a:r>
          </a:p>
        </p:txBody>
      </p:sp>
      <p:pic>
        <p:nvPicPr>
          <p:cNvPr id="89091" name="Picture 3">
            <a:extLst>
              <a:ext uri="{FF2B5EF4-FFF2-40B4-BE49-F238E27FC236}">
                <a16:creationId xmlns:a16="http://schemas.microsoft.com/office/drawing/2014/main" id="{B381151C-E452-460A-BF08-0228D6E15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09800" cy="82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0B0F5D4-9C9E-4BF0-83BC-946587F01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74519"/>
              </p:ext>
            </p:extLst>
          </p:nvPr>
        </p:nvGraphicFramePr>
        <p:xfrm>
          <a:off x="660400" y="1386642"/>
          <a:ext cx="7721600" cy="402355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2580969707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1574787942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315415707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3987776425"/>
                    </a:ext>
                  </a:extLst>
                </a:gridCol>
              </a:tblGrid>
              <a:tr h="10058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   అ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ఇ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ఈ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ఉ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48445"/>
                  </a:ext>
                </a:extLst>
              </a:tr>
              <a:tr h="10058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ఊ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ఆ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ఒ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అ: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888737"/>
                  </a:ext>
                </a:extLst>
              </a:tr>
              <a:tr h="10058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ఎ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ఓ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ఔ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క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722289"/>
                  </a:ext>
                </a:extLst>
              </a:tr>
              <a:tr h="10058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ఏ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ఐ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 err="1"/>
                        <a:t>అం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endParaRPr lang="en-US" b="1" dirty="0"/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341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779711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>
            <a:extLst>
              <a:ext uri="{FF2B5EF4-FFF2-40B4-BE49-F238E27FC236}">
                <a16:creationId xmlns:a16="http://schemas.microsoft.com/office/drawing/2014/main" id="{D5DC70A7-2163-46A4-975C-6303E7DBF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1687" y="177802"/>
            <a:ext cx="5080000" cy="2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/>
          <a:lstStyle/>
          <a:p>
            <a:pPr algn="ctr" eaLnBrk="1" hangingPunct="1"/>
            <a:r>
              <a:rPr lang="en-US" altLang="en-US" sz="3200" dirty="0">
                <a:solidFill>
                  <a:srgbClr val="000000"/>
                </a:solidFill>
                <a:latin typeface="NATS" pitchFamily="2" charset="0"/>
              </a:rPr>
              <a:t>Slider Plus # 4 (TBD)</a:t>
            </a:r>
          </a:p>
        </p:txBody>
      </p:sp>
      <p:pic>
        <p:nvPicPr>
          <p:cNvPr id="89091" name="Picture 3">
            <a:extLst>
              <a:ext uri="{FF2B5EF4-FFF2-40B4-BE49-F238E27FC236}">
                <a16:creationId xmlns:a16="http://schemas.microsoft.com/office/drawing/2014/main" id="{B381151C-E452-460A-BF08-0228D6E15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09800" cy="82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0B0F5D4-9C9E-4BF0-83BC-946587F01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67689"/>
              </p:ext>
            </p:extLst>
          </p:nvPr>
        </p:nvGraphicFramePr>
        <p:xfrm>
          <a:off x="660400" y="1386642"/>
          <a:ext cx="7721600" cy="402355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2580969707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1574787942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315415707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3987776425"/>
                    </a:ext>
                  </a:extLst>
                </a:gridCol>
              </a:tblGrid>
              <a:tr h="10058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endParaRPr lang="en-US" b="1" dirty="0"/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endParaRPr lang="en-US" b="1" dirty="0"/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endParaRPr lang="en-US" b="1" dirty="0"/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endParaRPr lang="en-US" b="1" dirty="0"/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48445"/>
                  </a:ext>
                </a:extLst>
              </a:tr>
              <a:tr h="10058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endParaRPr lang="en-US" b="1" dirty="0"/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endParaRPr lang="en-US" b="1" dirty="0"/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endParaRPr lang="en-US" b="1" dirty="0"/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endParaRPr lang="en-US" b="1" dirty="0"/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888737"/>
                  </a:ext>
                </a:extLst>
              </a:tr>
              <a:tr h="10058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endParaRPr lang="en-US" b="1" dirty="0"/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endParaRPr lang="en-US" b="1" dirty="0"/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endParaRPr lang="en-US" b="1" dirty="0"/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endParaRPr lang="en-US" b="1" dirty="0"/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722289"/>
                  </a:ext>
                </a:extLst>
              </a:tr>
              <a:tr h="10058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endParaRPr lang="en-US" b="1" dirty="0"/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endParaRPr lang="en-US" b="1" dirty="0"/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endParaRPr lang="en-US" b="1" dirty="0"/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endParaRPr lang="en-US" b="1" dirty="0"/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341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189912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>
            <a:extLst>
              <a:ext uri="{FF2B5EF4-FFF2-40B4-BE49-F238E27FC236}">
                <a16:creationId xmlns:a16="http://schemas.microsoft.com/office/drawing/2014/main" id="{D5DC70A7-2163-46A4-975C-6303E7DBF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7802"/>
            <a:ext cx="7086600" cy="2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/>
          <a:lstStyle/>
          <a:p>
            <a:pPr algn="ctr" eaLnBrk="1" hangingPunct="1"/>
            <a:r>
              <a:rPr lang="en-US" altLang="en-US" sz="3200" dirty="0">
                <a:solidFill>
                  <a:srgbClr val="000000"/>
                </a:solidFill>
                <a:latin typeface="NATS" pitchFamily="2" charset="0"/>
              </a:rPr>
              <a:t>Suggested Plan of attack</a:t>
            </a:r>
          </a:p>
          <a:p>
            <a:pPr algn="ctr" eaLnBrk="1" hangingPunct="1"/>
            <a:r>
              <a:rPr lang="en-US" altLang="en-US" sz="3200" dirty="0">
                <a:solidFill>
                  <a:srgbClr val="000000"/>
                </a:solidFill>
                <a:latin typeface="NATS" pitchFamily="2" charset="0"/>
              </a:rPr>
              <a:t>(You have the opportunity to catch up)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9AFECB08-006D-4C2B-AC71-E651A8C5D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889005"/>
              </p:ext>
            </p:extLst>
          </p:nvPr>
        </p:nvGraphicFramePr>
        <p:xfrm>
          <a:off x="228600" y="1143000"/>
          <a:ext cx="8610600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329">
                  <a:extLst>
                    <a:ext uri="{9D8B030D-6E8A-4147-A177-3AD203B41FA5}">
                      <a16:colId xmlns:a16="http://schemas.microsoft.com/office/drawing/2014/main" val="2066576054"/>
                    </a:ext>
                  </a:extLst>
                </a:gridCol>
                <a:gridCol w="6666271">
                  <a:extLst>
                    <a:ext uri="{9D8B030D-6E8A-4147-A177-3AD203B41FA5}">
                      <a16:colId xmlns:a16="http://schemas.microsoft.com/office/drawing/2014/main" val="383599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038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A3 (Jan 26)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Hardcode the input String</a:t>
                      </a:r>
                    </a:p>
                    <a:p>
                      <a:r>
                        <a:rPr lang="en-US" dirty="0"/>
                        <a:t>Call the web service to get logical characters</a:t>
                      </a:r>
                    </a:p>
                    <a:p>
                      <a:r>
                        <a:rPr lang="en-US" dirty="0"/>
                        <a:t>Group the string into 15 chunks</a:t>
                      </a:r>
                    </a:p>
                    <a:p>
                      <a:r>
                        <a:rPr lang="en-US" dirty="0"/>
                        <a:t>Generate the puzzle in text format</a:t>
                      </a:r>
                    </a:p>
                    <a:p>
                      <a:r>
                        <a:rPr lang="en-US" dirty="0"/>
                        <a:t>Explore Power Point Integration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14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A4 (Feb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the quotes from quotes.csv file</a:t>
                      </a:r>
                    </a:p>
                    <a:p>
                      <a:r>
                        <a:rPr lang="en-US" dirty="0"/>
                        <a:t>Do mass generation of the puzzles</a:t>
                      </a:r>
                    </a:p>
                    <a:p>
                      <a:r>
                        <a:rPr lang="en-US" dirty="0"/>
                        <a:t>Create/generate the Power Point slides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03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A5 (Feb 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Configuration (color, font, background, language)</a:t>
                      </a:r>
                    </a:p>
                    <a:p>
                      <a:r>
                        <a:rPr lang="en-US" dirty="0"/>
                        <a:t>Bug Fixing</a:t>
                      </a:r>
                    </a:p>
                    <a:p>
                      <a:r>
                        <a:rPr lang="en-US" dirty="0"/>
                        <a:t>Addressing any feedback I give during A3 and A4.</a:t>
                      </a:r>
                    </a:p>
                    <a:p>
                      <a:r>
                        <a:rPr lang="en-US" dirty="0"/>
                        <a:t>All should be done by Feb 9. </a:t>
                      </a:r>
                    </a:p>
                    <a:p>
                      <a:r>
                        <a:rPr lang="en-US" dirty="0"/>
                        <a:t>Demos every week in 1:1 breakout room.</a:t>
                      </a:r>
                    </a:p>
                    <a:p>
                      <a:r>
                        <a:rPr lang="en-US" dirty="0"/>
                        <a:t>Final demo/review/evaluation on Feb 9.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80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101492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>
          <a:xfrm>
            <a:off x="914400" y="152400"/>
            <a:ext cx="7461250" cy="808038"/>
          </a:xfrm>
        </p:spPr>
        <p:txBody>
          <a:bodyPr/>
          <a:lstStyle/>
          <a:p>
            <a:pPr eaLnBrk="1" hangingPunct="1"/>
            <a:r>
              <a:rPr lang="en-US" sz="2400" b="0" dirty="0"/>
              <a:t>Assignment 3,4 and 5 Goals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81000" y="1295401"/>
            <a:ext cx="8367713" cy="4978400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/>
              <a:t> </a:t>
            </a:r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</p:txBody>
      </p:sp>
      <p:sp>
        <p:nvSpPr>
          <p:cNvPr id="3" name="Rectangle 2"/>
          <p:cNvSpPr/>
          <p:nvPr/>
        </p:nvSpPr>
        <p:spPr>
          <a:xfrm>
            <a:off x="381000" y="1524000"/>
            <a:ext cx="8153400" cy="38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2"/>
              </a:solidFill>
              <a:effectLst/>
              <a:latin typeface="+mj-lt"/>
              <a:ea typeface="Calibri" panose="020F0502020204030204" pitchFamily="34" charset="0"/>
              <a:cs typeface="Gautam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1390511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We will explore Web Services.</a:t>
            </a:r>
          </a:p>
          <a:p>
            <a:r>
              <a:rPr lang="en-US" dirty="0">
                <a:solidFill>
                  <a:schemeClr val="bg2"/>
                </a:solidFill>
                <a:hlinkClick r:id="rId3"/>
              </a:rPr>
              <a:t>https://indic-wp.thisisjava.com/docs/api.php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We will develop puzzles (Slider 15) using those Web Services 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973809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>
          <a:xfrm>
            <a:off x="914400" y="152400"/>
            <a:ext cx="7461250" cy="808038"/>
          </a:xfrm>
        </p:spPr>
        <p:txBody>
          <a:bodyPr/>
          <a:lstStyle/>
          <a:p>
            <a:pPr eaLnBrk="1" hangingPunct="1"/>
            <a:r>
              <a:rPr lang="en-US" sz="2400" b="0" dirty="0"/>
              <a:t>Slider 15 Puzzle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81000" y="1295401"/>
            <a:ext cx="8367713" cy="4978400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/>
              <a:t> </a:t>
            </a:r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</p:txBody>
      </p:sp>
      <p:sp>
        <p:nvSpPr>
          <p:cNvPr id="3" name="Rectangle 2"/>
          <p:cNvSpPr/>
          <p:nvPr/>
        </p:nvSpPr>
        <p:spPr>
          <a:xfrm>
            <a:off x="381000" y="1524000"/>
            <a:ext cx="8153400" cy="38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2"/>
              </a:solidFill>
              <a:effectLst/>
              <a:latin typeface="+mj-lt"/>
              <a:ea typeface="Calibri" panose="020F0502020204030204" pitchFamily="34" charset="0"/>
              <a:cs typeface="Gautami"/>
            </a:endParaRPr>
          </a:p>
        </p:txBody>
      </p:sp>
      <p:pic>
        <p:nvPicPr>
          <p:cNvPr id="6" name="Picture 2" descr="15 puzzle - Wikipedia">
            <a:extLst>
              <a:ext uri="{FF2B5EF4-FFF2-40B4-BE49-F238E27FC236}">
                <a16:creationId xmlns:a16="http://schemas.microsoft.com/office/drawing/2014/main" id="{C098B461-2ABB-4558-B05A-14440BBBB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07823"/>
            <a:ext cx="47244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47B5E7-2025-490F-B5D4-E2AF6D2E397E}"/>
              </a:ext>
            </a:extLst>
          </p:cNvPr>
          <p:cNvSpPr txBox="1"/>
          <p:nvPr/>
        </p:nvSpPr>
        <p:spPr>
          <a:xfrm>
            <a:off x="838200" y="1371600"/>
            <a:ext cx="5424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https://en.wikipedia.org/wiki/15_puzzle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453890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>
          <a:xfrm>
            <a:off x="914400" y="152400"/>
            <a:ext cx="7461250" cy="808038"/>
          </a:xfrm>
        </p:spPr>
        <p:txBody>
          <a:bodyPr/>
          <a:lstStyle/>
          <a:p>
            <a:pPr eaLnBrk="1" hangingPunct="1"/>
            <a:r>
              <a:rPr lang="en-US" sz="2400" b="0" dirty="0" err="1"/>
              <a:t>SliderPlus</a:t>
            </a:r>
            <a:r>
              <a:rPr lang="en-US" sz="2400" b="0" dirty="0"/>
              <a:t> Puzzle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81000" y="1295401"/>
            <a:ext cx="8367713" cy="4978400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/>
              <a:t> </a:t>
            </a:r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</p:txBody>
      </p:sp>
      <p:sp>
        <p:nvSpPr>
          <p:cNvPr id="3" name="Rectangle 2"/>
          <p:cNvSpPr/>
          <p:nvPr/>
        </p:nvSpPr>
        <p:spPr>
          <a:xfrm>
            <a:off x="381000" y="1524000"/>
            <a:ext cx="8153400" cy="38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2"/>
              </a:solidFill>
              <a:effectLst/>
              <a:latin typeface="+mj-lt"/>
              <a:ea typeface="Calibri" panose="020F0502020204030204" pitchFamily="34" charset="0"/>
              <a:cs typeface="Gautam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47B5E7-2025-490F-B5D4-E2AF6D2E397E}"/>
              </a:ext>
            </a:extLst>
          </p:cNvPr>
          <p:cNvSpPr txBox="1"/>
          <p:nvPr/>
        </p:nvSpPr>
        <p:spPr>
          <a:xfrm>
            <a:off x="152400" y="1295401"/>
            <a:ext cx="8382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In similar lines, we will be doing “</a:t>
            </a:r>
            <a:r>
              <a:rPr lang="en-US" dirty="0" err="1">
                <a:solidFill>
                  <a:schemeClr val="bg2"/>
                </a:solidFill>
              </a:rPr>
              <a:t>SliderPlus</a:t>
            </a:r>
            <a:r>
              <a:rPr lang="en-US" dirty="0">
                <a:solidFill>
                  <a:schemeClr val="bg2"/>
                </a:solidFill>
              </a:rPr>
              <a:t>” puzzle towards A3, A4 and A5.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What is special about “</a:t>
            </a:r>
            <a:r>
              <a:rPr lang="en-US" dirty="0" err="1">
                <a:solidFill>
                  <a:schemeClr val="bg2"/>
                </a:solidFill>
              </a:rPr>
              <a:t>SliderPlus</a:t>
            </a:r>
            <a:r>
              <a:rPr lang="en-US" dirty="0">
                <a:solidFill>
                  <a:schemeClr val="bg2"/>
                </a:solidFill>
              </a:rPr>
              <a:t>”?</a:t>
            </a:r>
          </a:p>
          <a:p>
            <a:endParaRPr lang="en-US" sz="1800" dirty="0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r>
              <a:rPr lang="en-US" sz="1800" dirty="0">
                <a:solidFill>
                  <a:schemeClr val="bg2"/>
                </a:solidFill>
              </a:rPr>
              <a:t>It doesn’t care about numbers. It handles the characters, Strings, Sub-Strings (A, B, C…. O)</a:t>
            </a:r>
          </a:p>
          <a:p>
            <a:pPr marL="457200" indent="-457200">
              <a:buAutoNum type="arabicPeriod"/>
            </a:pPr>
            <a:endParaRPr lang="en-US" sz="1800" dirty="0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r>
              <a:rPr lang="en-US" sz="1800" dirty="0">
                <a:solidFill>
                  <a:schemeClr val="bg2"/>
                </a:solidFill>
              </a:rPr>
              <a:t>It basically splits a given string into 15 chunks, randomizes those chunks and places those chunks in the board.</a:t>
            </a:r>
          </a:p>
          <a:p>
            <a:pPr marL="457200" indent="-457200">
              <a:buAutoNum type="arabicPeriod"/>
            </a:pPr>
            <a:endParaRPr lang="en-US" sz="1800" dirty="0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r>
              <a:rPr lang="en-US" sz="1800" dirty="0">
                <a:solidFill>
                  <a:schemeClr val="bg2"/>
                </a:solidFill>
              </a:rPr>
              <a:t>It also handles “multi-byte” characters (characters that occupy more than 1 byte; Unicode characters).</a:t>
            </a:r>
          </a:p>
          <a:p>
            <a:pPr marL="457200" indent="-457200">
              <a:buAutoNum type="arabicPeriod"/>
            </a:pPr>
            <a:endParaRPr lang="en-US" sz="1800" dirty="0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r>
              <a:rPr lang="en-US" sz="1800" dirty="0">
                <a:solidFill>
                  <a:schemeClr val="bg2"/>
                </a:solidFill>
              </a:rPr>
              <a:t>Playing the puzzle is out of scope. We are only generating the puzzle</a:t>
            </a:r>
          </a:p>
          <a:p>
            <a:pPr marL="457200" indent="-457200">
              <a:buAutoNum type="arabicPeriod"/>
            </a:pPr>
            <a:endParaRPr lang="en-US" sz="1800" dirty="0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r>
              <a:rPr lang="en-US" sz="1800" dirty="0">
                <a:solidFill>
                  <a:schemeClr val="bg2"/>
                </a:solidFill>
              </a:rPr>
              <a:t>Graphical User Interface (GUI) is also out of scope. We will generate a Power Point (so, java to Power Point integration is required)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608910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>
          <a:xfrm>
            <a:off x="914400" y="152400"/>
            <a:ext cx="7461250" cy="808038"/>
          </a:xfrm>
        </p:spPr>
        <p:txBody>
          <a:bodyPr/>
          <a:lstStyle/>
          <a:p>
            <a:pPr eaLnBrk="1" hangingPunct="1"/>
            <a:r>
              <a:rPr lang="en-US" sz="2400" b="0" dirty="0" err="1"/>
              <a:t>SliderPlus</a:t>
            </a:r>
            <a:r>
              <a:rPr lang="en-US" sz="2400" b="0" dirty="0"/>
              <a:t>: A3, A4 and A5 Goals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81000" y="1295401"/>
            <a:ext cx="8367713" cy="4978400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/>
              <a:t> </a:t>
            </a:r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</p:txBody>
      </p:sp>
      <p:sp>
        <p:nvSpPr>
          <p:cNvPr id="3" name="Rectangle 2"/>
          <p:cNvSpPr/>
          <p:nvPr/>
        </p:nvSpPr>
        <p:spPr>
          <a:xfrm>
            <a:off x="381000" y="1524000"/>
            <a:ext cx="8153400" cy="38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2"/>
              </a:solidFill>
              <a:effectLst/>
              <a:latin typeface="+mj-lt"/>
              <a:ea typeface="Calibri" panose="020F0502020204030204" pitchFamily="34" charset="0"/>
              <a:cs typeface="Gautam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47B5E7-2025-490F-B5D4-E2AF6D2E397E}"/>
              </a:ext>
            </a:extLst>
          </p:cNvPr>
          <p:cNvSpPr txBox="1"/>
          <p:nvPr/>
        </p:nvSpPr>
        <p:spPr>
          <a:xfrm>
            <a:off x="152400" y="1295401"/>
            <a:ext cx="838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A “quotes.csv” file contains a set of quotes. </a:t>
            </a:r>
          </a:p>
          <a:p>
            <a:r>
              <a:rPr lang="en-US" dirty="0">
                <a:solidFill>
                  <a:schemeClr val="bg2"/>
                </a:solidFill>
              </a:rPr>
              <a:t>Each line in the CSV file contains two fields.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id, quote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Our “</a:t>
            </a:r>
            <a:r>
              <a:rPr lang="en-US" dirty="0" err="1">
                <a:solidFill>
                  <a:schemeClr val="bg2"/>
                </a:solidFill>
              </a:rPr>
              <a:t>SliderPlus</a:t>
            </a:r>
            <a:r>
              <a:rPr lang="en-US" dirty="0">
                <a:solidFill>
                  <a:schemeClr val="bg2"/>
                </a:solidFill>
              </a:rPr>
              <a:t>” program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reads the “quotes.csv”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splits each quote into 15 equal chunks.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relies on web services to split the string into chunks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places them in the grid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generates a power point.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44611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>
          <a:xfrm>
            <a:off x="914400" y="152400"/>
            <a:ext cx="7461250" cy="808038"/>
          </a:xfrm>
        </p:spPr>
        <p:txBody>
          <a:bodyPr/>
          <a:lstStyle/>
          <a:p>
            <a:pPr eaLnBrk="1" hangingPunct="1"/>
            <a:r>
              <a:rPr lang="en-US" sz="2400" b="0" dirty="0" err="1"/>
              <a:t>SliderPlus</a:t>
            </a:r>
            <a:r>
              <a:rPr lang="en-US" sz="2400" b="0" dirty="0"/>
              <a:t>: Implementation Guidance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81000" y="1295401"/>
            <a:ext cx="8367713" cy="4978400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/>
              <a:t> </a:t>
            </a:r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</p:txBody>
      </p:sp>
      <p:sp>
        <p:nvSpPr>
          <p:cNvPr id="3" name="Rectangle 2"/>
          <p:cNvSpPr/>
          <p:nvPr/>
        </p:nvSpPr>
        <p:spPr>
          <a:xfrm>
            <a:off x="381000" y="1524000"/>
            <a:ext cx="8153400" cy="38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2"/>
              </a:solidFill>
              <a:effectLst/>
              <a:latin typeface="+mj-lt"/>
              <a:ea typeface="Calibri" panose="020F0502020204030204" pitchFamily="34" charset="0"/>
              <a:cs typeface="Gautam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2A256-7A1E-43AD-BE71-E3D0CEAF3F16}"/>
              </a:ext>
            </a:extLst>
          </p:cNvPr>
          <p:cNvSpPr txBox="1"/>
          <p:nvPr/>
        </p:nvSpPr>
        <p:spPr>
          <a:xfrm>
            <a:off x="473870" y="1295401"/>
            <a:ext cx="838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You can use JAVA or PYTHON as your programming language.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r>
              <a:rPr lang="en-US" sz="2000" dirty="0">
                <a:solidFill>
                  <a:schemeClr val="bg2"/>
                </a:solidFill>
              </a:rPr>
              <a:t>Both programming languages have excellent support for Power Point integration.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r>
              <a:rPr lang="en-US" sz="2000" dirty="0">
                <a:solidFill>
                  <a:schemeClr val="bg2"/>
                </a:solidFill>
              </a:rPr>
              <a:t>Java can be verbose.</a:t>
            </a:r>
          </a:p>
          <a:p>
            <a:r>
              <a:rPr lang="en-US" sz="2000" dirty="0">
                <a:solidFill>
                  <a:schemeClr val="bg2"/>
                </a:solidFill>
              </a:rPr>
              <a:t>Python is elegant.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endParaRPr lang="en-US" sz="2000" dirty="0">
              <a:solidFill>
                <a:schemeClr val="bg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If you know only Python, do it in Python.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If you can do it in either, do it in Python.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If you only know Java, do it in Java.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If you want to challenge yourself, do A2, A3 and A4 in the language you have not touched before.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18861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>
          <a:xfrm>
            <a:off x="914400" y="152400"/>
            <a:ext cx="7461250" cy="808038"/>
          </a:xfrm>
        </p:spPr>
        <p:txBody>
          <a:bodyPr/>
          <a:lstStyle/>
          <a:p>
            <a:pPr eaLnBrk="1" hangingPunct="1"/>
            <a:r>
              <a:rPr lang="en-US" sz="2400" b="0" dirty="0" err="1"/>
              <a:t>SliderPlus</a:t>
            </a:r>
            <a:r>
              <a:rPr lang="en-US" sz="2400" b="0" dirty="0"/>
              <a:t>: Implementation Guidance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81000" y="1295401"/>
            <a:ext cx="8367713" cy="4978400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/>
              <a:t> </a:t>
            </a:r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</p:txBody>
      </p:sp>
      <p:sp>
        <p:nvSpPr>
          <p:cNvPr id="3" name="Rectangle 2"/>
          <p:cNvSpPr/>
          <p:nvPr/>
        </p:nvSpPr>
        <p:spPr>
          <a:xfrm>
            <a:off x="381000" y="1524000"/>
            <a:ext cx="8153400" cy="38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2"/>
              </a:solidFill>
              <a:effectLst/>
              <a:latin typeface="+mj-lt"/>
              <a:ea typeface="Calibri" panose="020F0502020204030204" pitchFamily="34" charset="0"/>
              <a:cs typeface="Gautam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2A256-7A1E-43AD-BE71-E3D0CEAF3F16}"/>
              </a:ext>
            </a:extLst>
          </p:cNvPr>
          <p:cNvSpPr txBox="1"/>
          <p:nvPr/>
        </p:nvSpPr>
        <p:spPr>
          <a:xfrm>
            <a:off x="152400" y="1295401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Following slides provide some sample puzzles generated by our “</a:t>
            </a:r>
            <a:r>
              <a:rPr lang="en-US" dirty="0" err="1">
                <a:solidFill>
                  <a:schemeClr val="bg2"/>
                </a:solidFill>
              </a:rPr>
              <a:t>SliderPlus</a:t>
            </a:r>
            <a:r>
              <a:rPr lang="en-US" dirty="0">
                <a:solidFill>
                  <a:schemeClr val="bg2"/>
                </a:solidFill>
              </a:rPr>
              <a:t>” program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691886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>
            <a:extLst>
              <a:ext uri="{FF2B5EF4-FFF2-40B4-BE49-F238E27FC236}">
                <a16:creationId xmlns:a16="http://schemas.microsoft.com/office/drawing/2014/main" id="{D5DC70A7-2163-46A4-975C-6303E7DBF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1687" y="177802"/>
            <a:ext cx="5080000" cy="2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/>
          <a:lstStyle/>
          <a:p>
            <a:pPr algn="ctr" eaLnBrk="1" hangingPunct="1"/>
            <a:r>
              <a:rPr lang="en-US" altLang="en-US" sz="3200" dirty="0">
                <a:solidFill>
                  <a:srgbClr val="000000"/>
                </a:solidFill>
                <a:latin typeface="NATS" pitchFamily="2" charset="0"/>
              </a:rPr>
              <a:t>Slider Plus # 1</a:t>
            </a:r>
          </a:p>
        </p:txBody>
      </p:sp>
      <p:pic>
        <p:nvPicPr>
          <p:cNvPr id="89091" name="Picture 3">
            <a:extLst>
              <a:ext uri="{FF2B5EF4-FFF2-40B4-BE49-F238E27FC236}">
                <a16:creationId xmlns:a16="http://schemas.microsoft.com/office/drawing/2014/main" id="{B381151C-E452-460A-BF08-0228D6E15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09800" cy="82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0B0F5D4-9C9E-4BF0-83BC-946587F01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856742"/>
              </p:ext>
            </p:extLst>
          </p:nvPr>
        </p:nvGraphicFramePr>
        <p:xfrm>
          <a:off x="660400" y="1386642"/>
          <a:ext cx="7721600" cy="402355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2580969707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1574787942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315415707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3987776425"/>
                    </a:ext>
                  </a:extLst>
                </a:gridCol>
              </a:tblGrid>
              <a:tr h="10058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   I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G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K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H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48445"/>
                  </a:ext>
                </a:extLst>
              </a:tr>
              <a:tr h="10058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A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L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C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D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888737"/>
                  </a:ext>
                </a:extLst>
              </a:tr>
              <a:tr h="10058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J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B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N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O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722289"/>
                  </a:ext>
                </a:extLst>
              </a:tr>
              <a:tr h="10058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F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E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M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endParaRPr lang="en-US" b="1" dirty="0"/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34168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>
            <a:extLst>
              <a:ext uri="{FF2B5EF4-FFF2-40B4-BE49-F238E27FC236}">
                <a16:creationId xmlns:a16="http://schemas.microsoft.com/office/drawing/2014/main" id="{D5DC70A7-2163-46A4-975C-6303E7DBF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1687" y="177802"/>
            <a:ext cx="5080000" cy="2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/>
          <a:lstStyle/>
          <a:p>
            <a:pPr algn="ctr" eaLnBrk="1" hangingPunct="1"/>
            <a:r>
              <a:rPr lang="en-US" altLang="en-US" sz="3200" dirty="0">
                <a:solidFill>
                  <a:srgbClr val="000000"/>
                </a:solidFill>
                <a:latin typeface="NATS" pitchFamily="2" charset="0"/>
              </a:rPr>
              <a:t>Slider Plus # 2</a:t>
            </a:r>
          </a:p>
        </p:txBody>
      </p:sp>
      <p:pic>
        <p:nvPicPr>
          <p:cNvPr id="89091" name="Picture 3">
            <a:extLst>
              <a:ext uri="{FF2B5EF4-FFF2-40B4-BE49-F238E27FC236}">
                <a16:creationId xmlns:a16="http://schemas.microsoft.com/office/drawing/2014/main" id="{B381151C-E452-460A-BF08-0228D6E15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09800" cy="82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0B0F5D4-9C9E-4BF0-83BC-946587F01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983183"/>
              </p:ext>
            </p:extLst>
          </p:nvPr>
        </p:nvGraphicFramePr>
        <p:xfrm>
          <a:off x="660400" y="1386642"/>
          <a:ext cx="7721600" cy="402355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2580969707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1574787942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315415707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3987776425"/>
                    </a:ext>
                  </a:extLst>
                </a:gridCol>
              </a:tblGrid>
              <a:tr h="10058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   I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G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K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H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48445"/>
                  </a:ext>
                </a:extLst>
              </a:tr>
              <a:tr h="10058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A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L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C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D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888737"/>
                  </a:ext>
                </a:extLst>
              </a:tr>
              <a:tr h="10058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J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B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NO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PQ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722289"/>
                  </a:ext>
                </a:extLst>
              </a:tr>
              <a:tr h="10058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F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E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M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endParaRPr lang="en-US" b="1" dirty="0"/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341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85008"/>
      </p:ext>
    </p:extLst>
  </p:cSld>
  <p:clrMapOvr>
    <a:masterClrMapping/>
  </p:clrMapOvr>
  <p:transition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PROJECT_OPEN" val="0"/>
  <p:tag name="ARTICULATE_SLIDE_COUNT" val="2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jasthi">
  <a:themeElements>
    <a:clrScheme name="jasthi.pot 9">
      <a:dk1>
        <a:srgbClr val="220011"/>
      </a:dk1>
      <a:lt1>
        <a:srgbClr val="FFFFFF"/>
      </a:lt1>
      <a:dk2>
        <a:srgbClr val="0F3A68"/>
      </a:dk2>
      <a:lt2>
        <a:srgbClr val="FFFFFF"/>
      </a:lt2>
      <a:accent1>
        <a:srgbClr val="CAD704"/>
      </a:accent1>
      <a:accent2>
        <a:srgbClr val="204658"/>
      </a:accent2>
      <a:accent3>
        <a:srgbClr val="AAAEB9"/>
      </a:accent3>
      <a:accent4>
        <a:srgbClr val="DADADA"/>
      </a:accent4>
      <a:accent5>
        <a:srgbClr val="E1E8AA"/>
      </a:accent5>
      <a:accent6>
        <a:srgbClr val="1C3F4F"/>
      </a:accent6>
      <a:hlink>
        <a:srgbClr val="000066"/>
      </a:hlink>
      <a:folHlink>
        <a:srgbClr val="F07600"/>
      </a:folHlink>
    </a:clrScheme>
    <a:fontScheme name="jasthi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>
            <a:alpha val="50000"/>
          </a:srgbClr>
        </a:solidFill>
        <a:ln w="28575" cap="flat" cmpd="sng" algn="ctr">
          <a:solidFill>
            <a:schemeClr val="bg1"/>
          </a:solidFill>
          <a:prstDash val="solid"/>
          <a:round/>
          <a:headEnd type="none" w="sm" len="sm"/>
          <a:tailEnd type="stealth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>
            <a:alpha val="50000"/>
          </a:srgbClr>
        </a:solidFill>
        <a:ln w="28575" cap="flat" cmpd="sng" algn="ctr">
          <a:solidFill>
            <a:schemeClr val="bg1"/>
          </a:solidFill>
          <a:prstDash val="solid"/>
          <a:round/>
          <a:headEnd type="none" w="sm" len="sm"/>
          <a:tailEnd type="stealth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sthi.pot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2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3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4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5">
        <a:dk1>
          <a:srgbClr val="663300"/>
        </a:dk1>
        <a:lt1>
          <a:srgbClr val="FFFFFF"/>
        </a:lt1>
        <a:dk2>
          <a:srgbClr val="000000"/>
        </a:dk2>
        <a:lt2>
          <a:srgbClr val="FFFF99"/>
        </a:lt2>
        <a:accent1>
          <a:srgbClr val="FFCC66"/>
        </a:accent1>
        <a:accent2>
          <a:srgbClr val="FFFFCC"/>
        </a:accent2>
        <a:accent3>
          <a:srgbClr val="FFFFFF"/>
        </a:accent3>
        <a:accent4>
          <a:srgbClr val="562A00"/>
        </a:accent4>
        <a:accent5>
          <a:srgbClr val="FFE2B8"/>
        </a:accent5>
        <a:accent6>
          <a:srgbClr val="E7E7B9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sthi.pot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sthi.pot 7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8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FFC94C"/>
        </a:hlink>
        <a:folHlink>
          <a:srgbClr val="F07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9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000066"/>
        </a:hlink>
        <a:folHlink>
          <a:srgbClr val="F07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Office\Templates\jasthi.pot</Template>
  <TotalTime>1790</TotalTime>
  <Pages>25</Pages>
  <Words>601</Words>
  <Application>Microsoft Office PowerPoint</Application>
  <PresentationFormat>On-screen Show (4:3)</PresentationFormat>
  <Paragraphs>140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Book Antiqua</vt:lpstr>
      <vt:lpstr>NATS</vt:lpstr>
      <vt:lpstr>Times New Roman</vt:lpstr>
      <vt:lpstr>jasthi</vt:lpstr>
      <vt:lpstr>PowerPoint Presentation</vt:lpstr>
      <vt:lpstr>Assignment 3,4 and 5 Goals</vt:lpstr>
      <vt:lpstr>Slider 15 Puzzle</vt:lpstr>
      <vt:lpstr>SliderPlus Puzzle</vt:lpstr>
      <vt:lpstr>SliderPlus: A3, A4 and A5 Goals</vt:lpstr>
      <vt:lpstr>SliderPlus: Implementation Guidance</vt:lpstr>
      <vt:lpstr>SliderPlus: Implementation Guidance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Fundamentals with C++</dc:title>
  <dc:subject>Lecture notes for CmpSc 101, 201, 203</dc:subject>
  <dc:creator>Rick Mercer - Instructor of Engineering and Computer Science</dc:creator>
  <cp:keywords>Chapter 6;C_Unrestricted</cp:keywords>
  <cp:lastModifiedBy>Jasthi, Jasthi (DI SW LCS DEVOPS)</cp:lastModifiedBy>
  <cp:revision>587</cp:revision>
  <cp:lastPrinted>2001-01-24T14:10:52Z</cp:lastPrinted>
  <dcterms:created xsi:type="dcterms:W3CDTF">1996-11-12T16:26:02Z</dcterms:created>
  <dcterms:modified xsi:type="dcterms:W3CDTF">2022-01-20T01:06:43Z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2F7729D9-822F-490E-B637-6C89EB1AAAC2</vt:lpwstr>
  </property>
  <property fmtid="{D5CDD505-2E9C-101B-9397-08002B2CF9AE}" pid="3" name="ArticulatePath">
    <vt:lpwstr>ics370_itertive evolutionary and agile_ch3_4_5_6</vt:lpwstr>
  </property>
  <property fmtid="{D5CDD505-2E9C-101B-9397-08002B2CF9AE}" pid="4" name="Document Confidentiality">
    <vt:lpwstr>Unrestricted</vt:lpwstr>
  </property>
</Properties>
</file>