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420" r:id="rId3"/>
    <p:sldId id="460" r:id="rId5"/>
    <p:sldId id="484" r:id="rId6"/>
    <p:sldId id="485" r:id="rId7"/>
    <p:sldId id="462" r:id="rId8"/>
    <p:sldId id="476" r:id="rId9"/>
    <p:sldId id="469" r:id="rId10"/>
    <p:sldId id="467" r:id="rId11"/>
    <p:sldId id="471" r:id="rId12"/>
    <p:sldId id="468" r:id="rId13"/>
    <p:sldId id="470" r:id="rId14"/>
    <p:sldId id="472" r:id="rId15"/>
    <p:sldId id="473" r:id="rId16"/>
    <p:sldId id="463" r:id="rId17"/>
    <p:sldId id="475" r:id="rId18"/>
    <p:sldId id="466" r:id="rId19"/>
    <p:sldId id="478" r:id="rId20"/>
    <p:sldId id="477" r:id="rId21"/>
    <p:sldId id="479" r:id="rId22"/>
    <p:sldId id="489" r:id="rId23"/>
    <p:sldId id="491" r:id="rId24"/>
    <p:sldId id="459" r:id="rId25"/>
  </p:sldIdLst>
  <p:sldSz cx="9144000" cy="6858000" type="screen4x3"/>
  <p:notesSz cx="6991350" cy="928179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9191"/>
    <a:srgbClr val="FF3300"/>
    <a:srgbClr val="868686"/>
    <a:srgbClr val="777777"/>
    <a:srgbClr val="DDDDDD"/>
    <a:srgbClr val="CBCBCB"/>
    <a:srgbClr val="001454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1" autoAdjust="0"/>
  </p:normalViewPr>
  <p:slideViewPr>
    <p:cSldViewPr>
      <p:cViewPr varScale="1">
        <p:scale>
          <a:sx n="82" d="100"/>
          <a:sy n="82" d="100"/>
        </p:scale>
        <p:origin x="150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1932" y="-84"/>
      </p:cViewPr>
      <p:guideLst>
        <p:guide orient="horz" pos="2922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66725" y="8466138"/>
            <a:ext cx="6135688" cy="263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4653" tIns="47327" rIns="94653" bIns="47327">
            <a:spAutoFit/>
          </a:bodyPr>
          <a:lstStyle/>
          <a:p>
            <a:pPr algn="ctr" defTabSz="939800" eaLnBrk="0" hangingPunct="0">
              <a:defRPr/>
            </a:pPr>
            <a:endParaRPr lang="en-US" sz="1100">
              <a:latin typeface="Book Antiqua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28950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315" tIns="0" rIns="19315" bIns="0" numCol="1" anchor="t" anchorCtr="0" compatLnSpc="1"/>
          <a:lstStyle>
            <a:lvl1pPr defTabSz="927100" eaLnBrk="0" hangingPunct="0">
              <a:defRPr sz="1000" i="1"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-1588"/>
            <a:ext cx="3028950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315" tIns="0" rIns="19315" bIns="0" numCol="1" anchor="t" anchorCtr="0" compatLnSpc="1"/>
          <a:lstStyle>
            <a:lvl1pPr algn="r" defTabSz="927100" eaLnBrk="0" hangingPunct="0">
              <a:defRPr sz="1000" i="1"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315" tIns="0" rIns="19315" bIns="0" numCol="1" anchor="b" anchorCtr="0" compatLnSpc="1"/>
          <a:lstStyle>
            <a:lvl1pPr defTabSz="927100" eaLnBrk="0" hangingPunct="0">
              <a:defRPr sz="1000" i="1"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315" tIns="0" rIns="19315" bIns="0" numCol="1" anchor="b" anchorCtr="0" compatLnSpc="1"/>
          <a:lstStyle>
            <a:lvl1pPr algn="r" defTabSz="927100" eaLnBrk="0" hangingPunct="0">
              <a:defRPr sz="1000" i="1"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fld id="{A18B7429-D64D-41C4-B7DA-5B48ACDF22A2}" type="slidenum">
              <a:rPr lang="en-US"/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6900"/>
            <a:ext cx="5127625" cy="417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77259" tIns="38630" rIns="77259" bIns="38630" numCol="1" anchor="t" anchorCtr="0" compatLnSpc="1"/>
          <a:lstStyle/>
          <a:p>
            <a:pPr lvl="0"/>
            <a:r>
              <a:rPr lang="en-US" noProof="0"/>
              <a:t>Click to edit Master notes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3687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8500"/>
            <a:ext cx="4640263" cy="347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556375" y="8904288"/>
            <a:ext cx="349250" cy="258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77259" tIns="38630" rIns="77259" bIns="38630" anchor="ctr">
            <a:spAutoFit/>
          </a:bodyPr>
          <a:lstStyle/>
          <a:p>
            <a:pPr algn="r" defTabSz="765175" eaLnBrk="0" hangingPunct="0">
              <a:defRPr/>
            </a:pPr>
            <a:fld id="{CFED52EF-2E55-489E-AD91-0A5225B2D725}" type="slidenum">
              <a:rPr lang="en-US" sz="1200">
                <a:latin typeface="Book Antiqua" pitchFamily="18" charset="0"/>
              </a:rPr>
            </a:fld>
            <a:endParaRPr lang="en-US" sz="1200">
              <a:latin typeface="Book Antiqua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53745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1pPr>
    <a:lvl2pPr marL="376555" algn="l" defTabSz="753745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2pPr>
    <a:lvl3pPr marL="754380" algn="l" defTabSz="753745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3pPr>
    <a:lvl4pPr marL="1130300" algn="l" defTabSz="753745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4pPr>
    <a:lvl5pPr marL="1508125" algn="l" defTabSz="753745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D9016E-14DF-4FDF-A7E3-F5030B969C49}" type="slidenum">
              <a:rPr lang="en-US" smtClean="0"/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8500"/>
            <a:ext cx="4641850" cy="3481388"/>
          </a:xfrm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8488"/>
            <a:ext cx="5126037" cy="4179887"/>
          </a:xfrm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3" name="Slide Image Placeholder 2"/>
          <p:cNvSpPr/>
          <p:nvPr>
            <p:ph type="sldImg" idx="2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89A5C7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7" descr="jasth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8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388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7696200" cy="228600"/>
          </a:xfrm>
        </p:spPr>
        <p:txBody>
          <a:bodyPr/>
          <a:lstStyle>
            <a:lvl1pPr>
              <a:defRPr sz="1400" b="0"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7200" y="6477000"/>
            <a:ext cx="381000" cy="2286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FD71C3B-D472-47AC-ACDE-B7CC2C8273BC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5C774-81C5-4559-9640-0BB54B0EC9E7}" type="slidenum">
              <a:rPr lang="en-GB"/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07887-EE06-4E3F-9515-1ED64E674293}" type="slidenum">
              <a:rPr lang="en-GB"/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89A5C7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spcBef>
                <a:spcPct val="50000"/>
              </a:spcBef>
              <a:defRPr sz="1200" b="1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GB" sz="1400" dirty="0"/>
              <a:t>ICS499</a:t>
            </a:r>
            <a:endParaRPr lang="en-GB" sz="1400" dirty="0"/>
          </a:p>
        </p:txBody>
      </p:sp>
      <p:sp>
        <p:nvSpPr>
          <p:cNvPr id="387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629400"/>
            <a:ext cx="5334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AEF9650-5F08-4653-AB6F-BF812F309B77}" type="slidenum">
              <a:rPr lang="en-GB"/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143000"/>
            <a:ext cx="8991600" cy="5410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		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</p:txBody>
      </p:sp>
      <p:sp>
        <p:nvSpPr>
          <p:cNvPr id="387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8229600" cy="106680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GB"/>
              <a:t>Click to edit Master title style</a:t>
            </a:r>
            <a:endParaRPr lang="en-GB"/>
          </a:p>
        </p:txBody>
      </p:sp>
      <p:pic>
        <p:nvPicPr>
          <p:cNvPr id="8199" name="Picture 7" descr="jasth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panose="020B060402020209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panose="020B060402020209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panose="020B060402020209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panose="020B060402020209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panose="020B060402020209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panose="020B060402020209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panose="020B060402020209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panose="020B0604020202090204" pitchFamily="34" charset="0"/>
        </a:defRPr>
      </a:lvl9pPr>
    </p:titleStyle>
    <p:bodyStyle>
      <a:lvl1pPr marL="342900" indent="-3429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SzPct val="200000"/>
        <a:buChar char="•"/>
        <a:defRPr kumimoji="1"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•"/>
        <a:defRPr kumimoji="1"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–"/>
        <a:defRPr kumimoji="1"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45000"/>
        </a:spcBef>
        <a:spcAft>
          <a:spcPct val="0"/>
        </a:spcAft>
        <a:buClr>
          <a:srgbClr val="99CCCC"/>
        </a:buClr>
        <a:buChar char="–"/>
        <a:defRPr kumimoji="1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hyperlink" Target="https://github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hyperlink" Target="https://trello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1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hyperlink" Target="http://localhost/code-3ed-master/09_forms/getpost.php" TargetMode="External"/><Relationship Id="rId1" Type="http://schemas.openxmlformats.org/officeDocument/2006/relationships/hyperlink" Target="https://github.com/phpcookbook/code-3ed" TargetMode="Externa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2" Type="http://schemas.openxmlformats.org/officeDocument/2006/relationships/image" Target="../media/image14.png"/><Relationship Id="rId1" Type="http://schemas.openxmlformats.org/officeDocument/2006/relationships/hyperlink" Target="http://localhost/code-3ed-master/09_forms/getpost.php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6.xml"/><Relationship Id="rId1" Type="http://schemas.openxmlformats.org/officeDocument/2006/relationships/hyperlink" Target="https://www.anaconda.com/products/individua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8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9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20.xml"/><Relationship Id="rId4" Type="http://schemas.openxmlformats.org/officeDocument/2006/relationships/hyperlink" Target="https://www.pdfdrive.com/php-and-mysql-web-development-e34502861.html" TargetMode="External"/><Relationship Id="rId3" Type="http://schemas.openxmlformats.org/officeDocument/2006/relationships/hyperlink" Target="https://github.com/Artifx/PHP-and-MySQL-Web-Development-5th-Edition" TargetMode="Externa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1.xml"/><Relationship Id="rId1" Type="http://schemas.openxmlformats.org/officeDocument/2006/relationships/hyperlink" Target="https://www.surveymonkey.com/r/H3CF8PR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localhost/dashboard/phpinfo.php" TargetMode="External"/><Relationship Id="rId3" Type="http://schemas.openxmlformats.org/officeDocument/2006/relationships/hyperlink" Target="https://www.wikihow.com/Install-XAMPP-for-Windows" TargetMode="External"/><Relationship Id="rId2" Type="http://schemas.openxmlformats.org/officeDocument/2006/relationships/hyperlink" Target="https://www.youtube.com/watch?v=CGhzCOOEUJU" TargetMode="External"/><Relationship Id="rId1" Type="http://schemas.openxmlformats.org/officeDocument/2006/relationships/hyperlink" Target="https://www.apachefriends.org/download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2" Type="http://schemas.openxmlformats.org/officeDocument/2006/relationships/image" Target="../media/image7.png"/><Relationship Id="rId1" Type="http://schemas.openxmlformats.org/officeDocument/2006/relationships/hyperlink" Target="http://localhost/dashboard/phpinfo.php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1828800"/>
            <a:ext cx="9144000" cy="2133600"/>
          </a:xfrm>
          <a:prstGeom prst="rect">
            <a:avLst/>
          </a:prstGeom>
          <a:solidFill>
            <a:srgbClr val="89A5C7"/>
          </a:solidFill>
          <a:ln w="25400">
            <a:solidFill>
              <a:schemeClr val="bg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sz="3200" b="1" dirty="0">
                <a:solidFill>
                  <a:schemeClr val="bg2"/>
                </a:solidFill>
                <a:latin typeface="Times New Roman" panose="02020503050405090304" pitchFamily="18" charset="0"/>
              </a:rPr>
              <a:t>Assignment 1 </a:t>
            </a:r>
            <a:endParaRPr lang="en-US" sz="3200" b="1" dirty="0">
              <a:solidFill>
                <a:schemeClr val="bg2"/>
              </a:solidFill>
              <a:latin typeface="Times New Roman" panose="02020503050405090304" pitchFamily="18" charset="0"/>
            </a:endParaRPr>
          </a:p>
          <a:p>
            <a:pPr algn="ctr" eaLnBrk="0" hangingPunct="0"/>
            <a:r>
              <a:rPr lang="en-US" sz="3200" b="1" dirty="0">
                <a:solidFill>
                  <a:schemeClr val="bg2"/>
                </a:solidFill>
                <a:latin typeface="Times New Roman" panose="02020503050405090304" pitchFamily="18" charset="0"/>
              </a:rPr>
              <a:t>Dev. Environment and Tools</a:t>
            </a:r>
            <a:endParaRPr lang="en-US" sz="3200" b="1" dirty="0">
              <a:solidFill>
                <a:schemeClr val="bg2"/>
              </a:solidFill>
              <a:latin typeface="Times New Roman" panose="02020503050405090304" pitchFamily="18" charset="0"/>
            </a:endParaRPr>
          </a:p>
        </p:txBody>
      </p:sp>
      <p:pic>
        <p:nvPicPr>
          <p:cNvPr id="21507" name="Picture 3" descr="jasthi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04800" y="21336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895600" y="4114800"/>
            <a:ext cx="6019800" cy="2514600"/>
          </a:xfrm>
          <a:prstGeom prst="rect">
            <a:avLst/>
          </a:prstGeom>
          <a:solidFill>
            <a:srgbClr val="00FFFF">
              <a:alpha val="50195"/>
            </a:srgbClr>
          </a:solidFill>
          <a:ln w="28575">
            <a:solidFill>
              <a:schemeClr val="bg1"/>
            </a:solidFill>
            <a:miter lim="800000"/>
          </a:ln>
        </p:spPr>
        <p:txBody>
          <a:bodyPr wrap="none" anchor="ctr"/>
          <a:lstStyle/>
          <a:p>
            <a:pPr eaLnBrk="0" hangingPunct="0">
              <a:spcBef>
                <a:spcPct val="45000"/>
              </a:spcBef>
            </a:pPr>
            <a:r>
              <a:rPr kumimoji="1" lang="en-US" sz="2000" b="1" dirty="0">
                <a:solidFill>
                  <a:schemeClr val="bg2"/>
                </a:solidFill>
              </a:rPr>
              <a:t>Siva R </a:t>
            </a:r>
            <a:r>
              <a:rPr kumimoji="1" lang="en-US" sz="2000" b="1" dirty="0" err="1">
                <a:solidFill>
                  <a:schemeClr val="bg2"/>
                </a:solidFill>
              </a:rPr>
              <a:t>Jasthi</a:t>
            </a:r>
            <a:endParaRPr kumimoji="1" lang="en-US" sz="1600" dirty="0">
              <a:solidFill>
                <a:schemeClr val="bg2"/>
              </a:solidFill>
            </a:endParaRPr>
          </a:p>
          <a:p>
            <a:pPr eaLnBrk="0" hangingPunct="0">
              <a:spcBef>
                <a:spcPct val="45000"/>
              </a:spcBef>
            </a:pPr>
            <a:r>
              <a:rPr kumimoji="1" lang="en-US" sz="1600" dirty="0">
                <a:solidFill>
                  <a:schemeClr val="bg2"/>
                </a:solidFill>
              </a:rPr>
              <a:t>ICS499 Software Engineering and Capstone Project</a:t>
            </a:r>
            <a:endParaRPr kumimoji="1" lang="en-US" sz="1600" dirty="0">
              <a:solidFill>
                <a:schemeClr val="bg2"/>
              </a:solidFill>
            </a:endParaRPr>
          </a:p>
          <a:p>
            <a:pPr eaLnBrk="0" hangingPunct="0">
              <a:spcBef>
                <a:spcPct val="45000"/>
              </a:spcBef>
            </a:pPr>
            <a:r>
              <a:rPr kumimoji="1" lang="en-US" sz="1600" dirty="0">
                <a:solidFill>
                  <a:schemeClr val="bg2"/>
                </a:solidFill>
              </a:rPr>
              <a:t>Spring 2022</a:t>
            </a:r>
            <a:endParaRPr kumimoji="1" lang="en-US" sz="1600" dirty="0">
              <a:solidFill>
                <a:schemeClr val="bg2"/>
              </a:solidFill>
            </a:endParaRPr>
          </a:p>
          <a:p>
            <a:pPr eaLnBrk="0" hangingPunct="0">
              <a:spcBef>
                <a:spcPct val="45000"/>
              </a:spcBef>
            </a:pPr>
            <a:r>
              <a:rPr kumimoji="1" lang="en-US" sz="1600" dirty="0">
                <a:solidFill>
                  <a:schemeClr val="bg2"/>
                </a:solidFill>
              </a:rPr>
              <a:t>Computer Science and Cyber Security </a:t>
            </a:r>
            <a:endParaRPr kumimoji="1" lang="en-US" sz="1600" dirty="0">
              <a:solidFill>
                <a:schemeClr val="bg2"/>
              </a:solidFill>
            </a:endParaRPr>
          </a:p>
          <a:p>
            <a:pPr eaLnBrk="0" hangingPunct="0">
              <a:spcBef>
                <a:spcPct val="45000"/>
              </a:spcBef>
            </a:pPr>
            <a:r>
              <a:rPr kumimoji="1" lang="en-US" sz="1600" dirty="0">
                <a:solidFill>
                  <a:schemeClr val="bg2"/>
                </a:solidFill>
              </a:rPr>
              <a:t>Metropolitan State University</a:t>
            </a:r>
            <a:endParaRPr kumimoji="1" lang="en-US" sz="1600" dirty="0">
              <a:solidFill>
                <a:schemeClr val="bg2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>
          <a:xfrm>
            <a:off x="914400" y="152400"/>
            <a:ext cx="7461250" cy="808038"/>
          </a:xfrm>
        </p:spPr>
        <p:txBody>
          <a:bodyPr/>
          <a:lstStyle/>
          <a:p>
            <a:pPr eaLnBrk="1" hangingPunct="1"/>
            <a:r>
              <a:rPr lang="en-US" sz="2400" b="0" dirty="0"/>
              <a:t>4. GitHub</a:t>
            </a:r>
            <a:endParaRPr lang="en-US" sz="2400" b="0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273843" y="1164533"/>
            <a:ext cx="8367713" cy="4978400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/>
              <a:t> </a:t>
            </a: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</p:txBody>
      </p:sp>
      <p:sp>
        <p:nvSpPr>
          <p:cNvPr id="3" name="Rectangle 2"/>
          <p:cNvSpPr/>
          <p:nvPr/>
        </p:nvSpPr>
        <p:spPr>
          <a:xfrm>
            <a:off x="381000" y="1524000"/>
            <a:ext cx="8153400" cy="38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2"/>
              </a:solidFill>
              <a:effectLst/>
              <a:latin typeface="+mj-lt"/>
              <a:ea typeface="Calibri" panose="020F0502020204030204" pitchFamily="34" charset="0"/>
              <a:cs typeface="Gautam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7804" y="1163779"/>
            <a:ext cx="8153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Go to </a:t>
            </a:r>
            <a:r>
              <a:rPr lang="en-US" sz="1600" dirty="0">
                <a:solidFill>
                  <a:schemeClr val="bg2"/>
                </a:solidFill>
                <a:hlinkClick r:id="rId1"/>
              </a:rPr>
              <a:t>https://github.com/</a:t>
            </a:r>
            <a:r>
              <a:rPr lang="en-US" sz="1600" dirty="0">
                <a:solidFill>
                  <a:schemeClr val="bg2"/>
                </a:solidFill>
              </a:rPr>
              <a:t> and create an account using your </a:t>
            </a:r>
            <a:r>
              <a:rPr lang="en-US" sz="1600" dirty="0" err="1">
                <a:solidFill>
                  <a:schemeClr val="bg2"/>
                </a:solidFill>
              </a:rPr>
              <a:t>metrostate</a:t>
            </a:r>
            <a:r>
              <a:rPr lang="en-US" sz="1600" dirty="0">
                <a:solidFill>
                  <a:schemeClr val="bg2"/>
                </a:solidFill>
              </a:rPr>
              <a:t> email address.</a:t>
            </a:r>
            <a:endParaRPr lang="en-US" sz="16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We will be using GitHub to version control our assignments and projects (details to be provided later).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0630" y="2469989"/>
            <a:ext cx="8590608" cy="1383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chemeClr val="bg2"/>
              </a:solidFill>
            </a:endParaRPr>
          </a:p>
          <a:p>
            <a:r>
              <a:rPr lang="en-US" sz="1200" dirty="0">
                <a:solidFill>
                  <a:schemeClr val="bg2"/>
                </a:solidFill>
              </a:rPr>
              <a:t>What is your </a:t>
            </a:r>
            <a:r>
              <a:rPr lang="en-US" sz="1200" dirty="0" err="1">
                <a:solidFill>
                  <a:schemeClr val="bg2"/>
                </a:solidFill>
              </a:rPr>
              <a:t>github</a:t>
            </a:r>
            <a:r>
              <a:rPr lang="en-US" sz="1200" dirty="0">
                <a:solidFill>
                  <a:schemeClr val="bg2"/>
                </a:solidFill>
              </a:rPr>
              <a:t> username?  ping58972</a:t>
            </a:r>
            <a:endParaRPr lang="en-US" sz="1200" dirty="0">
              <a:solidFill>
                <a:schemeClr val="bg2"/>
              </a:solidFill>
            </a:endParaRPr>
          </a:p>
          <a:p>
            <a:endParaRPr lang="en-US" sz="1200" dirty="0">
              <a:solidFill>
                <a:schemeClr val="bg2"/>
              </a:solidFill>
            </a:endParaRPr>
          </a:p>
          <a:p>
            <a:endParaRPr lang="en-US" sz="1200" dirty="0">
              <a:solidFill>
                <a:schemeClr val="bg2"/>
              </a:solidFill>
            </a:endParaRPr>
          </a:p>
          <a:p>
            <a:r>
              <a:rPr lang="en-US" sz="1200" dirty="0">
                <a:solidFill>
                  <a:schemeClr val="bg2"/>
                </a:solidFill>
              </a:rPr>
              <a:t>Submit a screenshot of your </a:t>
            </a:r>
            <a:r>
              <a:rPr lang="en-US" sz="1200" dirty="0" err="1">
                <a:solidFill>
                  <a:schemeClr val="bg2"/>
                </a:solidFill>
              </a:rPr>
              <a:t>github</a:t>
            </a:r>
            <a:r>
              <a:rPr lang="en-US" sz="1200" dirty="0">
                <a:solidFill>
                  <a:schemeClr val="bg2"/>
                </a:solidFill>
              </a:rPr>
              <a:t> profile on the next slide</a:t>
            </a:r>
            <a:endParaRPr lang="en-US" sz="1200" dirty="0">
              <a:solidFill>
                <a:schemeClr val="bg2"/>
              </a:solidFill>
            </a:endParaRPr>
          </a:p>
          <a:p>
            <a:endParaRPr lang="en-US" sz="1200" dirty="0">
              <a:solidFill>
                <a:schemeClr val="bg2"/>
              </a:solidFill>
            </a:endParaRPr>
          </a:p>
          <a:p>
            <a:r>
              <a:rPr lang="en-US" sz="1200" dirty="0">
                <a:solidFill>
                  <a:schemeClr val="bg2"/>
                </a:solidFill>
              </a:rPr>
              <a:t>https://github.com/ping58972</a:t>
            </a:r>
            <a:endParaRPr lang="en-US" sz="1200" dirty="0">
              <a:solidFill>
                <a:schemeClr val="bg2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>
          <a:xfrm>
            <a:off x="914400" y="152400"/>
            <a:ext cx="7461250" cy="808038"/>
          </a:xfrm>
        </p:spPr>
        <p:txBody>
          <a:bodyPr/>
          <a:lstStyle/>
          <a:p>
            <a:pPr eaLnBrk="1" hangingPunct="1"/>
            <a:r>
              <a:rPr lang="en-US" sz="2400" b="0" dirty="0"/>
              <a:t>Screen shot of GitHub profile</a:t>
            </a:r>
            <a:endParaRPr lang="en-US" sz="2400" b="0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273843" y="1164533"/>
            <a:ext cx="8367713" cy="4978400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/>
              <a:t> </a:t>
            </a: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</p:txBody>
      </p:sp>
      <p:sp>
        <p:nvSpPr>
          <p:cNvPr id="3" name="Rectangle 2"/>
          <p:cNvSpPr/>
          <p:nvPr/>
        </p:nvSpPr>
        <p:spPr>
          <a:xfrm>
            <a:off x="381000" y="1524000"/>
            <a:ext cx="8153400" cy="38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2"/>
              </a:solidFill>
              <a:effectLst/>
              <a:latin typeface="+mj-lt"/>
              <a:ea typeface="Calibri" panose="020F0502020204030204" pitchFamily="34" charset="0"/>
              <a:cs typeface="Gautam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" y="1092835"/>
            <a:ext cx="9101455" cy="46723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>
          <a:xfrm>
            <a:off x="914400" y="152400"/>
            <a:ext cx="7461250" cy="808038"/>
          </a:xfrm>
        </p:spPr>
        <p:txBody>
          <a:bodyPr/>
          <a:lstStyle/>
          <a:p>
            <a:pPr eaLnBrk="1" hangingPunct="1"/>
            <a:r>
              <a:rPr lang="en-US" sz="2400" b="0" dirty="0"/>
              <a:t>5. </a:t>
            </a:r>
            <a:r>
              <a:rPr lang="en-US" sz="2400" b="0" dirty="0" err="1"/>
              <a:t>trello</a:t>
            </a:r>
            <a:endParaRPr lang="en-US" sz="2400" b="0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273843" y="1164533"/>
            <a:ext cx="8367713" cy="4978400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/>
              <a:t> </a:t>
            </a: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</p:txBody>
      </p:sp>
      <p:sp>
        <p:nvSpPr>
          <p:cNvPr id="3" name="Rectangle 2"/>
          <p:cNvSpPr/>
          <p:nvPr/>
        </p:nvSpPr>
        <p:spPr>
          <a:xfrm>
            <a:off x="381000" y="1524000"/>
            <a:ext cx="8153400" cy="38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2"/>
              </a:solidFill>
              <a:effectLst/>
              <a:latin typeface="+mj-lt"/>
              <a:ea typeface="Calibri" panose="020F0502020204030204" pitchFamily="34" charset="0"/>
              <a:cs typeface="Gautam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7804" y="1163779"/>
            <a:ext cx="8153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Go to </a:t>
            </a:r>
            <a:r>
              <a:rPr lang="en-US" sz="1600" dirty="0">
                <a:solidFill>
                  <a:schemeClr val="bg2"/>
                </a:solidFill>
                <a:hlinkClick r:id="rId1"/>
              </a:rPr>
              <a:t>https://trello.com/</a:t>
            </a:r>
            <a:r>
              <a:rPr lang="en-US" sz="1600" dirty="0">
                <a:solidFill>
                  <a:schemeClr val="bg2"/>
                </a:solidFill>
              </a:rPr>
              <a:t> and create an account using your </a:t>
            </a:r>
            <a:r>
              <a:rPr lang="en-US" sz="1600" dirty="0" err="1">
                <a:solidFill>
                  <a:schemeClr val="bg2"/>
                </a:solidFill>
              </a:rPr>
              <a:t>metrostate</a:t>
            </a:r>
            <a:r>
              <a:rPr lang="en-US" sz="1600" dirty="0">
                <a:solidFill>
                  <a:schemeClr val="bg2"/>
                </a:solidFill>
              </a:rPr>
              <a:t> email address.</a:t>
            </a:r>
            <a:endParaRPr lang="en-US" sz="16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We will be using </a:t>
            </a:r>
            <a:r>
              <a:rPr lang="en-US" sz="1600" dirty="0" err="1">
                <a:solidFill>
                  <a:schemeClr val="bg2"/>
                </a:solidFill>
              </a:rPr>
              <a:t>trello</a:t>
            </a:r>
            <a:r>
              <a:rPr lang="en-US" sz="1600" dirty="0">
                <a:solidFill>
                  <a:schemeClr val="bg2"/>
                </a:solidFill>
              </a:rPr>
              <a:t> to do project management using agile process. We will use </a:t>
            </a:r>
            <a:r>
              <a:rPr lang="en-US" sz="1600" dirty="0" err="1">
                <a:solidFill>
                  <a:schemeClr val="bg2"/>
                </a:solidFill>
              </a:rPr>
              <a:t>trello</a:t>
            </a:r>
            <a:r>
              <a:rPr lang="en-US" sz="1600" dirty="0">
                <a:solidFill>
                  <a:schemeClr val="bg2"/>
                </a:solidFill>
              </a:rPr>
              <a:t> only for the final projects (details to be provided later).</a:t>
            </a:r>
            <a:endParaRPr lang="en-US" sz="16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Note: I will be sending your metro email to </a:t>
            </a:r>
            <a:r>
              <a:rPr lang="en-US" sz="1600" dirty="0" err="1">
                <a:solidFill>
                  <a:schemeClr val="bg2"/>
                </a:solidFill>
              </a:rPr>
              <a:t>trello</a:t>
            </a:r>
            <a:r>
              <a:rPr lang="en-US" sz="1600" dirty="0">
                <a:solidFill>
                  <a:schemeClr val="bg2"/>
                </a:solidFill>
              </a:rPr>
              <a:t> tech support. They will upgrade it to professional account.  If you use your personal email, then you will only be at a basic free version.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630" y="3872805"/>
            <a:ext cx="8590608" cy="1383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chemeClr val="bg2"/>
              </a:solidFill>
            </a:endParaRPr>
          </a:p>
          <a:p>
            <a:r>
              <a:rPr lang="en-US" sz="1200" dirty="0">
                <a:solidFill>
                  <a:schemeClr val="bg2"/>
                </a:solidFill>
              </a:rPr>
              <a:t>What is your </a:t>
            </a:r>
            <a:r>
              <a:rPr lang="en-US" sz="1200" dirty="0" err="1">
                <a:solidFill>
                  <a:schemeClr val="bg2"/>
                </a:solidFill>
              </a:rPr>
              <a:t>trello</a:t>
            </a:r>
            <a:r>
              <a:rPr lang="en-US" sz="1200" dirty="0">
                <a:solidFill>
                  <a:schemeClr val="bg2"/>
                </a:solidFill>
              </a:rPr>
              <a:t> username? nalongsonedanddank</a:t>
            </a:r>
            <a:endParaRPr lang="en-US" sz="1200" dirty="0">
              <a:solidFill>
                <a:schemeClr val="bg2"/>
              </a:solidFill>
            </a:endParaRPr>
          </a:p>
          <a:p>
            <a:endParaRPr lang="en-US" sz="1200" dirty="0">
              <a:solidFill>
                <a:schemeClr val="bg2"/>
              </a:solidFill>
            </a:endParaRPr>
          </a:p>
          <a:p>
            <a:endParaRPr lang="en-US" sz="1200" dirty="0">
              <a:solidFill>
                <a:schemeClr val="bg2"/>
              </a:solidFill>
            </a:endParaRPr>
          </a:p>
          <a:p>
            <a:r>
              <a:rPr lang="en-US" sz="1200" dirty="0">
                <a:solidFill>
                  <a:schemeClr val="bg2"/>
                </a:solidFill>
              </a:rPr>
              <a:t>Submit a screenshot of your </a:t>
            </a:r>
            <a:r>
              <a:rPr lang="en-US" sz="1200" dirty="0" err="1">
                <a:solidFill>
                  <a:schemeClr val="bg2"/>
                </a:solidFill>
              </a:rPr>
              <a:t>trello</a:t>
            </a:r>
            <a:r>
              <a:rPr lang="en-US" sz="1200" dirty="0">
                <a:solidFill>
                  <a:schemeClr val="bg2"/>
                </a:solidFill>
              </a:rPr>
              <a:t> profile on the next slide</a:t>
            </a:r>
            <a:endParaRPr lang="en-US" sz="1200" dirty="0">
              <a:solidFill>
                <a:schemeClr val="bg2"/>
              </a:solidFill>
            </a:endParaRPr>
          </a:p>
          <a:p>
            <a:endParaRPr lang="en-US" sz="1200" dirty="0">
              <a:solidFill>
                <a:schemeClr val="bg2"/>
              </a:solidFill>
            </a:endParaRPr>
          </a:p>
          <a:p>
            <a:r>
              <a:rPr lang="en-US" sz="1200" dirty="0">
                <a:solidFill>
                  <a:schemeClr val="bg2"/>
                </a:solidFill>
              </a:rPr>
              <a:t>https://trello.com/nalongsonedanddank</a:t>
            </a:r>
            <a:endParaRPr lang="en-US" sz="1200" dirty="0">
              <a:solidFill>
                <a:schemeClr val="bg2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>
          <a:xfrm>
            <a:off x="914400" y="152400"/>
            <a:ext cx="7461250" cy="808038"/>
          </a:xfrm>
        </p:spPr>
        <p:txBody>
          <a:bodyPr/>
          <a:lstStyle/>
          <a:p>
            <a:pPr eaLnBrk="1" hangingPunct="1"/>
            <a:r>
              <a:rPr lang="en-US" sz="2400" b="0" dirty="0"/>
              <a:t>Screen shot of </a:t>
            </a:r>
            <a:r>
              <a:rPr lang="en-US" sz="2400" b="0" dirty="0" err="1"/>
              <a:t>trello</a:t>
            </a:r>
            <a:r>
              <a:rPr lang="en-US" sz="2400" b="0" dirty="0"/>
              <a:t> profile</a:t>
            </a:r>
            <a:endParaRPr lang="en-US" sz="2400" b="0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273843" y="1164533"/>
            <a:ext cx="8367713" cy="4978400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/>
              <a:t> </a:t>
            </a: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</p:txBody>
      </p:sp>
      <p:sp>
        <p:nvSpPr>
          <p:cNvPr id="3" name="Rectangle 2"/>
          <p:cNvSpPr/>
          <p:nvPr/>
        </p:nvSpPr>
        <p:spPr>
          <a:xfrm>
            <a:off x="381000" y="1524000"/>
            <a:ext cx="8153400" cy="38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2"/>
              </a:solidFill>
              <a:effectLst/>
              <a:latin typeface="+mj-lt"/>
              <a:ea typeface="Calibri" panose="020F0502020204030204" pitchFamily="34" charset="0"/>
              <a:cs typeface="Gautam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900" y="1164590"/>
            <a:ext cx="7334885" cy="53663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2286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6. PHP Cookbook 3</a:t>
            </a:r>
            <a:r>
              <a:rPr lang="en-US" baseline="30000" dirty="0">
                <a:solidFill>
                  <a:schemeClr val="bg2"/>
                </a:solidFill>
              </a:rPr>
              <a:t>rd</a:t>
            </a:r>
            <a:r>
              <a:rPr lang="en-US" dirty="0">
                <a:solidFill>
                  <a:schemeClr val="bg2"/>
                </a:solidFill>
              </a:rPr>
              <a:t> Edition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8956" y="1215437"/>
            <a:ext cx="6324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Download PHP Cookbook from this link</a:t>
            </a:r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  <a:hlinkClick r:id="rId1"/>
              </a:rPr>
              <a:t>https://github.com/phpcookbook/code-3ed</a:t>
            </a:r>
            <a:endParaRPr lang="en-US" sz="1600" dirty="0">
              <a:solidFill>
                <a:schemeClr val="bg1"/>
              </a:solidFill>
            </a:endParaRPr>
          </a:p>
          <a:p>
            <a:br>
              <a:rPr lang="en-US" sz="1600" dirty="0">
                <a:solidFill>
                  <a:schemeClr val="bg2"/>
                </a:solidFill>
              </a:rPr>
            </a:br>
            <a:r>
              <a:rPr lang="en-US" sz="1600" dirty="0">
                <a:solidFill>
                  <a:schemeClr val="bg2"/>
                </a:solidFill>
              </a:rPr>
              <a:t>Extract the contents of this ZIP file to &lt;XAMPP/</a:t>
            </a:r>
            <a:r>
              <a:rPr lang="en-US" sz="1600" dirty="0" err="1">
                <a:solidFill>
                  <a:schemeClr val="bg2"/>
                </a:solidFill>
              </a:rPr>
              <a:t>htdocs</a:t>
            </a:r>
            <a:r>
              <a:rPr lang="en-US" sz="1600" dirty="0">
                <a:solidFill>
                  <a:schemeClr val="bg2"/>
                </a:solidFill>
              </a:rPr>
              <a:t>&gt; directory.</a:t>
            </a:r>
            <a:endParaRPr lang="en-US" sz="16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Provide a screenshot for this link</a:t>
            </a:r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  <a:hlinkClick r:id="rId2"/>
              </a:rPr>
              <a:t>http://localhost/code-3ed-master/09_forms/getpost.php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56" y="5029200"/>
            <a:ext cx="1143000" cy="15493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5334000"/>
            <a:ext cx="2895600" cy="99995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3505200"/>
            <a:ext cx="3817135" cy="27146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 bwMode="auto">
          <a:xfrm>
            <a:off x="8001000" y="2443252"/>
            <a:ext cx="228600" cy="2662148"/>
          </a:xfrm>
          <a:prstGeom prst="straightConnector1">
            <a:avLst/>
          </a:prstGeom>
          <a:solidFill>
            <a:srgbClr val="00FFFF">
              <a:alpha val="50000"/>
            </a:srgbClr>
          </a:solidFill>
          <a:ln w="28575" cap="flat" cmpd="sng" algn="ctr">
            <a:solidFill>
              <a:schemeClr val="bg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7620000" y="2571929"/>
            <a:ext cx="495300" cy="3262048"/>
          </a:xfrm>
          <a:prstGeom prst="straightConnector1">
            <a:avLst/>
          </a:prstGeom>
          <a:solidFill>
            <a:srgbClr val="00FFFF">
              <a:alpha val="50000"/>
            </a:srgbClr>
          </a:solidFill>
          <a:ln w="28575" cap="flat" cmpd="sng" algn="ctr">
            <a:solidFill>
              <a:schemeClr val="bg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288956" y="4572000"/>
            <a:ext cx="3821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Note: There is no need to buy this book.</a:t>
            </a:r>
            <a:endParaRPr lang="en-US" sz="1600" dirty="0">
              <a:solidFill>
                <a:schemeClr val="bg2"/>
              </a:solidFill>
            </a:endParaRPr>
          </a:p>
        </p:txBody>
      </p:sp>
    </p:spTree>
    <p:custDataLst>
      <p:tags r:id="rId6"/>
    </p:custData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>
          <a:xfrm>
            <a:off x="914400" y="152400"/>
            <a:ext cx="7461250" cy="808038"/>
          </a:xfrm>
        </p:spPr>
        <p:txBody>
          <a:bodyPr/>
          <a:lstStyle/>
          <a:p>
            <a:r>
              <a:rPr lang="en-US" sz="1800" b="0" dirty="0"/>
              <a:t>Screen shot of </a:t>
            </a:r>
            <a:br>
              <a:rPr lang="en-US" sz="1800" dirty="0"/>
            </a:br>
            <a:r>
              <a:rPr lang="en-US" sz="1800" dirty="0">
                <a:solidFill>
                  <a:schemeClr val="bg1"/>
                </a:solidFill>
                <a:hlinkClick r:id="rId1"/>
              </a:rPr>
              <a:t>http://localhost/code-3ed-master/09_forms/getpost.php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br>
              <a:rPr lang="en-US" sz="1800" dirty="0">
                <a:solidFill>
                  <a:schemeClr val="bg1"/>
                </a:solidFill>
              </a:rPr>
            </a:br>
            <a:endParaRPr lang="en-US" sz="1800" b="0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273843" y="1164533"/>
            <a:ext cx="8367713" cy="4978400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/>
              <a:t> </a:t>
            </a: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</p:txBody>
      </p:sp>
      <p:sp>
        <p:nvSpPr>
          <p:cNvPr id="3" name="Rectangle 2"/>
          <p:cNvSpPr/>
          <p:nvPr/>
        </p:nvSpPr>
        <p:spPr>
          <a:xfrm>
            <a:off x="381000" y="1524000"/>
            <a:ext cx="8153400" cy="38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2"/>
              </a:solidFill>
              <a:effectLst/>
              <a:latin typeface="+mj-lt"/>
              <a:ea typeface="Calibri" panose="020F0502020204030204" pitchFamily="34" charset="0"/>
              <a:cs typeface="Gautam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85" y="1332865"/>
            <a:ext cx="8647430" cy="22015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707887-EE06-4E3F-9515-1ED64E674293}" type="slidenum">
              <a:rPr lang="en-GB" smtClean="0"/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228600"/>
            <a:ext cx="4618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7. Deploy Anaconda Navigator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1203067"/>
            <a:ext cx="613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1800" dirty="0">
                <a:solidFill>
                  <a:schemeClr val="bg2"/>
                </a:solidFill>
              </a:rPr>
              <a:t>Go to </a:t>
            </a:r>
            <a:r>
              <a:rPr lang="en-US" sz="1800" dirty="0">
                <a:solidFill>
                  <a:schemeClr val="bg2"/>
                </a:solidFill>
                <a:hlinkClick r:id="rId1"/>
              </a:rPr>
              <a:t>https://www.anaconda.com/products/individual</a:t>
            </a:r>
            <a:r>
              <a:rPr lang="en-US" sz="1800" dirty="0">
                <a:solidFill>
                  <a:schemeClr val="bg2"/>
                </a:solidFill>
              </a:rPr>
              <a:t>  </a:t>
            </a:r>
            <a:endParaRPr lang="en-US" sz="1800" dirty="0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r>
              <a:rPr lang="en-US" sz="1800" dirty="0">
                <a:solidFill>
                  <a:schemeClr val="bg2"/>
                </a:solidFill>
              </a:rPr>
              <a:t>Deploy Individual edition</a:t>
            </a:r>
            <a:endParaRPr lang="en-US" sz="1800" dirty="0">
              <a:solidFill>
                <a:schemeClr val="bg2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>
          <a:xfrm>
            <a:off x="914400" y="152400"/>
            <a:ext cx="7461250" cy="808038"/>
          </a:xfrm>
        </p:spPr>
        <p:txBody>
          <a:bodyPr/>
          <a:lstStyle/>
          <a:p>
            <a:r>
              <a:rPr lang="en-US" sz="1800" b="0" dirty="0"/>
              <a:t>Screen shot of </a:t>
            </a:r>
            <a:r>
              <a:rPr lang="en-US" sz="1800" dirty="0"/>
              <a:t>your Anaconda Navigator</a:t>
            </a:r>
            <a:endParaRPr lang="en-US" sz="1800" b="0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273843" y="1164533"/>
            <a:ext cx="8367713" cy="4978400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/>
              <a:t> </a:t>
            </a: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</p:txBody>
      </p:sp>
      <p:sp>
        <p:nvSpPr>
          <p:cNvPr id="3" name="Rectangle 2"/>
          <p:cNvSpPr/>
          <p:nvPr/>
        </p:nvSpPr>
        <p:spPr>
          <a:xfrm>
            <a:off x="381000" y="1524000"/>
            <a:ext cx="8153400" cy="38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2"/>
              </a:solidFill>
              <a:effectLst/>
              <a:latin typeface="+mj-lt"/>
              <a:ea typeface="Calibri" panose="020F0502020204030204" pitchFamily="34" charset="0"/>
              <a:cs typeface="Gautam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9440" y="1164590"/>
            <a:ext cx="5629910" cy="55886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707887-EE06-4E3F-9515-1ED64E674293}" type="slidenum">
              <a:rPr lang="en-GB" smtClean="0"/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228600"/>
            <a:ext cx="5396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8. Deploy PyCharm (python coding)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1" y="1203067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1800" dirty="0">
                <a:solidFill>
                  <a:schemeClr val="bg2"/>
                </a:solidFill>
              </a:rPr>
              <a:t>Visit  https://www.jetbrains.com/pycharm/download/#section=windows</a:t>
            </a:r>
            <a:endParaRPr lang="en-US" sz="1800" dirty="0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r>
              <a:rPr lang="en-US" sz="1800" dirty="0">
                <a:solidFill>
                  <a:schemeClr val="bg2"/>
                </a:solidFill>
              </a:rPr>
              <a:t>Download “Community Edition” of PyCharm</a:t>
            </a:r>
            <a:endParaRPr lang="en-US" sz="1800" dirty="0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endParaRPr lang="en-US" sz="1800" dirty="0">
              <a:solidFill>
                <a:schemeClr val="bg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362" y="2134083"/>
            <a:ext cx="5772267" cy="4119079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707887-EE06-4E3F-9515-1ED64E674293}" type="slidenum">
              <a:rPr lang="en-GB" smtClean="0"/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228600"/>
            <a:ext cx="6320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Screen shot of PyCharm IDE you installed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1143000"/>
            <a:ext cx="891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While exploring the web development technologies or How to .guides, identify something new learned. Include a link and screen shot.</a:t>
            </a:r>
            <a:endParaRPr lang="en-US" sz="16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720" y="2152015"/>
            <a:ext cx="7215505" cy="43732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>
          <a:xfrm>
            <a:off x="914400" y="152400"/>
            <a:ext cx="7461250" cy="808038"/>
          </a:xfrm>
        </p:spPr>
        <p:txBody>
          <a:bodyPr/>
          <a:lstStyle/>
          <a:p>
            <a:pPr eaLnBrk="1" hangingPunct="1"/>
            <a:r>
              <a:rPr lang="en-US" sz="2400" b="0" dirty="0"/>
              <a:t>Assignment 1 Overview</a:t>
            </a:r>
            <a:endParaRPr lang="en-US" sz="2400" b="0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81000" y="1295401"/>
            <a:ext cx="8367713" cy="4978400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/>
              <a:t> </a:t>
            </a: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</p:txBody>
      </p:sp>
      <p:sp>
        <p:nvSpPr>
          <p:cNvPr id="3" name="Rectangle 2"/>
          <p:cNvSpPr/>
          <p:nvPr/>
        </p:nvSpPr>
        <p:spPr>
          <a:xfrm>
            <a:off x="381000" y="1524000"/>
            <a:ext cx="8153400" cy="38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2"/>
              </a:solidFill>
              <a:effectLst/>
              <a:latin typeface="+mj-lt"/>
              <a:ea typeface="Calibri" panose="020F0502020204030204" pitchFamily="34" charset="0"/>
              <a:cs typeface="Gautam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2250" y="1295401"/>
            <a:ext cx="8153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In this assignment, we will focus on setting up the tools and development environment ready for ICS499.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Complete the actions per the instructions given on each of the slides.</a:t>
            </a:r>
            <a:endParaRPr lang="en-US" dirty="0">
              <a:solidFill>
                <a:schemeClr val="bg2"/>
              </a:solidFill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Provide the screen shots on the empty slides as indicated</a:t>
            </a:r>
            <a:endParaRPr lang="en-US" dirty="0">
              <a:solidFill>
                <a:schemeClr val="bg2"/>
              </a:solidFill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Complete the checklist on the last Slide.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Submit the completed Power Point slides (the entire deck) to the Assignment 1 drop box on D2L.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For any questions or clarifications, please post a question to the D2L discussion board.</a:t>
            </a:r>
            <a:endParaRPr lang="en-US" dirty="0">
              <a:solidFill>
                <a:schemeClr val="bg2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707887-EE06-4E3F-9515-1ED64E674293}" type="slidenum">
              <a:rPr lang="en-GB" smtClean="0"/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228600"/>
            <a:ext cx="65053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9. Download the source code (for the book)</a:t>
            </a:r>
            <a:endParaRPr lang="en-US" b="1" dirty="0">
              <a:solidFill>
                <a:schemeClr val="bg2"/>
              </a:solidFill>
            </a:endParaRPr>
          </a:p>
          <a:p>
            <a:r>
              <a:rPr lang="en-US" b="1" dirty="0">
                <a:solidFill>
                  <a:schemeClr val="bg2"/>
                </a:solidFill>
              </a:rPr>
              <a:t>from GitHub </a:t>
            </a:r>
            <a:endParaRPr lang="en-US" b="1" dirty="0">
              <a:solidFill>
                <a:schemeClr val="bg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735624"/>
            <a:ext cx="9144000" cy="3586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428" y="1390254"/>
            <a:ext cx="1008473" cy="12696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8600" y="1145382"/>
            <a:ext cx="7086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hlinkClick r:id="rId3"/>
              </a:rPr>
              <a:t>https://github.com/Artifx/PHP-and-MySQL-Web-Development-5th-Edition</a:t>
            </a:r>
            <a:endParaRPr lang="en-US" sz="1800" dirty="0">
              <a:solidFill>
                <a:schemeClr val="bg2"/>
              </a:solidFill>
            </a:endParaRPr>
          </a:p>
          <a:p>
            <a:endParaRPr lang="en-US" sz="1800" dirty="0">
              <a:solidFill>
                <a:schemeClr val="bg2"/>
              </a:solidFill>
            </a:endParaRPr>
          </a:p>
          <a:p>
            <a:r>
              <a:rPr lang="en-US" sz="1800" dirty="0">
                <a:solidFill>
                  <a:schemeClr val="bg2"/>
                </a:solidFill>
              </a:rPr>
              <a:t>Extract the contents to your &lt;XAMPP/</a:t>
            </a:r>
            <a:r>
              <a:rPr lang="en-US" sz="1800" dirty="0" err="1">
                <a:solidFill>
                  <a:schemeClr val="bg2"/>
                </a:solidFill>
              </a:rPr>
              <a:t>htdocs</a:t>
            </a:r>
            <a:r>
              <a:rPr lang="en-US" sz="1800" dirty="0">
                <a:solidFill>
                  <a:schemeClr val="bg2"/>
                </a:solidFill>
              </a:rPr>
              <a:t> directory</a:t>
            </a:r>
            <a:endParaRPr lang="en-US" sz="1200" dirty="0">
              <a:solidFill>
                <a:schemeClr val="bg2"/>
              </a:solidFill>
            </a:endParaRPr>
          </a:p>
          <a:p>
            <a:r>
              <a:rPr lang="en-US" sz="1200" dirty="0">
                <a:solidFill>
                  <a:schemeClr val="bg2"/>
                </a:solidFill>
              </a:rPr>
              <a:t>Book for preview:  </a:t>
            </a:r>
            <a:r>
              <a:rPr lang="en-US" sz="1200" dirty="0">
                <a:hlinkClick r:id="rId4"/>
              </a:rPr>
              <a:t>https://www.pdfdrive.com/php-and-mysql-web-development-e34502861.html</a:t>
            </a:r>
            <a:endParaRPr lang="en-US" sz="1200" dirty="0">
              <a:solidFill>
                <a:schemeClr val="bg2"/>
              </a:solidFill>
            </a:endParaRPr>
          </a:p>
        </p:txBody>
      </p:sp>
    </p:spTree>
    <p:custDataLst>
      <p:tags r:id="rId5"/>
    </p:custData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707887-EE06-4E3F-9515-1ED64E674293}" type="slidenum">
              <a:rPr lang="en-GB" smtClean="0"/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228600"/>
            <a:ext cx="3036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10. Take the Survey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145382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1982400"/>
            <a:ext cx="7620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006FBF"/>
                </a:solidFill>
                <a:effectLst/>
                <a:latin typeface="Lato" panose="020F0502020204030203" pitchFamily="34" charset="0"/>
                <a:hlinkClick r:id="rId1"/>
              </a:rPr>
              <a:t>https://www.surveymonkey.com/r/H3CF8PR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Take this survey.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There is no need to attach any screen shot.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Once you submit the survey, I will get notified.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>
          <a:xfrm>
            <a:off x="914400" y="152400"/>
            <a:ext cx="7461250" cy="808038"/>
          </a:xfrm>
        </p:spPr>
        <p:txBody>
          <a:bodyPr/>
          <a:lstStyle/>
          <a:p>
            <a:pPr eaLnBrk="1" hangingPunct="1"/>
            <a:r>
              <a:rPr lang="en-US" sz="2400" b="0" dirty="0"/>
              <a:t>Summary: Please complete this checklist</a:t>
            </a:r>
            <a:endParaRPr lang="en-US" sz="2400" b="0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81000" y="1280796"/>
            <a:ext cx="8367713" cy="4978400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/>
              <a:t> </a:t>
            </a: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</p:txBody>
      </p:sp>
      <p:sp>
        <p:nvSpPr>
          <p:cNvPr id="3" name="Rectangle 2"/>
          <p:cNvSpPr/>
          <p:nvPr/>
        </p:nvSpPr>
        <p:spPr>
          <a:xfrm>
            <a:off x="381000" y="1524000"/>
            <a:ext cx="8153400" cy="38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2"/>
              </a:solidFill>
              <a:effectLst/>
              <a:latin typeface="+mj-lt"/>
              <a:ea typeface="Calibri" panose="020F0502020204030204" pitchFamily="34" charset="0"/>
              <a:cs typeface="Gautami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66686" y="1085242"/>
          <a:ext cx="8367714" cy="453130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89238"/>
                <a:gridCol w="2073277"/>
                <a:gridCol w="3505199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Item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Completed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Comments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1. Setup the profile in D2L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[X] Yes       [ </a:t>
                      </a:r>
                      <a:r>
                        <a:rPr lang="en-US" sz="1400" baseline="0" dirty="0">
                          <a:solidFill>
                            <a:schemeClr val="bg2"/>
                          </a:solidFill>
                        </a:rPr>
                        <a:t> ] No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37078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2. Installed XAMPP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sym typeface="+mn-ea"/>
                        </a:rPr>
                        <a:t>[X] 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 Yes       [ </a:t>
                      </a:r>
                      <a:r>
                        <a:rPr lang="en-US" sz="1400" baseline="0" dirty="0">
                          <a:solidFill>
                            <a:schemeClr val="bg2"/>
                          </a:solidFill>
                        </a:rPr>
                        <a:t> ] No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3. Installed Visual Code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sym typeface="+mn-ea"/>
                        </a:rPr>
                        <a:t>[X] 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 Yes       [ </a:t>
                      </a:r>
                      <a:r>
                        <a:rPr lang="en-US" sz="1400" baseline="0" dirty="0">
                          <a:solidFill>
                            <a:schemeClr val="bg2"/>
                          </a:solidFill>
                        </a:rPr>
                        <a:t> ] No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4. Signed up for GitHub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sym typeface="+mn-ea"/>
                        </a:rPr>
                        <a:t>[X] 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 Yes       [ </a:t>
                      </a:r>
                      <a:r>
                        <a:rPr lang="en-US" sz="1400" baseline="0" dirty="0">
                          <a:solidFill>
                            <a:schemeClr val="bg2"/>
                          </a:solidFill>
                        </a:rPr>
                        <a:t> ] No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5. Signed up for </a:t>
                      </a:r>
                      <a:r>
                        <a:rPr lang="en-US" sz="1400" dirty="0" err="1">
                          <a:solidFill>
                            <a:schemeClr val="bg2"/>
                          </a:solidFill>
                        </a:rPr>
                        <a:t>Trello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sym typeface="+mn-ea"/>
                        </a:rPr>
                        <a:t>[X] 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 Yes       [ </a:t>
                      </a:r>
                      <a:r>
                        <a:rPr lang="en-US" sz="1400" baseline="0" dirty="0">
                          <a:solidFill>
                            <a:schemeClr val="bg2"/>
                          </a:solidFill>
                        </a:rPr>
                        <a:t> ] No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6. Downloaded PHP Cookbook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sym typeface="+mn-ea"/>
                        </a:rPr>
                        <a:t>[X] 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 Yes       [ </a:t>
                      </a:r>
                      <a:r>
                        <a:rPr lang="en-US" sz="1400" baseline="0" dirty="0">
                          <a:solidFill>
                            <a:schemeClr val="bg2"/>
                          </a:solidFill>
                        </a:rPr>
                        <a:t> ] No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7. Deploy Anaconda Navigator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sym typeface="+mn-ea"/>
                        </a:rPr>
                        <a:t>[X] 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 Yes       [ </a:t>
                      </a:r>
                      <a:r>
                        <a:rPr lang="en-US" sz="1400" baseline="0" dirty="0">
                          <a:solidFill>
                            <a:schemeClr val="bg2"/>
                          </a:solidFill>
                        </a:rPr>
                        <a:t> ] No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8. Deploy PyCharm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sym typeface="+mn-ea"/>
                        </a:rPr>
                        <a:t>[X] 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 Yes       [ </a:t>
                      </a:r>
                      <a:r>
                        <a:rPr lang="en-US" sz="1400" baseline="0" dirty="0">
                          <a:solidFill>
                            <a:schemeClr val="bg2"/>
                          </a:solidFill>
                        </a:rPr>
                        <a:t> ] No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10. Downloaded the source code 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sym typeface="+mn-ea"/>
                        </a:rPr>
                        <a:t>[X] 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 Yes       [ </a:t>
                      </a:r>
                      <a:r>
                        <a:rPr lang="en-US" sz="1400" baseline="0" dirty="0">
                          <a:solidFill>
                            <a:schemeClr val="bg2"/>
                          </a:solidFill>
                        </a:rPr>
                        <a:t> ] No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11. Have Taken the Survey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sym typeface="+mn-ea"/>
                        </a:rPr>
                        <a:t>[X] 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Yes       [ </a:t>
                      </a:r>
                      <a:r>
                        <a:rPr lang="en-US" sz="1400" baseline="0" dirty="0">
                          <a:solidFill>
                            <a:schemeClr val="bg2"/>
                          </a:solidFill>
                        </a:rPr>
                        <a:t> ] No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6419491"/>
            <a:ext cx="7648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Complete this checklist and submit the entire PPT to D2L </a:t>
            </a:r>
            <a:r>
              <a:rPr lang="en-US" sz="2000" dirty="0" err="1">
                <a:solidFill>
                  <a:schemeClr val="bg2"/>
                </a:solidFill>
              </a:rPr>
              <a:t>dropbox</a:t>
            </a:r>
            <a:r>
              <a:rPr lang="en-US" sz="2000" dirty="0">
                <a:solidFill>
                  <a:schemeClr val="bg2"/>
                </a:solidFill>
              </a:rPr>
              <a:t>.</a:t>
            </a:r>
            <a:endParaRPr lang="en-US" sz="2000" dirty="0">
              <a:solidFill>
                <a:schemeClr val="bg2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707887-EE06-4E3F-9515-1ED64E674293}" type="slidenum">
              <a:rPr lang="en-GB" smtClean="0"/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228600"/>
            <a:ext cx="4180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1. Setup your profile in D2L</a:t>
            </a:r>
            <a:endParaRPr lang="en-US" b="1" dirty="0">
              <a:solidFill>
                <a:schemeClr val="bg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9200"/>
            <a:ext cx="3200677" cy="22709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600" y="2809875"/>
            <a:ext cx="5031809" cy="38195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91000" y="1447800"/>
            <a:ext cx="3536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1200" dirty="0">
                <a:solidFill>
                  <a:schemeClr val="bg2"/>
                </a:solidFill>
              </a:rPr>
              <a:t>Upload your picture to your profile</a:t>
            </a:r>
            <a:endParaRPr lang="en-US" sz="1200" dirty="0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r>
              <a:rPr lang="en-US" sz="1200" dirty="0">
                <a:solidFill>
                  <a:schemeClr val="bg2"/>
                </a:solidFill>
              </a:rPr>
              <a:t>Input your </a:t>
            </a:r>
            <a:r>
              <a:rPr lang="en-US" sz="1200" dirty="0" err="1">
                <a:solidFill>
                  <a:schemeClr val="bg2"/>
                </a:solidFill>
              </a:rPr>
              <a:t>linkedin</a:t>
            </a:r>
            <a:r>
              <a:rPr lang="en-US" sz="1200" dirty="0">
                <a:solidFill>
                  <a:schemeClr val="bg2"/>
                </a:solidFill>
              </a:rPr>
              <a:t> profile (if you have one)</a:t>
            </a:r>
            <a:endParaRPr lang="en-US" sz="1200" dirty="0">
              <a:solidFill>
                <a:schemeClr val="bg2"/>
              </a:solidFill>
            </a:endParaRPr>
          </a:p>
        </p:txBody>
      </p:sp>
    </p:spTree>
    <p:custDataLst>
      <p:tags r:id="rId3"/>
    </p:custData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707887-EE06-4E3F-9515-1ED64E674293}" type="slidenum">
              <a:rPr lang="en-GB" smtClean="0"/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228600"/>
            <a:ext cx="4758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Screen shot of your D2L profile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89965" y="2829560"/>
            <a:ext cx="485203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https://www.linkedin.com/in/ping58972/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7295" y="1117600"/>
            <a:ext cx="7573645" cy="56540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>
          <a:xfrm>
            <a:off x="914400" y="152400"/>
            <a:ext cx="7461250" cy="808038"/>
          </a:xfrm>
        </p:spPr>
        <p:txBody>
          <a:bodyPr/>
          <a:lstStyle/>
          <a:p>
            <a:pPr eaLnBrk="1" hangingPunct="1"/>
            <a:r>
              <a:rPr lang="en-US" sz="2400" b="0" dirty="0"/>
              <a:t>2. Install XAMPP 8.1.1</a:t>
            </a:r>
            <a:endParaRPr lang="en-US" sz="2400" b="0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273843" y="1164533"/>
            <a:ext cx="8367713" cy="4978400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/>
              <a:t> </a:t>
            </a: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</p:txBody>
      </p:sp>
      <p:sp>
        <p:nvSpPr>
          <p:cNvPr id="3" name="Rectangle 2"/>
          <p:cNvSpPr/>
          <p:nvPr/>
        </p:nvSpPr>
        <p:spPr>
          <a:xfrm>
            <a:off x="381000" y="1524000"/>
            <a:ext cx="8153400" cy="38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2"/>
              </a:solidFill>
              <a:effectLst/>
              <a:latin typeface="+mj-lt"/>
              <a:ea typeface="Calibri" panose="020F0502020204030204" pitchFamily="34" charset="0"/>
              <a:cs typeface="Gautam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7804" y="1163779"/>
            <a:ext cx="8153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1. Download XAMPP 8.1.1 from </a:t>
            </a:r>
            <a:endParaRPr lang="en-US" sz="1600" dirty="0">
              <a:solidFill>
                <a:schemeClr val="bg2"/>
              </a:solidFill>
              <a:hlinkClick r:id="rId1"/>
            </a:endParaRPr>
          </a:p>
          <a:p>
            <a:r>
              <a:rPr lang="en-US" sz="1600" dirty="0">
                <a:solidFill>
                  <a:schemeClr val="bg2"/>
                </a:solidFill>
                <a:hlinkClick r:id="rId1"/>
              </a:rPr>
              <a:t>https://www.apachefriends.org/download.html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endParaRPr lang="en-US" sz="16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2. For installation issues and trouble shooting, please refer to</a:t>
            </a:r>
            <a:endParaRPr lang="en-US" sz="16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(Video) </a:t>
            </a:r>
            <a:r>
              <a:rPr lang="en-US" sz="1600" dirty="0">
                <a:solidFill>
                  <a:schemeClr val="bg2"/>
                </a:solidFill>
                <a:hlinkClick r:id="rId2"/>
              </a:rPr>
              <a:t>https://www.youtube.com/watch?v=CGhzCOOEUJU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(Wiki) </a:t>
            </a:r>
            <a:r>
              <a:rPr lang="en-US" sz="1600" dirty="0">
                <a:solidFill>
                  <a:schemeClr val="bg2"/>
                </a:solidFill>
                <a:hlinkClick r:id="rId3"/>
              </a:rPr>
              <a:t>https://www.wikihow.com/Install-XAMPP-for-Windows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endParaRPr lang="en-US" sz="16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3. After successful installation and starting Apache, access this link on your browser to see the PHP configuration.</a:t>
            </a:r>
            <a:endParaRPr lang="en-US" sz="16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  <a:hlinkClick r:id="rId4"/>
              </a:rPr>
              <a:t>http://localhost/dashboard/phpinfo.php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endParaRPr lang="en-US" sz="16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4. Submit a screen shot of what you see on the browser on the next slide.</a:t>
            </a:r>
            <a:endParaRPr lang="en-US" sz="1600" dirty="0">
              <a:solidFill>
                <a:schemeClr val="bg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9268" y="4776286"/>
            <a:ext cx="3062288" cy="19510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7195" y="5357923"/>
            <a:ext cx="2295693" cy="1077218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Install XAMPP</a:t>
            </a:r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Start XAMPP</a:t>
            </a:r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Click “Start” for Apache</a:t>
            </a:r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Access http://localhost</a:t>
            </a:r>
            <a:endParaRPr lang="en-US" sz="1600" dirty="0">
              <a:solidFill>
                <a:schemeClr val="bg2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3200400" y="5334000"/>
            <a:ext cx="3910012" cy="685800"/>
          </a:xfrm>
          <a:prstGeom prst="straightConnector1">
            <a:avLst/>
          </a:prstGeom>
          <a:solidFill>
            <a:srgbClr val="00FFFF">
              <a:alpha val="50000"/>
            </a:srgbClr>
          </a:solidFill>
          <a:ln w="28575" cap="flat" cmpd="sng" algn="ctr">
            <a:solidFill>
              <a:schemeClr val="bg1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9300" y="101060"/>
            <a:ext cx="4086225" cy="1806763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>
          <a:xfrm>
            <a:off x="914400" y="152400"/>
            <a:ext cx="7461250" cy="808038"/>
          </a:xfrm>
        </p:spPr>
        <p:txBody>
          <a:bodyPr/>
          <a:lstStyle/>
          <a:p>
            <a:pPr eaLnBrk="1" hangingPunct="1"/>
            <a:r>
              <a:rPr lang="en-US" sz="2400" b="0"/>
              <a:t>XAMPP Deployment Issues</a:t>
            </a:r>
            <a:endParaRPr lang="en-US" sz="2400" b="0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81000" y="1295401"/>
            <a:ext cx="8367713" cy="4978400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/>
              <a:t> </a:t>
            </a: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</p:txBody>
      </p:sp>
      <p:sp>
        <p:nvSpPr>
          <p:cNvPr id="3" name="Rectangle 2"/>
          <p:cNvSpPr/>
          <p:nvPr/>
        </p:nvSpPr>
        <p:spPr>
          <a:xfrm>
            <a:off x="381000" y="1524000"/>
            <a:ext cx="8153400" cy="38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2"/>
              </a:solidFill>
              <a:effectLst/>
              <a:latin typeface="+mj-lt"/>
              <a:ea typeface="Calibri" panose="020F0502020204030204" pitchFamily="34" charset="0"/>
              <a:cs typeface="Gautam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6687" y="1219200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(Windows and Mac Users) You may get Port conflict issues. Search </a:t>
            </a:r>
            <a:r>
              <a:rPr lang="en-US" sz="1800" dirty="0" err="1">
                <a:solidFill>
                  <a:schemeClr val="bg2"/>
                </a:solidFill>
              </a:rPr>
              <a:t>StackOverFlow</a:t>
            </a:r>
            <a:r>
              <a:rPr lang="en-US" sz="1800" dirty="0">
                <a:solidFill>
                  <a:schemeClr val="bg2"/>
                </a:solidFill>
              </a:rPr>
              <a:t> or google the error message to figure out how to resolve those issues.</a:t>
            </a:r>
            <a:endParaRPr lang="en-US" sz="1800" dirty="0">
              <a:solidFill>
                <a:schemeClr val="bg2"/>
              </a:solidFill>
            </a:endParaRPr>
          </a:p>
          <a:p>
            <a:endParaRPr lang="en-US" sz="1800" dirty="0">
              <a:solidFill>
                <a:schemeClr val="bg2"/>
              </a:solidFill>
            </a:endParaRPr>
          </a:p>
          <a:p>
            <a:r>
              <a:rPr lang="en-US" sz="1800" dirty="0">
                <a:solidFill>
                  <a:schemeClr val="bg2"/>
                </a:solidFill>
              </a:rPr>
              <a:t>(MAC Users) There were two issues:</a:t>
            </a:r>
            <a:endParaRPr lang="en-US" sz="1800" dirty="0">
              <a:solidFill>
                <a:schemeClr val="bg2"/>
              </a:solidFill>
            </a:endParaRPr>
          </a:p>
          <a:p>
            <a:r>
              <a:rPr lang="en-US" sz="1800" dirty="0">
                <a:solidFill>
                  <a:schemeClr val="bg2"/>
                </a:solidFill>
              </a:rPr>
              <a:t>1. Site returning an access privilege denial</a:t>
            </a:r>
            <a:endParaRPr lang="en-US" sz="1800" dirty="0">
              <a:solidFill>
                <a:schemeClr val="bg2"/>
              </a:solidFill>
            </a:endParaRPr>
          </a:p>
          <a:p>
            <a:r>
              <a:rPr lang="en-US" sz="1800" dirty="0">
                <a:solidFill>
                  <a:schemeClr val="bg2"/>
                </a:solidFill>
              </a:rPr>
              <a:t>To solve this make sure rebus file has at least "read" privileges for everyone on your computer. Right click on file, get info, and at bottom give everyone "read" access.</a:t>
            </a:r>
            <a:endParaRPr lang="en-US" sz="1800" dirty="0">
              <a:solidFill>
                <a:schemeClr val="bg2"/>
              </a:solidFill>
            </a:endParaRPr>
          </a:p>
          <a:p>
            <a:endParaRPr lang="en-US" sz="1800" dirty="0">
              <a:solidFill>
                <a:schemeClr val="bg2"/>
              </a:solidFill>
            </a:endParaRPr>
          </a:p>
          <a:p>
            <a:r>
              <a:rPr lang="en-US" sz="1800" dirty="0">
                <a:solidFill>
                  <a:schemeClr val="bg2"/>
                </a:solidFill>
              </a:rPr>
              <a:t>2. When entering link in URL, site downloads files and does not display them.</a:t>
            </a:r>
            <a:endParaRPr lang="en-US" sz="1800" dirty="0">
              <a:solidFill>
                <a:schemeClr val="bg2"/>
              </a:solidFill>
            </a:endParaRPr>
          </a:p>
          <a:p>
            <a:r>
              <a:rPr lang="en-US" sz="1800" dirty="0">
                <a:solidFill>
                  <a:schemeClr val="bg2"/>
                </a:solidFill>
              </a:rPr>
              <a:t>Try copying all files inside your deployment directory (do not just duplicate the directory) and create a new directory with the copied files. The issue may be coming from hidden files.</a:t>
            </a:r>
            <a:endParaRPr lang="en-US" sz="1800" dirty="0">
              <a:solidFill>
                <a:schemeClr val="bg2"/>
              </a:solidFill>
            </a:endParaRPr>
          </a:p>
          <a:p>
            <a:endParaRPr lang="en-US" sz="1800" dirty="0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endParaRPr lang="en-US" sz="1800" dirty="0">
              <a:solidFill>
                <a:schemeClr val="bg2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>
          <a:xfrm>
            <a:off x="914400" y="152400"/>
            <a:ext cx="7461250" cy="808038"/>
          </a:xfrm>
        </p:spPr>
        <p:txBody>
          <a:bodyPr/>
          <a:lstStyle/>
          <a:p>
            <a:pPr eaLnBrk="1" hangingPunct="1"/>
            <a:r>
              <a:rPr lang="en-US" sz="2400" b="0" dirty="0"/>
              <a:t>Screen shot of XAMPP</a:t>
            </a:r>
            <a:br>
              <a:rPr lang="en-US" sz="2400" b="0" dirty="0"/>
            </a:br>
            <a:r>
              <a:rPr lang="en-US" sz="2400" dirty="0">
                <a:hlinkClick r:id="rId1"/>
              </a:rPr>
              <a:t>http://localhost/dashboard/phpinfo.php</a:t>
            </a:r>
            <a:r>
              <a:rPr lang="en-US" sz="2400" dirty="0"/>
              <a:t> </a:t>
            </a:r>
            <a:endParaRPr lang="en-US" sz="2400" b="0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273843" y="1164533"/>
            <a:ext cx="8367713" cy="4978400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/>
              <a:t> </a:t>
            </a: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</p:txBody>
      </p:sp>
      <p:sp>
        <p:nvSpPr>
          <p:cNvPr id="3" name="Rectangle 2"/>
          <p:cNvSpPr/>
          <p:nvPr/>
        </p:nvSpPr>
        <p:spPr>
          <a:xfrm>
            <a:off x="381000" y="1524000"/>
            <a:ext cx="8153400" cy="38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2"/>
              </a:solidFill>
              <a:effectLst/>
              <a:latin typeface="+mj-lt"/>
              <a:ea typeface="Calibri" panose="020F0502020204030204" pitchFamily="34" charset="0"/>
              <a:cs typeface="Gautam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90" y="1164590"/>
            <a:ext cx="6662420" cy="54102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>
          <a:xfrm>
            <a:off x="914400" y="152400"/>
            <a:ext cx="7461250" cy="808038"/>
          </a:xfrm>
        </p:spPr>
        <p:txBody>
          <a:bodyPr/>
          <a:lstStyle/>
          <a:p>
            <a:pPr eaLnBrk="1" hangingPunct="1"/>
            <a:r>
              <a:rPr lang="en-US" sz="2400" b="0" dirty="0"/>
              <a:t>3. Install Eclipse IDE (for Java Coding)</a:t>
            </a:r>
            <a:endParaRPr lang="en-US" sz="2400" b="0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273843" y="1164533"/>
            <a:ext cx="8367713" cy="4978400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/>
              <a:t> </a:t>
            </a: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</p:txBody>
      </p:sp>
      <p:sp>
        <p:nvSpPr>
          <p:cNvPr id="3" name="Rectangle 2"/>
          <p:cNvSpPr/>
          <p:nvPr/>
        </p:nvSpPr>
        <p:spPr>
          <a:xfrm>
            <a:off x="381000" y="1524000"/>
            <a:ext cx="8153400" cy="38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2"/>
              </a:solidFill>
              <a:effectLst/>
              <a:latin typeface="+mj-lt"/>
              <a:ea typeface="Calibri" panose="020F0502020204030204" pitchFamily="34" charset="0"/>
              <a:cs typeface="Gautam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7804" y="1163779"/>
            <a:ext cx="8153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We will be using Eclipse as our code editor for writing Java programs.</a:t>
            </a:r>
            <a:endParaRPr lang="en-US" sz="16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928" y="3463014"/>
            <a:ext cx="8590608" cy="19380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Check one of the following: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[ X] I have installed Eclipse and I plan to use it in ICS499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[ ] I did not install Eclipse as I want to stick with another editor I am already familiar with</a:t>
            </a:r>
            <a:endParaRPr lang="en-US" dirty="0">
              <a:solidFill>
                <a:schemeClr val="bg2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>
          <a:xfrm>
            <a:off x="914400" y="152400"/>
            <a:ext cx="7461250" cy="808038"/>
          </a:xfrm>
        </p:spPr>
        <p:txBody>
          <a:bodyPr/>
          <a:lstStyle/>
          <a:p>
            <a:pPr eaLnBrk="1" hangingPunct="1"/>
            <a:r>
              <a:rPr lang="en-US" sz="2400" b="0" dirty="0"/>
              <a:t>Screenshot of Eclipse or the editor you want to use</a:t>
            </a:r>
            <a:endParaRPr lang="en-US" sz="2400" b="0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273843" y="1164533"/>
            <a:ext cx="8367713" cy="4978400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/>
              <a:t> </a:t>
            </a: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</p:txBody>
      </p:sp>
      <p:sp>
        <p:nvSpPr>
          <p:cNvPr id="3" name="Rectangle 2"/>
          <p:cNvSpPr/>
          <p:nvPr/>
        </p:nvSpPr>
        <p:spPr>
          <a:xfrm>
            <a:off x="381000" y="1524000"/>
            <a:ext cx="8153400" cy="38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2"/>
              </a:solidFill>
              <a:effectLst/>
              <a:latin typeface="+mj-lt"/>
              <a:ea typeface="Calibri" panose="020F0502020204030204" pitchFamily="34" charset="0"/>
              <a:cs typeface="Gautam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164590"/>
            <a:ext cx="8496300" cy="49784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/>
</p:sld>
</file>

<file path=ppt/tags/tag1.xml><?xml version="1.0" encoding="utf-8"?>
<p:tagLst xmlns:p="http://schemas.openxmlformats.org/presentationml/2006/main">
  <p:tag name="ARTICULATE_SLIDE_THUMBNAIL_REFRESH" val="1"/>
</p:tagLst>
</file>

<file path=ppt/tags/tag10.xml><?xml version="1.0" encoding="utf-8"?>
<p:tagLst xmlns:p="http://schemas.openxmlformats.org/presentationml/2006/main">
  <p:tag name="ARTICULATE_SLIDE_THUMBNAIL_REFRESH" val="1"/>
</p:tagLst>
</file>

<file path=ppt/tags/tag11.xml><?xml version="1.0" encoding="utf-8"?>
<p:tagLst xmlns:p="http://schemas.openxmlformats.org/presentationml/2006/main">
  <p:tag name="ARTICULATE_SLIDE_THUMBNAIL_REFRESH" val="1"/>
</p:tagLst>
</file>

<file path=ppt/tags/tag12.xml><?xml version="1.0" encoding="utf-8"?>
<p:tagLst xmlns:p="http://schemas.openxmlformats.org/presentationml/2006/main">
  <p:tag name="ARTICULATE_SLIDE_THUMBNAIL_REFRESH" val="1"/>
</p:tagLst>
</file>

<file path=ppt/tags/tag13.xml><?xml version="1.0" encoding="utf-8"?>
<p:tagLst xmlns:p="http://schemas.openxmlformats.org/presentationml/2006/main">
  <p:tag name="ARTICULATE_SLIDE_THUMBNAIL_REFRESH" val="1"/>
</p:tagLst>
</file>

<file path=ppt/tags/tag14.xml><?xml version="1.0" encoding="utf-8"?>
<p:tagLst xmlns:p="http://schemas.openxmlformats.org/presentationml/2006/main">
  <p:tag name="ARTICULATE_SLIDE_THUMBNAIL_REFRESH" val="1"/>
</p:tagLst>
</file>

<file path=ppt/tags/tag15.xml><?xml version="1.0" encoding="utf-8"?>
<p:tagLst xmlns:p="http://schemas.openxmlformats.org/presentationml/2006/main">
  <p:tag name="ARTICULATE_SLIDE_THUMBNAIL_REFRESH" val="1"/>
</p:tagLst>
</file>

<file path=ppt/tags/tag16.xml><?xml version="1.0" encoding="utf-8"?>
<p:tagLst xmlns:p="http://schemas.openxmlformats.org/presentationml/2006/main">
  <p:tag name="ARTICULATE_SLIDE_THUMBNAIL_REFRESH" val="1"/>
</p:tagLst>
</file>

<file path=ppt/tags/tag17.xml><?xml version="1.0" encoding="utf-8"?>
<p:tagLst xmlns:p="http://schemas.openxmlformats.org/presentationml/2006/main">
  <p:tag name="ARTICULATE_SLIDE_THUMBNAIL_REFRESH" val="1"/>
</p:tagLst>
</file>

<file path=ppt/tags/tag18.xml><?xml version="1.0" encoding="utf-8"?>
<p:tagLst xmlns:p="http://schemas.openxmlformats.org/presentationml/2006/main">
  <p:tag name="ARTICULATE_SLIDE_THUMBNAIL_REFRESH" val="1"/>
</p:tagLst>
</file>

<file path=ppt/tags/tag19.xml><?xml version="1.0" encoding="utf-8"?>
<p:tagLst xmlns:p="http://schemas.openxmlformats.org/presentationml/2006/main">
  <p:tag name="ARTICULATE_SLIDE_THUMBNAIL_REFRESH" val="1"/>
</p:tagLst>
</file>

<file path=ppt/tags/tag2.xml><?xml version="1.0" encoding="utf-8"?>
<p:tagLst xmlns:p="http://schemas.openxmlformats.org/presentationml/2006/main">
  <p:tag name="ARTICULATE_SLIDE_THUMBNAIL_REFRESH" val="1"/>
</p:tagLst>
</file>

<file path=ppt/tags/tag20.xml><?xml version="1.0" encoding="utf-8"?>
<p:tagLst xmlns:p="http://schemas.openxmlformats.org/presentationml/2006/main">
  <p:tag name="ARTICULATE_SLIDE_THUMBNAIL_REFRESH" val="1"/>
</p:tagLst>
</file>

<file path=ppt/tags/tag21.xml><?xml version="1.0" encoding="utf-8"?>
<p:tagLst xmlns:p="http://schemas.openxmlformats.org/presentationml/2006/main">
  <p:tag name="ARTICULATE_SLIDE_THUMBNAIL_REFRESH" val="1"/>
</p:tagLst>
</file>

<file path=ppt/tags/tag22.xml><?xml version="1.0" encoding="utf-8"?>
<p:tagLst xmlns:p="http://schemas.openxmlformats.org/presentationml/2006/main">
  <p:tag name="KSO_WM_UNIT_TABLE_BEAUTIFY" val="smartTable{b3dd11f9-788c-4c0b-bfe7-69ea3f199400}"/>
</p:tagLst>
</file>

<file path=ppt/tags/tag23.xml><?xml version="1.0" encoding="utf-8"?>
<p:tagLst xmlns:p="http://schemas.openxmlformats.org/presentationml/2006/main">
  <p:tag name="ARTICULATE_SLIDE_THUMBNAIL_REFRESH" val="1"/>
</p:tagLst>
</file>

<file path=ppt/tags/tag3.xml><?xml version="1.0" encoding="utf-8"?>
<p:tagLst xmlns:p="http://schemas.openxmlformats.org/presentationml/2006/main">
  <p:tag name="ARTICULATE_SLIDE_THUMBNAIL_REFRESH" val="1"/>
</p:tagLst>
</file>

<file path=ppt/tags/tag4.xml><?xml version="1.0" encoding="utf-8"?>
<p:tagLst xmlns:p="http://schemas.openxmlformats.org/presentationml/2006/main">
  <p:tag name="ARTICULATE_SLIDE_THUMBNAIL_REFRESH" val="1"/>
</p:tagLst>
</file>

<file path=ppt/tags/tag5.xml><?xml version="1.0" encoding="utf-8"?>
<p:tagLst xmlns:p="http://schemas.openxmlformats.org/presentationml/2006/main">
  <p:tag name="ARTICULATE_SLIDE_THUMBNAIL_REFRESH" val="1"/>
</p:tagLst>
</file>

<file path=ppt/tags/tag6.xml><?xml version="1.0" encoding="utf-8"?>
<p:tagLst xmlns:p="http://schemas.openxmlformats.org/presentationml/2006/main">
  <p:tag name="ARTICULATE_SLIDE_THUMBNAIL_REFRESH" val="1"/>
</p:tagLst>
</file>

<file path=ppt/tags/tag7.xml><?xml version="1.0" encoding="utf-8"?>
<p:tagLst xmlns:p="http://schemas.openxmlformats.org/presentationml/2006/main">
  <p:tag name="ARTICULATE_SLIDE_THUMBNAIL_REFRESH" val="1"/>
</p:tagLst>
</file>

<file path=ppt/tags/tag8.xml><?xml version="1.0" encoding="utf-8"?>
<p:tagLst xmlns:p="http://schemas.openxmlformats.org/presentationml/2006/main">
  <p:tag name="ARTICULATE_SLIDE_THUMBNAIL_REFRESH" val="1"/>
</p:tagLst>
</file>

<file path=ppt/tags/tag9.xml><?xml version="1.0" encoding="utf-8"?>
<p:tagLst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jasthi">
  <a:themeElements>
    <a:clrScheme name="jasthi.pot 9">
      <a:dk1>
        <a:srgbClr val="220011"/>
      </a:dk1>
      <a:lt1>
        <a:srgbClr val="FFFFFF"/>
      </a:lt1>
      <a:dk2>
        <a:srgbClr val="0F3A68"/>
      </a:dk2>
      <a:lt2>
        <a:srgbClr val="FFFFFF"/>
      </a:lt2>
      <a:accent1>
        <a:srgbClr val="CAD704"/>
      </a:accent1>
      <a:accent2>
        <a:srgbClr val="204658"/>
      </a:accent2>
      <a:accent3>
        <a:srgbClr val="AAAEB9"/>
      </a:accent3>
      <a:accent4>
        <a:srgbClr val="DADADA"/>
      </a:accent4>
      <a:accent5>
        <a:srgbClr val="E1E8AA"/>
      </a:accent5>
      <a:accent6>
        <a:srgbClr val="1C3F4F"/>
      </a:accent6>
      <a:hlink>
        <a:srgbClr val="000066"/>
      </a:hlink>
      <a:folHlink>
        <a:srgbClr val="F07600"/>
      </a:folHlink>
    </a:clrScheme>
    <a:fontScheme name="jasthi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>
            <a:alpha val="50000"/>
          </a:srgbClr>
        </a:solidFill>
        <a:ln w="28575" cap="flat" cmpd="sng" algn="ctr">
          <a:solidFill>
            <a:schemeClr val="bg1"/>
          </a:solidFill>
          <a:prstDash val="solid"/>
          <a:round/>
          <a:headEnd type="none" w="sm" len="sm"/>
          <a:tailEnd type="stealth" w="lg" len="lg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>
            <a:alpha val="50000"/>
          </a:srgbClr>
        </a:solidFill>
        <a:ln w="28575" cap="flat" cmpd="sng" algn="ctr">
          <a:solidFill>
            <a:schemeClr val="bg1"/>
          </a:solidFill>
          <a:prstDash val="solid"/>
          <a:round/>
          <a:headEnd type="none" w="sm" len="sm"/>
          <a:tailEnd type="stealth" w="lg" len="lg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</a:defRPr>
        </a:defPPr>
      </a:lstStyle>
    </a:lnDef>
  </a:objectDefaults>
  <a:extraClrSchemeLst>
    <a:extraClrScheme>
      <a:clrScheme name="jasthi.pot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2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3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4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5">
        <a:dk1>
          <a:srgbClr val="663300"/>
        </a:dk1>
        <a:lt1>
          <a:srgbClr val="FFFFFF"/>
        </a:lt1>
        <a:dk2>
          <a:srgbClr val="000000"/>
        </a:dk2>
        <a:lt2>
          <a:srgbClr val="FFFF99"/>
        </a:lt2>
        <a:accent1>
          <a:srgbClr val="FFCC66"/>
        </a:accent1>
        <a:accent2>
          <a:srgbClr val="FFFFCC"/>
        </a:accent2>
        <a:accent3>
          <a:srgbClr val="FFFFFF"/>
        </a:accent3>
        <a:accent4>
          <a:srgbClr val="562A00"/>
        </a:accent4>
        <a:accent5>
          <a:srgbClr val="FFE2B8"/>
        </a:accent5>
        <a:accent6>
          <a:srgbClr val="E7E7B9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sthi.pot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sthi.pot 7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8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FFC94C"/>
        </a:hlink>
        <a:folHlink>
          <a:srgbClr val="F07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9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000066"/>
        </a:hlink>
        <a:folHlink>
          <a:srgbClr val="F07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Office\Templates\jasthi.pot</Template>
  <TotalTime>0</TotalTime>
  <Words>5290</Words>
  <Application>WPS Writer</Application>
  <PresentationFormat>On-screen Show (4:3)</PresentationFormat>
  <Paragraphs>278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8" baseType="lpstr">
      <vt:lpstr>Arial</vt:lpstr>
      <vt:lpstr>SimSun</vt:lpstr>
      <vt:lpstr>Wingdings</vt:lpstr>
      <vt:lpstr>Times New Roman</vt:lpstr>
      <vt:lpstr>Book Antiqua</vt:lpstr>
      <vt:lpstr>Calibri</vt:lpstr>
      <vt:lpstr>Gautami</vt:lpstr>
      <vt:lpstr>Lato</vt:lpstr>
      <vt:lpstr>苹方-简</vt:lpstr>
      <vt:lpstr>微软雅黑</vt:lpstr>
      <vt:lpstr>汉仪旗黑</vt:lpstr>
      <vt:lpstr>Arial Unicode MS</vt:lpstr>
      <vt:lpstr>宋体-简</vt:lpstr>
      <vt:lpstr>Helvetica Neue</vt:lpstr>
      <vt:lpstr>Thonburi</vt:lpstr>
      <vt:lpstr>jasthi</vt:lpstr>
      <vt:lpstr>PowerPoint 演示文稿</vt:lpstr>
      <vt:lpstr>Assignment 1 Overview</vt:lpstr>
      <vt:lpstr>PowerPoint 演示文稿</vt:lpstr>
      <vt:lpstr>PowerPoint 演示文稿</vt:lpstr>
      <vt:lpstr>2. Install XAMPP 8.1.1</vt:lpstr>
      <vt:lpstr>XAMPP Deployment Issues</vt:lpstr>
      <vt:lpstr>Screen shot of XAMPP http://localhost/dashboard/phpinfo.php </vt:lpstr>
      <vt:lpstr>3. Install Eclipse IDE (for Java Coding)</vt:lpstr>
      <vt:lpstr>Screenshot of Eclipse or the editor you want to use</vt:lpstr>
      <vt:lpstr>4. GitHub</vt:lpstr>
      <vt:lpstr>Screen shot of GitHub profile</vt:lpstr>
      <vt:lpstr>5. trello</vt:lpstr>
      <vt:lpstr>Screen shot of trello profile</vt:lpstr>
      <vt:lpstr>PowerPoint 演示文稿</vt:lpstr>
      <vt:lpstr>Screen shot of  http://localhost/code-3ed-master/09_forms/getpost.php  </vt:lpstr>
      <vt:lpstr>PowerPoint 演示文稿</vt:lpstr>
      <vt:lpstr>Screen shot of your Anaconda Navigator</vt:lpstr>
      <vt:lpstr>PowerPoint 演示文稿</vt:lpstr>
      <vt:lpstr>PowerPoint 演示文稿</vt:lpstr>
      <vt:lpstr>PowerPoint 演示文稿</vt:lpstr>
      <vt:lpstr>PowerPoint 演示文稿</vt:lpstr>
      <vt:lpstr>Summary: Please complete this checklist</vt:lpstr>
    </vt:vector>
  </TitlesOfParts>
  <LinksUpToDate>false</LinksUpToDate>
  <SharedDoc>false</SharedDoc>
  <HyperlinksChanged>false</HyperlinksChanged>
  <AppVersion>14.0000</AppVersion>
  <Pages>25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Fundamentals with C++</dc:title>
  <dc:creator>Rick Mercer - Instructor of Engineering and Computer Science</dc:creator>
  <cp:keywords>Chapter 6;C_Unrestricted</cp:keywords>
  <dc:subject>Lecture notes for CmpSc 101, 201, 203</dc:subject>
  <cp:lastModifiedBy>ping58972</cp:lastModifiedBy>
  <cp:revision>573</cp:revision>
  <cp:lastPrinted>2022-01-12T04:53:13Z</cp:lastPrinted>
  <dcterms:created xsi:type="dcterms:W3CDTF">2022-01-12T04:53:13Z</dcterms:created>
  <dcterms:modified xsi:type="dcterms:W3CDTF">2022-01-12T04:53:13Z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2F7729D9-822F-490E-B637-6C89EB1AAAC2</vt:lpwstr>
  </property>
  <property fmtid="{D5CDD505-2E9C-101B-9397-08002B2CF9AE}" pid="3" name="ArticulatePath">
    <vt:lpwstr>ics370_itertive evolutionary and agile_ch3_4_5_6</vt:lpwstr>
  </property>
  <property fmtid="{D5CDD505-2E9C-101B-9397-08002B2CF9AE}" pid="4" name="Document Confidentiality">
    <vt:lpwstr>Unrestricted</vt:lpwstr>
  </property>
  <property fmtid="{D5CDD505-2E9C-101B-9397-08002B2CF9AE}" pid="5" name="KSOProductBuildVer">
    <vt:lpwstr>1033-3.2.0.6370</vt:lpwstr>
  </property>
</Properties>
</file>