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1" name="Google Shape;441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490" name="Google Shape;49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1" name="Google Shape;491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8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30" name="Google Shape;530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1" name="Google Shape;531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76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41" name="Google Shape;541;p17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2" name="Google Shape;542;p17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7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7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9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63" name="Google Shape;563;p17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4" name="Google Shape;564;p17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81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77" name="Google Shape;577;p18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8" name="Google Shape;578;p18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8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8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It suffices to prove the claim for two threads. Here is how we model computation histories.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8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8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8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8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8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8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8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9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9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9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9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9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93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83" name="Google Shape;683;p19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4" name="Google Shape;684;p19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95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98" name="Google Shape;698;p19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9" name="Google Shape;699;p19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As we will see later consensus can be formulated as a linearizable object in which threads in the sequential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execution decide on the value of the first thread to complete.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97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713" name="Google Shape;713;p19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4" name="Google Shape;714;p19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Note the use of a protected for proposed. A protected method is visible to inheriting classes, even not part of the same package. A package scope (default) method is not. That is the only difference between protected and package scope.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method are restricted in accessing it. See example below: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package 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public class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protected int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////////////////////////////////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package two;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import one.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class B extends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void myMethod()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p = 1; //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A a = new 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a.p = 1; // not ok, p would have to be public for this to work.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}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75" name="Google Shape;75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99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727" name="Google Shape;727;p19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8" name="Google Shape;728;p19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34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783" name="Google Shape;783;p2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4" name="Google Shape;784;p2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9450" y="6170612"/>
            <a:ext cx="927100" cy="4619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reativecommons.org/licenses/by-sa/2.5/" TargetMode="External"/><Relationship Id="rId4" Type="http://schemas.openxmlformats.org/officeDocument/2006/relationships/hyperlink" Target="http://creativecommons.org/licenses/by-sa/2.5/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ctrTitle"/>
          </p:nvPr>
        </p:nvSpPr>
        <p:spPr>
          <a:xfrm>
            <a:off x="685800" y="101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Relative Power of Synchronization Operations</a:t>
            </a:r>
            <a:endParaRPr/>
          </a:p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1295400" y="4343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mic Sans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Companion slides for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Art of Multiprocessor Programming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Comic Sans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Maurice Herlihy &amp; Nir Shavit</a:t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92112" y="5927725"/>
            <a:ext cx="1509712" cy="930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343" name="Google Shape;34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Machine Level Instruction Granularity</a:t>
            </a:r>
            <a:endParaRPr/>
          </a:p>
        </p:txBody>
      </p:sp>
      <p:grpSp>
        <p:nvGrpSpPr>
          <p:cNvPr id="347" name="Google Shape;347;p16"/>
          <p:cNvGrpSpPr/>
          <p:nvPr/>
        </p:nvGrpSpPr>
        <p:grpSpPr>
          <a:xfrm>
            <a:off x="1600200" y="3200400"/>
            <a:ext cx="1358899" cy="1282700"/>
            <a:chOff x="1600200" y="4318000"/>
            <a:chExt cx="1358899" cy="1282700"/>
          </a:xfrm>
        </p:grpSpPr>
        <p:sp>
          <p:nvSpPr>
            <p:cNvPr id="348" name="Google Shape;348;p16"/>
            <p:cNvSpPr/>
            <p:nvPr/>
          </p:nvSpPr>
          <p:spPr>
            <a:xfrm>
              <a:off x="1638300" y="5245100"/>
              <a:ext cx="774700" cy="2540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flipH="1">
              <a:off x="1600200" y="50292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flipH="1">
              <a:off x="1709737" y="47625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1905000" y="44450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638300" y="4318000"/>
              <a:ext cx="1181100" cy="939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78709" y="116756"/>
                  </a:lnTo>
                  <a:lnTo>
                    <a:pt x="120000" y="0"/>
                  </a:lnTo>
                  <a:lnTo>
                    <a:pt x="54193" y="162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2413000" y="4318000"/>
              <a:ext cx="393700" cy="1206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2842"/>
                  </a:lnTo>
                  <a:lnTo>
                    <a:pt x="3870" y="120000"/>
                  </a:lnTo>
                  <a:lnTo>
                    <a:pt x="0" y="9473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514600" y="50546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2649537" y="47752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2757487" y="45085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57" name="Google Shape;357;p16"/>
          <p:cNvGrpSpPr/>
          <p:nvPr/>
        </p:nvGrpSpPr>
        <p:grpSpPr>
          <a:xfrm>
            <a:off x="6096000" y="3200400"/>
            <a:ext cx="1358900" cy="1282700"/>
            <a:chOff x="6096000" y="4419600"/>
            <a:chExt cx="1358900" cy="1282700"/>
          </a:xfrm>
        </p:grpSpPr>
        <p:sp>
          <p:nvSpPr>
            <p:cNvPr id="358" name="Google Shape;358;p16"/>
            <p:cNvSpPr/>
            <p:nvPr/>
          </p:nvSpPr>
          <p:spPr>
            <a:xfrm flipH="1">
              <a:off x="6642100" y="5346700"/>
              <a:ext cx="774700" cy="254000"/>
            </a:xfrm>
            <a:prstGeom prst="rect">
              <a:avLst/>
            </a:prstGeom>
            <a:solidFill>
              <a:srgbClr val="6666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7239000" y="51308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7150100" y="48641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6948487" y="45466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flipH="1">
              <a:off x="6235700" y="4419600"/>
              <a:ext cx="1181100" cy="939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78709" y="116756"/>
                  </a:lnTo>
                  <a:lnTo>
                    <a:pt x="120000" y="0"/>
                  </a:lnTo>
                  <a:lnTo>
                    <a:pt x="54193" y="162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6666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flipH="1">
              <a:off x="6248400" y="4419600"/>
              <a:ext cx="393700" cy="1206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2842"/>
                  </a:lnTo>
                  <a:lnTo>
                    <a:pt x="3870" y="120000"/>
                  </a:lnTo>
                  <a:lnTo>
                    <a:pt x="0" y="9473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666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flipH="1">
              <a:off x="6324600" y="51562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flipH="1">
              <a:off x="6210300" y="48768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flipH="1">
              <a:off x="6096000" y="46101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67" name="Google Shape;367;p16"/>
          <p:cNvSpPr/>
          <p:nvPr/>
        </p:nvSpPr>
        <p:spPr>
          <a:xfrm>
            <a:off x="1385887" y="2020887"/>
            <a:ext cx="3140075" cy="874712"/>
          </a:xfrm>
          <a:prstGeom prst="cloudCallout">
            <a:avLst>
              <a:gd fmla="val 6912" name="adj1"/>
              <a:gd fmla="val 26108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36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Eugene</a:t>
            </a:r>
            <a:endParaRPr/>
          </a:p>
        </p:txBody>
      </p:sp>
      <p:sp>
        <p:nvSpPr>
          <p:cNvPr id="368" name="Google Shape;368;p16"/>
          <p:cNvSpPr/>
          <p:nvPr/>
        </p:nvSpPr>
        <p:spPr>
          <a:xfrm>
            <a:off x="4737100" y="2008187"/>
            <a:ext cx="3128962" cy="914400"/>
          </a:xfrm>
          <a:prstGeom prst="cloudCallout">
            <a:avLst>
              <a:gd fmla="val -1907" name="adj1"/>
              <a:gd fmla="val 2745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Comic Sans MS"/>
              <a:buNone/>
            </a:pPr>
            <a:r>
              <a:rPr b="0" i="0" lang="en-US" sz="3600" u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Amdahl</a:t>
            </a:r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>
            <a:off x="3962400" y="3254375"/>
            <a:ext cx="1130300" cy="1173162"/>
            <a:chOff x="3962400" y="3254375"/>
            <a:chExt cx="1130300" cy="1173162"/>
          </a:xfrm>
        </p:grpSpPr>
        <p:sp>
          <p:nvSpPr>
            <p:cNvPr id="370" name="Google Shape;370;p16"/>
            <p:cNvSpPr/>
            <p:nvPr/>
          </p:nvSpPr>
          <p:spPr>
            <a:xfrm>
              <a:off x="4114800" y="4186237"/>
              <a:ext cx="838200" cy="2286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4114800" y="3254375"/>
              <a:ext cx="838200" cy="931862"/>
            </a:xfrm>
            <a:custGeom>
              <a:rect b="b" l="l" r="r" t="t"/>
              <a:pathLst>
                <a:path extrusionOk="0" h="120000" w="120000">
                  <a:moveTo>
                    <a:pt x="10909" y="2248"/>
                  </a:moveTo>
                  <a:lnTo>
                    <a:pt x="109090" y="224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7272" y="0"/>
                  </a:lnTo>
                </a:path>
              </a:pathLst>
            </a:custGeom>
            <a:solidFill>
              <a:srgbClr val="FF99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72" name="Google Shape;372;p16"/>
            <p:cNvGrpSpPr/>
            <p:nvPr/>
          </p:nvGrpSpPr>
          <p:grpSpPr>
            <a:xfrm>
              <a:off x="4876800" y="3424237"/>
              <a:ext cx="215900" cy="1003300"/>
              <a:chOff x="4876800" y="4495800"/>
              <a:chExt cx="215900" cy="1003300"/>
            </a:xfrm>
          </p:grpSpPr>
          <p:sp>
            <p:nvSpPr>
              <p:cNvPr id="373" name="Google Shape;373;p16"/>
              <p:cNvSpPr/>
              <p:nvPr/>
            </p:nvSpPr>
            <p:spPr>
              <a:xfrm>
                <a:off x="4876800" y="49530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4876800" y="47244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4876800" y="44958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376" name="Google Shape;376;p16"/>
            <p:cNvGrpSpPr/>
            <p:nvPr/>
          </p:nvGrpSpPr>
          <p:grpSpPr>
            <a:xfrm flipH="1">
              <a:off x="3962400" y="3424237"/>
              <a:ext cx="215900" cy="1003300"/>
              <a:chOff x="4876800" y="4495800"/>
              <a:chExt cx="215900" cy="1003300"/>
            </a:xfrm>
          </p:grpSpPr>
          <p:sp>
            <p:nvSpPr>
              <p:cNvPr id="377" name="Google Shape;377;p16"/>
              <p:cNvSpPr/>
              <p:nvPr/>
            </p:nvSpPr>
            <p:spPr>
              <a:xfrm>
                <a:off x="4876800" y="49530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4876800" y="47244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4876800" y="44958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380" name="Google Shape;380;p16"/>
          <p:cNvSpPr txBox="1"/>
          <p:nvPr/>
        </p:nvSpPr>
        <p:spPr>
          <a:xfrm>
            <a:off x="1600200" y="6243637"/>
            <a:ext cx="3889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</a:t>
            </a:r>
            <a:endParaRPr/>
          </a:p>
        </p:txBody>
      </p:sp>
      <p:sp>
        <p:nvSpPr>
          <p:cNvPr id="381" name="Google Shape;381;p16"/>
          <p:cNvSpPr/>
          <p:nvPr/>
        </p:nvSpPr>
        <p:spPr>
          <a:xfrm>
            <a:off x="3657600" y="4995862"/>
            <a:ext cx="2157412" cy="985837"/>
          </a:xfrm>
          <a:custGeom>
            <a:rect b="b" l="l" r="r" t="t"/>
            <a:pathLst>
              <a:path extrusionOk="0" h="120000" w="120000">
                <a:moveTo>
                  <a:pt x="0" y="64546"/>
                </a:moveTo>
                <a:cubicBezTo>
                  <a:pt x="2367" y="50282"/>
                  <a:pt x="8794" y="45824"/>
                  <a:pt x="15306" y="42971"/>
                </a:cubicBezTo>
                <a:cubicBezTo>
                  <a:pt x="17336" y="24606"/>
                  <a:pt x="23424" y="25319"/>
                  <a:pt x="30528" y="21575"/>
                </a:cubicBezTo>
                <a:cubicBezTo>
                  <a:pt x="32727" y="20505"/>
                  <a:pt x="35010" y="18543"/>
                  <a:pt x="37124" y="16939"/>
                </a:cubicBezTo>
                <a:cubicBezTo>
                  <a:pt x="38139" y="13551"/>
                  <a:pt x="39154" y="5349"/>
                  <a:pt x="40761" y="3209"/>
                </a:cubicBezTo>
                <a:cubicBezTo>
                  <a:pt x="42029" y="1426"/>
                  <a:pt x="45073" y="0"/>
                  <a:pt x="45073" y="0"/>
                </a:cubicBezTo>
                <a:cubicBezTo>
                  <a:pt x="50655" y="1961"/>
                  <a:pt x="56152" y="3566"/>
                  <a:pt x="61818" y="4635"/>
                </a:cubicBezTo>
                <a:cubicBezTo>
                  <a:pt x="68837" y="2317"/>
                  <a:pt x="76532" y="7488"/>
                  <a:pt x="83636" y="9271"/>
                </a:cubicBezTo>
                <a:cubicBezTo>
                  <a:pt x="90317" y="23358"/>
                  <a:pt x="96405" y="28350"/>
                  <a:pt x="105454" y="32273"/>
                </a:cubicBezTo>
                <a:cubicBezTo>
                  <a:pt x="108668" y="36731"/>
                  <a:pt x="108329" y="41723"/>
                  <a:pt x="111289" y="47607"/>
                </a:cubicBezTo>
                <a:cubicBezTo>
                  <a:pt x="112304" y="54561"/>
                  <a:pt x="113826" y="55096"/>
                  <a:pt x="117040" y="56879"/>
                </a:cubicBezTo>
                <a:cubicBezTo>
                  <a:pt x="118900" y="60624"/>
                  <a:pt x="119154" y="64011"/>
                  <a:pt x="120000" y="69004"/>
                </a:cubicBezTo>
                <a:cubicBezTo>
                  <a:pt x="118731" y="76849"/>
                  <a:pt x="114926" y="83090"/>
                  <a:pt x="111289" y="85943"/>
                </a:cubicBezTo>
                <a:cubicBezTo>
                  <a:pt x="109513" y="89509"/>
                  <a:pt x="106384" y="93432"/>
                  <a:pt x="104016" y="95037"/>
                </a:cubicBezTo>
                <a:cubicBezTo>
                  <a:pt x="101818" y="99673"/>
                  <a:pt x="93530" y="105200"/>
                  <a:pt x="90147" y="107340"/>
                </a:cubicBezTo>
                <a:cubicBezTo>
                  <a:pt x="83805" y="116433"/>
                  <a:pt x="75010" y="115542"/>
                  <a:pt x="67653" y="116612"/>
                </a:cubicBezTo>
                <a:cubicBezTo>
                  <a:pt x="49471" y="115542"/>
                  <a:pt x="47441" y="120000"/>
                  <a:pt x="36363" y="111976"/>
                </a:cubicBezTo>
                <a:cubicBezTo>
                  <a:pt x="33319" y="107161"/>
                  <a:pt x="29936" y="103060"/>
                  <a:pt x="26215" y="101277"/>
                </a:cubicBezTo>
                <a:cubicBezTo>
                  <a:pt x="23678" y="98603"/>
                  <a:pt x="21649" y="95393"/>
                  <a:pt x="18942" y="93610"/>
                </a:cubicBezTo>
                <a:cubicBezTo>
                  <a:pt x="18435" y="92005"/>
                  <a:pt x="18181" y="90222"/>
                  <a:pt x="17505" y="88974"/>
                </a:cubicBezTo>
                <a:cubicBezTo>
                  <a:pt x="16913" y="87904"/>
                  <a:pt x="15898" y="88439"/>
                  <a:pt x="15306" y="87369"/>
                </a:cubicBezTo>
                <a:cubicBezTo>
                  <a:pt x="12515" y="81664"/>
                  <a:pt x="16575" y="84160"/>
                  <a:pt x="13868" y="78276"/>
                </a:cubicBezTo>
                <a:cubicBezTo>
                  <a:pt x="13361" y="77028"/>
                  <a:pt x="12346" y="77384"/>
                  <a:pt x="11670" y="76671"/>
                </a:cubicBezTo>
                <a:cubicBezTo>
                  <a:pt x="8541" y="72927"/>
                  <a:pt x="6257" y="68469"/>
                  <a:pt x="2959" y="65973"/>
                </a:cubicBezTo>
                <a:cubicBezTo>
                  <a:pt x="1099" y="60089"/>
                  <a:pt x="2114" y="60089"/>
                  <a:pt x="0" y="64546"/>
                </a:cubicBezTo>
                <a:close/>
              </a:path>
            </a:pathLst>
          </a:custGeom>
          <a:solidFill>
            <a:srgbClr val="CC99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5486400" y="4368800"/>
            <a:ext cx="860425" cy="327025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18153" y="0"/>
                </a:lnTo>
                <a:lnTo>
                  <a:pt x="120000" y="27945"/>
                </a:lnTo>
                <a:lnTo>
                  <a:pt x="0" y="1199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5391150" y="5402262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5543550" y="555466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5" name="Google Shape;385;p16"/>
          <p:cNvSpPr/>
          <p:nvPr/>
        </p:nvSpPr>
        <p:spPr>
          <a:xfrm>
            <a:off x="5476875" y="5434012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5562600" y="539591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5214937" y="5554662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5367337" y="570706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5300662" y="5586412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5386387" y="554831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4924425" y="5635625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5076825" y="5788025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3" name="Google Shape;393;p16"/>
          <p:cNvSpPr/>
          <p:nvPr/>
        </p:nvSpPr>
        <p:spPr>
          <a:xfrm>
            <a:off x="5010150" y="5667375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5095875" y="5629275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5076825" y="5473700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5229225" y="5626100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5162550" y="5505450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5248275" y="5467350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5400675" y="5283200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5553075" y="5435600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5486400" y="5314950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5572125" y="5276850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4872037" y="5554662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5024437" y="570706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4957762" y="5586412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5043487" y="554831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4695825" y="5707062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8" name="Google Shape;408;p16"/>
          <p:cNvSpPr/>
          <p:nvPr/>
        </p:nvSpPr>
        <p:spPr>
          <a:xfrm>
            <a:off x="4848225" y="585946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4781550" y="5738812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4867275" y="570071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4710112" y="5778500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4643437" y="5657850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4729162" y="5619750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4881562" y="5435600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5033962" y="5588000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6" name="Google Shape;416;p16"/>
          <p:cNvSpPr/>
          <p:nvPr/>
        </p:nvSpPr>
        <p:spPr>
          <a:xfrm>
            <a:off x="4967287" y="5467350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7" name="Google Shape;417;p16"/>
          <p:cNvSpPr/>
          <p:nvPr/>
        </p:nvSpPr>
        <p:spPr>
          <a:xfrm>
            <a:off x="5053012" y="5429250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5429250" y="5426075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5581650" y="5578475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5514975" y="5457825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5600700" y="5419725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5253037" y="5578475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5405437" y="5730875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5338762" y="5610225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5424487" y="5572125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5267325" y="564991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5200650" y="5529262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5286375" y="549116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5438775" y="5307012"/>
            <a:ext cx="50800" cy="109537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5591175" y="545941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5524500" y="5338762"/>
            <a:ext cx="92075" cy="95250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5610225" y="5300662"/>
            <a:ext cx="50800" cy="41275"/>
          </a:xfrm>
          <a:custGeom>
            <a:rect b="b" l="l" r="r" t="t"/>
            <a:pathLst>
              <a:path extrusionOk="0" h="120000" w="120000">
                <a:moveTo>
                  <a:pt x="0" y="46153"/>
                </a:moveTo>
                <a:cubicBezTo>
                  <a:pt x="33750" y="60000"/>
                  <a:pt x="75000" y="120000"/>
                  <a:pt x="97500" y="87692"/>
                </a:cubicBezTo>
                <a:cubicBezTo>
                  <a:pt x="120000" y="60000"/>
                  <a:pt x="60000" y="18461"/>
                  <a:pt x="30000" y="4615"/>
                </a:cubicBezTo>
                <a:cubicBezTo>
                  <a:pt x="15000" y="0"/>
                  <a:pt x="11250" y="32307"/>
                  <a:pt x="0" y="461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5216525" y="4903787"/>
            <a:ext cx="109537" cy="98425"/>
          </a:xfrm>
          <a:custGeom>
            <a:rect b="b" l="l" r="r" t="t"/>
            <a:pathLst>
              <a:path extrusionOk="0" h="120000" w="120000">
                <a:moveTo>
                  <a:pt x="0" y="64546"/>
                </a:moveTo>
                <a:cubicBezTo>
                  <a:pt x="2367" y="50282"/>
                  <a:pt x="8794" y="45824"/>
                  <a:pt x="15306" y="42971"/>
                </a:cubicBezTo>
                <a:cubicBezTo>
                  <a:pt x="17336" y="24606"/>
                  <a:pt x="23424" y="25319"/>
                  <a:pt x="30528" y="21575"/>
                </a:cubicBezTo>
                <a:cubicBezTo>
                  <a:pt x="32727" y="20505"/>
                  <a:pt x="35010" y="18543"/>
                  <a:pt x="37124" y="16939"/>
                </a:cubicBezTo>
                <a:cubicBezTo>
                  <a:pt x="38139" y="13551"/>
                  <a:pt x="39154" y="5349"/>
                  <a:pt x="40761" y="3209"/>
                </a:cubicBezTo>
                <a:cubicBezTo>
                  <a:pt x="42029" y="1426"/>
                  <a:pt x="45073" y="0"/>
                  <a:pt x="45073" y="0"/>
                </a:cubicBezTo>
                <a:cubicBezTo>
                  <a:pt x="50655" y="1961"/>
                  <a:pt x="56152" y="3566"/>
                  <a:pt x="61818" y="4635"/>
                </a:cubicBezTo>
                <a:cubicBezTo>
                  <a:pt x="68837" y="2317"/>
                  <a:pt x="76532" y="7488"/>
                  <a:pt x="83636" y="9271"/>
                </a:cubicBezTo>
                <a:cubicBezTo>
                  <a:pt x="90317" y="23358"/>
                  <a:pt x="96405" y="28350"/>
                  <a:pt x="105454" y="32273"/>
                </a:cubicBezTo>
                <a:cubicBezTo>
                  <a:pt x="108668" y="36731"/>
                  <a:pt x="108329" y="41723"/>
                  <a:pt x="111289" y="47607"/>
                </a:cubicBezTo>
                <a:cubicBezTo>
                  <a:pt x="112304" y="54561"/>
                  <a:pt x="113826" y="55096"/>
                  <a:pt x="117040" y="56879"/>
                </a:cubicBezTo>
                <a:cubicBezTo>
                  <a:pt x="118900" y="60624"/>
                  <a:pt x="119154" y="64011"/>
                  <a:pt x="120000" y="69004"/>
                </a:cubicBezTo>
                <a:cubicBezTo>
                  <a:pt x="118731" y="76849"/>
                  <a:pt x="114926" y="83090"/>
                  <a:pt x="111289" y="85943"/>
                </a:cubicBezTo>
                <a:cubicBezTo>
                  <a:pt x="109513" y="89509"/>
                  <a:pt x="106384" y="93432"/>
                  <a:pt x="104016" y="95037"/>
                </a:cubicBezTo>
                <a:cubicBezTo>
                  <a:pt x="101818" y="99673"/>
                  <a:pt x="93530" y="105200"/>
                  <a:pt x="90147" y="107340"/>
                </a:cubicBezTo>
                <a:cubicBezTo>
                  <a:pt x="83805" y="116433"/>
                  <a:pt x="75010" y="115542"/>
                  <a:pt x="67653" y="116612"/>
                </a:cubicBezTo>
                <a:cubicBezTo>
                  <a:pt x="49471" y="115542"/>
                  <a:pt x="47441" y="120000"/>
                  <a:pt x="36363" y="111976"/>
                </a:cubicBezTo>
                <a:cubicBezTo>
                  <a:pt x="33319" y="107161"/>
                  <a:pt x="29936" y="103060"/>
                  <a:pt x="26215" y="101277"/>
                </a:cubicBezTo>
                <a:cubicBezTo>
                  <a:pt x="23678" y="98603"/>
                  <a:pt x="21649" y="95393"/>
                  <a:pt x="18942" y="93610"/>
                </a:cubicBezTo>
                <a:cubicBezTo>
                  <a:pt x="18435" y="92005"/>
                  <a:pt x="18181" y="90222"/>
                  <a:pt x="17505" y="88974"/>
                </a:cubicBezTo>
                <a:cubicBezTo>
                  <a:pt x="16913" y="87904"/>
                  <a:pt x="15898" y="88439"/>
                  <a:pt x="15306" y="87369"/>
                </a:cubicBezTo>
                <a:cubicBezTo>
                  <a:pt x="12515" y="81664"/>
                  <a:pt x="16575" y="84160"/>
                  <a:pt x="13868" y="78276"/>
                </a:cubicBezTo>
                <a:cubicBezTo>
                  <a:pt x="13361" y="77028"/>
                  <a:pt x="12346" y="77384"/>
                  <a:pt x="11670" y="76671"/>
                </a:cubicBezTo>
                <a:cubicBezTo>
                  <a:pt x="8541" y="72927"/>
                  <a:pt x="6257" y="68469"/>
                  <a:pt x="2959" y="65973"/>
                </a:cubicBezTo>
                <a:cubicBezTo>
                  <a:pt x="1099" y="60089"/>
                  <a:pt x="2114" y="60089"/>
                  <a:pt x="0" y="64546"/>
                </a:cubicBezTo>
                <a:close/>
              </a:path>
            </a:pathLst>
          </a:custGeom>
          <a:solidFill>
            <a:srgbClr val="CC99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5313362" y="4741862"/>
            <a:ext cx="111125" cy="112712"/>
          </a:xfrm>
          <a:custGeom>
            <a:rect b="b" l="l" r="r" t="t"/>
            <a:pathLst>
              <a:path extrusionOk="0" h="120000" w="120000">
                <a:moveTo>
                  <a:pt x="0" y="64546"/>
                </a:moveTo>
                <a:cubicBezTo>
                  <a:pt x="2367" y="50282"/>
                  <a:pt x="8794" y="45824"/>
                  <a:pt x="15306" y="42971"/>
                </a:cubicBezTo>
                <a:cubicBezTo>
                  <a:pt x="17336" y="24606"/>
                  <a:pt x="23424" y="25319"/>
                  <a:pt x="30528" y="21575"/>
                </a:cubicBezTo>
                <a:cubicBezTo>
                  <a:pt x="32727" y="20505"/>
                  <a:pt x="35010" y="18543"/>
                  <a:pt x="37124" y="16939"/>
                </a:cubicBezTo>
                <a:cubicBezTo>
                  <a:pt x="38139" y="13551"/>
                  <a:pt x="39154" y="5349"/>
                  <a:pt x="40761" y="3209"/>
                </a:cubicBezTo>
                <a:cubicBezTo>
                  <a:pt x="42029" y="1426"/>
                  <a:pt x="45073" y="0"/>
                  <a:pt x="45073" y="0"/>
                </a:cubicBezTo>
                <a:cubicBezTo>
                  <a:pt x="50655" y="1961"/>
                  <a:pt x="56152" y="3566"/>
                  <a:pt x="61818" y="4635"/>
                </a:cubicBezTo>
                <a:cubicBezTo>
                  <a:pt x="68837" y="2317"/>
                  <a:pt x="76532" y="7488"/>
                  <a:pt x="83636" y="9271"/>
                </a:cubicBezTo>
                <a:cubicBezTo>
                  <a:pt x="90317" y="23358"/>
                  <a:pt x="96405" y="28350"/>
                  <a:pt x="105454" y="32273"/>
                </a:cubicBezTo>
                <a:cubicBezTo>
                  <a:pt x="108668" y="36731"/>
                  <a:pt x="108329" y="41723"/>
                  <a:pt x="111289" y="47607"/>
                </a:cubicBezTo>
                <a:cubicBezTo>
                  <a:pt x="112304" y="54561"/>
                  <a:pt x="113826" y="55096"/>
                  <a:pt x="117040" y="56879"/>
                </a:cubicBezTo>
                <a:cubicBezTo>
                  <a:pt x="118900" y="60624"/>
                  <a:pt x="119154" y="64011"/>
                  <a:pt x="120000" y="69004"/>
                </a:cubicBezTo>
                <a:cubicBezTo>
                  <a:pt x="118731" y="76849"/>
                  <a:pt x="114926" y="83090"/>
                  <a:pt x="111289" y="85943"/>
                </a:cubicBezTo>
                <a:cubicBezTo>
                  <a:pt x="109513" y="89509"/>
                  <a:pt x="106384" y="93432"/>
                  <a:pt x="104016" y="95037"/>
                </a:cubicBezTo>
                <a:cubicBezTo>
                  <a:pt x="101818" y="99673"/>
                  <a:pt x="93530" y="105200"/>
                  <a:pt x="90147" y="107340"/>
                </a:cubicBezTo>
                <a:cubicBezTo>
                  <a:pt x="83805" y="116433"/>
                  <a:pt x="75010" y="115542"/>
                  <a:pt x="67653" y="116612"/>
                </a:cubicBezTo>
                <a:cubicBezTo>
                  <a:pt x="49471" y="115542"/>
                  <a:pt x="47441" y="120000"/>
                  <a:pt x="36363" y="111976"/>
                </a:cubicBezTo>
                <a:cubicBezTo>
                  <a:pt x="33319" y="107161"/>
                  <a:pt x="29936" y="103060"/>
                  <a:pt x="26215" y="101277"/>
                </a:cubicBezTo>
                <a:cubicBezTo>
                  <a:pt x="23678" y="98603"/>
                  <a:pt x="21649" y="95393"/>
                  <a:pt x="18942" y="93610"/>
                </a:cubicBezTo>
                <a:cubicBezTo>
                  <a:pt x="18435" y="92005"/>
                  <a:pt x="18181" y="90222"/>
                  <a:pt x="17505" y="88974"/>
                </a:cubicBezTo>
                <a:cubicBezTo>
                  <a:pt x="16913" y="87904"/>
                  <a:pt x="15898" y="88439"/>
                  <a:pt x="15306" y="87369"/>
                </a:cubicBezTo>
                <a:cubicBezTo>
                  <a:pt x="12515" y="81664"/>
                  <a:pt x="16575" y="84160"/>
                  <a:pt x="13868" y="78276"/>
                </a:cubicBezTo>
                <a:cubicBezTo>
                  <a:pt x="13361" y="77028"/>
                  <a:pt x="12346" y="77384"/>
                  <a:pt x="11670" y="76671"/>
                </a:cubicBezTo>
                <a:cubicBezTo>
                  <a:pt x="8541" y="72927"/>
                  <a:pt x="6257" y="68469"/>
                  <a:pt x="2959" y="65973"/>
                </a:cubicBezTo>
                <a:cubicBezTo>
                  <a:pt x="1099" y="60089"/>
                  <a:pt x="2114" y="60089"/>
                  <a:pt x="0" y="64546"/>
                </a:cubicBezTo>
                <a:close/>
              </a:path>
            </a:pathLst>
          </a:custGeom>
          <a:solidFill>
            <a:srgbClr val="CC99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5" name="Google Shape;435;p16"/>
          <p:cNvSpPr/>
          <p:nvPr/>
        </p:nvSpPr>
        <p:spPr>
          <a:xfrm flipH="1">
            <a:off x="5064125" y="4221162"/>
            <a:ext cx="204787" cy="600075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18153" y="0"/>
                </a:lnTo>
                <a:lnTo>
                  <a:pt x="120000" y="27945"/>
                </a:lnTo>
                <a:lnTo>
                  <a:pt x="0" y="1199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6" name="Google Shape;436;p16"/>
          <p:cNvSpPr/>
          <p:nvPr/>
        </p:nvSpPr>
        <p:spPr>
          <a:xfrm flipH="1">
            <a:off x="2690812" y="4279900"/>
            <a:ext cx="2511425" cy="708025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18153" y="0"/>
                </a:lnTo>
                <a:lnTo>
                  <a:pt x="120000" y="27945"/>
                </a:lnTo>
                <a:lnTo>
                  <a:pt x="0" y="1199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5424487" y="4660900"/>
            <a:ext cx="84137" cy="100012"/>
          </a:xfrm>
          <a:custGeom>
            <a:rect b="b" l="l" r="r" t="t"/>
            <a:pathLst>
              <a:path extrusionOk="0" h="120000" w="120000">
                <a:moveTo>
                  <a:pt x="0" y="64546"/>
                </a:moveTo>
                <a:cubicBezTo>
                  <a:pt x="2367" y="50282"/>
                  <a:pt x="8794" y="45824"/>
                  <a:pt x="15306" y="42971"/>
                </a:cubicBezTo>
                <a:cubicBezTo>
                  <a:pt x="17336" y="24606"/>
                  <a:pt x="23424" y="25319"/>
                  <a:pt x="30528" y="21575"/>
                </a:cubicBezTo>
                <a:cubicBezTo>
                  <a:pt x="32727" y="20505"/>
                  <a:pt x="35010" y="18543"/>
                  <a:pt x="37124" y="16939"/>
                </a:cubicBezTo>
                <a:cubicBezTo>
                  <a:pt x="38139" y="13551"/>
                  <a:pt x="39154" y="5349"/>
                  <a:pt x="40761" y="3209"/>
                </a:cubicBezTo>
                <a:cubicBezTo>
                  <a:pt x="42029" y="1426"/>
                  <a:pt x="45073" y="0"/>
                  <a:pt x="45073" y="0"/>
                </a:cubicBezTo>
                <a:cubicBezTo>
                  <a:pt x="50655" y="1961"/>
                  <a:pt x="56152" y="3566"/>
                  <a:pt x="61818" y="4635"/>
                </a:cubicBezTo>
                <a:cubicBezTo>
                  <a:pt x="68837" y="2317"/>
                  <a:pt x="76532" y="7488"/>
                  <a:pt x="83636" y="9271"/>
                </a:cubicBezTo>
                <a:cubicBezTo>
                  <a:pt x="90317" y="23358"/>
                  <a:pt x="96405" y="28350"/>
                  <a:pt x="105454" y="32273"/>
                </a:cubicBezTo>
                <a:cubicBezTo>
                  <a:pt x="108668" y="36731"/>
                  <a:pt x="108329" y="41723"/>
                  <a:pt x="111289" y="47607"/>
                </a:cubicBezTo>
                <a:cubicBezTo>
                  <a:pt x="112304" y="54561"/>
                  <a:pt x="113826" y="55096"/>
                  <a:pt x="117040" y="56879"/>
                </a:cubicBezTo>
                <a:cubicBezTo>
                  <a:pt x="118900" y="60624"/>
                  <a:pt x="119154" y="64011"/>
                  <a:pt x="120000" y="69004"/>
                </a:cubicBezTo>
                <a:cubicBezTo>
                  <a:pt x="118731" y="76849"/>
                  <a:pt x="114926" y="83090"/>
                  <a:pt x="111289" y="85943"/>
                </a:cubicBezTo>
                <a:cubicBezTo>
                  <a:pt x="109513" y="89509"/>
                  <a:pt x="106384" y="93432"/>
                  <a:pt x="104016" y="95037"/>
                </a:cubicBezTo>
                <a:cubicBezTo>
                  <a:pt x="101818" y="99673"/>
                  <a:pt x="93530" y="105200"/>
                  <a:pt x="90147" y="107340"/>
                </a:cubicBezTo>
                <a:cubicBezTo>
                  <a:pt x="83805" y="116433"/>
                  <a:pt x="75010" y="115542"/>
                  <a:pt x="67653" y="116612"/>
                </a:cubicBezTo>
                <a:cubicBezTo>
                  <a:pt x="49471" y="115542"/>
                  <a:pt x="47441" y="120000"/>
                  <a:pt x="36363" y="111976"/>
                </a:cubicBezTo>
                <a:cubicBezTo>
                  <a:pt x="33319" y="107161"/>
                  <a:pt x="29936" y="103060"/>
                  <a:pt x="26215" y="101277"/>
                </a:cubicBezTo>
                <a:cubicBezTo>
                  <a:pt x="23678" y="98603"/>
                  <a:pt x="21649" y="95393"/>
                  <a:pt x="18942" y="93610"/>
                </a:cubicBezTo>
                <a:cubicBezTo>
                  <a:pt x="18435" y="92005"/>
                  <a:pt x="18181" y="90222"/>
                  <a:pt x="17505" y="88974"/>
                </a:cubicBezTo>
                <a:cubicBezTo>
                  <a:pt x="16913" y="87904"/>
                  <a:pt x="15898" y="88439"/>
                  <a:pt x="15306" y="87369"/>
                </a:cubicBezTo>
                <a:cubicBezTo>
                  <a:pt x="12515" y="81664"/>
                  <a:pt x="16575" y="84160"/>
                  <a:pt x="13868" y="78276"/>
                </a:cubicBezTo>
                <a:cubicBezTo>
                  <a:pt x="13361" y="77028"/>
                  <a:pt x="12346" y="77384"/>
                  <a:pt x="11670" y="76671"/>
                </a:cubicBezTo>
                <a:cubicBezTo>
                  <a:pt x="8541" y="72927"/>
                  <a:pt x="6257" y="68469"/>
                  <a:pt x="2959" y="65973"/>
                </a:cubicBezTo>
                <a:cubicBezTo>
                  <a:pt x="1099" y="60089"/>
                  <a:pt x="2114" y="60089"/>
                  <a:pt x="0" y="64546"/>
                </a:cubicBezTo>
                <a:close/>
              </a:path>
            </a:pathLst>
          </a:custGeom>
          <a:solidFill>
            <a:srgbClr val="CC9900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444" name="Google Shape;444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445" name="Google Shape;4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Questions</a:t>
            </a:r>
            <a:endParaRPr/>
          </a:p>
        </p:txBody>
      </p:sp>
      <p:sp>
        <p:nvSpPr>
          <p:cNvPr id="448" name="Google Shape;448;p17"/>
          <p:cNvSpPr txBox="1"/>
          <p:nvPr>
            <p:ph idx="1" type="body"/>
          </p:nvPr>
        </p:nvSpPr>
        <p:spPr>
          <a:xfrm>
            <a:off x="479425" y="1936750"/>
            <a:ext cx="7978775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Wait-Free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synchronization might be a good idea in principle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how do you do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Systematically?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Correctly?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Efficiently?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454" name="Google Shape;454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455" name="Google Shape;4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FIFO Queue: Enqueue Method</a:t>
            </a:r>
            <a:endParaRPr/>
          </a:p>
        </p:txBody>
      </p:sp>
      <p:grpSp>
        <p:nvGrpSpPr>
          <p:cNvPr id="459" name="Google Shape;459;p18"/>
          <p:cNvGrpSpPr/>
          <p:nvPr/>
        </p:nvGrpSpPr>
        <p:grpSpPr>
          <a:xfrm>
            <a:off x="2971800" y="3716337"/>
            <a:ext cx="430212" cy="341312"/>
            <a:chOff x="4648200" y="2325687"/>
            <a:chExt cx="430212" cy="341312"/>
          </a:xfrm>
        </p:grpSpPr>
        <p:sp>
          <p:nvSpPr>
            <p:cNvPr id="460" name="Google Shape;460;p18"/>
            <p:cNvSpPr/>
            <p:nvPr/>
          </p:nvSpPr>
          <p:spPr>
            <a:xfrm>
              <a:off x="4648200" y="2325687"/>
              <a:ext cx="430212" cy="341312"/>
            </a:xfrm>
            <a:prstGeom prst="ellipse">
              <a:avLst/>
            </a:prstGeom>
            <a:solidFill>
              <a:srgbClr val="3399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892675" y="2386012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62" name="Google Shape;462;p18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3" name="Google Shape;463;p18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4" name="Google Shape;464;p18"/>
          <p:cNvSpPr/>
          <p:nvPr/>
        </p:nvSpPr>
        <p:spPr>
          <a:xfrm>
            <a:off x="45720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65" name="Google Shape;465;p18"/>
          <p:cNvCxnSpPr/>
          <p:nvPr/>
        </p:nvCxnSpPr>
        <p:spPr>
          <a:xfrm>
            <a:off x="5410200" y="34290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6" name="Google Shape;466;p18"/>
          <p:cNvCxnSpPr/>
          <p:nvPr/>
        </p:nvCxnSpPr>
        <p:spPr>
          <a:xfrm>
            <a:off x="5410200" y="43434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467" name="Google Shape;467;p18"/>
          <p:cNvGrpSpPr/>
          <p:nvPr/>
        </p:nvGrpSpPr>
        <p:grpSpPr>
          <a:xfrm>
            <a:off x="4876800" y="4267200"/>
            <a:ext cx="430212" cy="341312"/>
            <a:chOff x="4356100" y="5334000"/>
            <a:chExt cx="430212" cy="341312"/>
          </a:xfrm>
        </p:grpSpPr>
        <p:sp>
          <p:nvSpPr>
            <p:cNvPr id="468" name="Google Shape;468;p18"/>
            <p:cNvSpPr/>
            <p:nvPr/>
          </p:nvSpPr>
          <p:spPr>
            <a:xfrm>
              <a:off x="4356100" y="5334000"/>
              <a:ext cx="430212" cy="341312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4600575" y="5394325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70" name="Google Shape;470;p18"/>
          <p:cNvGrpSpPr/>
          <p:nvPr/>
        </p:nvGrpSpPr>
        <p:grpSpPr>
          <a:xfrm>
            <a:off x="3886200" y="3716337"/>
            <a:ext cx="430212" cy="341312"/>
            <a:chOff x="5791200" y="5257800"/>
            <a:chExt cx="430212" cy="341312"/>
          </a:xfrm>
        </p:grpSpPr>
        <p:sp>
          <p:nvSpPr>
            <p:cNvPr id="471" name="Google Shape;471;p18"/>
            <p:cNvSpPr/>
            <p:nvPr/>
          </p:nvSpPr>
          <p:spPr>
            <a:xfrm>
              <a:off x="5791200" y="5257800"/>
              <a:ext cx="430212" cy="341312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6035675" y="5318125"/>
              <a:ext cx="112712" cy="95250"/>
            </a:xfrm>
            <a:prstGeom prst="ellipse">
              <a:avLst/>
            </a:prstGeom>
            <a:solidFill>
              <a:srgbClr val="FF7C80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73" name="Google Shape;473;p18"/>
          <p:cNvGrpSpPr/>
          <p:nvPr/>
        </p:nvGrpSpPr>
        <p:grpSpPr>
          <a:xfrm>
            <a:off x="6324600" y="4876800"/>
            <a:ext cx="1447800" cy="1295400"/>
            <a:chOff x="5029200" y="2895600"/>
            <a:chExt cx="1447800" cy="1295400"/>
          </a:xfrm>
        </p:grpSpPr>
        <p:sp>
          <p:nvSpPr>
            <p:cNvPr id="474" name="Google Shape;474;p18"/>
            <p:cNvSpPr/>
            <p:nvPr/>
          </p:nvSpPr>
          <p:spPr>
            <a:xfrm>
              <a:off x="6248400" y="32766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5918200" y="30480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562600" y="2895600"/>
              <a:ext cx="228600" cy="4572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5148262" y="2895600"/>
              <a:ext cx="1252537" cy="849312"/>
            </a:xfrm>
            <a:custGeom>
              <a:rect b="b" l="l" r="r" t="t"/>
              <a:pathLst>
                <a:path extrusionOk="0" h="120000" w="120000">
                  <a:moveTo>
                    <a:pt x="39695" y="0"/>
                  </a:moveTo>
                  <a:lnTo>
                    <a:pt x="120000" y="75364"/>
                  </a:lnTo>
                  <a:lnTo>
                    <a:pt x="75133" y="120000"/>
                  </a:lnTo>
                  <a:lnTo>
                    <a:pt x="0" y="21532"/>
                  </a:lnTo>
                  <a:lnTo>
                    <a:pt x="39695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164137" y="3048000"/>
              <a:ext cx="779462" cy="900112"/>
            </a:xfrm>
            <a:custGeom>
              <a:rect b="b" l="l" r="r" t="t"/>
              <a:pathLst>
                <a:path extrusionOk="0" h="120000" w="120000">
                  <a:moveTo>
                    <a:pt x="2688" y="0"/>
                  </a:moveTo>
                  <a:lnTo>
                    <a:pt x="120000" y="91428"/>
                  </a:lnTo>
                  <a:lnTo>
                    <a:pt x="118289" y="120000"/>
                  </a:lnTo>
                  <a:lnTo>
                    <a:pt x="0" y="25185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918200" y="3429000"/>
              <a:ext cx="482600" cy="51911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5229"/>
                  </a:lnTo>
                  <a:lnTo>
                    <a:pt x="0" y="120000"/>
                  </a:lnTo>
                  <a:lnTo>
                    <a:pt x="7105" y="664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5562600" y="3657600"/>
              <a:ext cx="381000" cy="5334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5257800" y="3429000"/>
              <a:ext cx="3810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5029200" y="3200400"/>
              <a:ext cx="3048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83" name="Google Shape;483;p18"/>
          <p:cNvSpPr/>
          <p:nvPr/>
        </p:nvSpPr>
        <p:spPr>
          <a:xfrm>
            <a:off x="5105400" y="4419600"/>
            <a:ext cx="1295400" cy="1143000"/>
          </a:xfrm>
          <a:custGeom>
            <a:rect b="b" l="l" r="r" t="t"/>
            <a:pathLst>
              <a:path extrusionOk="0" h="120000" w="120000">
                <a:moveTo>
                  <a:pt x="112941" y="120000"/>
                </a:moveTo>
                <a:lnTo>
                  <a:pt x="120000" y="104000"/>
                </a:lnTo>
                <a:lnTo>
                  <a:pt x="0" y="0"/>
                </a:lnTo>
                <a:lnTo>
                  <a:pt x="112941" y="12000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4953000" y="2019300"/>
            <a:ext cx="3429000" cy="838200"/>
          </a:xfrm>
          <a:prstGeom prst="wedgeRoundRectCallout">
            <a:avLst>
              <a:gd fmla="val 12120" name="adj1"/>
              <a:gd fmla="val 70855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4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q.enq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</a:t>
            </a:r>
            <a:endParaRPr/>
          </a:p>
        </p:txBody>
      </p:sp>
      <p:grpSp>
        <p:nvGrpSpPr>
          <p:cNvPr id="485" name="Google Shape;485;p18"/>
          <p:cNvGrpSpPr/>
          <p:nvPr/>
        </p:nvGrpSpPr>
        <p:grpSpPr>
          <a:xfrm>
            <a:off x="7265987" y="2286000"/>
            <a:ext cx="430212" cy="341312"/>
            <a:chOff x="4356100" y="5334000"/>
            <a:chExt cx="430212" cy="341312"/>
          </a:xfrm>
        </p:grpSpPr>
        <p:sp>
          <p:nvSpPr>
            <p:cNvPr id="486" name="Google Shape;486;p18"/>
            <p:cNvSpPr/>
            <p:nvPr/>
          </p:nvSpPr>
          <p:spPr>
            <a:xfrm>
              <a:off x="4356100" y="5334000"/>
              <a:ext cx="430212" cy="341312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600575" y="5394325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494" name="Google Shape;49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495" name="Google Shape;4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FIFO Queue: Dequeue Method</a:t>
            </a:r>
            <a:endParaRPr/>
          </a:p>
        </p:txBody>
      </p:sp>
      <p:sp>
        <p:nvSpPr>
          <p:cNvPr id="499" name="Google Shape;499;p19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0" name="Google Shape;500;p19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1" name="Google Shape;501;p19"/>
          <p:cNvSpPr/>
          <p:nvPr/>
        </p:nvSpPr>
        <p:spPr>
          <a:xfrm>
            <a:off x="4572000" y="3429000"/>
            <a:ext cx="9144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02" name="Google Shape;502;p19"/>
          <p:cNvCxnSpPr/>
          <p:nvPr/>
        </p:nvCxnSpPr>
        <p:spPr>
          <a:xfrm>
            <a:off x="5410200" y="34290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3" name="Google Shape;503;p19"/>
          <p:cNvCxnSpPr/>
          <p:nvPr/>
        </p:nvCxnSpPr>
        <p:spPr>
          <a:xfrm>
            <a:off x="5410200" y="43434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504" name="Google Shape;504;p19"/>
          <p:cNvGrpSpPr/>
          <p:nvPr/>
        </p:nvGrpSpPr>
        <p:grpSpPr>
          <a:xfrm>
            <a:off x="4710112" y="3746500"/>
            <a:ext cx="430212" cy="341312"/>
            <a:chOff x="4356100" y="5334000"/>
            <a:chExt cx="430212" cy="341312"/>
          </a:xfrm>
        </p:grpSpPr>
        <p:sp>
          <p:nvSpPr>
            <p:cNvPr id="505" name="Google Shape;505;p19"/>
            <p:cNvSpPr/>
            <p:nvPr/>
          </p:nvSpPr>
          <p:spPr>
            <a:xfrm>
              <a:off x="4356100" y="5334000"/>
              <a:ext cx="430212" cy="341312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4600575" y="5394325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07" name="Google Shape;507;p19"/>
          <p:cNvGrpSpPr/>
          <p:nvPr/>
        </p:nvGrpSpPr>
        <p:grpSpPr>
          <a:xfrm>
            <a:off x="3851275" y="3746500"/>
            <a:ext cx="430212" cy="341312"/>
            <a:chOff x="5791200" y="5257800"/>
            <a:chExt cx="430212" cy="341312"/>
          </a:xfrm>
        </p:grpSpPr>
        <p:sp>
          <p:nvSpPr>
            <p:cNvPr id="508" name="Google Shape;508;p19"/>
            <p:cNvSpPr/>
            <p:nvPr/>
          </p:nvSpPr>
          <p:spPr>
            <a:xfrm>
              <a:off x="5791200" y="5257800"/>
              <a:ext cx="430212" cy="341312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6035675" y="5318125"/>
              <a:ext cx="112712" cy="95250"/>
            </a:xfrm>
            <a:prstGeom prst="ellipse">
              <a:avLst/>
            </a:prstGeom>
            <a:solidFill>
              <a:srgbClr val="FF7C80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10" name="Google Shape;510;p19"/>
          <p:cNvGrpSpPr/>
          <p:nvPr/>
        </p:nvGrpSpPr>
        <p:grpSpPr>
          <a:xfrm>
            <a:off x="990600" y="4495800"/>
            <a:ext cx="1447800" cy="1295400"/>
            <a:chOff x="990600" y="4495800"/>
            <a:chExt cx="1447800" cy="1295400"/>
          </a:xfrm>
        </p:grpSpPr>
        <p:sp>
          <p:nvSpPr>
            <p:cNvPr id="511" name="Google Shape;511;p19"/>
            <p:cNvSpPr/>
            <p:nvPr/>
          </p:nvSpPr>
          <p:spPr>
            <a:xfrm flipH="1">
              <a:off x="990600" y="48768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 flipH="1">
              <a:off x="1320800" y="46482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 flipH="1">
              <a:off x="1676400" y="4495800"/>
              <a:ext cx="228600" cy="4572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 flipH="1">
              <a:off x="1066800" y="4495800"/>
              <a:ext cx="1252537" cy="849312"/>
            </a:xfrm>
            <a:custGeom>
              <a:rect b="b" l="l" r="r" t="t"/>
              <a:pathLst>
                <a:path extrusionOk="0" h="120000" w="120000">
                  <a:moveTo>
                    <a:pt x="39695" y="0"/>
                  </a:moveTo>
                  <a:lnTo>
                    <a:pt x="120000" y="75364"/>
                  </a:lnTo>
                  <a:lnTo>
                    <a:pt x="75133" y="120000"/>
                  </a:lnTo>
                  <a:lnTo>
                    <a:pt x="0" y="21532"/>
                  </a:lnTo>
                  <a:lnTo>
                    <a:pt x="39695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 flipH="1">
              <a:off x="1524000" y="4648200"/>
              <a:ext cx="779462" cy="900112"/>
            </a:xfrm>
            <a:custGeom>
              <a:rect b="b" l="l" r="r" t="t"/>
              <a:pathLst>
                <a:path extrusionOk="0" h="120000" w="120000">
                  <a:moveTo>
                    <a:pt x="2688" y="0"/>
                  </a:moveTo>
                  <a:lnTo>
                    <a:pt x="120000" y="91428"/>
                  </a:lnTo>
                  <a:lnTo>
                    <a:pt x="118289" y="120000"/>
                  </a:lnTo>
                  <a:lnTo>
                    <a:pt x="0" y="25185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 flipH="1">
              <a:off x="1066800" y="5029200"/>
              <a:ext cx="482600" cy="51911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5229"/>
                  </a:lnTo>
                  <a:lnTo>
                    <a:pt x="0" y="120000"/>
                  </a:lnTo>
                  <a:lnTo>
                    <a:pt x="7105" y="664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00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 flipH="1">
              <a:off x="1524000" y="5257800"/>
              <a:ext cx="381000" cy="5334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 flipH="1">
              <a:off x="1828800" y="5029200"/>
              <a:ext cx="3810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 flipH="1">
              <a:off x="2133600" y="4800600"/>
              <a:ext cx="3048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20" name="Google Shape;520;p19"/>
          <p:cNvSpPr/>
          <p:nvPr/>
        </p:nvSpPr>
        <p:spPr>
          <a:xfrm>
            <a:off x="2362200" y="4557712"/>
            <a:ext cx="758825" cy="700087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50" y="93877"/>
                </a:lnTo>
                <a:lnTo>
                  <a:pt x="120000" y="0"/>
                </a:lnTo>
                <a:lnTo>
                  <a:pt x="0" y="119999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1219200" y="1981200"/>
            <a:ext cx="4038600" cy="914400"/>
          </a:xfrm>
          <a:prstGeom prst="wedgeRoundRectCallout">
            <a:avLst>
              <a:gd fmla="val 4585" name="adj1"/>
              <a:gd fmla="val 55950" name="adj2"/>
              <a:gd fmla="val 0" name="adj3"/>
            </a:avLst>
          </a:prstGeom>
          <a:noFill/>
          <a:ln cap="flat" cmpd="sng" w="38100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4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q.deq()/</a:t>
            </a:r>
            <a:endParaRPr/>
          </a:p>
        </p:txBody>
      </p:sp>
      <p:grpSp>
        <p:nvGrpSpPr>
          <p:cNvPr id="522" name="Google Shape;522;p19"/>
          <p:cNvGrpSpPr/>
          <p:nvPr/>
        </p:nvGrpSpPr>
        <p:grpSpPr>
          <a:xfrm>
            <a:off x="2971800" y="3746500"/>
            <a:ext cx="430212" cy="341312"/>
            <a:chOff x="4648200" y="2325687"/>
            <a:chExt cx="430212" cy="341312"/>
          </a:xfrm>
        </p:grpSpPr>
        <p:sp>
          <p:nvSpPr>
            <p:cNvPr id="523" name="Google Shape;523;p19"/>
            <p:cNvSpPr/>
            <p:nvPr/>
          </p:nvSpPr>
          <p:spPr>
            <a:xfrm>
              <a:off x="4648200" y="2325687"/>
              <a:ext cx="430212" cy="341312"/>
            </a:xfrm>
            <a:prstGeom prst="ellipse">
              <a:avLst/>
            </a:prstGeom>
            <a:solidFill>
              <a:srgbClr val="3399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4892675" y="2386012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25" name="Google Shape;525;p19"/>
          <p:cNvGrpSpPr/>
          <p:nvPr/>
        </p:nvGrpSpPr>
        <p:grpSpPr>
          <a:xfrm>
            <a:off x="4572000" y="2266950"/>
            <a:ext cx="430212" cy="341312"/>
            <a:chOff x="4648200" y="2325687"/>
            <a:chExt cx="430212" cy="341312"/>
          </a:xfrm>
        </p:grpSpPr>
        <p:sp>
          <p:nvSpPr>
            <p:cNvPr id="526" name="Google Shape;526;p19"/>
            <p:cNvSpPr/>
            <p:nvPr/>
          </p:nvSpPr>
          <p:spPr>
            <a:xfrm>
              <a:off x="4648200" y="2325687"/>
              <a:ext cx="430212" cy="341312"/>
            </a:xfrm>
            <a:prstGeom prst="ellipse">
              <a:avLst/>
            </a:prstGeom>
            <a:solidFill>
              <a:srgbClr val="3399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4892675" y="2386012"/>
              <a:ext cx="112712" cy="95250"/>
            </a:xfrm>
            <a:prstGeom prst="ellipse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34" name="Google Shape;53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535" name="Google Shape;5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Two-Thread Wait-Free Queue</a:t>
            </a:r>
            <a:endParaRPr/>
          </a:p>
        </p:txBody>
      </p:sp>
      <p:sp>
        <p:nvSpPr>
          <p:cNvPr id="538" name="Google Shape;538;p20"/>
          <p:cNvSpPr txBox="1"/>
          <p:nvPr/>
        </p:nvSpPr>
        <p:spPr>
          <a:xfrm>
            <a:off x="838200" y="1577975"/>
            <a:ext cx="7315200" cy="4597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class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LockFreeQueue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head = 0, tail = 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Item[QSIZE] items;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void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enq(Item 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(tail</a:t>
            </a:r>
            <a:r>
              <a:rPr b="1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 == QSIZE) {};</a:t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items[tail % QSIZE] = x; tail++;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Item deq()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(tail</a:t>
            </a:r>
            <a:r>
              <a:rPr b="1" i="0" lang="en-US" sz="28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 == 0) {}</a:t>
            </a:r>
            <a:endParaRPr b="1" i="0" sz="2400" u="none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Item item = items[head % QSIZE];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head++;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45" name="Google Shape;545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546" name="Google Shape;5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Read-Modify-Write Objects</a:t>
            </a:r>
            <a:endParaRPr/>
          </a:p>
        </p:txBody>
      </p:sp>
      <p:sp>
        <p:nvSpPr>
          <p:cNvPr id="549" name="Google Shape;549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call</a:t>
            </a:r>
            <a:endParaRPr b="0" i="0" sz="32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Returns object’s prior value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b="1" i="0" sz="28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Replaces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mumble(x)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556" name="Google Shape;5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2"/>
          <p:cNvSpPr txBox="1"/>
          <p:nvPr/>
        </p:nvSpPr>
        <p:spPr>
          <a:xfrm>
            <a:off x="838200" y="1752600"/>
            <a:ext cx="7315200" cy="37433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1" i="0" sz="2400" u="none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int synchronized 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getAndMumble()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 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 mumble(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559" name="Google Shape;55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Read-Modify-Write</a:t>
            </a:r>
            <a:endParaRPr/>
          </a:p>
        </p:txBody>
      </p:sp>
      <p:sp>
        <p:nvSpPr>
          <p:cNvPr id="560" name="Google Shape;560;p22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67" name="Google Shape;567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568" name="Google Shape;5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23"/>
          <p:cNvSpPr txBox="1"/>
          <p:nvPr/>
        </p:nvSpPr>
        <p:spPr>
          <a:xfrm>
            <a:off x="838200" y="1752600"/>
            <a:ext cx="7315200" cy="37433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int synchronized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getAndMumble()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 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this.value = mumble(this.value);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prior;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571" name="Google Shape;571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Read-Modify-Write</a:t>
            </a:r>
            <a:endParaRPr/>
          </a:p>
        </p:txBody>
      </p:sp>
      <p:sp>
        <p:nvSpPr>
          <p:cNvPr id="572" name="Google Shape;572;p23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1682750" y="3600450"/>
            <a:ext cx="4886325" cy="411162"/>
          </a:xfrm>
          <a:prstGeom prst="wedgeRoundRectCallout">
            <a:avLst>
              <a:gd fmla="val 17214" name="adj1"/>
              <a:gd fmla="val 72639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4" name="Google Shape;574;p23"/>
          <p:cNvSpPr txBox="1"/>
          <p:nvPr/>
        </p:nvSpPr>
        <p:spPr>
          <a:xfrm>
            <a:off x="3746500" y="4967287"/>
            <a:ext cx="4516437" cy="5191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prior value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81" name="Google Shape;581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582" name="Google Shape;5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4"/>
          <p:cNvSpPr txBox="1"/>
          <p:nvPr/>
        </p:nvSpPr>
        <p:spPr>
          <a:xfrm>
            <a:off x="838200" y="1752600"/>
            <a:ext cx="7315200" cy="37433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int synchronized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getAndMumble()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prior  = this.value;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 mumble(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prior;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585" name="Google Shape;585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Read-Modify-Write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1684337" y="4008437"/>
            <a:ext cx="6165850" cy="366712"/>
          </a:xfrm>
          <a:prstGeom prst="wedgeRoundRectCallout">
            <a:avLst>
              <a:gd fmla="val 13197" name="adj1"/>
              <a:gd fmla="val 58629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8" name="Google Shape;588;p24"/>
          <p:cNvSpPr txBox="1"/>
          <p:nvPr/>
        </p:nvSpPr>
        <p:spPr>
          <a:xfrm>
            <a:off x="1960562" y="4867275"/>
            <a:ext cx="63452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Apply function to current value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94" name="Google Shape;594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595" name="Google Shape;5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RMW Everywhere!</a:t>
            </a:r>
            <a:endParaRPr/>
          </a:p>
        </p:txBody>
      </p:sp>
      <p:sp>
        <p:nvSpPr>
          <p:cNvPr id="597" name="Google Shape;597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synchronization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RMW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be trivially transformed into RMW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Wait-Free Implementation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method call completes in finite number of steps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Implies no mutual exclusion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</a:pPr>
            <a:r>
              <a:t/>
            </a:r>
            <a:endParaRPr b="0" i="0" sz="3200" u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3" name="Google Shape;63;p8"/>
          <p:cNvGrpSpPr/>
          <p:nvPr/>
        </p:nvGrpSpPr>
        <p:grpSpPr>
          <a:xfrm>
            <a:off x="3581400" y="4038600"/>
            <a:ext cx="1460500" cy="1549400"/>
            <a:chOff x="3124200" y="3149600"/>
            <a:chExt cx="2514600" cy="2667000"/>
          </a:xfrm>
        </p:grpSpPr>
        <p:grpSp>
          <p:nvGrpSpPr>
            <p:cNvPr id="64" name="Google Shape;64;p8"/>
            <p:cNvGrpSpPr/>
            <p:nvPr/>
          </p:nvGrpSpPr>
          <p:grpSpPr>
            <a:xfrm>
              <a:off x="3494087" y="3149600"/>
              <a:ext cx="1828800" cy="2667000"/>
              <a:chOff x="3505200" y="3048000"/>
              <a:chExt cx="1828800" cy="266700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3505200" y="3886200"/>
                <a:ext cx="1828800" cy="1828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4191000" y="4267200"/>
                <a:ext cx="457200" cy="4572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 flipH="1" rot="10800000">
                <a:off x="4152900" y="4572000"/>
                <a:ext cx="533400" cy="685800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30000" y="0"/>
                    </a:lnTo>
                    <a:lnTo>
                      <a:pt x="90000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3886200" y="3048000"/>
                <a:ext cx="990600" cy="22098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9" name="Google Shape;69;p8"/>
            <p:cNvGrpSpPr/>
            <p:nvPr/>
          </p:nvGrpSpPr>
          <p:grpSpPr>
            <a:xfrm>
              <a:off x="3124200" y="3352800"/>
              <a:ext cx="2514600" cy="2370137"/>
              <a:chOff x="2057400" y="2895600"/>
              <a:chExt cx="3962400" cy="3733800"/>
            </a:xfrm>
          </p:grpSpPr>
          <p:sp>
            <p:nvSpPr>
              <p:cNvPr id="70" name="Google Shape;70;p8"/>
              <p:cNvSpPr/>
              <p:nvPr/>
            </p:nvSpPr>
            <p:spPr>
              <a:xfrm>
                <a:off x="2057400" y="2895600"/>
                <a:ext cx="3962400" cy="3733800"/>
              </a:xfrm>
              <a:prstGeom prst="blockArc">
                <a:avLst>
                  <a:gd fmla="val 5906331" name="adj1"/>
                  <a:gd fmla="val 7889" name="adj2"/>
                  <a:gd fmla="val 25000" name="adj3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 rot="-2880000">
                <a:off x="3810000" y="2895600"/>
                <a:ext cx="457200" cy="37338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72" name="Google Shape;72;p8"/>
          <p:cNvSpPr txBox="1"/>
          <p:nvPr/>
        </p:nvSpPr>
        <p:spPr>
          <a:xfrm>
            <a:off x="1600200" y="6243637"/>
            <a:ext cx="3889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03" name="Google Shape;603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604" name="Google Shape;6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6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1" i="0" sz="2400" u="none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int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getAndSet(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 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 v;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607" name="Google Shape;607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getAndSet</a:t>
            </a:r>
            <a:endParaRPr/>
          </a:p>
        </p:txBody>
      </p:sp>
      <p:sp>
        <p:nvSpPr>
          <p:cNvPr id="608" name="Google Shape;608;p26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14" name="Google Shape;614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615" name="Google Shape;6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27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int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getAndSet(int v)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prior  = this.value;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 v;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prior;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618" name="Google Shape;618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getAndSet (swap)</a:t>
            </a:r>
            <a:endParaRPr/>
          </a:p>
        </p:txBody>
      </p:sp>
      <p:sp>
        <p:nvSpPr>
          <p:cNvPr id="619" name="Google Shape;619;p27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1285875" y="4048125"/>
            <a:ext cx="2889250" cy="366712"/>
          </a:xfrm>
          <a:prstGeom prst="wedgeRoundRectCallout">
            <a:avLst>
              <a:gd fmla="val 22241" name="adj1"/>
              <a:gd fmla="val 61247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1" name="Google Shape;621;p27"/>
          <p:cNvSpPr txBox="1"/>
          <p:nvPr/>
        </p:nvSpPr>
        <p:spPr>
          <a:xfrm>
            <a:off x="3255962" y="4983162"/>
            <a:ext cx="51419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F(x)=v is constant function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27" name="Google Shape;627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628" name="Google Shape;6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8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1" i="0" sz="2400" u="none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int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getAndIncrement()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 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631" name="Google Shape;631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getAndIncrement</a:t>
            </a:r>
            <a:endParaRPr/>
          </a:p>
        </p:txBody>
      </p:sp>
      <p:sp>
        <p:nvSpPr>
          <p:cNvPr id="632" name="Google Shape;632;p28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38" name="Google Shape;638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639" name="Google Shape;6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29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int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getAndIncrement()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prior  = this.value;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prior;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642" name="Google Shape;642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getAndIncrement</a:t>
            </a:r>
            <a:endParaRPr/>
          </a:p>
        </p:txBody>
      </p:sp>
      <p:sp>
        <p:nvSpPr>
          <p:cNvPr id="643" name="Google Shape;643;p29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644" name="Google Shape;644;p29"/>
          <p:cNvSpPr/>
          <p:nvPr/>
        </p:nvSpPr>
        <p:spPr>
          <a:xfrm>
            <a:off x="1285875" y="3986212"/>
            <a:ext cx="5449887" cy="428625"/>
          </a:xfrm>
          <a:prstGeom prst="wedgeRoundRectCallout">
            <a:avLst>
              <a:gd fmla="val 11791" name="adj1"/>
              <a:gd fmla="val 55520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2876550" y="5226050"/>
            <a:ext cx="31591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x+1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51" name="Google Shape;651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652" name="Google Shape;6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0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1" i="0" sz="2400" u="none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int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getAndAdd(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 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 +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655" name="Google Shape;655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getAndAdd</a:t>
            </a:r>
            <a:endParaRPr/>
          </a:p>
        </p:txBody>
      </p:sp>
      <p:sp>
        <p:nvSpPr>
          <p:cNvPr id="656" name="Google Shape;656;p30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62" name="Google Shape;662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663" name="Google Shape;6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1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int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getAndIncrement(int a)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prior  = this.value;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 +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prior;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666" name="Google Shape;666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getAndAdd</a:t>
            </a:r>
            <a:endParaRPr/>
          </a:p>
        </p:txBody>
      </p:sp>
      <p:sp>
        <p:nvSpPr>
          <p:cNvPr id="667" name="Google Shape;667;p31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285875" y="3986212"/>
            <a:ext cx="5449887" cy="428625"/>
          </a:xfrm>
          <a:prstGeom prst="wedgeRoundRectCallout">
            <a:avLst>
              <a:gd fmla="val 11791" name="adj1"/>
              <a:gd fmla="val 55520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2876550" y="5226050"/>
            <a:ext cx="31591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x+a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75" name="Google Shape;675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676" name="Google Shape;6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2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boolean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compareAndSet(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expected,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update)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.value==expected)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 = update;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true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false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… }</a:t>
            </a:r>
            <a:endParaRPr/>
          </a:p>
        </p:txBody>
      </p:sp>
      <p:sp>
        <p:nvSpPr>
          <p:cNvPr id="679" name="Google Shape;679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compareAndSet</a:t>
            </a:r>
            <a:endParaRPr/>
          </a:p>
        </p:txBody>
      </p:sp>
      <p:sp>
        <p:nvSpPr>
          <p:cNvPr id="680" name="Google Shape;680;p32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687" name="Google Shape;687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688" name="Google Shape;6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3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boolean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compareAndSet(int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expected,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update)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int prior = this.value;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if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.value==expected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this.value = update; 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 … }</a:t>
            </a:r>
            <a:endParaRPr/>
          </a:p>
        </p:txBody>
      </p:sp>
      <p:sp>
        <p:nvSpPr>
          <p:cNvPr id="691" name="Google Shape;691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compareAndSet</a:t>
            </a:r>
            <a:endParaRPr/>
          </a:p>
        </p:txBody>
      </p:sp>
      <p:sp>
        <p:nvSpPr>
          <p:cNvPr id="692" name="Google Shape;692;p33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693" name="Google Shape;693;p33"/>
          <p:cNvSpPr/>
          <p:nvPr/>
        </p:nvSpPr>
        <p:spPr>
          <a:xfrm>
            <a:off x="4694237" y="2873375"/>
            <a:ext cx="1798637" cy="473075"/>
          </a:xfrm>
          <a:prstGeom prst="wedgeRoundRectCallout">
            <a:avLst>
              <a:gd fmla="val 15499" name="adj1"/>
              <a:gd fmla="val 108580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4" name="Google Shape;694;p33"/>
          <p:cNvSpPr txBox="1"/>
          <p:nvPr/>
        </p:nvSpPr>
        <p:spPr>
          <a:xfrm>
            <a:off x="4017962" y="5314950"/>
            <a:ext cx="4368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value is what was expected, …</a:t>
            </a: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1812925" y="4002087"/>
            <a:ext cx="3800475" cy="427037"/>
          </a:xfrm>
          <a:prstGeom prst="wedgeRoundRectCallout">
            <a:avLst>
              <a:gd fmla="val 22322" name="adj1"/>
              <a:gd fmla="val 64800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702" name="Google Shape;702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703" name="Google Shape;7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34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boolean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compareAndSet(int expected,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update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int prior = this.value;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if (this.value==expected)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 = update;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 … }</a:t>
            </a:r>
            <a:endParaRPr/>
          </a:p>
        </p:txBody>
      </p:sp>
      <p:sp>
        <p:nvSpPr>
          <p:cNvPr id="706" name="Google Shape;706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compareAndSet</a:t>
            </a:r>
            <a:endParaRPr/>
          </a:p>
        </p:txBody>
      </p:sp>
      <p:sp>
        <p:nvSpPr>
          <p:cNvPr id="707" name="Google Shape;707;p34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708" name="Google Shape;708;p34"/>
          <p:cNvSpPr/>
          <p:nvPr/>
        </p:nvSpPr>
        <p:spPr>
          <a:xfrm>
            <a:off x="4708525" y="3252787"/>
            <a:ext cx="1265237" cy="473075"/>
          </a:xfrm>
          <a:prstGeom prst="wedgeRoundRectCallout">
            <a:avLst>
              <a:gd fmla="val 21790" name="adj1"/>
              <a:gd fmla="val 91256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9" name="Google Shape;709;p34"/>
          <p:cNvSpPr txBox="1"/>
          <p:nvPr/>
        </p:nvSpPr>
        <p:spPr>
          <a:xfrm>
            <a:off x="3987800" y="5226050"/>
            <a:ext cx="4368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replace it</a:t>
            </a:r>
            <a:endParaRPr/>
          </a:p>
        </p:txBody>
      </p:sp>
      <p:sp>
        <p:nvSpPr>
          <p:cNvPr id="710" name="Google Shape;710;p34"/>
          <p:cNvSpPr/>
          <p:nvPr/>
        </p:nvSpPr>
        <p:spPr>
          <a:xfrm>
            <a:off x="1263650" y="4322762"/>
            <a:ext cx="3709987" cy="427037"/>
          </a:xfrm>
          <a:prstGeom prst="wedgeRoundRectCallout">
            <a:avLst>
              <a:gd fmla="val 26064" name="adj1"/>
              <a:gd fmla="val 48580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717" name="Google Shape;717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718" name="Google Shape;7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5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boolean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compareAndSet(int expected,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int update)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int prior = this.value;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if (this.value==expected)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this.value = update;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true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 … }</a:t>
            </a:r>
            <a:endParaRPr/>
          </a:p>
        </p:txBody>
      </p:sp>
      <p:sp>
        <p:nvSpPr>
          <p:cNvPr id="721" name="Google Shape;721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compareAndSet</a:t>
            </a:r>
            <a:endParaRPr/>
          </a:p>
        </p:txBody>
      </p:sp>
      <p:sp>
        <p:nvSpPr>
          <p:cNvPr id="722" name="Google Shape;722;p35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5121275" y="4289425"/>
            <a:ext cx="2376487" cy="473075"/>
          </a:xfrm>
          <a:prstGeom prst="wedgeRoundRectCallout">
            <a:avLst>
              <a:gd fmla="val 9941" name="adj1"/>
              <a:gd fmla="val 50231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4" name="Google Shape;724;p35"/>
          <p:cNvSpPr txBox="1"/>
          <p:nvPr/>
        </p:nvSpPr>
        <p:spPr>
          <a:xfrm>
            <a:off x="3987800" y="5226050"/>
            <a:ext cx="4368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Report success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Weakest Register</a:t>
            </a: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1981200" y="3200400"/>
            <a:ext cx="1447800" cy="1295400"/>
            <a:chOff x="5029200" y="2895600"/>
            <a:chExt cx="1447800" cy="1295400"/>
          </a:xfrm>
        </p:grpSpPr>
        <p:sp>
          <p:nvSpPr>
            <p:cNvPr id="82" name="Google Shape;82;p9"/>
            <p:cNvSpPr/>
            <p:nvPr/>
          </p:nvSpPr>
          <p:spPr>
            <a:xfrm>
              <a:off x="6248400" y="32766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918200" y="30480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5562600" y="2895600"/>
              <a:ext cx="228600" cy="4572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5148262" y="2895600"/>
              <a:ext cx="1252537" cy="849312"/>
            </a:xfrm>
            <a:custGeom>
              <a:rect b="b" l="l" r="r" t="t"/>
              <a:pathLst>
                <a:path extrusionOk="0" h="120000" w="120000">
                  <a:moveTo>
                    <a:pt x="39695" y="0"/>
                  </a:moveTo>
                  <a:lnTo>
                    <a:pt x="120000" y="75364"/>
                  </a:lnTo>
                  <a:lnTo>
                    <a:pt x="75133" y="120000"/>
                  </a:lnTo>
                  <a:lnTo>
                    <a:pt x="0" y="21532"/>
                  </a:lnTo>
                  <a:lnTo>
                    <a:pt x="39695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5164137" y="3048000"/>
              <a:ext cx="779462" cy="900112"/>
            </a:xfrm>
            <a:custGeom>
              <a:rect b="b" l="l" r="r" t="t"/>
              <a:pathLst>
                <a:path extrusionOk="0" h="120000" w="120000">
                  <a:moveTo>
                    <a:pt x="2688" y="0"/>
                  </a:moveTo>
                  <a:lnTo>
                    <a:pt x="120000" y="91428"/>
                  </a:lnTo>
                  <a:lnTo>
                    <a:pt x="118289" y="120000"/>
                  </a:lnTo>
                  <a:lnTo>
                    <a:pt x="0" y="25185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5918200" y="3429000"/>
              <a:ext cx="482600" cy="51911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5229"/>
                  </a:lnTo>
                  <a:lnTo>
                    <a:pt x="0" y="120000"/>
                  </a:lnTo>
                  <a:lnTo>
                    <a:pt x="7105" y="664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5562600" y="3657600"/>
              <a:ext cx="381000" cy="5334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5257800" y="3429000"/>
              <a:ext cx="3810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029200" y="3200400"/>
              <a:ext cx="3048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2514600" y="4419600"/>
            <a:ext cx="12192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7500" y="30000"/>
                </a:lnTo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2" name="Google Shape;92;p9"/>
          <p:cNvGrpSpPr/>
          <p:nvPr/>
        </p:nvGrpSpPr>
        <p:grpSpPr>
          <a:xfrm>
            <a:off x="5638800" y="3124200"/>
            <a:ext cx="1447800" cy="1295400"/>
            <a:chOff x="6705600" y="3581400"/>
            <a:chExt cx="1447800" cy="1295400"/>
          </a:xfrm>
        </p:grpSpPr>
        <p:sp>
          <p:nvSpPr>
            <p:cNvPr id="93" name="Google Shape;93;p9"/>
            <p:cNvSpPr/>
            <p:nvPr/>
          </p:nvSpPr>
          <p:spPr>
            <a:xfrm flipH="1">
              <a:off x="6705600" y="39624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7035800" y="3733800"/>
              <a:ext cx="228600" cy="5334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7391400" y="3581400"/>
              <a:ext cx="228600" cy="457200"/>
            </a:xfrm>
            <a:custGeom>
              <a:rect b="b" l="l" r="r" t="t"/>
              <a:pathLst>
                <a:path extrusionOk="0" h="120000" w="120000">
                  <a:moveTo>
                    <a:pt x="0" y="17142"/>
                  </a:moveTo>
                  <a:lnTo>
                    <a:pt x="80000" y="0"/>
                  </a:lnTo>
                  <a:lnTo>
                    <a:pt x="120000" y="17142"/>
                  </a:lnTo>
                  <a:lnTo>
                    <a:pt x="120000" y="120000"/>
                  </a:lnTo>
                  <a:lnTo>
                    <a:pt x="80000" y="102857"/>
                  </a:lnTo>
                  <a:lnTo>
                    <a:pt x="80000" y="34285"/>
                  </a:lnTo>
                  <a:lnTo>
                    <a:pt x="0" y="51428"/>
                  </a:lnTo>
                  <a:lnTo>
                    <a:pt x="0" y="171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6781800" y="3581400"/>
              <a:ext cx="1252537" cy="849312"/>
            </a:xfrm>
            <a:custGeom>
              <a:rect b="b" l="l" r="r" t="t"/>
              <a:pathLst>
                <a:path extrusionOk="0" h="120000" w="120000">
                  <a:moveTo>
                    <a:pt x="39695" y="0"/>
                  </a:moveTo>
                  <a:lnTo>
                    <a:pt x="120000" y="75364"/>
                  </a:lnTo>
                  <a:lnTo>
                    <a:pt x="75133" y="120000"/>
                  </a:lnTo>
                  <a:lnTo>
                    <a:pt x="0" y="21532"/>
                  </a:lnTo>
                  <a:lnTo>
                    <a:pt x="3969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 flipH="1">
              <a:off x="7239000" y="3733800"/>
              <a:ext cx="779462" cy="900112"/>
            </a:xfrm>
            <a:custGeom>
              <a:rect b="b" l="l" r="r" t="t"/>
              <a:pathLst>
                <a:path extrusionOk="0" h="120000" w="120000">
                  <a:moveTo>
                    <a:pt x="2688" y="0"/>
                  </a:moveTo>
                  <a:lnTo>
                    <a:pt x="120000" y="91428"/>
                  </a:lnTo>
                  <a:lnTo>
                    <a:pt x="118289" y="120000"/>
                  </a:lnTo>
                  <a:lnTo>
                    <a:pt x="0" y="25185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6781800" y="4114800"/>
              <a:ext cx="482600" cy="51911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5229"/>
                  </a:lnTo>
                  <a:lnTo>
                    <a:pt x="0" y="120000"/>
                  </a:lnTo>
                  <a:lnTo>
                    <a:pt x="7105" y="664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7239000" y="4343400"/>
              <a:ext cx="381000" cy="5334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7543800" y="4114800"/>
              <a:ext cx="3810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7848600" y="3886200"/>
              <a:ext cx="304800" cy="457200"/>
            </a:xfrm>
            <a:custGeom>
              <a:rect b="b" l="l" r="r" t="t"/>
              <a:pathLst>
                <a:path extrusionOk="0" h="120000" w="120000">
                  <a:moveTo>
                    <a:pt x="68571" y="0"/>
                  </a:moveTo>
                  <a:lnTo>
                    <a:pt x="120000" y="26666"/>
                  </a:lnTo>
                  <a:lnTo>
                    <a:pt x="34285" y="40000"/>
                  </a:lnTo>
                  <a:lnTo>
                    <a:pt x="34285" y="120000"/>
                  </a:lnTo>
                  <a:lnTo>
                    <a:pt x="0" y="93333"/>
                  </a:lnTo>
                  <a:lnTo>
                    <a:pt x="0" y="13333"/>
                  </a:lnTo>
                  <a:lnTo>
                    <a:pt x="6857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4191000" y="2209800"/>
            <a:ext cx="1447800" cy="1066800"/>
          </a:xfrm>
          <a:prstGeom prst="cloudCallout">
            <a:avLst>
              <a:gd fmla="val 19539" name="adj1"/>
              <a:gd fmla="val 28575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3657600" y="4343400"/>
            <a:ext cx="45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4495800" y="4419600"/>
            <a:ext cx="533400" cy="800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r>
              <a:rPr b="0" i="0" lang="en-US" sz="4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5638800" y="2316162"/>
            <a:ext cx="3505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 reader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400050" y="2316162"/>
            <a:ext cx="3124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32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 writer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2514600" y="5334000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32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Safe Boolean register</a:t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rot="540000">
            <a:off x="5289550" y="4075112"/>
            <a:ext cx="522287" cy="474662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54545" y="60000"/>
                </a:lnTo>
                <a:lnTo>
                  <a:pt x="0" y="60000"/>
                </a:lnTo>
                <a:lnTo>
                  <a:pt x="120000" y="0"/>
                </a:lnTo>
                <a:lnTo>
                  <a:pt x="65454" y="48000"/>
                </a:lnTo>
                <a:lnTo>
                  <a:pt x="98181" y="48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00"/>
          </a:solidFill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731" name="Google Shape;731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732" name="Google Shape;7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6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boolean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compareAndSet(int expected,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int update)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int prior = this.value;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if (this.value==expected)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this.value = update; 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false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… }</a:t>
            </a:r>
            <a:endParaRPr/>
          </a:p>
        </p:txBody>
      </p:sp>
      <p:sp>
        <p:nvSpPr>
          <p:cNvPr id="735" name="Google Shape;735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compareAndSet</a:t>
            </a:r>
            <a:endParaRPr/>
          </a:p>
        </p:txBody>
      </p:sp>
      <p:sp>
        <p:nvSpPr>
          <p:cNvPr id="736" name="Google Shape;736;p36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737" name="Google Shape;737;p36"/>
          <p:cNvSpPr txBox="1"/>
          <p:nvPr/>
        </p:nvSpPr>
        <p:spPr>
          <a:xfrm>
            <a:off x="4484687" y="4783137"/>
            <a:ext cx="40163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 report failure</a:t>
            </a:r>
            <a:endParaRPr/>
          </a:p>
        </p:txBody>
      </p:sp>
      <p:sp>
        <p:nvSpPr>
          <p:cNvPr id="738" name="Google Shape;738;p36"/>
          <p:cNvSpPr/>
          <p:nvPr/>
        </p:nvSpPr>
        <p:spPr>
          <a:xfrm>
            <a:off x="974725" y="5059362"/>
            <a:ext cx="2733675" cy="427037"/>
          </a:xfrm>
          <a:prstGeom prst="wedgeRoundRectCallout">
            <a:avLst>
              <a:gd fmla="val 28750" name="adj1"/>
              <a:gd fmla="val 6183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744" name="Google Shape;744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745" name="Google Shape;7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7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roid Sans Mono"/>
              <a:buNone/>
            </a:pP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boolean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compareAndSet(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expected,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update)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prior =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.value==expected)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 = update;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true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false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… }</a:t>
            </a:r>
            <a:endParaRPr/>
          </a:p>
        </p:txBody>
      </p:sp>
      <p:sp>
        <p:nvSpPr>
          <p:cNvPr id="748" name="Google Shape;748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compareAndSet</a:t>
            </a:r>
            <a:endParaRPr/>
          </a:p>
        </p:txBody>
      </p:sp>
      <p:sp>
        <p:nvSpPr>
          <p:cNvPr id="749" name="Google Shape;749;p37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755" name="Google Shape;755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756" name="Google Shape;7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8"/>
          <p:cNvSpPr txBox="1"/>
          <p:nvPr/>
        </p:nvSpPr>
        <p:spPr>
          <a:xfrm>
            <a:off x="838200" y="1752600"/>
            <a:ext cx="7620000" cy="41084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abstract class RMWRegister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boolean synchronized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compareAndSet(int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expected,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Droid Sans Mono"/>
              <a:buNone/>
            </a:pP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update)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int prior = this.value;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if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.value==expected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r>
              <a:rPr b="1" i="0" lang="en-US" sz="240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this.value = update; 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Droid Sans Mono"/>
              <a:buNone/>
            </a:pPr>
            <a:r>
              <a:rPr b="1" i="0" lang="en-US" sz="2400" u="none">
                <a:solidFill>
                  <a:schemeClr val="fol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 … }</a:t>
            </a:r>
            <a:endParaRPr/>
          </a:p>
        </p:txBody>
      </p:sp>
      <p:sp>
        <p:nvSpPr>
          <p:cNvPr id="759" name="Google Shape;759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compareAndSet</a:t>
            </a:r>
            <a:endParaRPr/>
          </a:p>
        </p:txBody>
      </p:sp>
      <p:sp>
        <p:nvSpPr>
          <p:cNvPr id="760" name="Google Shape;760;p38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761" name="Google Shape;761;p38"/>
          <p:cNvSpPr/>
          <p:nvPr/>
        </p:nvSpPr>
        <p:spPr>
          <a:xfrm>
            <a:off x="4694237" y="2873375"/>
            <a:ext cx="1798637" cy="473075"/>
          </a:xfrm>
          <a:prstGeom prst="wedgeRoundRectCallout">
            <a:avLst>
              <a:gd fmla="val 15499" name="adj1"/>
              <a:gd fmla="val 108580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2" name="Google Shape;762;p38"/>
          <p:cNvSpPr txBox="1"/>
          <p:nvPr/>
        </p:nvSpPr>
        <p:spPr>
          <a:xfrm>
            <a:off x="3087687" y="5226050"/>
            <a:ext cx="5268912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1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replace value if its what we expected, …</a:t>
            </a:r>
            <a:endParaRPr/>
          </a:p>
        </p:txBody>
      </p:sp>
      <p:sp>
        <p:nvSpPr>
          <p:cNvPr id="763" name="Google Shape;763;p38"/>
          <p:cNvSpPr/>
          <p:nvPr/>
        </p:nvSpPr>
        <p:spPr>
          <a:xfrm>
            <a:off x="1812925" y="4002087"/>
            <a:ext cx="3800475" cy="427037"/>
          </a:xfrm>
          <a:prstGeom prst="wedgeRoundRectCallout">
            <a:avLst>
              <a:gd fmla="val 22322" name="adj1"/>
              <a:gd fmla="val 64800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769" name="Google Shape;769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770" name="Google Shape;7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Consensus Hierarchy</a:t>
            </a:r>
            <a:endParaRPr/>
          </a:p>
        </p:txBody>
      </p:sp>
      <p:sp>
        <p:nvSpPr>
          <p:cNvPr id="773" name="Google Shape;773;p39"/>
          <p:cNvSpPr/>
          <p:nvPr/>
        </p:nvSpPr>
        <p:spPr>
          <a:xfrm>
            <a:off x="990600" y="2057400"/>
            <a:ext cx="7162800" cy="3733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4" name="Google Shape;774;p39"/>
          <p:cNvCxnSpPr/>
          <p:nvPr/>
        </p:nvCxnSpPr>
        <p:spPr>
          <a:xfrm>
            <a:off x="990600" y="289560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5" name="Google Shape;775;p39"/>
          <p:cNvCxnSpPr/>
          <p:nvPr/>
        </p:nvCxnSpPr>
        <p:spPr>
          <a:xfrm>
            <a:off x="990600" y="365760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6" name="Google Shape;776;p39"/>
          <p:cNvCxnSpPr/>
          <p:nvPr/>
        </p:nvCxnSpPr>
        <p:spPr>
          <a:xfrm>
            <a:off x="990600" y="502920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77" name="Google Shape;777;p39"/>
          <p:cNvSpPr txBox="1"/>
          <p:nvPr/>
        </p:nvSpPr>
        <p:spPr>
          <a:xfrm>
            <a:off x="1508125" y="2179637"/>
            <a:ext cx="56816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Read/Write Registers, Snapshots…</a:t>
            </a:r>
            <a:endParaRPr/>
          </a:p>
        </p:txBody>
      </p:sp>
      <p:sp>
        <p:nvSpPr>
          <p:cNvPr id="778" name="Google Shape;778;p39"/>
          <p:cNvSpPr txBox="1"/>
          <p:nvPr/>
        </p:nvSpPr>
        <p:spPr>
          <a:xfrm>
            <a:off x="1524000" y="3052762"/>
            <a:ext cx="53419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getAndSet, getAndIncrement, …</a:t>
            </a:r>
            <a:endParaRPr/>
          </a:p>
        </p:txBody>
      </p:sp>
      <p:sp>
        <p:nvSpPr>
          <p:cNvPr id="779" name="Google Shape;779;p39"/>
          <p:cNvSpPr txBox="1"/>
          <p:nvPr/>
        </p:nvSpPr>
        <p:spPr>
          <a:xfrm>
            <a:off x="1600200" y="5089525"/>
            <a:ext cx="32829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1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compareAndSet,…</a:t>
            </a:r>
            <a:endParaRPr/>
          </a:p>
        </p:txBody>
      </p:sp>
      <p:sp>
        <p:nvSpPr>
          <p:cNvPr id="780" name="Google Shape;780;p39"/>
          <p:cNvSpPr txBox="1"/>
          <p:nvPr/>
        </p:nvSpPr>
        <p:spPr>
          <a:xfrm>
            <a:off x="1965325" y="3775075"/>
            <a:ext cx="2603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787" name="Google Shape;787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788" name="Google Shape;7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Lock-Freedom</a:t>
            </a:r>
            <a:endParaRPr/>
          </a:p>
        </p:txBody>
      </p:sp>
      <p:sp>
        <p:nvSpPr>
          <p:cNvPr id="791" name="Google Shape;791;p40"/>
          <p:cNvSpPr txBox="1"/>
          <p:nvPr>
            <p:ph idx="1" type="body"/>
          </p:nvPr>
        </p:nvSpPr>
        <p:spPr>
          <a:xfrm>
            <a:off x="700087" y="1878012"/>
            <a:ext cx="7639050" cy="405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Lock-free: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an infinite execution infinitely often some method call finishes 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(obviously, in a finite number of steps)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Pragmatic approach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Implies no mutual exclusion</a:t>
            </a:r>
            <a:endParaRPr b="0" i="0" sz="32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92" name="Google Shape;792;p40"/>
          <p:cNvGrpSpPr/>
          <p:nvPr/>
        </p:nvGrpSpPr>
        <p:grpSpPr>
          <a:xfrm>
            <a:off x="7126287" y="4186237"/>
            <a:ext cx="1249362" cy="1377950"/>
            <a:chOff x="3124200" y="3149600"/>
            <a:chExt cx="2514600" cy="2667000"/>
          </a:xfrm>
        </p:grpSpPr>
        <p:grpSp>
          <p:nvGrpSpPr>
            <p:cNvPr id="793" name="Google Shape;793;p40"/>
            <p:cNvGrpSpPr/>
            <p:nvPr/>
          </p:nvGrpSpPr>
          <p:grpSpPr>
            <a:xfrm>
              <a:off x="3494087" y="3149600"/>
              <a:ext cx="1828800" cy="2667000"/>
              <a:chOff x="3505200" y="3048000"/>
              <a:chExt cx="1828800" cy="2667000"/>
            </a:xfrm>
          </p:grpSpPr>
          <p:sp>
            <p:nvSpPr>
              <p:cNvPr id="794" name="Google Shape;794;p40"/>
              <p:cNvSpPr/>
              <p:nvPr/>
            </p:nvSpPr>
            <p:spPr>
              <a:xfrm>
                <a:off x="3505200" y="3886200"/>
                <a:ext cx="1828800" cy="1828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4191000" y="4267200"/>
                <a:ext cx="457200" cy="4572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 flipH="1" rot="10800000">
                <a:off x="4152900" y="4572000"/>
                <a:ext cx="533400" cy="685800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30000" y="0"/>
                    </a:lnTo>
                    <a:lnTo>
                      <a:pt x="90000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3886200" y="3048000"/>
                <a:ext cx="990600" cy="22098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8" name="Google Shape;798;p40"/>
            <p:cNvGrpSpPr/>
            <p:nvPr/>
          </p:nvGrpSpPr>
          <p:grpSpPr>
            <a:xfrm>
              <a:off x="3124200" y="3352800"/>
              <a:ext cx="2514600" cy="2370137"/>
              <a:chOff x="2057400" y="2895600"/>
              <a:chExt cx="3962400" cy="3733800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2057400" y="2895600"/>
                <a:ext cx="3962400" cy="3733800"/>
              </a:xfrm>
              <a:prstGeom prst="blockArc">
                <a:avLst>
                  <a:gd fmla="val 5906331" name="adj1"/>
                  <a:gd fmla="val 7889" name="adj2"/>
                  <a:gd fmla="val 25000" name="adj3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 rot="-2880000">
                <a:off x="3810000" y="2895600"/>
                <a:ext cx="457200" cy="37338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806" name="Google Shape;806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807" name="Google Shape;8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Lock-Free vs. Wait-free</a:t>
            </a:r>
            <a:endParaRPr/>
          </a:p>
        </p:txBody>
      </p:sp>
      <p:sp>
        <p:nvSpPr>
          <p:cNvPr id="810" name="Google Shape;810;p41"/>
          <p:cNvSpPr txBox="1"/>
          <p:nvPr>
            <p:ph idx="1" type="body"/>
          </p:nvPr>
        </p:nvSpPr>
        <p:spPr>
          <a:xfrm>
            <a:off x="700087" y="1878012"/>
            <a:ext cx="7639050" cy="405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Wait-Free: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each method call takes a finite number of steps to finish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r>
              <a:t/>
            </a:r>
            <a:endParaRPr b="0" i="0" sz="3200" u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Lock-free:</a:t>
            </a: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infinitely often some method call finishes</a:t>
            </a:r>
            <a:endParaRPr b="0" i="0" sz="32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11" name="Google Shape;811;p41"/>
          <p:cNvGrpSpPr/>
          <p:nvPr/>
        </p:nvGrpSpPr>
        <p:grpSpPr>
          <a:xfrm>
            <a:off x="6403975" y="4881562"/>
            <a:ext cx="1003300" cy="1077912"/>
            <a:chOff x="3124200" y="3149600"/>
            <a:chExt cx="2514600" cy="2667000"/>
          </a:xfrm>
        </p:grpSpPr>
        <p:grpSp>
          <p:nvGrpSpPr>
            <p:cNvPr id="812" name="Google Shape;812;p41"/>
            <p:cNvGrpSpPr/>
            <p:nvPr/>
          </p:nvGrpSpPr>
          <p:grpSpPr>
            <a:xfrm>
              <a:off x="3494087" y="3149600"/>
              <a:ext cx="1828800" cy="2667000"/>
              <a:chOff x="3505200" y="3048000"/>
              <a:chExt cx="1828800" cy="2667000"/>
            </a:xfrm>
          </p:grpSpPr>
          <p:sp>
            <p:nvSpPr>
              <p:cNvPr id="813" name="Google Shape;813;p41"/>
              <p:cNvSpPr/>
              <p:nvPr/>
            </p:nvSpPr>
            <p:spPr>
              <a:xfrm>
                <a:off x="3505200" y="3886200"/>
                <a:ext cx="1828800" cy="1828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191000" y="4267200"/>
                <a:ext cx="457200" cy="4572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 flipH="1" rot="10800000">
                <a:off x="4152900" y="4572000"/>
                <a:ext cx="533400" cy="685800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30000" y="0"/>
                    </a:lnTo>
                    <a:lnTo>
                      <a:pt x="90000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886200" y="3048000"/>
                <a:ext cx="990600" cy="22098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17" name="Google Shape;817;p41"/>
            <p:cNvGrpSpPr/>
            <p:nvPr/>
          </p:nvGrpSpPr>
          <p:grpSpPr>
            <a:xfrm>
              <a:off x="3124200" y="3352800"/>
              <a:ext cx="2514600" cy="2370137"/>
              <a:chOff x="2057400" y="2895600"/>
              <a:chExt cx="3962400" cy="3733800"/>
            </a:xfrm>
          </p:grpSpPr>
          <p:sp>
            <p:nvSpPr>
              <p:cNvPr id="818" name="Google Shape;818;p41"/>
              <p:cNvSpPr/>
              <p:nvPr/>
            </p:nvSpPr>
            <p:spPr>
              <a:xfrm>
                <a:off x="2057400" y="2895600"/>
                <a:ext cx="3962400" cy="3733800"/>
              </a:xfrm>
              <a:prstGeom prst="blockArc">
                <a:avLst>
                  <a:gd fmla="val 5906331" name="adj1"/>
                  <a:gd fmla="val 7889" name="adj2"/>
                  <a:gd fmla="val 25000" name="adj3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 rot="-2880000">
                <a:off x="3810000" y="2895600"/>
                <a:ext cx="457200" cy="37338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825" name="Google Shape;825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826" name="Google Shape;826;p42"/>
          <p:cNvSpPr txBox="1"/>
          <p:nvPr/>
        </p:nvSpPr>
        <p:spPr>
          <a:xfrm>
            <a:off x="0" y="0"/>
            <a:ext cx="9144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2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       </a:t>
            </a:r>
            <a:b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work is licensed under a </a:t>
            </a:r>
            <a:r>
              <a:rPr b="0" i="0" lang="en-US" sz="2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Creative Commons Attribution-ShareAlike 2.5 License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/>
          </a:p>
        </p:txBody>
      </p:sp>
      <p:pic>
        <p:nvPicPr>
          <p:cNvPr descr="Creative Commons License" id="827" name="Google Shape;82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562" y="4603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2"/>
          <p:cNvSpPr txBox="1"/>
          <p:nvPr/>
        </p:nvSpPr>
        <p:spPr>
          <a:xfrm>
            <a:off x="685800" y="1343025"/>
            <a:ext cx="777240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 are free: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Share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— to copy, distribute and transmit the work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Remix</a:t>
            </a:r>
            <a:r>
              <a:rPr b="0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— to adapt the work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Under the following conditions: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Attribution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You must attribute the work to “The Art of Multiprocessor Programming” (but not in any way that suggests that the authors endorse you or your use of the work).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Share Alike</a:t>
            </a:r>
            <a:r>
              <a:rPr b="0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If you alter, transform, or build upon this work, you may distribute the resulting work only under the same, similar or a compatible license.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 any reuse or distribution, you must make clear to others the license terms of this work. The best way to do this is with a link 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http://creativecommons.org/licenses/by-sa/3.0/.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Any of the above conditions can be waived if you get permission from the copyright holder.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Nothing in this license impairs or restricts the author's moral rights.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16" name="Google Shape;116;p10"/>
          <p:cNvSpPr txBox="1"/>
          <p:nvPr>
            <p:ph type="title"/>
          </p:nvPr>
        </p:nvSpPr>
        <p:spPr>
          <a:xfrm>
            <a:off x="685800" y="8096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way to a Wait-free Implementation of Atomic Snapshots</a:t>
            </a:r>
            <a:endParaRPr/>
          </a:p>
        </p:txBody>
      </p:sp>
      <p:cxnSp>
        <p:nvCxnSpPr>
          <p:cNvPr id="117" name="Google Shape;117;p10"/>
          <p:cNvCxnSpPr/>
          <p:nvPr/>
        </p:nvCxnSpPr>
        <p:spPr>
          <a:xfrm>
            <a:off x="3825875" y="2638425"/>
            <a:ext cx="0" cy="228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18" name="Google Shape;118;p10"/>
          <p:cNvCxnSpPr/>
          <p:nvPr/>
        </p:nvCxnSpPr>
        <p:spPr>
          <a:xfrm flipH="1">
            <a:off x="3825875" y="3705225"/>
            <a:ext cx="175260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119" name="Google Shape;119;p10"/>
          <p:cNvCxnSpPr/>
          <p:nvPr/>
        </p:nvCxnSpPr>
        <p:spPr>
          <a:xfrm rot="10800000">
            <a:off x="3825875" y="4924425"/>
            <a:ext cx="2895600" cy="7889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120" name="Google Shape;120;p10"/>
          <p:cNvSpPr txBox="1"/>
          <p:nvPr/>
        </p:nvSpPr>
        <p:spPr>
          <a:xfrm>
            <a:off x="2720975" y="3098800"/>
            <a:ext cx="971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Comic Sans MS"/>
              <a:buNone/>
            </a:pPr>
            <a:r>
              <a:rPr b="1" i="0" lang="en-US" sz="1800" u="none">
                <a:solidFill>
                  <a:srgbClr val="00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MRMW</a:t>
            </a: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2751137" y="3784600"/>
            <a:ext cx="928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Comic Sans MS"/>
              <a:buNone/>
            </a:pPr>
            <a:r>
              <a:rPr b="1" i="0" lang="en-US" sz="1800" u="none">
                <a:solidFill>
                  <a:srgbClr val="00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MRSW</a:t>
            </a:r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2781300" y="4470400"/>
            <a:ext cx="885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Comic Sans MS"/>
              <a:buNone/>
            </a:pPr>
            <a:r>
              <a:rPr b="1" i="0" lang="en-US" sz="1800" u="none">
                <a:solidFill>
                  <a:srgbClr val="00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SRSW</a:t>
            </a:r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3257550" y="5156200"/>
            <a:ext cx="7143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Comic Sans MS"/>
              <a:buNone/>
            </a:pPr>
            <a:r>
              <a:rPr b="1" i="0" lang="en-US" sz="1800" u="none">
                <a:solidFill>
                  <a:srgbClr val="00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Saf</a:t>
            </a:r>
            <a:r>
              <a:rPr b="1" i="0" lang="en-US" sz="1800" u="sng">
                <a:solidFill>
                  <a:srgbClr val="00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3800475" y="5384800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Comic Sans MS"/>
              <a:buNone/>
            </a:pPr>
            <a:r>
              <a:rPr b="1" i="0" lang="en-US" sz="1800" u="none">
                <a:solidFill>
                  <a:srgbClr val="00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Regular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4392612" y="5613400"/>
            <a:ext cx="938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Comic Sans MS"/>
              <a:buNone/>
            </a:pPr>
            <a:r>
              <a:rPr b="1" i="0" lang="en-US" sz="1800" u="none">
                <a:solidFill>
                  <a:srgbClr val="00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Atomic</a:t>
            </a:r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5227637" y="3937000"/>
            <a:ext cx="12080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Comic Sans MS"/>
              <a:buNone/>
            </a:pPr>
            <a:r>
              <a:rPr b="1" i="0" lang="en-US" sz="1800" u="none">
                <a:solidFill>
                  <a:srgbClr val="00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M-valued</a:t>
            </a:r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4489450" y="4406900"/>
            <a:ext cx="100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Comic Sans MS"/>
              <a:buNone/>
            </a:pPr>
            <a:r>
              <a:rPr b="1" i="0" lang="en-US" sz="1800" u="none">
                <a:solidFill>
                  <a:srgbClr val="00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Boolean</a:t>
            </a:r>
            <a:endParaRPr/>
          </a:p>
        </p:txBody>
      </p:sp>
      <p:cxnSp>
        <p:nvCxnSpPr>
          <p:cNvPr id="128" name="Google Shape;128;p10"/>
          <p:cNvCxnSpPr/>
          <p:nvPr/>
        </p:nvCxnSpPr>
        <p:spPr>
          <a:xfrm>
            <a:off x="3787775" y="4695825"/>
            <a:ext cx="7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Google Shape;129;p10"/>
          <p:cNvCxnSpPr/>
          <p:nvPr/>
        </p:nvCxnSpPr>
        <p:spPr>
          <a:xfrm>
            <a:off x="3787775" y="4010025"/>
            <a:ext cx="7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0" name="Google Shape;130;p10"/>
          <p:cNvCxnSpPr/>
          <p:nvPr/>
        </p:nvCxnSpPr>
        <p:spPr>
          <a:xfrm>
            <a:off x="3787775" y="3248025"/>
            <a:ext cx="7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1" name="Google Shape;131;p10"/>
          <p:cNvCxnSpPr/>
          <p:nvPr/>
        </p:nvCxnSpPr>
        <p:spPr>
          <a:xfrm>
            <a:off x="4441825" y="4445000"/>
            <a:ext cx="101600" cy="269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2" name="Google Shape;132;p10"/>
          <p:cNvCxnSpPr/>
          <p:nvPr/>
        </p:nvCxnSpPr>
        <p:spPr>
          <a:xfrm>
            <a:off x="5073650" y="3995737"/>
            <a:ext cx="101600" cy="269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3" name="Google Shape;133;p10"/>
          <p:cNvCxnSpPr/>
          <p:nvPr/>
        </p:nvCxnSpPr>
        <p:spPr>
          <a:xfrm flipH="1" rot="10800000">
            <a:off x="3962400" y="4979987"/>
            <a:ext cx="68262" cy="555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4" name="Google Shape;134;p10"/>
          <p:cNvCxnSpPr/>
          <p:nvPr/>
        </p:nvCxnSpPr>
        <p:spPr>
          <a:xfrm flipH="1" rot="10800000">
            <a:off x="4602162" y="5149850"/>
            <a:ext cx="68262" cy="555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5" name="Google Shape;135;p10"/>
          <p:cNvCxnSpPr/>
          <p:nvPr/>
        </p:nvCxnSpPr>
        <p:spPr>
          <a:xfrm flipH="1" rot="10800000">
            <a:off x="5237162" y="5329237"/>
            <a:ext cx="68262" cy="555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6" name="Google Shape;136;p10"/>
          <p:cNvSpPr txBox="1"/>
          <p:nvPr/>
        </p:nvSpPr>
        <p:spPr>
          <a:xfrm>
            <a:off x="5164137" y="5808662"/>
            <a:ext cx="1182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mic Sans MS"/>
              <a:buNone/>
            </a:pPr>
            <a:r>
              <a:rPr b="1" i="0" lang="en-US" sz="1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Snapshot</a:t>
            </a:r>
            <a:endParaRPr/>
          </a:p>
        </p:txBody>
      </p:sp>
      <p:cxnSp>
        <p:nvCxnSpPr>
          <p:cNvPr id="137" name="Google Shape;137;p10"/>
          <p:cNvCxnSpPr/>
          <p:nvPr/>
        </p:nvCxnSpPr>
        <p:spPr>
          <a:xfrm flipH="1" rot="10800000">
            <a:off x="5873750" y="5508625"/>
            <a:ext cx="68262" cy="555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8" name="Google Shape;138;p10"/>
          <p:cNvSpPr/>
          <p:nvPr/>
        </p:nvSpPr>
        <p:spPr>
          <a:xfrm>
            <a:off x="8120062" y="2301875"/>
            <a:ext cx="177800" cy="192087"/>
          </a:xfrm>
          <a:prstGeom prst="ellipse">
            <a:avLst/>
          </a:prstGeom>
          <a:solidFill>
            <a:srgbClr val="FF0000"/>
          </a:solidFill>
          <a:ln cap="flat" cmpd="sng" w="571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9" name="Google Shape;139;p10"/>
          <p:cNvCxnSpPr/>
          <p:nvPr/>
        </p:nvCxnSpPr>
        <p:spPr>
          <a:xfrm flipH="1" rot="10800000">
            <a:off x="3835400" y="2492375"/>
            <a:ext cx="4271962" cy="24018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>
            <p:ph type="title"/>
          </p:nvPr>
        </p:nvSpPr>
        <p:spPr>
          <a:xfrm>
            <a:off x="361950" y="609600"/>
            <a:ext cx="82137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Rationale for wait-freedom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730250" y="23066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wanted atomic registers to implement mutual exclusion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we couldn’t use mutual exclusion to implement atomic registers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wait, there’s more!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is Mutual Exclusion so wrong?</a:t>
            </a:r>
            <a:endParaRPr/>
          </a:p>
        </p:txBody>
      </p:sp>
      <p:sp>
        <p:nvSpPr>
          <p:cNvPr id="161" name="Google Shape;161;p12"/>
          <p:cNvSpPr txBox="1"/>
          <p:nvPr/>
        </p:nvSpPr>
        <p:spPr>
          <a:xfrm>
            <a:off x="1600200" y="6243637"/>
            <a:ext cx="3889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Asynchronous Interrupts</a:t>
            </a:r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1600200" y="3200400"/>
            <a:ext cx="1358899" cy="1282700"/>
            <a:chOff x="1600200" y="4318000"/>
            <a:chExt cx="1358899" cy="1282700"/>
          </a:xfrm>
        </p:grpSpPr>
        <p:sp>
          <p:nvSpPr>
            <p:cNvPr id="173" name="Google Shape;173;p13"/>
            <p:cNvSpPr/>
            <p:nvPr/>
          </p:nvSpPr>
          <p:spPr>
            <a:xfrm>
              <a:off x="1638300" y="5245100"/>
              <a:ext cx="774700" cy="2540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 flipH="1">
              <a:off x="1600200" y="50292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 flipH="1">
              <a:off x="1709737" y="47625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 flipH="1">
              <a:off x="1905000" y="44450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638300" y="4318000"/>
              <a:ext cx="1181100" cy="939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78709" y="116756"/>
                  </a:lnTo>
                  <a:lnTo>
                    <a:pt x="120000" y="0"/>
                  </a:lnTo>
                  <a:lnTo>
                    <a:pt x="54193" y="162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413000" y="4318000"/>
              <a:ext cx="393700" cy="1206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2842"/>
                  </a:lnTo>
                  <a:lnTo>
                    <a:pt x="3870" y="120000"/>
                  </a:lnTo>
                  <a:lnTo>
                    <a:pt x="0" y="9473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514600" y="50546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649537" y="47752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757487" y="45085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82" name="Google Shape;182;p13"/>
          <p:cNvGrpSpPr/>
          <p:nvPr/>
        </p:nvGrpSpPr>
        <p:grpSpPr>
          <a:xfrm>
            <a:off x="6096000" y="3200400"/>
            <a:ext cx="1358900" cy="1282700"/>
            <a:chOff x="6096000" y="4419600"/>
            <a:chExt cx="1358900" cy="1282700"/>
          </a:xfrm>
        </p:grpSpPr>
        <p:sp>
          <p:nvSpPr>
            <p:cNvPr id="183" name="Google Shape;183;p13"/>
            <p:cNvSpPr/>
            <p:nvPr/>
          </p:nvSpPr>
          <p:spPr>
            <a:xfrm flipH="1">
              <a:off x="6642100" y="5346700"/>
              <a:ext cx="774700" cy="254000"/>
            </a:xfrm>
            <a:prstGeom prst="rect">
              <a:avLst/>
            </a:prstGeom>
            <a:solidFill>
              <a:srgbClr val="6666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239000" y="51308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150100" y="48641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948487" y="45466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 flipH="1">
              <a:off x="6235700" y="4419600"/>
              <a:ext cx="1181100" cy="939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78709" y="116756"/>
                  </a:lnTo>
                  <a:lnTo>
                    <a:pt x="120000" y="0"/>
                  </a:lnTo>
                  <a:lnTo>
                    <a:pt x="54193" y="162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6666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 flipH="1">
              <a:off x="6248400" y="4419600"/>
              <a:ext cx="393700" cy="1206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2842"/>
                  </a:lnTo>
                  <a:lnTo>
                    <a:pt x="3870" y="120000"/>
                  </a:lnTo>
                  <a:lnTo>
                    <a:pt x="0" y="9473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666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 flipH="1">
              <a:off x="6324600" y="51562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 flipH="1">
              <a:off x="6210300" y="48768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 flipH="1">
              <a:off x="6096000" y="46101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92" name="Google Shape;192;p13"/>
          <p:cNvGrpSpPr/>
          <p:nvPr/>
        </p:nvGrpSpPr>
        <p:grpSpPr>
          <a:xfrm>
            <a:off x="6477000" y="4572000"/>
            <a:ext cx="836612" cy="1219200"/>
            <a:chOff x="3505200" y="3048000"/>
            <a:chExt cx="1828800" cy="2667000"/>
          </a:xfrm>
        </p:grpSpPr>
        <p:sp>
          <p:nvSpPr>
            <p:cNvPr id="193" name="Google Shape;193;p13"/>
            <p:cNvSpPr/>
            <p:nvPr/>
          </p:nvSpPr>
          <p:spPr>
            <a:xfrm>
              <a:off x="3505200" y="3886200"/>
              <a:ext cx="1828800" cy="1828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191000" y="4267200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 flipH="1" rot="10800000">
              <a:off x="4152900" y="4572000"/>
              <a:ext cx="533400" cy="685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30000" y="0"/>
                  </a:lnTo>
                  <a:lnTo>
                    <a:pt x="9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886200" y="3048000"/>
              <a:ext cx="990600" cy="22098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97" name="Google Shape;197;p13"/>
          <p:cNvSpPr/>
          <p:nvPr/>
        </p:nvSpPr>
        <p:spPr>
          <a:xfrm>
            <a:off x="6324600" y="4343400"/>
            <a:ext cx="381000" cy="38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24000" y="48000"/>
                </a:lnTo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8" name="Google Shape;198;p13"/>
          <p:cNvGrpSpPr/>
          <p:nvPr/>
        </p:nvGrpSpPr>
        <p:grpSpPr>
          <a:xfrm rot="1380000">
            <a:off x="6019800" y="2514600"/>
            <a:ext cx="2362200" cy="2984500"/>
            <a:chOff x="3276600" y="2552700"/>
            <a:chExt cx="2362200" cy="2984500"/>
          </a:xfrm>
        </p:grpSpPr>
        <p:grpSp>
          <p:nvGrpSpPr>
            <p:cNvPr id="199" name="Google Shape;199;p13"/>
            <p:cNvGrpSpPr/>
            <p:nvPr/>
          </p:nvGrpSpPr>
          <p:grpSpPr>
            <a:xfrm>
              <a:off x="3276600" y="3581400"/>
              <a:ext cx="2362200" cy="1955800"/>
              <a:chOff x="1143000" y="2133600"/>
              <a:chExt cx="2362200" cy="1955800"/>
            </a:xfrm>
          </p:grpSpPr>
          <p:sp>
            <p:nvSpPr>
              <p:cNvPr id="200" name="Google Shape;200;p13"/>
              <p:cNvSpPr txBox="1"/>
              <p:nvPr/>
            </p:nvSpPr>
            <p:spPr>
              <a:xfrm>
                <a:off x="1143000" y="2133600"/>
                <a:ext cx="2362200" cy="1955800"/>
              </a:xfrm>
              <a:prstGeom prst="rect">
                <a:avLst/>
              </a:prstGeom>
              <a:solidFill>
                <a:srgbClr val="DDDDDD"/>
              </a:solidFill>
              <a:ln cap="flat" cmpd="sng" w="38100">
                <a:solidFill>
                  <a:srgbClr val="FF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Comic Sans MS"/>
                  <a:buNone/>
                </a:pPr>
                <a:r>
                  <a:rPr b="0" i="0" lang="en-US" sz="2400" u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Swapped out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Comic Sans MS"/>
                  <a:buNone/>
                </a:pPr>
                <a:r>
                  <a:rPr b="0" i="0" lang="en-US" sz="2400" u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back at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omic Sans MS"/>
                  <a:buNone/>
                </a:pPr>
                <a:r>
                  <a:t/>
                </a:r>
                <a:endParaRPr b="0" i="0" sz="2400" u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omic Sans MS"/>
                  <a:buNone/>
                </a:pPr>
                <a:r>
                  <a:t/>
                </a:r>
                <a:endParaRPr b="0" i="0" sz="2400" u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01" name="Google Shape;201;p13"/>
              <p:cNvGrpSpPr/>
              <p:nvPr/>
            </p:nvGrpSpPr>
            <p:grpSpPr>
              <a:xfrm>
                <a:off x="1905000" y="3048000"/>
                <a:ext cx="762000" cy="762000"/>
                <a:chOff x="1905000" y="3276600"/>
                <a:chExt cx="1143000" cy="1143000"/>
              </a:xfrm>
            </p:grpSpPr>
            <p:sp>
              <p:nvSpPr>
                <p:cNvPr id="202" name="Google Shape;202;p13"/>
                <p:cNvSpPr/>
                <p:nvPr/>
              </p:nvSpPr>
              <p:spPr>
                <a:xfrm>
                  <a:off x="1905000" y="3276600"/>
                  <a:ext cx="1143000" cy="1143000"/>
                </a:xfrm>
                <a:prstGeom prst="ellipse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203" name="Google Shape;203;p13"/>
                <p:cNvCxnSpPr/>
                <p:nvPr/>
              </p:nvCxnSpPr>
              <p:spPr>
                <a:xfrm>
                  <a:off x="2438400" y="3810000"/>
                  <a:ext cx="381000" cy="457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204" name="Google Shape;204;p13"/>
                <p:cNvCxnSpPr/>
                <p:nvPr/>
              </p:nvCxnSpPr>
              <p:spPr>
                <a:xfrm flipH="1">
                  <a:off x="2133600" y="3810000"/>
                  <a:ext cx="304800" cy="2286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"/>
                  <a:headEnd len="sm" w="sm" type="none"/>
                  <a:tailEnd len="med" w="med" type="triangle"/>
                </a:ln>
              </p:spPr>
            </p:cxnSp>
          </p:grpSp>
        </p:grpSp>
        <p:sp>
          <p:nvSpPr>
            <p:cNvPr id="205" name="Google Shape;205;p13"/>
            <p:cNvSpPr/>
            <p:nvPr/>
          </p:nvSpPr>
          <p:spPr>
            <a:xfrm>
              <a:off x="3660775" y="2552700"/>
              <a:ext cx="1676400" cy="10287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13181" y="88888"/>
                    <a:pt x="26363" y="57777"/>
                    <a:pt x="38181" y="40000"/>
                  </a:cubicBezTo>
                  <a:cubicBezTo>
                    <a:pt x="50000" y="22222"/>
                    <a:pt x="57272" y="0"/>
                    <a:pt x="70909" y="13333"/>
                  </a:cubicBezTo>
                  <a:cubicBezTo>
                    <a:pt x="84545" y="26666"/>
                    <a:pt x="111818" y="102222"/>
                    <a:pt x="120000" y="12000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06" name="Google Shape;206;p13"/>
          <p:cNvGrpSpPr/>
          <p:nvPr/>
        </p:nvGrpSpPr>
        <p:grpSpPr>
          <a:xfrm>
            <a:off x="7848600" y="2667000"/>
            <a:ext cx="228600" cy="152400"/>
            <a:chOff x="7848600" y="2667000"/>
            <a:chExt cx="228600" cy="152400"/>
          </a:xfrm>
        </p:grpSpPr>
        <p:cxnSp>
          <p:nvCxnSpPr>
            <p:cNvPr id="207" name="Google Shape;207;p13"/>
            <p:cNvCxnSpPr/>
            <p:nvPr/>
          </p:nvCxnSpPr>
          <p:spPr>
            <a:xfrm flipH="1" rot="10800000">
              <a:off x="7848600" y="2743200"/>
              <a:ext cx="152400" cy="7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08" name="Google Shape;208;p13"/>
            <p:cNvSpPr/>
            <p:nvPr/>
          </p:nvSpPr>
          <p:spPr>
            <a:xfrm>
              <a:off x="8001000" y="2667000"/>
              <a:ext cx="76200" cy="152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09" name="Google Shape;209;p13"/>
          <p:cNvSpPr/>
          <p:nvPr/>
        </p:nvSpPr>
        <p:spPr>
          <a:xfrm>
            <a:off x="2286000" y="1981200"/>
            <a:ext cx="1676400" cy="9144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4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???</a:t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4953000" y="1981200"/>
            <a:ext cx="1676400" cy="914400"/>
          </a:xfrm>
          <a:prstGeom prst="cloudCallout">
            <a:avLst>
              <a:gd fmla="val -3559" name="adj1"/>
              <a:gd fmla="val 2745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Comic Sans MS"/>
              <a:buNone/>
            </a:pPr>
            <a:r>
              <a:rPr b="0" i="0" lang="en-US" sz="4400" u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???</a:t>
            </a:r>
            <a:endParaRPr/>
          </a:p>
        </p:txBody>
      </p:sp>
      <p:grpSp>
        <p:nvGrpSpPr>
          <p:cNvPr id="211" name="Google Shape;211;p13"/>
          <p:cNvGrpSpPr/>
          <p:nvPr/>
        </p:nvGrpSpPr>
        <p:grpSpPr>
          <a:xfrm>
            <a:off x="3962400" y="3254375"/>
            <a:ext cx="1130300" cy="1173162"/>
            <a:chOff x="3962400" y="3254375"/>
            <a:chExt cx="1130300" cy="1173162"/>
          </a:xfrm>
        </p:grpSpPr>
        <p:sp>
          <p:nvSpPr>
            <p:cNvPr id="212" name="Google Shape;212;p13"/>
            <p:cNvSpPr/>
            <p:nvPr/>
          </p:nvSpPr>
          <p:spPr>
            <a:xfrm>
              <a:off x="4114800" y="4186237"/>
              <a:ext cx="838200" cy="2286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13" name="Google Shape;213;p13"/>
            <p:cNvGrpSpPr/>
            <p:nvPr/>
          </p:nvGrpSpPr>
          <p:grpSpPr>
            <a:xfrm>
              <a:off x="4876800" y="3424237"/>
              <a:ext cx="215900" cy="1003300"/>
              <a:chOff x="4876800" y="4495800"/>
              <a:chExt cx="215900" cy="1003300"/>
            </a:xfrm>
          </p:grpSpPr>
          <p:sp>
            <p:nvSpPr>
              <p:cNvPr id="214" name="Google Shape;214;p13"/>
              <p:cNvSpPr/>
              <p:nvPr/>
            </p:nvSpPr>
            <p:spPr>
              <a:xfrm>
                <a:off x="4876800" y="49530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4876800" y="47244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4876800" y="44958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17" name="Google Shape;217;p13"/>
            <p:cNvGrpSpPr/>
            <p:nvPr/>
          </p:nvGrpSpPr>
          <p:grpSpPr>
            <a:xfrm flipH="1">
              <a:off x="3962400" y="3424237"/>
              <a:ext cx="215900" cy="1003300"/>
              <a:chOff x="4876800" y="4495800"/>
              <a:chExt cx="215900" cy="1003300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4876800" y="49530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4876800" y="47244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4876800" y="44958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>
              <a:off x="4114800" y="3254375"/>
              <a:ext cx="838200" cy="931862"/>
            </a:xfrm>
            <a:custGeom>
              <a:rect b="b" l="l" r="r" t="t"/>
              <a:pathLst>
                <a:path extrusionOk="0" h="120000" w="120000">
                  <a:moveTo>
                    <a:pt x="10909" y="2248"/>
                  </a:moveTo>
                  <a:lnTo>
                    <a:pt x="109090" y="224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7272" y="0"/>
                  </a:lnTo>
                </a:path>
              </a:pathLst>
            </a:custGeom>
            <a:solidFill>
              <a:srgbClr val="FF99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22" name="Google Shape;222;p13"/>
          <p:cNvSpPr txBox="1"/>
          <p:nvPr/>
        </p:nvSpPr>
        <p:spPr>
          <a:xfrm>
            <a:off x="1600200" y="6243637"/>
            <a:ext cx="3889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Heterogeneous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Processors</a:t>
            </a:r>
            <a:endParaRPr/>
          </a:p>
        </p:txBody>
      </p:sp>
      <p:grpSp>
        <p:nvGrpSpPr>
          <p:cNvPr id="232" name="Google Shape;232;p14"/>
          <p:cNvGrpSpPr/>
          <p:nvPr/>
        </p:nvGrpSpPr>
        <p:grpSpPr>
          <a:xfrm>
            <a:off x="1600200" y="3200400"/>
            <a:ext cx="1358899" cy="1282700"/>
            <a:chOff x="1600200" y="4318000"/>
            <a:chExt cx="1358899" cy="1282700"/>
          </a:xfrm>
        </p:grpSpPr>
        <p:sp>
          <p:nvSpPr>
            <p:cNvPr id="233" name="Google Shape;233;p14"/>
            <p:cNvSpPr/>
            <p:nvPr/>
          </p:nvSpPr>
          <p:spPr>
            <a:xfrm>
              <a:off x="1638300" y="5245100"/>
              <a:ext cx="774700" cy="2540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 flipH="1">
              <a:off x="1600200" y="50292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 flipH="1">
              <a:off x="1709737" y="47625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 flipH="1">
              <a:off x="1905000" y="44450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638300" y="4318000"/>
              <a:ext cx="1181100" cy="939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78709" y="116756"/>
                  </a:lnTo>
                  <a:lnTo>
                    <a:pt x="120000" y="0"/>
                  </a:lnTo>
                  <a:lnTo>
                    <a:pt x="54193" y="162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413000" y="4318000"/>
              <a:ext cx="393700" cy="1206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2842"/>
                  </a:lnTo>
                  <a:lnTo>
                    <a:pt x="3870" y="120000"/>
                  </a:lnTo>
                  <a:lnTo>
                    <a:pt x="0" y="9473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2514600" y="50546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649537" y="47752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757487" y="45085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42" name="Google Shape;242;p14"/>
          <p:cNvGrpSpPr/>
          <p:nvPr/>
        </p:nvGrpSpPr>
        <p:grpSpPr>
          <a:xfrm>
            <a:off x="6261100" y="3921125"/>
            <a:ext cx="609600" cy="574675"/>
            <a:chOff x="6096000" y="4419600"/>
            <a:chExt cx="1358900" cy="1282700"/>
          </a:xfrm>
        </p:grpSpPr>
        <p:sp>
          <p:nvSpPr>
            <p:cNvPr id="243" name="Google Shape;243;p14"/>
            <p:cNvSpPr/>
            <p:nvPr/>
          </p:nvSpPr>
          <p:spPr>
            <a:xfrm flipH="1">
              <a:off x="6642100" y="5346700"/>
              <a:ext cx="774700" cy="254000"/>
            </a:xfrm>
            <a:prstGeom prst="rect">
              <a:avLst/>
            </a:prstGeom>
            <a:solidFill>
              <a:srgbClr val="6666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7239000" y="51308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150100" y="48641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6948487" y="45466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 flipH="1">
              <a:off x="6235700" y="4419600"/>
              <a:ext cx="1181100" cy="939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78709" y="116756"/>
                  </a:lnTo>
                  <a:lnTo>
                    <a:pt x="120000" y="0"/>
                  </a:lnTo>
                  <a:lnTo>
                    <a:pt x="54193" y="162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6666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 flipH="1">
              <a:off x="6248400" y="4419600"/>
              <a:ext cx="393700" cy="1206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2842"/>
                  </a:lnTo>
                  <a:lnTo>
                    <a:pt x="3870" y="120000"/>
                  </a:lnTo>
                  <a:lnTo>
                    <a:pt x="0" y="9473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666FF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 flipH="1">
              <a:off x="6324600" y="51562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 flipH="1">
              <a:off x="6210300" y="48768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 flipH="1">
              <a:off x="6096000" y="46101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52" name="Google Shape;252;p14"/>
          <p:cNvGrpSpPr/>
          <p:nvPr/>
        </p:nvGrpSpPr>
        <p:grpSpPr>
          <a:xfrm>
            <a:off x="6477000" y="4572000"/>
            <a:ext cx="836612" cy="1219200"/>
            <a:chOff x="3505200" y="3048000"/>
            <a:chExt cx="1828800" cy="2667000"/>
          </a:xfrm>
        </p:grpSpPr>
        <p:sp>
          <p:nvSpPr>
            <p:cNvPr id="253" name="Google Shape;253;p14"/>
            <p:cNvSpPr/>
            <p:nvPr/>
          </p:nvSpPr>
          <p:spPr>
            <a:xfrm>
              <a:off x="3505200" y="3886200"/>
              <a:ext cx="1828800" cy="1828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191000" y="4267200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 flipH="1" rot="10800000">
              <a:off x="4152900" y="4572000"/>
              <a:ext cx="533400" cy="685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30000" y="0"/>
                  </a:lnTo>
                  <a:lnTo>
                    <a:pt x="9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886200" y="3048000"/>
              <a:ext cx="990600" cy="22098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57" name="Google Shape;257;p14"/>
          <p:cNvSpPr/>
          <p:nvPr/>
        </p:nvSpPr>
        <p:spPr>
          <a:xfrm>
            <a:off x="6324600" y="4343400"/>
            <a:ext cx="381000" cy="38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24000" y="48000"/>
                </a:lnTo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2286000" y="1981200"/>
            <a:ext cx="1676400" cy="9144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4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???</a:t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4953000" y="1981200"/>
            <a:ext cx="1676400" cy="914400"/>
          </a:xfrm>
          <a:prstGeom prst="cloudCallout">
            <a:avLst>
              <a:gd fmla="val -3559" name="adj1"/>
              <a:gd fmla="val 2745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Comic Sans MS"/>
              <a:buNone/>
            </a:pPr>
            <a:r>
              <a:rPr b="0" i="0" lang="en-US" sz="4400" u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???</a:t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6858000" y="2438400"/>
            <a:ext cx="1676400" cy="914400"/>
          </a:xfrm>
          <a:prstGeom prst="cloudCallout">
            <a:avLst>
              <a:gd fmla="val 1964" name="adj1"/>
              <a:gd fmla="val 28725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r>
              <a:rPr b="0" i="0" lang="en-US" sz="32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yawn</a:t>
            </a:r>
            <a:endParaRPr/>
          </a:p>
        </p:txBody>
      </p:sp>
      <p:grpSp>
        <p:nvGrpSpPr>
          <p:cNvPr id="261" name="Google Shape;261;p14"/>
          <p:cNvGrpSpPr/>
          <p:nvPr/>
        </p:nvGrpSpPr>
        <p:grpSpPr>
          <a:xfrm>
            <a:off x="3962400" y="3254375"/>
            <a:ext cx="1130300" cy="1173162"/>
            <a:chOff x="3962400" y="3254375"/>
            <a:chExt cx="1130300" cy="1173162"/>
          </a:xfrm>
        </p:grpSpPr>
        <p:sp>
          <p:nvSpPr>
            <p:cNvPr id="262" name="Google Shape;262;p14"/>
            <p:cNvSpPr/>
            <p:nvPr/>
          </p:nvSpPr>
          <p:spPr>
            <a:xfrm>
              <a:off x="4114800" y="4186237"/>
              <a:ext cx="838200" cy="2286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63" name="Google Shape;263;p14"/>
            <p:cNvGrpSpPr/>
            <p:nvPr/>
          </p:nvGrpSpPr>
          <p:grpSpPr>
            <a:xfrm>
              <a:off x="4876800" y="3424237"/>
              <a:ext cx="215900" cy="1003300"/>
              <a:chOff x="4876800" y="4495800"/>
              <a:chExt cx="215900" cy="1003300"/>
            </a:xfrm>
          </p:grpSpPr>
          <p:sp>
            <p:nvSpPr>
              <p:cNvPr id="264" name="Google Shape;264;p14"/>
              <p:cNvSpPr/>
              <p:nvPr/>
            </p:nvSpPr>
            <p:spPr>
              <a:xfrm>
                <a:off x="4876800" y="49530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4876800" y="47244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4876800" y="44958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67" name="Google Shape;267;p14"/>
            <p:cNvGrpSpPr/>
            <p:nvPr/>
          </p:nvGrpSpPr>
          <p:grpSpPr>
            <a:xfrm flipH="1">
              <a:off x="3962400" y="3424237"/>
              <a:ext cx="215900" cy="1003300"/>
              <a:chOff x="4876800" y="4495800"/>
              <a:chExt cx="215900" cy="1003300"/>
            </a:xfrm>
          </p:grpSpPr>
          <p:sp>
            <p:nvSpPr>
              <p:cNvPr id="268" name="Google Shape;268;p14"/>
              <p:cNvSpPr/>
              <p:nvPr/>
            </p:nvSpPr>
            <p:spPr>
              <a:xfrm>
                <a:off x="4876800" y="49530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4876800" y="47244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>
                <a:off x="4876800" y="44958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71" name="Google Shape;271;p14"/>
            <p:cNvSpPr/>
            <p:nvPr/>
          </p:nvSpPr>
          <p:spPr>
            <a:xfrm>
              <a:off x="4114800" y="3254375"/>
              <a:ext cx="838200" cy="931862"/>
            </a:xfrm>
            <a:custGeom>
              <a:rect b="b" l="l" r="r" t="t"/>
              <a:pathLst>
                <a:path extrusionOk="0" h="120000" w="120000">
                  <a:moveTo>
                    <a:pt x="10909" y="2248"/>
                  </a:moveTo>
                  <a:lnTo>
                    <a:pt x="109090" y="224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7272" y="0"/>
                  </a:lnTo>
                </a:path>
              </a:pathLst>
            </a:custGeom>
            <a:solidFill>
              <a:srgbClr val="FF99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72" name="Google Shape;272;p14"/>
          <p:cNvSpPr txBox="1"/>
          <p:nvPr/>
        </p:nvSpPr>
        <p:spPr>
          <a:xfrm>
            <a:off x="1625600" y="6243637"/>
            <a:ext cx="3635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273" name="Google Shape;273;p14"/>
          <p:cNvSpPr/>
          <p:nvPr/>
        </p:nvSpPr>
        <p:spPr>
          <a:xfrm>
            <a:off x="3276600" y="5257800"/>
            <a:ext cx="1524000" cy="609600"/>
          </a:xfrm>
          <a:prstGeom prst="wedgeRoundRectCallout">
            <a:avLst>
              <a:gd fmla="val 18450" name="adj1"/>
              <a:gd fmla="val -27844" name="adj2"/>
              <a:gd fmla="val 0" name="adj3"/>
            </a:avLst>
          </a:prstGeom>
          <a:noFill/>
          <a:ln cap="flat" cmpd="sng" w="381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Comic Sans MS"/>
              <a:buNone/>
            </a:pPr>
            <a:r>
              <a:rPr b="0" i="0" lang="en-US" sz="2400" u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Pentium</a:t>
            </a:r>
            <a:endParaRPr/>
          </a:p>
        </p:txBody>
      </p:sp>
      <p:sp>
        <p:nvSpPr>
          <p:cNvPr id="274" name="Google Shape;274;p14"/>
          <p:cNvSpPr/>
          <p:nvPr/>
        </p:nvSpPr>
        <p:spPr>
          <a:xfrm>
            <a:off x="1295400" y="5410200"/>
            <a:ext cx="1524000" cy="609600"/>
          </a:xfrm>
          <a:prstGeom prst="wedgeRoundRectCallout">
            <a:avLst>
              <a:gd fmla="val 9810" name="adj1"/>
              <a:gd fmla="val -32456" name="adj2"/>
              <a:gd fmla="val 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2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Pentium</a:t>
            </a:r>
            <a:endParaRPr/>
          </a:p>
        </p:txBody>
      </p:sp>
      <p:sp>
        <p:nvSpPr>
          <p:cNvPr id="275" name="Google Shape;275;p14"/>
          <p:cNvSpPr/>
          <p:nvPr/>
        </p:nvSpPr>
        <p:spPr>
          <a:xfrm>
            <a:off x="7467600" y="5181600"/>
            <a:ext cx="1524000" cy="609600"/>
          </a:xfrm>
          <a:prstGeom prst="wedgeRoundRectCallout">
            <a:avLst>
              <a:gd fmla="val -4230" name="adj1"/>
              <a:gd fmla="val -21825" name="adj2"/>
              <a:gd fmla="val 0" name="adj3"/>
            </a:avLst>
          </a:prstGeom>
          <a:noFill/>
          <a:ln cap="flat" cmpd="sng" w="38100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r>
              <a:rPr b="0" i="0" lang="en-US" sz="24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286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 of Multiprocessor Programming</a:t>
            </a:r>
            <a:endParaRPr/>
          </a:p>
        </p:txBody>
      </p:sp>
      <p:sp>
        <p:nvSpPr>
          <p:cNvPr id="281" name="Google Shape;28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id="282" name="Google Shape;2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Fault-tolerance</a:t>
            </a:r>
            <a:endParaRPr/>
          </a:p>
        </p:txBody>
      </p:sp>
      <p:grpSp>
        <p:nvGrpSpPr>
          <p:cNvPr id="285" name="Google Shape;285;p15"/>
          <p:cNvGrpSpPr/>
          <p:nvPr/>
        </p:nvGrpSpPr>
        <p:grpSpPr>
          <a:xfrm>
            <a:off x="1600200" y="3200400"/>
            <a:ext cx="1358899" cy="1282700"/>
            <a:chOff x="1600200" y="4318000"/>
            <a:chExt cx="1358899" cy="1282700"/>
          </a:xfrm>
        </p:grpSpPr>
        <p:sp>
          <p:nvSpPr>
            <p:cNvPr id="286" name="Google Shape;286;p15"/>
            <p:cNvSpPr/>
            <p:nvPr/>
          </p:nvSpPr>
          <p:spPr>
            <a:xfrm>
              <a:off x="1638300" y="5245100"/>
              <a:ext cx="774700" cy="2540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flipH="1">
              <a:off x="1600200" y="50292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flipH="1">
              <a:off x="1709737" y="47625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flipH="1">
              <a:off x="1905000" y="44450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638300" y="4318000"/>
              <a:ext cx="1181100" cy="939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78709" y="116756"/>
                  </a:lnTo>
                  <a:lnTo>
                    <a:pt x="120000" y="0"/>
                  </a:lnTo>
                  <a:lnTo>
                    <a:pt x="54193" y="162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413000" y="4318000"/>
              <a:ext cx="393700" cy="1206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2842"/>
                  </a:lnTo>
                  <a:lnTo>
                    <a:pt x="3870" y="120000"/>
                  </a:lnTo>
                  <a:lnTo>
                    <a:pt x="0" y="9473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2514600" y="5054600"/>
              <a:ext cx="215900" cy="5461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649537" y="4775200"/>
              <a:ext cx="195262" cy="4953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757487" y="4508500"/>
              <a:ext cx="201612" cy="508000"/>
            </a:xfrm>
            <a:custGeom>
              <a:rect b="b" l="l" r="r" t="t"/>
              <a:pathLst>
                <a:path extrusionOk="0" h="120000" w="120000">
                  <a:moveTo>
                    <a:pt x="21176" y="0"/>
                  </a:moveTo>
                  <a:lnTo>
                    <a:pt x="120000" y="0"/>
                  </a:lnTo>
                  <a:lnTo>
                    <a:pt x="120000" y="80930"/>
                  </a:lnTo>
                  <a:lnTo>
                    <a:pt x="93529" y="120000"/>
                  </a:lnTo>
                  <a:lnTo>
                    <a:pt x="93529" y="30697"/>
                  </a:lnTo>
                  <a:lnTo>
                    <a:pt x="0" y="3069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6096000" y="3200400"/>
            <a:ext cx="1358900" cy="1524000"/>
            <a:chOff x="6096000" y="3200400"/>
            <a:chExt cx="1358900" cy="1524000"/>
          </a:xfrm>
        </p:grpSpPr>
        <p:grpSp>
          <p:nvGrpSpPr>
            <p:cNvPr id="296" name="Google Shape;296;p15"/>
            <p:cNvGrpSpPr/>
            <p:nvPr/>
          </p:nvGrpSpPr>
          <p:grpSpPr>
            <a:xfrm>
              <a:off x="6096000" y="3200400"/>
              <a:ext cx="1358900" cy="1282700"/>
              <a:chOff x="6096000" y="4419600"/>
              <a:chExt cx="1358900" cy="1282700"/>
            </a:xfrm>
          </p:grpSpPr>
          <p:sp>
            <p:nvSpPr>
              <p:cNvPr id="297" name="Google Shape;297;p15"/>
              <p:cNvSpPr/>
              <p:nvPr/>
            </p:nvSpPr>
            <p:spPr>
              <a:xfrm flipH="1">
                <a:off x="6642100" y="5346700"/>
                <a:ext cx="774700" cy="254000"/>
              </a:xfrm>
              <a:prstGeom prst="rect">
                <a:avLst/>
              </a:prstGeom>
              <a:solidFill>
                <a:srgbClr val="6666FF"/>
              </a:solidFill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7239000" y="51308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7150100" y="48641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6948487" y="45466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flipH="1">
                <a:off x="6235700" y="4419600"/>
                <a:ext cx="1181100" cy="939800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78709" y="116756"/>
                    </a:lnTo>
                    <a:lnTo>
                      <a:pt x="120000" y="0"/>
                    </a:lnTo>
                    <a:lnTo>
                      <a:pt x="54193" y="1621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6666FF"/>
              </a:solidFill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flipH="1">
                <a:off x="6248400" y="4419600"/>
                <a:ext cx="393700" cy="1206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120000" y="32842"/>
                    </a:lnTo>
                    <a:lnTo>
                      <a:pt x="3870" y="120000"/>
                    </a:lnTo>
                    <a:lnTo>
                      <a:pt x="0" y="94736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6666FF"/>
              </a:solidFill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flipH="1">
                <a:off x="6324600" y="51562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flipH="1">
                <a:off x="6210300" y="48768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flipH="1">
                <a:off x="6096000" y="46101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306" name="Google Shape;306;p15"/>
            <p:cNvSpPr/>
            <p:nvPr/>
          </p:nvSpPr>
          <p:spPr>
            <a:xfrm>
              <a:off x="6324600" y="4343400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24000" y="4800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07" name="Google Shape;307;p15"/>
          <p:cNvSpPr/>
          <p:nvPr/>
        </p:nvSpPr>
        <p:spPr>
          <a:xfrm>
            <a:off x="2286000" y="1981200"/>
            <a:ext cx="1676400" cy="9144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4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???</a:t>
            </a:r>
            <a:endParaRPr/>
          </a:p>
        </p:txBody>
      </p:sp>
      <p:grpSp>
        <p:nvGrpSpPr>
          <p:cNvPr id="308" name="Google Shape;308;p15"/>
          <p:cNvGrpSpPr/>
          <p:nvPr/>
        </p:nvGrpSpPr>
        <p:grpSpPr>
          <a:xfrm>
            <a:off x="5715000" y="2286000"/>
            <a:ext cx="2590800" cy="3124200"/>
            <a:chOff x="5715000" y="3048000"/>
            <a:chExt cx="2590800" cy="3124200"/>
          </a:xfrm>
        </p:grpSpPr>
        <p:sp>
          <p:nvSpPr>
            <p:cNvPr id="309" name="Google Shape;309;p15"/>
            <p:cNvSpPr/>
            <p:nvPr/>
          </p:nvSpPr>
          <p:spPr>
            <a:xfrm>
              <a:off x="5715000" y="3048000"/>
              <a:ext cx="2590800" cy="312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10" name="Google Shape;310;p15"/>
            <p:cNvGrpSpPr/>
            <p:nvPr/>
          </p:nvGrpSpPr>
          <p:grpSpPr>
            <a:xfrm>
              <a:off x="6124575" y="4076700"/>
              <a:ext cx="1770062" cy="1065213"/>
              <a:chOff x="2055812" y="1062037"/>
              <a:chExt cx="1770062" cy="1065213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2133600" y="1143000"/>
                <a:ext cx="1447800" cy="762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0526" y="120000"/>
                    </a:lnTo>
                    <a:lnTo>
                      <a:pt x="119999" y="120000"/>
                    </a:lnTo>
                    <a:lnTo>
                      <a:pt x="505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743200" y="1905000"/>
                <a:ext cx="841375" cy="222250"/>
              </a:xfrm>
              <a:prstGeom prst="rect">
                <a:avLst/>
              </a:prstGeom>
              <a:solidFill>
                <a:srgbClr val="DDDDDD"/>
              </a:solidFill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119312" y="1143000"/>
                <a:ext cx="623887" cy="976312"/>
              </a:xfrm>
              <a:custGeom>
                <a:rect b="b" l="l" r="r" t="t"/>
                <a:pathLst>
                  <a:path extrusionOk="0" h="120000" w="120000">
                    <a:moveTo>
                      <a:pt x="2748" y="0"/>
                    </a:moveTo>
                    <a:lnTo>
                      <a:pt x="0" y="23609"/>
                    </a:lnTo>
                    <a:lnTo>
                      <a:pt x="120000" y="120000"/>
                    </a:lnTo>
                    <a:lnTo>
                      <a:pt x="120000" y="93658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rgbClr val="DDDDDD"/>
              </a:solidFill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119312" y="1447800"/>
                <a:ext cx="852487" cy="569912"/>
              </a:xfrm>
              <a:custGeom>
                <a:rect b="b" l="l" r="r" t="t"/>
                <a:pathLst>
                  <a:path extrusionOk="0" h="120000" w="120000">
                    <a:moveTo>
                      <a:pt x="75530" y="86239"/>
                    </a:moveTo>
                    <a:lnTo>
                      <a:pt x="77094" y="112311"/>
                    </a:lnTo>
                    <a:lnTo>
                      <a:pt x="36648" y="120000"/>
                    </a:lnTo>
                    <a:lnTo>
                      <a:pt x="0" y="58830"/>
                    </a:lnTo>
                    <a:lnTo>
                      <a:pt x="62793" y="0"/>
                    </a:lnTo>
                    <a:lnTo>
                      <a:pt x="120000" y="40779"/>
                    </a:lnTo>
                    <a:lnTo>
                      <a:pt x="112849" y="51142"/>
                    </a:lnTo>
                    <a:lnTo>
                      <a:pt x="61229" y="25069"/>
                    </a:lnTo>
                    <a:lnTo>
                      <a:pt x="20335" y="58830"/>
                    </a:lnTo>
                    <a:lnTo>
                      <a:pt x="44916" y="101615"/>
                    </a:lnTo>
                    <a:lnTo>
                      <a:pt x="75530" y="8623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078037" y="1252537"/>
                <a:ext cx="665162" cy="388937"/>
              </a:xfrm>
              <a:custGeom>
                <a:rect b="b" l="l" r="r" t="t"/>
                <a:pathLst>
                  <a:path extrusionOk="0" h="120000" w="120000">
                    <a:moveTo>
                      <a:pt x="75530" y="86239"/>
                    </a:moveTo>
                    <a:lnTo>
                      <a:pt x="77094" y="112311"/>
                    </a:lnTo>
                    <a:lnTo>
                      <a:pt x="36648" y="120000"/>
                    </a:lnTo>
                    <a:lnTo>
                      <a:pt x="0" y="58830"/>
                    </a:lnTo>
                    <a:lnTo>
                      <a:pt x="62793" y="0"/>
                    </a:lnTo>
                    <a:lnTo>
                      <a:pt x="120000" y="40779"/>
                    </a:lnTo>
                    <a:lnTo>
                      <a:pt x="112849" y="51142"/>
                    </a:lnTo>
                    <a:lnTo>
                      <a:pt x="61229" y="25069"/>
                    </a:lnTo>
                    <a:lnTo>
                      <a:pt x="20335" y="58830"/>
                    </a:lnTo>
                    <a:lnTo>
                      <a:pt x="44916" y="101615"/>
                    </a:lnTo>
                    <a:lnTo>
                      <a:pt x="75530" y="8623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055812" y="1066800"/>
                <a:ext cx="508000" cy="381000"/>
              </a:xfrm>
              <a:custGeom>
                <a:rect b="b" l="l" r="r" t="t"/>
                <a:pathLst>
                  <a:path extrusionOk="0" h="120000" w="120000">
                    <a:moveTo>
                      <a:pt x="75530" y="86239"/>
                    </a:moveTo>
                    <a:lnTo>
                      <a:pt x="77094" y="112311"/>
                    </a:lnTo>
                    <a:lnTo>
                      <a:pt x="36648" y="120000"/>
                    </a:lnTo>
                    <a:lnTo>
                      <a:pt x="0" y="58830"/>
                    </a:lnTo>
                    <a:lnTo>
                      <a:pt x="62793" y="0"/>
                    </a:lnTo>
                    <a:lnTo>
                      <a:pt x="120000" y="40779"/>
                    </a:lnTo>
                    <a:lnTo>
                      <a:pt x="112849" y="51142"/>
                    </a:lnTo>
                    <a:lnTo>
                      <a:pt x="61229" y="25069"/>
                    </a:lnTo>
                    <a:lnTo>
                      <a:pt x="20335" y="58830"/>
                    </a:lnTo>
                    <a:lnTo>
                      <a:pt x="44916" y="101615"/>
                    </a:lnTo>
                    <a:lnTo>
                      <a:pt x="75530" y="8623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809875" y="1252537"/>
                <a:ext cx="665162" cy="388937"/>
              </a:xfrm>
              <a:custGeom>
                <a:rect b="b" l="l" r="r" t="t"/>
                <a:pathLst>
                  <a:path extrusionOk="0" h="120000" w="120000">
                    <a:moveTo>
                      <a:pt x="69021" y="83755"/>
                    </a:moveTo>
                    <a:lnTo>
                      <a:pt x="74463" y="106285"/>
                    </a:lnTo>
                    <a:lnTo>
                      <a:pt x="83341" y="120000"/>
                    </a:lnTo>
                    <a:lnTo>
                      <a:pt x="120000" y="58775"/>
                    </a:lnTo>
                    <a:lnTo>
                      <a:pt x="57279" y="0"/>
                    </a:lnTo>
                    <a:lnTo>
                      <a:pt x="0" y="40653"/>
                    </a:lnTo>
                    <a:lnTo>
                      <a:pt x="7159" y="50938"/>
                    </a:lnTo>
                    <a:lnTo>
                      <a:pt x="58711" y="24979"/>
                    </a:lnTo>
                    <a:lnTo>
                      <a:pt x="99665" y="58775"/>
                    </a:lnTo>
                    <a:lnTo>
                      <a:pt x="75035" y="101387"/>
                    </a:lnTo>
                    <a:lnTo>
                      <a:pt x="69021" y="8375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655887" y="1062037"/>
                <a:ext cx="508000" cy="381000"/>
              </a:xfrm>
              <a:custGeom>
                <a:rect b="b" l="l" r="r" t="t"/>
                <a:pathLst>
                  <a:path extrusionOk="0" h="120000" w="120000">
                    <a:moveTo>
                      <a:pt x="75375" y="86000"/>
                    </a:moveTo>
                    <a:lnTo>
                      <a:pt x="102750" y="113500"/>
                    </a:lnTo>
                    <a:lnTo>
                      <a:pt x="83250" y="120000"/>
                    </a:lnTo>
                    <a:lnTo>
                      <a:pt x="120000" y="59000"/>
                    </a:lnTo>
                    <a:lnTo>
                      <a:pt x="57375" y="0"/>
                    </a:lnTo>
                    <a:lnTo>
                      <a:pt x="0" y="41000"/>
                    </a:lnTo>
                    <a:lnTo>
                      <a:pt x="7125" y="51000"/>
                    </a:lnTo>
                    <a:lnTo>
                      <a:pt x="58875" y="25000"/>
                    </a:lnTo>
                    <a:lnTo>
                      <a:pt x="99750" y="59000"/>
                    </a:lnTo>
                    <a:lnTo>
                      <a:pt x="75000" y="101500"/>
                    </a:lnTo>
                    <a:lnTo>
                      <a:pt x="75375" y="86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2973387" y="1355725"/>
                <a:ext cx="852487" cy="569912"/>
              </a:xfrm>
              <a:custGeom>
                <a:rect b="b" l="l" r="r" t="t"/>
                <a:pathLst>
                  <a:path extrusionOk="0" h="120000" w="120000">
                    <a:moveTo>
                      <a:pt x="77988" y="105626"/>
                    </a:moveTo>
                    <a:lnTo>
                      <a:pt x="73743" y="102618"/>
                    </a:lnTo>
                    <a:lnTo>
                      <a:pt x="71731" y="114986"/>
                    </a:lnTo>
                    <a:lnTo>
                      <a:pt x="83351" y="120000"/>
                    </a:lnTo>
                    <a:lnTo>
                      <a:pt x="120000" y="58830"/>
                    </a:lnTo>
                    <a:lnTo>
                      <a:pt x="57206" y="0"/>
                    </a:lnTo>
                    <a:lnTo>
                      <a:pt x="0" y="40779"/>
                    </a:lnTo>
                    <a:lnTo>
                      <a:pt x="7150" y="51142"/>
                    </a:lnTo>
                    <a:lnTo>
                      <a:pt x="58770" y="25069"/>
                    </a:lnTo>
                    <a:lnTo>
                      <a:pt x="99664" y="58830"/>
                    </a:lnTo>
                    <a:lnTo>
                      <a:pt x="75083" y="101615"/>
                    </a:lnTo>
                    <a:lnTo>
                      <a:pt x="77988" y="96601"/>
                    </a:lnTo>
                    <a:lnTo>
                      <a:pt x="73743" y="96601"/>
                    </a:lnTo>
                    <a:lnTo>
                      <a:pt x="69720" y="96601"/>
                    </a:lnTo>
                    <a:lnTo>
                      <a:pt x="77988" y="10562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320" name="Google Shape;320;p15"/>
          <p:cNvGrpSpPr/>
          <p:nvPr/>
        </p:nvGrpSpPr>
        <p:grpSpPr>
          <a:xfrm>
            <a:off x="6477000" y="4572000"/>
            <a:ext cx="836612" cy="1219200"/>
            <a:chOff x="3505200" y="3048000"/>
            <a:chExt cx="1828800" cy="2667000"/>
          </a:xfrm>
        </p:grpSpPr>
        <p:sp>
          <p:nvSpPr>
            <p:cNvPr id="321" name="Google Shape;321;p15"/>
            <p:cNvSpPr/>
            <p:nvPr/>
          </p:nvSpPr>
          <p:spPr>
            <a:xfrm>
              <a:off x="3505200" y="3886200"/>
              <a:ext cx="1828800" cy="1828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191000" y="4267200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 flipH="1" rot="10800000">
              <a:off x="4152900" y="4572000"/>
              <a:ext cx="533400" cy="685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30000" y="0"/>
                  </a:lnTo>
                  <a:lnTo>
                    <a:pt x="9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886200" y="3048000"/>
              <a:ext cx="990600" cy="22098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>
            <a:off x="4953000" y="1981200"/>
            <a:ext cx="1676400" cy="914400"/>
          </a:xfrm>
          <a:prstGeom prst="cloudCallout">
            <a:avLst>
              <a:gd fmla="val -3559" name="adj1"/>
              <a:gd fmla="val 2745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Comic Sans MS"/>
              <a:buNone/>
            </a:pPr>
            <a:r>
              <a:rPr b="0" i="0" lang="en-US" sz="4400" u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???</a:t>
            </a:r>
            <a:endParaRPr/>
          </a:p>
        </p:txBody>
      </p:sp>
      <p:grpSp>
        <p:nvGrpSpPr>
          <p:cNvPr id="326" name="Google Shape;326;p15"/>
          <p:cNvGrpSpPr/>
          <p:nvPr/>
        </p:nvGrpSpPr>
        <p:grpSpPr>
          <a:xfrm>
            <a:off x="3962400" y="3254375"/>
            <a:ext cx="1130300" cy="1173162"/>
            <a:chOff x="3962400" y="3254375"/>
            <a:chExt cx="1130300" cy="1173162"/>
          </a:xfrm>
        </p:grpSpPr>
        <p:sp>
          <p:nvSpPr>
            <p:cNvPr id="327" name="Google Shape;327;p15"/>
            <p:cNvSpPr/>
            <p:nvPr/>
          </p:nvSpPr>
          <p:spPr>
            <a:xfrm>
              <a:off x="4114800" y="4186237"/>
              <a:ext cx="838200" cy="2286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114800" y="3254375"/>
              <a:ext cx="838200" cy="931862"/>
            </a:xfrm>
            <a:custGeom>
              <a:rect b="b" l="l" r="r" t="t"/>
              <a:pathLst>
                <a:path extrusionOk="0" h="120000" w="120000">
                  <a:moveTo>
                    <a:pt x="10909" y="2248"/>
                  </a:moveTo>
                  <a:lnTo>
                    <a:pt x="109090" y="224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7272" y="0"/>
                  </a:lnTo>
                </a:path>
              </a:pathLst>
            </a:custGeom>
            <a:solidFill>
              <a:srgbClr val="FF9900"/>
            </a:solidFill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29" name="Google Shape;329;p15"/>
            <p:cNvGrpSpPr/>
            <p:nvPr/>
          </p:nvGrpSpPr>
          <p:grpSpPr>
            <a:xfrm>
              <a:off x="4876800" y="3424237"/>
              <a:ext cx="215900" cy="1003300"/>
              <a:chOff x="4876800" y="4495800"/>
              <a:chExt cx="215900" cy="1003300"/>
            </a:xfrm>
          </p:grpSpPr>
          <p:sp>
            <p:nvSpPr>
              <p:cNvPr id="330" name="Google Shape;330;p15"/>
              <p:cNvSpPr/>
              <p:nvPr/>
            </p:nvSpPr>
            <p:spPr>
              <a:xfrm>
                <a:off x="4876800" y="49530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4876800" y="47244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4876800" y="44958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333" name="Google Shape;333;p15"/>
            <p:cNvGrpSpPr/>
            <p:nvPr/>
          </p:nvGrpSpPr>
          <p:grpSpPr>
            <a:xfrm flipH="1">
              <a:off x="3962400" y="3424237"/>
              <a:ext cx="215900" cy="1003300"/>
              <a:chOff x="4876800" y="4495800"/>
              <a:chExt cx="215900" cy="1003300"/>
            </a:xfrm>
          </p:grpSpPr>
          <p:sp>
            <p:nvSpPr>
              <p:cNvPr id="334" name="Google Shape;334;p15"/>
              <p:cNvSpPr/>
              <p:nvPr/>
            </p:nvSpPr>
            <p:spPr>
              <a:xfrm>
                <a:off x="4876800" y="4953000"/>
                <a:ext cx="215900" cy="5461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4876800" y="4724400"/>
                <a:ext cx="195262" cy="4953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4876800" y="4495800"/>
                <a:ext cx="201612" cy="5080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lnTo>
                      <a:pt x="120000" y="0"/>
                    </a:lnTo>
                    <a:lnTo>
                      <a:pt x="120000" y="80930"/>
                    </a:lnTo>
                    <a:lnTo>
                      <a:pt x="93529" y="120000"/>
                    </a:lnTo>
                    <a:lnTo>
                      <a:pt x="93529" y="30697"/>
                    </a:lnTo>
                    <a:lnTo>
                      <a:pt x="0" y="30697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337" name="Google Shape;337;p15"/>
          <p:cNvSpPr txBox="1"/>
          <p:nvPr/>
        </p:nvSpPr>
        <p:spPr>
          <a:xfrm>
            <a:off x="1600200" y="6243637"/>
            <a:ext cx="3889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.pot">
  <a:themeElements>
    <a:clrScheme name="Blank Presentation.po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