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2" r:id="rId3"/>
    <p:sldId id="288" r:id="rId4"/>
    <p:sldId id="299" r:id="rId5"/>
    <p:sldId id="269" r:id="rId6"/>
    <p:sldId id="302" r:id="rId7"/>
    <p:sldId id="259" r:id="rId8"/>
    <p:sldId id="303" r:id="rId9"/>
    <p:sldId id="304" r:id="rId10"/>
    <p:sldId id="305" r:id="rId11"/>
    <p:sldId id="307" r:id="rId1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652"/>
    <a:srgbClr val="CC3333"/>
    <a:srgbClr val="004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6" autoAdjust="0"/>
    <p:restoredTop sz="91525" autoAdjust="0"/>
  </p:normalViewPr>
  <p:slideViewPr>
    <p:cSldViewPr snapToGrid="0" snapToObjects="1">
      <p:cViewPr varScale="1">
        <p:scale>
          <a:sx n="70" d="100"/>
          <a:sy n="70" d="100"/>
        </p:scale>
        <p:origin x="143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2" d="100"/>
          <a:sy n="42" d="100"/>
        </p:scale>
        <p:origin x="-2584" y="-9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3-15T10:50:54.573" idx="1">
    <p:pos x="10" y="10"/>
    <p:text/>
  </p:cm>
  <p:cm authorId="0" dt="2013-03-15T10:50:55.925" idx="2">
    <p:pos x="106" y="106"/>
    <p:text/>
  </p:cm>
  <p:cm authorId="0" dt="2013-03-15T10:50:58.557" idx="3">
    <p:pos x="202" y="202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A1441-D734-4A92-9F45-AF5C11B9F46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5A5FB-44CF-4CDB-BD76-086BA7B8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70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9FD29B-11AA-4F40-9E99-4BF86C956CC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ADFB3D-A5EC-2041-83B2-1A26F2C4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8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DFB3D-A5EC-2041-83B2-1A26F2C476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3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on Portal or (go directly to </a:t>
            </a:r>
            <a:r>
              <a:rPr lang="en-US" dirty="0" err="1"/>
              <a:t>eServices</a:t>
            </a:r>
            <a:r>
              <a:rPr lang="en-US" dirty="0"/>
              <a:t> and enter your STAR</a:t>
            </a:r>
            <a:r>
              <a:rPr lang="en-US" baseline="0" dirty="0"/>
              <a:t>  id and 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DFB3D-A5EC-2041-83B2-1A26F2C476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in with</a:t>
            </a:r>
            <a:r>
              <a:rPr lang="en-US" baseline="0" dirty="0"/>
              <a:t> your Username and 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DFB3D-A5EC-2041-83B2-1A26F2C476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7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</a:t>
            </a:r>
            <a:r>
              <a:rPr lang="en-US" baseline="0" dirty="0"/>
              <a:t> Collaboration Sites: Select </a:t>
            </a:r>
            <a:r>
              <a:rPr lang="en-US" baseline="0" dirty="0" err="1"/>
              <a:t>sServices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DFB3D-A5EC-2041-83B2-1A26F2C476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65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r>
              <a:rPr lang="en-US" dirty="0"/>
              <a:t>Select</a:t>
            </a:r>
            <a:r>
              <a:rPr lang="en-US" baseline="0" dirty="0"/>
              <a:t> Grade and LDA 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DFB3D-A5EC-2041-83B2-1A26F2C476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56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Grading Status will say Open for Posting(5 days prior to end of semester)</a:t>
            </a:r>
            <a:r>
              <a:rPr lang="en-US" baseline="0" dirty="0"/>
              <a:t> or Open for Saving Draft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DFB3D-A5EC-2041-83B2-1A26F2C476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85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on  Post </a:t>
            </a:r>
            <a:r>
              <a:rPr lang="en-US" baseline="0" dirty="0"/>
              <a:t> Final Grades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DFB3D-A5EC-2041-83B2-1A26F2C476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07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DFB3D-A5EC-2041-83B2-1A26F2C476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52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DFB3D-A5EC-2041-83B2-1A26F2C476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0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078C-3555-B249-9B8E-573C207774CB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CC46-0E6B-074B-89D1-B581BB77A5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078C-3555-B249-9B8E-573C207774CB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CC46-0E6B-074B-89D1-B581BB77A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078C-3555-B249-9B8E-573C207774CB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CC46-0E6B-074B-89D1-B581BB77A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078C-3555-B249-9B8E-573C207774CB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CC46-0E6B-074B-89D1-B581BB77A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078C-3555-B249-9B8E-573C207774CB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CC46-0E6B-074B-89D1-B581BB77A5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078C-3555-B249-9B8E-573C207774CB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CC46-0E6B-074B-89D1-B581BB77A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078C-3555-B249-9B8E-573C207774CB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CC46-0E6B-074B-89D1-B581BB77A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078C-3555-B249-9B8E-573C207774CB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CC46-0E6B-074B-89D1-B581BB77A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078C-3555-B249-9B8E-573C207774CB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CC46-0E6B-074B-89D1-B581BB77A5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078C-3555-B249-9B8E-573C207774CB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CC46-0E6B-074B-89D1-B581BB77A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078C-3555-B249-9B8E-573C207774CB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CC46-0E6B-074B-89D1-B581BB77A5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FCE078C-3555-B249-9B8E-573C207774CB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449CC46-0E6B-074B-89D1-B581BB77A5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hyperlink" Target="https://eservices.minnstate.edu/faculty/public/secure/home/index?campusid=07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arid.mnscu.edu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services.minnstate.edu/faculty/public/secure/home/index?campusid=07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TitlePag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6" y="-88491"/>
            <a:ext cx="8775700" cy="6578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786" y="1814052"/>
            <a:ext cx="7918101" cy="2182761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rgbClr val="002060"/>
                </a:solidFill>
              </a:rPr>
              <a:t>             Web Grade and LDA Entry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sz="2000" dirty="0">
                <a:effectLst/>
              </a:rPr>
            </a:br>
            <a:r>
              <a:rPr lang="en-US" sz="2000" dirty="0"/>
              <a:t> 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1800" b="1" dirty="0">
                <a:effectLst/>
              </a:rPr>
              <a:t>Use this link to log directly into Faculty Application  </a:t>
            </a:r>
            <a:r>
              <a:rPr lang="en-US" sz="1800" u="sng" dirty="0">
                <a:effectLst/>
                <a:hlinkClick r:id="rId4"/>
              </a:rPr>
              <a:t>https://eservices.minnstate.edu/faculty/public/secure/home/index?campusid=076</a:t>
            </a:r>
            <a:br>
              <a:rPr lang="en-US" sz="1800" dirty="0">
                <a:effectLst/>
              </a:rPr>
            </a:br>
            <a:br>
              <a:rPr lang="en-US" sz="2000" dirty="0"/>
            </a:br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883" y="457200"/>
            <a:ext cx="7565923" cy="1828800"/>
          </a:xfrm>
        </p:spPr>
        <p:txBody>
          <a:bodyPr>
            <a:noAutofit/>
          </a:bodyPr>
          <a:lstStyle/>
          <a:p>
            <a:r>
              <a:rPr lang="en-US" sz="2400" dirty="0"/>
              <a:t>Grading Status will now say: All Grades Posted-If You Click on Enter Grades you can View Posted Grades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97" y="2702641"/>
            <a:ext cx="7937500" cy="316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105832" y="589935"/>
            <a:ext cx="0" cy="402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548580" y="1445343"/>
            <a:ext cx="1740309" cy="1445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7374194" y="1740310"/>
            <a:ext cx="176980" cy="2444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6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u="sng" dirty="0">
                <a:effectLst/>
              </a:rPr>
              <a:t>https://starid.minnstate.edu/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5999" y="2690336"/>
            <a:ext cx="56746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If you need assistance with </a:t>
            </a:r>
            <a:r>
              <a:rPr lang="en-US" dirty="0" err="1"/>
              <a:t>StarID</a:t>
            </a:r>
            <a:r>
              <a:rPr lang="en-US" dirty="0"/>
              <a:t>/or password, or need technical assistance, </a:t>
            </a:r>
            <a:r>
              <a:rPr lang="en-US" u="sng" dirty="0">
                <a:hlinkClick r:id="rId2"/>
              </a:rPr>
              <a:t>the quickest and easiest way to get information is via the </a:t>
            </a:r>
            <a:r>
              <a:rPr lang="en-US" u="sng" dirty="0" err="1">
                <a:hlinkClick r:id="rId2"/>
              </a:rPr>
              <a:t>StarID</a:t>
            </a:r>
            <a:r>
              <a:rPr lang="en-US" u="sng" dirty="0">
                <a:hlinkClick r:id="rId2"/>
              </a:rPr>
              <a:t> Self Service</a:t>
            </a:r>
            <a:r>
              <a:rPr lang="en-US" u="sng" dirty="0"/>
              <a:t> portal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05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page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8" y="-19624"/>
            <a:ext cx="8712200" cy="6426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1381" y="333253"/>
            <a:ext cx="6990736" cy="94037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From Home Page(NEW)Scroll to Bottom of Page</a:t>
            </a:r>
            <a:r>
              <a:rPr lang="en-US" sz="2400" u="sng" dirty="0">
                <a:effectLst/>
              </a:rPr>
              <a:t> </a:t>
            </a:r>
            <a:br>
              <a:rPr lang="en-US" sz="2400" u="sng" dirty="0">
                <a:effectLst/>
              </a:rPr>
            </a:br>
            <a:br>
              <a:rPr lang="en-US" sz="2400" u="sng" dirty="0">
                <a:effectLst/>
              </a:rPr>
            </a:br>
            <a:br>
              <a:rPr lang="en-US" sz="2400" u="sng" dirty="0">
                <a:effectLst/>
              </a:rPr>
            </a:br>
            <a:br>
              <a:rPr lang="en-US" sz="2400" u="sng" dirty="0">
                <a:effectLst/>
              </a:rPr>
            </a:br>
            <a:r>
              <a:rPr lang="en-US" sz="2400" u="sng" dirty="0">
                <a:effectLst/>
              </a:rPr>
              <a:t>Select MN State Emp Dashboard or click on this link to go directly to faculty application log in</a:t>
            </a:r>
            <a:br>
              <a:rPr lang="en-US" sz="2400" u="sng" dirty="0">
                <a:effectLst/>
              </a:rPr>
            </a:br>
            <a:r>
              <a:rPr lang="en-US" sz="2400" dirty="0">
                <a:hlinkClick r:id="rId4"/>
              </a:rPr>
              <a:t>https://eservices.minnstate.edu/faculty/public/secure/home/index?campusid=076</a:t>
            </a:r>
            <a:br>
              <a:rPr lang="en-US" sz="2400" u="sng" dirty="0">
                <a:effectLst/>
              </a:rPr>
            </a:br>
            <a:br>
              <a:rPr lang="en-US" sz="2000" dirty="0"/>
            </a:b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3493" y="2047740"/>
            <a:ext cx="206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Click on MN state </a:t>
            </a:r>
            <a:r>
              <a:rPr lang="en-US" dirty="0" err="1"/>
              <a:t>emp</a:t>
            </a:r>
            <a:r>
              <a:rPr lang="en-US" dirty="0"/>
              <a:t> dashboard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5800805" y="2512381"/>
            <a:ext cx="1041815" cy="1439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EE78551-8FFB-4784-BB02-EE38583CD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637" y="2290762"/>
            <a:ext cx="35147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8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Log in with star id and password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52" y="1300766"/>
            <a:ext cx="7172152" cy="40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6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40" y="274638"/>
            <a:ext cx="7503459" cy="717035"/>
          </a:xfrm>
        </p:spPr>
        <p:txBody>
          <a:bodyPr>
            <a:normAutofit/>
          </a:bodyPr>
          <a:lstStyle/>
          <a:p>
            <a:r>
              <a:rPr lang="en-US" sz="2000" b="1" dirty="0"/>
              <a:t>Employee Home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008"/>
            <a:ext cx="8229600" cy="5087155"/>
          </a:xfrm>
        </p:spPr>
        <p:txBody>
          <a:bodyPr>
            <a:normAutofit/>
          </a:bodyPr>
          <a:lstStyle/>
          <a:p>
            <a:pPr lvl="1"/>
            <a:r>
              <a:rPr lang="en-US" sz="1400" dirty="0"/>
              <a:t>                    </a:t>
            </a:r>
            <a:r>
              <a:rPr lang="en-US" sz="1800" dirty="0"/>
              <a:t>Under Employee Applications Select </a:t>
            </a:r>
            <a:r>
              <a:rPr lang="en-US" sz="1800" dirty="0">
                <a:solidFill>
                  <a:srgbClr val="00B0F0"/>
                </a:solidFill>
              </a:rPr>
              <a:t>Faculty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28" y="2421653"/>
            <a:ext cx="6705600" cy="351472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2120202" y="1637881"/>
            <a:ext cx="2814867" cy="3094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6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page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052"/>
            <a:ext cx="9398000" cy="693205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707923"/>
            <a:ext cx="7772400" cy="5383161"/>
          </a:xfrm>
        </p:spPr>
        <p:txBody>
          <a:bodyPr>
            <a:normAutofit/>
          </a:bodyPr>
          <a:lstStyle/>
          <a:p>
            <a:r>
              <a:rPr lang="en-US" dirty="0"/>
              <a:t>Pictures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32" y="852488"/>
            <a:ext cx="718354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2256503" y="1563329"/>
            <a:ext cx="1356852" cy="176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666568" y="1917290"/>
            <a:ext cx="427704" cy="1814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6568" y="346276"/>
            <a:ext cx="4756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Grade and LDA Entry</a:t>
            </a:r>
          </a:p>
        </p:txBody>
      </p:sp>
    </p:spTree>
    <p:extLst>
      <p:ext uri="{BB962C8B-B14F-4D97-AF65-F5344CB8AC3E}">
        <p14:creationId xmlns:p14="http://schemas.microsoft.com/office/powerpoint/2010/main" val="67692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</a:t>
            </a:r>
            <a:r>
              <a:rPr lang="en-US" sz="2400" b="1" dirty="0"/>
              <a:t> </a:t>
            </a:r>
            <a:r>
              <a:rPr lang="en-US" sz="2400" b="1" dirty="0" err="1"/>
              <a:t>YearTerm</a:t>
            </a:r>
            <a:r>
              <a:rPr lang="en-US" sz="2400" b="1" dirty="0"/>
              <a:t> </a:t>
            </a:r>
            <a:r>
              <a:rPr lang="en-US" sz="2400" dirty="0"/>
              <a:t>/ Click on Enter Grades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77" y="1725562"/>
            <a:ext cx="7435748" cy="415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377381" y="1417320"/>
            <a:ext cx="206477" cy="1960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2594" y="1417320"/>
            <a:ext cx="1120877" cy="3774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6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639" y="641865"/>
            <a:ext cx="7388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There will be a  select all box that you need to select in order to submit grades or you may use check mark next to each students name </a:t>
            </a:r>
            <a:r>
              <a:rPr lang="en-US" sz="1600" dirty="0"/>
              <a:t>Select Student Participation :Select Grade(</a:t>
            </a:r>
            <a:r>
              <a:rPr lang="en-US" sz="1600" dirty="0">
                <a:solidFill>
                  <a:srgbClr val="FF0000"/>
                </a:solidFill>
              </a:rPr>
              <a:t>do not use A+)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No LDA is needed for passing grades </a:t>
            </a:r>
            <a:r>
              <a:rPr lang="en-US" sz="1400" dirty="0"/>
              <a:t>If you Choose Partial Attend you </a:t>
            </a:r>
            <a:r>
              <a:rPr lang="en-US" sz="1600" dirty="0"/>
              <a:t>Must Enter LDA</a:t>
            </a:r>
            <a:r>
              <a:rPr lang="en-US" sz="2400" dirty="0"/>
              <a:t>.  </a:t>
            </a:r>
          </a:p>
          <a:p>
            <a:r>
              <a:rPr lang="en-US" sz="1600" dirty="0"/>
              <a:t>If you select Never Attended the LDA will auto load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48980" y="2572551"/>
            <a:ext cx="1106129" cy="3008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9" y="2212258"/>
            <a:ext cx="7610167" cy="464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>
            <a:off x="4748980" y="1295774"/>
            <a:ext cx="2699927" cy="4285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0" name="Straight Arrow Connector 8199"/>
          <p:cNvCxnSpPr/>
          <p:nvPr/>
        </p:nvCxnSpPr>
        <p:spPr>
          <a:xfrm>
            <a:off x="3119281" y="1647930"/>
            <a:ext cx="2403988" cy="447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Review Grades: Enter Password select Post Final Grades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4" y="1887793"/>
            <a:ext cx="6412169" cy="439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2212258" y="1387823"/>
            <a:ext cx="2920181" cy="448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71081"/>
            <a:ext cx="749808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Confirmation : How Many Grades have Posted- Grade Given and LDA- Click on Return to Course List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08" y="2064773"/>
            <a:ext cx="6956224" cy="423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3524865" y="1135626"/>
            <a:ext cx="4203290" cy="4807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784555" y="811161"/>
            <a:ext cx="3982064" cy="2728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49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1915</TotalTime>
  <Words>272</Words>
  <Application>Microsoft Office PowerPoint</Application>
  <PresentationFormat>On-screen Show (4:3)</PresentationFormat>
  <Paragraphs>32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Verdana</vt:lpstr>
      <vt:lpstr>Wingdings 2</vt:lpstr>
      <vt:lpstr>Solstice</vt:lpstr>
      <vt:lpstr>             Web Grade and LDA Entry       Use this link to log directly into Faculty Application  https://eservices.minnstate.edu/faculty/public/secure/home/index?campusid=076  </vt:lpstr>
      <vt:lpstr>From Home Page(NEW)Scroll to Bottom of Page     Select MN State Emp Dashboard or click on this link to go directly to faculty application log in https://eservices.minnstate.edu/faculty/public/secure/home/index?campusid=076  </vt:lpstr>
      <vt:lpstr>Log in with star id and password</vt:lpstr>
      <vt:lpstr>Employee Home </vt:lpstr>
      <vt:lpstr>Pictures</vt:lpstr>
      <vt:lpstr>Select YearTerm / Click on Enter Grades</vt:lpstr>
      <vt:lpstr>PowerPoint Presentation</vt:lpstr>
      <vt:lpstr>Review Grades: Enter Password select Post Final Grades</vt:lpstr>
      <vt:lpstr>Confirmation : How Many Grades have Posted- Grade Given and LDA- Click on Return to Course List</vt:lpstr>
      <vt:lpstr>Grading Status will now say: All Grades Posted-If You Click on Enter Grades you can View Posted Grades</vt:lpstr>
      <vt:lpstr>https://starid.minnstate.edu/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Laurie Salin</cp:lastModifiedBy>
  <cp:revision>170</cp:revision>
  <cp:lastPrinted>2013-03-15T14:13:38Z</cp:lastPrinted>
  <dcterms:created xsi:type="dcterms:W3CDTF">2012-05-16T12:46:14Z</dcterms:created>
  <dcterms:modified xsi:type="dcterms:W3CDTF">2021-11-18T16:36:26Z</dcterms:modified>
</cp:coreProperties>
</file>