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543" r:id="rId3"/>
    <p:sldId id="420" r:id="rId4"/>
    <p:sldId id="528" r:id="rId6"/>
    <p:sldId id="530" r:id="rId7"/>
    <p:sldId id="524" r:id="rId8"/>
    <p:sldId id="516" r:id="rId9"/>
    <p:sldId id="513" r:id="rId10"/>
    <p:sldId id="519" r:id="rId11"/>
    <p:sldId id="533" r:id="rId12"/>
    <p:sldId id="520" r:id="rId13"/>
    <p:sldId id="521" r:id="rId14"/>
    <p:sldId id="525" r:id="rId15"/>
    <p:sldId id="534" r:id="rId16"/>
    <p:sldId id="531" r:id="rId17"/>
    <p:sldId id="512" r:id="rId18"/>
    <p:sldId id="535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919191"/>
    <a:srgbClr val="868686"/>
    <a:srgbClr val="777777"/>
    <a:srgbClr val="DDDDDD"/>
    <a:srgbClr val="CBCBCB"/>
    <a:srgbClr val="66FFFF"/>
    <a:srgbClr val="030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22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494" y="-78"/>
      </p:cViewPr>
      <p:guideLst>
        <p:guide orient="horz" pos="3015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7997" y="8479169"/>
            <a:ext cx="6152406" cy="263931"/>
          </a:xfrm>
          <a:prstGeom prst="rect">
            <a:avLst/>
          </a:prstGeom>
          <a:noFill/>
          <a:ln>
            <a:noFill/>
          </a:ln>
          <a:effectLst/>
        </p:spPr>
        <p:txBody>
          <a:bodyPr lIns="94842" tIns="47422" rIns="94842" bIns="47422">
            <a:spAutoFit/>
          </a:bodyPr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469900" defTabSz="939800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939800" defTabSz="939800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409700" defTabSz="939800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1879600" defTabSz="939800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3368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7940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2512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7084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 algn="ctr">
              <a:defRPr/>
            </a:pPr>
            <a:endParaRPr lang="en-US" altLang="en-US" sz="11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90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t" anchorCtr="0" compatLnSpc="1"/>
          <a:lstStyle>
            <a:lvl1pPr defTabSz="92837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197" y="-1590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t" anchorCtr="0" compatLnSpc="1"/>
          <a:lstStyle>
            <a:lvl1pPr algn="r" defTabSz="92837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546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b" anchorCtr="0" compatLnSpc="1"/>
          <a:lstStyle>
            <a:lvl1pPr defTabSz="92837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197" y="8830546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b" anchorCtr="0" compatLnSpc="1"/>
          <a:lstStyle>
            <a:lvl1pPr algn="r" defTabSz="92837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38283C16-6B92-4092-A686-1BFA2BDE5D0A}" type="slidenum">
              <a:rPr lang="en-US" altLang="en-US"/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403" y="4413683"/>
            <a:ext cx="5141597" cy="4184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7414" tIns="38707" rIns="77414" bIns="38707" numCol="1" anchor="t" anchorCtr="0" compatLnSpc="1"/>
          <a:lstStyle/>
          <a:p>
            <a:pPr lvl="0"/>
            <a:r>
              <a:rPr lang="en-US" altLang="en-US" noProof="0"/>
              <a:t>Click to edit Master notes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410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700088"/>
            <a:ext cx="6196013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72535" y="8916156"/>
            <a:ext cx="351907" cy="26283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7414" tIns="38707" rIns="77414" bIns="38707" anchor="ctr">
            <a:spAutoFit/>
          </a:bodyPr>
          <a:lstStyle>
            <a:lvl1pPr defTabSz="765175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381000" defTabSz="765175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765175" defTabSz="765175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146175" defTabSz="765175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1529080" defTabSz="765175" eaLnBrk="0" hangingPunct="0"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1986280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443480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2900680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357880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 algn="r">
              <a:defRPr/>
            </a:pPr>
            <a:fld id="{CE952B5C-EFB3-4DDD-AA22-7C66EB8FB97D}" type="slidenum">
              <a:rPr lang="en-US" altLang="en-US" sz="1200" smtClean="0">
                <a:latin typeface="Book Antiqua" panose="02040602050305030304" pitchFamily="18" charset="0"/>
              </a:rPr>
            </a:fld>
            <a:endParaRPr lang="en-US" altLang="en-US" sz="12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376555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754380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130300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508125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C0B4390D-9B22-48E4-A9D0-E291DFB67347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700088"/>
            <a:ext cx="6197600" cy="3486150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403" y="4415274"/>
            <a:ext cx="5140004" cy="41863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4220" indent="-28638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554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3375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61210" indent="-229235" defTabSz="92837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968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751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35985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93820" indent="-229235" defTabSz="9283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503050405090304" pitchFamily="18" charset="0"/>
              </a:rPr>
            </a:fld>
            <a:endParaRPr lang="en-US" altLang="en-US" sz="100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F9A0F-9FB3-48A5-9288-F6848CCF1837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146D1-3CC0-4412-A29F-5BB5E741A6FC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" y="864235"/>
            <a:ext cx="11073765" cy="2993390"/>
          </a:xfrm>
        </p:spPr>
        <p:txBody>
          <a:bodyPr>
            <a:normAutofit/>
          </a:bodyPr>
          <a:p>
            <a:r>
              <a:rPr lang="en-US"/>
              <a:t>Final Test Submition.</a:t>
            </a:r>
            <a:br>
              <a:rPr lang="en-US"/>
            </a:br>
            <a:r>
              <a:rPr lang="en-US"/>
              <a:t>Nalongsone Danddank, </a:t>
            </a:r>
            <a:br>
              <a:rPr lang="en-US"/>
            </a:br>
            <a:r>
              <a:rPr lang="en-US"/>
              <a:t>Student ID: 14958950</a:t>
            </a:r>
            <a:br>
              <a:rPr lang="en-US"/>
            </a:br>
            <a:r>
              <a:rPr lang="en-US"/>
              <a:t>nalongsone.danddank@my.metrostate.edu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94146D1-3CC0-4412-A29F-5BB5E741A6FC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016" y="254040"/>
            <a:ext cx="979998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[22]  In one of ICS499 projects, python code calls </a:t>
            </a:r>
            <a:r>
              <a:rPr lang="en-US" sz="1400" dirty="0" err="1">
                <a:solidFill>
                  <a:srgbClr val="4A4A4A"/>
                </a:solidFill>
              </a:rPr>
              <a:t>indic</a:t>
            </a:r>
            <a:r>
              <a:rPr lang="en-US" sz="1400" dirty="0">
                <a:solidFill>
                  <a:srgbClr val="4A4A4A"/>
                </a:solidFill>
              </a:rPr>
              <a:t>-wp </a:t>
            </a:r>
            <a:r>
              <a:rPr lang="en-US" sz="1400" dirty="0" err="1">
                <a:solidFill>
                  <a:srgbClr val="4A4A4A"/>
                </a:solidFill>
              </a:rPr>
              <a:t>api</a:t>
            </a:r>
            <a:r>
              <a:rPr lang="en-US" sz="1400" dirty="0">
                <a:solidFill>
                  <a:srgbClr val="4A4A4A"/>
                </a:solidFill>
              </a:rPr>
              <a:t> and consumes the JSON data returned by the API.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Here, the python code and API can be called as ___________ respectively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Server and Client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Consumer and Producer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Service Requestor and Service Provider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Observer and Server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[23]  What can not be used to develop a web application in Python?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Flask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Bottle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 err="1">
                <a:solidFill>
                  <a:srgbClr val="4A4A4A"/>
                </a:solidFill>
                <a:highlight>
                  <a:srgbClr val="FFFF00"/>
                </a:highlight>
              </a:rPr>
              <a:t>Tkinter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Django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[24]  You want to contribute to an opensource project you have found  on </a:t>
            </a:r>
            <a:r>
              <a:rPr lang="en-US" sz="1400" dirty="0" err="1">
                <a:solidFill>
                  <a:srgbClr val="4A4A4A"/>
                </a:solidFill>
              </a:rPr>
              <a:t>github</a:t>
            </a:r>
            <a:r>
              <a:rPr lang="en-US" sz="1400" dirty="0">
                <a:solidFill>
                  <a:srgbClr val="4A4A4A"/>
                </a:solidFill>
              </a:rPr>
              <a:t>. What is the first step you would take to start?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Clone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Copy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Fork 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Merge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Pull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" y="95059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2400" y="287909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2400" y="476758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016" y="254040"/>
            <a:ext cx="979998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[25]  Structural Testing, also called ___________, focusses on ______________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White Box Testing, touching every path of the code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Black Box Testing, touching every path of the code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White Box Testing, testing the high-level service contracts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 Alpha testing, usability testing of the software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Scalability testing, stress testing of the software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[26]  _______ testing will have ______ number of tests compare to ______ testing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Integration, more, unit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Unit, more, integration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Integration, more, black box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Alpha, less, Beta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[27] What software development philosophy enforces the following practice.</a:t>
            </a:r>
            <a:endParaRPr lang="en-US" sz="1400" dirty="0">
              <a:solidFill>
                <a:srgbClr val="4A4A4A"/>
              </a:solidFill>
            </a:endParaRPr>
          </a:p>
          <a:p>
            <a:pPr algn="l">
              <a:buFont typeface="Arial" panose="020B0604020202090204" pitchFamily="34" charset="0"/>
              <a:buChar char="•"/>
            </a:pPr>
            <a:endParaRPr lang="en-US" sz="1400" b="0" i="0" dirty="0">
              <a:solidFill>
                <a:srgbClr val="4A4A4A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Write production code only to pass a failing unit test.</a:t>
            </a:r>
            <a:endParaRPr lang="en-US" sz="1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Automating the unit testing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Test Driven Development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Scaling the Unit testing 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Agile Development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Waterfall Development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.</a:t>
            </a:r>
            <a:endParaRPr lang="en-US" sz="1400" dirty="0">
              <a:solidFill>
                <a:srgbClr val="4A4A4A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52400" y="115760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400" y="331470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2400" y="519493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145" y="160655"/>
            <a:ext cx="9982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[28] For an item to qualify as a risk, it must pass these tests (Check all that apply)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</a:t>
            </a: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Timing test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</a:t>
            </a: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 Impact test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</a:t>
            </a: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 Probability test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Schedule test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Cost test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[29]  The performance of the software may not be acceptable to the customer X.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The above item can be qualified as a risk because ________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It may happen in future and if it happens, we may not be able to sell our software</a:t>
            </a:r>
            <a:endParaRPr lang="en-US" sz="1400" dirty="0">
              <a:solidFill>
                <a:srgbClr val="4A4A4A"/>
              </a:solidFill>
              <a:highlight>
                <a:srgbClr val="FFFF00"/>
              </a:highlight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may happen because the customer is a tough one!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We already know that our performance our software  is poor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Customer Y complained in the last release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[30] “We don’t have money to buy a new machine. So, we have to avail the existing machines to develop software”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The above statement doesn’t quality as a risk because ____________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already known. It failed the timing test.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already known. It failed the probability test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It is already known. It failed the impact test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already known. It failed the cost test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78840" y="1199515"/>
            <a:ext cx="30734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</a:rPr>
              <a:t>×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8840" y="80518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8840" y="997585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5145" y="256159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4200" y="467487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8983"/>
            <a:ext cx="1028700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[31] Alpha and Beta Testing are forms of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</a:t>
            </a:r>
            <a:r>
              <a:rPr lang="en-US" sz="1400" dirty="0">
                <a:highlight>
                  <a:srgbClr val="FFFF00"/>
                </a:highlight>
              </a:rPr>
              <a:t>Acceptance testing 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Integration testing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System Testing 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Unit testing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[32] Check all the statements that apply to “Test Driven Development?”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Write the code first; Then test it comprehensively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</a:t>
            </a:r>
            <a:r>
              <a:rPr lang="en-US" sz="1400" dirty="0">
                <a:highlight>
                  <a:srgbClr val="FFFF00"/>
                </a:highlight>
              </a:rPr>
              <a:t>Write the code to pass an existing test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</a:t>
            </a:r>
            <a:r>
              <a:rPr lang="en-US" sz="1400" dirty="0">
                <a:highlight>
                  <a:srgbClr val="FFFF00"/>
                </a:highlight>
              </a:rPr>
              <a:t>Test is written first, imagining the code to be tested is already written.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Unit Testing is not that important due to presence of automated testing.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[33]  Control Flow Testing (CFT) is a _______ ____ testing technique.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White Box Testing</a:t>
            </a:r>
            <a:r>
              <a:rPr lang="en-US" sz="1400" dirty="0">
                <a:solidFill>
                  <a:srgbClr val="4A4A4A"/>
                </a:solidFill>
              </a:rPr>
              <a:t> 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Black Box Testing 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 Smoke Testing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 Regression testing 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Scalability testing 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58140" y="73088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90880" y="302768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78180" y="3239135"/>
            <a:ext cx="30734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</a:rPr>
              <a:t>×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0880" y="283591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8180" y="2587625"/>
            <a:ext cx="30734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</a:rPr>
              <a:t>×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4650" y="436499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09600"/>
            <a:ext cx="11430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[34] What are the four different configurations of Scaled Agile Framework (</a:t>
            </a:r>
            <a:r>
              <a:rPr lang="en-US" sz="1400" dirty="0" err="1"/>
              <a:t>SAFe</a:t>
            </a:r>
            <a:r>
              <a:rPr lang="en-US" sz="1400" dirty="0"/>
              <a:t>)?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Essential </a:t>
            </a:r>
            <a:r>
              <a:rPr lang="en-US" sz="1400" b="0" i="0" dirty="0" err="1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Large Solution </a:t>
            </a:r>
            <a:r>
              <a:rPr lang="en-US" sz="1400" b="0" i="0" dirty="0" err="1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Portfolio </a:t>
            </a:r>
            <a:r>
              <a:rPr lang="en-US" sz="1400" b="0" i="0" dirty="0" err="1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Full </a:t>
            </a:r>
            <a:r>
              <a:rPr lang="en-US" sz="1400" b="0" i="0" dirty="0" err="1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[35] Release Train Engineer (RTE) in </a:t>
            </a:r>
            <a:r>
              <a:rPr lang="en-US" sz="1400" dirty="0" err="1">
                <a:solidFill>
                  <a:srgbClr val="4A4A4A"/>
                </a:solidFill>
              </a:rPr>
              <a:t>SAFe</a:t>
            </a:r>
            <a:r>
              <a:rPr lang="en-US" sz="1400" dirty="0">
                <a:solidFill>
                  <a:srgbClr val="4A4A4A"/>
                </a:solidFill>
              </a:rPr>
              <a:t> _____________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Establishes the iteration cadence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Facilitates Scrum of Scrums (</a:t>
            </a:r>
            <a:r>
              <a:rPr lang="en-US" sz="1400" dirty="0" err="1">
                <a:solidFill>
                  <a:srgbClr val="4A4A4A"/>
                </a:solidFill>
                <a:highlight>
                  <a:srgbClr val="FFFF00"/>
                </a:highlight>
              </a:rPr>
              <a:t>SoS</a:t>
            </a: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)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Manages the train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Owns the backlog at the train level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[36] Can a company use some open-source component in their product for resale? Is it permitted to do that?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Yes. It is open source and hence it is free.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Yes. Only if the license permits the commercial use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Yes. Only if the license permits the commercial use and the company must also meet other license obligations.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Can’t tell based on the information provided.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5145" y="108966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08635" y="128968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5145" y="150685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8635" y="170688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8635" y="300990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635" y="407098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0817" y="0"/>
            <a:ext cx="10591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[37] How do you categorize the following requirement per F.U.R.P.S?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banking system shall be able support 40,000 concurrent logins with a response time of 2 seconds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F - Functionality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U - Usability 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R - Reliability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highlight>
                  <a:srgbClr val="FFFF00"/>
                </a:highlight>
              </a:rPr>
              <a:t>P - Performance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S - Supportability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[38] How do you categorize the following requirement per F.U.R.P.S?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system shall show a progress indicator bar if an operation is taking more than 5 seconds.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highlight>
                  <a:srgbClr val="FFFF00"/>
                </a:highlight>
              </a:rPr>
              <a:t>F - Functionality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U - Usability 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R - Reliability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P - Performance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S - Supportability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[39] How do you categorize the following requirement per F.U.R.P.S?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system shall be able to run without any failures for 8 hours 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F - Functionality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U - Usability 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highlight>
                  <a:srgbClr val="FFFF00"/>
                </a:highlight>
              </a:rPr>
              <a:t>R - Reliability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P - Performance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S - Supportability</a:t>
            </a:r>
            <a:endParaRPr lang="en-US" sz="14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67360" y="152336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5615" y="323596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7360" y="579247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457200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[40] How do you categorize the relationship between a website and email.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b="0" i="0" dirty="0">
                <a:solidFill>
                  <a:srgbClr val="666666"/>
                </a:solidFill>
                <a:effectLst/>
              </a:rPr>
              <a:t>For many websites, one email address is associated with exactly one user account. However, user can have many email addresses.</a:t>
            </a:r>
            <a:endParaRPr lang="en-US" sz="1400" b="0" i="0" dirty="0">
              <a:solidFill>
                <a:srgbClr val="666666"/>
              </a:solidFill>
              <a:effectLst/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One to one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One to many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Many to many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One to some</a:t>
            </a:r>
            <a:endParaRPr lang="en-US" sz="1400" dirty="0">
              <a:solidFill>
                <a:srgbClr val="4A4A4A"/>
              </a:solidFill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68020" y="199136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800" y="2209800"/>
            <a:ext cx="115824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45000"/>
              </a:spcBef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45000"/>
              </a:spcBef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Final Test</a:t>
            </a:r>
            <a:endParaRPr lang="en-US" altLang="en-US" dirty="0">
              <a:solidFill>
                <a:schemeClr val="tx1"/>
              </a:solidFill>
            </a:endParaRPr>
          </a:p>
          <a:p>
            <a:pPr algn="ctr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ICS499 Software Engineering and Capstone Project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ctr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Spring 2022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ctr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624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45000"/>
              </a:spcBef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45000"/>
              </a:spcBef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9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Siva R Jasthi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Computer Science and Cybersecurity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Metropolitan State University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878" y="112933"/>
            <a:ext cx="1120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Directions: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Each question is worth 2 points.  40* 2 = 80 points;   The final is for 75 points. So, even if you get 2.5 questions incorrect, you will get full credit).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You can mark your answers on the slide (eight highlight or check mark or put a cross mark over the answer).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Submit the completed test to D2L </a:t>
            </a:r>
            <a:r>
              <a:rPr lang="en-US" dirty="0" err="1"/>
              <a:t>dropbox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66623"/>
            <a:ext cx="11049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[1] What is the order in which SDLC steps are performed in Waterfall model?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Inception, Analysis, Implementation, Testing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Concept, Prototyping, Demonstration, Approval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highlight>
                  <a:srgbClr val="FFFF00"/>
                </a:highlight>
              </a:rPr>
              <a:t>Requirements, Design, Implementation, Testing</a:t>
            </a:r>
            <a:endParaRPr lang="en-US" sz="14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Customer Order, Requirements, Estimation, Delivery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Backlog, Prioritization, Iteration Planning, Iteration Review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[2] In waterfall model, the requirements need to be frozen first before one moves on to the next steps of design and implementation.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What happens if the customer changes requirements during the implementation?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not possible. Once requirements are frozen, those can not be changed.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Development needs to apply change management principles and assess the impact to the cost and schedule.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possible. Those requirements are considered as a new project.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an opportunity to earn more money to the organization.</a:t>
            </a:r>
            <a:endParaRPr lang="en-US" sz="1400" dirty="0">
              <a:solidFill>
                <a:srgbClr val="4A4A4A"/>
              </a:solidFill>
            </a:endParaRPr>
          </a:p>
          <a:p>
            <a:endParaRPr lang="en-US" sz="1400" dirty="0"/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[3] In a burndown chart, what does X-axis represent?</a:t>
            </a:r>
            <a:endParaRPr lang="en-US" sz="1400" b="0" i="0" dirty="0">
              <a:solidFill>
                <a:srgbClr val="4D5156"/>
              </a:solidFill>
              <a:effectLst/>
            </a:endParaRPr>
          </a:p>
          <a:p>
            <a:pPr algn="l"/>
            <a:endParaRPr lang="en-US" sz="1400" dirty="0">
              <a:solidFill>
                <a:srgbClr val="4D5156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D5156"/>
                </a:solidFill>
                <a:effectLst/>
              </a:rPr>
              <a:t>Work to be done </a:t>
            </a:r>
            <a:endParaRPr lang="en-US" sz="1400" b="0" i="0" dirty="0">
              <a:solidFill>
                <a:srgbClr val="4D5156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</a:rPr>
              <a:t>Iteration timeline</a:t>
            </a:r>
            <a:endParaRPr lang="en-US" sz="1400" b="0" i="0" dirty="0">
              <a:solidFill>
                <a:srgbClr val="4D5156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D5156"/>
                </a:solidFill>
              </a:rPr>
              <a:t>Number of User Stories</a:t>
            </a:r>
            <a:endParaRPr lang="en-US" sz="1400" dirty="0">
              <a:solidFill>
                <a:srgbClr val="4D5156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D5156"/>
                </a:solidFill>
                <a:effectLst/>
              </a:rPr>
              <a:t>Number of Story Points</a:t>
            </a:r>
            <a:endParaRPr lang="en-US" sz="1400" b="0" i="0" dirty="0">
              <a:solidFill>
                <a:srgbClr val="4D5156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517525" y="147510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7525" y="362521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7525" y="531495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2345" y="6356350"/>
            <a:ext cx="2743200" cy="365125"/>
          </a:xfrm>
        </p:spPr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4317"/>
            <a:ext cx="11506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[4] What is the role of a Product Owner in an agile team?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manage the team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highlight>
                  <a:srgbClr val="FFFF00"/>
                </a:highlight>
              </a:rPr>
              <a:t>To own the backlog and the prioritization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educate team on agile practices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provide designs to the development team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[5] What is the role of scrum master in agile team?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manage the team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own the backlog and the prioritization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highlight>
                  <a:srgbClr val="FFFF00"/>
                </a:highlight>
              </a:rPr>
              <a:t>To facilitate the execution and the removal of impediments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provide designs to the development team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[6] Which of the following questions are not posed to the team during Daily Stand Up (DSU) meeting in agile scrum?</a:t>
            </a:r>
            <a:endParaRPr lang="en-US" sz="1400" dirty="0"/>
          </a:p>
          <a:p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What did you do yesterday?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What are you planning to do today?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  <a:highlight>
                  <a:srgbClr val="FFFF00"/>
                </a:highlight>
              </a:rPr>
              <a:t>When is our iteration ending?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Are there </a:t>
            </a:r>
            <a:r>
              <a:rPr lang="en-US" sz="1400" dirty="0">
                <a:solidFill>
                  <a:srgbClr val="4A4A4A"/>
                </a:solidFill>
              </a:rPr>
              <a:t>any impediments?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7525" y="99568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09905" y="292163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7525" y="461200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186" y="228600"/>
            <a:ext cx="1097201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[7]  “As an admin, I want to see all users and their status so that I can assess how many active users are in the system”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The above reflects a _________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Use Case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User Story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User’s wish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Customer Requirement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Backlog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[8] Whose responsibility is to test the software in an agile team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Team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Tester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Developer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Product Owner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Scrum Master</a:t>
            </a:r>
            <a:endParaRPr lang="en-US" sz="1400" dirty="0">
              <a:solidFill>
                <a:srgbClr val="4A4A4A"/>
              </a:solidFill>
            </a:endParaRPr>
          </a:p>
          <a:p>
            <a:endParaRPr lang="en-US" sz="1400" dirty="0"/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[9] When are the risks managed in a project?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At the beginning of the project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At the end of the project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During the peak of the project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All through the project execution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10235" y="112585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86105" y="305181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10235" y="540004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016" y="254040"/>
            <a:ext cx="9799983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[10] In agile environments, what is the typical order of backlogs based on the typical size (in descending order)?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Release, Product, Iteration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Iteration, Product, Release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Release, Iteration, Product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Product, Release, Iteration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[11]  What is the purpose of Pull Requests in GitHub SCM system?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request to permit pulling the source code from upstream to a fork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notification to the upstream owner that changes are pulled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A request to merge the changes from a fork to the upstream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notification to fetch the changes from the desktop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request to merge changes from local clone to the remote fork</a:t>
            </a:r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[12] Why do some Unicode characters take multiple ‘backspace’ hits to delete in notepad application?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That is the property of Unicode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With each backspace click, one code point is deleted and the Unicode character may be having many code points.</a:t>
            </a:r>
            <a:endParaRPr lang="en-US" sz="1400" dirty="0">
              <a:solidFill>
                <a:srgbClr val="4A4A4A"/>
              </a:solidFill>
              <a:highlight>
                <a:srgbClr val="FFFF00"/>
              </a:highlight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depends on Unicode encoding used (UTF8 vs UTF16)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depends on the Unicode plane. Some may take only one click to delete.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endParaRPr lang="en-US" sz="14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136715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2400" y="285496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400" y="456247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379551"/>
            <a:ext cx="9601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[13] Assume that you are planning software project. The problem that threatens its success, but which has not yet happened is called ____________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Potential Bug 	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Error 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highlight>
                  <a:srgbClr val="FFFF00"/>
                </a:highlight>
              </a:rPr>
              <a:t>Risk 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Failure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[14]  These statements are all in the context of a software project.  Check all the valid statements from this list. (Note:  wrong answers will carry negative marks)</a:t>
            </a:r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</a:t>
            </a:r>
            <a:r>
              <a:rPr lang="en-US" sz="1400" dirty="0">
                <a:highlight>
                  <a:srgbClr val="FFFF00"/>
                </a:highlight>
              </a:rPr>
              <a:t>A project is temporary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</a:t>
            </a:r>
            <a:r>
              <a:rPr lang="en-US" sz="1400" dirty="0">
                <a:highlight>
                  <a:srgbClr val="FFFF00"/>
                </a:highlight>
              </a:rPr>
              <a:t>A project should have a primary customer or sponsor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Maintenance of the software is handled through projects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</a:t>
            </a:r>
            <a:r>
              <a:rPr lang="en-US" sz="1400" dirty="0">
                <a:highlight>
                  <a:srgbClr val="FFFF00"/>
                </a:highlight>
              </a:rPr>
              <a:t>Projects are risky and involve uncertainty</a:t>
            </a:r>
            <a:endParaRPr lang="en-US" sz="14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On-going operations can be qualified as projects</a:t>
            </a: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[15] What are the parameters a  manager balances during the execution of a software project. Check all that apply (Note:  wrong answers will carry negative marks)</a:t>
            </a:r>
            <a:endParaRPr lang="en-US" sz="1400" dirty="0"/>
          </a:p>
          <a:p>
            <a:endParaRPr lang="en-US" sz="1400" dirty="0"/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</a:t>
            </a:r>
            <a:r>
              <a:rPr lang="en-US" sz="1400" dirty="0">
                <a:highlight>
                  <a:srgbClr val="FFFF00"/>
                </a:highlight>
              </a:rPr>
              <a:t> Scope</a:t>
            </a:r>
            <a:endParaRPr lang="en-US" sz="1400" dirty="0"/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</a:t>
            </a:r>
            <a:r>
              <a:rPr lang="en-US" sz="1400" dirty="0">
                <a:highlight>
                  <a:srgbClr val="FFFF00"/>
                </a:highlight>
              </a:rPr>
              <a:t>Quality</a:t>
            </a:r>
            <a:endParaRPr lang="en-US" sz="1400" dirty="0"/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</a:t>
            </a:r>
            <a:r>
              <a:rPr lang="en-US" sz="1400" dirty="0">
                <a:highlight>
                  <a:srgbClr val="FFFF00"/>
                </a:highlight>
              </a:rPr>
              <a:t> Schedule</a:t>
            </a:r>
            <a:endParaRPr lang="en-US" sz="1400" dirty="0"/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</a:t>
            </a:r>
            <a:r>
              <a:rPr lang="en-US" sz="1400" dirty="0">
                <a:highlight>
                  <a:srgbClr val="FFFF00"/>
                </a:highlight>
              </a:rPr>
              <a:t>Resources</a:t>
            </a:r>
            <a:endParaRPr lang="en-US" sz="1400" dirty="0"/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Customers</a:t>
            </a:r>
            <a:endParaRPr lang="en-US" sz="1400" dirty="0"/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Upper Management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71830" y="147701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70915" y="342519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70915" y="277241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0915" y="299593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70915" y="3109595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</a:rPr>
              <a:t>×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70915" y="352298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</a:rPr>
              <a:t>×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62330" y="489077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62330" y="509651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62330" y="5297805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62330" y="5507990"/>
            <a:ext cx="2946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√</a:t>
            </a:r>
            <a:endParaRPr 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62330" y="568579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</a:rPr>
              <a:t>×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330" y="5845175"/>
            <a:ext cx="30734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</a:rPr>
              <a:t>×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016" y="254040"/>
            <a:ext cx="979998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[16]  A company developed a software product for users in North America. Later, it hired a contracting company to port their software so that it can be sold to Chinese customers. This strategy is called ___________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I18N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L10N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Retrofitting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Globalization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Translation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[17]  A company developed a software product for sale in many countries. It is supported not only English locale, but in other locales as well. It hired a contracting company to translate their strings to different languages.  Based on this information, we can say that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L10N, but not I18N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I18N and not L10N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Their software supports both I18N and L10N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translation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transliteration</a:t>
            </a:r>
            <a:endParaRPr lang="en-US" sz="1400" dirty="0">
              <a:solidFill>
                <a:srgbClr val="4A4A4A"/>
              </a:solidFill>
            </a:endParaRPr>
          </a:p>
          <a:p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[18]  Representing characters of one language in another language is called ____________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Translation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Transliteration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Localization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Globalization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Dictionary</a:t>
            </a:r>
            <a:endParaRPr lang="en-US" sz="1400" dirty="0">
              <a:solidFill>
                <a:srgbClr val="4A4A4A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" y="156908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2400" y="349885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2400" y="520319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6525"/>
            <a:ext cx="11506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[20] You are consuming a web service (for example </a:t>
            </a:r>
            <a:r>
              <a:rPr lang="en-US" sz="1400" dirty="0" err="1">
                <a:solidFill>
                  <a:srgbClr val="4A4A4A"/>
                </a:solidFill>
              </a:rPr>
              <a:t>indic</a:t>
            </a:r>
            <a:r>
              <a:rPr lang="en-US" sz="1400" dirty="0">
                <a:solidFill>
                  <a:srgbClr val="4A4A4A"/>
                </a:solidFill>
              </a:rPr>
              <a:t>-wp web-service). We do not care about how these services are implemented. We only care about the inputs and outputs.  This is called ___________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Data Encapsulation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Abstraction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Polymorphism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Runtime Binding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Service Oriented Architecture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[21] A request to the web service https://indic-wp.indicap.com/api/getLogicalChars.php?string=metro&amp;language=English returned the following response.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﻿{"response_code":200,"message":"Logical Chars </a:t>
            </a:r>
            <a:r>
              <a:rPr lang="en-US" sz="1400" dirty="0" err="1">
                <a:solidFill>
                  <a:srgbClr val="4A4A4A"/>
                </a:solidFill>
              </a:rPr>
              <a:t>Calculated","string":"metro","language":"English","data</a:t>
            </a:r>
            <a:r>
              <a:rPr lang="en-US" sz="1400" dirty="0">
                <a:solidFill>
                  <a:srgbClr val="4A4A4A"/>
                </a:solidFill>
              </a:rPr>
              <a:t>":["</a:t>
            </a:r>
            <a:r>
              <a:rPr lang="en-US" sz="1400" dirty="0" err="1">
                <a:solidFill>
                  <a:srgbClr val="4A4A4A"/>
                </a:solidFill>
              </a:rPr>
              <a:t>m","e","t","r","o</a:t>
            </a:r>
            <a:r>
              <a:rPr lang="en-US" sz="1400" dirty="0">
                <a:solidFill>
                  <a:srgbClr val="4A4A4A"/>
                </a:solidFill>
              </a:rPr>
              <a:t>"]}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What is the format of the response?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Dictionary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JSON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 err="1">
                <a:solidFill>
                  <a:srgbClr val="4A4A4A"/>
                </a:solidFill>
              </a:rPr>
              <a:t>WebService</a:t>
            </a:r>
            <a:r>
              <a:rPr lang="en-US" sz="1400" dirty="0">
                <a:solidFill>
                  <a:srgbClr val="4A4A4A"/>
                </a:solidFill>
              </a:rPr>
              <a:t> Response Format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String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Plain Text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[22]  In Creative Commons,  what does this license represent?</a:t>
            </a: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  <a:highlight>
                  <a:srgbClr val="FFFF00"/>
                </a:highlight>
              </a:rPr>
              <a:t>You need to provide attribution and derivates are not permitted</a:t>
            </a:r>
            <a:endParaRPr lang="en-US" sz="1400" dirty="0">
              <a:solidFill>
                <a:srgbClr val="4A4A4A"/>
              </a:solidFill>
              <a:highlight>
                <a:srgbClr val="FFFF00"/>
              </a:highlight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You can use it for free, must be equal to the freedom given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Usage must be authorized by the copyright owner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You need to provide attribution and derivates are permitted.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4648200"/>
            <a:ext cx="2276475" cy="981075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5750" y="167767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94005" y="3808095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" y="532003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jasth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13001</Words>
  <Application>WPS Presentation</Application>
  <PresentationFormat>Widescreen</PresentationFormat>
  <Paragraphs>464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Book Antiqua</vt:lpstr>
      <vt:lpstr>Roboto</vt:lpstr>
      <vt:lpstr>苹方-简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Arial Bold</vt:lpstr>
      <vt:lpstr>jasthi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25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creator>Rick Mercer - Instructor of Engineering and Computer Science</dc:creator>
  <cp:keywords>Chapter 6</cp:keywords>
  <dc:subject>Lecture notes for CmpSc 101, 201, 203</dc:subject>
  <cp:lastModifiedBy>ping58972</cp:lastModifiedBy>
  <cp:revision>619</cp:revision>
  <cp:lastPrinted>2022-04-21T06:24:08Z</cp:lastPrinted>
  <dcterms:created xsi:type="dcterms:W3CDTF">2022-04-21T06:24:08Z</dcterms:created>
  <dcterms:modified xsi:type="dcterms:W3CDTF">2022-04-21T06:24:08Z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