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77"/>
  </p:notesMasterIdLst>
  <p:sldIdLst>
    <p:sldId id="1113" r:id="rId3"/>
    <p:sldId id="1166" r:id="rId4"/>
    <p:sldId id="1167" r:id="rId5"/>
    <p:sldId id="256" r:id="rId6"/>
    <p:sldId id="1119" r:id="rId7"/>
    <p:sldId id="333" r:id="rId8"/>
    <p:sldId id="277" r:id="rId9"/>
    <p:sldId id="1123" r:id="rId10"/>
    <p:sldId id="1120" r:id="rId11"/>
    <p:sldId id="934" r:id="rId12"/>
    <p:sldId id="1151" r:id="rId13"/>
    <p:sldId id="1116" r:id="rId14"/>
    <p:sldId id="1117" r:id="rId15"/>
    <p:sldId id="1114" r:id="rId16"/>
    <p:sldId id="1125" r:id="rId17"/>
    <p:sldId id="1124" r:id="rId18"/>
    <p:sldId id="1126" r:id="rId19"/>
    <p:sldId id="340" r:id="rId20"/>
    <p:sldId id="348" r:id="rId21"/>
    <p:sldId id="378" r:id="rId22"/>
    <p:sldId id="1137" r:id="rId23"/>
    <p:sldId id="361" r:id="rId24"/>
    <p:sldId id="1138" r:id="rId25"/>
    <p:sldId id="1132" r:id="rId26"/>
    <p:sldId id="1153" r:id="rId27"/>
    <p:sldId id="1152" r:id="rId28"/>
    <p:sldId id="1133" r:id="rId29"/>
    <p:sldId id="363" r:id="rId30"/>
    <p:sldId id="362" r:id="rId31"/>
    <p:sldId id="1010" r:id="rId32"/>
    <p:sldId id="364" r:id="rId33"/>
    <p:sldId id="347" r:id="rId34"/>
    <p:sldId id="987" r:id="rId35"/>
    <p:sldId id="326" r:id="rId36"/>
    <p:sldId id="1131" r:id="rId37"/>
    <p:sldId id="1134" r:id="rId38"/>
    <p:sldId id="1158" r:id="rId39"/>
    <p:sldId id="1154" r:id="rId40"/>
    <p:sldId id="368" r:id="rId41"/>
    <p:sldId id="1130" r:id="rId42"/>
    <p:sldId id="1159" r:id="rId43"/>
    <p:sldId id="1160" r:id="rId44"/>
    <p:sldId id="358" r:id="rId45"/>
    <p:sldId id="359" r:id="rId46"/>
    <p:sldId id="360" r:id="rId47"/>
    <p:sldId id="1007" r:id="rId48"/>
    <p:sldId id="279" r:id="rId49"/>
    <p:sldId id="372" r:id="rId50"/>
    <p:sldId id="387" r:id="rId51"/>
    <p:sldId id="373" r:id="rId52"/>
    <p:sldId id="398" r:id="rId53"/>
    <p:sldId id="399" r:id="rId54"/>
    <p:sldId id="380" r:id="rId55"/>
    <p:sldId id="384" r:id="rId56"/>
    <p:sldId id="402" r:id="rId57"/>
    <p:sldId id="403" r:id="rId58"/>
    <p:sldId id="405" r:id="rId59"/>
    <p:sldId id="406" r:id="rId60"/>
    <p:sldId id="1139" r:id="rId61"/>
    <p:sldId id="408" r:id="rId62"/>
    <p:sldId id="1144" r:id="rId63"/>
    <p:sldId id="1145" r:id="rId64"/>
    <p:sldId id="1155" r:id="rId65"/>
    <p:sldId id="1146" r:id="rId66"/>
    <p:sldId id="1148" r:id="rId67"/>
    <p:sldId id="1161" r:id="rId68"/>
    <p:sldId id="1147" r:id="rId69"/>
    <p:sldId id="1156" r:id="rId70"/>
    <p:sldId id="1149" r:id="rId71"/>
    <p:sldId id="1162" r:id="rId72"/>
    <p:sldId id="1150" r:id="rId73"/>
    <p:sldId id="1163" r:id="rId74"/>
    <p:sldId id="1157" r:id="rId75"/>
    <p:sldId id="116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A03D34-30BB-B946-8D40-452CC58D643F}">
          <p14:sldIdLst>
            <p14:sldId id="1113"/>
            <p14:sldId id="1166"/>
            <p14:sldId id="1167"/>
            <p14:sldId id="256"/>
            <p14:sldId id="1119"/>
            <p14:sldId id="333"/>
            <p14:sldId id="277"/>
            <p14:sldId id="1123"/>
            <p14:sldId id="1120"/>
            <p14:sldId id="934"/>
            <p14:sldId id="1151"/>
            <p14:sldId id="1116"/>
            <p14:sldId id="1117"/>
            <p14:sldId id="1114"/>
            <p14:sldId id="1125"/>
            <p14:sldId id="1124"/>
            <p14:sldId id="1126"/>
            <p14:sldId id="340"/>
            <p14:sldId id="348"/>
            <p14:sldId id="378"/>
            <p14:sldId id="1137"/>
            <p14:sldId id="361"/>
            <p14:sldId id="1138"/>
            <p14:sldId id="1132"/>
            <p14:sldId id="1153"/>
            <p14:sldId id="1152"/>
            <p14:sldId id="1133"/>
            <p14:sldId id="363"/>
            <p14:sldId id="362"/>
            <p14:sldId id="1010"/>
            <p14:sldId id="364"/>
            <p14:sldId id="347"/>
            <p14:sldId id="987"/>
            <p14:sldId id="326"/>
            <p14:sldId id="1131"/>
            <p14:sldId id="1134"/>
            <p14:sldId id="1158"/>
            <p14:sldId id="1154"/>
            <p14:sldId id="368"/>
            <p14:sldId id="1130"/>
            <p14:sldId id="1159"/>
            <p14:sldId id="1160"/>
            <p14:sldId id="358"/>
            <p14:sldId id="359"/>
            <p14:sldId id="360"/>
            <p14:sldId id="1007"/>
            <p14:sldId id="279"/>
            <p14:sldId id="372"/>
            <p14:sldId id="387"/>
            <p14:sldId id="373"/>
            <p14:sldId id="398"/>
            <p14:sldId id="399"/>
            <p14:sldId id="380"/>
            <p14:sldId id="384"/>
            <p14:sldId id="402"/>
            <p14:sldId id="403"/>
            <p14:sldId id="405"/>
            <p14:sldId id="406"/>
            <p14:sldId id="1139"/>
            <p14:sldId id="408"/>
            <p14:sldId id="1144"/>
            <p14:sldId id="1145"/>
            <p14:sldId id="1155"/>
            <p14:sldId id="1146"/>
            <p14:sldId id="1148"/>
            <p14:sldId id="1161"/>
            <p14:sldId id="1147"/>
            <p14:sldId id="1156"/>
            <p14:sldId id="1149"/>
            <p14:sldId id="1162"/>
            <p14:sldId id="1150"/>
            <p14:sldId id="1163"/>
            <p14:sldId id="1157"/>
            <p14:sldId id="11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3"/>
    <p:restoredTop sz="81565"/>
  </p:normalViewPr>
  <p:slideViewPr>
    <p:cSldViewPr snapToGrid="0" snapToObjects="1">
      <p:cViewPr>
        <p:scale>
          <a:sx n="78" d="100"/>
          <a:sy n="78" d="100"/>
        </p:scale>
        <p:origin x="69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6A119-9960-4A67-BED3-38DDB09BAC8A}"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D5277F07-A99F-4276-BA8E-016E2A538440}">
      <dgm:prSet phldrT="[Text]" custT="1"/>
      <dgm:spPr/>
      <dgm:t>
        <a:bodyPr/>
        <a:lstStyle/>
        <a:p>
          <a:r>
            <a:rPr lang="en-US" sz="3600" dirty="0">
              <a:solidFill>
                <a:schemeClr val="tx2">
                  <a:lumMod val="75000"/>
                </a:schemeClr>
              </a:solidFill>
              <a:latin typeface="Amazon Ember" panose="02000000000000000000" pitchFamily="2" charset="0"/>
              <a:ea typeface="Amazon Ember" panose="02000000000000000000" pitchFamily="2" charset="0"/>
            </a:rPr>
            <a:t>HTTP status codes:</a:t>
          </a:r>
        </a:p>
      </dgm:t>
    </dgm:pt>
    <dgm:pt modelId="{309076EC-137D-48D1-97B4-A10CE4F72E8F}" type="parTrans" cxnId="{D5138009-1C49-4C2B-A178-FC18F8FA81B3}">
      <dgm:prSet/>
      <dgm:spPr/>
      <dgm:t>
        <a:bodyPr/>
        <a:lstStyle/>
        <a:p>
          <a:endParaRPr lang="en-US" sz="1200">
            <a:latin typeface="Amazon Ember" panose="02000000000000000000" pitchFamily="2" charset="0"/>
            <a:ea typeface="Amazon Ember" panose="02000000000000000000" pitchFamily="2" charset="0"/>
          </a:endParaRPr>
        </a:p>
      </dgm:t>
    </dgm:pt>
    <dgm:pt modelId="{A7139E91-F1FF-4E62-AAF3-90D313AE73CA}" type="sibTrans" cxnId="{D5138009-1C49-4C2B-A178-FC18F8FA81B3}">
      <dgm:prSet/>
      <dgm:spPr/>
      <dgm:t>
        <a:bodyPr/>
        <a:lstStyle/>
        <a:p>
          <a:endParaRPr lang="en-US" sz="1200">
            <a:latin typeface="Amazon Ember" panose="02000000000000000000" pitchFamily="2" charset="0"/>
            <a:ea typeface="Amazon Ember" panose="02000000000000000000" pitchFamily="2" charset="0"/>
          </a:endParaRPr>
        </a:p>
      </dgm:t>
    </dgm:pt>
    <dgm:pt modelId="{7C68EA1B-DC01-41E2-938A-601D329C266D}">
      <dgm:prSet custT="1"/>
      <dgm:spPr/>
      <dgm:t>
        <a:bodyPr/>
        <a:lstStyle/>
        <a:p>
          <a:r>
            <a:rPr lang="en-US" sz="3200" dirty="0">
              <a:latin typeface="Amazon Ember" panose="02000000000000000000" pitchFamily="2" charset="0"/>
              <a:ea typeface="Amazon Ember" panose="02000000000000000000" pitchFamily="2" charset="0"/>
            </a:rPr>
            <a:t>100s – Informational response</a:t>
          </a:r>
        </a:p>
      </dgm:t>
    </dgm:pt>
    <dgm:pt modelId="{BB664CEF-EC02-43BD-BD5D-F29E355AE462}" type="parTrans" cxnId="{E31ADA04-6AE5-423E-B8EC-D27E05E1889B}">
      <dgm:prSet/>
      <dgm:spPr/>
      <dgm:t>
        <a:bodyPr/>
        <a:lstStyle/>
        <a:p>
          <a:endParaRPr lang="en-US" sz="1200">
            <a:latin typeface="Amazon Ember" panose="02000000000000000000" pitchFamily="2" charset="0"/>
            <a:ea typeface="Amazon Ember" panose="02000000000000000000" pitchFamily="2" charset="0"/>
          </a:endParaRPr>
        </a:p>
      </dgm:t>
    </dgm:pt>
    <dgm:pt modelId="{BB076641-0A5A-4B6F-BC49-7F9A6F650077}" type="sibTrans" cxnId="{E31ADA04-6AE5-423E-B8EC-D27E05E1889B}">
      <dgm:prSet/>
      <dgm:spPr/>
      <dgm:t>
        <a:bodyPr/>
        <a:lstStyle/>
        <a:p>
          <a:endParaRPr lang="en-US" sz="1200">
            <a:latin typeface="Amazon Ember" panose="02000000000000000000" pitchFamily="2" charset="0"/>
            <a:ea typeface="Amazon Ember" panose="02000000000000000000" pitchFamily="2" charset="0"/>
          </a:endParaRPr>
        </a:p>
      </dgm:t>
    </dgm:pt>
    <dgm:pt modelId="{160E7FB7-E03F-46A1-A839-068C0519252F}">
      <dgm:prSet custT="1"/>
      <dgm:spPr/>
      <dgm:t>
        <a:bodyPr/>
        <a:lstStyle/>
        <a:p>
          <a:r>
            <a:rPr lang="en-US" sz="3200" dirty="0">
              <a:latin typeface="Amazon Ember" panose="02000000000000000000" pitchFamily="2" charset="0"/>
              <a:ea typeface="Amazon Ember" panose="02000000000000000000" pitchFamily="2" charset="0"/>
            </a:rPr>
            <a:t>200s – Success</a:t>
          </a:r>
        </a:p>
      </dgm:t>
    </dgm:pt>
    <dgm:pt modelId="{48DE8DE6-CA05-4B25-A516-89B17CD744BE}" type="parTrans" cxnId="{AC8A6C8B-FAF8-4C31-86BA-10088C18244F}">
      <dgm:prSet/>
      <dgm:spPr/>
      <dgm:t>
        <a:bodyPr/>
        <a:lstStyle/>
        <a:p>
          <a:endParaRPr lang="en-US" sz="1200">
            <a:latin typeface="Amazon Ember" panose="02000000000000000000" pitchFamily="2" charset="0"/>
            <a:ea typeface="Amazon Ember" panose="02000000000000000000" pitchFamily="2" charset="0"/>
          </a:endParaRPr>
        </a:p>
      </dgm:t>
    </dgm:pt>
    <dgm:pt modelId="{01A5DE03-668B-44D6-AD93-84AB8AC7C909}" type="sibTrans" cxnId="{AC8A6C8B-FAF8-4C31-86BA-10088C18244F}">
      <dgm:prSet/>
      <dgm:spPr/>
      <dgm:t>
        <a:bodyPr/>
        <a:lstStyle/>
        <a:p>
          <a:endParaRPr lang="en-US" sz="1200">
            <a:latin typeface="Amazon Ember" panose="02000000000000000000" pitchFamily="2" charset="0"/>
            <a:ea typeface="Amazon Ember" panose="02000000000000000000" pitchFamily="2" charset="0"/>
          </a:endParaRPr>
        </a:p>
      </dgm:t>
    </dgm:pt>
    <dgm:pt modelId="{0377386C-8282-48B3-9676-190F9C1AEBFF}">
      <dgm:prSet custT="1"/>
      <dgm:spPr/>
      <dgm:t>
        <a:bodyPr/>
        <a:lstStyle/>
        <a:p>
          <a:r>
            <a:rPr lang="en-US" sz="3200" dirty="0">
              <a:latin typeface="Amazon Ember" panose="02000000000000000000" pitchFamily="2" charset="0"/>
              <a:ea typeface="Amazon Ember" panose="02000000000000000000" pitchFamily="2" charset="0"/>
            </a:rPr>
            <a:t>300s – Redirection</a:t>
          </a:r>
        </a:p>
      </dgm:t>
    </dgm:pt>
    <dgm:pt modelId="{2C4A352A-1ABE-40EA-9E56-AD00DFAD05AB}" type="parTrans" cxnId="{51AF013F-CFD8-45CD-8295-D098C6C6084E}">
      <dgm:prSet/>
      <dgm:spPr/>
      <dgm:t>
        <a:bodyPr/>
        <a:lstStyle/>
        <a:p>
          <a:endParaRPr lang="en-US" sz="1200">
            <a:latin typeface="Amazon Ember" panose="02000000000000000000" pitchFamily="2" charset="0"/>
            <a:ea typeface="Amazon Ember" panose="02000000000000000000" pitchFamily="2" charset="0"/>
          </a:endParaRPr>
        </a:p>
      </dgm:t>
    </dgm:pt>
    <dgm:pt modelId="{68CBD884-64AF-4264-81ED-43FE8ADA161E}" type="sibTrans" cxnId="{51AF013F-CFD8-45CD-8295-D098C6C6084E}">
      <dgm:prSet/>
      <dgm:spPr/>
      <dgm:t>
        <a:bodyPr/>
        <a:lstStyle/>
        <a:p>
          <a:endParaRPr lang="en-US" sz="1200">
            <a:latin typeface="Amazon Ember" panose="02000000000000000000" pitchFamily="2" charset="0"/>
            <a:ea typeface="Amazon Ember" panose="02000000000000000000" pitchFamily="2" charset="0"/>
          </a:endParaRPr>
        </a:p>
      </dgm:t>
    </dgm:pt>
    <dgm:pt modelId="{BD3C0B85-7934-482A-BD9D-618D406ADB1A}">
      <dgm:prSet custT="1"/>
      <dgm:spPr/>
      <dgm:t>
        <a:bodyPr/>
        <a:lstStyle/>
        <a:p>
          <a:r>
            <a:rPr lang="en-US" sz="3200" dirty="0">
              <a:latin typeface="Amazon Ember" panose="02000000000000000000" pitchFamily="2" charset="0"/>
              <a:ea typeface="Amazon Ember" panose="02000000000000000000" pitchFamily="2" charset="0"/>
            </a:rPr>
            <a:t>400s – Client errors</a:t>
          </a:r>
        </a:p>
      </dgm:t>
    </dgm:pt>
    <dgm:pt modelId="{EB76EFC8-CFDF-487B-B430-2E0DEDEB5369}" type="parTrans" cxnId="{BE3AE9BB-3D4F-4492-BC38-6E6F6CF4F1BB}">
      <dgm:prSet/>
      <dgm:spPr/>
      <dgm:t>
        <a:bodyPr/>
        <a:lstStyle/>
        <a:p>
          <a:endParaRPr lang="en-US" sz="1200">
            <a:latin typeface="Amazon Ember" panose="02000000000000000000" pitchFamily="2" charset="0"/>
            <a:ea typeface="Amazon Ember" panose="02000000000000000000" pitchFamily="2" charset="0"/>
          </a:endParaRPr>
        </a:p>
      </dgm:t>
    </dgm:pt>
    <dgm:pt modelId="{2E448D1A-04E6-4B9D-97F3-99400523A4F3}" type="sibTrans" cxnId="{BE3AE9BB-3D4F-4492-BC38-6E6F6CF4F1BB}">
      <dgm:prSet/>
      <dgm:spPr/>
      <dgm:t>
        <a:bodyPr/>
        <a:lstStyle/>
        <a:p>
          <a:endParaRPr lang="en-US" sz="1200">
            <a:latin typeface="Amazon Ember" panose="02000000000000000000" pitchFamily="2" charset="0"/>
            <a:ea typeface="Amazon Ember" panose="02000000000000000000" pitchFamily="2" charset="0"/>
          </a:endParaRPr>
        </a:p>
      </dgm:t>
    </dgm:pt>
    <dgm:pt modelId="{478B463A-616C-45FA-9F49-41113F39E261}">
      <dgm:prSet custT="1"/>
      <dgm:spPr/>
      <dgm:t>
        <a:bodyPr/>
        <a:lstStyle/>
        <a:p>
          <a:r>
            <a:rPr lang="en-US" sz="3200" dirty="0">
              <a:latin typeface="Amazon Ember" panose="02000000000000000000" pitchFamily="2" charset="0"/>
              <a:ea typeface="Amazon Ember" panose="02000000000000000000" pitchFamily="2" charset="0"/>
            </a:rPr>
            <a:t>500s – Server errors</a:t>
          </a:r>
        </a:p>
      </dgm:t>
    </dgm:pt>
    <dgm:pt modelId="{9D6D6DA2-3319-40F6-8012-19549293A409}" type="parTrans" cxnId="{4D6C9922-CDE6-49F3-B641-20D583EF7235}">
      <dgm:prSet/>
      <dgm:spPr/>
      <dgm:t>
        <a:bodyPr/>
        <a:lstStyle/>
        <a:p>
          <a:endParaRPr lang="en-US" sz="1200">
            <a:latin typeface="Amazon Ember" panose="02000000000000000000" pitchFamily="2" charset="0"/>
            <a:ea typeface="Amazon Ember" panose="02000000000000000000" pitchFamily="2" charset="0"/>
          </a:endParaRPr>
        </a:p>
      </dgm:t>
    </dgm:pt>
    <dgm:pt modelId="{E60974EE-F13C-46E3-9231-5EFEC1DBA8C2}" type="sibTrans" cxnId="{4D6C9922-CDE6-49F3-B641-20D583EF7235}">
      <dgm:prSet/>
      <dgm:spPr/>
      <dgm:t>
        <a:bodyPr/>
        <a:lstStyle/>
        <a:p>
          <a:endParaRPr lang="en-US" sz="1200">
            <a:latin typeface="Amazon Ember" panose="02000000000000000000" pitchFamily="2" charset="0"/>
            <a:ea typeface="Amazon Ember" panose="02000000000000000000" pitchFamily="2" charset="0"/>
          </a:endParaRPr>
        </a:p>
      </dgm:t>
    </dgm:pt>
    <dgm:pt modelId="{890C64A7-5EA1-4DB4-B100-70D2644B5F26}" type="pres">
      <dgm:prSet presAssocID="{D3F6A119-9960-4A67-BED3-38DDB09BAC8A}" presName="vert0" presStyleCnt="0">
        <dgm:presLayoutVars>
          <dgm:dir/>
          <dgm:animOne val="branch"/>
          <dgm:animLvl val="lvl"/>
        </dgm:presLayoutVars>
      </dgm:prSet>
      <dgm:spPr/>
    </dgm:pt>
    <dgm:pt modelId="{D55082C6-1E32-4155-A196-F198195D49F6}" type="pres">
      <dgm:prSet presAssocID="{D5277F07-A99F-4276-BA8E-016E2A538440}" presName="thickLine" presStyleLbl="alignNode1" presStyleIdx="0" presStyleCnt="1"/>
      <dgm:spPr/>
    </dgm:pt>
    <dgm:pt modelId="{9FA0F6DF-ABE8-4F58-8923-C53E5101CE0D}" type="pres">
      <dgm:prSet presAssocID="{D5277F07-A99F-4276-BA8E-016E2A538440}" presName="horz1" presStyleCnt="0"/>
      <dgm:spPr/>
    </dgm:pt>
    <dgm:pt modelId="{45F0D7B3-A684-49A6-93DB-ED6AD167A2EC}" type="pres">
      <dgm:prSet presAssocID="{D5277F07-A99F-4276-BA8E-016E2A538440}" presName="tx1" presStyleLbl="revTx" presStyleIdx="0" presStyleCnt="6"/>
      <dgm:spPr/>
    </dgm:pt>
    <dgm:pt modelId="{8D156431-EF33-4A56-A994-CF259A41B477}" type="pres">
      <dgm:prSet presAssocID="{D5277F07-A99F-4276-BA8E-016E2A538440}" presName="vert1" presStyleCnt="0"/>
      <dgm:spPr/>
    </dgm:pt>
    <dgm:pt modelId="{35CCCC56-85FD-4F05-B565-077E15BCE60F}" type="pres">
      <dgm:prSet presAssocID="{7C68EA1B-DC01-41E2-938A-601D329C266D}" presName="vertSpace2a" presStyleCnt="0"/>
      <dgm:spPr/>
    </dgm:pt>
    <dgm:pt modelId="{80850BA6-658C-4914-8747-F10CD4FCF074}" type="pres">
      <dgm:prSet presAssocID="{7C68EA1B-DC01-41E2-938A-601D329C266D}" presName="horz2" presStyleCnt="0"/>
      <dgm:spPr/>
    </dgm:pt>
    <dgm:pt modelId="{4623B63B-D915-40EC-B9AE-5B25337F9CB1}" type="pres">
      <dgm:prSet presAssocID="{7C68EA1B-DC01-41E2-938A-601D329C266D}" presName="horzSpace2" presStyleCnt="0"/>
      <dgm:spPr/>
    </dgm:pt>
    <dgm:pt modelId="{F11A8BAE-5DCC-47D7-89F4-07B8A96AC72E}" type="pres">
      <dgm:prSet presAssocID="{7C68EA1B-DC01-41E2-938A-601D329C266D}" presName="tx2" presStyleLbl="revTx" presStyleIdx="1" presStyleCnt="6"/>
      <dgm:spPr/>
    </dgm:pt>
    <dgm:pt modelId="{52409478-F7CE-47D2-BD17-97A126E38D45}" type="pres">
      <dgm:prSet presAssocID="{7C68EA1B-DC01-41E2-938A-601D329C266D}" presName="vert2" presStyleCnt="0"/>
      <dgm:spPr/>
    </dgm:pt>
    <dgm:pt modelId="{329B36F2-8D58-40CD-AC01-BAFE9D28F4F7}" type="pres">
      <dgm:prSet presAssocID="{7C68EA1B-DC01-41E2-938A-601D329C266D}" presName="thinLine2b" presStyleLbl="callout" presStyleIdx="0" presStyleCnt="5"/>
      <dgm:spPr/>
    </dgm:pt>
    <dgm:pt modelId="{7ED161AF-CEC4-4A68-8FA7-FAFC061E25C1}" type="pres">
      <dgm:prSet presAssocID="{7C68EA1B-DC01-41E2-938A-601D329C266D}" presName="vertSpace2b" presStyleCnt="0"/>
      <dgm:spPr/>
    </dgm:pt>
    <dgm:pt modelId="{CA088CC3-AC9B-444C-BE48-2368B4F1AA2B}" type="pres">
      <dgm:prSet presAssocID="{160E7FB7-E03F-46A1-A839-068C0519252F}" presName="horz2" presStyleCnt="0"/>
      <dgm:spPr/>
    </dgm:pt>
    <dgm:pt modelId="{4D832948-F333-4764-AD0E-AFC647475BBF}" type="pres">
      <dgm:prSet presAssocID="{160E7FB7-E03F-46A1-A839-068C0519252F}" presName="horzSpace2" presStyleCnt="0"/>
      <dgm:spPr/>
    </dgm:pt>
    <dgm:pt modelId="{7ECD1201-E9F7-45FF-B135-2E774229CA4B}" type="pres">
      <dgm:prSet presAssocID="{160E7FB7-E03F-46A1-A839-068C0519252F}" presName="tx2" presStyleLbl="revTx" presStyleIdx="2" presStyleCnt="6"/>
      <dgm:spPr/>
    </dgm:pt>
    <dgm:pt modelId="{4A6B0A82-6BF1-463E-A3CC-5908A2A5DDDB}" type="pres">
      <dgm:prSet presAssocID="{160E7FB7-E03F-46A1-A839-068C0519252F}" presName="vert2" presStyleCnt="0"/>
      <dgm:spPr/>
    </dgm:pt>
    <dgm:pt modelId="{91FE385F-B449-4B72-8942-1DEEFB062902}" type="pres">
      <dgm:prSet presAssocID="{160E7FB7-E03F-46A1-A839-068C0519252F}" presName="thinLine2b" presStyleLbl="callout" presStyleIdx="1" presStyleCnt="5"/>
      <dgm:spPr/>
    </dgm:pt>
    <dgm:pt modelId="{D655130F-1EA9-4EE6-BAAA-95041236515F}" type="pres">
      <dgm:prSet presAssocID="{160E7FB7-E03F-46A1-A839-068C0519252F}" presName="vertSpace2b" presStyleCnt="0"/>
      <dgm:spPr/>
    </dgm:pt>
    <dgm:pt modelId="{A11134BB-244E-4FA4-8123-865A613683EA}" type="pres">
      <dgm:prSet presAssocID="{0377386C-8282-48B3-9676-190F9C1AEBFF}" presName="horz2" presStyleCnt="0"/>
      <dgm:spPr/>
    </dgm:pt>
    <dgm:pt modelId="{EC0234D5-0622-4AC7-AEC2-904541F36583}" type="pres">
      <dgm:prSet presAssocID="{0377386C-8282-48B3-9676-190F9C1AEBFF}" presName="horzSpace2" presStyleCnt="0"/>
      <dgm:spPr/>
    </dgm:pt>
    <dgm:pt modelId="{3FB689B2-7AAF-4B88-9F99-E1AADFEE3A26}" type="pres">
      <dgm:prSet presAssocID="{0377386C-8282-48B3-9676-190F9C1AEBFF}" presName="tx2" presStyleLbl="revTx" presStyleIdx="3" presStyleCnt="6"/>
      <dgm:spPr/>
    </dgm:pt>
    <dgm:pt modelId="{FBECAD6C-2378-4DA8-8966-2B5A2362C8B2}" type="pres">
      <dgm:prSet presAssocID="{0377386C-8282-48B3-9676-190F9C1AEBFF}" presName="vert2" presStyleCnt="0"/>
      <dgm:spPr/>
    </dgm:pt>
    <dgm:pt modelId="{C401E012-0B81-4EF4-8664-42F1C5132BB0}" type="pres">
      <dgm:prSet presAssocID="{0377386C-8282-48B3-9676-190F9C1AEBFF}" presName="thinLine2b" presStyleLbl="callout" presStyleIdx="2" presStyleCnt="5"/>
      <dgm:spPr/>
    </dgm:pt>
    <dgm:pt modelId="{1239468E-AFF4-4CEF-B915-B5C1524A06DC}" type="pres">
      <dgm:prSet presAssocID="{0377386C-8282-48B3-9676-190F9C1AEBFF}" presName="vertSpace2b" presStyleCnt="0"/>
      <dgm:spPr/>
    </dgm:pt>
    <dgm:pt modelId="{EDB87BE4-141B-41CD-8C88-A734EFF1A2EF}" type="pres">
      <dgm:prSet presAssocID="{BD3C0B85-7934-482A-BD9D-618D406ADB1A}" presName="horz2" presStyleCnt="0"/>
      <dgm:spPr/>
    </dgm:pt>
    <dgm:pt modelId="{821D1943-13BF-49B2-AFD7-FB3995336C61}" type="pres">
      <dgm:prSet presAssocID="{BD3C0B85-7934-482A-BD9D-618D406ADB1A}" presName="horzSpace2" presStyleCnt="0"/>
      <dgm:spPr/>
    </dgm:pt>
    <dgm:pt modelId="{FA2DFB11-32CD-4339-8B3D-08C574860DBC}" type="pres">
      <dgm:prSet presAssocID="{BD3C0B85-7934-482A-BD9D-618D406ADB1A}" presName="tx2" presStyleLbl="revTx" presStyleIdx="4" presStyleCnt="6"/>
      <dgm:spPr/>
    </dgm:pt>
    <dgm:pt modelId="{72EDBBEA-5EA4-40F4-9CDE-C014F52A0B33}" type="pres">
      <dgm:prSet presAssocID="{BD3C0B85-7934-482A-BD9D-618D406ADB1A}" presName="vert2" presStyleCnt="0"/>
      <dgm:spPr/>
    </dgm:pt>
    <dgm:pt modelId="{F90591BD-5148-4D52-BB9E-C6754959A314}" type="pres">
      <dgm:prSet presAssocID="{BD3C0B85-7934-482A-BD9D-618D406ADB1A}" presName="thinLine2b" presStyleLbl="callout" presStyleIdx="3" presStyleCnt="5"/>
      <dgm:spPr/>
    </dgm:pt>
    <dgm:pt modelId="{3DC7A0A0-99B1-4FB0-94F1-86046F9F4A7D}" type="pres">
      <dgm:prSet presAssocID="{BD3C0B85-7934-482A-BD9D-618D406ADB1A}" presName="vertSpace2b" presStyleCnt="0"/>
      <dgm:spPr/>
    </dgm:pt>
    <dgm:pt modelId="{FDFAC8ED-8EC9-4AC2-A832-861D0F76C9A3}" type="pres">
      <dgm:prSet presAssocID="{478B463A-616C-45FA-9F49-41113F39E261}" presName="horz2" presStyleCnt="0"/>
      <dgm:spPr/>
    </dgm:pt>
    <dgm:pt modelId="{E25C74D8-D01B-4EB4-9A56-27FDE908FAF0}" type="pres">
      <dgm:prSet presAssocID="{478B463A-616C-45FA-9F49-41113F39E261}" presName="horzSpace2" presStyleCnt="0"/>
      <dgm:spPr/>
    </dgm:pt>
    <dgm:pt modelId="{5045C544-370D-493B-A40C-EB7D63CFCF40}" type="pres">
      <dgm:prSet presAssocID="{478B463A-616C-45FA-9F49-41113F39E261}" presName="tx2" presStyleLbl="revTx" presStyleIdx="5" presStyleCnt="6"/>
      <dgm:spPr/>
    </dgm:pt>
    <dgm:pt modelId="{421D77DB-DB6C-42FF-A8AB-816B4E783E15}" type="pres">
      <dgm:prSet presAssocID="{478B463A-616C-45FA-9F49-41113F39E261}" presName="vert2" presStyleCnt="0"/>
      <dgm:spPr/>
    </dgm:pt>
    <dgm:pt modelId="{25FF734B-549D-4EB4-9736-0F166023A67E}" type="pres">
      <dgm:prSet presAssocID="{478B463A-616C-45FA-9F49-41113F39E261}" presName="thinLine2b" presStyleLbl="callout" presStyleIdx="4" presStyleCnt="5"/>
      <dgm:spPr/>
    </dgm:pt>
    <dgm:pt modelId="{86BAB4D6-F019-4E19-9EA9-061EFDB0E9BF}" type="pres">
      <dgm:prSet presAssocID="{478B463A-616C-45FA-9F49-41113F39E261}" presName="vertSpace2b" presStyleCnt="0"/>
      <dgm:spPr/>
    </dgm:pt>
  </dgm:ptLst>
  <dgm:cxnLst>
    <dgm:cxn modelId="{E31ADA04-6AE5-423E-B8EC-D27E05E1889B}" srcId="{D5277F07-A99F-4276-BA8E-016E2A538440}" destId="{7C68EA1B-DC01-41E2-938A-601D329C266D}" srcOrd="0" destOrd="0" parTransId="{BB664CEF-EC02-43BD-BD5D-F29E355AE462}" sibTransId="{BB076641-0A5A-4B6F-BC49-7F9A6F650077}"/>
    <dgm:cxn modelId="{D5138009-1C49-4C2B-A178-FC18F8FA81B3}" srcId="{D3F6A119-9960-4A67-BED3-38DDB09BAC8A}" destId="{D5277F07-A99F-4276-BA8E-016E2A538440}" srcOrd="0" destOrd="0" parTransId="{309076EC-137D-48D1-97B4-A10CE4F72E8F}" sibTransId="{A7139E91-F1FF-4E62-AAF3-90D313AE73CA}"/>
    <dgm:cxn modelId="{C0299F12-7162-40A4-A199-92096CE0CF8A}" type="presOf" srcId="{478B463A-616C-45FA-9F49-41113F39E261}" destId="{5045C544-370D-493B-A40C-EB7D63CFCF40}" srcOrd="0" destOrd="0" presId="urn:microsoft.com/office/officeart/2008/layout/LinedList"/>
    <dgm:cxn modelId="{4D6C9922-CDE6-49F3-B641-20D583EF7235}" srcId="{D5277F07-A99F-4276-BA8E-016E2A538440}" destId="{478B463A-616C-45FA-9F49-41113F39E261}" srcOrd="4" destOrd="0" parTransId="{9D6D6DA2-3319-40F6-8012-19549293A409}" sibTransId="{E60974EE-F13C-46E3-9231-5EFEC1DBA8C2}"/>
    <dgm:cxn modelId="{51AF013F-CFD8-45CD-8295-D098C6C6084E}" srcId="{D5277F07-A99F-4276-BA8E-016E2A538440}" destId="{0377386C-8282-48B3-9676-190F9C1AEBFF}" srcOrd="2" destOrd="0" parTransId="{2C4A352A-1ABE-40EA-9E56-AD00DFAD05AB}" sibTransId="{68CBD884-64AF-4264-81ED-43FE8ADA161E}"/>
    <dgm:cxn modelId="{AC8A6C8B-FAF8-4C31-86BA-10088C18244F}" srcId="{D5277F07-A99F-4276-BA8E-016E2A538440}" destId="{160E7FB7-E03F-46A1-A839-068C0519252F}" srcOrd="1" destOrd="0" parTransId="{48DE8DE6-CA05-4B25-A516-89B17CD744BE}" sibTransId="{01A5DE03-668B-44D6-AD93-84AB8AC7C909}"/>
    <dgm:cxn modelId="{50F72A9D-BE05-4E73-AB98-6F3F9EE3A473}" type="presOf" srcId="{7C68EA1B-DC01-41E2-938A-601D329C266D}" destId="{F11A8BAE-5DCC-47D7-89F4-07B8A96AC72E}" srcOrd="0" destOrd="0" presId="urn:microsoft.com/office/officeart/2008/layout/LinedList"/>
    <dgm:cxn modelId="{A75462B3-9710-4B94-8E1A-3D9251674253}" type="presOf" srcId="{0377386C-8282-48B3-9676-190F9C1AEBFF}" destId="{3FB689B2-7AAF-4B88-9F99-E1AADFEE3A26}" srcOrd="0" destOrd="0" presId="urn:microsoft.com/office/officeart/2008/layout/LinedList"/>
    <dgm:cxn modelId="{BE3AE9BB-3D4F-4492-BC38-6E6F6CF4F1BB}" srcId="{D5277F07-A99F-4276-BA8E-016E2A538440}" destId="{BD3C0B85-7934-482A-BD9D-618D406ADB1A}" srcOrd="3" destOrd="0" parTransId="{EB76EFC8-CFDF-487B-B430-2E0DEDEB5369}" sibTransId="{2E448D1A-04E6-4B9D-97F3-99400523A4F3}"/>
    <dgm:cxn modelId="{69D431DA-3F48-4F4E-BADB-A94EAE5642B4}" type="presOf" srcId="{160E7FB7-E03F-46A1-A839-068C0519252F}" destId="{7ECD1201-E9F7-45FF-B135-2E774229CA4B}" srcOrd="0" destOrd="0" presId="urn:microsoft.com/office/officeart/2008/layout/LinedList"/>
    <dgm:cxn modelId="{637CAFE1-2478-4856-9867-F2808AA9EBF8}" type="presOf" srcId="{D5277F07-A99F-4276-BA8E-016E2A538440}" destId="{45F0D7B3-A684-49A6-93DB-ED6AD167A2EC}" srcOrd="0" destOrd="0" presId="urn:microsoft.com/office/officeart/2008/layout/LinedList"/>
    <dgm:cxn modelId="{7A35B0E3-F063-4867-82F8-DDA51A0758C5}" type="presOf" srcId="{D3F6A119-9960-4A67-BED3-38DDB09BAC8A}" destId="{890C64A7-5EA1-4DB4-B100-70D2644B5F26}" srcOrd="0" destOrd="0" presId="urn:microsoft.com/office/officeart/2008/layout/LinedList"/>
    <dgm:cxn modelId="{49A3A6F1-EB45-4474-A367-99804806A0BD}" type="presOf" srcId="{BD3C0B85-7934-482A-BD9D-618D406ADB1A}" destId="{FA2DFB11-32CD-4339-8B3D-08C574860DBC}" srcOrd="0" destOrd="0" presId="urn:microsoft.com/office/officeart/2008/layout/LinedList"/>
    <dgm:cxn modelId="{EF6075A1-9657-4368-899B-69D9FB968342}" type="presParOf" srcId="{890C64A7-5EA1-4DB4-B100-70D2644B5F26}" destId="{D55082C6-1E32-4155-A196-F198195D49F6}" srcOrd="0" destOrd="0" presId="urn:microsoft.com/office/officeart/2008/layout/LinedList"/>
    <dgm:cxn modelId="{A958BDF6-F2BE-4C2B-BB43-7BC443050D40}" type="presParOf" srcId="{890C64A7-5EA1-4DB4-B100-70D2644B5F26}" destId="{9FA0F6DF-ABE8-4F58-8923-C53E5101CE0D}" srcOrd="1" destOrd="0" presId="urn:microsoft.com/office/officeart/2008/layout/LinedList"/>
    <dgm:cxn modelId="{B41B7E82-D8FC-4721-AAB2-13F951BACF7A}" type="presParOf" srcId="{9FA0F6DF-ABE8-4F58-8923-C53E5101CE0D}" destId="{45F0D7B3-A684-49A6-93DB-ED6AD167A2EC}" srcOrd="0" destOrd="0" presId="urn:microsoft.com/office/officeart/2008/layout/LinedList"/>
    <dgm:cxn modelId="{E920616B-6BA0-4C56-A53E-08D07592E048}" type="presParOf" srcId="{9FA0F6DF-ABE8-4F58-8923-C53E5101CE0D}" destId="{8D156431-EF33-4A56-A994-CF259A41B477}" srcOrd="1" destOrd="0" presId="urn:microsoft.com/office/officeart/2008/layout/LinedList"/>
    <dgm:cxn modelId="{8351C26A-3094-4BD0-BC04-4BEEEC4C9081}" type="presParOf" srcId="{8D156431-EF33-4A56-A994-CF259A41B477}" destId="{35CCCC56-85FD-4F05-B565-077E15BCE60F}" srcOrd="0" destOrd="0" presId="urn:microsoft.com/office/officeart/2008/layout/LinedList"/>
    <dgm:cxn modelId="{C8DB7871-9B61-484A-A539-D338C5B527DE}" type="presParOf" srcId="{8D156431-EF33-4A56-A994-CF259A41B477}" destId="{80850BA6-658C-4914-8747-F10CD4FCF074}" srcOrd="1" destOrd="0" presId="urn:microsoft.com/office/officeart/2008/layout/LinedList"/>
    <dgm:cxn modelId="{5FEDE18C-72E9-41A7-9E37-54D76FA08DEF}" type="presParOf" srcId="{80850BA6-658C-4914-8747-F10CD4FCF074}" destId="{4623B63B-D915-40EC-B9AE-5B25337F9CB1}" srcOrd="0" destOrd="0" presId="urn:microsoft.com/office/officeart/2008/layout/LinedList"/>
    <dgm:cxn modelId="{9230C334-D57C-488A-AC21-4494BCE551B0}" type="presParOf" srcId="{80850BA6-658C-4914-8747-F10CD4FCF074}" destId="{F11A8BAE-5DCC-47D7-89F4-07B8A96AC72E}" srcOrd="1" destOrd="0" presId="urn:microsoft.com/office/officeart/2008/layout/LinedList"/>
    <dgm:cxn modelId="{0DFF86CC-4F71-4852-8F2F-EAD978F7D85B}" type="presParOf" srcId="{80850BA6-658C-4914-8747-F10CD4FCF074}" destId="{52409478-F7CE-47D2-BD17-97A126E38D45}" srcOrd="2" destOrd="0" presId="urn:microsoft.com/office/officeart/2008/layout/LinedList"/>
    <dgm:cxn modelId="{E2E3CC5A-DB08-4A38-AFE2-CAEE430631DA}" type="presParOf" srcId="{8D156431-EF33-4A56-A994-CF259A41B477}" destId="{329B36F2-8D58-40CD-AC01-BAFE9D28F4F7}" srcOrd="2" destOrd="0" presId="urn:microsoft.com/office/officeart/2008/layout/LinedList"/>
    <dgm:cxn modelId="{3FD73FA2-ADA4-4146-B059-2E61A00E0611}" type="presParOf" srcId="{8D156431-EF33-4A56-A994-CF259A41B477}" destId="{7ED161AF-CEC4-4A68-8FA7-FAFC061E25C1}" srcOrd="3" destOrd="0" presId="urn:microsoft.com/office/officeart/2008/layout/LinedList"/>
    <dgm:cxn modelId="{30453E24-E5DC-4A5B-94BA-C97FA3A1D5CA}" type="presParOf" srcId="{8D156431-EF33-4A56-A994-CF259A41B477}" destId="{CA088CC3-AC9B-444C-BE48-2368B4F1AA2B}" srcOrd="4" destOrd="0" presId="urn:microsoft.com/office/officeart/2008/layout/LinedList"/>
    <dgm:cxn modelId="{096EB38B-4AF5-4DA5-AA2D-4502753B46D5}" type="presParOf" srcId="{CA088CC3-AC9B-444C-BE48-2368B4F1AA2B}" destId="{4D832948-F333-4764-AD0E-AFC647475BBF}" srcOrd="0" destOrd="0" presId="urn:microsoft.com/office/officeart/2008/layout/LinedList"/>
    <dgm:cxn modelId="{0DBB9941-688B-4955-BCBC-7E35AEADDB49}" type="presParOf" srcId="{CA088CC3-AC9B-444C-BE48-2368B4F1AA2B}" destId="{7ECD1201-E9F7-45FF-B135-2E774229CA4B}" srcOrd="1" destOrd="0" presId="urn:microsoft.com/office/officeart/2008/layout/LinedList"/>
    <dgm:cxn modelId="{2B22E138-678B-4E2D-AFF4-7EA0426C8BA3}" type="presParOf" srcId="{CA088CC3-AC9B-444C-BE48-2368B4F1AA2B}" destId="{4A6B0A82-6BF1-463E-A3CC-5908A2A5DDDB}" srcOrd="2" destOrd="0" presId="urn:microsoft.com/office/officeart/2008/layout/LinedList"/>
    <dgm:cxn modelId="{24F91664-1858-4FB9-A72A-6E4D6C3EA896}" type="presParOf" srcId="{8D156431-EF33-4A56-A994-CF259A41B477}" destId="{91FE385F-B449-4B72-8942-1DEEFB062902}" srcOrd="5" destOrd="0" presId="urn:microsoft.com/office/officeart/2008/layout/LinedList"/>
    <dgm:cxn modelId="{A0A8A836-FDAA-48FF-AC85-EDF0FD0EC608}" type="presParOf" srcId="{8D156431-EF33-4A56-A994-CF259A41B477}" destId="{D655130F-1EA9-4EE6-BAAA-95041236515F}" srcOrd="6" destOrd="0" presId="urn:microsoft.com/office/officeart/2008/layout/LinedList"/>
    <dgm:cxn modelId="{B7A657E9-82D6-4934-B8CE-EF4DB5EA9A2E}" type="presParOf" srcId="{8D156431-EF33-4A56-A994-CF259A41B477}" destId="{A11134BB-244E-4FA4-8123-865A613683EA}" srcOrd="7" destOrd="0" presId="urn:microsoft.com/office/officeart/2008/layout/LinedList"/>
    <dgm:cxn modelId="{DFE9DB72-7E95-4F54-89A0-C539AA103706}" type="presParOf" srcId="{A11134BB-244E-4FA4-8123-865A613683EA}" destId="{EC0234D5-0622-4AC7-AEC2-904541F36583}" srcOrd="0" destOrd="0" presId="urn:microsoft.com/office/officeart/2008/layout/LinedList"/>
    <dgm:cxn modelId="{3CD603CE-3F11-4FC3-9EB6-6099700A4A63}" type="presParOf" srcId="{A11134BB-244E-4FA4-8123-865A613683EA}" destId="{3FB689B2-7AAF-4B88-9F99-E1AADFEE3A26}" srcOrd="1" destOrd="0" presId="urn:microsoft.com/office/officeart/2008/layout/LinedList"/>
    <dgm:cxn modelId="{7F625DB7-4771-437F-AA05-14441D8F20E0}" type="presParOf" srcId="{A11134BB-244E-4FA4-8123-865A613683EA}" destId="{FBECAD6C-2378-4DA8-8966-2B5A2362C8B2}" srcOrd="2" destOrd="0" presId="urn:microsoft.com/office/officeart/2008/layout/LinedList"/>
    <dgm:cxn modelId="{64C12B25-312B-42FF-9E4F-9457F5352142}" type="presParOf" srcId="{8D156431-EF33-4A56-A994-CF259A41B477}" destId="{C401E012-0B81-4EF4-8664-42F1C5132BB0}" srcOrd="8" destOrd="0" presId="urn:microsoft.com/office/officeart/2008/layout/LinedList"/>
    <dgm:cxn modelId="{5BD85B86-F584-4342-B1DA-18CDB97C98FD}" type="presParOf" srcId="{8D156431-EF33-4A56-A994-CF259A41B477}" destId="{1239468E-AFF4-4CEF-B915-B5C1524A06DC}" srcOrd="9" destOrd="0" presId="urn:microsoft.com/office/officeart/2008/layout/LinedList"/>
    <dgm:cxn modelId="{5532C583-6625-4C11-810D-061FAE5A19A2}" type="presParOf" srcId="{8D156431-EF33-4A56-A994-CF259A41B477}" destId="{EDB87BE4-141B-41CD-8C88-A734EFF1A2EF}" srcOrd="10" destOrd="0" presId="urn:microsoft.com/office/officeart/2008/layout/LinedList"/>
    <dgm:cxn modelId="{BB66A3C0-0E26-4FDB-9E22-A913E01F6CA0}" type="presParOf" srcId="{EDB87BE4-141B-41CD-8C88-A734EFF1A2EF}" destId="{821D1943-13BF-49B2-AFD7-FB3995336C61}" srcOrd="0" destOrd="0" presId="urn:microsoft.com/office/officeart/2008/layout/LinedList"/>
    <dgm:cxn modelId="{12AD8544-1114-4D4E-9522-B5A4F505F183}" type="presParOf" srcId="{EDB87BE4-141B-41CD-8C88-A734EFF1A2EF}" destId="{FA2DFB11-32CD-4339-8B3D-08C574860DBC}" srcOrd="1" destOrd="0" presId="urn:microsoft.com/office/officeart/2008/layout/LinedList"/>
    <dgm:cxn modelId="{C6BEF332-CFC4-4634-AF7B-73B71267BC2E}" type="presParOf" srcId="{EDB87BE4-141B-41CD-8C88-A734EFF1A2EF}" destId="{72EDBBEA-5EA4-40F4-9CDE-C014F52A0B33}" srcOrd="2" destOrd="0" presId="urn:microsoft.com/office/officeart/2008/layout/LinedList"/>
    <dgm:cxn modelId="{82122CBC-94B7-4B39-A45F-492E4BD51DDC}" type="presParOf" srcId="{8D156431-EF33-4A56-A994-CF259A41B477}" destId="{F90591BD-5148-4D52-BB9E-C6754959A314}" srcOrd="11" destOrd="0" presId="urn:microsoft.com/office/officeart/2008/layout/LinedList"/>
    <dgm:cxn modelId="{383CDEA0-AE33-4319-A89D-60CD877AD23F}" type="presParOf" srcId="{8D156431-EF33-4A56-A994-CF259A41B477}" destId="{3DC7A0A0-99B1-4FB0-94F1-86046F9F4A7D}" srcOrd="12" destOrd="0" presId="urn:microsoft.com/office/officeart/2008/layout/LinedList"/>
    <dgm:cxn modelId="{EE2763D1-96A2-4352-825B-19141EA0CF75}" type="presParOf" srcId="{8D156431-EF33-4A56-A994-CF259A41B477}" destId="{FDFAC8ED-8EC9-4AC2-A832-861D0F76C9A3}" srcOrd="13" destOrd="0" presId="urn:microsoft.com/office/officeart/2008/layout/LinedList"/>
    <dgm:cxn modelId="{BB25FB89-44DF-4ACA-A44E-CB354BE355CE}" type="presParOf" srcId="{FDFAC8ED-8EC9-4AC2-A832-861D0F76C9A3}" destId="{E25C74D8-D01B-4EB4-9A56-27FDE908FAF0}" srcOrd="0" destOrd="0" presId="urn:microsoft.com/office/officeart/2008/layout/LinedList"/>
    <dgm:cxn modelId="{4D73039A-8B3A-4E5B-8994-6B078BC140DB}" type="presParOf" srcId="{FDFAC8ED-8EC9-4AC2-A832-861D0F76C9A3}" destId="{5045C544-370D-493B-A40C-EB7D63CFCF40}" srcOrd="1" destOrd="0" presId="urn:microsoft.com/office/officeart/2008/layout/LinedList"/>
    <dgm:cxn modelId="{5B1EC04B-043A-40C6-9313-D531F97B203A}" type="presParOf" srcId="{FDFAC8ED-8EC9-4AC2-A832-861D0F76C9A3}" destId="{421D77DB-DB6C-42FF-A8AB-816B4E783E15}" srcOrd="2" destOrd="0" presId="urn:microsoft.com/office/officeart/2008/layout/LinedList"/>
    <dgm:cxn modelId="{A411A672-8446-4100-9AEE-20BFC8CAFA5B}" type="presParOf" srcId="{8D156431-EF33-4A56-A994-CF259A41B477}" destId="{25FF734B-549D-4EB4-9736-0F166023A67E}" srcOrd="14" destOrd="0" presId="urn:microsoft.com/office/officeart/2008/layout/LinedList"/>
    <dgm:cxn modelId="{A69BC671-C8BF-410D-ACD7-B2A0FA1431DE}" type="presParOf" srcId="{8D156431-EF33-4A56-A994-CF259A41B477}" destId="{86BAB4D6-F019-4E19-9EA9-061EFDB0E9BF}"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86547-E8D8-4F8D-BF26-68C04C33E9DF}" type="doc">
      <dgm:prSet loTypeId="urn:microsoft.com/office/officeart/2008/layout/HorizontalMultiLevelHierarchy" loCatId="hierarchy" qsTypeId="urn:microsoft.com/office/officeart/2005/8/quickstyle/3d1" qsCatId="3D" csTypeId="urn:microsoft.com/office/officeart/2005/8/colors/colorful4" csCatId="colorful" phldr="1"/>
      <dgm:spPr/>
      <dgm:t>
        <a:bodyPr/>
        <a:lstStyle/>
        <a:p>
          <a:endParaRPr lang="en-US"/>
        </a:p>
      </dgm:t>
    </dgm:pt>
    <dgm:pt modelId="{A3D31B02-A5A7-4957-87FB-85CC50BE08C9}">
      <dgm:prSet phldrT="[Text]" custT="1"/>
      <dgm:spPr>
        <a:solidFill>
          <a:schemeClr val="accent4">
            <a:lumMod val="50000"/>
          </a:schemeClr>
        </a:solidFill>
      </dgm:spPr>
      <dgm:t>
        <a:bodyPr/>
        <a:lstStyle/>
        <a:p>
          <a:r>
            <a:rPr lang="en-US" sz="2800" b="1" dirty="0"/>
            <a:t> 6 RESTful design principles:</a:t>
          </a:r>
        </a:p>
      </dgm:t>
    </dgm:pt>
    <dgm:pt modelId="{335F30AF-5DCF-4CDA-8B0F-AC9512979409}" type="parTrans" cxnId="{FD14A139-6D2B-48F8-868C-38688B624E4E}">
      <dgm:prSet/>
      <dgm:spPr/>
      <dgm:t>
        <a:bodyPr/>
        <a:lstStyle/>
        <a:p>
          <a:endParaRPr lang="en-US" sz="2000" b="1"/>
        </a:p>
      </dgm:t>
    </dgm:pt>
    <dgm:pt modelId="{1D691043-935A-4E17-9CA7-68C0144B9B66}" type="sibTrans" cxnId="{FD14A139-6D2B-48F8-868C-38688B624E4E}">
      <dgm:prSet/>
      <dgm:spPr/>
      <dgm:t>
        <a:bodyPr/>
        <a:lstStyle/>
        <a:p>
          <a:endParaRPr lang="en-US" sz="2000" b="1"/>
        </a:p>
      </dgm:t>
    </dgm:pt>
    <dgm:pt modelId="{F986EAA2-A78A-457D-9B34-88EE348E1899}">
      <dgm:prSet custT="1"/>
      <dgm:spPr/>
      <dgm:t>
        <a:bodyPr/>
        <a:lstStyle/>
        <a:p>
          <a:r>
            <a:rPr lang="en-US" sz="2400" b="1" dirty="0"/>
            <a:t>A uniform interface</a:t>
          </a:r>
        </a:p>
      </dgm:t>
    </dgm:pt>
    <dgm:pt modelId="{79B47253-9636-428D-AE13-10C43DD0C8CF}" type="parTrans" cxnId="{2D25A2FA-2168-4DE4-8D17-6D07EC09CC39}">
      <dgm:prSet custT="1"/>
      <dgm:spPr/>
      <dgm:t>
        <a:bodyPr/>
        <a:lstStyle/>
        <a:p>
          <a:endParaRPr lang="en-US" sz="800" b="1" dirty="0"/>
        </a:p>
      </dgm:t>
    </dgm:pt>
    <dgm:pt modelId="{50071EDF-5EAC-4BD9-8917-49CCE59BF0B6}" type="sibTrans" cxnId="{2D25A2FA-2168-4DE4-8D17-6D07EC09CC39}">
      <dgm:prSet/>
      <dgm:spPr/>
      <dgm:t>
        <a:bodyPr/>
        <a:lstStyle/>
        <a:p>
          <a:endParaRPr lang="en-US" sz="2000" b="1"/>
        </a:p>
      </dgm:t>
    </dgm:pt>
    <dgm:pt modelId="{960702C9-3857-4327-840D-71745D60004D}">
      <dgm:prSet custT="1"/>
      <dgm:spPr/>
      <dgm:t>
        <a:bodyPr/>
        <a:lstStyle/>
        <a:p>
          <a:r>
            <a:rPr lang="en-US" sz="2400" b="1" dirty="0"/>
            <a:t>Stateless</a:t>
          </a:r>
        </a:p>
      </dgm:t>
    </dgm:pt>
    <dgm:pt modelId="{01D04057-F3B8-4D91-8674-8E2B30EC91DE}" type="parTrans" cxnId="{CEE131B7-4C98-44D9-AB75-8E314CAF8BEE}">
      <dgm:prSet custT="1"/>
      <dgm:spPr/>
      <dgm:t>
        <a:bodyPr/>
        <a:lstStyle/>
        <a:p>
          <a:endParaRPr lang="en-US" sz="600" b="1" dirty="0"/>
        </a:p>
      </dgm:t>
    </dgm:pt>
    <dgm:pt modelId="{1B740B8E-93A3-4DC3-B4B9-62D538DC4653}" type="sibTrans" cxnId="{CEE131B7-4C98-44D9-AB75-8E314CAF8BEE}">
      <dgm:prSet/>
      <dgm:spPr/>
      <dgm:t>
        <a:bodyPr/>
        <a:lstStyle/>
        <a:p>
          <a:endParaRPr lang="en-US" sz="2000" b="1"/>
        </a:p>
      </dgm:t>
    </dgm:pt>
    <dgm:pt modelId="{A790A272-6917-4133-954C-5ED6B7331B3F}">
      <dgm:prSet custT="1"/>
      <dgm:spPr/>
      <dgm:t>
        <a:bodyPr/>
        <a:lstStyle/>
        <a:p>
          <a:r>
            <a:rPr lang="en-US" sz="2400" b="1" dirty="0"/>
            <a:t>Client-server architecture</a:t>
          </a:r>
        </a:p>
      </dgm:t>
    </dgm:pt>
    <dgm:pt modelId="{E94D6E49-16D1-40FE-B8E3-D771C494BD86}" type="parTrans" cxnId="{C7451B0E-98FB-4264-84B0-22A48A172046}">
      <dgm:prSet custT="1"/>
      <dgm:spPr/>
      <dgm:t>
        <a:bodyPr/>
        <a:lstStyle/>
        <a:p>
          <a:endParaRPr lang="en-US" sz="600" b="1" dirty="0"/>
        </a:p>
      </dgm:t>
    </dgm:pt>
    <dgm:pt modelId="{1142F700-743D-47ED-9CF0-A319758F5646}" type="sibTrans" cxnId="{C7451B0E-98FB-4264-84B0-22A48A172046}">
      <dgm:prSet/>
      <dgm:spPr/>
      <dgm:t>
        <a:bodyPr/>
        <a:lstStyle/>
        <a:p>
          <a:endParaRPr lang="en-US" sz="2000" b="1"/>
        </a:p>
      </dgm:t>
    </dgm:pt>
    <dgm:pt modelId="{F315DAB8-ABD4-411A-AC1C-488F54CC5C11}">
      <dgm:prSet custT="1"/>
      <dgm:spPr/>
      <dgm:t>
        <a:bodyPr/>
        <a:lstStyle/>
        <a:p>
          <a:r>
            <a:rPr lang="en-US" sz="2400" b="1" dirty="0"/>
            <a:t>Cacheable</a:t>
          </a:r>
        </a:p>
      </dgm:t>
    </dgm:pt>
    <dgm:pt modelId="{0ED8B2E6-3E35-4FB9-8016-6DD1784236AA}" type="parTrans" cxnId="{87CDA7A0-BF36-47CB-9113-8B94DAD169B0}">
      <dgm:prSet custT="1"/>
      <dgm:spPr/>
      <dgm:t>
        <a:bodyPr/>
        <a:lstStyle/>
        <a:p>
          <a:endParaRPr lang="en-US" sz="600" b="1" dirty="0"/>
        </a:p>
      </dgm:t>
    </dgm:pt>
    <dgm:pt modelId="{ACEF5D77-1AFD-423A-BFEC-D4643F7147B9}" type="sibTrans" cxnId="{87CDA7A0-BF36-47CB-9113-8B94DAD169B0}">
      <dgm:prSet/>
      <dgm:spPr/>
      <dgm:t>
        <a:bodyPr/>
        <a:lstStyle/>
        <a:p>
          <a:endParaRPr lang="en-US" sz="2000" b="1"/>
        </a:p>
      </dgm:t>
    </dgm:pt>
    <dgm:pt modelId="{1FEEA3BA-EC0B-402E-BD68-2ADCCDA96A60}">
      <dgm:prSet custT="1"/>
      <dgm:spPr/>
      <dgm:t>
        <a:bodyPr/>
        <a:lstStyle/>
        <a:p>
          <a:r>
            <a:rPr lang="en-US" sz="2400" b="1" dirty="0"/>
            <a:t>Layered system</a:t>
          </a:r>
        </a:p>
      </dgm:t>
    </dgm:pt>
    <dgm:pt modelId="{3AF8E7D9-77B6-44DA-BA57-109BBF3F122F}" type="parTrans" cxnId="{F849D254-7D85-400E-935C-18FA911CED4C}">
      <dgm:prSet custT="1"/>
      <dgm:spPr/>
      <dgm:t>
        <a:bodyPr/>
        <a:lstStyle/>
        <a:p>
          <a:endParaRPr lang="en-US" sz="600" b="1" dirty="0"/>
        </a:p>
      </dgm:t>
    </dgm:pt>
    <dgm:pt modelId="{BAD1C154-0FE6-4094-9327-180F0E05F020}" type="sibTrans" cxnId="{F849D254-7D85-400E-935C-18FA911CED4C}">
      <dgm:prSet/>
      <dgm:spPr/>
      <dgm:t>
        <a:bodyPr/>
        <a:lstStyle/>
        <a:p>
          <a:endParaRPr lang="en-US" sz="2000" b="1"/>
        </a:p>
      </dgm:t>
    </dgm:pt>
    <dgm:pt modelId="{1C21BB5B-FE8B-41D9-90EB-39AAE1402BF0}">
      <dgm:prSet custT="1"/>
      <dgm:spPr/>
      <dgm:t>
        <a:bodyPr/>
        <a:lstStyle/>
        <a:p>
          <a:r>
            <a:rPr lang="en-US" sz="2400" b="1" dirty="0"/>
            <a:t>Code on demand (optional)</a:t>
          </a:r>
        </a:p>
      </dgm:t>
    </dgm:pt>
    <dgm:pt modelId="{096B6969-9661-4F27-87BF-859F1BA40578}" type="parTrans" cxnId="{8E6BC56F-5916-4AF3-A189-DB090D3EA883}">
      <dgm:prSet custT="1"/>
      <dgm:spPr/>
      <dgm:t>
        <a:bodyPr/>
        <a:lstStyle/>
        <a:p>
          <a:endParaRPr lang="en-US" sz="800" b="1" dirty="0"/>
        </a:p>
      </dgm:t>
    </dgm:pt>
    <dgm:pt modelId="{A3B6CB89-75AB-490A-B439-B30CF75B1C97}" type="sibTrans" cxnId="{8E6BC56F-5916-4AF3-A189-DB090D3EA883}">
      <dgm:prSet/>
      <dgm:spPr/>
      <dgm:t>
        <a:bodyPr/>
        <a:lstStyle/>
        <a:p>
          <a:endParaRPr lang="en-US" sz="2000" b="1"/>
        </a:p>
      </dgm:t>
    </dgm:pt>
    <dgm:pt modelId="{6813C788-A6D6-49F0-A3E5-1966E32E8C12}" type="pres">
      <dgm:prSet presAssocID="{C0486547-E8D8-4F8D-BF26-68C04C33E9DF}" presName="Name0" presStyleCnt="0">
        <dgm:presLayoutVars>
          <dgm:chPref val="1"/>
          <dgm:dir/>
          <dgm:animOne val="branch"/>
          <dgm:animLvl val="lvl"/>
          <dgm:resizeHandles val="exact"/>
        </dgm:presLayoutVars>
      </dgm:prSet>
      <dgm:spPr/>
    </dgm:pt>
    <dgm:pt modelId="{F1684A90-CD5F-4822-9934-9AD12426C8F0}" type="pres">
      <dgm:prSet presAssocID="{A3D31B02-A5A7-4957-87FB-85CC50BE08C9}" presName="root1" presStyleCnt="0"/>
      <dgm:spPr/>
    </dgm:pt>
    <dgm:pt modelId="{C2C3F9B4-EF02-4B95-AE5F-F8A22C21FAFB}" type="pres">
      <dgm:prSet presAssocID="{A3D31B02-A5A7-4957-87FB-85CC50BE08C9}" presName="LevelOneTextNode" presStyleLbl="node0" presStyleIdx="0" presStyleCnt="1" custScaleX="176655">
        <dgm:presLayoutVars>
          <dgm:chPref val="3"/>
        </dgm:presLayoutVars>
      </dgm:prSet>
      <dgm:spPr/>
    </dgm:pt>
    <dgm:pt modelId="{5A56C33C-AC49-41EE-8872-152FDDFBC988}" type="pres">
      <dgm:prSet presAssocID="{A3D31B02-A5A7-4957-87FB-85CC50BE08C9}" presName="level2hierChild" presStyleCnt="0"/>
      <dgm:spPr/>
    </dgm:pt>
    <dgm:pt modelId="{4BFCBD7E-51FA-4722-B4AF-02D134011576}" type="pres">
      <dgm:prSet presAssocID="{79B47253-9636-428D-AE13-10C43DD0C8CF}" presName="conn2-1" presStyleLbl="parChTrans1D2" presStyleIdx="0" presStyleCnt="6"/>
      <dgm:spPr/>
    </dgm:pt>
    <dgm:pt modelId="{F1116E51-CB9B-4AA7-A998-BFD37910EE59}" type="pres">
      <dgm:prSet presAssocID="{79B47253-9636-428D-AE13-10C43DD0C8CF}" presName="connTx" presStyleLbl="parChTrans1D2" presStyleIdx="0" presStyleCnt="6"/>
      <dgm:spPr/>
    </dgm:pt>
    <dgm:pt modelId="{04CBDFE6-B188-45B5-83B7-2959F1CC6F48}" type="pres">
      <dgm:prSet presAssocID="{F986EAA2-A78A-457D-9B34-88EE348E1899}" presName="root2" presStyleCnt="0"/>
      <dgm:spPr/>
    </dgm:pt>
    <dgm:pt modelId="{61DE6F37-D23B-44CD-BB79-CCE27BD0D1BF}" type="pres">
      <dgm:prSet presAssocID="{F986EAA2-A78A-457D-9B34-88EE348E1899}" presName="LevelTwoTextNode" presStyleLbl="node2" presStyleIdx="0" presStyleCnt="6" custScaleX="143131">
        <dgm:presLayoutVars>
          <dgm:chPref val="3"/>
        </dgm:presLayoutVars>
      </dgm:prSet>
      <dgm:spPr/>
    </dgm:pt>
    <dgm:pt modelId="{C58C6303-BDF1-4A2D-9675-D78F0DBDCF8E}" type="pres">
      <dgm:prSet presAssocID="{F986EAA2-A78A-457D-9B34-88EE348E1899}" presName="level3hierChild" presStyleCnt="0"/>
      <dgm:spPr/>
    </dgm:pt>
    <dgm:pt modelId="{0683DD70-61A6-4E06-8BE3-CA19AEF99553}" type="pres">
      <dgm:prSet presAssocID="{01D04057-F3B8-4D91-8674-8E2B30EC91DE}" presName="conn2-1" presStyleLbl="parChTrans1D2" presStyleIdx="1" presStyleCnt="6"/>
      <dgm:spPr/>
    </dgm:pt>
    <dgm:pt modelId="{FF90937F-77E5-47EA-B23B-378EC44EE1F5}" type="pres">
      <dgm:prSet presAssocID="{01D04057-F3B8-4D91-8674-8E2B30EC91DE}" presName="connTx" presStyleLbl="parChTrans1D2" presStyleIdx="1" presStyleCnt="6"/>
      <dgm:spPr/>
    </dgm:pt>
    <dgm:pt modelId="{F370C0C8-D51F-400D-B77F-DEE74C670CD9}" type="pres">
      <dgm:prSet presAssocID="{960702C9-3857-4327-840D-71745D60004D}" presName="root2" presStyleCnt="0"/>
      <dgm:spPr/>
    </dgm:pt>
    <dgm:pt modelId="{6986DF3C-F6C8-4180-96D1-156EC3884CA1}" type="pres">
      <dgm:prSet presAssocID="{960702C9-3857-4327-840D-71745D60004D}" presName="LevelTwoTextNode" presStyleLbl="node2" presStyleIdx="1" presStyleCnt="6" custScaleX="143131">
        <dgm:presLayoutVars>
          <dgm:chPref val="3"/>
        </dgm:presLayoutVars>
      </dgm:prSet>
      <dgm:spPr/>
    </dgm:pt>
    <dgm:pt modelId="{1416BE49-25F9-4423-87A4-BD144DF41018}" type="pres">
      <dgm:prSet presAssocID="{960702C9-3857-4327-840D-71745D60004D}" presName="level3hierChild" presStyleCnt="0"/>
      <dgm:spPr/>
    </dgm:pt>
    <dgm:pt modelId="{A1136D72-99EF-417A-B93B-9831157191F6}" type="pres">
      <dgm:prSet presAssocID="{E94D6E49-16D1-40FE-B8E3-D771C494BD86}" presName="conn2-1" presStyleLbl="parChTrans1D2" presStyleIdx="2" presStyleCnt="6"/>
      <dgm:spPr/>
    </dgm:pt>
    <dgm:pt modelId="{3E28B631-F3B3-4044-8F1C-97F1A35E07CD}" type="pres">
      <dgm:prSet presAssocID="{E94D6E49-16D1-40FE-B8E3-D771C494BD86}" presName="connTx" presStyleLbl="parChTrans1D2" presStyleIdx="2" presStyleCnt="6"/>
      <dgm:spPr/>
    </dgm:pt>
    <dgm:pt modelId="{1A06FAD2-A4B1-4003-AD8B-65F7A3439B70}" type="pres">
      <dgm:prSet presAssocID="{A790A272-6917-4133-954C-5ED6B7331B3F}" presName="root2" presStyleCnt="0"/>
      <dgm:spPr/>
    </dgm:pt>
    <dgm:pt modelId="{B3C1A165-D6EB-4910-9D2F-6212F7575EE7}" type="pres">
      <dgm:prSet presAssocID="{A790A272-6917-4133-954C-5ED6B7331B3F}" presName="LevelTwoTextNode" presStyleLbl="node2" presStyleIdx="2" presStyleCnt="6" custScaleX="143131">
        <dgm:presLayoutVars>
          <dgm:chPref val="3"/>
        </dgm:presLayoutVars>
      </dgm:prSet>
      <dgm:spPr/>
    </dgm:pt>
    <dgm:pt modelId="{ED508273-E67C-4CD4-AC2A-F71B113A8F5F}" type="pres">
      <dgm:prSet presAssocID="{A790A272-6917-4133-954C-5ED6B7331B3F}" presName="level3hierChild" presStyleCnt="0"/>
      <dgm:spPr/>
    </dgm:pt>
    <dgm:pt modelId="{27005F06-B5CB-4E5C-89B6-0E3DA6ACEDF9}" type="pres">
      <dgm:prSet presAssocID="{0ED8B2E6-3E35-4FB9-8016-6DD1784236AA}" presName="conn2-1" presStyleLbl="parChTrans1D2" presStyleIdx="3" presStyleCnt="6"/>
      <dgm:spPr/>
    </dgm:pt>
    <dgm:pt modelId="{0E8E7EEE-F06B-4A17-89E0-52DA15408431}" type="pres">
      <dgm:prSet presAssocID="{0ED8B2E6-3E35-4FB9-8016-6DD1784236AA}" presName="connTx" presStyleLbl="parChTrans1D2" presStyleIdx="3" presStyleCnt="6"/>
      <dgm:spPr/>
    </dgm:pt>
    <dgm:pt modelId="{075F6799-FF3E-4D08-92A0-4D729AB105B1}" type="pres">
      <dgm:prSet presAssocID="{F315DAB8-ABD4-411A-AC1C-488F54CC5C11}" presName="root2" presStyleCnt="0"/>
      <dgm:spPr/>
    </dgm:pt>
    <dgm:pt modelId="{CE85C3CF-0C52-4D9D-912F-2CDDE5ABC929}" type="pres">
      <dgm:prSet presAssocID="{F315DAB8-ABD4-411A-AC1C-488F54CC5C11}" presName="LevelTwoTextNode" presStyleLbl="node2" presStyleIdx="3" presStyleCnt="6" custScaleX="143131">
        <dgm:presLayoutVars>
          <dgm:chPref val="3"/>
        </dgm:presLayoutVars>
      </dgm:prSet>
      <dgm:spPr/>
    </dgm:pt>
    <dgm:pt modelId="{036903CB-9FB3-46BD-B98C-7DF2DBA5CAFF}" type="pres">
      <dgm:prSet presAssocID="{F315DAB8-ABD4-411A-AC1C-488F54CC5C11}" presName="level3hierChild" presStyleCnt="0"/>
      <dgm:spPr/>
    </dgm:pt>
    <dgm:pt modelId="{143FECFA-F083-439E-A386-EACB6FA38748}" type="pres">
      <dgm:prSet presAssocID="{3AF8E7D9-77B6-44DA-BA57-109BBF3F122F}" presName="conn2-1" presStyleLbl="parChTrans1D2" presStyleIdx="4" presStyleCnt="6"/>
      <dgm:spPr/>
    </dgm:pt>
    <dgm:pt modelId="{88209AAE-B789-4CF8-951B-D0FC42C40169}" type="pres">
      <dgm:prSet presAssocID="{3AF8E7D9-77B6-44DA-BA57-109BBF3F122F}" presName="connTx" presStyleLbl="parChTrans1D2" presStyleIdx="4" presStyleCnt="6"/>
      <dgm:spPr/>
    </dgm:pt>
    <dgm:pt modelId="{D6590106-654A-4F0D-910D-8CEDC5C39405}" type="pres">
      <dgm:prSet presAssocID="{1FEEA3BA-EC0B-402E-BD68-2ADCCDA96A60}" presName="root2" presStyleCnt="0"/>
      <dgm:spPr/>
    </dgm:pt>
    <dgm:pt modelId="{1274457F-1F23-4FC7-8F6A-F7F4508DF49C}" type="pres">
      <dgm:prSet presAssocID="{1FEEA3BA-EC0B-402E-BD68-2ADCCDA96A60}" presName="LevelTwoTextNode" presStyleLbl="node2" presStyleIdx="4" presStyleCnt="6" custScaleX="143131">
        <dgm:presLayoutVars>
          <dgm:chPref val="3"/>
        </dgm:presLayoutVars>
      </dgm:prSet>
      <dgm:spPr/>
    </dgm:pt>
    <dgm:pt modelId="{5058C09F-DE9E-4666-9105-258BDE87B882}" type="pres">
      <dgm:prSet presAssocID="{1FEEA3BA-EC0B-402E-BD68-2ADCCDA96A60}" presName="level3hierChild" presStyleCnt="0"/>
      <dgm:spPr/>
    </dgm:pt>
    <dgm:pt modelId="{B914A22D-9602-475E-9C9D-B73CA25E2C44}" type="pres">
      <dgm:prSet presAssocID="{096B6969-9661-4F27-87BF-859F1BA40578}" presName="conn2-1" presStyleLbl="parChTrans1D2" presStyleIdx="5" presStyleCnt="6"/>
      <dgm:spPr/>
    </dgm:pt>
    <dgm:pt modelId="{F89FF7B8-ECED-4EE8-9061-1308A32DA532}" type="pres">
      <dgm:prSet presAssocID="{096B6969-9661-4F27-87BF-859F1BA40578}" presName="connTx" presStyleLbl="parChTrans1D2" presStyleIdx="5" presStyleCnt="6"/>
      <dgm:spPr/>
    </dgm:pt>
    <dgm:pt modelId="{07579A66-1F24-41BD-B64A-3569A7B677E3}" type="pres">
      <dgm:prSet presAssocID="{1C21BB5B-FE8B-41D9-90EB-39AAE1402BF0}" presName="root2" presStyleCnt="0"/>
      <dgm:spPr/>
    </dgm:pt>
    <dgm:pt modelId="{46BEFEA3-E62C-4738-B15D-F5DC6C2A9BF8}" type="pres">
      <dgm:prSet presAssocID="{1C21BB5B-FE8B-41D9-90EB-39AAE1402BF0}" presName="LevelTwoTextNode" presStyleLbl="node2" presStyleIdx="5" presStyleCnt="6" custScaleX="143131">
        <dgm:presLayoutVars>
          <dgm:chPref val="3"/>
        </dgm:presLayoutVars>
      </dgm:prSet>
      <dgm:spPr/>
    </dgm:pt>
    <dgm:pt modelId="{5924AC5B-615D-4C99-BD7A-312CA4210E87}" type="pres">
      <dgm:prSet presAssocID="{1C21BB5B-FE8B-41D9-90EB-39AAE1402BF0}" presName="level3hierChild" presStyleCnt="0"/>
      <dgm:spPr/>
    </dgm:pt>
  </dgm:ptLst>
  <dgm:cxnLst>
    <dgm:cxn modelId="{E1BF9D0B-FEC0-42D8-B4B1-9FCD7DD83FD7}" type="presOf" srcId="{E94D6E49-16D1-40FE-B8E3-D771C494BD86}" destId="{3E28B631-F3B3-4044-8F1C-97F1A35E07CD}" srcOrd="1" destOrd="0" presId="urn:microsoft.com/office/officeart/2008/layout/HorizontalMultiLevelHierarchy"/>
    <dgm:cxn modelId="{C7451B0E-98FB-4264-84B0-22A48A172046}" srcId="{A3D31B02-A5A7-4957-87FB-85CC50BE08C9}" destId="{A790A272-6917-4133-954C-5ED6B7331B3F}" srcOrd="2" destOrd="0" parTransId="{E94D6E49-16D1-40FE-B8E3-D771C494BD86}" sibTransId="{1142F700-743D-47ED-9CF0-A319758F5646}"/>
    <dgm:cxn modelId="{9FAA630E-B619-49B1-A38F-D4C678AA0422}" type="presOf" srcId="{A790A272-6917-4133-954C-5ED6B7331B3F}" destId="{B3C1A165-D6EB-4910-9D2F-6212F7575EE7}" srcOrd="0" destOrd="0" presId="urn:microsoft.com/office/officeart/2008/layout/HorizontalMultiLevelHierarchy"/>
    <dgm:cxn modelId="{89A0B713-5D7A-45EB-B867-DC40E5C5736A}" type="presOf" srcId="{3AF8E7D9-77B6-44DA-BA57-109BBF3F122F}" destId="{143FECFA-F083-439E-A386-EACB6FA38748}" srcOrd="0" destOrd="0" presId="urn:microsoft.com/office/officeart/2008/layout/HorizontalMultiLevelHierarchy"/>
    <dgm:cxn modelId="{D43DE11D-DC7A-47CA-B8CA-92284F35BBC0}" type="presOf" srcId="{3AF8E7D9-77B6-44DA-BA57-109BBF3F122F}" destId="{88209AAE-B789-4CF8-951B-D0FC42C40169}" srcOrd="1" destOrd="0" presId="urn:microsoft.com/office/officeart/2008/layout/HorizontalMultiLevelHierarchy"/>
    <dgm:cxn modelId="{6A21592A-9C3D-40D9-804D-98AA4BA0A6CE}" type="presOf" srcId="{0ED8B2E6-3E35-4FB9-8016-6DD1784236AA}" destId="{0E8E7EEE-F06B-4A17-89E0-52DA15408431}" srcOrd="1" destOrd="0" presId="urn:microsoft.com/office/officeart/2008/layout/HorizontalMultiLevelHierarchy"/>
    <dgm:cxn modelId="{FD14A139-6D2B-48F8-868C-38688B624E4E}" srcId="{C0486547-E8D8-4F8D-BF26-68C04C33E9DF}" destId="{A3D31B02-A5A7-4957-87FB-85CC50BE08C9}" srcOrd="0" destOrd="0" parTransId="{335F30AF-5DCF-4CDA-8B0F-AC9512979409}" sibTransId="{1D691043-935A-4E17-9CA7-68C0144B9B66}"/>
    <dgm:cxn modelId="{9C92F451-78CF-4E60-99F6-7B5615616690}" type="presOf" srcId="{C0486547-E8D8-4F8D-BF26-68C04C33E9DF}" destId="{6813C788-A6D6-49F0-A3E5-1966E32E8C12}" srcOrd="0" destOrd="0" presId="urn:microsoft.com/office/officeart/2008/layout/HorizontalMultiLevelHierarchy"/>
    <dgm:cxn modelId="{AC9DB353-7C34-49AF-9F2C-FA2B30002BD0}" type="presOf" srcId="{096B6969-9661-4F27-87BF-859F1BA40578}" destId="{F89FF7B8-ECED-4EE8-9061-1308A32DA532}" srcOrd="1" destOrd="0" presId="urn:microsoft.com/office/officeart/2008/layout/HorizontalMultiLevelHierarchy"/>
    <dgm:cxn modelId="{F849D254-7D85-400E-935C-18FA911CED4C}" srcId="{A3D31B02-A5A7-4957-87FB-85CC50BE08C9}" destId="{1FEEA3BA-EC0B-402E-BD68-2ADCCDA96A60}" srcOrd="4" destOrd="0" parTransId="{3AF8E7D9-77B6-44DA-BA57-109BBF3F122F}" sibTransId="{BAD1C154-0FE6-4094-9327-180F0E05F020}"/>
    <dgm:cxn modelId="{4DDC275B-82AB-477D-A8E3-E7D7A0CB3BC5}" type="presOf" srcId="{960702C9-3857-4327-840D-71745D60004D}" destId="{6986DF3C-F6C8-4180-96D1-156EC3884CA1}" srcOrd="0" destOrd="0" presId="urn:microsoft.com/office/officeart/2008/layout/HorizontalMultiLevelHierarchy"/>
    <dgm:cxn modelId="{A7448F6C-4A0E-4A2C-A455-5D6EC8A3A368}" type="presOf" srcId="{F986EAA2-A78A-457D-9B34-88EE348E1899}" destId="{61DE6F37-D23B-44CD-BB79-CCE27BD0D1BF}" srcOrd="0" destOrd="0" presId="urn:microsoft.com/office/officeart/2008/layout/HorizontalMultiLevelHierarchy"/>
    <dgm:cxn modelId="{8E6BC56F-5916-4AF3-A189-DB090D3EA883}" srcId="{A3D31B02-A5A7-4957-87FB-85CC50BE08C9}" destId="{1C21BB5B-FE8B-41D9-90EB-39AAE1402BF0}" srcOrd="5" destOrd="0" parTransId="{096B6969-9661-4F27-87BF-859F1BA40578}" sibTransId="{A3B6CB89-75AB-490A-B439-B30CF75B1C97}"/>
    <dgm:cxn modelId="{67938275-EC96-4512-BBD4-E399DE342B33}" type="presOf" srcId="{A3D31B02-A5A7-4957-87FB-85CC50BE08C9}" destId="{C2C3F9B4-EF02-4B95-AE5F-F8A22C21FAFB}" srcOrd="0" destOrd="0" presId="urn:microsoft.com/office/officeart/2008/layout/HorizontalMultiLevelHierarchy"/>
    <dgm:cxn modelId="{0A75247D-DE3D-46B0-B6EC-6695D949926F}" type="presOf" srcId="{01D04057-F3B8-4D91-8674-8E2B30EC91DE}" destId="{0683DD70-61A6-4E06-8BE3-CA19AEF99553}" srcOrd="0" destOrd="0" presId="urn:microsoft.com/office/officeart/2008/layout/HorizontalMultiLevelHierarchy"/>
    <dgm:cxn modelId="{2569F58D-64B2-45A0-921E-44FD506DA9AB}" type="presOf" srcId="{1C21BB5B-FE8B-41D9-90EB-39AAE1402BF0}" destId="{46BEFEA3-E62C-4738-B15D-F5DC6C2A9BF8}" srcOrd="0" destOrd="0" presId="urn:microsoft.com/office/officeart/2008/layout/HorizontalMultiLevelHierarchy"/>
    <dgm:cxn modelId="{29365190-511F-4CB9-AFF7-92ABCEC14C7D}" type="presOf" srcId="{0ED8B2E6-3E35-4FB9-8016-6DD1784236AA}" destId="{27005F06-B5CB-4E5C-89B6-0E3DA6ACEDF9}" srcOrd="0" destOrd="0" presId="urn:microsoft.com/office/officeart/2008/layout/HorizontalMultiLevelHierarchy"/>
    <dgm:cxn modelId="{87CDA7A0-BF36-47CB-9113-8B94DAD169B0}" srcId="{A3D31B02-A5A7-4957-87FB-85CC50BE08C9}" destId="{F315DAB8-ABD4-411A-AC1C-488F54CC5C11}" srcOrd="3" destOrd="0" parTransId="{0ED8B2E6-3E35-4FB9-8016-6DD1784236AA}" sibTransId="{ACEF5D77-1AFD-423A-BFEC-D4643F7147B9}"/>
    <dgm:cxn modelId="{26CF25AA-2548-4125-8C9E-A1D9077E4A41}" type="presOf" srcId="{F315DAB8-ABD4-411A-AC1C-488F54CC5C11}" destId="{CE85C3CF-0C52-4D9D-912F-2CDDE5ABC929}" srcOrd="0" destOrd="0" presId="urn:microsoft.com/office/officeart/2008/layout/HorizontalMultiLevelHierarchy"/>
    <dgm:cxn modelId="{CEE131B7-4C98-44D9-AB75-8E314CAF8BEE}" srcId="{A3D31B02-A5A7-4957-87FB-85CC50BE08C9}" destId="{960702C9-3857-4327-840D-71745D60004D}" srcOrd="1" destOrd="0" parTransId="{01D04057-F3B8-4D91-8674-8E2B30EC91DE}" sibTransId="{1B740B8E-93A3-4DC3-B4B9-62D538DC4653}"/>
    <dgm:cxn modelId="{A7AD4BBA-FB57-4DF7-A0A8-E7E47B82FC3E}" type="presOf" srcId="{79B47253-9636-428D-AE13-10C43DD0C8CF}" destId="{4BFCBD7E-51FA-4722-B4AF-02D134011576}" srcOrd="0" destOrd="0" presId="urn:microsoft.com/office/officeart/2008/layout/HorizontalMultiLevelHierarchy"/>
    <dgm:cxn modelId="{D8A92FCA-B73A-400C-8CC5-3C5807567BF3}" type="presOf" srcId="{79B47253-9636-428D-AE13-10C43DD0C8CF}" destId="{F1116E51-CB9B-4AA7-A998-BFD37910EE59}" srcOrd="1" destOrd="0" presId="urn:microsoft.com/office/officeart/2008/layout/HorizontalMultiLevelHierarchy"/>
    <dgm:cxn modelId="{F7C4C5CE-F54E-4192-9A84-F2FC5344D2E7}" type="presOf" srcId="{01D04057-F3B8-4D91-8674-8E2B30EC91DE}" destId="{FF90937F-77E5-47EA-B23B-378EC44EE1F5}" srcOrd="1" destOrd="0" presId="urn:microsoft.com/office/officeart/2008/layout/HorizontalMultiLevelHierarchy"/>
    <dgm:cxn modelId="{78AC94E2-B605-439E-81AC-0C9C9D53D890}" type="presOf" srcId="{E94D6E49-16D1-40FE-B8E3-D771C494BD86}" destId="{A1136D72-99EF-417A-B93B-9831157191F6}" srcOrd="0" destOrd="0" presId="urn:microsoft.com/office/officeart/2008/layout/HorizontalMultiLevelHierarchy"/>
    <dgm:cxn modelId="{6BAA25F7-10F3-4B39-AB85-6C951F69725F}" type="presOf" srcId="{096B6969-9661-4F27-87BF-859F1BA40578}" destId="{B914A22D-9602-475E-9C9D-B73CA25E2C44}" srcOrd="0" destOrd="0" presId="urn:microsoft.com/office/officeart/2008/layout/HorizontalMultiLevelHierarchy"/>
    <dgm:cxn modelId="{2D25A2FA-2168-4DE4-8D17-6D07EC09CC39}" srcId="{A3D31B02-A5A7-4957-87FB-85CC50BE08C9}" destId="{F986EAA2-A78A-457D-9B34-88EE348E1899}" srcOrd="0" destOrd="0" parTransId="{79B47253-9636-428D-AE13-10C43DD0C8CF}" sibTransId="{50071EDF-5EAC-4BD9-8917-49CCE59BF0B6}"/>
    <dgm:cxn modelId="{FDE5E1FC-7B39-4C77-A76C-7642D56D1F8F}" type="presOf" srcId="{1FEEA3BA-EC0B-402E-BD68-2ADCCDA96A60}" destId="{1274457F-1F23-4FC7-8F6A-F7F4508DF49C}" srcOrd="0" destOrd="0" presId="urn:microsoft.com/office/officeart/2008/layout/HorizontalMultiLevelHierarchy"/>
    <dgm:cxn modelId="{A0DC0AEF-81F9-4A3A-857A-BE483542D77F}" type="presParOf" srcId="{6813C788-A6D6-49F0-A3E5-1966E32E8C12}" destId="{F1684A90-CD5F-4822-9934-9AD12426C8F0}" srcOrd="0" destOrd="0" presId="urn:microsoft.com/office/officeart/2008/layout/HorizontalMultiLevelHierarchy"/>
    <dgm:cxn modelId="{54B8B8E6-D1F3-4C53-A2FE-57923002E44F}" type="presParOf" srcId="{F1684A90-CD5F-4822-9934-9AD12426C8F0}" destId="{C2C3F9B4-EF02-4B95-AE5F-F8A22C21FAFB}" srcOrd="0" destOrd="0" presId="urn:microsoft.com/office/officeart/2008/layout/HorizontalMultiLevelHierarchy"/>
    <dgm:cxn modelId="{71662529-1F2A-430A-9E85-24CEB0BF457F}" type="presParOf" srcId="{F1684A90-CD5F-4822-9934-9AD12426C8F0}" destId="{5A56C33C-AC49-41EE-8872-152FDDFBC988}" srcOrd="1" destOrd="0" presId="urn:microsoft.com/office/officeart/2008/layout/HorizontalMultiLevelHierarchy"/>
    <dgm:cxn modelId="{574BCD8C-9E3B-41F3-B0A5-7D771145A8E6}" type="presParOf" srcId="{5A56C33C-AC49-41EE-8872-152FDDFBC988}" destId="{4BFCBD7E-51FA-4722-B4AF-02D134011576}" srcOrd="0" destOrd="0" presId="urn:microsoft.com/office/officeart/2008/layout/HorizontalMultiLevelHierarchy"/>
    <dgm:cxn modelId="{16653100-0D47-4236-A928-E0C76BD1E93D}" type="presParOf" srcId="{4BFCBD7E-51FA-4722-B4AF-02D134011576}" destId="{F1116E51-CB9B-4AA7-A998-BFD37910EE59}" srcOrd="0" destOrd="0" presId="urn:microsoft.com/office/officeart/2008/layout/HorizontalMultiLevelHierarchy"/>
    <dgm:cxn modelId="{7C312946-E657-406F-9999-C1AEE5B4C461}" type="presParOf" srcId="{5A56C33C-AC49-41EE-8872-152FDDFBC988}" destId="{04CBDFE6-B188-45B5-83B7-2959F1CC6F48}" srcOrd="1" destOrd="0" presId="urn:microsoft.com/office/officeart/2008/layout/HorizontalMultiLevelHierarchy"/>
    <dgm:cxn modelId="{EB7C7CAB-C5A0-4E73-AC5A-F2E4401F5AD1}" type="presParOf" srcId="{04CBDFE6-B188-45B5-83B7-2959F1CC6F48}" destId="{61DE6F37-D23B-44CD-BB79-CCE27BD0D1BF}" srcOrd="0" destOrd="0" presId="urn:microsoft.com/office/officeart/2008/layout/HorizontalMultiLevelHierarchy"/>
    <dgm:cxn modelId="{1D6DFAAB-5FCB-4C3C-9F1F-0B4A79CF6A89}" type="presParOf" srcId="{04CBDFE6-B188-45B5-83B7-2959F1CC6F48}" destId="{C58C6303-BDF1-4A2D-9675-D78F0DBDCF8E}" srcOrd="1" destOrd="0" presId="urn:microsoft.com/office/officeart/2008/layout/HorizontalMultiLevelHierarchy"/>
    <dgm:cxn modelId="{58072885-EC29-4628-8463-9FAB79CAC9EF}" type="presParOf" srcId="{5A56C33C-AC49-41EE-8872-152FDDFBC988}" destId="{0683DD70-61A6-4E06-8BE3-CA19AEF99553}" srcOrd="2" destOrd="0" presId="urn:microsoft.com/office/officeart/2008/layout/HorizontalMultiLevelHierarchy"/>
    <dgm:cxn modelId="{57D95429-D9B1-4B17-A171-F1E005032B22}" type="presParOf" srcId="{0683DD70-61A6-4E06-8BE3-CA19AEF99553}" destId="{FF90937F-77E5-47EA-B23B-378EC44EE1F5}" srcOrd="0" destOrd="0" presId="urn:microsoft.com/office/officeart/2008/layout/HorizontalMultiLevelHierarchy"/>
    <dgm:cxn modelId="{0BEBD29D-1773-4F63-BC0E-0CBDF96DE2C6}" type="presParOf" srcId="{5A56C33C-AC49-41EE-8872-152FDDFBC988}" destId="{F370C0C8-D51F-400D-B77F-DEE74C670CD9}" srcOrd="3" destOrd="0" presId="urn:microsoft.com/office/officeart/2008/layout/HorizontalMultiLevelHierarchy"/>
    <dgm:cxn modelId="{3415BFB1-B4BC-4A6E-86B1-A4BC4DB0138E}" type="presParOf" srcId="{F370C0C8-D51F-400D-B77F-DEE74C670CD9}" destId="{6986DF3C-F6C8-4180-96D1-156EC3884CA1}" srcOrd="0" destOrd="0" presId="urn:microsoft.com/office/officeart/2008/layout/HorizontalMultiLevelHierarchy"/>
    <dgm:cxn modelId="{B64CD801-3C25-4CE0-95F3-112742DE92B7}" type="presParOf" srcId="{F370C0C8-D51F-400D-B77F-DEE74C670CD9}" destId="{1416BE49-25F9-4423-87A4-BD144DF41018}" srcOrd="1" destOrd="0" presId="urn:microsoft.com/office/officeart/2008/layout/HorizontalMultiLevelHierarchy"/>
    <dgm:cxn modelId="{4E38C905-4DBC-40C3-9228-2D663F67827F}" type="presParOf" srcId="{5A56C33C-AC49-41EE-8872-152FDDFBC988}" destId="{A1136D72-99EF-417A-B93B-9831157191F6}" srcOrd="4" destOrd="0" presId="urn:microsoft.com/office/officeart/2008/layout/HorizontalMultiLevelHierarchy"/>
    <dgm:cxn modelId="{6676599C-40C2-4604-B3B1-1B384AD2EA58}" type="presParOf" srcId="{A1136D72-99EF-417A-B93B-9831157191F6}" destId="{3E28B631-F3B3-4044-8F1C-97F1A35E07CD}" srcOrd="0" destOrd="0" presId="urn:microsoft.com/office/officeart/2008/layout/HorizontalMultiLevelHierarchy"/>
    <dgm:cxn modelId="{CE73B944-C5AA-43BB-850E-A3C41383D06D}" type="presParOf" srcId="{5A56C33C-AC49-41EE-8872-152FDDFBC988}" destId="{1A06FAD2-A4B1-4003-AD8B-65F7A3439B70}" srcOrd="5" destOrd="0" presId="urn:microsoft.com/office/officeart/2008/layout/HorizontalMultiLevelHierarchy"/>
    <dgm:cxn modelId="{4534590B-53EF-46CB-AE77-D622FED2EAA7}" type="presParOf" srcId="{1A06FAD2-A4B1-4003-AD8B-65F7A3439B70}" destId="{B3C1A165-D6EB-4910-9D2F-6212F7575EE7}" srcOrd="0" destOrd="0" presId="urn:microsoft.com/office/officeart/2008/layout/HorizontalMultiLevelHierarchy"/>
    <dgm:cxn modelId="{87B5C829-9548-4462-806D-6653F86BC430}" type="presParOf" srcId="{1A06FAD2-A4B1-4003-AD8B-65F7A3439B70}" destId="{ED508273-E67C-4CD4-AC2A-F71B113A8F5F}" srcOrd="1" destOrd="0" presId="urn:microsoft.com/office/officeart/2008/layout/HorizontalMultiLevelHierarchy"/>
    <dgm:cxn modelId="{A2FCF3DB-CABD-4E7B-88A6-A00D4C18CCCD}" type="presParOf" srcId="{5A56C33C-AC49-41EE-8872-152FDDFBC988}" destId="{27005F06-B5CB-4E5C-89B6-0E3DA6ACEDF9}" srcOrd="6" destOrd="0" presId="urn:microsoft.com/office/officeart/2008/layout/HorizontalMultiLevelHierarchy"/>
    <dgm:cxn modelId="{CC4F47C4-C3F9-4EB0-95BC-ED0080CC89DA}" type="presParOf" srcId="{27005F06-B5CB-4E5C-89B6-0E3DA6ACEDF9}" destId="{0E8E7EEE-F06B-4A17-89E0-52DA15408431}" srcOrd="0" destOrd="0" presId="urn:microsoft.com/office/officeart/2008/layout/HorizontalMultiLevelHierarchy"/>
    <dgm:cxn modelId="{2E272339-7D5E-4A45-AACD-C5E1664C844F}" type="presParOf" srcId="{5A56C33C-AC49-41EE-8872-152FDDFBC988}" destId="{075F6799-FF3E-4D08-92A0-4D729AB105B1}" srcOrd="7" destOrd="0" presId="urn:microsoft.com/office/officeart/2008/layout/HorizontalMultiLevelHierarchy"/>
    <dgm:cxn modelId="{998AE34D-5B0B-452D-8407-9A0C00F13DCC}" type="presParOf" srcId="{075F6799-FF3E-4D08-92A0-4D729AB105B1}" destId="{CE85C3CF-0C52-4D9D-912F-2CDDE5ABC929}" srcOrd="0" destOrd="0" presId="urn:microsoft.com/office/officeart/2008/layout/HorizontalMultiLevelHierarchy"/>
    <dgm:cxn modelId="{94FF1A6B-D0AB-4F74-94C1-C92B58349763}" type="presParOf" srcId="{075F6799-FF3E-4D08-92A0-4D729AB105B1}" destId="{036903CB-9FB3-46BD-B98C-7DF2DBA5CAFF}" srcOrd="1" destOrd="0" presId="urn:microsoft.com/office/officeart/2008/layout/HorizontalMultiLevelHierarchy"/>
    <dgm:cxn modelId="{A7C7D07A-9FC8-4FCF-871E-00ECFBF5EB2D}" type="presParOf" srcId="{5A56C33C-AC49-41EE-8872-152FDDFBC988}" destId="{143FECFA-F083-439E-A386-EACB6FA38748}" srcOrd="8" destOrd="0" presId="urn:microsoft.com/office/officeart/2008/layout/HorizontalMultiLevelHierarchy"/>
    <dgm:cxn modelId="{861E7DA3-7049-4E66-93ED-8A92D8C0D79F}" type="presParOf" srcId="{143FECFA-F083-439E-A386-EACB6FA38748}" destId="{88209AAE-B789-4CF8-951B-D0FC42C40169}" srcOrd="0" destOrd="0" presId="urn:microsoft.com/office/officeart/2008/layout/HorizontalMultiLevelHierarchy"/>
    <dgm:cxn modelId="{8FFBD8B6-7D6C-43B6-B01A-908BF032262B}" type="presParOf" srcId="{5A56C33C-AC49-41EE-8872-152FDDFBC988}" destId="{D6590106-654A-4F0D-910D-8CEDC5C39405}" srcOrd="9" destOrd="0" presId="urn:microsoft.com/office/officeart/2008/layout/HorizontalMultiLevelHierarchy"/>
    <dgm:cxn modelId="{F1FCE5F7-28C3-496D-85AB-75667CF5E797}" type="presParOf" srcId="{D6590106-654A-4F0D-910D-8CEDC5C39405}" destId="{1274457F-1F23-4FC7-8F6A-F7F4508DF49C}" srcOrd="0" destOrd="0" presId="urn:microsoft.com/office/officeart/2008/layout/HorizontalMultiLevelHierarchy"/>
    <dgm:cxn modelId="{821A9CAD-3FA0-44B2-9FCF-88EBE7F46557}" type="presParOf" srcId="{D6590106-654A-4F0D-910D-8CEDC5C39405}" destId="{5058C09F-DE9E-4666-9105-258BDE87B882}" srcOrd="1" destOrd="0" presId="urn:microsoft.com/office/officeart/2008/layout/HorizontalMultiLevelHierarchy"/>
    <dgm:cxn modelId="{5CA23F74-9111-4471-8E8B-8DE7D5974457}" type="presParOf" srcId="{5A56C33C-AC49-41EE-8872-152FDDFBC988}" destId="{B914A22D-9602-475E-9C9D-B73CA25E2C44}" srcOrd="10" destOrd="0" presId="urn:microsoft.com/office/officeart/2008/layout/HorizontalMultiLevelHierarchy"/>
    <dgm:cxn modelId="{4F543A76-32C8-4D36-B9E3-65BD441D2138}" type="presParOf" srcId="{B914A22D-9602-475E-9C9D-B73CA25E2C44}" destId="{F89FF7B8-ECED-4EE8-9061-1308A32DA532}" srcOrd="0" destOrd="0" presId="urn:microsoft.com/office/officeart/2008/layout/HorizontalMultiLevelHierarchy"/>
    <dgm:cxn modelId="{C3BE971F-B819-4531-A89B-A161D32A6752}" type="presParOf" srcId="{5A56C33C-AC49-41EE-8872-152FDDFBC988}" destId="{07579A66-1F24-41BD-B64A-3569A7B677E3}" srcOrd="11" destOrd="0" presId="urn:microsoft.com/office/officeart/2008/layout/HorizontalMultiLevelHierarchy"/>
    <dgm:cxn modelId="{97E6DB22-068D-4622-942A-62AF51B167A7}" type="presParOf" srcId="{07579A66-1F24-41BD-B64A-3569A7B677E3}" destId="{46BEFEA3-E62C-4738-B15D-F5DC6C2A9BF8}" srcOrd="0" destOrd="0" presId="urn:microsoft.com/office/officeart/2008/layout/HorizontalMultiLevelHierarchy"/>
    <dgm:cxn modelId="{C88226A7-B5F2-4C5E-8D6B-8C20B11EEEA3}" type="presParOf" srcId="{07579A66-1F24-41BD-B64A-3569A7B677E3}" destId="{5924AC5B-615D-4C99-BD7A-312CA4210E8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082C6-1E32-4155-A196-F198195D49F6}">
      <dsp:nvSpPr>
        <dsp:cNvPr id="0" name=""/>
        <dsp:cNvSpPr/>
      </dsp:nvSpPr>
      <dsp:spPr>
        <a:xfrm>
          <a:off x="0" y="0"/>
          <a:ext cx="1109379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0D7B3-A684-49A6-93DB-ED6AD167A2EC}">
      <dsp:nvSpPr>
        <dsp:cNvPr id="0" name=""/>
        <dsp:cNvSpPr/>
      </dsp:nvSpPr>
      <dsp:spPr>
        <a:xfrm>
          <a:off x="0" y="0"/>
          <a:ext cx="2218758" cy="4158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2">
                  <a:lumMod val="75000"/>
                </a:schemeClr>
              </a:solidFill>
              <a:latin typeface="Amazon Ember" panose="02000000000000000000" pitchFamily="2" charset="0"/>
              <a:ea typeface="Amazon Ember" panose="02000000000000000000" pitchFamily="2" charset="0"/>
            </a:rPr>
            <a:t>HTTP status codes:</a:t>
          </a:r>
        </a:p>
      </dsp:txBody>
      <dsp:txXfrm>
        <a:off x="0" y="0"/>
        <a:ext cx="2218758" cy="4158840"/>
      </dsp:txXfrm>
    </dsp:sp>
    <dsp:sp modelId="{F11A8BAE-5DCC-47D7-89F4-07B8A96AC72E}">
      <dsp:nvSpPr>
        <dsp:cNvPr id="0" name=""/>
        <dsp:cNvSpPr/>
      </dsp:nvSpPr>
      <dsp:spPr>
        <a:xfrm>
          <a:off x="2385165" y="39192"/>
          <a:ext cx="8708627" cy="78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mazon Ember" panose="02000000000000000000" pitchFamily="2" charset="0"/>
              <a:ea typeface="Amazon Ember" panose="02000000000000000000" pitchFamily="2" charset="0"/>
            </a:rPr>
            <a:t>100s – Informational response</a:t>
          </a:r>
        </a:p>
      </dsp:txBody>
      <dsp:txXfrm>
        <a:off x="2385165" y="39192"/>
        <a:ext cx="8708627" cy="783843"/>
      </dsp:txXfrm>
    </dsp:sp>
    <dsp:sp modelId="{329B36F2-8D58-40CD-AC01-BAFE9D28F4F7}">
      <dsp:nvSpPr>
        <dsp:cNvPr id="0" name=""/>
        <dsp:cNvSpPr/>
      </dsp:nvSpPr>
      <dsp:spPr>
        <a:xfrm>
          <a:off x="2218758" y="823036"/>
          <a:ext cx="8875034"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1201-E9F7-45FF-B135-2E774229CA4B}">
      <dsp:nvSpPr>
        <dsp:cNvPr id="0" name=""/>
        <dsp:cNvSpPr/>
      </dsp:nvSpPr>
      <dsp:spPr>
        <a:xfrm>
          <a:off x="2385165" y="862228"/>
          <a:ext cx="8708627" cy="78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mazon Ember" panose="02000000000000000000" pitchFamily="2" charset="0"/>
              <a:ea typeface="Amazon Ember" panose="02000000000000000000" pitchFamily="2" charset="0"/>
            </a:rPr>
            <a:t>200s – Success</a:t>
          </a:r>
        </a:p>
      </dsp:txBody>
      <dsp:txXfrm>
        <a:off x="2385165" y="862228"/>
        <a:ext cx="8708627" cy="783843"/>
      </dsp:txXfrm>
    </dsp:sp>
    <dsp:sp modelId="{91FE385F-B449-4B72-8942-1DEEFB062902}">
      <dsp:nvSpPr>
        <dsp:cNvPr id="0" name=""/>
        <dsp:cNvSpPr/>
      </dsp:nvSpPr>
      <dsp:spPr>
        <a:xfrm>
          <a:off x="2218758" y="1646072"/>
          <a:ext cx="8875034"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B689B2-7AAF-4B88-9F99-E1AADFEE3A26}">
      <dsp:nvSpPr>
        <dsp:cNvPr id="0" name=""/>
        <dsp:cNvSpPr/>
      </dsp:nvSpPr>
      <dsp:spPr>
        <a:xfrm>
          <a:off x="2385165" y="1685264"/>
          <a:ext cx="8708627" cy="78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mazon Ember" panose="02000000000000000000" pitchFamily="2" charset="0"/>
              <a:ea typeface="Amazon Ember" panose="02000000000000000000" pitchFamily="2" charset="0"/>
            </a:rPr>
            <a:t>300s – Redirection</a:t>
          </a:r>
        </a:p>
      </dsp:txBody>
      <dsp:txXfrm>
        <a:off x="2385165" y="1685264"/>
        <a:ext cx="8708627" cy="783843"/>
      </dsp:txXfrm>
    </dsp:sp>
    <dsp:sp modelId="{C401E012-0B81-4EF4-8664-42F1C5132BB0}">
      <dsp:nvSpPr>
        <dsp:cNvPr id="0" name=""/>
        <dsp:cNvSpPr/>
      </dsp:nvSpPr>
      <dsp:spPr>
        <a:xfrm>
          <a:off x="2218758" y="2469108"/>
          <a:ext cx="8875034"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2DFB11-32CD-4339-8B3D-08C574860DBC}">
      <dsp:nvSpPr>
        <dsp:cNvPr id="0" name=""/>
        <dsp:cNvSpPr/>
      </dsp:nvSpPr>
      <dsp:spPr>
        <a:xfrm>
          <a:off x="2385165" y="2508300"/>
          <a:ext cx="8708627" cy="78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mazon Ember" panose="02000000000000000000" pitchFamily="2" charset="0"/>
              <a:ea typeface="Amazon Ember" panose="02000000000000000000" pitchFamily="2" charset="0"/>
            </a:rPr>
            <a:t>400s – Client errors</a:t>
          </a:r>
        </a:p>
      </dsp:txBody>
      <dsp:txXfrm>
        <a:off x="2385165" y="2508300"/>
        <a:ext cx="8708627" cy="783843"/>
      </dsp:txXfrm>
    </dsp:sp>
    <dsp:sp modelId="{F90591BD-5148-4D52-BB9E-C6754959A314}">
      <dsp:nvSpPr>
        <dsp:cNvPr id="0" name=""/>
        <dsp:cNvSpPr/>
      </dsp:nvSpPr>
      <dsp:spPr>
        <a:xfrm>
          <a:off x="2218758" y="3292144"/>
          <a:ext cx="8875034"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45C544-370D-493B-A40C-EB7D63CFCF40}">
      <dsp:nvSpPr>
        <dsp:cNvPr id="0" name=""/>
        <dsp:cNvSpPr/>
      </dsp:nvSpPr>
      <dsp:spPr>
        <a:xfrm>
          <a:off x="2385165" y="3331336"/>
          <a:ext cx="8708627" cy="78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mazon Ember" panose="02000000000000000000" pitchFamily="2" charset="0"/>
              <a:ea typeface="Amazon Ember" panose="02000000000000000000" pitchFamily="2" charset="0"/>
            </a:rPr>
            <a:t>500s – Server errors</a:t>
          </a:r>
        </a:p>
      </dsp:txBody>
      <dsp:txXfrm>
        <a:off x="2385165" y="3331336"/>
        <a:ext cx="8708627" cy="783843"/>
      </dsp:txXfrm>
    </dsp:sp>
    <dsp:sp modelId="{25FF734B-549D-4EB4-9736-0F166023A67E}">
      <dsp:nvSpPr>
        <dsp:cNvPr id="0" name=""/>
        <dsp:cNvSpPr/>
      </dsp:nvSpPr>
      <dsp:spPr>
        <a:xfrm>
          <a:off x="2218758" y="4115180"/>
          <a:ext cx="8875034"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4A22D-9602-475E-9C9D-B73CA25E2C44}">
      <dsp:nvSpPr>
        <dsp:cNvPr id="0" name=""/>
        <dsp:cNvSpPr/>
      </dsp:nvSpPr>
      <dsp:spPr>
        <a:xfrm>
          <a:off x="2678710" y="2495144"/>
          <a:ext cx="450866" cy="2147800"/>
        </a:xfrm>
        <a:custGeom>
          <a:avLst/>
          <a:gdLst/>
          <a:ahLst/>
          <a:cxnLst/>
          <a:rect l="0" t="0" r="0" b="0"/>
          <a:pathLst>
            <a:path>
              <a:moveTo>
                <a:pt x="0" y="0"/>
              </a:moveTo>
              <a:lnTo>
                <a:pt x="225433" y="0"/>
              </a:lnTo>
              <a:lnTo>
                <a:pt x="225433" y="2147800"/>
              </a:lnTo>
              <a:lnTo>
                <a:pt x="450866" y="214780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dirty="0"/>
        </a:p>
      </dsp:txBody>
      <dsp:txXfrm>
        <a:off x="2849277" y="3514179"/>
        <a:ext cx="109730" cy="109730"/>
      </dsp:txXfrm>
    </dsp:sp>
    <dsp:sp modelId="{143FECFA-F083-439E-A386-EACB6FA38748}">
      <dsp:nvSpPr>
        <dsp:cNvPr id="0" name=""/>
        <dsp:cNvSpPr/>
      </dsp:nvSpPr>
      <dsp:spPr>
        <a:xfrm>
          <a:off x="2678710" y="2495144"/>
          <a:ext cx="450866" cy="1288680"/>
        </a:xfrm>
        <a:custGeom>
          <a:avLst/>
          <a:gdLst/>
          <a:ahLst/>
          <a:cxnLst/>
          <a:rect l="0" t="0" r="0" b="0"/>
          <a:pathLst>
            <a:path>
              <a:moveTo>
                <a:pt x="0" y="0"/>
              </a:moveTo>
              <a:lnTo>
                <a:pt x="225433" y="0"/>
              </a:lnTo>
              <a:lnTo>
                <a:pt x="225433" y="1288680"/>
              </a:lnTo>
              <a:lnTo>
                <a:pt x="450866" y="12886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2870011" y="3105352"/>
        <a:ext cx="68263" cy="68263"/>
      </dsp:txXfrm>
    </dsp:sp>
    <dsp:sp modelId="{27005F06-B5CB-4E5C-89B6-0E3DA6ACEDF9}">
      <dsp:nvSpPr>
        <dsp:cNvPr id="0" name=""/>
        <dsp:cNvSpPr/>
      </dsp:nvSpPr>
      <dsp:spPr>
        <a:xfrm>
          <a:off x="2678710" y="2495144"/>
          <a:ext cx="450866" cy="429560"/>
        </a:xfrm>
        <a:custGeom>
          <a:avLst/>
          <a:gdLst/>
          <a:ahLst/>
          <a:cxnLst/>
          <a:rect l="0" t="0" r="0" b="0"/>
          <a:pathLst>
            <a:path>
              <a:moveTo>
                <a:pt x="0" y="0"/>
              </a:moveTo>
              <a:lnTo>
                <a:pt x="225433" y="0"/>
              </a:lnTo>
              <a:lnTo>
                <a:pt x="225433" y="429560"/>
              </a:lnTo>
              <a:lnTo>
                <a:pt x="450866" y="42956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2888574" y="2694356"/>
        <a:ext cx="31136" cy="31136"/>
      </dsp:txXfrm>
    </dsp:sp>
    <dsp:sp modelId="{A1136D72-99EF-417A-B93B-9831157191F6}">
      <dsp:nvSpPr>
        <dsp:cNvPr id="0" name=""/>
        <dsp:cNvSpPr/>
      </dsp:nvSpPr>
      <dsp:spPr>
        <a:xfrm>
          <a:off x="2678710" y="2065584"/>
          <a:ext cx="450866" cy="429560"/>
        </a:xfrm>
        <a:custGeom>
          <a:avLst/>
          <a:gdLst/>
          <a:ahLst/>
          <a:cxnLst/>
          <a:rect l="0" t="0" r="0" b="0"/>
          <a:pathLst>
            <a:path>
              <a:moveTo>
                <a:pt x="0" y="429560"/>
              </a:moveTo>
              <a:lnTo>
                <a:pt x="225433" y="429560"/>
              </a:lnTo>
              <a:lnTo>
                <a:pt x="225433" y="0"/>
              </a:lnTo>
              <a:lnTo>
                <a:pt x="450866"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2888574" y="2264796"/>
        <a:ext cx="31136" cy="31136"/>
      </dsp:txXfrm>
    </dsp:sp>
    <dsp:sp modelId="{0683DD70-61A6-4E06-8BE3-CA19AEF99553}">
      <dsp:nvSpPr>
        <dsp:cNvPr id="0" name=""/>
        <dsp:cNvSpPr/>
      </dsp:nvSpPr>
      <dsp:spPr>
        <a:xfrm>
          <a:off x="2678710" y="1206464"/>
          <a:ext cx="450866" cy="1288680"/>
        </a:xfrm>
        <a:custGeom>
          <a:avLst/>
          <a:gdLst/>
          <a:ahLst/>
          <a:cxnLst/>
          <a:rect l="0" t="0" r="0" b="0"/>
          <a:pathLst>
            <a:path>
              <a:moveTo>
                <a:pt x="0" y="1288680"/>
              </a:moveTo>
              <a:lnTo>
                <a:pt x="225433" y="1288680"/>
              </a:lnTo>
              <a:lnTo>
                <a:pt x="225433" y="0"/>
              </a:lnTo>
              <a:lnTo>
                <a:pt x="450866"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2870011" y="1816672"/>
        <a:ext cx="68263" cy="68263"/>
      </dsp:txXfrm>
    </dsp:sp>
    <dsp:sp modelId="{4BFCBD7E-51FA-4722-B4AF-02D134011576}">
      <dsp:nvSpPr>
        <dsp:cNvPr id="0" name=""/>
        <dsp:cNvSpPr/>
      </dsp:nvSpPr>
      <dsp:spPr>
        <a:xfrm>
          <a:off x="2678710" y="347344"/>
          <a:ext cx="450866" cy="2147800"/>
        </a:xfrm>
        <a:custGeom>
          <a:avLst/>
          <a:gdLst/>
          <a:ahLst/>
          <a:cxnLst/>
          <a:rect l="0" t="0" r="0" b="0"/>
          <a:pathLst>
            <a:path>
              <a:moveTo>
                <a:pt x="0" y="2147800"/>
              </a:moveTo>
              <a:lnTo>
                <a:pt x="225433" y="2147800"/>
              </a:lnTo>
              <a:lnTo>
                <a:pt x="225433" y="0"/>
              </a:lnTo>
              <a:lnTo>
                <a:pt x="450866"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1" kern="1200" dirty="0"/>
        </a:p>
      </dsp:txBody>
      <dsp:txXfrm>
        <a:off x="2849277" y="1366379"/>
        <a:ext cx="109730" cy="109730"/>
      </dsp:txXfrm>
    </dsp:sp>
    <dsp:sp modelId="{C2C3F9B4-EF02-4B95-AE5F-F8A22C21FAFB}">
      <dsp:nvSpPr>
        <dsp:cNvPr id="0" name=""/>
        <dsp:cNvSpPr/>
      </dsp:nvSpPr>
      <dsp:spPr>
        <a:xfrm rot="16200000">
          <a:off x="262964" y="1888073"/>
          <a:ext cx="3617347" cy="1214142"/>
        </a:xfrm>
        <a:prstGeom prst="rect">
          <a:avLst/>
        </a:prstGeom>
        <a:solidFill>
          <a:schemeClr val="accent4">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 6 RESTful design principles:</a:t>
          </a:r>
        </a:p>
      </dsp:txBody>
      <dsp:txXfrm>
        <a:off x="262964" y="1888073"/>
        <a:ext cx="3617347" cy="1214142"/>
      </dsp:txXfrm>
    </dsp:sp>
    <dsp:sp modelId="{61DE6F37-D23B-44CD-BB79-CCE27BD0D1BF}">
      <dsp:nvSpPr>
        <dsp:cNvPr id="0" name=""/>
        <dsp:cNvSpPr/>
      </dsp:nvSpPr>
      <dsp:spPr>
        <a:xfrm>
          <a:off x="3129576" y="369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A uniform interface</a:t>
          </a:r>
        </a:p>
      </dsp:txBody>
      <dsp:txXfrm>
        <a:off x="3129576" y="3696"/>
        <a:ext cx="3226646" cy="687296"/>
      </dsp:txXfrm>
    </dsp:sp>
    <dsp:sp modelId="{6986DF3C-F6C8-4180-96D1-156EC3884CA1}">
      <dsp:nvSpPr>
        <dsp:cNvPr id="0" name=""/>
        <dsp:cNvSpPr/>
      </dsp:nvSpPr>
      <dsp:spPr>
        <a:xfrm>
          <a:off x="3129576" y="86281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Stateless</a:t>
          </a:r>
        </a:p>
      </dsp:txBody>
      <dsp:txXfrm>
        <a:off x="3129576" y="862816"/>
        <a:ext cx="3226646" cy="687296"/>
      </dsp:txXfrm>
    </dsp:sp>
    <dsp:sp modelId="{B3C1A165-D6EB-4910-9D2F-6212F7575EE7}">
      <dsp:nvSpPr>
        <dsp:cNvPr id="0" name=""/>
        <dsp:cNvSpPr/>
      </dsp:nvSpPr>
      <dsp:spPr>
        <a:xfrm>
          <a:off x="3129576" y="172193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Client-server architecture</a:t>
          </a:r>
        </a:p>
      </dsp:txBody>
      <dsp:txXfrm>
        <a:off x="3129576" y="1721936"/>
        <a:ext cx="3226646" cy="687296"/>
      </dsp:txXfrm>
    </dsp:sp>
    <dsp:sp modelId="{CE85C3CF-0C52-4D9D-912F-2CDDE5ABC929}">
      <dsp:nvSpPr>
        <dsp:cNvPr id="0" name=""/>
        <dsp:cNvSpPr/>
      </dsp:nvSpPr>
      <dsp:spPr>
        <a:xfrm>
          <a:off x="3129576" y="258105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Cacheable</a:t>
          </a:r>
        </a:p>
      </dsp:txBody>
      <dsp:txXfrm>
        <a:off x="3129576" y="2581056"/>
        <a:ext cx="3226646" cy="687296"/>
      </dsp:txXfrm>
    </dsp:sp>
    <dsp:sp modelId="{1274457F-1F23-4FC7-8F6A-F7F4508DF49C}">
      <dsp:nvSpPr>
        <dsp:cNvPr id="0" name=""/>
        <dsp:cNvSpPr/>
      </dsp:nvSpPr>
      <dsp:spPr>
        <a:xfrm>
          <a:off x="3129576" y="344017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Layered system</a:t>
          </a:r>
        </a:p>
      </dsp:txBody>
      <dsp:txXfrm>
        <a:off x="3129576" y="3440176"/>
        <a:ext cx="3226646" cy="687296"/>
      </dsp:txXfrm>
    </dsp:sp>
    <dsp:sp modelId="{46BEFEA3-E62C-4738-B15D-F5DC6C2A9BF8}">
      <dsp:nvSpPr>
        <dsp:cNvPr id="0" name=""/>
        <dsp:cNvSpPr/>
      </dsp:nvSpPr>
      <dsp:spPr>
        <a:xfrm>
          <a:off x="3129576" y="4299296"/>
          <a:ext cx="3226646" cy="68729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Code on demand (optional)</a:t>
          </a:r>
        </a:p>
      </dsp:txBody>
      <dsp:txXfrm>
        <a:off x="3129576" y="4299296"/>
        <a:ext cx="3226646" cy="687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9FED5-A0D8-6040-8E34-139745B26966}" type="datetimeFigureOut">
              <a:rPr lang="en-US" smtClean="0"/>
              <a:t>11/17/21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493F8-E899-C24B-8B91-94E60DD03C11}" type="slidenum">
              <a:rPr lang="en-US" smtClean="0"/>
              <a:t>‹#›</a:t>
            </a:fld>
            <a:endParaRPr lang="en-US"/>
          </a:p>
        </p:txBody>
      </p:sp>
    </p:spTree>
    <p:extLst>
      <p:ext uri="{BB962C8B-B14F-4D97-AF65-F5344CB8AC3E}">
        <p14:creationId xmlns:p14="http://schemas.microsoft.com/office/powerpoint/2010/main" val="8538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6493F8-E899-C24B-8B91-94E60DD03C11}" type="slidenum">
              <a:rPr lang="en-US" smtClean="0"/>
              <a:t>2</a:t>
            </a:fld>
            <a:endParaRPr lang="en-US"/>
          </a:p>
        </p:txBody>
      </p:sp>
    </p:spTree>
    <p:extLst>
      <p:ext uri="{BB962C8B-B14F-4D97-AF65-F5344CB8AC3E}">
        <p14:creationId xmlns:p14="http://schemas.microsoft.com/office/powerpoint/2010/main" val="3929112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It is helpful to know what the codes mean, because the code will indicate if the request was received successfully, or if there were errors. Understanding what status codes indicate — especially the error codes —can be helpful when you troubleshoot REST API requests.</a:t>
            </a:r>
          </a:p>
          <a:p>
            <a:endParaRPr lang="en-US" sz="1000" dirty="0"/>
          </a:p>
          <a:p>
            <a:r>
              <a:rPr lang="en-US" sz="1000" dirty="0"/>
              <a:t>The groups of status codes are</a:t>
            </a:r>
            <a:r>
              <a:rPr lang="en-US" sz="1000" baseline="0" dirty="0"/>
              <a:t> provided </a:t>
            </a:r>
            <a:r>
              <a:rPr lang="en-US" sz="1000" dirty="0"/>
              <a:t>for your reference. </a:t>
            </a:r>
          </a:p>
          <a:p>
            <a:endParaRPr lang="en-US" sz="1000" dirty="0"/>
          </a:p>
          <a:p>
            <a:r>
              <a:rPr lang="en-US" sz="1000" dirty="0"/>
              <a:t>There are hundreds of status codes, but they are grouped so that the first of the three digits will indicate the general nature of the status. </a:t>
            </a:r>
          </a:p>
          <a:p>
            <a:endParaRPr lang="en-US" sz="1000" dirty="0"/>
          </a:p>
          <a:p>
            <a:r>
              <a:rPr lang="en-US" sz="1000" dirty="0"/>
              <a:t>Here are some commonly seen HTTP status codes:</a:t>
            </a:r>
          </a:p>
          <a:p>
            <a:pPr marL="171450" indent="-171450">
              <a:buFont typeface="Arial" panose="020B0604020202020204" pitchFamily="34" charset="0"/>
              <a:buChar char="•"/>
            </a:pPr>
            <a:r>
              <a:rPr lang="en-US" sz="1000" dirty="0"/>
              <a:t>200 – Indicates success. The request was received and accepted by the server. </a:t>
            </a:r>
          </a:p>
          <a:p>
            <a:pPr marL="171450" indent="-171450">
              <a:buFont typeface="Arial" panose="020B0604020202020204" pitchFamily="34" charset="0"/>
              <a:buChar char="•"/>
            </a:pPr>
            <a:r>
              <a:rPr lang="en-US" sz="1000" dirty="0"/>
              <a:t>401 – Indicates a client error, </a:t>
            </a:r>
            <a:r>
              <a:rPr lang="en-US" sz="1000" i="1" dirty="0"/>
              <a:t>Unauthorized</a:t>
            </a:r>
            <a:r>
              <a:rPr lang="en-US" sz="1000" dirty="0"/>
              <a:t>. Authentication is required, but the provided credentials were not accepted, or perhaps no credentials were provided in the request.</a:t>
            </a:r>
          </a:p>
          <a:p>
            <a:pPr marL="171450" indent="-171450">
              <a:buFont typeface="Arial" panose="020B0604020202020204" pitchFamily="34" charset="0"/>
              <a:buChar char="•"/>
            </a:pPr>
            <a:r>
              <a:rPr lang="en-US" sz="1000" dirty="0"/>
              <a:t>403 – Indicates a client error, </a:t>
            </a:r>
            <a:r>
              <a:rPr lang="en-US" sz="1000" i="1" dirty="0"/>
              <a:t>Forbidden</a:t>
            </a:r>
            <a:r>
              <a:rPr lang="en-US" sz="1000" dirty="0"/>
              <a:t>. The request was properly made, but the server is not allowing the request.</a:t>
            </a:r>
          </a:p>
          <a:p>
            <a:pPr marL="171450" indent="-171450">
              <a:buFont typeface="Arial" panose="020B0604020202020204" pitchFamily="34" charset="0"/>
              <a:buChar char="•"/>
            </a:pPr>
            <a:r>
              <a:rPr lang="en-US" sz="1000" dirty="0"/>
              <a:t>404 – Indicates a client error, </a:t>
            </a:r>
            <a:r>
              <a:rPr lang="en-US" sz="1000" i="1" dirty="0"/>
              <a:t>Not Found</a:t>
            </a:r>
            <a:r>
              <a:rPr lang="en-US" sz="1000" dirty="0"/>
              <a:t>. The resource is unavailable or could not be accessed.</a:t>
            </a:r>
          </a:p>
          <a:p>
            <a:pPr marL="171450" indent="-171450">
              <a:buFont typeface="Arial" panose="020B0604020202020204" pitchFamily="34" charset="0"/>
              <a:buChar char="•"/>
            </a:pPr>
            <a:r>
              <a:rPr lang="en-US" sz="1000" dirty="0"/>
              <a:t>500 – Indicates an unspecific internal server error. </a:t>
            </a:r>
          </a:p>
          <a:p>
            <a:pPr marL="171450" indent="-171450">
              <a:buFont typeface="Arial" panose="020B0604020202020204" pitchFamily="34" charset="0"/>
              <a:buChar char="•"/>
            </a:pPr>
            <a:r>
              <a:rPr lang="en-US" sz="1000" dirty="0"/>
              <a:t>503 – Indicates the service is temporarily unavailable.</a:t>
            </a:r>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303369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6493F8-E899-C24B-8B91-94E60DD03C11}" type="slidenum">
              <a:rPr lang="en-US" smtClean="0"/>
              <a:t>31</a:t>
            </a:fld>
            <a:endParaRPr lang="en-US"/>
          </a:p>
        </p:txBody>
      </p:sp>
    </p:spTree>
    <p:extLst>
      <p:ext uri="{BB962C8B-B14F-4D97-AF65-F5344CB8AC3E}">
        <p14:creationId xmlns:p14="http://schemas.microsoft.com/office/powerpoint/2010/main" val="99382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0265A-6326-5845-BC84-76975C2D5F0B}" type="slidenum">
              <a:rPr lang="en-US" altLang="x-none"/>
              <a:pPr/>
              <a:t>34</a:t>
            </a:fld>
            <a:endParaRPr lang="en-US" altLang="x-none"/>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685800" y="4343400"/>
            <a:ext cx="5486400" cy="4114800"/>
          </a:xfrm>
        </p:spPr>
        <p:txBody>
          <a:bodyPr/>
          <a:lstStyle/>
          <a:p>
            <a:endParaRPr lang="x-none" altLang="x-none"/>
          </a:p>
        </p:txBody>
      </p:sp>
    </p:spTree>
    <p:extLst>
      <p:ext uri="{BB962C8B-B14F-4D97-AF65-F5344CB8AC3E}">
        <p14:creationId xmlns:p14="http://schemas.microsoft.com/office/powerpoint/2010/main" val="16088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REST follows six design principles: </a:t>
            </a:r>
          </a:p>
          <a:p>
            <a:endParaRPr lang="en-US" sz="1000" dirty="0"/>
          </a:p>
          <a:p>
            <a:pPr marL="228600" indent="-228600">
              <a:buFont typeface="+mj-lt"/>
              <a:buAutoNum type="arabicPeriod"/>
            </a:pPr>
            <a:r>
              <a:rPr lang="en-US" sz="1000" dirty="0"/>
              <a:t>There should be a simple and </a:t>
            </a:r>
            <a:r>
              <a:rPr lang="en-US" sz="1000" b="0" i="1" dirty="0"/>
              <a:t>uniform interface </a:t>
            </a:r>
            <a:r>
              <a:rPr lang="en-US" sz="1000" b="0" dirty="0"/>
              <a:t>for the client to access the server.</a:t>
            </a:r>
            <a:r>
              <a:rPr lang="en-US" sz="1000" dirty="0"/>
              <a:t> A request should be made to a single endpoint or URI when interacting with each distinct resource that is part of the service. The interface does not define the structure of what is returned when the client makes a request.</a:t>
            </a:r>
          </a:p>
          <a:p>
            <a:pPr marL="228600" indent="-228600">
              <a:buFont typeface="+mj-lt"/>
              <a:buAutoNum type="arabicPeriod"/>
            </a:pPr>
            <a:endParaRPr lang="en-US" sz="1000" dirty="0"/>
          </a:p>
          <a:p>
            <a:pPr marL="228600" indent="-228600">
              <a:buFont typeface="+mj-lt"/>
              <a:buAutoNum type="arabicPeriod"/>
            </a:pPr>
            <a:r>
              <a:rPr lang="en-US" sz="1000" dirty="0"/>
              <a:t>RESTful services are also </a:t>
            </a:r>
            <a:r>
              <a:rPr lang="en-US" sz="1000" b="0" i="1" dirty="0"/>
              <a:t>stateless</a:t>
            </a:r>
            <a:r>
              <a:rPr lang="en-US" sz="1000" dirty="0"/>
              <a:t>. Stateless means that the server does keep track of what requests the connecting client has made over time, or what step the client might have completed in terms of a series of actions. Instead, any session information about the client is only known to the client itself.</a:t>
            </a:r>
          </a:p>
          <a:p>
            <a:pPr marL="228600" indent="-228600">
              <a:buFont typeface="+mj-lt"/>
              <a:buAutoNum type="arabicPeriod"/>
            </a:pPr>
            <a:endParaRPr lang="en-US" sz="1000" dirty="0"/>
          </a:p>
          <a:p>
            <a:pPr marL="228600" indent="-228600">
              <a:buFont typeface="+mj-lt"/>
              <a:buAutoNum type="arabicPeriod"/>
            </a:pPr>
            <a:r>
              <a:rPr lang="en-US" sz="1000" dirty="0"/>
              <a:t>The </a:t>
            </a:r>
            <a:r>
              <a:rPr lang="en-US" sz="1000" i="1" dirty="0"/>
              <a:t>server</a:t>
            </a:r>
            <a:r>
              <a:rPr lang="en-US" sz="1000" dirty="0"/>
              <a:t> doesn’t know about the state of the </a:t>
            </a:r>
            <a:r>
              <a:rPr lang="en-US" sz="1000" i="1" dirty="0"/>
              <a:t>client</a:t>
            </a:r>
            <a:r>
              <a:rPr lang="en-US" sz="1000" dirty="0"/>
              <a:t>, and the client doesn’t know about the state of the server.  </a:t>
            </a:r>
          </a:p>
          <a:p>
            <a:pPr marL="228600" indent="-228600">
              <a:buFont typeface="+mj-lt"/>
              <a:buAutoNum type="arabicPeriod"/>
            </a:pPr>
            <a:endParaRPr lang="en-US" sz="1000" dirty="0"/>
          </a:p>
          <a:p>
            <a:pPr marL="228600" indent="-228600">
              <a:buFont typeface="+mj-lt"/>
              <a:buAutoNum type="arabicPeriod"/>
            </a:pPr>
            <a:r>
              <a:rPr lang="en-US" sz="1000" dirty="0"/>
              <a:t>REST clients should be able to </a:t>
            </a:r>
            <a:r>
              <a:rPr lang="en-US" sz="1000" i="1" dirty="0"/>
              <a:t>cache</a:t>
            </a:r>
            <a:r>
              <a:rPr lang="en-US" sz="1000" dirty="0"/>
              <a:t> the responses they receive from the REST server. </a:t>
            </a:r>
          </a:p>
          <a:p>
            <a:pPr marL="228600" indent="-228600">
              <a:buFont typeface="+mj-lt"/>
              <a:buAutoNum type="arabicPeriod"/>
            </a:pPr>
            <a:endParaRPr lang="en-US" sz="1000" dirty="0"/>
          </a:p>
          <a:p>
            <a:pPr marL="228600" indent="-228600">
              <a:buFont typeface="+mj-lt"/>
              <a:buAutoNum type="arabicPeriod"/>
            </a:pPr>
            <a:r>
              <a:rPr lang="en-US" sz="1000" dirty="0"/>
              <a:t>RESTful services support </a:t>
            </a:r>
            <a:r>
              <a:rPr lang="en-US" sz="1000" i="1" dirty="0"/>
              <a:t>layered systems</a:t>
            </a:r>
            <a:r>
              <a:rPr lang="en-US" sz="1000" dirty="0"/>
              <a:t>, where the client might connect to an intermediate server.</a:t>
            </a:r>
            <a:r>
              <a:rPr lang="en-US" sz="1000" baseline="0" dirty="0"/>
              <a:t> This design</a:t>
            </a:r>
            <a:r>
              <a:rPr lang="en-US" sz="1000" dirty="0"/>
              <a:t> enables the REST server</a:t>
            </a:r>
            <a:r>
              <a:rPr lang="en-US" sz="1000" baseline="0" dirty="0"/>
              <a:t> </a:t>
            </a:r>
            <a:r>
              <a:rPr lang="en-US" sz="1000" dirty="0"/>
              <a:t>to be distributed, which supports load balancing. </a:t>
            </a:r>
          </a:p>
          <a:p>
            <a:pPr marL="228600" indent="-228600">
              <a:buFont typeface="+mj-lt"/>
              <a:buAutoNum type="arabicPeriod"/>
            </a:pPr>
            <a:endParaRPr lang="en-US" sz="1000" dirty="0"/>
          </a:p>
          <a:p>
            <a:pPr marL="228600" indent="-228600">
              <a:buFont typeface="+mj-lt"/>
              <a:buAutoNum type="arabicPeriod"/>
            </a:pPr>
            <a:r>
              <a:rPr lang="en-US" sz="1000" dirty="0"/>
              <a:t>RESTful services can optionally support </a:t>
            </a:r>
            <a:r>
              <a:rPr lang="en-US" sz="1000" i="1" dirty="0"/>
              <a:t>code on demand</a:t>
            </a:r>
            <a:r>
              <a:rPr lang="en-US" sz="1000" dirty="0"/>
              <a:t>, which means that the server could pass a piece of code that can be run to the client</a:t>
            </a:r>
            <a:r>
              <a:rPr lang="en-US" sz="1000" baseline="0" dirty="0"/>
              <a:t> (</a:t>
            </a:r>
            <a:r>
              <a:rPr lang="en-US" sz="1000" dirty="0"/>
              <a:t>such as some JavaScript).</a:t>
            </a:r>
            <a:r>
              <a:rPr lang="en-US" sz="1000" baseline="0" dirty="0"/>
              <a:t> This feature </a:t>
            </a:r>
            <a:r>
              <a:rPr lang="en-US" sz="1000" dirty="0"/>
              <a:t>extends the functionality of the REST client.</a:t>
            </a:r>
            <a:r>
              <a:rPr lang="en-US" sz="1000" baseline="0" dirty="0"/>
              <a:t> </a:t>
            </a:r>
            <a:r>
              <a:rPr lang="en-US" sz="1000" kern="1200" dirty="0">
                <a:solidFill>
                  <a:schemeClr val="tx1"/>
                </a:solidFill>
                <a:effectLst/>
              </a:rPr>
              <a:t>Uses for code-on-demand in RESTful APIs can achieve some of the following:</a:t>
            </a:r>
          </a:p>
          <a:p>
            <a:pPr marL="628650" lvl="1" indent="-171450">
              <a:buFont typeface="Arial" panose="020B0604020202020204" pitchFamily="34" charset="0"/>
              <a:buChar char="•"/>
            </a:pPr>
            <a:r>
              <a:rPr lang="en-US" sz="1000" kern="1200" dirty="0">
                <a:solidFill>
                  <a:schemeClr val="tx1"/>
                </a:solidFill>
                <a:effectLst/>
              </a:rPr>
              <a:t>Client-side validation</a:t>
            </a:r>
          </a:p>
          <a:p>
            <a:pPr marL="628650" lvl="1" indent="-171450">
              <a:buFont typeface="Arial" panose="020B0604020202020204" pitchFamily="34" charset="0"/>
              <a:buChar char="•"/>
            </a:pPr>
            <a:r>
              <a:rPr lang="en-US" sz="1000" kern="1200" dirty="0">
                <a:solidFill>
                  <a:schemeClr val="tx1"/>
                </a:solidFill>
                <a:effectLst/>
              </a:rPr>
              <a:t>Asynchronous, lightweight sub-requests</a:t>
            </a:r>
          </a:p>
          <a:p>
            <a:pPr marL="628650" lvl="1" indent="-171450">
              <a:buFont typeface="Arial" panose="020B0604020202020204" pitchFamily="34" charset="0"/>
              <a:buChar char="•"/>
            </a:pPr>
            <a:r>
              <a:rPr lang="en-US" sz="1000" kern="1200" dirty="0">
                <a:solidFill>
                  <a:schemeClr val="tx1"/>
                </a:solidFill>
                <a:effectLst/>
              </a:rPr>
              <a:t>Dynamic processing of additional message semantics, above the semantics contained in the core media type definition</a:t>
            </a:r>
          </a:p>
          <a:p>
            <a:r>
              <a:rPr lang="en-US" sz="1000" b="1" kern="1200" dirty="0">
                <a:solidFill>
                  <a:schemeClr val="tx1"/>
                </a:solidFill>
                <a:effectLst/>
              </a:rPr>
              <a:t>NOTE: </a:t>
            </a:r>
            <a:r>
              <a:rPr lang="en-US" sz="1000" kern="1200" dirty="0">
                <a:solidFill>
                  <a:schemeClr val="tx1"/>
                </a:solidFill>
                <a:effectLst/>
              </a:rPr>
              <a:t>The use of code-on-demand is still not widely adopted across developers and is still an optional component of API development.</a:t>
            </a:r>
          </a:p>
          <a:p>
            <a:pPr marL="0" indent="0">
              <a:buFont typeface="+mj-lt"/>
              <a:buNone/>
            </a:pPr>
            <a:endParaRPr lang="en-US" sz="1000" dirty="0"/>
          </a:p>
          <a:p>
            <a:pPr marL="228600" indent="-228600">
              <a:buFont typeface="+mj-lt"/>
              <a:buAutoNum type="arabicPeriod"/>
            </a:pPr>
            <a:endParaRPr lang="en-US" sz="1000" dirty="0"/>
          </a:p>
          <a:p>
            <a:pPr marL="228600" indent="-228600">
              <a:buFont typeface="+mj-lt"/>
              <a:buAutoNum type="arabicPeriod"/>
            </a:pPr>
            <a:endParaRPr lang="en-US" sz="1000" dirty="0"/>
          </a:p>
        </p:txBody>
      </p:sp>
    </p:spTree>
    <p:extLst>
      <p:ext uri="{BB962C8B-B14F-4D97-AF65-F5344CB8AC3E}">
        <p14:creationId xmlns:p14="http://schemas.microsoft.com/office/powerpoint/2010/main" val="123776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6493F8-E899-C24B-8B91-94E60DD03C11}" type="slidenum">
              <a:rPr lang="en-US" smtClean="0"/>
              <a:t>58</a:t>
            </a:fld>
            <a:endParaRPr lang="en-US"/>
          </a:p>
        </p:txBody>
      </p:sp>
    </p:spTree>
    <p:extLst>
      <p:ext uri="{BB962C8B-B14F-4D97-AF65-F5344CB8AC3E}">
        <p14:creationId xmlns:p14="http://schemas.microsoft.com/office/powerpoint/2010/main" val="201078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dzone.com</a:t>
            </a:r>
            <a:r>
              <a:rPr lang="en-US" dirty="0"/>
              <a:t>/articles/an-introduction-to-restful-</a:t>
            </a:r>
            <a:r>
              <a:rPr lang="en-US" dirty="0" err="1"/>
              <a:t>apis</a:t>
            </a:r>
            <a:endParaRPr lang="en-US" dirty="0"/>
          </a:p>
        </p:txBody>
      </p:sp>
      <p:sp>
        <p:nvSpPr>
          <p:cNvPr id="4" name="Slide Number Placeholder 3"/>
          <p:cNvSpPr>
            <a:spLocks noGrp="1"/>
          </p:cNvSpPr>
          <p:nvPr>
            <p:ph type="sldNum" sz="quarter" idx="10"/>
          </p:nvPr>
        </p:nvSpPr>
        <p:spPr/>
        <p:txBody>
          <a:bodyPr/>
          <a:lstStyle/>
          <a:p>
            <a:fld id="{F66493F8-E899-C24B-8B91-94E60DD03C11}" type="slidenum">
              <a:rPr lang="en-US" smtClean="0"/>
              <a:t>6</a:t>
            </a:fld>
            <a:endParaRPr lang="en-US"/>
          </a:p>
        </p:txBody>
      </p:sp>
    </p:spTree>
    <p:extLst>
      <p:ext uri="{BB962C8B-B14F-4D97-AF65-F5344CB8AC3E}">
        <p14:creationId xmlns:p14="http://schemas.microsoft.com/office/powerpoint/2010/main" val="317908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6493F8-E899-C24B-8B91-94E60DD03C11}" type="slidenum">
              <a:rPr lang="en-US" smtClean="0"/>
              <a:t>9</a:t>
            </a:fld>
            <a:endParaRPr lang="en-US"/>
          </a:p>
        </p:txBody>
      </p:sp>
    </p:spTree>
    <p:extLst>
      <p:ext uri="{BB962C8B-B14F-4D97-AF65-F5344CB8AC3E}">
        <p14:creationId xmlns:p14="http://schemas.microsoft.com/office/powerpoint/2010/main" val="344748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ba849d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ba849d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APIs are used to simplify the way different, disparate, software resources communicate. By using a universal structure of communications, we open up a wide range of opportunities.  </a:t>
            </a:r>
            <a:endParaRPr dirty="0">
              <a:solidFill>
                <a:schemeClr val="dk1"/>
              </a:solidFill>
            </a:endParaRPr>
          </a:p>
        </p:txBody>
      </p:sp>
    </p:spTree>
    <p:extLst>
      <p:ext uri="{BB962C8B-B14F-4D97-AF65-F5344CB8AC3E}">
        <p14:creationId xmlns:p14="http://schemas.microsoft.com/office/powerpoint/2010/main" val="295176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a:t>
            </a:r>
            <a:r>
              <a:rPr lang="en-US" dirty="0"/>
              <a:t>s your application evolves, your APIs will proliferate. </a:t>
            </a:r>
            <a:r>
              <a:rPr lang="en-US" baseline="0" dirty="0"/>
              <a:t>For example, you discover that your customers want your webpages to load faster. You move some of your business logic into your web frontend, so that it fetches data automatically in the background without having to reload the webpage. This makes your website feel more responsive. Next, you might want to introduce native mobile apps for iOS and Android. To support these different clients, you must refactor your backend to expose an API so that your team can reuse the business logic across different applications. </a:t>
            </a:r>
          </a:p>
        </p:txBody>
      </p:sp>
    </p:spTree>
    <p:extLst>
      <p:ext uri="{BB962C8B-B14F-4D97-AF65-F5344CB8AC3E}">
        <p14:creationId xmlns:p14="http://schemas.microsoft.com/office/powerpoint/2010/main" val="20441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Along the way, your feature set grows, and so does your team. You want to add new features, such as recommendations and inventory-tracking systems. You refactor your application into multiple microservices to enable each team to manage and update their service more rapidly. This causes you to expose more APIs. You then want to expand further and build a marketplace to allow third-party sellers to list items. Some of your partners are now asking for APIs to help them automate repetitive tasks. In all of these cases, you are building and deploying APIs as part of your software development cycle. </a:t>
            </a:r>
            <a:endParaRPr lang="en-US" dirty="0"/>
          </a:p>
        </p:txBody>
      </p:sp>
    </p:spTree>
    <p:extLst>
      <p:ext uri="{BB962C8B-B14F-4D97-AF65-F5344CB8AC3E}">
        <p14:creationId xmlns:p14="http://schemas.microsoft.com/office/powerpoint/2010/main" val="380847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361461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9086C-4E91-8649-A089-B7EC62D477EE}" type="slidenum">
              <a:rPr lang="en-US" altLang="x-none"/>
              <a:pPr/>
              <a:t>18</a:t>
            </a:fld>
            <a:endParaRPr lang="en-US" altLang="x-none"/>
          </a:p>
        </p:txBody>
      </p:sp>
      <p:sp>
        <p:nvSpPr>
          <p:cNvPr id="6145" name="Rectangle 1"/>
          <p:cNvSpPr>
            <a:spLocks noGrp="1" noRot="1" noChangeAspect="1" noChangeArrowheads="1"/>
          </p:cNvSpPr>
          <p:nvPr>
            <p:ph type="sldImg"/>
          </p:nvPr>
        </p:nvSpPr>
        <p:spPr>
          <a:ln/>
        </p:spPr>
      </p:sp>
      <p:sp>
        <p:nvSpPr>
          <p:cNvPr id="6146" name="Rectangle 2"/>
          <p:cNvSpPr>
            <a:spLocks noGrp="1" noChangeArrowheads="1"/>
          </p:cNvSpPr>
          <p:nvPr>
            <p:ph type="body" idx="1"/>
          </p:nvPr>
        </p:nvSpPr>
        <p:spPr/>
        <p:txBody>
          <a:bodyPr lIns="0" tIns="0" rIns="0" bIns="0"/>
          <a:lstStyle/>
          <a:p>
            <a:pPr>
              <a:lnSpc>
                <a:spcPct val="95000"/>
              </a:lnSpc>
              <a:spcBef>
                <a:spcPct val="0"/>
              </a:spcBef>
            </a:pPr>
            <a:r>
              <a:rPr lang="en-US" altLang="x-none" sz="1600" dirty="0">
                <a:solidFill>
                  <a:srgbClr val="000000"/>
                </a:solidFill>
                <a:latin typeface="Arial" charset="0"/>
              </a:rPr>
              <a:t>https://</a:t>
            </a:r>
            <a:r>
              <a:rPr lang="en-US" altLang="x-none" sz="1600" dirty="0" err="1">
                <a:solidFill>
                  <a:srgbClr val="000000"/>
                </a:solidFill>
                <a:latin typeface="Arial" charset="0"/>
              </a:rPr>
              <a:t>www.geeksforgeeks.org</a:t>
            </a:r>
            <a:r>
              <a:rPr lang="en-US" altLang="x-none" sz="1600" dirty="0">
                <a:solidFill>
                  <a:srgbClr val="000000"/>
                </a:solidFill>
                <a:latin typeface="Arial" charset="0"/>
              </a:rPr>
              <a:t>/difference-between-rest-</a:t>
            </a:r>
            <a:r>
              <a:rPr lang="en-US" altLang="x-none" sz="1600" dirty="0" err="1">
                <a:solidFill>
                  <a:srgbClr val="000000"/>
                </a:solidFill>
                <a:latin typeface="Arial" charset="0"/>
              </a:rPr>
              <a:t>api</a:t>
            </a:r>
            <a:r>
              <a:rPr lang="en-US" altLang="x-none" sz="1600" dirty="0">
                <a:solidFill>
                  <a:srgbClr val="000000"/>
                </a:solidFill>
                <a:latin typeface="Arial" charset="0"/>
              </a:rPr>
              <a:t>-and-soap-</a:t>
            </a:r>
            <a:r>
              <a:rPr lang="en-US" altLang="x-none" sz="1600" dirty="0" err="1">
                <a:solidFill>
                  <a:srgbClr val="000000"/>
                </a:solidFill>
                <a:latin typeface="Arial" charset="0"/>
              </a:rPr>
              <a:t>api</a:t>
            </a:r>
            <a:r>
              <a:rPr lang="en-US" altLang="x-none" sz="1600" dirty="0">
                <a:solidFill>
                  <a:srgbClr val="000000"/>
                </a:solidFill>
                <a:latin typeface="Arial" charset="0"/>
              </a:rPr>
              <a:t>/</a:t>
            </a:r>
          </a:p>
        </p:txBody>
      </p:sp>
    </p:spTree>
    <p:extLst>
      <p:ext uri="{BB962C8B-B14F-4D97-AF65-F5344CB8AC3E}">
        <p14:creationId xmlns:p14="http://schemas.microsoft.com/office/powerpoint/2010/main" val="253532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www.tutorialspoint.com</a:t>
            </a:r>
            <a:r>
              <a:rPr lang="en-US" dirty="0"/>
              <a:t>/restful/</a:t>
            </a:r>
            <a:r>
              <a:rPr lang="en-US" dirty="0" err="1"/>
              <a:t>restful_messages.htm</a:t>
            </a:r>
            <a:endParaRPr lang="en-US" dirty="0"/>
          </a:p>
        </p:txBody>
      </p:sp>
      <p:sp>
        <p:nvSpPr>
          <p:cNvPr id="4" name="Slide Number Placeholder 3"/>
          <p:cNvSpPr>
            <a:spLocks noGrp="1"/>
          </p:cNvSpPr>
          <p:nvPr>
            <p:ph type="sldNum" sz="quarter" idx="10"/>
          </p:nvPr>
        </p:nvSpPr>
        <p:spPr/>
        <p:txBody>
          <a:bodyPr/>
          <a:lstStyle/>
          <a:p>
            <a:fld id="{F66493F8-E899-C24B-8B91-94E60DD03C11}" type="slidenum">
              <a:rPr lang="en-US" smtClean="0"/>
              <a:t>22</a:t>
            </a:fld>
            <a:endParaRPr lang="en-US"/>
          </a:p>
        </p:txBody>
      </p:sp>
    </p:spTree>
    <p:extLst>
      <p:ext uri="{BB962C8B-B14F-4D97-AF65-F5344CB8AC3E}">
        <p14:creationId xmlns:p14="http://schemas.microsoft.com/office/powerpoint/2010/main" val="41604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7.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9.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4.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Distributed and Cloud Computing - Fall 2021</a:t>
            </a:r>
          </a:p>
        </p:txBody>
      </p:sp>
      <p:sp>
        <p:nvSpPr>
          <p:cNvPr id="6" name="Slide Number Placeholder 5"/>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12973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Distributed and Cloud Computing - Fall 2021</a:t>
            </a:r>
          </a:p>
        </p:txBody>
      </p:sp>
      <p:sp>
        <p:nvSpPr>
          <p:cNvPr id="6" name="Slide Number Placeholder 5"/>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712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Distributed and Cloud Computing - Fall 2021</a:t>
            </a:r>
          </a:p>
        </p:txBody>
      </p:sp>
      <p:sp>
        <p:nvSpPr>
          <p:cNvPr id="6" name="Slide Number Placeholder 5"/>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56336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b - Full - Title">
  <p:cSld name="1b - Full - Title">
    <p:spTree>
      <p:nvGrpSpPr>
        <p:cNvPr id="1" name="Shape 93"/>
        <p:cNvGrpSpPr/>
        <p:nvPr/>
      </p:nvGrpSpPr>
      <p:grpSpPr>
        <a:xfrm>
          <a:off x="0" y="0"/>
          <a:ext cx="0" cy="0"/>
          <a:chOff x="0" y="0"/>
          <a:chExt cx="0" cy="0"/>
        </a:xfrm>
      </p:grpSpPr>
      <p:cxnSp>
        <p:nvCxnSpPr>
          <p:cNvPr id="94" name="Google Shape;94;p17"/>
          <p:cNvCxnSpPr/>
          <p:nvPr/>
        </p:nvCxnSpPr>
        <p:spPr>
          <a:xfrm>
            <a:off x="1162285" y="678416"/>
            <a:ext cx="571600" cy="0"/>
          </a:xfrm>
          <a:prstGeom prst="straightConnector1">
            <a:avLst/>
          </a:prstGeom>
          <a:noFill/>
          <a:ln w="38100" cap="flat" cmpd="sng">
            <a:solidFill>
              <a:srgbClr val="4285F4"/>
            </a:solidFill>
            <a:prstDash val="solid"/>
            <a:round/>
            <a:headEnd type="none" w="med" len="med"/>
            <a:tailEnd type="none" w="med" len="med"/>
          </a:ln>
        </p:spPr>
      </p:cxnSp>
      <p:sp>
        <p:nvSpPr>
          <p:cNvPr id="95" name="Google Shape;95;p17"/>
          <p:cNvSpPr txBox="1">
            <a:spLocks noGrp="1"/>
          </p:cNvSpPr>
          <p:nvPr>
            <p:ph type="title"/>
          </p:nvPr>
        </p:nvSpPr>
        <p:spPr>
          <a:xfrm>
            <a:off x="1114983" y="769917"/>
            <a:ext cx="9850200" cy="76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200">
                <a:solidFill>
                  <a:schemeClr val="dk1"/>
                </a:solidFill>
                <a:latin typeface="Google Sans"/>
                <a:ea typeface="Google Sans"/>
                <a:cs typeface="Google Sans"/>
                <a:sym typeface="Google Sans"/>
              </a:defRPr>
            </a:lvl1pPr>
            <a:lvl2pPr lvl="1" rtl="0">
              <a:spcBef>
                <a:spcPts val="0"/>
              </a:spcBef>
              <a:spcAft>
                <a:spcPts val="0"/>
              </a:spcAft>
              <a:buNone/>
              <a:defRPr sz="3200">
                <a:solidFill>
                  <a:schemeClr val="dk1"/>
                </a:solidFill>
                <a:latin typeface="Google Sans"/>
                <a:ea typeface="Google Sans"/>
                <a:cs typeface="Google Sans"/>
                <a:sym typeface="Google Sans"/>
              </a:defRPr>
            </a:lvl2pPr>
            <a:lvl3pPr lvl="2" rtl="0">
              <a:spcBef>
                <a:spcPts val="0"/>
              </a:spcBef>
              <a:spcAft>
                <a:spcPts val="0"/>
              </a:spcAft>
              <a:buNone/>
              <a:defRPr sz="3200">
                <a:solidFill>
                  <a:schemeClr val="dk1"/>
                </a:solidFill>
                <a:latin typeface="Google Sans"/>
                <a:ea typeface="Google Sans"/>
                <a:cs typeface="Google Sans"/>
                <a:sym typeface="Google Sans"/>
              </a:defRPr>
            </a:lvl3pPr>
            <a:lvl4pPr lvl="3" rtl="0">
              <a:spcBef>
                <a:spcPts val="0"/>
              </a:spcBef>
              <a:spcAft>
                <a:spcPts val="0"/>
              </a:spcAft>
              <a:buNone/>
              <a:defRPr sz="3200">
                <a:solidFill>
                  <a:schemeClr val="dk1"/>
                </a:solidFill>
                <a:latin typeface="Google Sans"/>
                <a:ea typeface="Google Sans"/>
                <a:cs typeface="Google Sans"/>
                <a:sym typeface="Google Sans"/>
              </a:defRPr>
            </a:lvl4pPr>
            <a:lvl5pPr lvl="4" rtl="0">
              <a:spcBef>
                <a:spcPts val="0"/>
              </a:spcBef>
              <a:spcAft>
                <a:spcPts val="0"/>
              </a:spcAft>
              <a:buNone/>
              <a:defRPr sz="3200">
                <a:solidFill>
                  <a:schemeClr val="dk1"/>
                </a:solidFill>
                <a:latin typeface="Google Sans"/>
                <a:ea typeface="Google Sans"/>
                <a:cs typeface="Google Sans"/>
                <a:sym typeface="Google Sans"/>
              </a:defRPr>
            </a:lvl5pPr>
            <a:lvl6pPr lvl="5" rtl="0">
              <a:spcBef>
                <a:spcPts val="0"/>
              </a:spcBef>
              <a:spcAft>
                <a:spcPts val="0"/>
              </a:spcAft>
              <a:buNone/>
              <a:defRPr sz="3200">
                <a:solidFill>
                  <a:schemeClr val="dk1"/>
                </a:solidFill>
                <a:latin typeface="Google Sans"/>
                <a:ea typeface="Google Sans"/>
                <a:cs typeface="Google Sans"/>
                <a:sym typeface="Google Sans"/>
              </a:defRPr>
            </a:lvl6pPr>
            <a:lvl7pPr lvl="6" rtl="0">
              <a:spcBef>
                <a:spcPts val="0"/>
              </a:spcBef>
              <a:spcAft>
                <a:spcPts val="0"/>
              </a:spcAft>
              <a:buNone/>
              <a:defRPr sz="3200">
                <a:solidFill>
                  <a:schemeClr val="dk1"/>
                </a:solidFill>
                <a:latin typeface="Google Sans"/>
                <a:ea typeface="Google Sans"/>
                <a:cs typeface="Google Sans"/>
                <a:sym typeface="Google Sans"/>
              </a:defRPr>
            </a:lvl7pPr>
            <a:lvl8pPr lvl="7" rtl="0">
              <a:spcBef>
                <a:spcPts val="0"/>
              </a:spcBef>
              <a:spcAft>
                <a:spcPts val="0"/>
              </a:spcAft>
              <a:buNone/>
              <a:defRPr sz="3200">
                <a:solidFill>
                  <a:schemeClr val="dk1"/>
                </a:solidFill>
                <a:latin typeface="Google Sans"/>
                <a:ea typeface="Google Sans"/>
                <a:cs typeface="Google Sans"/>
                <a:sym typeface="Google Sans"/>
              </a:defRPr>
            </a:lvl8pPr>
            <a:lvl9pPr lvl="8" rtl="0">
              <a:spcBef>
                <a:spcPts val="0"/>
              </a:spcBef>
              <a:spcAft>
                <a:spcPts val="0"/>
              </a:spcAft>
              <a:buNone/>
              <a:defRPr sz="3200">
                <a:solidFill>
                  <a:schemeClr val="dk1"/>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2927881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1336734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63540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Distributed and Cloud Computing - Fall 2021</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95819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96536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Tree>
    <p:custDataLst>
      <p:tags r:id="rId1"/>
    </p:custDataLst>
    <p:extLst>
      <p:ext uri="{BB962C8B-B14F-4D97-AF65-F5344CB8AC3E}">
        <p14:creationId xmlns:p14="http://schemas.microsoft.com/office/powerpoint/2010/main" val="2345482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6" name="Picture 15">
            <a:extLst>
              <a:ext uri="{FF2B5EF4-FFF2-40B4-BE49-F238E27FC236}">
                <a16:creationId xmlns:a16="http://schemas.microsoft.com/office/drawing/2014/main" id="{BF6D2BA4-6287-854B-A5A3-81A95726CF44}"/>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62809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4" name="Picture 13">
            <a:extLst>
              <a:ext uri="{FF2B5EF4-FFF2-40B4-BE49-F238E27FC236}">
                <a16:creationId xmlns:a16="http://schemas.microsoft.com/office/drawing/2014/main" id="{BCD2DB21-CEFB-4A4D-B8DA-776FFE4E65ED}"/>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9362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Distributed and Cloud Computing - Fall 2021</a:t>
            </a:r>
          </a:p>
        </p:txBody>
      </p:sp>
      <p:sp>
        <p:nvSpPr>
          <p:cNvPr id="6" name="Slide Number Placeholder 5"/>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594415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6" name="Picture 15">
            <a:extLst>
              <a:ext uri="{FF2B5EF4-FFF2-40B4-BE49-F238E27FC236}">
                <a16:creationId xmlns:a16="http://schemas.microsoft.com/office/drawing/2014/main" id="{503D402F-215B-FB47-825A-3E2774C59C1B}"/>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351199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5" name="Picture 14">
            <a:extLst>
              <a:ext uri="{FF2B5EF4-FFF2-40B4-BE49-F238E27FC236}">
                <a16:creationId xmlns:a16="http://schemas.microsoft.com/office/drawing/2014/main" id="{2D28D2B2-887B-C449-B54F-A6016CBDBCB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958827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8" name="Picture 7">
            <a:extLst>
              <a:ext uri="{FF2B5EF4-FFF2-40B4-BE49-F238E27FC236}">
                <a16:creationId xmlns:a16="http://schemas.microsoft.com/office/drawing/2014/main" id="{FD64CDEF-A244-5649-B243-5BDF609659DF}"/>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504404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6" name="Picture 15">
            <a:extLst>
              <a:ext uri="{FF2B5EF4-FFF2-40B4-BE49-F238E27FC236}">
                <a16:creationId xmlns:a16="http://schemas.microsoft.com/office/drawing/2014/main" id="{B49C5B5F-9EDC-CD4D-BA0B-49411FD11BBC}"/>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4129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dirty="0"/>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dirty="0"/>
          </a:p>
        </p:txBody>
      </p:sp>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6" name="Picture 15">
            <a:extLst>
              <a:ext uri="{FF2B5EF4-FFF2-40B4-BE49-F238E27FC236}">
                <a16:creationId xmlns:a16="http://schemas.microsoft.com/office/drawing/2014/main" id="{49A7927A-C274-E848-B9FC-75CF0763AED5}"/>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98485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dirty="0"/>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dirty="0"/>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dirty="0"/>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dirty="0"/>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dirty="0"/>
          </a:p>
        </p:txBody>
      </p:sp>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23" name="Picture 22">
            <a:extLst>
              <a:ext uri="{FF2B5EF4-FFF2-40B4-BE49-F238E27FC236}">
                <a16:creationId xmlns:a16="http://schemas.microsoft.com/office/drawing/2014/main" id="{C99A9892-B85D-B746-B8F0-8DD0CF1EABE7}"/>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220205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14662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graphicFrame>
        <p:nvGraphicFramePr>
          <p:cNvPr id="12" name="Table 11">
            <a:extLst>
              <a:ext uri="{FF2B5EF4-FFF2-40B4-BE49-F238E27FC236}">
                <a16:creationId xmlns:a16="http://schemas.microsoft.com/office/drawing/2014/main" id="{0370ABAC-E7FF-4E74-94C9-7BD9C8392BD8}"/>
              </a:ext>
            </a:extLst>
          </p:cNvPr>
          <p:cNvGraphicFramePr>
            <a:graphicFrameLocks noGrp="1"/>
          </p:cNvGraphicFramePr>
          <p:nvPr userDrawn="1"/>
        </p:nvGraphicFramePr>
        <p:xfrm>
          <a:off x="420045" y="1782218"/>
          <a:ext cx="11348967" cy="3934918"/>
        </p:xfrm>
        <a:graphic>
          <a:graphicData uri="http://schemas.openxmlformats.org/drawingml/2006/table">
            <a:tbl>
              <a:tblPr firstRow="1" bandRow="1"/>
              <a:tblGrid>
                <a:gridCol w="2418520">
                  <a:extLst>
                    <a:ext uri="{9D8B030D-6E8A-4147-A177-3AD203B41FA5}">
                      <a16:colId xmlns:a16="http://schemas.microsoft.com/office/drawing/2014/main" val="3005986539"/>
                    </a:ext>
                  </a:extLst>
                </a:gridCol>
                <a:gridCol w="8930447">
                  <a:extLst>
                    <a:ext uri="{9D8B030D-6E8A-4147-A177-3AD203B41FA5}">
                      <a16:colId xmlns:a16="http://schemas.microsoft.com/office/drawing/2014/main" val="62459987"/>
                    </a:ext>
                  </a:extLst>
                </a:gridCol>
              </a:tblGrid>
              <a:tr h="723802">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endPar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90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3625043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646983266"/>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4290187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209532838"/>
                  </a:ext>
                </a:extLst>
              </a:tr>
            </a:tbl>
          </a:graphicData>
        </a:graphic>
      </p:graphicFrame>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093296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graphicFrame>
        <p:nvGraphicFramePr>
          <p:cNvPr id="12" name="Table 11">
            <a:extLst>
              <a:ext uri="{FF2B5EF4-FFF2-40B4-BE49-F238E27FC236}">
                <a16:creationId xmlns:a16="http://schemas.microsoft.com/office/drawing/2014/main" id="{0370ABAC-E7FF-4E74-94C9-7BD9C8392BD8}"/>
              </a:ext>
            </a:extLst>
          </p:cNvPr>
          <p:cNvGraphicFramePr>
            <a:graphicFrameLocks noGrp="1"/>
          </p:cNvGraphicFramePr>
          <p:nvPr userDrawn="1"/>
        </p:nvGraphicFramePr>
        <p:xfrm>
          <a:off x="420045" y="1782218"/>
          <a:ext cx="11353800" cy="3934918"/>
        </p:xfrm>
        <a:graphic>
          <a:graphicData uri="http://schemas.openxmlformats.org/drawingml/2006/table">
            <a:tbl>
              <a:tblPr firstRow="1" bandRow="1"/>
              <a:tblGrid>
                <a:gridCol w="2418520">
                  <a:extLst>
                    <a:ext uri="{9D8B030D-6E8A-4147-A177-3AD203B41FA5}">
                      <a16:colId xmlns:a16="http://schemas.microsoft.com/office/drawing/2014/main" val="3005986539"/>
                    </a:ext>
                  </a:extLst>
                </a:gridCol>
                <a:gridCol w="4467640">
                  <a:extLst>
                    <a:ext uri="{9D8B030D-6E8A-4147-A177-3AD203B41FA5}">
                      <a16:colId xmlns:a16="http://schemas.microsoft.com/office/drawing/2014/main" val="62459987"/>
                    </a:ext>
                  </a:extLst>
                </a:gridCol>
                <a:gridCol w="4467640">
                  <a:extLst>
                    <a:ext uri="{9D8B030D-6E8A-4147-A177-3AD203B41FA5}">
                      <a16:colId xmlns:a16="http://schemas.microsoft.com/office/drawing/2014/main" val="4041369776"/>
                    </a:ext>
                  </a:extLst>
                </a:gridCol>
              </a:tblGrid>
              <a:tr h="723802">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endPar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9050" cap="flat" cmpd="sng" algn="ctr">
                      <a:solidFill>
                        <a:srgbClr val="FFFFFF"/>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3625043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646983266"/>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4290187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209532838"/>
                  </a:ext>
                </a:extLst>
              </a:tr>
            </a:tbl>
          </a:graphicData>
        </a:graphic>
      </p:graphicFrame>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3618776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0370ABAC-E7FF-4E74-94C9-7BD9C8392BD8}"/>
              </a:ext>
            </a:extLst>
          </p:cNvPr>
          <p:cNvGraphicFramePr>
            <a:graphicFrameLocks noGrp="1"/>
          </p:cNvGraphicFramePr>
          <p:nvPr userDrawn="1"/>
        </p:nvGraphicFramePr>
        <p:xfrm>
          <a:off x="419101" y="1782218"/>
          <a:ext cx="11354743" cy="3934918"/>
        </p:xfrm>
        <a:graphic>
          <a:graphicData uri="http://schemas.openxmlformats.org/drawingml/2006/table">
            <a:tbl>
              <a:tblPr firstRow="1" bandRow="1"/>
              <a:tblGrid>
                <a:gridCol w="2419351">
                  <a:extLst>
                    <a:ext uri="{9D8B030D-6E8A-4147-A177-3AD203B41FA5}">
                      <a16:colId xmlns:a16="http://schemas.microsoft.com/office/drawing/2014/main" val="3005986539"/>
                    </a:ext>
                  </a:extLst>
                </a:gridCol>
                <a:gridCol w="2978464">
                  <a:extLst>
                    <a:ext uri="{9D8B030D-6E8A-4147-A177-3AD203B41FA5}">
                      <a16:colId xmlns:a16="http://schemas.microsoft.com/office/drawing/2014/main" val="62459987"/>
                    </a:ext>
                  </a:extLst>
                </a:gridCol>
                <a:gridCol w="2978464">
                  <a:extLst>
                    <a:ext uri="{9D8B030D-6E8A-4147-A177-3AD203B41FA5}">
                      <a16:colId xmlns:a16="http://schemas.microsoft.com/office/drawing/2014/main" val="4041369776"/>
                    </a:ext>
                  </a:extLst>
                </a:gridCol>
                <a:gridCol w="2978464">
                  <a:extLst>
                    <a:ext uri="{9D8B030D-6E8A-4147-A177-3AD203B41FA5}">
                      <a16:colId xmlns:a16="http://schemas.microsoft.com/office/drawing/2014/main" val="565943697"/>
                    </a:ext>
                  </a:extLst>
                </a:gridCol>
              </a:tblGrid>
              <a:tr h="723802">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endPar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9050" cap="flat" cmpd="sng" algn="ctr">
                      <a:solidFill>
                        <a:srgbClr val="FFFFFF"/>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3625043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646983266"/>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42901877"/>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8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dirty="0">
                          <a:latin typeface="Amazon Ember Light" panose="020B0403020204020204" pitchFamily="34" charset="0"/>
                          <a:ea typeface="Amazon Ember Light" panose="020B0403020204020204" pitchFamily="34" charset="0"/>
                          <a:cs typeface="Amazon Ember Light" panose="020B0403020204020204" pitchFamily="34" charset="0"/>
                        </a:rPr>
                        <a:t>Placeholder</a:t>
                      </a:r>
                    </a:p>
                  </a:txBody>
                  <a:tcPr marL="18288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82828">
                        <a:lumMod val="10000"/>
                        <a:lumOff val="90000"/>
                      </a:srgbClr>
                    </a:solidFill>
                  </a:tcPr>
                </a:tc>
                <a:extLst>
                  <a:ext uri="{0D108BD9-81ED-4DB2-BD59-A6C34878D82A}">
                    <a16:rowId xmlns:a16="http://schemas.microsoft.com/office/drawing/2014/main" val="2209532838"/>
                  </a:ext>
                </a:extLst>
              </a:tr>
            </a:tbl>
          </a:graphicData>
        </a:graphic>
      </p:graphicFrame>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4198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Distributed and Cloud Computing - Fall 2021</a:t>
            </a:r>
          </a:p>
        </p:txBody>
      </p:sp>
      <p:sp>
        <p:nvSpPr>
          <p:cNvPr id="6" name="Slide Number Placeholder 5"/>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0459075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11" name="Picture 10">
            <a:extLst>
              <a:ext uri="{FF2B5EF4-FFF2-40B4-BE49-F238E27FC236}">
                <a16:creationId xmlns:a16="http://schemas.microsoft.com/office/drawing/2014/main" id="{BE6AEB20-C247-9049-A91B-EA79979980DA}"/>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2333744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535870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
        <p:nvSpPr>
          <p:cNvPr id="7" name="Slide Number Placeholder 5">
            <a:extLst>
              <a:ext uri="{FF2B5EF4-FFF2-40B4-BE49-F238E27FC236}">
                <a16:creationId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1952345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Tree>
    <p:custDataLst>
      <p:tags r:id="rId1"/>
    </p:custDataLst>
    <p:extLst>
      <p:ext uri="{BB962C8B-B14F-4D97-AF65-F5344CB8AC3E}">
        <p14:creationId xmlns:p14="http://schemas.microsoft.com/office/powerpoint/2010/main" val="1843229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169445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481627128"/>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Distributed and Cloud Computing - Fall 2021</a:t>
            </a:r>
          </a:p>
        </p:txBody>
      </p:sp>
      <p:sp>
        <p:nvSpPr>
          <p:cNvPr id="7" name="Slide Number Placeholder 6"/>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41444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Distributed and Cloud Computing - Fall 2021</a:t>
            </a:r>
          </a:p>
        </p:txBody>
      </p:sp>
      <p:sp>
        <p:nvSpPr>
          <p:cNvPr id="9" name="Slide Number Placeholder 8"/>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201865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Distributed and Cloud Computing - Fall 2021</a:t>
            </a:r>
          </a:p>
        </p:txBody>
      </p:sp>
      <p:sp>
        <p:nvSpPr>
          <p:cNvPr id="5" name="Slide Number Placeholder 4"/>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65428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Distributed and Cloud Computing - Fall 2021</a:t>
            </a:r>
          </a:p>
        </p:txBody>
      </p:sp>
      <p:sp>
        <p:nvSpPr>
          <p:cNvPr id="4" name="Slide Number Placeholder 3"/>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7587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Distributed and Cloud Computing - Fall 2021</a:t>
            </a:r>
          </a:p>
        </p:txBody>
      </p:sp>
      <p:sp>
        <p:nvSpPr>
          <p:cNvPr id="7" name="Slide Number Placeholder 6"/>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7296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Distributed and Cloud Computing - Fall 2021</a:t>
            </a:r>
          </a:p>
        </p:txBody>
      </p:sp>
      <p:sp>
        <p:nvSpPr>
          <p:cNvPr id="7" name="Slide Number Placeholder 6"/>
          <p:cNvSpPr>
            <a:spLocks noGrp="1"/>
          </p:cNvSpPr>
          <p:nvPr>
            <p:ph type="sldNum" sz="quarter" idx="12"/>
          </p:nvPr>
        </p:nvSpPr>
        <p:spPr/>
        <p:txBody>
          <a:bodyPr/>
          <a:lstStyle/>
          <a:p>
            <a:fld id="{EDBACB3D-9350-3B46-A9B7-05769D77423C}" type="slidenum">
              <a:rPr lang="en-US" smtClean="0"/>
              <a:t>‹#›</a:t>
            </a:fld>
            <a:endParaRPr lang="en-US"/>
          </a:p>
        </p:txBody>
      </p:sp>
    </p:spTree>
    <p:extLst>
      <p:ext uri="{BB962C8B-B14F-4D97-AF65-F5344CB8AC3E}">
        <p14:creationId xmlns:p14="http://schemas.microsoft.com/office/powerpoint/2010/main" val="173656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ags" Target="../tags/tag1.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Distributed and Cloud Computing - Fall 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ACB3D-9350-3B46-A9B7-05769D77423C}" type="slidenum">
              <a:rPr lang="en-US" smtClean="0"/>
              <a:t>‹#›</a:t>
            </a:fld>
            <a:endParaRPr lang="en-US"/>
          </a:p>
        </p:txBody>
      </p:sp>
    </p:spTree>
    <p:extLst>
      <p:ext uri="{BB962C8B-B14F-4D97-AF65-F5344CB8AC3E}">
        <p14:creationId xmlns:p14="http://schemas.microsoft.com/office/powerpoint/2010/main" val="30199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47"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Distributed and Cloud Computing - Fall 2021</a:t>
            </a:r>
            <a:endParaRPr lang="en-US" dirty="0"/>
          </a:p>
        </p:txBody>
      </p:sp>
    </p:spTree>
    <p:custDataLst>
      <p:tags r:id="rId25"/>
    </p:custDataLst>
    <p:extLst>
      <p:ext uri="{BB962C8B-B14F-4D97-AF65-F5344CB8AC3E}">
        <p14:creationId xmlns:p14="http://schemas.microsoft.com/office/powerpoint/2010/main" val="31411039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thanaa.ghanem@metro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5.png"/><Relationship Id="rId11" Type="http://schemas.openxmlformats.org/officeDocument/2006/relationships/image" Target="../media/image18.svg"/><Relationship Id="rId5" Type="http://schemas.openxmlformats.org/officeDocument/2006/relationships/image" Target="../media/image14.sv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8.sv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7.png"/><Relationship Id="rId11" Type="http://schemas.openxmlformats.org/officeDocument/2006/relationships/image" Target="../media/image16.svg"/><Relationship Id="rId5" Type="http://schemas.openxmlformats.org/officeDocument/2006/relationships/image" Target="../media/image9.sv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sv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13.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localhost/books/ISBN-0011021"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 Id="rId4" Type="http://schemas.openxmlformats.org/officeDocument/2006/relationships/hyperlink" Target="http://localhost/books/ISBN-0011021/authors"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localhost/books/isbn-111"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localhost/books/ISBN-001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3.xml"/><Relationship Id="rId7" Type="http://schemas.openxmlformats.org/officeDocument/2006/relationships/diagramColors" Target="../diagrams/colors2.xml"/><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oogle.com/search?q=jellyfish" TargetMode="External"/><Relationship Id="rId2" Type="http://schemas.openxmlformats.org/officeDocument/2006/relationships/hyperlink" Target="https://www.google.com/search?q=metropolitanstate" TargetMode="External"/><Relationship Id="rId1" Type="http://schemas.openxmlformats.org/officeDocument/2006/relationships/slideLayout" Target="../slideLayouts/slideLayout2.xml"/><Relationship Id="rId4" Type="http://schemas.openxmlformats.org/officeDocument/2006/relationships/hyperlink" Target="https://www.google.com/search?q=metropolitanstate&amp;start=10"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45088A-9F21-7E48-B09D-D52ABC971DE1}"/>
              </a:ext>
            </a:extLst>
          </p:cNvPr>
          <p:cNvSpPr>
            <a:spLocks noGrp="1"/>
          </p:cNvSpPr>
          <p:nvPr>
            <p:ph type="ctrTitle"/>
          </p:nvPr>
        </p:nvSpPr>
        <p:spPr>
          <a:xfrm>
            <a:off x="526472" y="665163"/>
            <a:ext cx="9144000" cy="2387600"/>
          </a:xfrm>
        </p:spPr>
        <p:txBody>
          <a:bodyPr>
            <a:noAutofit/>
          </a:bodyPr>
          <a:lstStyle/>
          <a:p>
            <a:pPr algn="l"/>
            <a:br>
              <a:rPr lang="en-US" sz="3300" dirty="0"/>
            </a:br>
            <a:r>
              <a:rPr lang="en-US" sz="3600" dirty="0"/>
              <a:t>ICS 432 – 01</a:t>
            </a:r>
            <a:br>
              <a:rPr lang="en-US" sz="3600" dirty="0"/>
            </a:br>
            <a:r>
              <a:rPr lang="en-US" sz="3600" dirty="0"/>
              <a:t>Distributed and Cloud Computing </a:t>
            </a:r>
            <a:br>
              <a:rPr lang="en-US" sz="3600" dirty="0"/>
            </a:br>
            <a:r>
              <a:rPr lang="en-US" sz="3600" dirty="0"/>
              <a:t>Fall 2021</a:t>
            </a:r>
            <a:br>
              <a:rPr lang="en-US" sz="3600" dirty="0"/>
            </a:br>
            <a:endParaRPr lang="en-US" sz="3300" dirty="0"/>
          </a:p>
        </p:txBody>
      </p:sp>
      <p:sp>
        <p:nvSpPr>
          <p:cNvPr id="6" name="Subtitle 5">
            <a:extLst>
              <a:ext uri="{FF2B5EF4-FFF2-40B4-BE49-F238E27FC236}">
                <a16:creationId xmlns:a16="http://schemas.microsoft.com/office/drawing/2014/main" id="{C82263AD-4EFB-5B40-88F4-E3166439C74D}"/>
              </a:ext>
            </a:extLst>
          </p:cNvPr>
          <p:cNvSpPr>
            <a:spLocks noGrp="1"/>
          </p:cNvSpPr>
          <p:nvPr>
            <p:ph type="subTitle" idx="1"/>
          </p:nvPr>
        </p:nvSpPr>
        <p:spPr/>
        <p:txBody>
          <a:bodyPr/>
          <a:lstStyle/>
          <a:p>
            <a:r>
              <a:rPr lang="en-US" dirty="0"/>
              <a:t>Instructor: </a:t>
            </a:r>
            <a:r>
              <a:rPr lang="en-US" dirty="0" err="1"/>
              <a:t>Thanaa</a:t>
            </a:r>
            <a:r>
              <a:rPr lang="en-US" dirty="0"/>
              <a:t> Ghanem</a:t>
            </a:r>
          </a:p>
          <a:p>
            <a:r>
              <a:rPr lang="en-US" dirty="0">
                <a:hlinkClick r:id="rId2"/>
              </a:rPr>
              <a:t>thanaa.ghanem@metrostate.edu</a:t>
            </a:r>
            <a:endParaRPr lang="en-US" dirty="0"/>
          </a:p>
          <a:p>
            <a:endParaRPr lang="en-US" sz="2800" dirty="0"/>
          </a:p>
          <a:p>
            <a:endParaRPr lang="en-US" b="1" dirty="0"/>
          </a:p>
          <a:p>
            <a:r>
              <a:rPr lang="en-US" b="1" dirty="0"/>
              <a:t>Lectures 13</a:t>
            </a:r>
          </a:p>
          <a:p>
            <a:r>
              <a:rPr lang="en-US" b="1" dirty="0"/>
              <a:t>November 20, 2021</a:t>
            </a:r>
          </a:p>
          <a:p>
            <a:endParaRPr lang="en-US" dirty="0"/>
          </a:p>
        </p:txBody>
      </p:sp>
      <p:sp>
        <p:nvSpPr>
          <p:cNvPr id="7" name="Footer Placeholder 6">
            <a:extLst>
              <a:ext uri="{FF2B5EF4-FFF2-40B4-BE49-F238E27FC236}">
                <a16:creationId xmlns:a16="http://schemas.microsoft.com/office/drawing/2014/main" id="{FC9E78D3-AC7B-A047-B57D-4D47D718C81B}"/>
              </a:ext>
            </a:extLst>
          </p:cNvPr>
          <p:cNvSpPr>
            <a:spLocks noGrp="1"/>
          </p:cNvSpPr>
          <p:nvPr>
            <p:ph type="ftr" sz="quarter" idx="11"/>
          </p:nvPr>
        </p:nvSpPr>
        <p:spPr/>
        <p:txBody>
          <a:bodyPr/>
          <a:lstStyle/>
          <a:p>
            <a:r>
              <a:rPr lang="en-US" dirty="0"/>
              <a:t>Distributed and Cloud Computing - Fall 2021</a:t>
            </a:r>
          </a:p>
        </p:txBody>
      </p:sp>
      <p:sp>
        <p:nvSpPr>
          <p:cNvPr id="4" name="Slide Number Placeholder 3">
            <a:extLst>
              <a:ext uri="{FF2B5EF4-FFF2-40B4-BE49-F238E27FC236}">
                <a16:creationId xmlns:a16="http://schemas.microsoft.com/office/drawing/2014/main" id="{14FDB143-A0C0-F14D-86B5-9F7D0E306B8D}"/>
              </a:ext>
            </a:extLst>
          </p:cNvPr>
          <p:cNvSpPr>
            <a:spLocks noGrp="1"/>
          </p:cNvSpPr>
          <p:nvPr>
            <p:ph type="sldNum" sz="quarter" idx="12"/>
          </p:nvPr>
        </p:nvSpPr>
        <p:spPr/>
        <p:txBody>
          <a:bodyPr/>
          <a:lstStyle/>
          <a:p>
            <a:fld id="{B6A95138-A96E-2F42-A959-2EFD44FE4AB7}" type="slidenum">
              <a:rPr lang="en-US" smtClean="0"/>
              <a:pPr/>
              <a:t>1</a:t>
            </a:fld>
            <a:endParaRPr lang="en-US" dirty="0"/>
          </a:p>
        </p:txBody>
      </p:sp>
    </p:spTree>
    <p:extLst>
      <p:ext uri="{BB962C8B-B14F-4D97-AF65-F5344CB8AC3E}">
        <p14:creationId xmlns:p14="http://schemas.microsoft.com/office/powerpoint/2010/main" val="4154413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prstGeom prst="rect">
            <a:avLst/>
          </a:prstGeom>
        </p:spPr>
        <p:txBody>
          <a:bodyPr spcFirstLastPara="1" wrap="square" lIns="60950" tIns="60950" rIns="60950" bIns="60950" anchor="t" anchorCtr="0">
            <a:noAutofit/>
          </a:bodyPr>
          <a:lstStyle/>
          <a:p>
            <a:r>
              <a:rPr lang="en" dirty="0"/>
              <a:t> APIs hide the details and enforce contracts</a:t>
            </a:r>
            <a:endParaRPr dirty="0"/>
          </a:p>
        </p:txBody>
      </p:sp>
      <p:cxnSp>
        <p:nvCxnSpPr>
          <p:cNvPr id="259" name="Google Shape;259;p46"/>
          <p:cNvCxnSpPr>
            <a:stCxn id="260" idx="1"/>
            <a:endCxn id="261" idx="3"/>
          </p:cNvCxnSpPr>
          <p:nvPr/>
        </p:nvCxnSpPr>
        <p:spPr>
          <a:xfrm rot="-5400000" flipH="1">
            <a:off x="4551650" y="3648822"/>
            <a:ext cx="182200" cy="2141800"/>
          </a:xfrm>
          <a:prstGeom prst="curvedConnector5">
            <a:avLst>
              <a:gd name="adj1" fmla="val -79375"/>
              <a:gd name="adj2" fmla="val 49970"/>
              <a:gd name="adj3" fmla="val 179408"/>
            </a:avLst>
          </a:prstGeom>
          <a:noFill/>
          <a:ln w="19050" cap="flat" cmpd="sng">
            <a:solidFill>
              <a:schemeClr val="accent2"/>
            </a:solidFill>
            <a:prstDash val="solid"/>
            <a:round/>
            <a:headEnd type="none" w="med" len="med"/>
            <a:tailEnd type="none" w="med" len="med"/>
          </a:ln>
        </p:spPr>
      </p:cxnSp>
      <p:cxnSp>
        <p:nvCxnSpPr>
          <p:cNvPr id="262" name="Google Shape;262;p46"/>
          <p:cNvCxnSpPr>
            <a:stCxn id="263" idx="1"/>
            <a:endCxn id="260" idx="3"/>
          </p:cNvCxnSpPr>
          <p:nvPr/>
        </p:nvCxnSpPr>
        <p:spPr>
          <a:xfrm rot="-5400000">
            <a:off x="3365086" y="5062577"/>
            <a:ext cx="277600" cy="136000"/>
          </a:xfrm>
          <a:prstGeom prst="curvedConnector3">
            <a:avLst>
              <a:gd name="adj1" fmla="val 50011"/>
            </a:avLst>
          </a:prstGeom>
          <a:noFill/>
          <a:ln w="19050" cap="flat" cmpd="sng">
            <a:solidFill>
              <a:schemeClr val="accent2"/>
            </a:solidFill>
            <a:prstDash val="solid"/>
            <a:round/>
            <a:headEnd type="none" w="med" len="med"/>
            <a:tailEnd type="none" w="med" len="med"/>
          </a:ln>
        </p:spPr>
      </p:cxnSp>
      <p:cxnSp>
        <p:nvCxnSpPr>
          <p:cNvPr id="264" name="Google Shape;264;p46"/>
          <p:cNvCxnSpPr>
            <a:stCxn id="265" idx="3"/>
            <a:endCxn id="266" idx="2"/>
          </p:cNvCxnSpPr>
          <p:nvPr/>
        </p:nvCxnSpPr>
        <p:spPr>
          <a:xfrm rot="-5400000">
            <a:off x="3996340" y="2952083"/>
            <a:ext cx="524800" cy="1844800"/>
          </a:xfrm>
          <a:prstGeom prst="curvedConnector3">
            <a:avLst>
              <a:gd name="adj1" fmla="val -27590"/>
            </a:avLst>
          </a:prstGeom>
          <a:noFill/>
          <a:ln w="19050" cap="flat" cmpd="sng">
            <a:solidFill>
              <a:schemeClr val="accent2"/>
            </a:solidFill>
            <a:prstDash val="solid"/>
            <a:round/>
            <a:headEnd type="none" w="med" len="med"/>
            <a:tailEnd type="none" w="med" len="med"/>
          </a:ln>
        </p:spPr>
      </p:cxnSp>
      <p:cxnSp>
        <p:nvCxnSpPr>
          <p:cNvPr id="267" name="Google Shape;267;p46"/>
          <p:cNvCxnSpPr>
            <a:stCxn id="268" idx="0"/>
            <a:endCxn id="269" idx="0"/>
          </p:cNvCxnSpPr>
          <p:nvPr/>
        </p:nvCxnSpPr>
        <p:spPr>
          <a:xfrm rot="5400000" flipH="1">
            <a:off x="4531079" y="2532925"/>
            <a:ext cx="1483000" cy="342200"/>
          </a:xfrm>
          <a:prstGeom prst="curvedConnector5">
            <a:avLst>
              <a:gd name="adj1" fmla="val 35365"/>
              <a:gd name="adj2" fmla="val -69211"/>
              <a:gd name="adj3" fmla="val 117623"/>
            </a:avLst>
          </a:prstGeom>
          <a:noFill/>
          <a:ln w="19050" cap="flat" cmpd="sng">
            <a:solidFill>
              <a:schemeClr val="accent2"/>
            </a:solidFill>
            <a:prstDash val="solid"/>
            <a:round/>
            <a:headEnd type="none" w="med" len="med"/>
            <a:tailEnd type="none" w="med" len="med"/>
          </a:ln>
        </p:spPr>
      </p:cxnSp>
      <p:cxnSp>
        <p:nvCxnSpPr>
          <p:cNvPr id="270" name="Google Shape;270;p46"/>
          <p:cNvCxnSpPr>
            <a:stCxn id="271" idx="0"/>
            <a:endCxn id="268" idx="0"/>
          </p:cNvCxnSpPr>
          <p:nvPr/>
        </p:nvCxnSpPr>
        <p:spPr>
          <a:xfrm rot="-5400000">
            <a:off x="4114474" y="3860060"/>
            <a:ext cx="1743800" cy="914600"/>
          </a:xfrm>
          <a:prstGeom prst="curvedConnector3">
            <a:avLst>
              <a:gd name="adj1" fmla="val 108308"/>
            </a:avLst>
          </a:prstGeom>
          <a:noFill/>
          <a:ln w="19050" cap="flat" cmpd="sng">
            <a:solidFill>
              <a:schemeClr val="accent2"/>
            </a:solidFill>
            <a:prstDash val="solid"/>
            <a:round/>
            <a:headEnd type="none" w="med" len="med"/>
            <a:tailEnd type="none" w="med" len="med"/>
          </a:ln>
        </p:spPr>
      </p:cxnSp>
      <p:cxnSp>
        <p:nvCxnSpPr>
          <p:cNvPr id="272" name="Google Shape;272;p46"/>
          <p:cNvCxnSpPr>
            <a:stCxn id="265" idx="1"/>
            <a:endCxn id="273" idx="4"/>
          </p:cNvCxnSpPr>
          <p:nvPr/>
        </p:nvCxnSpPr>
        <p:spPr>
          <a:xfrm rot="-5400000" flipH="1">
            <a:off x="4067440" y="2680383"/>
            <a:ext cx="964600" cy="2426800"/>
          </a:xfrm>
          <a:prstGeom prst="curvedConnector5">
            <a:avLst>
              <a:gd name="adj1" fmla="val -15016"/>
              <a:gd name="adj2" fmla="val 60293"/>
              <a:gd name="adj3" fmla="val 115018"/>
            </a:avLst>
          </a:prstGeom>
          <a:noFill/>
          <a:ln w="19050" cap="flat" cmpd="sng">
            <a:solidFill>
              <a:schemeClr val="accent2"/>
            </a:solidFill>
            <a:prstDash val="solid"/>
            <a:round/>
            <a:headEnd type="none" w="med" len="med"/>
            <a:tailEnd type="none" w="med" len="med"/>
          </a:ln>
        </p:spPr>
      </p:cxnSp>
      <p:sp>
        <p:nvSpPr>
          <p:cNvPr id="274" name="Google Shape;274;p46"/>
          <p:cNvSpPr/>
          <p:nvPr/>
        </p:nvSpPr>
        <p:spPr>
          <a:xfrm>
            <a:off x="7391261" y="1828395"/>
            <a:ext cx="734200" cy="3244000"/>
          </a:xfrm>
          <a:prstGeom prst="rect">
            <a:avLst/>
          </a:prstGeom>
          <a:solidFill>
            <a:srgbClr val="CFE2F3"/>
          </a:solidFill>
          <a:ln>
            <a:noFill/>
          </a:ln>
        </p:spPr>
        <p:txBody>
          <a:bodyPr spcFirstLastPara="1" wrap="square" lIns="60950" tIns="60950" rIns="60950" bIns="60950" anchor="ctr" anchorCtr="0">
            <a:noAutofit/>
          </a:bodyPr>
          <a:lstStyle/>
          <a:p>
            <a:pPr algn="ctr" defTabSz="609630">
              <a:buClr>
                <a:srgbClr val="000000"/>
              </a:buClr>
            </a:pPr>
            <a:r>
              <a:rPr lang="en" sz="2400" kern="0">
                <a:solidFill>
                  <a:srgbClr val="434343"/>
                </a:solidFill>
                <a:latin typeface="Google Sans"/>
                <a:ea typeface="Google Sans"/>
                <a:cs typeface="Google Sans"/>
                <a:sym typeface="Google Sans"/>
              </a:rPr>
              <a:t>API</a:t>
            </a:r>
            <a:endParaRPr sz="2400" kern="0">
              <a:solidFill>
                <a:srgbClr val="434343"/>
              </a:solidFill>
              <a:latin typeface="Google Sans"/>
              <a:ea typeface="Google Sans"/>
              <a:cs typeface="Google Sans"/>
              <a:sym typeface="Google Sans"/>
            </a:endParaRPr>
          </a:p>
        </p:txBody>
      </p:sp>
      <p:sp>
        <p:nvSpPr>
          <p:cNvPr id="260" name="Google Shape;260;p46"/>
          <p:cNvSpPr/>
          <p:nvPr/>
        </p:nvSpPr>
        <p:spPr>
          <a:xfrm rot="5400000">
            <a:off x="3390250" y="4306822"/>
            <a:ext cx="363200" cy="1006800"/>
          </a:xfrm>
          <a:prstGeom prst="rect">
            <a:avLst/>
          </a:prstGeom>
          <a:solidFill>
            <a:srgbClr val="E69138"/>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cxnSp>
        <p:nvCxnSpPr>
          <p:cNvPr id="275" name="Google Shape;275;p46"/>
          <p:cNvCxnSpPr>
            <a:stCxn id="276" idx="0"/>
            <a:endCxn id="277" idx="3"/>
          </p:cNvCxnSpPr>
          <p:nvPr/>
        </p:nvCxnSpPr>
        <p:spPr>
          <a:xfrm flipH="1">
            <a:off x="6048419" y="2251037"/>
            <a:ext cx="963400" cy="991600"/>
          </a:xfrm>
          <a:prstGeom prst="curvedConnector3">
            <a:avLst>
              <a:gd name="adj1" fmla="val 49998"/>
            </a:avLst>
          </a:prstGeom>
          <a:noFill/>
          <a:ln w="76200" cap="flat" cmpd="sng">
            <a:solidFill>
              <a:schemeClr val="lt2"/>
            </a:solidFill>
            <a:prstDash val="solid"/>
            <a:round/>
            <a:headEnd type="none" w="med" len="med"/>
            <a:tailEnd type="none" w="med" len="med"/>
          </a:ln>
        </p:spPr>
      </p:cxnSp>
      <p:sp>
        <p:nvSpPr>
          <p:cNvPr id="278" name="Google Shape;278;p46"/>
          <p:cNvSpPr/>
          <p:nvPr/>
        </p:nvSpPr>
        <p:spPr>
          <a:xfrm>
            <a:off x="4170156" y="1962466"/>
            <a:ext cx="449800" cy="902000"/>
          </a:xfrm>
          <a:prstGeom prst="rect">
            <a:avLst/>
          </a:prstGeom>
          <a:solidFill>
            <a:schemeClr val="accent2"/>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sp>
        <p:nvSpPr>
          <p:cNvPr id="277" name="Google Shape;277;p46"/>
          <p:cNvSpPr/>
          <p:nvPr/>
        </p:nvSpPr>
        <p:spPr>
          <a:xfrm>
            <a:off x="5017997" y="2791735"/>
            <a:ext cx="1030400" cy="9020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66" name="Google Shape;266;p46"/>
          <p:cNvSpPr/>
          <p:nvPr/>
        </p:nvSpPr>
        <p:spPr>
          <a:xfrm>
            <a:off x="5085493" y="3445525"/>
            <a:ext cx="191200" cy="166600"/>
          </a:xfrm>
          <a:prstGeom prst="rect">
            <a:avLst/>
          </a:prstGeom>
          <a:solidFill>
            <a:srgbClr val="FFFFFF"/>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68" name="Google Shape;268;p46"/>
          <p:cNvSpPr/>
          <p:nvPr/>
        </p:nvSpPr>
        <p:spPr>
          <a:xfrm>
            <a:off x="5348079" y="3445525"/>
            <a:ext cx="191200" cy="166600"/>
          </a:xfrm>
          <a:prstGeom prst="rect">
            <a:avLst/>
          </a:prstGeom>
          <a:solidFill>
            <a:srgbClr val="FFFFFF"/>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cxnSp>
        <p:nvCxnSpPr>
          <p:cNvPr id="279" name="Google Shape;279;p46"/>
          <p:cNvCxnSpPr/>
          <p:nvPr/>
        </p:nvCxnSpPr>
        <p:spPr>
          <a:xfrm>
            <a:off x="5585063" y="3596542"/>
            <a:ext cx="417800" cy="0"/>
          </a:xfrm>
          <a:prstGeom prst="straightConnector1">
            <a:avLst/>
          </a:prstGeom>
          <a:noFill/>
          <a:ln w="38100" cap="flat" cmpd="sng">
            <a:solidFill>
              <a:srgbClr val="FFFFFF"/>
            </a:solidFill>
            <a:prstDash val="solid"/>
            <a:round/>
            <a:headEnd type="none" w="med" len="med"/>
            <a:tailEnd type="none" w="med" len="med"/>
          </a:ln>
        </p:spPr>
      </p:cxnSp>
      <p:grpSp>
        <p:nvGrpSpPr>
          <p:cNvPr id="280" name="Google Shape;280;p46"/>
          <p:cNvGrpSpPr/>
          <p:nvPr/>
        </p:nvGrpSpPr>
        <p:grpSpPr>
          <a:xfrm rot="-5400000">
            <a:off x="6993036" y="2052743"/>
            <a:ext cx="434155" cy="396589"/>
            <a:chOff x="902475" y="4696625"/>
            <a:chExt cx="1005300" cy="976500"/>
          </a:xfrm>
        </p:grpSpPr>
        <p:sp>
          <p:nvSpPr>
            <p:cNvPr id="276" name="Google Shape;276;p46"/>
            <p:cNvSpPr/>
            <p:nvPr/>
          </p:nvSpPr>
          <p:spPr>
            <a:xfrm>
              <a:off x="981375" y="4696625"/>
              <a:ext cx="847500" cy="841200"/>
            </a:xfrm>
            <a:prstGeom prst="trapezoid">
              <a:avLst>
                <a:gd name="adj" fmla="val 35416"/>
              </a:avLst>
            </a:prstGeom>
            <a:solidFill>
              <a:schemeClr val="lt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81" name="Google Shape;281;p46"/>
            <p:cNvSpPr/>
            <p:nvPr/>
          </p:nvSpPr>
          <p:spPr>
            <a:xfrm>
              <a:off x="902475" y="5537825"/>
              <a:ext cx="1005300" cy="135300"/>
            </a:xfrm>
            <a:prstGeom prst="rect">
              <a:avLst/>
            </a:prstGeom>
            <a:solidFill>
              <a:schemeClr val="dk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grpSp>
      <p:cxnSp>
        <p:nvCxnSpPr>
          <p:cNvPr id="282" name="Google Shape;282;p46"/>
          <p:cNvCxnSpPr>
            <a:stCxn id="283" idx="0"/>
            <a:endCxn id="284" idx="3"/>
          </p:cNvCxnSpPr>
          <p:nvPr/>
        </p:nvCxnSpPr>
        <p:spPr>
          <a:xfrm flipH="1">
            <a:off x="4637419" y="4675593"/>
            <a:ext cx="2374400" cy="1201200"/>
          </a:xfrm>
          <a:prstGeom prst="curvedConnector3">
            <a:avLst>
              <a:gd name="adj1" fmla="val 50000"/>
            </a:avLst>
          </a:prstGeom>
          <a:noFill/>
          <a:ln w="76200" cap="flat" cmpd="sng">
            <a:solidFill>
              <a:schemeClr val="lt2"/>
            </a:solidFill>
            <a:prstDash val="solid"/>
            <a:round/>
            <a:headEnd type="none" w="med" len="med"/>
            <a:tailEnd type="none" w="med" len="med"/>
          </a:ln>
        </p:spPr>
      </p:cxnSp>
      <p:grpSp>
        <p:nvGrpSpPr>
          <p:cNvPr id="285" name="Google Shape;285;p46"/>
          <p:cNvGrpSpPr/>
          <p:nvPr/>
        </p:nvGrpSpPr>
        <p:grpSpPr>
          <a:xfrm rot="-5400000">
            <a:off x="6993036" y="3265021"/>
            <a:ext cx="434155" cy="396589"/>
            <a:chOff x="902475" y="4696625"/>
            <a:chExt cx="1005300" cy="976500"/>
          </a:xfrm>
        </p:grpSpPr>
        <p:sp>
          <p:nvSpPr>
            <p:cNvPr id="286" name="Google Shape;286;p46"/>
            <p:cNvSpPr/>
            <p:nvPr/>
          </p:nvSpPr>
          <p:spPr>
            <a:xfrm>
              <a:off x="981375" y="4696625"/>
              <a:ext cx="847500" cy="841200"/>
            </a:xfrm>
            <a:prstGeom prst="trapezoid">
              <a:avLst>
                <a:gd name="adj" fmla="val 35416"/>
              </a:avLst>
            </a:prstGeom>
            <a:solidFill>
              <a:schemeClr val="lt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87" name="Google Shape;287;p46"/>
            <p:cNvSpPr/>
            <p:nvPr/>
          </p:nvSpPr>
          <p:spPr>
            <a:xfrm>
              <a:off x="902475" y="5537825"/>
              <a:ext cx="1005300" cy="135300"/>
            </a:xfrm>
            <a:prstGeom prst="rect">
              <a:avLst/>
            </a:prstGeom>
            <a:solidFill>
              <a:schemeClr val="dk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grpSp>
      <p:sp>
        <p:nvSpPr>
          <p:cNvPr id="269" name="Google Shape;269;p46"/>
          <p:cNvSpPr/>
          <p:nvPr/>
        </p:nvSpPr>
        <p:spPr>
          <a:xfrm>
            <a:off x="4740606" y="1962466"/>
            <a:ext cx="721800" cy="434400"/>
          </a:xfrm>
          <a:prstGeom prst="rect">
            <a:avLst/>
          </a:prstGeom>
          <a:solidFill>
            <a:schemeClr val="accent6"/>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sp>
        <p:nvSpPr>
          <p:cNvPr id="263" name="Google Shape;263;p46"/>
          <p:cNvSpPr/>
          <p:nvPr/>
        </p:nvSpPr>
        <p:spPr>
          <a:xfrm rot="5400000">
            <a:off x="3212886" y="5125277"/>
            <a:ext cx="446000" cy="734200"/>
          </a:xfrm>
          <a:prstGeom prst="rect">
            <a:avLst/>
          </a:prstGeom>
          <a:solidFill>
            <a:srgbClr val="A50E0E"/>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sp>
        <p:nvSpPr>
          <p:cNvPr id="261" name="Google Shape;261;p46"/>
          <p:cNvSpPr/>
          <p:nvPr/>
        </p:nvSpPr>
        <p:spPr>
          <a:xfrm rot="5400000">
            <a:off x="5341162" y="3933612"/>
            <a:ext cx="744800" cy="1009800"/>
          </a:xfrm>
          <a:prstGeom prst="rect">
            <a:avLst/>
          </a:prstGeom>
          <a:solidFill>
            <a:schemeClr val="accent5"/>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73" name="Google Shape;273;p46"/>
          <p:cNvSpPr/>
          <p:nvPr/>
        </p:nvSpPr>
        <p:spPr>
          <a:xfrm>
            <a:off x="5661966" y="4173579"/>
            <a:ext cx="202400" cy="2026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88" name="Google Shape;288;p46"/>
          <p:cNvSpPr/>
          <p:nvPr/>
        </p:nvSpPr>
        <p:spPr>
          <a:xfrm>
            <a:off x="5939357" y="4173579"/>
            <a:ext cx="202400" cy="2026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89" name="Google Shape;289;p46"/>
          <p:cNvSpPr/>
          <p:nvPr/>
        </p:nvSpPr>
        <p:spPr>
          <a:xfrm rot="5400000">
            <a:off x="4033458" y="5324835"/>
            <a:ext cx="990400" cy="408000"/>
          </a:xfrm>
          <a:prstGeom prst="rect">
            <a:avLst/>
          </a:prstGeom>
          <a:solidFill>
            <a:srgbClr val="34A853"/>
          </a:solidFill>
          <a:ln>
            <a:noFill/>
          </a:ln>
        </p:spPr>
        <p:txBody>
          <a:bodyPr spcFirstLastPara="1" wrap="square" lIns="60950" tIns="60950" rIns="60950" bIns="60950" anchor="b" anchorCtr="0">
            <a:noAutofit/>
          </a:bodyPr>
          <a:lstStyle/>
          <a:p>
            <a:pPr defTabSz="609630">
              <a:buClr>
                <a:srgbClr val="000000"/>
              </a:buClr>
            </a:pPr>
            <a:endParaRPr sz="933" kern="0">
              <a:solidFill>
                <a:srgbClr val="000000"/>
              </a:solidFill>
              <a:latin typeface="Arial"/>
              <a:cs typeface="Arial"/>
              <a:sym typeface="Arial"/>
            </a:endParaRPr>
          </a:p>
        </p:txBody>
      </p:sp>
      <p:sp>
        <p:nvSpPr>
          <p:cNvPr id="271" name="Google Shape;271;p46"/>
          <p:cNvSpPr/>
          <p:nvPr/>
        </p:nvSpPr>
        <p:spPr>
          <a:xfrm>
            <a:off x="4427874" y="5189260"/>
            <a:ext cx="202400" cy="2026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65" name="Google Shape;265;p46"/>
          <p:cNvSpPr/>
          <p:nvPr/>
        </p:nvSpPr>
        <p:spPr>
          <a:xfrm rot="5400000">
            <a:off x="2973640" y="3173483"/>
            <a:ext cx="725400" cy="1201400"/>
          </a:xfrm>
          <a:prstGeom prst="rect">
            <a:avLst/>
          </a:prstGeom>
          <a:solidFill>
            <a:schemeClr val="accent4"/>
          </a:solidFill>
          <a:ln>
            <a:noFill/>
          </a:ln>
        </p:spPr>
        <p:txBody>
          <a:bodyPr spcFirstLastPara="1" wrap="square" lIns="60950" tIns="60950" rIns="60950" bIns="60950" anchor="b" anchorCtr="0">
            <a:noAutofit/>
          </a:bodyPr>
          <a:lstStyle/>
          <a:p>
            <a:pPr defTabSz="609630">
              <a:buClr>
                <a:srgbClr val="000000"/>
              </a:buClr>
            </a:pPr>
            <a:endParaRPr sz="667" kern="0">
              <a:solidFill>
                <a:srgbClr val="000000"/>
              </a:solidFill>
              <a:latin typeface="Arial"/>
              <a:cs typeface="Arial"/>
              <a:sym typeface="Arial"/>
            </a:endParaRPr>
          </a:p>
        </p:txBody>
      </p:sp>
      <p:cxnSp>
        <p:nvCxnSpPr>
          <p:cNvPr id="290" name="Google Shape;290;p46"/>
          <p:cNvCxnSpPr/>
          <p:nvPr/>
        </p:nvCxnSpPr>
        <p:spPr>
          <a:xfrm>
            <a:off x="2735559" y="3588907"/>
            <a:ext cx="1201400" cy="0"/>
          </a:xfrm>
          <a:prstGeom prst="straightConnector1">
            <a:avLst/>
          </a:prstGeom>
          <a:noFill/>
          <a:ln w="38100" cap="flat" cmpd="sng">
            <a:solidFill>
              <a:srgbClr val="FFFFFF"/>
            </a:solidFill>
            <a:prstDash val="solid"/>
            <a:round/>
            <a:headEnd type="none" w="med" len="med"/>
            <a:tailEnd type="none" w="med" len="med"/>
          </a:ln>
        </p:spPr>
      </p:cxnSp>
      <p:cxnSp>
        <p:nvCxnSpPr>
          <p:cNvPr id="291" name="Google Shape;291;p46"/>
          <p:cNvCxnSpPr/>
          <p:nvPr/>
        </p:nvCxnSpPr>
        <p:spPr>
          <a:xfrm>
            <a:off x="2735559" y="3774361"/>
            <a:ext cx="1201400" cy="0"/>
          </a:xfrm>
          <a:prstGeom prst="straightConnector1">
            <a:avLst/>
          </a:prstGeom>
          <a:noFill/>
          <a:ln w="38100" cap="flat" cmpd="sng">
            <a:solidFill>
              <a:srgbClr val="FFFFFF"/>
            </a:solidFill>
            <a:prstDash val="solid"/>
            <a:round/>
            <a:headEnd type="none" w="med" len="med"/>
            <a:tailEnd type="none" w="med" len="med"/>
          </a:ln>
        </p:spPr>
      </p:cxnSp>
      <p:grpSp>
        <p:nvGrpSpPr>
          <p:cNvPr id="292" name="Google Shape;292;p46"/>
          <p:cNvGrpSpPr/>
          <p:nvPr/>
        </p:nvGrpSpPr>
        <p:grpSpPr>
          <a:xfrm rot="-5400000">
            <a:off x="6993036" y="4477300"/>
            <a:ext cx="434155" cy="396589"/>
            <a:chOff x="902475" y="4696625"/>
            <a:chExt cx="1005300" cy="976500"/>
          </a:xfrm>
        </p:grpSpPr>
        <p:sp>
          <p:nvSpPr>
            <p:cNvPr id="283" name="Google Shape;283;p46"/>
            <p:cNvSpPr/>
            <p:nvPr/>
          </p:nvSpPr>
          <p:spPr>
            <a:xfrm>
              <a:off x="981375" y="4696625"/>
              <a:ext cx="847500" cy="841200"/>
            </a:xfrm>
            <a:prstGeom prst="trapezoid">
              <a:avLst>
                <a:gd name="adj" fmla="val 35416"/>
              </a:avLst>
            </a:prstGeom>
            <a:solidFill>
              <a:schemeClr val="lt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93" name="Google Shape;293;p46"/>
            <p:cNvSpPr/>
            <p:nvPr/>
          </p:nvSpPr>
          <p:spPr>
            <a:xfrm>
              <a:off x="902475" y="5537825"/>
              <a:ext cx="1005300" cy="135300"/>
            </a:xfrm>
            <a:prstGeom prst="rect">
              <a:avLst/>
            </a:prstGeom>
            <a:solidFill>
              <a:schemeClr val="dk2"/>
            </a:solid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grpSp>
      <p:cxnSp>
        <p:nvCxnSpPr>
          <p:cNvPr id="294" name="Google Shape;294;p46"/>
          <p:cNvCxnSpPr>
            <a:stCxn id="286" idx="0"/>
            <a:endCxn id="261" idx="0"/>
          </p:cNvCxnSpPr>
          <p:nvPr/>
        </p:nvCxnSpPr>
        <p:spPr>
          <a:xfrm flipH="1">
            <a:off x="6218419" y="3463315"/>
            <a:ext cx="793400" cy="975200"/>
          </a:xfrm>
          <a:prstGeom prst="curvedConnector3">
            <a:avLst>
              <a:gd name="adj1" fmla="val 50004"/>
            </a:avLst>
          </a:prstGeom>
          <a:noFill/>
          <a:ln w="76200" cap="flat" cmpd="sng">
            <a:solidFill>
              <a:schemeClr val="lt2"/>
            </a:solidFill>
            <a:prstDash val="solid"/>
            <a:round/>
            <a:headEnd type="none" w="med" len="med"/>
            <a:tailEnd type="none" w="med" len="med"/>
          </a:ln>
        </p:spPr>
      </p:cxnSp>
      <p:cxnSp>
        <p:nvCxnSpPr>
          <p:cNvPr id="295" name="Google Shape;295;p46"/>
          <p:cNvCxnSpPr>
            <a:stCxn id="278" idx="2"/>
            <a:endCxn id="260" idx="0"/>
          </p:cNvCxnSpPr>
          <p:nvPr/>
        </p:nvCxnSpPr>
        <p:spPr>
          <a:xfrm rot="5400000">
            <a:off x="3262256" y="3677466"/>
            <a:ext cx="1945800" cy="319800"/>
          </a:xfrm>
          <a:prstGeom prst="curvedConnector2">
            <a:avLst/>
          </a:prstGeom>
          <a:noFill/>
          <a:ln w="19050" cap="flat" cmpd="sng">
            <a:solidFill>
              <a:schemeClr val="accent2"/>
            </a:solidFill>
            <a:prstDash val="solid"/>
            <a:round/>
            <a:headEnd type="none" w="med" len="med"/>
            <a:tailEnd type="none" w="med" len="med"/>
          </a:ln>
        </p:spPr>
      </p:cxnSp>
      <p:sp>
        <p:nvSpPr>
          <p:cNvPr id="284" name="Google Shape;284;p46"/>
          <p:cNvSpPr/>
          <p:nvPr/>
        </p:nvSpPr>
        <p:spPr>
          <a:xfrm>
            <a:off x="4434957" y="5775545"/>
            <a:ext cx="202400" cy="202600"/>
          </a:xfrm>
          <a:prstGeom prst="rect">
            <a:avLst/>
          </a:prstGeom>
          <a:noFill/>
          <a:ln>
            <a:noFill/>
          </a:ln>
        </p:spPr>
        <p:txBody>
          <a:bodyPr spcFirstLastPara="1" wrap="square" lIns="60950" tIns="60950" rIns="60950" bIns="60950" anchor="ctr" anchorCtr="0">
            <a:noAutofit/>
          </a:bodyPr>
          <a:lstStyle/>
          <a:p>
            <a:pPr defTabSz="609630">
              <a:buClr>
                <a:srgbClr val="000000"/>
              </a:buClr>
            </a:pPr>
            <a:endParaRPr sz="933" kern="0">
              <a:solidFill>
                <a:srgbClr val="000000"/>
              </a:solidFill>
              <a:latin typeface="Arial"/>
              <a:cs typeface="Arial"/>
              <a:sym typeface="Arial"/>
            </a:endParaRPr>
          </a:p>
        </p:txBody>
      </p:sp>
      <p:sp>
        <p:nvSpPr>
          <p:cNvPr id="296" name="Google Shape;296;p46"/>
          <p:cNvSpPr txBox="1"/>
          <p:nvPr/>
        </p:nvSpPr>
        <p:spPr>
          <a:xfrm>
            <a:off x="1930400" y="1894411"/>
            <a:ext cx="1861200" cy="1005000"/>
          </a:xfrm>
          <a:prstGeom prst="rect">
            <a:avLst/>
          </a:prstGeom>
          <a:noFill/>
          <a:ln>
            <a:noFill/>
          </a:ln>
        </p:spPr>
        <p:txBody>
          <a:bodyPr spcFirstLastPara="1" wrap="square" lIns="60950" tIns="60950" rIns="60950" bIns="60950" anchor="t" anchorCtr="0">
            <a:noAutofit/>
          </a:bodyPr>
          <a:lstStyle/>
          <a:p>
            <a:pPr defTabSz="609630">
              <a:buClr>
                <a:srgbClr val="000000"/>
              </a:buClr>
            </a:pPr>
            <a:r>
              <a:rPr lang="en" sz="1867" kern="0">
                <a:solidFill>
                  <a:srgbClr val="34A853"/>
                </a:solidFill>
                <a:latin typeface="Roboto"/>
                <a:ea typeface="Roboto"/>
                <a:cs typeface="Roboto"/>
                <a:sym typeface="Roboto"/>
              </a:rPr>
              <a:t>Complex, changeable implementation</a:t>
            </a:r>
            <a:endParaRPr sz="1867" kern="0">
              <a:solidFill>
                <a:srgbClr val="34A853"/>
              </a:solidFill>
              <a:latin typeface="Roboto"/>
              <a:ea typeface="Roboto"/>
              <a:cs typeface="Roboto"/>
              <a:sym typeface="Roboto"/>
            </a:endParaRPr>
          </a:p>
        </p:txBody>
      </p:sp>
      <p:sp>
        <p:nvSpPr>
          <p:cNvPr id="297" name="Google Shape;297;p46"/>
          <p:cNvSpPr txBox="1"/>
          <p:nvPr/>
        </p:nvSpPr>
        <p:spPr>
          <a:xfrm>
            <a:off x="7390912" y="5093688"/>
            <a:ext cx="1283600" cy="1005000"/>
          </a:xfrm>
          <a:prstGeom prst="rect">
            <a:avLst/>
          </a:prstGeom>
          <a:noFill/>
          <a:ln>
            <a:noFill/>
          </a:ln>
        </p:spPr>
        <p:txBody>
          <a:bodyPr spcFirstLastPara="1" wrap="square" lIns="60950" tIns="60950" rIns="60950" bIns="60950" anchor="t" anchorCtr="0">
            <a:noAutofit/>
          </a:bodyPr>
          <a:lstStyle/>
          <a:p>
            <a:pPr defTabSz="609630">
              <a:buClr>
                <a:srgbClr val="000000"/>
              </a:buClr>
            </a:pPr>
            <a:r>
              <a:rPr lang="en" sz="1867" kern="0">
                <a:solidFill>
                  <a:srgbClr val="34A853"/>
                </a:solidFill>
                <a:latin typeface="Roboto"/>
                <a:ea typeface="Roboto"/>
                <a:cs typeface="Roboto"/>
                <a:sym typeface="Roboto"/>
              </a:rPr>
              <a:t>Simple, versioned interface</a:t>
            </a:r>
            <a:endParaRPr sz="1867" kern="0">
              <a:solidFill>
                <a:srgbClr val="34A853"/>
              </a:solidFill>
              <a:latin typeface="Roboto"/>
              <a:ea typeface="Roboto"/>
              <a:cs typeface="Roboto"/>
              <a:sym typeface="Roboto"/>
            </a:endParaRPr>
          </a:p>
        </p:txBody>
      </p:sp>
      <p:sp>
        <p:nvSpPr>
          <p:cNvPr id="298" name="Google Shape;298;p46"/>
          <p:cNvSpPr txBox="1"/>
          <p:nvPr/>
        </p:nvSpPr>
        <p:spPr>
          <a:xfrm>
            <a:off x="9482295" y="1528400"/>
            <a:ext cx="792800" cy="434400"/>
          </a:xfrm>
          <a:prstGeom prst="rect">
            <a:avLst/>
          </a:prstGeom>
          <a:noFill/>
          <a:ln>
            <a:noFill/>
          </a:ln>
        </p:spPr>
        <p:txBody>
          <a:bodyPr spcFirstLastPara="1" wrap="square" lIns="60950" tIns="60950" rIns="60950" bIns="60950" anchor="ctr" anchorCtr="0">
            <a:noAutofit/>
          </a:bodyPr>
          <a:lstStyle/>
          <a:p>
            <a:pPr algn="ctr" defTabSz="609630">
              <a:buClr>
                <a:srgbClr val="000000"/>
              </a:buClr>
            </a:pPr>
            <a:r>
              <a:rPr lang="en" sz="1933" kern="0">
                <a:solidFill>
                  <a:srgbClr val="1A73E8"/>
                </a:solidFill>
                <a:latin typeface="Roboto"/>
                <a:ea typeface="Roboto"/>
                <a:cs typeface="Roboto"/>
                <a:sym typeface="Roboto"/>
              </a:rPr>
              <a:t>Users</a:t>
            </a:r>
            <a:endParaRPr sz="1933" kern="0">
              <a:solidFill>
                <a:srgbClr val="1A73E8"/>
              </a:solidFill>
              <a:latin typeface="Roboto"/>
              <a:ea typeface="Roboto"/>
              <a:cs typeface="Roboto"/>
              <a:sym typeface="Roboto"/>
            </a:endParaRPr>
          </a:p>
        </p:txBody>
      </p:sp>
      <p:sp>
        <p:nvSpPr>
          <p:cNvPr id="299" name="Google Shape;299;p46"/>
          <p:cNvSpPr/>
          <p:nvPr/>
        </p:nvSpPr>
        <p:spPr>
          <a:xfrm>
            <a:off x="8124963" y="2219492"/>
            <a:ext cx="265000" cy="434400"/>
          </a:xfrm>
          <a:prstGeom prst="rect">
            <a:avLst/>
          </a:prstGeom>
          <a:solidFill>
            <a:srgbClr val="FFF2CC"/>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grpSp>
        <p:nvGrpSpPr>
          <p:cNvPr id="300" name="Google Shape;300;p46"/>
          <p:cNvGrpSpPr/>
          <p:nvPr/>
        </p:nvGrpSpPr>
        <p:grpSpPr>
          <a:xfrm>
            <a:off x="9564340" y="2127827"/>
            <a:ext cx="627069" cy="619745"/>
            <a:chOff x="4712166" y="4073588"/>
            <a:chExt cx="2173800" cy="2139509"/>
          </a:xfrm>
        </p:grpSpPr>
        <p:sp>
          <p:nvSpPr>
            <p:cNvPr id="301" name="Google Shape;301;p46"/>
            <p:cNvSpPr/>
            <p:nvPr/>
          </p:nvSpPr>
          <p:spPr>
            <a:xfrm rot="-5400000">
              <a:off x="5373366" y="4700497"/>
              <a:ext cx="851400" cy="2173800"/>
            </a:xfrm>
            <a:prstGeom prst="flowChartDelay">
              <a:avLst/>
            </a:prstGeom>
            <a:solidFill>
              <a:srgbClr val="4285F4"/>
            </a:solidFill>
            <a:ln w="76200" cap="flat" cmpd="sng">
              <a:solidFill>
                <a:srgbClr val="FFFFFF"/>
              </a:solidFill>
              <a:prstDash val="solid"/>
              <a:round/>
              <a:headEnd type="none" w="sm" len="sm"/>
              <a:tailEnd type="none" w="sm" len="sm"/>
            </a:ln>
          </p:spPr>
          <p:txBody>
            <a:bodyPr spcFirstLastPara="1" wrap="square" lIns="121900" tIns="121900" rIns="121900" bIns="121900" anchor="b" anchorCtr="0">
              <a:noAutofit/>
            </a:bodyPr>
            <a:lstStyle/>
            <a:p>
              <a:pPr defTabSz="609630">
                <a:buClr>
                  <a:srgbClr val="000000"/>
                </a:buClr>
              </a:pPr>
              <a:endParaRPr sz="933" kern="0">
                <a:solidFill>
                  <a:srgbClr val="FFFFFF"/>
                </a:solidFill>
                <a:latin typeface="Arial"/>
                <a:cs typeface="Arial"/>
                <a:sym typeface="Arial"/>
              </a:endParaRPr>
            </a:p>
          </p:txBody>
        </p:sp>
        <p:sp>
          <p:nvSpPr>
            <p:cNvPr id="302" name="Google Shape;302;p46"/>
            <p:cNvSpPr/>
            <p:nvPr/>
          </p:nvSpPr>
          <p:spPr>
            <a:xfrm>
              <a:off x="5083934" y="4073588"/>
              <a:ext cx="1430100" cy="1424100"/>
            </a:xfrm>
            <a:prstGeom prst="ellipse">
              <a:avLst/>
            </a:prstGeom>
            <a:solidFill>
              <a:srgbClr val="4285F4"/>
            </a:solidFill>
            <a:ln w="76200" cap="flat" cmpd="sng">
              <a:solidFill>
                <a:srgbClr val="FFFFFF"/>
              </a:solidFill>
              <a:prstDash val="solid"/>
              <a:round/>
              <a:headEnd type="none" w="sm" len="sm"/>
              <a:tailEnd type="none" w="sm" len="sm"/>
            </a:ln>
          </p:spPr>
          <p:txBody>
            <a:bodyPr spcFirstLastPara="1" wrap="square" lIns="121900" tIns="121900" rIns="121900" bIns="121900" anchor="b" anchorCtr="0">
              <a:noAutofit/>
            </a:bodyPr>
            <a:lstStyle/>
            <a:p>
              <a:pPr defTabSz="609630">
                <a:buClr>
                  <a:srgbClr val="000000"/>
                </a:buClr>
              </a:pPr>
              <a:endParaRPr sz="933" kern="0">
                <a:solidFill>
                  <a:srgbClr val="FFFFFF"/>
                </a:solidFill>
                <a:latin typeface="Arial"/>
                <a:cs typeface="Arial"/>
                <a:sym typeface="Arial"/>
              </a:endParaRPr>
            </a:p>
          </p:txBody>
        </p:sp>
      </p:grpSp>
      <p:sp>
        <p:nvSpPr>
          <p:cNvPr id="303" name="Google Shape;303;p46"/>
          <p:cNvSpPr/>
          <p:nvPr/>
        </p:nvSpPr>
        <p:spPr>
          <a:xfrm>
            <a:off x="8124963" y="2891765"/>
            <a:ext cx="265000" cy="434400"/>
          </a:xfrm>
          <a:prstGeom prst="rect">
            <a:avLst/>
          </a:prstGeom>
          <a:solidFill>
            <a:srgbClr val="FFF2CC"/>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grpSp>
        <p:nvGrpSpPr>
          <p:cNvPr id="304" name="Google Shape;304;p46"/>
          <p:cNvGrpSpPr/>
          <p:nvPr/>
        </p:nvGrpSpPr>
        <p:grpSpPr>
          <a:xfrm>
            <a:off x="9564340" y="2800100"/>
            <a:ext cx="627069" cy="619745"/>
            <a:chOff x="4712166" y="4073588"/>
            <a:chExt cx="2173800" cy="2139509"/>
          </a:xfrm>
        </p:grpSpPr>
        <p:sp>
          <p:nvSpPr>
            <p:cNvPr id="305" name="Google Shape;305;p46"/>
            <p:cNvSpPr/>
            <p:nvPr/>
          </p:nvSpPr>
          <p:spPr>
            <a:xfrm rot="-5400000">
              <a:off x="5373366" y="4700497"/>
              <a:ext cx="851400" cy="2173800"/>
            </a:xfrm>
            <a:prstGeom prst="flowChartDelay">
              <a:avLst/>
            </a:prstGeom>
            <a:solidFill>
              <a:srgbClr val="4A86E8"/>
            </a:solidFill>
            <a:ln w="762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609630">
                <a:buClr>
                  <a:srgbClr val="000000"/>
                </a:buClr>
              </a:pPr>
              <a:endParaRPr sz="933" kern="0">
                <a:solidFill>
                  <a:srgbClr val="FFFFFF"/>
                </a:solidFill>
                <a:latin typeface="Arial"/>
                <a:cs typeface="Arial"/>
                <a:sym typeface="Arial"/>
              </a:endParaRPr>
            </a:p>
          </p:txBody>
        </p:sp>
        <p:sp>
          <p:nvSpPr>
            <p:cNvPr id="306" name="Google Shape;306;p46"/>
            <p:cNvSpPr/>
            <p:nvPr/>
          </p:nvSpPr>
          <p:spPr>
            <a:xfrm>
              <a:off x="5083934" y="4073588"/>
              <a:ext cx="1430100" cy="1424100"/>
            </a:xfrm>
            <a:prstGeom prst="ellipse">
              <a:avLst/>
            </a:prstGeom>
            <a:solidFill>
              <a:srgbClr val="4A86E8"/>
            </a:solidFill>
            <a:ln w="762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609630">
                <a:buClr>
                  <a:srgbClr val="000000"/>
                </a:buClr>
              </a:pPr>
              <a:endParaRPr sz="933" kern="0">
                <a:solidFill>
                  <a:srgbClr val="FFFFFF"/>
                </a:solidFill>
                <a:latin typeface="Arial"/>
                <a:cs typeface="Arial"/>
                <a:sym typeface="Arial"/>
              </a:endParaRPr>
            </a:p>
          </p:txBody>
        </p:sp>
      </p:grpSp>
      <p:sp>
        <p:nvSpPr>
          <p:cNvPr id="307" name="Google Shape;307;p46"/>
          <p:cNvSpPr/>
          <p:nvPr/>
        </p:nvSpPr>
        <p:spPr>
          <a:xfrm>
            <a:off x="8124963" y="3564039"/>
            <a:ext cx="265000" cy="434400"/>
          </a:xfrm>
          <a:prstGeom prst="rect">
            <a:avLst/>
          </a:prstGeom>
          <a:solidFill>
            <a:srgbClr val="FFF2CC"/>
          </a:solidFill>
          <a:ln>
            <a:noFill/>
          </a:ln>
        </p:spPr>
        <p:txBody>
          <a:bodyPr spcFirstLastPara="1" wrap="square" lIns="60950" tIns="60950" rIns="60950" bIns="60950" anchor="b" anchorCtr="0">
            <a:noAutofit/>
          </a:bodyPr>
          <a:lstStyle/>
          <a:p>
            <a:pPr defTabSz="609630">
              <a:buClr>
                <a:srgbClr val="000000"/>
              </a:buClr>
            </a:pPr>
            <a:endParaRPr sz="667" kern="0">
              <a:solidFill>
                <a:srgbClr val="FFFFFF"/>
              </a:solidFill>
              <a:latin typeface="Roboto Medium"/>
              <a:ea typeface="Roboto Medium"/>
              <a:cs typeface="Roboto Medium"/>
              <a:sym typeface="Roboto Medium"/>
            </a:endParaRPr>
          </a:p>
        </p:txBody>
      </p:sp>
      <p:grpSp>
        <p:nvGrpSpPr>
          <p:cNvPr id="308" name="Google Shape;308;p46"/>
          <p:cNvGrpSpPr/>
          <p:nvPr/>
        </p:nvGrpSpPr>
        <p:grpSpPr>
          <a:xfrm>
            <a:off x="9564340" y="3472374"/>
            <a:ext cx="627069" cy="619745"/>
            <a:chOff x="4712166" y="4073588"/>
            <a:chExt cx="2173800" cy="2139509"/>
          </a:xfrm>
        </p:grpSpPr>
        <p:sp>
          <p:nvSpPr>
            <p:cNvPr id="309" name="Google Shape;309;p46"/>
            <p:cNvSpPr/>
            <p:nvPr/>
          </p:nvSpPr>
          <p:spPr>
            <a:xfrm rot="-5400000">
              <a:off x="5373366" y="4700497"/>
              <a:ext cx="851400" cy="2173800"/>
            </a:xfrm>
            <a:prstGeom prst="flowChartDelay">
              <a:avLst/>
            </a:prstGeom>
            <a:solidFill>
              <a:srgbClr val="4A86E8"/>
            </a:solidFill>
            <a:ln w="762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609630">
                <a:buClr>
                  <a:srgbClr val="000000"/>
                </a:buClr>
              </a:pPr>
              <a:endParaRPr sz="933" kern="0">
                <a:solidFill>
                  <a:srgbClr val="FFFFFF"/>
                </a:solidFill>
                <a:latin typeface="Arial"/>
                <a:cs typeface="Arial"/>
                <a:sym typeface="Arial"/>
              </a:endParaRPr>
            </a:p>
          </p:txBody>
        </p:sp>
        <p:sp>
          <p:nvSpPr>
            <p:cNvPr id="310" name="Google Shape;310;p46"/>
            <p:cNvSpPr/>
            <p:nvPr/>
          </p:nvSpPr>
          <p:spPr>
            <a:xfrm>
              <a:off x="5083934" y="4073588"/>
              <a:ext cx="1430100" cy="1424100"/>
            </a:xfrm>
            <a:prstGeom prst="ellipse">
              <a:avLst/>
            </a:prstGeom>
            <a:solidFill>
              <a:srgbClr val="4A86E8"/>
            </a:solidFill>
            <a:ln w="7620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609630">
                <a:buClr>
                  <a:srgbClr val="000000"/>
                </a:buClr>
              </a:pPr>
              <a:endParaRPr sz="933" kern="0">
                <a:solidFill>
                  <a:srgbClr val="FFFFFF"/>
                </a:solidFill>
                <a:latin typeface="Arial"/>
                <a:cs typeface="Arial"/>
                <a:sym typeface="Arial"/>
              </a:endParaRPr>
            </a:p>
          </p:txBody>
        </p:sp>
      </p:grpSp>
      <p:cxnSp>
        <p:nvCxnSpPr>
          <p:cNvPr id="311" name="Google Shape;311;p46"/>
          <p:cNvCxnSpPr/>
          <p:nvPr/>
        </p:nvCxnSpPr>
        <p:spPr>
          <a:xfrm flipH="1">
            <a:off x="8675341" y="2394160"/>
            <a:ext cx="616400" cy="6000"/>
          </a:xfrm>
          <a:prstGeom prst="straightConnector1">
            <a:avLst/>
          </a:prstGeom>
          <a:noFill/>
          <a:ln w="38100" cap="flat" cmpd="sng">
            <a:solidFill>
              <a:schemeClr val="accent3"/>
            </a:solidFill>
            <a:prstDash val="solid"/>
            <a:round/>
            <a:headEnd type="none" w="med" len="med"/>
            <a:tailEnd type="triangle" w="med" len="med"/>
          </a:ln>
        </p:spPr>
      </p:cxnSp>
      <p:cxnSp>
        <p:nvCxnSpPr>
          <p:cNvPr id="312" name="Google Shape;312;p46"/>
          <p:cNvCxnSpPr/>
          <p:nvPr/>
        </p:nvCxnSpPr>
        <p:spPr>
          <a:xfrm flipH="1">
            <a:off x="8675341" y="3089615"/>
            <a:ext cx="616400" cy="6000"/>
          </a:xfrm>
          <a:prstGeom prst="straightConnector1">
            <a:avLst/>
          </a:prstGeom>
          <a:noFill/>
          <a:ln w="38100" cap="flat" cmpd="sng">
            <a:solidFill>
              <a:schemeClr val="accent3"/>
            </a:solidFill>
            <a:prstDash val="solid"/>
            <a:round/>
            <a:headEnd type="none" w="med" len="med"/>
            <a:tailEnd type="triangle" w="med" len="med"/>
          </a:ln>
        </p:spPr>
      </p:cxnSp>
      <p:cxnSp>
        <p:nvCxnSpPr>
          <p:cNvPr id="313" name="Google Shape;313;p46"/>
          <p:cNvCxnSpPr/>
          <p:nvPr/>
        </p:nvCxnSpPr>
        <p:spPr>
          <a:xfrm flipH="1">
            <a:off x="8675341" y="3785070"/>
            <a:ext cx="616400" cy="6000"/>
          </a:xfrm>
          <a:prstGeom prst="straightConnector1">
            <a:avLst/>
          </a:prstGeom>
          <a:noFill/>
          <a:ln w="38100" cap="flat" cmpd="sng">
            <a:solidFill>
              <a:schemeClr val="accent3"/>
            </a:solidFill>
            <a:prstDash val="solid"/>
            <a:round/>
            <a:headEnd type="none" w="med" len="med"/>
            <a:tailEnd type="triangle" w="med" len="med"/>
          </a:ln>
        </p:spPr>
      </p:cxnSp>
      <p:sp>
        <p:nvSpPr>
          <p:cNvPr id="62" name="Footer Placeholder 3">
            <a:extLst>
              <a:ext uri="{FF2B5EF4-FFF2-40B4-BE49-F238E27FC236}">
                <a16:creationId xmlns:a16="http://schemas.microsoft.com/office/drawing/2014/main" id="{59B182C2-2EA3-D14E-AC8C-13F37839CE7E}"/>
              </a:ext>
            </a:extLst>
          </p:cNvPr>
          <p:cNvSpPr>
            <a:spLocks noGrp="1"/>
          </p:cNvSpPr>
          <p:nvPr>
            <p:ph type="ftr" sz="quarter" idx="11"/>
          </p:nvPr>
        </p:nvSpPr>
        <p:spPr>
          <a:xfrm>
            <a:off x="4038600" y="6356350"/>
            <a:ext cx="4114800" cy="365125"/>
          </a:xfrm>
        </p:spPr>
        <p:txBody>
          <a:bodyPr/>
          <a:lstStyle/>
          <a:p>
            <a:r>
              <a:rPr lang="en-US" dirty="0"/>
              <a:t>Distributed and Cloud Computing - Fall 2021</a:t>
            </a:r>
          </a:p>
        </p:txBody>
      </p:sp>
      <p:sp>
        <p:nvSpPr>
          <p:cNvPr id="63" name="Slide Number Placeholder 2">
            <a:extLst>
              <a:ext uri="{FF2B5EF4-FFF2-40B4-BE49-F238E27FC236}">
                <a16:creationId xmlns:a16="http://schemas.microsoft.com/office/drawing/2014/main" id="{D30828D8-4573-E749-BEB5-A5855D358CDD}"/>
              </a:ext>
            </a:extLst>
          </p:cNvPr>
          <p:cNvSpPr>
            <a:spLocks noGrp="1"/>
          </p:cNvSpPr>
          <p:nvPr>
            <p:ph type="sldNum" sz="quarter" idx="12"/>
          </p:nvPr>
        </p:nvSpPr>
        <p:spPr>
          <a:xfrm>
            <a:off x="8610600" y="6356350"/>
            <a:ext cx="2743200" cy="365125"/>
          </a:xfrm>
        </p:spPr>
        <p:txBody>
          <a:bodyPr/>
          <a:lstStyle/>
          <a:p>
            <a:fld id="{B6A95138-A96E-2F42-A959-2EFD44FE4AB7}" type="slidenum">
              <a:rPr lang="en-US" smtClean="0"/>
              <a:t>10</a:t>
            </a:fld>
            <a:endParaRPr lang="en-US" dirty="0"/>
          </a:p>
        </p:txBody>
      </p:sp>
    </p:spTree>
    <p:extLst>
      <p:ext uri="{BB962C8B-B14F-4D97-AF65-F5344CB8AC3E}">
        <p14:creationId xmlns:p14="http://schemas.microsoft.com/office/powerpoint/2010/main" val="21021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AD05-95D9-4E45-B5E9-1C40C37DEC25}"/>
              </a:ext>
            </a:extLst>
          </p:cNvPr>
          <p:cNvSpPr>
            <a:spLocks noGrp="1"/>
          </p:cNvSpPr>
          <p:nvPr>
            <p:ph type="title"/>
          </p:nvPr>
        </p:nvSpPr>
        <p:spPr/>
        <p:txBody>
          <a:bodyPr/>
          <a:lstStyle/>
          <a:p>
            <a:r>
              <a:rPr lang="en-US" dirty="0"/>
              <a:t>Example API 1</a:t>
            </a:r>
          </a:p>
        </p:txBody>
      </p:sp>
      <p:sp>
        <p:nvSpPr>
          <p:cNvPr id="3" name="Slide Number Placeholder 2">
            <a:extLst>
              <a:ext uri="{FF2B5EF4-FFF2-40B4-BE49-F238E27FC236}">
                <a16:creationId xmlns:a16="http://schemas.microsoft.com/office/drawing/2014/main" id="{295658D6-5B45-F445-AB77-95BFD677DB0F}"/>
              </a:ext>
            </a:extLst>
          </p:cNvPr>
          <p:cNvSpPr>
            <a:spLocks noGrp="1"/>
          </p:cNvSpPr>
          <p:nvPr>
            <p:ph type="sldNum" sz="quarter" idx="12"/>
          </p:nvPr>
        </p:nvSpPr>
        <p:spPr/>
        <p:txBody>
          <a:bodyPr/>
          <a:lstStyle/>
          <a:p>
            <a:fld id="{B6A95138-A96E-2F42-A959-2EFD44FE4AB7}" type="slidenum">
              <a:rPr lang="en-US" smtClean="0"/>
              <a:t>11</a:t>
            </a:fld>
            <a:endParaRPr lang="en-US" dirty="0"/>
          </a:p>
        </p:txBody>
      </p:sp>
      <p:sp>
        <p:nvSpPr>
          <p:cNvPr id="6" name="TextBox 5">
            <a:extLst>
              <a:ext uri="{FF2B5EF4-FFF2-40B4-BE49-F238E27FC236}">
                <a16:creationId xmlns:a16="http://schemas.microsoft.com/office/drawing/2014/main" id="{4367F016-3829-9548-94CE-F13E3247210F}"/>
              </a:ext>
            </a:extLst>
          </p:cNvPr>
          <p:cNvSpPr txBox="1"/>
          <p:nvPr/>
        </p:nvSpPr>
        <p:spPr>
          <a:xfrm>
            <a:off x="419099" y="1566471"/>
            <a:ext cx="11084643" cy="2000548"/>
          </a:xfrm>
          <a:prstGeom prst="rect">
            <a:avLst/>
          </a:prstGeom>
          <a:noFill/>
        </p:spPr>
        <p:txBody>
          <a:bodyPr wrap="square">
            <a:spAutoFit/>
          </a:bodyPr>
          <a:lstStyle/>
          <a:p>
            <a:pPr marL="342900" indent="-342900">
              <a:buFont typeface="Arial" panose="020B0604020202020204" pitchFamily="34" charset="0"/>
              <a:buChar char="•"/>
            </a:pPr>
            <a:r>
              <a:rPr lang="en-US" sz="2000" baseline="0" dirty="0">
                <a:latin typeface="Calibri" panose="020F0502020204030204" pitchFamily="34" charset="0"/>
                <a:cs typeface="Calibri" panose="020F0502020204030204" pitchFamily="34" charset="0"/>
              </a:rPr>
              <a:t>Consider a real estate application:</a:t>
            </a:r>
          </a:p>
          <a:p>
            <a:pPr marL="800100" lvl="1" indent="-342900">
              <a:buFont typeface="Arial" panose="020B0604020202020204" pitchFamily="34" charset="0"/>
              <a:buChar char="•"/>
            </a:pPr>
            <a:r>
              <a:rPr lang="en-US" sz="2000" baseline="0" dirty="0">
                <a:latin typeface="Calibri" panose="020F0502020204030204" pitchFamily="34" charset="0"/>
                <a:cs typeface="Calibri" panose="020F0502020204030204" pitchFamily="34" charset="0"/>
              </a:rPr>
              <a:t>A user goes to the website. </a:t>
            </a:r>
          </a:p>
          <a:p>
            <a:pPr marL="800100" lvl="1" indent="-342900">
              <a:buFont typeface="Arial" panose="020B0604020202020204" pitchFamily="34" charset="0"/>
              <a:buChar char="•"/>
            </a:pPr>
            <a:r>
              <a:rPr lang="en-US" sz="2000" baseline="0" dirty="0">
                <a:latin typeface="Calibri" panose="020F0502020204030204" pitchFamily="34" charset="0"/>
                <a:cs typeface="Calibri" panose="020F0502020204030204" pitchFamily="34" charset="0"/>
              </a:rPr>
              <a:t>They enter search criteria such as city, neighborhood, property type, and price range. </a:t>
            </a:r>
          </a:p>
          <a:p>
            <a:pPr marL="800100" lvl="1" indent="-342900">
              <a:buFont typeface="Arial" panose="020B0604020202020204" pitchFamily="34" charset="0"/>
              <a:buChar char="•"/>
            </a:pPr>
            <a:r>
              <a:rPr lang="en-US" sz="2000" baseline="0" dirty="0">
                <a:latin typeface="Calibri" panose="020F0502020204030204" pitchFamily="34" charset="0"/>
                <a:cs typeface="Calibri" panose="020F0502020204030204" pitchFamily="34" charset="0"/>
              </a:rPr>
              <a:t>The web application then makes a series of API calls to services that process the information and send back the requested information.</a:t>
            </a:r>
          </a:p>
          <a:p>
            <a:pPr marL="800100" lvl="1" indent="-342900">
              <a:buFont typeface="Arial" panose="020B0604020202020204" pitchFamily="34" charset="0"/>
              <a:buChar char="•"/>
            </a:pPr>
            <a:r>
              <a:rPr lang="en-US" sz="2000" baseline="0" dirty="0">
                <a:latin typeface="Calibri" panose="020F0502020204030204" pitchFamily="34" charset="0"/>
                <a:cs typeface="Calibri" panose="020F0502020204030204" pitchFamily="34" charset="0"/>
              </a:rPr>
              <a:t>The website application collects this information and presents it to the user.</a:t>
            </a:r>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6361381-6EE1-E243-A4CB-3B072D137EE8}"/>
              </a:ext>
            </a:extLst>
          </p:cNvPr>
          <p:cNvPicPr>
            <a:picLocks noChangeAspect="1"/>
          </p:cNvPicPr>
          <p:nvPr/>
        </p:nvPicPr>
        <p:blipFill>
          <a:blip r:embed="rId2"/>
          <a:stretch>
            <a:fillRect/>
          </a:stretch>
        </p:blipFill>
        <p:spPr>
          <a:xfrm>
            <a:off x="1600200" y="3861255"/>
            <a:ext cx="8991600" cy="2677657"/>
          </a:xfrm>
          <a:prstGeom prst="rect">
            <a:avLst/>
          </a:prstGeom>
        </p:spPr>
      </p:pic>
      <p:sp>
        <p:nvSpPr>
          <p:cNvPr id="4" name="Footer Placeholder 3">
            <a:extLst>
              <a:ext uri="{FF2B5EF4-FFF2-40B4-BE49-F238E27FC236}">
                <a16:creationId xmlns:a16="http://schemas.microsoft.com/office/drawing/2014/main" id="{9E1E4EB1-62C2-8448-BB36-55440100D20A}"/>
              </a:ext>
            </a:extLst>
          </p:cNvPr>
          <p:cNvSpPr>
            <a:spLocks noGrp="1"/>
          </p:cNvSpPr>
          <p:nvPr>
            <p:ph type="ftr" sz="quarter" idx="11"/>
          </p:nvPr>
        </p:nvSpPr>
        <p:spPr/>
        <p:txBody>
          <a:bodyPr/>
          <a:lstStyle/>
          <a:p>
            <a:r>
              <a:rPr lang="en-US" dirty="0"/>
              <a:t>Distributed and Cloud Computing - Fall 2021</a:t>
            </a:r>
          </a:p>
        </p:txBody>
      </p:sp>
    </p:spTree>
    <p:extLst>
      <p:ext uri="{BB962C8B-B14F-4D97-AF65-F5344CB8AC3E}">
        <p14:creationId xmlns:p14="http://schemas.microsoft.com/office/powerpoint/2010/main" val="415780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complicated example</a:t>
            </a:r>
          </a:p>
        </p:txBody>
      </p:sp>
      <p:sp>
        <p:nvSpPr>
          <p:cNvPr id="5" name="Footer Placeholder 4"/>
          <p:cNvSpPr>
            <a:spLocks noGrp="1"/>
          </p:cNvSpPr>
          <p:nvPr>
            <p:ph type="ftr" sz="quarter" idx="11"/>
          </p:nvPr>
        </p:nvSpPr>
        <p:spPr>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Distributed and Cloud Computing - Fall 2021</a:t>
            </a:r>
            <a:endParaRPr kumimoji="0" lang="en-US" sz="12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ndParaRPr>
          </a:p>
        </p:txBody>
      </p:sp>
      <p:pic>
        <p:nvPicPr>
          <p:cNvPr id="10" name="Graphic 37">
            <a:extLst>
              <a:ext uri="{FF2B5EF4-FFF2-40B4-BE49-F238E27FC236}">
                <a16:creationId xmlns:a16="http://schemas.microsoft.com/office/drawing/2014/main" id="{AC408681-9425-934F-A27E-5D5DAE6D38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7058" y="1530423"/>
            <a:ext cx="1438245" cy="1438245"/>
          </a:xfrm>
          <a:prstGeom prst="rect">
            <a:avLst/>
          </a:prstGeom>
        </p:spPr>
      </p:pic>
      <p:pic>
        <p:nvPicPr>
          <p:cNvPr id="15" name="Graphic 37">
            <a:extLst>
              <a:ext uri="{FF2B5EF4-FFF2-40B4-BE49-F238E27FC236}">
                <a16:creationId xmlns:a16="http://schemas.microsoft.com/office/drawing/2014/main" id="{AC408681-9425-934F-A27E-5D5DAE6D38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07057" y="3261034"/>
            <a:ext cx="1438245" cy="1438245"/>
          </a:xfrm>
          <a:prstGeom prst="rect">
            <a:avLst/>
          </a:prstGeom>
        </p:spPr>
      </p:pic>
      <p:pic>
        <p:nvPicPr>
          <p:cNvPr id="16" name="Graphic 37">
            <a:extLst>
              <a:ext uri="{FF2B5EF4-FFF2-40B4-BE49-F238E27FC236}">
                <a16:creationId xmlns:a16="http://schemas.microsoft.com/office/drawing/2014/main" id="{AC408681-9425-934F-A27E-5D5DAE6D38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62982" y="4991645"/>
            <a:ext cx="1438245" cy="1438245"/>
          </a:xfrm>
          <a:prstGeom prst="rect">
            <a:avLst/>
          </a:prstGeom>
        </p:spPr>
      </p:pic>
      <p:sp>
        <p:nvSpPr>
          <p:cNvPr id="17" name="Rounded Rectangle 16"/>
          <p:cNvSpPr/>
          <p:nvPr/>
        </p:nvSpPr>
        <p:spPr>
          <a:xfrm>
            <a:off x="5239567" y="1691201"/>
            <a:ext cx="2286000" cy="1143000"/>
          </a:xfrm>
          <a:prstGeom prst="roundRect">
            <a:avLst/>
          </a:prstGeom>
          <a:solidFill>
            <a:schemeClr val="tx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calls from website application</a:t>
            </a:r>
          </a:p>
        </p:txBody>
      </p:sp>
      <p:grpSp>
        <p:nvGrpSpPr>
          <p:cNvPr id="30" name="Group 29"/>
          <p:cNvGrpSpPr/>
          <p:nvPr/>
        </p:nvGrpSpPr>
        <p:grpSpPr>
          <a:xfrm>
            <a:off x="1009471" y="1800448"/>
            <a:ext cx="877737" cy="1185460"/>
            <a:chOff x="500236" y="1810059"/>
            <a:chExt cx="877737" cy="1185460"/>
          </a:xfrm>
        </p:grpSpPr>
        <p:pic>
          <p:nvPicPr>
            <p:cNvPr id="31" name="Graphic 41">
              <a:extLst>
                <a:ext uri="{FF2B5EF4-FFF2-40B4-BE49-F238E27FC236}">
                  <a16:creationId xmlns:a16="http://schemas.microsoft.com/office/drawing/2014/main" id="{1A56C62F-612C-5841-B7E7-B15DA92D0B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0236" y="1810059"/>
              <a:ext cx="877737" cy="852896"/>
            </a:xfrm>
            <a:prstGeom prst="rect">
              <a:avLst/>
            </a:prstGeom>
          </p:spPr>
        </p:pic>
        <p:sp>
          <p:nvSpPr>
            <p:cNvPr id="32" name="TextBox 31"/>
            <p:cNvSpPr txBox="1"/>
            <p:nvPr/>
          </p:nvSpPr>
          <p:spPr>
            <a:xfrm>
              <a:off x="601511" y="2656965"/>
              <a:ext cx="67518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grpSp>
      <p:grpSp>
        <p:nvGrpSpPr>
          <p:cNvPr id="34" name="Group 33"/>
          <p:cNvGrpSpPr/>
          <p:nvPr/>
        </p:nvGrpSpPr>
        <p:grpSpPr>
          <a:xfrm>
            <a:off x="2379191" y="1800448"/>
            <a:ext cx="852896" cy="1444759"/>
            <a:chOff x="2779027" y="1810622"/>
            <a:chExt cx="852896" cy="1444759"/>
          </a:xfrm>
        </p:grpSpPr>
        <p:pic>
          <p:nvPicPr>
            <p:cNvPr id="35" name="Graphic 49">
              <a:extLst>
                <a:ext uri="{FF2B5EF4-FFF2-40B4-BE49-F238E27FC236}">
                  <a16:creationId xmlns:a16="http://schemas.microsoft.com/office/drawing/2014/main" id="{43C89C6C-4275-2244-93E6-30D96D2FDE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79027" y="1810622"/>
              <a:ext cx="852896" cy="852896"/>
            </a:xfrm>
            <a:prstGeom prst="rect">
              <a:avLst/>
            </a:prstGeom>
          </p:spPr>
        </p:pic>
        <p:sp>
          <p:nvSpPr>
            <p:cNvPr id="36" name="TextBox 35"/>
            <p:cNvSpPr txBox="1"/>
            <p:nvPr/>
          </p:nvSpPr>
          <p:spPr>
            <a:xfrm>
              <a:off x="2888065" y="2670606"/>
              <a:ext cx="67037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Web</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grpSp>
      <p:grpSp>
        <p:nvGrpSpPr>
          <p:cNvPr id="37" name="Group 36"/>
          <p:cNvGrpSpPr/>
          <p:nvPr/>
        </p:nvGrpSpPr>
        <p:grpSpPr>
          <a:xfrm>
            <a:off x="1009471" y="3449283"/>
            <a:ext cx="877737" cy="1185460"/>
            <a:chOff x="500236" y="1810059"/>
            <a:chExt cx="877737" cy="1185460"/>
          </a:xfrm>
        </p:grpSpPr>
        <p:pic>
          <p:nvPicPr>
            <p:cNvPr id="38" name="Graphic 41">
              <a:extLst>
                <a:ext uri="{FF2B5EF4-FFF2-40B4-BE49-F238E27FC236}">
                  <a16:creationId xmlns:a16="http://schemas.microsoft.com/office/drawing/2014/main" id="{1A56C62F-612C-5841-B7E7-B15DA92D0B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0236" y="1810059"/>
              <a:ext cx="877737" cy="852896"/>
            </a:xfrm>
            <a:prstGeom prst="rect">
              <a:avLst/>
            </a:prstGeom>
          </p:spPr>
        </p:pic>
        <p:sp>
          <p:nvSpPr>
            <p:cNvPr id="39" name="TextBox 38"/>
            <p:cNvSpPr txBox="1"/>
            <p:nvPr/>
          </p:nvSpPr>
          <p:spPr>
            <a:xfrm>
              <a:off x="601511" y="2656965"/>
              <a:ext cx="67518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grpSp>
      <p:grpSp>
        <p:nvGrpSpPr>
          <p:cNvPr id="42" name="Group 41"/>
          <p:cNvGrpSpPr/>
          <p:nvPr/>
        </p:nvGrpSpPr>
        <p:grpSpPr>
          <a:xfrm>
            <a:off x="2379191" y="3384687"/>
            <a:ext cx="852896" cy="1425545"/>
            <a:chOff x="2379191" y="3314866"/>
            <a:chExt cx="852896" cy="1425545"/>
          </a:xfrm>
        </p:grpSpPr>
        <p:pic>
          <p:nvPicPr>
            <p:cNvPr id="53" name="Graphic 21">
              <a:extLst>
                <a:ext uri="{FF2B5EF4-FFF2-40B4-BE49-F238E27FC236}">
                  <a16:creationId xmlns:a16="http://schemas.microsoft.com/office/drawing/2014/main" id="{CEFD119D-B31D-AD4E-89CE-C02267D215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79191" y="3314866"/>
              <a:ext cx="852896" cy="852896"/>
            </a:xfrm>
            <a:prstGeom prst="rect">
              <a:avLst/>
            </a:prstGeom>
          </p:spPr>
        </p:pic>
        <p:sp>
          <p:nvSpPr>
            <p:cNvPr id="58" name="TextBox 57"/>
            <p:cNvSpPr txBox="1"/>
            <p:nvPr/>
          </p:nvSpPr>
          <p:spPr>
            <a:xfrm>
              <a:off x="2411139" y="4155636"/>
              <a:ext cx="78899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Mobile</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grpSp>
      <p:cxnSp>
        <p:nvCxnSpPr>
          <p:cNvPr id="61" name="Straight Arrow Connector 60"/>
          <p:cNvCxnSpPr/>
          <p:nvPr/>
        </p:nvCxnSpPr>
        <p:spPr>
          <a:xfrm>
            <a:off x="3472769" y="3913839"/>
            <a:ext cx="1371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39567" y="3341577"/>
            <a:ext cx="2286000" cy="1143000"/>
          </a:xfrm>
          <a:prstGeom prst="roundRect">
            <a:avLst/>
          </a:prstGeom>
          <a:solidFill>
            <a:schemeClr val="tx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calls from mobile application</a:t>
            </a:r>
          </a:p>
        </p:txBody>
      </p:sp>
      <p:cxnSp>
        <p:nvCxnSpPr>
          <p:cNvPr id="63" name="Straight Arrow Connector 62"/>
          <p:cNvCxnSpPr/>
          <p:nvPr/>
        </p:nvCxnSpPr>
        <p:spPr>
          <a:xfrm>
            <a:off x="3472769" y="2262701"/>
            <a:ext cx="1371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901796" y="2262701"/>
            <a:ext cx="236118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5" idx="1"/>
          </p:cNvCxnSpPr>
          <p:nvPr/>
        </p:nvCxnSpPr>
        <p:spPr>
          <a:xfrm>
            <a:off x="7901796" y="2262701"/>
            <a:ext cx="2305261" cy="171745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01796" y="2262701"/>
            <a:ext cx="2305261" cy="291314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01796" y="2647354"/>
            <a:ext cx="2305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901797" y="2660432"/>
            <a:ext cx="2305261" cy="125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901796" y="2834201"/>
            <a:ext cx="2361186" cy="165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7901797" y="4225457"/>
            <a:ext cx="2361186" cy="25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3472769" y="2660432"/>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3472769" y="4302179"/>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7901796" y="2985908"/>
            <a:ext cx="2361186" cy="322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901797" y="4484577"/>
            <a:ext cx="2361186" cy="172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7901797" y="2834201"/>
            <a:ext cx="2305260" cy="80614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901797" y="3640347"/>
            <a:ext cx="2305260" cy="58511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16" idx="1"/>
          </p:cNvCxnSpPr>
          <p:nvPr/>
        </p:nvCxnSpPr>
        <p:spPr>
          <a:xfrm>
            <a:off x="7901796" y="3640347"/>
            <a:ext cx="2361186" cy="207042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166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Arrow Connector 79"/>
          <p:cNvCxnSpPr/>
          <p:nvPr/>
        </p:nvCxnSpPr>
        <p:spPr>
          <a:xfrm>
            <a:off x="3472769" y="3913839"/>
            <a:ext cx="1371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An even more complicated example</a:t>
            </a:r>
          </a:p>
        </p:txBody>
      </p:sp>
      <p:sp>
        <p:nvSpPr>
          <p:cNvPr id="5" name="Footer Placeholder 4"/>
          <p:cNvSpPr>
            <a:spLocks noGrp="1"/>
          </p:cNvSpPr>
          <p:nvPr>
            <p:ph type="ftr" sz="quarter" idx="11"/>
          </p:nvPr>
        </p:nvSpPr>
        <p:spPr>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Distributed and Cloud Computing - Fall 2021</a:t>
            </a:r>
            <a:endParaRPr kumimoji="0" lang="en-US" sz="12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ndParaRPr>
          </a:p>
        </p:txBody>
      </p:sp>
      <p:grpSp>
        <p:nvGrpSpPr>
          <p:cNvPr id="32" name="Group 31"/>
          <p:cNvGrpSpPr/>
          <p:nvPr/>
        </p:nvGrpSpPr>
        <p:grpSpPr>
          <a:xfrm>
            <a:off x="2379191" y="1800448"/>
            <a:ext cx="852896" cy="1444759"/>
            <a:chOff x="2779027" y="1810622"/>
            <a:chExt cx="852896" cy="1444759"/>
          </a:xfrm>
        </p:grpSpPr>
        <p:pic>
          <p:nvPicPr>
            <p:cNvPr id="34" name="Graphic 49">
              <a:extLst>
                <a:ext uri="{FF2B5EF4-FFF2-40B4-BE49-F238E27FC236}">
                  <a16:creationId xmlns:a16="http://schemas.microsoft.com/office/drawing/2014/main" id="{43C89C6C-4275-2244-93E6-30D96D2FDE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79027" y="1810622"/>
              <a:ext cx="852896" cy="852896"/>
            </a:xfrm>
            <a:prstGeom prst="rect">
              <a:avLst/>
            </a:prstGeom>
          </p:spPr>
        </p:pic>
        <p:sp>
          <p:nvSpPr>
            <p:cNvPr id="35" name="TextBox 34"/>
            <p:cNvSpPr txBox="1"/>
            <p:nvPr/>
          </p:nvSpPr>
          <p:spPr>
            <a:xfrm>
              <a:off x="2888065" y="2670606"/>
              <a:ext cx="67037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Web</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grpSp>
      <p:grpSp>
        <p:nvGrpSpPr>
          <p:cNvPr id="58" name="Group 57"/>
          <p:cNvGrpSpPr/>
          <p:nvPr/>
        </p:nvGrpSpPr>
        <p:grpSpPr>
          <a:xfrm>
            <a:off x="2379191" y="3384687"/>
            <a:ext cx="852896" cy="1425545"/>
            <a:chOff x="2379191" y="3314866"/>
            <a:chExt cx="852896" cy="1425545"/>
          </a:xfrm>
        </p:grpSpPr>
        <p:pic>
          <p:nvPicPr>
            <p:cNvPr id="59" name="Graphic 21">
              <a:extLst>
                <a:ext uri="{FF2B5EF4-FFF2-40B4-BE49-F238E27FC236}">
                  <a16:creationId xmlns:a16="http://schemas.microsoft.com/office/drawing/2014/main" id="{CEFD119D-B31D-AD4E-89CE-C02267D215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79191" y="3314866"/>
              <a:ext cx="852896" cy="852896"/>
            </a:xfrm>
            <a:prstGeom prst="rect">
              <a:avLst/>
            </a:prstGeom>
          </p:spPr>
        </p:pic>
        <p:sp>
          <p:nvSpPr>
            <p:cNvPr id="60" name="TextBox 59"/>
            <p:cNvSpPr txBox="1"/>
            <p:nvPr/>
          </p:nvSpPr>
          <p:spPr>
            <a:xfrm>
              <a:off x="2411139" y="4155636"/>
              <a:ext cx="78899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Mobile</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grpSp>
      <p:grpSp>
        <p:nvGrpSpPr>
          <p:cNvPr id="61" name="Group 60"/>
          <p:cNvGrpSpPr/>
          <p:nvPr/>
        </p:nvGrpSpPr>
        <p:grpSpPr>
          <a:xfrm>
            <a:off x="2209962" y="4949712"/>
            <a:ext cx="1191352" cy="1207102"/>
            <a:chOff x="2669793" y="4773796"/>
            <a:chExt cx="1191352" cy="1207102"/>
          </a:xfrm>
        </p:grpSpPr>
        <p:pic>
          <p:nvPicPr>
            <p:cNvPr id="62"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31195" y="4773796"/>
              <a:ext cx="868548" cy="868548"/>
            </a:xfrm>
            <a:prstGeom prst="rect">
              <a:avLst/>
            </a:prstGeom>
          </p:spPr>
        </p:pic>
        <p:sp>
          <p:nvSpPr>
            <p:cNvPr id="63" name="TextBox 62"/>
            <p:cNvSpPr txBox="1"/>
            <p:nvPr/>
          </p:nvSpPr>
          <p:spPr>
            <a:xfrm>
              <a:off x="2669793" y="5642344"/>
              <a:ext cx="119135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Third-party</a:t>
              </a:r>
            </a:p>
          </p:txBody>
        </p:sp>
      </p:grpSp>
      <p:grpSp>
        <p:nvGrpSpPr>
          <p:cNvPr id="65" name="Group 64"/>
          <p:cNvGrpSpPr/>
          <p:nvPr/>
        </p:nvGrpSpPr>
        <p:grpSpPr>
          <a:xfrm>
            <a:off x="1009471" y="5098118"/>
            <a:ext cx="877737" cy="1185460"/>
            <a:chOff x="500236" y="1810059"/>
            <a:chExt cx="877737" cy="1185460"/>
          </a:xfrm>
        </p:grpSpPr>
        <p:pic>
          <p:nvPicPr>
            <p:cNvPr id="66" name="Graphic 41">
              <a:extLst>
                <a:ext uri="{FF2B5EF4-FFF2-40B4-BE49-F238E27FC236}">
                  <a16:creationId xmlns:a16="http://schemas.microsoft.com/office/drawing/2014/main" id="{1A56C62F-612C-5841-B7E7-B15DA92D0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00236" y="1810059"/>
              <a:ext cx="877737" cy="852896"/>
            </a:xfrm>
            <a:prstGeom prst="rect">
              <a:avLst/>
            </a:prstGeom>
          </p:spPr>
        </p:pic>
        <p:sp>
          <p:nvSpPr>
            <p:cNvPr id="67" name="TextBox 66"/>
            <p:cNvSpPr txBox="1"/>
            <p:nvPr/>
          </p:nvSpPr>
          <p:spPr>
            <a:xfrm>
              <a:off x="601511" y="2656965"/>
              <a:ext cx="67518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grpSp>
      <p:grpSp>
        <p:nvGrpSpPr>
          <p:cNvPr id="70" name="Group 69"/>
          <p:cNvGrpSpPr/>
          <p:nvPr/>
        </p:nvGrpSpPr>
        <p:grpSpPr>
          <a:xfrm>
            <a:off x="1009471" y="1800448"/>
            <a:ext cx="877737" cy="1185460"/>
            <a:chOff x="500236" y="1810059"/>
            <a:chExt cx="877737" cy="1185460"/>
          </a:xfrm>
        </p:grpSpPr>
        <p:pic>
          <p:nvPicPr>
            <p:cNvPr id="71" name="Graphic 41">
              <a:extLst>
                <a:ext uri="{FF2B5EF4-FFF2-40B4-BE49-F238E27FC236}">
                  <a16:creationId xmlns:a16="http://schemas.microsoft.com/office/drawing/2014/main" id="{1A56C62F-612C-5841-B7E7-B15DA92D0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00236" y="1810059"/>
              <a:ext cx="877737" cy="852896"/>
            </a:xfrm>
            <a:prstGeom prst="rect">
              <a:avLst/>
            </a:prstGeom>
          </p:spPr>
        </p:pic>
        <p:sp>
          <p:nvSpPr>
            <p:cNvPr id="72" name="TextBox 71"/>
            <p:cNvSpPr txBox="1"/>
            <p:nvPr/>
          </p:nvSpPr>
          <p:spPr>
            <a:xfrm>
              <a:off x="601511" y="2656965"/>
              <a:ext cx="67518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grpSp>
      <p:grpSp>
        <p:nvGrpSpPr>
          <p:cNvPr id="73" name="Group 72"/>
          <p:cNvGrpSpPr/>
          <p:nvPr/>
        </p:nvGrpSpPr>
        <p:grpSpPr>
          <a:xfrm>
            <a:off x="1009471" y="3449283"/>
            <a:ext cx="877737" cy="1185460"/>
            <a:chOff x="500236" y="1810059"/>
            <a:chExt cx="877737" cy="1185460"/>
          </a:xfrm>
        </p:grpSpPr>
        <p:pic>
          <p:nvPicPr>
            <p:cNvPr id="74" name="Graphic 41">
              <a:extLst>
                <a:ext uri="{FF2B5EF4-FFF2-40B4-BE49-F238E27FC236}">
                  <a16:creationId xmlns:a16="http://schemas.microsoft.com/office/drawing/2014/main" id="{1A56C62F-612C-5841-B7E7-B15DA92D0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00236" y="1810059"/>
              <a:ext cx="877737" cy="852896"/>
            </a:xfrm>
            <a:prstGeom prst="rect">
              <a:avLst/>
            </a:prstGeom>
          </p:spPr>
        </p:pic>
        <p:sp>
          <p:nvSpPr>
            <p:cNvPr id="75" name="TextBox 74"/>
            <p:cNvSpPr txBox="1"/>
            <p:nvPr/>
          </p:nvSpPr>
          <p:spPr>
            <a:xfrm>
              <a:off x="601511" y="2656965"/>
              <a:ext cx="67518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grpSp>
      <p:pic>
        <p:nvPicPr>
          <p:cNvPr id="76"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07058" y="1530423"/>
            <a:ext cx="1438245" cy="1438245"/>
          </a:xfrm>
          <a:prstGeom prst="rect">
            <a:avLst/>
          </a:prstGeom>
        </p:spPr>
      </p:pic>
      <p:pic>
        <p:nvPicPr>
          <p:cNvPr id="7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07057" y="3261034"/>
            <a:ext cx="1438245" cy="1438245"/>
          </a:xfrm>
          <a:prstGeom prst="rect">
            <a:avLst/>
          </a:prstGeom>
        </p:spPr>
      </p:pic>
      <p:pic>
        <p:nvPicPr>
          <p:cNvPr id="78"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62982" y="4991645"/>
            <a:ext cx="1438245" cy="1438245"/>
          </a:xfrm>
          <a:prstGeom prst="rect">
            <a:avLst/>
          </a:prstGeom>
        </p:spPr>
      </p:pic>
      <p:sp>
        <p:nvSpPr>
          <p:cNvPr id="79" name="Rounded Rectangle 78"/>
          <p:cNvSpPr/>
          <p:nvPr/>
        </p:nvSpPr>
        <p:spPr>
          <a:xfrm>
            <a:off x="5239567" y="1691201"/>
            <a:ext cx="2286000" cy="1143000"/>
          </a:xfrm>
          <a:prstGeom prst="roundRect">
            <a:avLst/>
          </a:prstGeom>
          <a:solidFill>
            <a:schemeClr val="tx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calls from website application</a:t>
            </a:r>
          </a:p>
        </p:txBody>
      </p:sp>
      <p:sp>
        <p:nvSpPr>
          <p:cNvPr id="81" name="Rounded Rectangle 80"/>
          <p:cNvSpPr/>
          <p:nvPr/>
        </p:nvSpPr>
        <p:spPr>
          <a:xfrm>
            <a:off x="5239567" y="3341577"/>
            <a:ext cx="2286000" cy="1143000"/>
          </a:xfrm>
          <a:prstGeom prst="roundRect">
            <a:avLst/>
          </a:prstGeom>
          <a:solidFill>
            <a:schemeClr val="tx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calls from mobile application</a:t>
            </a:r>
          </a:p>
        </p:txBody>
      </p:sp>
      <p:cxnSp>
        <p:nvCxnSpPr>
          <p:cNvPr id="82" name="Straight Arrow Connector 81"/>
          <p:cNvCxnSpPr/>
          <p:nvPr/>
        </p:nvCxnSpPr>
        <p:spPr>
          <a:xfrm>
            <a:off x="3472769" y="2262701"/>
            <a:ext cx="1371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901796" y="2262701"/>
            <a:ext cx="236118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7" idx="1"/>
          </p:cNvCxnSpPr>
          <p:nvPr/>
        </p:nvCxnSpPr>
        <p:spPr>
          <a:xfrm>
            <a:off x="7901796" y="2262701"/>
            <a:ext cx="2305261" cy="171745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901796" y="2262701"/>
            <a:ext cx="2305261" cy="291314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8013646" y="2647354"/>
            <a:ext cx="2305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8013646" y="2660432"/>
            <a:ext cx="2305261" cy="125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7957721" y="2834201"/>
            <a:ext cx="2361186" cy="165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7957721" y="4225457"/>
            <a:ext cx="2361186" cy="25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3472769" y="2660432"/>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3472769" y="4302179"/>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7901796" y="2985909"/>
            <a:ext cx="2417111" cy="301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7901799" y="4484578"/>
            <a:ext cx="2417108" cy="151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7901797" y="2834201"/>
            <a:ext cx="2305260" cy="80614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901797" y="3640347"/>
            <a:ext cx="2305260" cy="58511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78" idx="1"/>
          </p:cNvCxnSpPr>
          <p:nvPr/>
        </p:nvCxnSpPr>
        <p:spPr>
          <a:xfrm>
            <a:off x="7901796" y="3640347"/>
            <a:ext cx="2361186" cy="207042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472769" y="5380276"/>
            <a:ext cx="13716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5239567" y="5033110"/>
            <a:ext cx="2286000" cy="1143000"/>
          </a:xfrm>
          <a:prstGeom prst="roundRect">
            <a:avLst/>
          </a:prstGeom>
          <a:solidFill>
            <a:schemeClr val="tx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API calls from third-party application</a:t>
            </a:r>
          </a:p>
        </p:txBody>
      </p:sp>
      <p:cxnSp>
        <p:nvCxnSpPr>
          <p:cNvPr id="99" name="Straight Arrow Connector 98"/>
          <p:cNvCxnSpPr/>
          <p:nvPr/>
        </p:nvCxnSpPr>
        <p:spPr>
          <a:xfrm flipH="1">
            <a:off x="3472769" y="5768616"/>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7781026" y="2985908"/>
            <a:ext cx="2426031" cy="218994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781026" y="4699279"/>
            <a:ext cx="2410283" cy="48943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81026" y="5186446"/>
            <a:ext cx="2410283" cy="10612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957720" y="5710768"/>
            <a:ext cx="2361187" cy="2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7908624" y="2660432"/>
            <a:ext cx="2410283" cy="2038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8013644" y="4484578"/>
            <a:ext cx="2305263" cy="98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0047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55" y="146995"/>
            <a:ext cx="10515600" cy="1325563"/>
          </a:xfrm>
        </p:spPr>
        <p:txBody>
          <a:bodyPr/>
          <a:lstStyle/>
          <a:p>
            <a:r>
              <a:rPr lang="en-US" dirty="0"/>
              <a:t>Types of APIs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ndParaRPr>
          </a:p>
        </p:txBody>
      </p:sp>
      <p:sp>
        <p:nvSpPr>
          <p:cNvPr id="44" name="TextBox 43"/>
          <p:cNvSpPr txBox="1"/>
          <p:nvPr/>
        </p:nvSpPr>
        <p:spPr>
          <a:xfrm>
            <a:off x="1424073" y="1630525"/>
            <a:ext cx="3230372"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RESTful APIs</a:t>
            </a:r>
            <a:b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br>
            <a: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(request-response)</a:t>
            </a:r>
          </a:p>
        </p:txBody>
      </p:sp>
      <p:grpSp>
        <p:nvGrpSpPr>
          <p:cNvPr id="12" name="Group 11"/>
          <p:cNvGrpSpPr/>
          <p:nvPr/>
        </p:nvGrpSpPr>
        <p:grpSpPr>
          <a:xfrm>
            <a:off x="1211100" y="2900565"/>
            <a:ext cx="4015109" cy="1811860"/>
            <a:chOff x="1342955" y="1948701"/>
            <a:chExt cx="4015109" cy="1811860"/>
          </a:xfrm>
        </p:grpSpPr>
        <p:grpSp>
          <p:nvGrpSpPr>
            <p:cNvPr id="10" name="Group 9"/>
            <p:cNvGrpSpPr/>
            <p:nvPr/>
          </p:nvGrpSpPr>
          <p:grpSpPr>
            <a:xfrm>
              <a:off x="1342955" y="1964362"/>
              <a:ext cx="1161705" cy="1503680"/>
              <a:chOff x="1342955" y="1651612"/>
              <a:chExt cx="1161705" cy="1503680"/>
            </a:xfrm>
          </p:grpSpPr>
          <p:pic>
            <p:nvPicPr>
              <p:cNvPr id="6" name="Graphic 49">
                <a:extLst>
                  <a:ext uri="{FF2B5EF4-FFF2-40B4-BE49-F238E27FC236}">
                    <a16:creationId xmlns:a16="http://schemas.microsoft.com/office/drawing/2014/main" id="{43C89C6C-4275-2244-93E6-30D96D2FDE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2955" y="1651612"/>
                <a:ext cx="1161705" cy="1161705"/>
              </a:xfrm>
              <a:prstGeom prst="rect">
                <a:avLst/>
              </a:prstGeom>
            </p:spPr>
          </p:pic>
          <p:sp>
            <p:nvSpPr>
              <p:cNvPr id="7" name="TextBox 6">
                <a:extLst>
                  <a:ext uri="{FF2B5EF4-FFF2-40B4-BE49-F238E27FC236}">
                    <a16:creationId xmlns:a16="http://schemas.microsoft.com/office/drawing/2014/main" id="{19A327EE-B1A5-7643-A4D5-DCC8A43B5181}"/>
                  </a:ext>
                </a:extLst>
              </p:cNvPr>
              <p:cNvSpPr txBox="1"/>
              <p:nvPr/>
            </p:nvSpPr>
            <p:spPr>
              <a:xfrm>
                <a:off x="1387432" y="2816738"/>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B0603020204020204" pitchFamily="34" charset="0"/>
                    <a:ea typeface="Amazon Ember" panose="020B0603020204020204" pitchFamily="34" charset="0"/>
                    <a:cs typeface="Amazon Ember" panose="020B0603020204020204" pitchFamily="34" charset="0"/>
                  </a:rPr>
                  <a:t>Client</a:t>
                </a:r>
              </a:p>
            </p:txBody>
          </p:sp>
        </p:grpSp>
        <p:grpSp>
          <p:nvGrpSpPr>
            <p:cNvPr id="9" name="Group 8"/>
            <p:cNvGrpSpPr/>
            <p:nvPr/>
          </p:nvGrpSpPr>
          <p:grpSpPr>
            <a:xfrm>
              <a:off x="4196359" y="1964361"/>
              <a:ext cx="1161705" cy="1503681"/>
              <a:chOff x="3038266" y="1651611"/>
              <a:chExt cx="1161705" cy="1503681"/>
            </a:xfrm>
          </p:grpSpPr>
          <p:pic>
            <p:nvPicPr>
              <p:cNvPr id="5" name="Graphic 37">
                <a:extLst>
                  <a:ext uri="{FF2B5EF4-FFF2-40B4-BE49-F238E27FC236}">
                    <a16:creationId xmlns:a16="http://schemas.microsoft.com/office/drawing/2014/main" id="{AC408681-9425-934F-A27E-5D5DAE6D38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8266" y="1651611"/>
                <a:ext cx="1161705" cy="1161705"/>
              </a:xfrm>
              <a:prstGeom prst="rect">
                <a:avLst/>
              </a:prstGeom>
            </p:spPr>
          </p:pic>
          <p:sp>
            <p:nvSpPr>
              <p:cNvPr id="8" name="TextBox 7">
                <a:extLst>
                  <a:ext uri="{FF2B5EF4-FFF2-40B4-BE49-F238E27FC236}">
                    <a16:creationId xmlns:a16="http://schemas.microsoft.com/office/drawing/2014/main" id="{FB013E3D-2ED6-B74C-A348-786114BFA80F}"/>
                  </a:ext>
                </a:extLst>
              </p:cNvPr>
              <p:cNvSpPr txBox="1"/>
              <p:nvPr/>
            </p:nvSpPr>
            <p:spPr>
              <a:xfrm>
                <a:off x="3081807" y="2816738"/>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B0603020204020204" pitchFamily="34" charset="0"/>
                    <a:ea typeface="Amazon Ember" panose="020B0603020204020204" pitchFamily="34" charset="0"/>
                    <a:cs typeface="Amazon Ember" panose="020B0603020204020204" pitchFamily="34" charset="0"/>
                  </a:rPr>
                  <a:t>Server</a:t>
                </a:r>
              </a:p>
            </p:txBody>
          </p:sp>
        </p:grpSp>
        <p:grpSp>
          <p:nvGrpSpPr>
            <p:cNvPr id="83" name="Group 82"/>
            <p:cNvGrpSpPr/>
            <p:nvPr/>
          </p:nvGrpSpPr>
          <p:grpSpPr>
            <a:xfrm>
              <a:off x="4105731" y="2419846"/>
              <a:ext cx="274320" cy="569843"/>
              <a:chOff x="4197228" y="2358886"/>
              <a:chExt cx="274320" cy="569843"/>
            </a:xfrm>
          </p:grpSpPr>
          <p:cxnSp>
            <p:nvCxnSpPr>
              <p:cNvPr id="37" name="Straight Arrow Connector 36"/>
              <p:cNvCxnSpPr/>
              <p:nvPr/>
            </p:nvCxnSpPr>
            <p:spPr>
              <a:xfrm>
                <a:off x="4197228" y="2358886"/>
                <a:ext cx="27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197228" y="2928729"/>
                <a:ext cx="27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19749" y="2419846"/>
              <a:ext cx="274320" cy="569843"/>
              <a:chOff x="2504659" y="2358886"/>
              <a:chExt cx="274320" cy="569843"/>
            </a:xfrm>
          </p:grpSpPr>
          <p:cxnSp>
            <p:nvCxnSpPr>
              <p:cNvPr id="35" name="Straight Arrow Connector 34"/>
              <p:cNvCxnSpPr/>
              <p:nvPr/>
            </p:nvCxnSpPr>
            <p:spPr>
              <a:xfrm>
                <a:off x="2504659" y="2358886"/>
                <a:ext cx="27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504659" y="2928729"/>
                <a:ext cx="27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855540" y="1948701"/>
              <a:ext cx="1188720" cy="1811860"/>
              <a:chOff x="2752426" y="1887741"/>
              <a:chExt cx="1188720" cy="1811860"/>
            </a:xfrm>
          </p:grpSpPr>
          <p:sp>
            <p:nvSpPr>
              <p:cNvPr id="11" name="Rounded Rectangle 10"/>
              <p:cNvSpPr/>
              <p:nvPr/>
            </p:nvSpPr>
            <p:spPr>
              <a:xfrm>
                <a:off x="2752426" y="1887741"/>
                <a:ext cx="1188720" cy="118872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Light"/>
                    <a:ea typeface="+mn-ea"/>
                    <a:cs typeface="+mn-cs"/>
                  </a:rPr>
                  <a:t>GET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Light"/>
                    <a:ea typeface="+mn-ea"/>
                    <a:cs typeface="+mn-cs"/>
                  </a:rPr>
                  <a:t>POST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Light"/>
                    <a:ea typeface="+mn-ea"/>
                    <a:cs typeface="+mn-cs"/>
                  </a:rPr>
                  <a:t>PUT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mazon Ember Light"/>
                    <a:ea typeface="+mn-ea"/>
                    <a:cs typeface="+mn-cs"/>
                  </a:rPr>
                  <a:t>DELETE</a:t>
                </a:r>
              </a:p>
            </p:txBody>
          </p:sp>
          <p:sp>
            <p:nvSpPr>
              <p:cNvPr id="81" name="TextBox 80">
                <a:extLst>
                  <a:ext uri="{FF2B5EF4-FFF2-40B4-BE49-F238E27FC236}">
                    <a16:creationId xmlns:a16="http://schemas.microsoft.com/office/drawing/2014/main" id="{19A327EE-B1A5-7643-A4D5-DCC8A43B5181}"/>
                  </a:ext>
                </a:extLst>
              </p:cNvPr>
              <p:cNvSpPr txBox="1"/>
              <p:nvPr/>
            </p:nvSpPr>
            <p:spPr>
              <a:xfrm>
                <a:off x="2810411" y="3114826"/>
                <a:ext cx="107275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B0603020204020204" pitchFamily="34" charset="0"/>
                    <a:ea typeface="Amazon Ember" panose="020B0603020204020204" pitchFamily="34" charset="0"/>
                    <a:cs typeface="Amazon Ember" panose="020B0603020204020204" pitchFamily="34" charset="0"/>
                  </a:rPr>
                  <a:t>HTTP methods</a:t>
                </a:r>
              </a:p>
            </p:txBody>
          </p:sp>
        </p:grpSp>
      </p:grpSp>
      <p:sp>
        <p:nvSpPr>
          <p:cNvPr id="45" name="TextBox 44"/>
          <p:cNvSpPr txBox="1"/>
          <p:nvPr/>
        </p:nvSpPr>
        <p:spPr>
          <a:xfrm>
            <a:off x="7593814" y="1929379"/>
            <a:ext cx="281038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WebSocket</a:t>
            </a:r>
            <a: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 APIs</a:t>
            </a:r>
            <a:b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br>
            <a:r>
              <a:rPr kumimoji="0" lang="en-US" sz="2800" b="0" i="0" u="none" strike="noStrike" kern="1200" cap="none" spc="0" normalizeH="0" baseline="0" noProof="0" dirty="0">
                <a:ln>
                  <a:noFill/>
                </a:ln>
                <a:solidFill>
                  <a:srgbClr val="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(bidirectional)</a:t>
            </a:r>
          </a:p>
        </p:txBody>
      </p:sp>
      <p:grpSp>
        <p:nvGrpSpPr>
          <p:cNvPr id="13" name="Group 12"/>
          <p:cNvGrpSpPr/>
          <p:nvPr/>
        </p:nvGrpSpPr>
        <p:grpSpPr>
          <a:xfrm>
            <a:off x="7012962" y="3271654"/>
            <a:ext cx="4015109" cy="1503681"/>
            <a:chOff x="7006305" y="2040253"/>
            <a:chExt cx="4015109" cy="1503681"/>
          </a:xfrm>
        </p:grpSpPr>
        <p:grpSp>
          <p:nvGrpSpPr>
            <p:cNvPr id="46" name="Group 45"/>
            <p:cNvGrpSpPr/>
            <p:nvPr/>
          </p:nvGrpSpPr>
          <p:grpSpPr>
            <a:xfrm>
              <a:off x="7006305" y="2040254"/>
              <a:ext cx="1161705" cy="1503680"/>
              <a:chOff x="1342955" y="1651612"/>
              <a:chExt cx="1161705" cy="1503680"/>
            </a:xfrm>
          </p:grpSpPr>
          <p:pic>
            <p:nvPicPr>
              <p:cNvPr id="47" name="Graphic 49">
                <a:extLst>
                  <a:ext uri="{FF2B5EF4-FFF2-40B4-BE49-F238E27FC236}">
                    <a16:creationId xmlns:a16="http://schemas.microsoft.com/office/drawing/2014/main" id="{43C89C6C-4275-2244-93E6-30D96D2FDE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2955" y="1651612"/>
                <a:ext cx="1161705" cy="1161705"/>
              </a:xfrm>
              <a:prstGeom prst="rect">
                <a:avLst/>
              </a:prstGeom>
            </p:spPr>
          </p:pic>
          <p:sp>
            <p:nvSpPr>
              <p:cNvPr id="48" name="TextBox 47">
                <a:extLst>
                  <a:ext uri="{FF2B5EF4-FFF2-40B4-BE49-F238E27FC236}">
                    <a16:creationId xmlns:a16="http://schemas.microsoft.com/office/drawing/2014/main" id="{19A327EE-B1A5-7643-A4D5-DCC8A43B5181}"/>
                  </a:ext>
                </a:extLst>
              </p:cNvPr>
              <p:cNvSpPr txBox="1"/>
              <p:nvPr/>
            </p:nvSpPr>
            <p:spPr>
              <a:xfrm>
                <a:off x="1387432" y="2816738"/>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B0603020204020204" pitchFamily="34" charset="0"/>
                    <a:ea typeface="Amazon Ember" panose="020B0603020204020204" pitchFamily="34" charset="0"/>
                    <a:cs typeface="Amazon Ember" panose="020B0603020204020204" pitchFamily="34" charset="0"/>
                  </a:rPr>
                  <a:t>Client</a:t>
                </a:r>
              </a:p>
            </p:txBody>
          </p:sp>
        </p:grpSp>
        <p:grpSp>
          <p:nvGrpSpPr>
            <p:cNvPr id="49" name="Group 48"/>
            <p:cNvGrpSpPr/>
            <p:nvPr/>
          </p:nvGrpSpPr>
          <p:grpSpPr>
            <a:xfrm>
              <a:off x="9859709" y="2040253"/>
              <a:ext cx="1161705" cy="1503681"/>
              <a:chOff x="3038266" y="1651611"/>
              <a:chExt cx="1161705" cy="1503681"/>
            </a:xfrm>
          </p:grpSpPr>
          <p:pic>
            <p:nvPicPr>
              <p:cNvPr id="50" name="Graphic 37">
                <a:extLst>
                  <a:ext uri="{FF2B5EF4-FFF2-40B4-BE49-F238E27FC236}">
                    <a16:creationId xmlns:a16="http://schemas.microsoft.com/office/drawing/2014/main" id="{AC408681-9425-934F-A27E-5D5DAE6D38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8266" y="1651611"/>
                <a:ext cx="1161705" cy="1161705"/>
              </a:xfrm>
              <a:prstGeom prst="rect">
                <a:avLst/>
              </a:prstGeom>
            </p:spPr>
          </p:pic>
          <p:sp>
            <p:nvSpPr>
              <p:cNvPr id="51" name="TextBox 50">
                <a:extLst>
                  <a:ext uri="{FF2B5EF4-FFF2-40B4-BE49-F238E27FC236}">
                    <a16:creationId xmlns:a16="http://schemas.microsoft.com/office/drawing/2014/main" id="{FB013E3D-2ED6-B74C-A348-786114BFA80F}"/>
                  </a:ext>
                </a:extLst>
              </p:cNvPr>
              <p:cNvSpPr txBox="1"/>
              <p:nvPr/>
            </p:nvSpPr>
            <p:spPr>
              <a:xfrm>
                <a:off x="3081807" y="2816738"/>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B0603020204020204" pitchFamily="34" charset="0"/>
                    <a:ea typeface="Amazon Ember" panose="020B0603020204020204" pitchFamily="34" charset="0"/>
                    <a:cs typeface="Amazon Ember" panose="020B0603020204020204" pitchFamily="34" charset="0"/>
                  </a:rPr>
                  <a:t>Server</a:t>
                </a:r>
              </a:p>
            </p:txBody>
          </p:sp>
        </p:grpSp>
        <p:cxnSp>
          <p:nvCxnSpPr>
            <p:cNvPr id="90" name="Straight Arrow Connector 89"/>
            <p:cNvCxnSpPr/>
            <p:nvPr/>
          </p:nvCxnSpPr>
          <p:spPr>
            <a:xfrm flipV="1">
              <a:off x="8436633" y="2621106"/>
              <a:ext cx="137160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6" name="TextBox 95"/>
          <p:cNvSpPr txBox="1"/>
          <p:nvPr/>
        </p:nvSpPr>
        <p:spPr>
          <a:xfrm>
            <a:off x="6568478" y="4982426"/>
            <a:ext cx="5107910" cy="1200329"/>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Chat applications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Real-time dashboards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Real-time alerts and notifications</a:t>
            </a:r>
          </a:p>
        </p:txBody>
      </p:sp>
      <p:sp>
        <p:nvSpPr>
          <p:cNvPr id="97" name="TextBox 96"/>
          <p:cNvSpPr txBox="1"/>
          <p:nvPr/>
        </p:nvSpPr>
        <p:spPr>
          <a:xfrm>
            <a:off x="895945" y="4775335"/>
            <a:ext cx="5107910" cy="156966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Online transactions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Blogs, social media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Media streaming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Weather application</a:t>
            </a:r>
          </a:p>
        </p:txBody>
      </p:sp>
      <p:sp>
        <p:nvSpPr>
          <p:cNvPr id="15" name="Footer Placeholder 14">
            <a:extLst>
              <a:ext uri="{FF2B5EF4-FFF2-40B4-BE49-F238E27FC236}">
                <a16:creationId xmlns:a16="http://schemas.microsoft.com/office/drawing/2014/main" id="{57F5BC14-7F90-9D4A-92D7-B39610952128}"/>
              </a:ext>
            </a:extLst>
          </p:cNvPr>
          <p:cNvSpPr>
            <a:spLocks noGrp="1"/>
          </p:cNvSpPr>
          <p:nvPr>
            <p:ph type="ftr" sz="quarter" idx="11"/>
          </p:nvPr>
        </p:nvSpPr>
        <p:spPr/>
        <p:txBody>
          <a:bodyPr/>
          <a:lstStyle/>
          <a:p>
            <a:r>
              <a:rPr lang="en-US"/>
              <a:t>Distributed and Cloud Computing - Fall 2021</a:t>
            </a:r>
          </a:p>
        </p:txBody>
      </p:sp>
    </p:spTree>
    <p:custDataLst>
      <p:tags r:id="rId1"/>
    </p:custDataLst>
    <p:extLst>
      <p:ext uri="{BB962C8B-B14F-4D97-AF65-F5344CB8AC3E}">
        <p14:creationId xmlns:p14="http://schemas.microsoft.com/office/powerpoint/2010/main" val="169704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2D3B-884F-5642-A706-F6DA3C5E2AD4}"/>
              </a:ext>
            </a:extLst>
          </p:cNvPr>
          <p:cNvSpPr>
            <a:spLocks noGrp="1"/>
          </p:cNvSpPr>
          <p:nvPr>
            <p:ph type="title"/>
          </p:nvPr>
        </p:nvSpPr>
        <p:spPr/>
        <p:txBody>
          <a:bodyPr/>
          <a:lstStyle/>
          <a:p>
            <a:r>
              <a:rPr lang="en-US" dirty="0"/>
              <a:t>Overview of Web Socket API</a:t>
            </a:r>
          </a:p>
        </p:txBody>
      </p:sp>
      <p:sp>
        <p:nvSpPr>
          <p:cNvPr id="3" name="Content Placeholder 2">
            <a:extLst>
              <a:ext uri="{FF2B5EF4-FFF2-40B4-BE49-F238E27FC236}">
                <a16:creationId xmlns:a16="http://schemas.microsoft.com/office/drawing/2014/main" id="{68D54662-B023-9D45-BAEC-08C823D8FE8E}"/>
              </a:ext>
            </a:extLst>
          </p:cNvPr>
          <p:cNvSpPr>
            <a:spLocks noGrp="1"/>
          </p:cNvSpPr>
          <p:nvPr>
            <p:ph idx="1"/>
          </p:nvPr>
        </p:nvSpPr>
        <p:spPr/>
        <p:txBody>
          <a:bodyPr/>
          <a:lstStyle/>
          <a:p>
            <a:pPr>
              <a:lnSpc>
                <a:spcPct val="100000"/>
              </a:lnSpc>
            </a:pPr>
            <a:r>
              <a:rPr lang="en-US" i="1" dirty="0"/>
              <a:t>WebSocket APIs </a:t>
            </a:r>
            <a:r>
              <a:rPr lang="en-US" dirty="0"/>
              <a:t>support two-way communication between clients and servers. </a:t>
            </a:r>
          </a:p>
          <a:p>
            <a:pPr lvl="1">
              <a:lnSpc>
                <a:spcPct val="100000"/>
              </a:lnSpc>
            </a:pPr>
            <a:r>
              <a:rPr lang="en-US" dirty="0"/>
              <a:t>This means that a client application and backend servers can both send messages to each other at any time. </a:t>
            </a:r>
          </a:p>
          <a:p>
            <a:pPr lvl="1">
              <a:lnSpc>
                <a:spcPct val="100000"/>
              </a:lnSpc>
            </a:pPr>
            <a:r>
              <a:rPr lang="en-US" dirty="0"/>
              <a:t>Backend servers do not have to wait for a request from a client. </a:t>
            </a:r>
          </a:p>
          <a:p>
            <a:pPr>
              <a:lnSpc>
                <a:spcPct val="100000"/>
              </a:lnSpc>
            </a:pPr>
            <a:endParaRPr lang="en-US" dirty="0"/>
          </a:p>
          <a:p>
            <a:pPr>
              <a:lnSpc>
                <a:spcPct val="100000"/>
              </a:lnSpc>
            </a:pPr>
            <a:r>
              <a:rPr lang="en-US" dirty="0"/>
              <a:t>WebSocket APIs are used to build real-time communication applications, such as chat applications, real-time dashboards (for example, stock tickers), and to get real-time alerts and notifications.</a:t>
            </a:r>
          </a:p>
          <a:p>
            <a:endParaRPr lang="en-US" dirty="0"/>
          </a:p>
        </p:txBody>
      </p:sp>
      <p:sp>
        <p:nvSpPr>
          <p:cNvPr id="4" name="Slide Number Placeholder 3">
            <a:extLst>
              <a:ext uri="{FF2B5EF4-FFF2-40B4-BE49-F238E27FC236}">
                <a16:creationId xmlns:a16="http://schemas.microsoft.com/office/drawing/2014/main" id="{E2DABA7E-4EB9-A64C-9BF6-1AA0B957CAC6}"/>
              </a:ext>
            </a:extLst>
          </p:cNvPr>
          <p:cNvSpPr>
            <a:spLocks noGrp="1"/>
          </p:cNvSpPr>
          <p:nvPr>
            <p:ph type="sldNum" sz="quarter" idx="12"/>
          </p:nvPr>
        </p:nvSpPr>
        <p:spPr/>
        <p:txBody>
          <a:bodyPr/>
          <a:lstStyle/>
          <a:p>
            <a:fld id="{EDBACB3D-9350-3B46-A9B7-05769D77423C}" type="slidenum">
              <a:rPr lang="en-US" smtClean="0"/>
              <a:t>15</a:t>
            </a:fld>
            <a:endParaRPr lang="en-US"/>
          </a:p>
        </p:txBody>
      </p:sp>
      <p:sp>
        <p:nvSpPr>
          <p:cNvPr id="5" name="Footer Placeholder 4">
            <a:extLst>
              <a:ext uri="{FF2B5EF4-FFF2-40B4-BE49-F238E27FC236}">
                <a16:creationId xmlns:a16="http://schemas.microsoft.com/office/drawing/2014/main" id="{281DF8E2-E69A-194C-9701-8B8FB2CAD265}"/>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93524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5102-E7E6-8B46-BFAE-FE375A11062D}"/>
              </a:ext>
            </a:extLst>
          </p:cNvPr>
          <p:cNvSpPr>
            <a:spLocks noGrp="1"/>
          </p:cNvSpPr>
          <p:nvPr>
            <p:ph type="title"/>
          </p:nvPr>
        </p:nvSpPr>
        <p:spPr/>
        <p:txBody>
          <a:bodyPr/>
          <a:lstStyle/>
          <a:p>
            <a:r>
              <a:rPr lang="en-US" dirty="0"/>
              <a:t>Overview of RESTful APIs</a:t>
            </a:r>
          </a:p>
        </p:txBody>
      </p:sp>
      <p:sp>
        <p:nvSpPr>
          <p:cNvPr id="3" name="Content Placeholder 2">
            <a:extLst>
              <a:ext uri="{FF2B5EF4-FFF2-40B4-BE49-F238E27FC236}">
                <a16:creationId xmlns:a16="http://schemas.microsoft.com/office/drawing/2014/main" id="{C8B4D2D0-8488-E442-AA12-E04833DEF4EB}"/>
              </a:ext>
            </a:extLst>
          </p:cNvPr>
          <p:cNvSpPr>
            <a:spLocks noGrp="1"/>
          </p:cNvSpPr>
          <p:nvPr>
            <p:ph idx="1"/>
          </p:nvPr>
        </p:nvSpPr>
        <p:spPr/>
        <p:txBody>
          <a:bodyPr/>
          <a:lstStyle/>
          <a:p>
            <a:pPr marL="0" indent="0">
              <a:lnSpc>
                <a:spcPct val="100000"/>
              </a:lnSpc>
              <a:buNone/>
            </a:pPr>
            <a:r>
              <a:rPr lang="en-US" i="1" dirty="0"/>
              <a:t>RESTful APIs</a:t>
            </a:r>
            <a:r>
              <a:rPr lang="en-US" dirty="0"/>
              <a:t> adhere to the REST (</a:t>
            </a:r>
            <a:r>
              <a:rPr lang="en-US" i="1" dirty="0" err="1">
                <a:solidFill>
                  <a:srgbClr val="FF0000"/>
                </a:solidFill>
              </a:rPr>
              <a:t>RE</a:t>
            </a:r>
            <a:r>
              <a:rPr lang="en-US" i="1" dirty="0" err="1"/>
              <a:t>presentational</a:t>
            </a:r>
            <a:r>
              <a:rPr lang="en-US" i="1" dirty="0"/>
              <a:t> </a:t>
            </a:r>
            <a:r>
              <a:rPr lang="en-US" i="1" dirty="0">
                <a:solidFill>
                  <a:srgbClr val="FF0000"/>
                </a:solidFill>
              </a:rPr>
              <a:t>S</a:t>
            </a:r>
            <a:r>
              <a:rPr lang="en-US" i="1" dirty="0"/>
              <a:t>tate </a:t>
            </a:r>
            <a:r>
              <a:rPr lang="en-US" i="1" dirty="0">
                <a:solidFill>
                  <a:srgbClr val="FF0000"/>
                </a:solidFill>
              </a:rPr>
              <a:t>T</a:t>
            </a:r>
            <a:r>
              <a:rPr lang="en-US" i="1" dirty="0"/>
              <a:t>ransfer</a:t>
            </a:r>
            <a:r>
              <a:rPr lang="en-US" dirty="0"/>
              <a:t>) architectural style. </a:t>
            </a:r>
          </a:p>
          <a:p>
            <a:pPr lvl="1">
              <a:lnSpc>
                <a:spcPct val="100000"/>
              </a:lnSpc>
            </a:pPr>
            <a:r>
              <a:rPr lang="en-US" dirty="0"/>
              <a:t>REST APIs communicate over </a:t>
            </a:r>
            <a:r>
              <a:rPr lang="en-US" b="1" dirty="0"/>
              <a:t>HTTP</a:t>
            </a:r>
            <a:r>
              <a:rPr lang="en-US" dirty="0"/>
              <a:t>. </a:t>
            </a:r>
          </a:p>
          <a:p>
            <a:pPr lvl="1">
              <a:lnSpc>
                <a:spcPct val="100000"/>
              </a:lnSpc>
            </a:pPr>
            <a:r>
              <a:rPr lang="en-US" dirty="0"/>
              <a:t>A REST API is a group of </a:t>
            </a:r>
            <a:r>
              <a:rPr lang="en-US" b="1" dirty="0">
                <a:solidFill>
                  <a:srgbClr val="FF0000"/>
                </a:solidFill>
              </a:rPr>
              <a:t>resources</a:t>
            </a:r>
            <a:r>
              <a:rPr lang="en-US" dirty="0"/>
              <a:t> and </a:t>
            </a:r>
            <a:r>
              <a:rPr lang="en-US" b="1" dirty="0">
                <a:solidFill>
                  <a:srgbClr val="FF0000"/>
                </a:solidFill>
              </a:rPr>
              <a:t>methods</a:t>
            </a:r>
            <a:r>
              <a:rPr lang="en-US" dirty="0"/>
              <a:t>, or </a:t>
            </a:r>
            <a:r>
              <a:rPr lang="en-US" b="1" dirty="0">
                <a:solidFill>
                  <a:srgbClr val="FF0000"/>
                </a:solidFill>
              </a:rPr>
              <a:t>endpoints</a:t>
            </a:r>
            <a:r>
              <a:rPr lang="en-US" dirty="0"/>
              <a:t>. </a:t>
            </a:r>
          </a:p>
          <a:p>
            <a:pPr lvl="1">
              <a:lnSpc>
                <a:spcPct val="100000"/>
              </a:lnSpc>
            </a:pPr>
            <a:r>
              <a:rPr lang="en-US" dirty="0"/>
              <a:t>It uses a </a:t>
            </a:r>
            <a:r>
              <a:rPr lang="en-US" b="1" dirty="0">
                <a:solidFill>
                  <a:srgbClr val="FF0000"/>
                </a:solidFill>
              </a:rPr>
              <a:t>request-response</a:t>
            </a:r>
            <a:r>
              <a:rPr lang="en-US" dirty="0"/>
              <a:t> model where a client application sends an </a:t>
            </a:r>
            <a:r>
              <a:rPr lang="en-US" b="1" dirty="0">
                <a:solidFill>
                  <a:srgbClr val="FF0000"/>
                </a:solidFill>
              </a:rPr>
              <a:t>HTTP</a:t>
            </a:r>
            <a:r>
              <a:rPr lang="en-US" dirty="0"/>
              <a:t> request to a backend server, and the server responds synchronously back to the client. </a:t>
            </a:r>
          </a:p>
          <a:p>
            <a:pPr lvl="1">
              <a:lnSpc>
                <a:spcPct val="100000"/>
              </a:lnSpc>
            </a:pPr>
            <a:r>
              <a:rPr lang="en-US" dirty="0"/>
              <a:t>This response could be in Hypertext Markup Language (HTML), Extensible Markup Language (XML), or JavaScript Object Notation (JSON). </a:t>
            </a:r>
          </a:p>
          <a:p>
            <a:endParaRPr lang="en-US" dirty="0"/>
          </a:p>
          <a:p>
            <a:endParaRPr lang="en-US" dirty="0"/>
          </a:p>
        </p:txBody>
      </p:sp>
      <p:sp>
        <p:nvSpPr>
          <p:cNvPr id="4" name="Slide Number Placeholder 3">
            <a:extLst>
              <a:ext uri="{FF2B5EF4-FFF2-40B4-BE49-F238E27FC236}">
                <a16:creationId xmlns:a16="http://schemas.microsoft.com/office/drawing/2014/main" id="{7204FBB8-FC95-BB47-8E71-A2BADE962609}"/>
              </a:ext>
            </a:extLst>
          </p:cNvPr>
          <p:cNvSpPr>
            <a:spLocks noGrp="1"/>
          </p:cNvSpPr>
          <p:nvPr>
            <p:ph type="sldNum" sz="quarter" idx="12"/>
          </p:nvPr>
        </p:nvSpPr>
        <p:spPr/>
        <p:txBody>
          <a:bodyPr/>
          <a:lstStyle/>
          <a:p>
            <a:fld id="{EDBACB3D-9350-3B46-A9B7-05769D77423C}" type="slidenum">
              <a:rPr lang="en-US" smtClean="0"/>
              <a:t>16</a:t>
            </a:fld>
            <a:endParaRPr lang="en-US"/>
          </a:p>
        </p:txBody>
      </p:sp>
      <p:sp>
        <p:nvSpPr>
          <p:cNvPr id="5" name="Footer Placeholder 4">
            <a:extLst>
              <a:ext uri="{FF2B5EF4-FFF2-40B4-BE49-F238E27FC236}">
                <a16:creationId xmlns:a16="http://schemas.microsoft.com/office/drawing/2014/main" id="{98C090F3-E531-BE49-8174-B6C78F8B1281}"/>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58098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37D0C0-95F5-8A48-9C70-C49A945A5643}"/>
              </a:ext>
            </a:extLst>
          </p:cNvPr>
          <p:cNvSpPr>
            <a:spLocks noGrp="1"/>
          </p:cNvSpPr>
          <p:nvPr>
            <p:ph type="ctrTitle"/>
          </p:nvPr>
        </p:nvSpPr>
        <p:spPr/>
        <p:txBody>
          <a:bodyPr/>
          <a:lstStyle/>
          <a:p>
            <a:r>
              <a:rPr lang="en-US" dirty="0"/>
              <a:t>RESTful APIs</a:t>
            </a:r>
          </a:p>
        </p:txBody>
      </p:sp>
      <p:sp>
        <p:nvSpPr>
          <p:cNvPr id="3" name="Slide Number Placeholder 2">
            <a:extLst>
              <a:ext uri="{FF2B5EF4-FFF2-40B4-BE49-F238E27FC236}">
                <a16:creationId xmlns:a16="http://schemas.microsoft.com/office/drawing/2014/main" id="{D64C2515-A17B-DA48-AF3C-78813D45624F}"/>
              </a:ext>
            </a:extLst>
          </p:cNvPr>
          <p:cNvSpPr>
            <a:spLocks noGrp="1"/>
          </p:cNvSpPr>
          <p:nvPr>
            <p:ph type="sldNum" sz="quarter" idx="12"/>
          </p:nvPr>
        </p:nvSpPr>
        <p:spPr/>
        <p:txBody>
          <a:bodyPr/>
          <a:lstStyle/>
          <a:p>
            <a:fld id="{B6A95138-A96E-2F42-A959-2EFD44FE4AB7}" type="slidenum">
              <a:rPr lang="en-US" smtClean="0"/>
              <a:t>17</a:t>
            </a:fld>
            <a:endParaRPr lang="en-US" dirty="0"/>
          </a:p>
        </p:txBody>
      </p:sp>
      <p:sp>
        <p:nvSpPr>
          <p:cNvPr id="7" name="Footer Placeholder 6">
            <a:extLst>
              <a:ext uri="{FF2B5EF4-FFF2-40B4-BE49-F238E27FC236}">
                <a16:creationId xmlns:a16="http://schemas.microsoft.com/office/drawing/2014/main" id="{46BDBC77-3327-7C48-8601-212CF0CA7D1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51642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737298-1441-D148-AEE0-01609B329AB8}" type="slidenum">
              <a:rPr lang="en-US" altLang="x-none"/>
              <a:pPr/>
              <a:t>18</a:t>
            </a:fld>
            <a:endParaRPr lang="en-US" altLang="x-none"/>
          </a:p>
        </p:txBody>
      </p:sp>
      <p:sp>
        <p:nvSpPr>
          <p:cNvPr id="5127" name="Rectangle 7"/>
          <p:cNvSpPr>
            <a:spLocks noGrp="1" noChangeArrowheads="1"/>
          </p:cNvSpPr>
          <p:nvPr>
            <p:ph type="title"/>
          </p:nvPr>
        </p:nvSpPr>
        <p:spPr/>
        <p:txBody>
          <a:bodyPr/>
          <a:lstStyle/>
          <a:p>
            <a:r>
              <a:rPr lang="en-US" altLang="x-none" sz="3600" b="1" dirty="0" err="1">
                <a:solidFill>
                  <a:srgbClr val="FF0000"/>
                </a:solidFill>
              </a:rPr>
              <a:t>RE</a:t>
            </a:r>
            <a:r>
              <a:rPr lang="en-US" altLang="x-none" sz="3600" dirty="0" err="1"/>
              <a:t>presentational</a:t>
            </a:r>
            <a:r>
              <a:rPr lang="en-US" altLang="x-none" sz="3600" dirty="0"/>
              <a:t> </a:t>
            </a:r>
            <a:r>
              <a:rPr lang="en-US" altLang="x-none" sz="3600" b="1" dirty="0">
                <a:solidFill>
                  <a:srgbClr val="FF0000"/>
                </a:solidFill>
              </a:rPr>
              <a:t>S</a:t>
            </a:r>
            <a:r>
              <a:rPr lang="en-US" altLang="x-none" sz="3600" dirty="0"/>
              <a:t>tate </a:t>
            </a:r>
            <a:r>
              <a:rPr lang="en-US" altLang="x-none" sz="3600" b="1" dirty="0">
                <a:solidFill>
                  <a:srgbClr val="FF0000"/>
                </a:solidFill>
              </a:rPr>
              <a:t>T</a:t>
            </a:r>
            <a:r>
              <a:rPr lang="en-US" altLang="x-none" sz="3600" dirty="0"/>
              <a:t>ransfer (REST)</a:t>
            </a:r>
            <a:endParaRPr lang="en-US" altLang="x-none" sz="3240" dirty="0"/>
          </a:p>
        </p:txBody>
      </p:sp>
      <p:sp>
        <p:nvSpPr>
          <p:cNvPr id="5128" name="Rectangle 8"/>
          <p:cNvSpPr>
            <a:spLocks noGrp="1" noChangeArrowheads="1"/>
          </p:cNvSpPr>
          <p:nvPr>
            <p:ph type="body" idx="1"/>
          </p:nvPr>
        </p:nvSpPr>
        <p:spPr>
          <a:xfrm>
            <a:off x="838200" y="1825625"/>
            <a:ext cx="10783529" cy="4351338"/>
          </a:xfrm>
        </p:spPr>
        <p:txBody>
          <a:bodyPr>
            <a:normAutofit fontScale="92500" lnSpcReduction="10000"/>
          </a:bodyPr>
          <a:lstStyle/>
          <a:p>
            <a:pPr>
              <a:lnSpc>
                <a:spcPct val="120000"/>
              </a:lnSpc>
            </a:pPr>
            <a:r>
              <a:rPr lang="en-US" altLang="x-none" b="1" dirty="0">
                <a:solidFill>
                  <a:srgbClr val="FF0000"/>
                </a:solidFill>
              </a:rPr>
              <a:t>REST</a:t>
            </a:r>
            <a:r>
              <a:rPr lang="en-US" altLang="x-none" dirty="0"/>
              <a:t> is a style of software architecture for distributed hypermedia systems such as the World Wide Web. </a:t>
            </a:r>
          </a:p>
          <a:p>
            <a:pPr>
              <a:lnSpc>
                <a:spcPct val="120000"/>
              </a:lnSpc>
              <a:buFontTx/>
              <a:buNone/>
            </a:pPr>
            <a:endParaRPr lang="en-US" altLang="x-none" dirty="0"/>
          </a:p>
          <a:p>
            <a:pPr>
              <a:lnSpc>
                <a:spcPct val="120000"/>
              </a:lnSpc>
            </a:pPr>
            <a:r>
              <a:rPr lang="en-US" altLang="x-none" dirty="0"/>
              <a:t>A collection of network architecture principles which outline how </a:t>
            </a:r>
            <a:r>
              <a:rPr lang="en-US" altLang="x-none" b="1" dirty="0">
                <a:solidFill>
                  <a:srgbClr val="FF0000"/>
                </a:solidFill>
              </a:rPr>
              <a:t>resources</a:t>
            </a:r>
            <a:r>
              <a:rPr lang="en-US" altLang="x-none" dirty="0"/>
              <a:t> are defined and addressed </a:t>
            </a:r>
          </a:p>
          <a:p>
            <a:pPr>
              <a:lnSpc>
                <a:spcPct val="120000"/>
              </a:lnSpc>
            </a:pPr>
            <a:endParaRPr lang="en-US" altLang="x-none" dirty="0"/>
          </a:p>
          <a:p>
            <a:pPr>
              <a:lnSpc>
                <a:spcPct val="120000"/>
              </a:lnSpc>
            </a:pPr>
            <a:r>
              <a:rPr lang="en-US" dirty="0"/>
              <a:t>REST uses the common </a:t>
            </a:r>
            <a:r>
              <a:rPr lang="en-US" b="1" dirty="0">
                <a:solidFill>
                  <a:srgbClr val="FF0000"/>
                </a:solidFill>
              </a:rPr>
              <a:t>HTTP</a:t>
            </a:r>
            <a:r>
              <a:rPr lang="en-US" dirty="0"/>
              <a:t> methods to insert/delete/update/retrieve information.</a:t>
            </a:r>
            <a:endParaRPr lang="en-US" altLang="x-none" dirty="0"/>
          </a:p>
          <a:p>
            <a:pPr>
              <a:lnSpc>
                <a:spcPct val="90000"/>
              </a:lnSpc>
              <a:buFontTx/>
              <a:buNone/>
            </a:pPr>
            <a:endParaRPr lang="en-US" altLang="x-none" sz="2520" dirty="0"/>
          </a:p>
        </p:txBody>
      </p:sp>
      <p:sp>
        <p:nvSpPr>
          <p:cNvPr id="2" name="Footer Placeholder 1">
            <a:extLst>
              <a:ext uri="{FF2B5EF4-FFF2-40B4-BE49-F238E27FC236}">
                <a16:creationId xmlns:a16="http://schemas.microsoft.com/office/drawing/2014/main" id="{CD9E7937-EDD0-1C44-8B9E-473FC6F29702}"/>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1340840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5D33ACB-F4E2-1A4B-820C-FEACA164C712}" type="slidenum">
              <a:rPr lang="en-US" altLang="x-none"/>
              <a:pPr/>
              <a:t>19</a:t>
            </a:fld>
            <a:endParaRPr lang="en-US" altLang="x-none"/>
          </a:p>
        </p:txBody>
      </p:sp>
      <p:sp>
        <p:nvSpPr>
          <p:cNvPr id="100356" name="Rectangle 4"/>
          <p:cNvSpPr>
            <a:spLocks noGrp="1" noChangeArrowheads="1"/>
          </p:cNvSpPr>
          <p:nvPr>
            <p:ph type="title"/>
          </p:nvPr>
        </p:nvSpPr>
        <p:spPr/>
        <p:txBody>
          <a:bodyPr/>
          <a:lstStyle/>
          <a:p>
            <a:r>
              <a:rPr lang="en-US" altLang="x-none" dirty="0"/>
              <a:t>REST - not a Standard</a:t>
            </a:r>
          </a:p>
        </p:txBody>
      </p:sp>
      <p:sp>
        <p:nvSpPr>
          <p:cNvPr id="100357" name="Rectangle 5"/>
          <p:cNvSpPr>
            <a:spLocks noGrp="1" noChangeArrowheads="1"/>
          </p:cNvSpPr>
          <p:nvPr>
            <p:ph type="body" idx="1"/>
          </p:nvPr>
        </p:nvSpPr>
        <p:spPr/>
        <p:txBody>
          <a:bodyPr>
            <a:normAutofit/>
          </a:bodyPr>
          <a:lstStyle/>
          <a:p>
            <a:pPr>
              <a:lnSpc>
                <a:spcPct val="100000"/>
              </a:lnSpc>
            </a:pPr>
            <a:r>
              <a:rPr lang="en-US" altLang="x-none" dirty="0"/>
              <a:t>REST is not a standard</a:t>
            </a:r>
          </a:p>
          <a:p>
            <a:pPr marL="457200" lvl="1" indent="0">
              <a:lnSpc>
                <a:spcPct val="100000"/>
              </a:lnSpc>
              <a:buNone/>
            </a:pPr>
            <a:endParaRPr lang="en-US" altLang="x-none" sz="2800" dirty="0"/>
          </a:p>
          <a:p>
            <a:pPr>
              <a:lnSpc>
                <a:spcPct val="100000"/>
              </a:lnSpc>
            </a:pPr>
            <a:r>
              <a:rPr lang="en-US" altLang="x-none" dirty="0"/>
              <a:t>But it uses several standards:</a:t>
            </a:r>
          </a:p>
          <a:p>
            <a:pPr lvl="1">
              <a:lnSpc>
                <a:spcPct val="100000"/>
              </a:lnSpc>
            </a:pPr>
            <a:r>
              <a:rPr lang="en-US" altLang="x-none" sz="2800" dirty="0"/>
              <a:t>HTTP</a:t>
            </a:r>
          </a:p>
          <a:p>
            <a:pPr lvl="1">
              <a:lnSpc>
                <a:spcPct val="100000"/>
              </a:lnSpc>
            </a:pPr>
            <a:r>
              <a:rPr lang="en-US" altLang="x-none" sz="2800" dirty="0"/>
              <a:t>URL</a:t>
            </a:r>
          </a:p>
          <a:p>
            <a:pPr lvl="1">
              <a:lnSpc>
                <a:spcPct val="100000"/>
              </a:lnSpc>
            </a:pPr>
            <a:r>
              <a:rPr lang="en-US" altLang="x-none" sz="2800" dirty="0"/>
              <a:t>XML/HTML/GIF/JPEG/</a:t>
            </a:r>
            <a:r>
              <a:rPr lang="en-US" altLang="x-none" sz="2800" dirty="0" err="1"/>
              <a:t>etc</a:t>
            </a:r>
            <a:r>
              <a:rPr lang="en-US" altLang="x-none" sz="2800" dirty="0"/>
              <a:t> (Resource Representations)</a:t>
            </a:r>
          </a:p>
          <a:p>
            <a:pPr lvl="1">
              <a:lnSpc>
                <a:spcPct val="100000"/>
              </a:lnSpc>
            </a:pPr>
            <a:r>
              <a:rPr lang="en-US" altLang="x-none" sz="2800" dirty="0"/>
              <a:t>text/xml, text/html, image/gif, image/jpeg, </a:t>
            </a:r>
            <a:r>
              <a:rPr lang="en-US" altLang="x-none" sz="2800" dirty="0" err="1"/>
              <a:t>etc</a:t>
            </a:r>
            <a:r>
              <a:rPr lang="en-US" altLang="x-none" sz="2800" dirty="0"/>
              <a:t>  (Resource Types, MIME Types)</a:t>
            </a:r>
          </a:p>
        </p:txBody>
      </p:sp>
      <p:sp>
        <p:nvSpPr>
          <p:cNvPr id="2" name="Footer Placeholder 1">
            <a:extLst>
              <a:ext uri="{FF2B5EF4-FFF2-40B4-BE49-F238E27FC236}">
                <a16:creationId xmlns:a16="http://schemas.microsoft.com/office/drawing/2014/main" id="{A9CE6E0C-FE90-DB42-821A-29BF826B3E1B}"/>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742336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38DD-817C-B94F-8A87-A71C3E70C9BD}"/>
              </a:ext>
            </a:extLst>
          </p:cNvPr>
          <p:cNvSpPr>
            <a:spLocks noGrp="1"/>
          </p:cNvSpPr>
          <p:nvPr>
            <p:ph type="title"/>
          </p:nvPr>
        </p:nvSpPr>
        <p:spPr>
          <a:xfrm>
            <a:off x="658586" y="187529"/>
            <a:ext cx="10515600" cy="1325563"/>
          </a:xfrm>
        </p:spPr>
        <p:txBody>
          <a:bodyPr/>
          <a:lstStyle/>
          <a:p>
            <a:r>
              <a:rPr lang="en-US" dirty="0"/>
              <a:t>IMPORTANT DATES</a:t>
            </a:r>
          </a:p>
        </p:txBody>
      </p:sp>
      <p:graphicFrame>
        <p:nvGraphicFramePr>
          <p:cNvPr id="6" name="Table 6">
            <a:extLst>
              <a:ext uri="{FF2B5EF4-FFF2-40B4-BE49-F238E27FC236}">
                <a16:creationId xmlns:a16="http://schemas.microsoft.com/office/drawing/2014/main" id="{ADE86AAC-8FCE-E441-968F-B4B5131D1347}"/>
              </a:ext>
            </a:extLst>
          </p:cNvPr>
          <p:cNvGraphicFramePr>
            <a:graphicFrameLocks noGrp="1"/>
          </p:cNvGraphicFramePr>
          <p:nvPr>
            <p:ph idx="1"/>
            <p:extLst>
              <p:ext uri="{D42A27DB-BD31-4B8C-83A1-F6EECF244321}">
                <p14:modId xmlns:p14="http://schemas.microsoft.com/office/powerpoint/2010/main" val="3239763237"/>
              </p:ext>
            </p:extLst>
          </p:nvPr>
        </p:nvGraphicFramePr>
        <p:xfrm>
          <a:off x="1017814" y="1615599"/>
          <a:ext cx="10156372" cy="2682240"/>
        </p:xfrm>
        <a:graphic>
          <a:graphicData uri="http://schemas.openxmlformats.org/drawingml/2006/table">
            <a:tbl>
              <a:tblPr firstRow="1" bandRow="1">
                <a:tableStyleId>{5C22544A-7EE6-4342-B048-85BDC9FD1C3A}</a:tableStyleId>
              </a:tblPr>
              <a:tblGrid>
                <a:gridCol w="1529443">
                  <a:extLst>
                    <a:ext uri="{9D8B030D-6E8A-4147-A177-3AD203B41FA5}">
                      <a16:colId xmlns:a16="http://schemas.microsoft.com/office/drawing/2014/main" val="1232468788"/>
                    </a:ext>
                  </a:extLst>
                </a:gridCol>
                <a:gridCol w="2057400">
                  <a:extLst>
                    <a:ext uri="{9D8B030D-6E8A-4147-A177-3AD203B41FA5}">
                      <a16:colId xmlns:a16="http://schemas.microsoft.com/office/drawing/2014/main" val="4027524631"/>
                    </a:ext>
                  </a:extLst>
                </a:gridCol>
                <a:gridCol w="1502229">
                  <a:extLst>
                    <a:ext uri="{9D8B030D-6E8A-4147-A177-3AD203B41FA5}">
                      <a16:colId xmlns:a16="http://schemas.microsoft.com/office/drawing/2014/main" val="562402057"/>
                    </a:ext>
                  </a:extLst>
                </a:gridCol>
                <a:gridCol w="2106385">
                  <a:extLst>
                    <a:ext uri="{9D8B030D-6E8A-4147-A177-3AD203B41FA5}">
                      <a16:colId xmlns:a16="http://schemas.microsoft.com/office/drawing/2014/main" val="3969729262"/>
                    </a:ext>
                  </a:extLst>
                </a:gridCol>
                <a:gridCol w="1045029">
                  <a:extLst>
                    <a:ext uri="{9D8B030D-6E8A-4147-A177-3AD203B41FA5}">
                      <a16:colId xmlns:a16="http://schemas.microsoft.com/office/drawing/2014/main" val="464504472"/>
                    </a:ext>
                  </a:extLst>
                </a:gridCol>
                <a:gridCol w="1915886">
                  <a:extLst>
                    <a:ext uri="{9D8B030D-6E8A-4147-A177-3AD203B41FA5}">
                      <a16:colId xmlns:a16="http://schemas.microsoft.com/office/drawing/2014/main" val="833917026"/>
                    </a:ext>
                  </a:extLst>
                </a:gridCol>
              </a:tblGrid>
              <a:tr h="370840">
                <a:tc>
                  <a:txBody>
                    <a:bodyPr/>
                    <a:lstStyle/>
                    <a:p>
                      <a:pPr algn="ctr"/>
                      <a:r>
                        <a:rPr lang="en-US" sz="2000" dirty="0">
                          <a:solidFill>
                            <a:schemeClr val="bg1"/>
                          </a:solidFill>
                        </a:rPr>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solidFill>
                            <a:schemeClr val="bg1"/>
                          </a:solidFill>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solidFill>
                            <a:schemeClr val="bg1"/>
                          </a:solidFill>
                        </a:rPr>
                        <a:t>Due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solidFill>
                            <a:schemeClr val="bg1"/>
                          </a:solidFill>
                        </a:rPr>
                        <a:t>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solidFill>
                            <a:schemeClr val="bg1"/>
                          </a:solidFill>
                        </a:rPr>
                        <a:t>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solidFill>
                            <a:schemeClr val="bg1"/>
                          </a:solidFill>
                        </a:rPr>
                        <a:t>Optional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27779778"/>
                  </a:ext>
                </a:extLst>
              </a:tr>
              <a:tr h="370840">
                <a:tc>
                  <a:txBody>
                    <a:bodyPr/>
                    <a:lstStyle/>
                    <a:p>
                      <a:r>
                        <a:rPr lang="en-US" sz="2000" dirty="0">
                          <a:solidFill>
                            <a:schemeClr val="tx1"/>
                          </a:solidFill>
                        </a:rPr>
                        <a:t>Saturday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November,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12:20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Quiz 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Optional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5992428"/>
                  </a:ext>
                </a:extLst>
              </a:tr>
              <a:tr h="370840">
                <a:tc>
                  <a:txBody>
                    <a:bodyPr/>
                    <a:lstStyle/>
                    <a:p>
                      <a:r>
                        <a:rPr lang="en-US" sz="2000" dirty="0">
                          <a:solidFill>
                            <a:schemeClr val="tx1"/>
                          </a:solidFill>
                        </a:rPr>
                        <a:t>Monday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November, 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11:59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Lab 12 – Make up a missed 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rPr>
                        <a:t>Optional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004442"/>
                  </a:ext>
                </a:extLst>
              </a:tr>
              <a:tr h="370840">
                <a:tc>
                  <a:txBody>
                    <a:bodyPr/>
                    <a:lstStyle/>
                    <a:p>
                      <a:r>
                        <a:rPr lang="en-US" sz="2000" dirty="0">
                          <a:solidFill>
                            <a:schemeClr val="tx1"/>
                          </a:solidFill>
                        </a:rPr>
                        <a:t>Saturday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December,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Final Exam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885859520"/>
                  </a:ext>
                </a:extLst>
              </a:tr>
              <a:tr h="370840">
                <a:tc>
                  <a:txBody>
                    <a:bodyPr/>
                    <a:lstStyle/>
                    <a:p>
                      <a:r>
                        <a:rPr lang="en-US" sz="2000" dirty="0">
                          <a:solidFill>
                            <a:schemeClr val="tx1"/>
                          </a:solidFill>
                        </a:rPr>
                        <a:t>Wednesday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December,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11:59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Homework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649608228"/>
                  </a:ext>
                </a:extLst>
              </a:tr>
              <a:tr h="370840">
                <a:tc>
                  <a:txBody>
                    <a:bodyPr/>
                    <a:lstStyle/>
                    <a:p>
                      <a:r>
                        <a:rPr lang="en-US" sz="2000" dirty="0">
                          <a:solidFill>
                            <a:schemeClr val="tx1"/>
                          </a:solidFill>
                        </a:rPr>
                        <a:t>Saturday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December,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12:20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Week 15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000" dirty="0">
                          <a:solidFill>
                            <a:schemeClr val="tx1"/>
                          </a:solidFill>
                        </a:rPr>
                        <a:t>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81325"/>
                  </a:ext>
                </a:extLst>
              </a:tr>
            </a:tbl>
          </a:graphicData>
        </a:graphic>
      </p:graphicFrame>
      <p:sp>
        <p:nvSpPr>
          <p:cNvPr id="4" name="Footer Placeholder 3">
            <a:extLst>
              <a:ext uri="{FF2B5EF4-FFF2-40B4-BE49-F238E27FC236}">
                <a16:creationId xmlns:a16="http://schemas.microsoft.com/office/drawing/2014/main" id="{1CEE065B-7A3F-4046-B1C6-DDB5A1A34543}"/>
              </a:ext>
            </a:extLst>
          </p:cNvPr>
          <p:cNvSpPr>
            <a:spLocks noGrp="1"/>
          </p:cNvSpPr>
          <p:nvPr>
            <p:ph type="ftr" sz="quarter" idx="11"/>
          </p:nvPr>
        </p:nvSpPr>
        <p:spPr/>
        <p:txBody>
          <a:bodyPr/>
          <a:lstStyle/>
          <a:p>
            <a:r>
              <a:rPr lang="en-US"/>
              <a:t>Distributed and Cloud Computing - Fall 2021</a:t>
            </a:r>
          </a:p>
        </p:txBody>
      </p:sp>
      <p:sp>
        <p:nvSpPr>
          <p:cNvPr id="5" name="Slide Number Placeholder 4">
            <a:extLst>
              <a:ext uri="{FF2B5EF4-FFF2-40B4-BE49-F238E27FC236}">
                <a16:creationId xmlns:a16="http://schemas.microsoft.com/office/drawing/2014/main" id="{95CA2C3F-F23E-F843-856E-BF426C2A2316}"/>
              </a:ext>
            </a:extLst>
          </p:cNvPr>
          <p:cNvSpPr>
            <a:spLocks noGrp="1"/>
          </p:cNvSpPr>
          <p:nvPr>
            <p:ph type="sldNum" sz="quarter" idx="12"/>
          </p:nvPr>
        </p:nvSpPr>
        <p:spPr/>
        <p:txBody>
          <a:bodyPr/>
          <a:lstStyle/>
          <a:p>
            <a:fld id="{EDBACB3D-9350-3B46-A9B7-05769D77423C}" type="slidenum">
              <a:rPr lang="en-US" smtClean="0"/>
              <a:t>2</a:t>
            </a:fld>
            <a:endParaRPr lang="en-US"/>
          </a:p>
        </p:txBody>
      </p:sp>
    </p:spTree>
    <p:extLst>
      <p:ext uri="{BB962C8B-B14F-4D97-AF65-F5344CB8AC3E}">
        <p14:creationId xmlns:p14="http://schemas.microsoft.com/office/powerpoint/2010/main" val="359935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Core Ideologies</a:t>
            </a:r>
          </a:p>
        </p:txBody>
      </p:sp>
      <p:sp>
        <p:nvSpPr>
          <p:cNvPr id="3" name="Content Placeholder 2"/>
          <p:cNvSpPr>
            <a:spLocks noGrp="1"/>
          </p:cNvSpPr>
          <p:nvPr>
            <p:ph idx="1"/>
          </p:nvPr>
        </p:nvSpPr>
        <p:spPr/>
        <p:txBody>
          <a:bodyPr/>
          <a:lstStyle/>
          <a:p>
            <a:r>
              <a:rPr lang="en-US" dirty="0"/>
              <a:t>Simple is better </a:t>
            </a:r>
          </a:p>
          <a:p>
            <a:r>
              <a:rPr lang="en-US" dirty="0"/>
              <a:t>The web works and works well </a:t>
            </a:r>
          </a:p>
          <a:p>
            <a:r>
              <a:rPr lang="en-US" dirty="0"/>
              <a:t>Some web services should follow the “way of the web”.</a:t>
            </a:r>
          </a:p>
        </p:txBody>
      </p:sp>
      <p:sp>
        <p:nvSpPr>
          <p:cNvPr id="4" name="Slide Number Placeholder 3"/>
          <p:cNvSpPr>
            <a:spLocks noGrp="1"/>
          </p:cNvSpPr>
          <p:nvPr>
            <p:ph type="sldNum" sz="quarter" idx="12"/>
          </p:nvPr>
        </p:nvSpPr>
        <p:spPr/>
        <p:txBody>
          <a:bodyPr/>
          <a:lstStyle/>
          <a:p>
            <a:fld id="{EDBACB3D-9350-3B46-A9B7-05769D77423C}" type="slidenum">
              <a:rPr lang="en-US" smtClean="0"/>
              <a:t>20</a:t>
            </a:fld>
            <a:endParaRPr lang="en-US"/>
          </a:p>
        </p:txBody>
      </p:sp>
      <p:sp>
        <p:nvSpPr>
          <p:cNvPr id="5" name="Footer Placeholder 4">
            <a:extLst>
              <a:ext uri="{FF2B5EF4-FFF2-40B4-BE49-F238E27FC236}">
                <a16:creationId xmlns:a16="http://schemas.microsoft.com/office/drawing/2014/main" id="{3E7DD606-82AF-244E-AA95-284D5B68208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44941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8E83F0-94CD-CF47-9885-237EA0D8BA2E}" type="slidenum">
              <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26306" name="Rectangle 2"/>
          <p:cNvSpPr>
            <a:spLocks noGrp="1" noChangeArrowheads="1"/>
          </p:cNvSpPr>
          <p:nvPr>
            <p:ph type="title"/>
          </p:nvPr>
        </p:nvSpPr>
        <p:spPr/>
        <p:txBody>
          <a:bodyPr/>
          <a:lstStyle/>
          <a:p>
            <a:r>
              <a:rPr lang="en-US" altLang="x-none"/>
              <a:t>Hypertext Transfer Protocol (HTTP)</a:t>
            </a:r>
          </a:p>
        </p:txBody>
      </p:sp>
      <p:sp>
        <p:nvSpPr>
          <p:cNvPr id="226310" name="Rectangle 6"/>
          <p:cNvSpPr>
            <a:spLocks noGrp="1" noChangeArrowheads="1"/>
          </p:cNvSpPr>
          <p:nvPr>
            <p:ph type="body" idx="1"/>
          </p:nvPr>
        </p:nvSpPr>
        <p:spPr>
          <a:xfrm>
            <a:off x="410496" y="1884618"/>
            <a:ext cx="7199671" cy="4351338"/>
          </a:xfrm>
        </p:spPr>
        <p:txBody>
          <a:bodyPr>
            <a:normAutofit fontScale="62500" lnSpcReduction="20000"/>
          </a:bodyPr>
          <a:lstStyle/>
          <a:p>
            <a:pPr marL="228600" lvl="1">
              <a:lnSpc>
                <a:spcPct val="120000"/>
              </a:lnSpc>
              <a:spcBef>
                <a:spcPts val="1000"/>
              </a:spcBef>
            </a:pPr>
            <a:r>
              <a:rPr lang="en-US" sz="3200" b="1" dirty="0"/>
              <a:t>HTTP</a:t>
            </a:r>
            <a:r>
              <a:rPr lang="en-US" sz="3200" dirty="0"/>
              <a:t> is the foundational protocol that is used for any data exchange on the Web.</a:t>
            </a:r>
          </a:p>
          <a:p>
            <a:pPr marL="228600" lvl="1">
              <a:lnSpc>
                <a:spcPct val="120000"/>
              </a:lnSpc>
              <a:spcBef>
                <a:spcPts val="1000"/>
              </a:spcBef>
            </a:pPr>
            <a:r>
              <a:rPr lang="en-US" sz="3200" dirty="0"/>
              <a:t>HTTP allows the fetching of resources, such as HTML documents. </a:t>
            </a:r>
          </a:p>
          <a:p>
            <a:pPr marL="228600" lvl="1">
              <a:lnSpc>
                <a:spcPct val="120000"/>
              </a:lnSpc>
              <a:spcBef>
                <a:spcPts val="1000"/>
              </a:spcBef>
            </a:pPr>
            <a:r>
              <a:rPr lang="en-US" sz="3200" dirty="0"/>
              <a:t>A client-server protocol in which clients and servers communicate by exchanging individual messages:</a:t>
            </a:r>
          </a:p>
          <a:p>
            <a:pPr marL="685800" lvl="2">
              <a:lnSpc>
                <a:spcPct val="120000"/>
              </a:lnSpc>
              <a:spcBef>
                <a:spcPts val="1000"/>
              </a:spcBef>
            </a:pPr>
            <a:r>
              <a:rPr lang="en-US" sz="3200" b="1" dirty="0">
                <a:solidFill>
                  <a:srgbClr val="FF0000"/>
                </a:solidFill>
              </a:rPr>
              <a:t>Requests</a:t>
            </a:r>
            <a:r>
              <a:rPr lang="en-US" sz="3200" dirty="0"/>
              <a:t> are initiated by clients, usually the web browsers. </a:t>
            </a:r>
          </a:p>
          <a:p>
            <a:pPr marL="685800" lvl="2">
              <a:lnSpc>
                <a:spcPct val="120000"/>
              </a:lnSpc>
              <a:spcBef>
                <a:spcPts val="1000"/>
              </a:spcBef>
            </a:pPr>
            <a:r>
              <a:rPr lang="en-US" sz="3200" dirty="0"/>
              <a:t>Server constructs a complete document from the different sub-documents fetched, for instance text, layout description, images, videos, scripts, and more.</a:t>
            </a:r>
          </a:p>
          <a:p>
            <a:pPr marL="685800" lvl="2">
              <a:lnSpc>
                <a:spcPct val="120000"/>
              </a:lnSpc>
              <a:spcBef>
                <a:spcPts val="1000"/>
              </a:spcBef>
            </a:pPr>
            <a:r>
              <a:rPr lang="en-US" sz="3200" dirty="0"/>
              <a:t>The server sends a </a:t>
            </a:r>
            <a:r>
              <a:rPr lang="en-US" sz="3200" b="1" dirty="0">
                <a:solidFill>
                  <a:srgbClr val="FF0000"/>
                </a:solidFill>
              </a:rPr>
              <a:t>response</a:t>
            </a:r>
            <a:r>
              <a:rPr lang="en-US" sz="3200" dirty="0"/>
              <a:t> messages as an answer to the client request.</a:t>
            </a:r>
            <a:endParaRPr lang="en-US" altLang="x-none" sz="3200" dirty="0"/>
          </a:p>
          <a:p>
            <a:pPr>
              <a:lnSpc>
                <a:spcPct val="80000"/>
              </a:lnSpc>
            </a:pPr>
            <a:endParaRPr lang="en-US" altLang="x-none" sz="2520" dirty="0"/>
          </a:p>
          <a:p>
            <a:pPr>
              <a:lnSpc>
                <a:spcPct val="80000"/>
              </a:lnSpc>
            </a:pPr>
            <a:endParaRPr lang="en-US" altLang="x-none" sz="2520" dirty="0"/>
          </a:p>
        </p:txBody>
      </p:sp>
      <p:pic>
        <p:nvPicPr>
          <p:cNvPr id="30722" name="Picture 2" descr="https://www.cdnfinder.com/wp-content/uploads/2018/12/HTTP-Request-and-Response-Over-We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167" y="2348695"/>
            <a:ext cx="4409633" cy="2540819"/>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0"/>
          <p:cNvSpPr txBox="1">
            <a:spLocks noChangeArrowheads="1"/>
          </p:cNvSpPr>
          <p:nvPr/>
        </p:nvSpPr>
        <p:spPr bwMode="auto">
          <a:xfrm>
            <a:off x="9115663" y="1674664"/>
            <a:ext cx="2238137"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1" i="0" u="none" strike="noStrike" kern="1200" cap="none" spc="0" normalizeH="0" baseline="0" noProof="0" dirty="0">
                <a:ln>
                  <a:noFill/>
                </a:ln>
                <a:solidFill>
                  <a:srgbClr val="FF0000"/>
                </a:solidFill>
                <a:effectLst/>
                <a:uLnTx/>
                <a:uFillTx/>
                <a:latin typeface="Calibri" panose="020F0502020204030204"/>
                <a:ea typeface="+mn-ea"/>
                <a:cs typeface="+mn-cs"/>
              </a:rPr>
              <a:t>HTTP Request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en-US" altLang="x-none" sz="1260" b="0" i="0" u="none" strike="noStrike" kern="1200" cap="none" spc="0" normalizeH="0" baseline="0" noProof="0" dirty="0" err="1">
                <a:ln>
                  <a:noFill/>
                </a:ln>
                <a:solidFill>
                  <a:prstClr val="black"/>
                </a:solidFill>
                <a:effectLst/>
                <a:uLnTx/>
                <a:uFillTx/>
                <a:latin typeface="Calibri" panose="020F0502020204030204"/>
                <a:ea typeface="+mn-ea"/>
                <a:cs typeface="+mn-cs"/>
              </a:rPr>
              <a:t>index.html</a:t>
            </a: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 HTTP/1.1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Host: </a:t>
            </a:r>
            <a:r>
              <a:rPr kumimoji="0" lang="en-US" altLang="x-none" sz="1260" b="0" i="0" u="none" strike="noStrike" kern="1200" cap="none" spc="0" normalizeH="0" baseline="0" noProof="0" dirty="0" err="1">
                <a:ln>
                  <a:noFill/>
                </a:ln>
                <a:solidFill>
                  <a:prstClr val="black"/>
                </a:solidFill>
                <a:effectLst/>
                <a:uLnTx/>
                <a:uFillTx/>
                <a:latin typeface="Calibri" panose="020F0502020204030204"/>
                <a:ea typeface="+mn-ea"/>
                <a:cs typeface="+mn-cs"/>
              </a:rPr>
              <a:t>www.pitt.edu</a:t>
            </a:r>
            <a:endPar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 Box 12"/>
          <p:cNvSpPr txBox="1">
            <a:spLocks noChangeArrowheads="1"/>
          </p:cNvSpPr>
          <p:nvPr/>
        </p:nvSpPr>
        <p:spPr bwMode="auto">
          <a:xfrm>
            <a:off x="9334090" y="5044868"/>
            <a:ext cx="900641" cy="76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1" i="0" u="none" strike="noStrike" kern="1200" cap="none" spc="0" normalizeH="0" baseline="0" noProof="0" dirty="0">
                <a:ln>
                  <a:noFill/>
                </a:ln>
                <a:solidFill>
                  <a:srgbClr val="FF0000"/>
                </a:solidFill>
                <a:effectLst/>
                <a:uLnTx/>
                <a:uFillTx/>
                <a:latin typeface="Calibri" panose="020F0502020204030204"/>
                <a:ea typeface="+mn-ea"/>
                <a:cs typeface="+mn-cs"/>
              </a:rPr>
              <a:t>HTTP Response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HTTP/1.1 200 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Content-Type: text/html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260" b="0" i="0" u="none" strike="noStrike" kern="1200" cap="none" spc="0" normalizeH="0" baseline="0" noProof="0" dirty="0">
                <a:ln>
                  <a:noFill/>
                </a:ln>
                <a:solidFill>
                  <a:prstClr val="black"/>
                </a:solidFill>
                <a:effectLst/>
                <a:uLnTx/>
                <a:uFillTx/>
                <a:latin typeface="Calibri" panose="020F0502020204030204"/>
                <a:ea typeface="+mn-ea"/>
                <a:cs typeface="+mn-cs"/>
              </a:rPr>
              <a:t>&lt;html&gt;&lt;head&gt;…</a:t>
            </a:r>
          </a:p>
        </p:txBody>
      </p:sp>
      <p:sp>
        <p:nvSpPr>
          <p:cNvPr id="2" name="Footer Placeholder 1">
            <a:extLst>
              <a:ext uri="{FF2B5EF4-FFF2-40B4-BE49-F238E27FC236}">
                <a16:creationId xmlns:a16="http://schemas.microsoft.com/office/drawing/2014/main" id="{5052F5E5-26E3-3D49-9A61-01C7464C37C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72264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pic>
        <p:nvPicPr>
          <p:cNvPr id="34818" name="Picture 2" descr="TTP Re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007" y="228441"/>
            <a:ext cx="3314700" cy="21717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838200" y="2225308"/>
            <a:ext cx="10515600" cy="4351338"/>
          </a:xfrm>
        </p:spPr>
        <p:txBody>
          <a:bodyPr>
            <a:normAutofit fontScale="92500" lnSpcReduction="10000"/>
          </a:bodyPr>
          <a:lstStyle/>
          <a:p>
            <a:pPr marL="0" indent="0">
              <a:lnSpc>
                <a:spcPct val="110000"/>
              </a:lnSpc>
              <a:buNone/>
            </a:pPr>
            <a:r>
              <a:rPr lang="en-US" dirty="0"/>
              <a:t>An HTTP Request has five major parts −</a:t>
            </a:r>
          </a:p>
          <a:p>
            <a:pPr>
              <a:lnSpc>
                <a:spcPct val="110000"/>
              </a:lnSpc>
            </a:pPr>
            <a:r>
              <a:rPr lang="en-US" b="1" dirty="0"/>
              <a:t>Verb: </a:t>
            </a:r>
            <a:r>
              <a:rPr lang="en-US" dirty="0"/>
              <a:t>indicates the HTTP methods such as GET, POST, DELETE, PUT, etc.</a:t>
            </a:r>
          </a:p>
          <a:p>
            <a:pPr>
              <a:lnSpc>
                <a:spcPct val="110000"/>
              </a:lnSpc>
            </a:pPr>
            <a:r>
              <a:rPr lang="en-US" b="1" dirty="0"/>
              <a:t>URI: </a:t>
            </a:r>
            <a:r>
              <a:rPr lang="en-US" dirty="0"/>
              <a:t>Uniform Resource Identifier (URI) to identify the resource on the server.</a:t>
            </a:r>
          </a:p>
          <a:p>
            <a:pPr>
              <a:lnSpc>
                <a:spcPct val="110000"/>
              </a:lnSpc>
            </a:pPr>
            <a:r>
              <a:rPr lang="en-US" b="1" dirty="0"/>
              <a:t>HTTP Version: i</a:t>
            </a:r>
            <a:r>
              <a:rPr lang="en-US" dirty="0"/>
              <a:t>ndicates the HTTP version. For example, HTTP v1.1.</a:t>
            </a:r>
          </a:p>
          <a:p>
            <a:pPr>
              <a:lnSpc>
                <a:spcPct val="110000"/>
              </a:lnSpc>
            </a:pPr>
            <a:r>
              <a:rPr lang="en-US" b="1" dirty="0"/>
              <a:t>Request Header: </a:t>
            </a:r>
            <a:r>
              <a:rPr lang="en-US" dirty="0"/>
              <a:t>contains metadata for the HTTP Request message as key-value pairs. For example, client (or browser) type, format supported by the client, format of the message body, cache settings, etc.</a:t>
            </a:r>
          </a:p>
          <a:p>
            <a:pPr>
              <a:lnSpc>
                <a:spcPct val="110000"/>
              </a:lnSpc>
            </a:pPr>
            <a:r>
              <a:rPr lang="en-US" b="1" dirty="0"/>
              <a:t>Request Body: </a:t>
            </a:r>
            <a:r>
              <a:rPr lang="en-US" dirty="0"/>
              <a:t>message content or Resource representation.</a:t>
            </a:r>
          </a:p>
          <a:p>
            <a:pPr marL="0" indent="0">
              <a:buNone/>
            </a:pPr>
            <a:br>
              <a:rPr lang="en-US" dirty="0"/>
            </a:br>
            <a:endParaRPr lang="en-US" dirty="0"/>
          </a:p>
        </p:txBody>
      </p:sp>
      <p:sp>
        <p:nvSpPr>
          <p:cNvPr id="3" name="Slide Number Placeholder 2"/>
          <p:cNvSpPr>
            <a:spLocks noGrp="1"/>
          </p:cNvSpPr>
          <p:nvPr>
            <p:ph type="sldNum" sz="quarter" idx="12"/>
          </p:nvPr>
        </p:nvSpPr>
        <p:spPr/>
        <p:txBody>
          <a:bodyPr/>
          <a:lstStyle/>
          <a:p>
            <a:fld id="{EDBACB3D-9350-3B46-A9B7-05769D77423C}" type="slidenum">
              <a:rPr lang="en-US" smtClean="0"/>
              <a:t>22</a:t>
            </a:fld>
            <a:endParaRPr lang="en-US"/>
          </a:p>
        </p:txBody>
      </p:sp>
      <p:sp>
        <p:nvSpPr>
          <p:cNvPr id="4" name="Footer Placeholder 3">
            <a:extLst>
              <a:ext uri="{FF2B5EF4-FFF2-40B4-BE49-F238E27FC236}">
                <a16:creationId xmlns:a16="http://schemas.microsoft.com/office/drawing/2014/main" id="{972CCDDF-7211-F74F-A62C-56BDD748566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04699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a:t>
            </a:r>
          </a:p>
        </p:txBody>
      </p:sp>
      <p:sp>
        <p:nvSpPr>
          <p:cNvPr id="3" name="Content Placeholder 2"/>
          <p:cNvSpPr>
            <a:spLocks noGrp="1"/>
          </p:cNvSpPr>
          <p:nvPr>
            <p:ph idx="1"/>
          </p:nvPr>
        </p:nvSpPr>
        <p:spPr/>
        <p:txBody>
          <a:bodyPr/>
          <a:lstStyle/>
          <a:p>
            <a:pPr lvl="1">
              <a:lnSpc>
                <a:spcPct val="100000"/>
              </a:lnSpc>
            </a:pPr>
            <a:r>
              <a:rPr lang="en-US" altLang="x-none" dirty="0"/>
              <a:t>HEAD</a:t>
            </a:r>
          </a:p>
          <a:p>
            <a:pPr lvl="1">
              <a:lnSpc>
                <a:spcPct val="100000"/>
              </a:lnSpc>
            </a:pPr>
            <a:r>
              <a:rPr lang="en-US" altLang="x-none" b="1" dirty="0">
                <a:solidFill>
                  <a:srgbClr val="FF0000"/>
                </a:solidFill>
              </a:rPr>
              <a:t>GET: </a:t>
            </a:r>
            <a:r>
              <a:rPr lang="en-US" dirty="0"/>
              <a:t>requests a specific representation of a resource </a:t>
            </a:r>
            <a:endParaRPr lang="en-US" altLang="x-none" b="1" dirty="0">
              <a:solidFill>
                <a:srgbClr val="FF0000"/>
              </a:solidFill>
            </a:endParaRPr>
          </a:p>
          <a:p>
            <a:pPr lvl="1">
              <a:lnSpc>
                <a:spcPct val="100000"/>
              </a:lnSpc>
            </a:pPr>
            <a:r>
              <a:rPr lang="en-US" altLang="x-none" b="1" dirty="0">
                <a:solidFill>
                  <a:srgbClr val="FF0000"/>
                </a:solidFill>
              </a:rPr>
              <a:t>POST: </a:t>
            </a:r>
            <a:r>
              <a:rPr lang="en-US" dirty="0"/>
              <a:t>submits data to be processed by the identified resource</a:t>
            </a:r>
            <a:endParaRPr lang="en-US" altLang="x-none" b="1" dirty="0">
              <a:solidFill>
                <a:srgbClr val="FF0000"/>
              </a:solidFill>
            </a:endParaRPr>
          </a:p>
          <a:p>
            <a:pPr lvl="1">
              <a:lnSpc>
                <a:spcPct val="100000"/>
              </a:lnSpc>
            </a:pPr>
            <a:r>
              <a:rPr lang="en-US" altLang="x-none" b="1" dirty="0">
                <a:solidFill>
                  <a:srgbClr val="FF0000"/>
                </a:solidFill>
              </a:rPr>
              <a:t>PUT: </a:t>
            </a:r>
            <a:r>
              <a:rPr lang="en-US" dirty="0"/>
              <a:t>creates or updates a resource with the supplied representation </a:t>
            </a:r>
            <a:endParaRPr lang="en-US" altLang="x-none" dirty="0"/>
          </a:p>
          <a:p>
            <a:pPr lvl="1">
              <a:lnSpc>
                <a:spcPct val="100000"/>
              </a:lnSpc>
            </a:pPr>
            <a:r>
              <a:rPr lang="en-US" altLang="x-none" b="1" dirty="0">
                <a:solidFill>
                  <a:srgbClr val="FF0000"/>
                </a:solidFill>
              </a:rPr>
              <a:t>DELETE:</a:t>
            </a:r>
            <a:r>
              <a:rPr lang="en-US" altLang="x-none" dirty="0"/>
              <a:t> </a:t>
            </a:r>
            <a:r>
              <a:rPr lang="en-US" dirty="0"/>
              <a:t>deletes the specified resource </a:t>
            </a:r>
            <a:endParaRPr lang="en-US" altLang="x-none" dirty="0"/>
          </a:p>
          <a:p>
            <a:pPr lvl="1">
              <a:lnSpc>
                <a:spcPct val="100000"/>
              </a:lnSpc>
            </a:pPr>
            <a:r>
              <a:rPr lang="en-US" altLang="x-none" dirty="0"/>
              <a:t>TRACE</a:t>
            </a:r>
          </a:p>
          <a:p>
            <a:pPr lvl="1">
              <a:lnSpc>
                <a:spcPct val="100000"/>
              </a:lnSpc>
            </a:pPr>
            <a:r>
              <a:rPr lang="en-US" altLang="x-none" dirty="0"/>
              <a:t>OPTIONS</a:t>
            </a:r>
          </a:p>
          <a:p>
            <a:pPr lvl="1">
              <a:lnSpc>
                <a:spcPct val="100000"/>
              </a:lnSpc>
            </a:pPr>
            <a:r>
              <a:rPr lang="en-US" altLang="x-none" dirty="0"/>
              <a:t>CONNECT</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BACB3D-9350-3B46-A9B7-05769D7742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58D4FF6-03CD-AD42-A888-9A4F96EE3506}"/>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909592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Resource Identifier (URI) </a:t>
            </a:r>
          </a:p>
        </p:txBody>
      </p:sp>
      <p:sp>
        <p:nvSpPr>
          <p:cNvPr id="3" name="Content Placeholder 2"/>
          <p:cNvSpPr>
            <a:spLocks noGrp="1"/>
          </p:cNvSpPr>
          <p:nvPr>
            <p:ph idx="1"/>
          </p:nvPr>
        </p:nvSpPr>
        <p:spPr/>
        <p:txBody>
          <a:bodyPr/>
          <a:lstStyle/>
          <a:p>
            <a:r>
              <a:rPr lang="en-US" dirty="0"/>
              <a:t>URI is the name and address of a </a:t>
            </a:r>
            <a:r>
              <a:rPr lang="en-US" b="1" dirty="0">
                <a:solidFill>
                  <a:srgbClr val="FF0000"/>
                </a:solidFill>
              </a:rPr>
              <a:t>resource</a:t>
            </a:r>
            <a:r>
              <a:rPr lang="en-US" dirty="0"/>
              <a:t>.</a:t>
            </a:r>
          </a:p>
          <a:p>
            <a:pPr lvl="1"/>
            <a:r>
              <a:rPr lang="en-US" dirty="0"/>
              <a:t>http://</a:t>
            </a:r>
            <a:r>
              <a:rPr lang="en-US" dirty="0" err="1"/>
              <a:t>www.example.com</a:t>
            </a:r>
            <a:r>
              <a:rPr lang="en-US" dirty="0"/>
              <a:t>/</a:t>
            </a:r>
            <a:r>
              <a:rPr lang="en-US" dirty="0" err="1"/>
              <a:t>hello.txt</a:t>
            </a:r>
            <a:endParaRPr lang="en-US" dirty="0"/>
          </a:p>
          <a:p>
            <a:endParaRPr lang="en-US" dirty="0"/>
          </a:p>
          <a:p>
            <a:r>
              <a:rPr lang="en-US" dirty="0"/>
              <a:t>An HTTP client manipulates a resource by:</a:t>
            </a:r>
          </a:p>
          <a:p>
            <a:pPr lvl="1"/>
            <a:r>
              <a:rPr lang="en-US" dirty="0"/>
              <a:t>connecting to the server that hosts it (</a:t>
            </a:r>
            <a:r>
              <a:rPr lang="en-US" dirty="0">
                <a:hlinkClick r:id="rId2"/>
              </a:rPr>
              <a:t>www.example.com)</a:t>
            </a:r>
            <a:endParaRPr lang="en-US" dirty="0"/>
          </a:p>
          <a:p>
            <a:pPr lvl="1"/>
            <a:r>
              <a:rPr lang="en-US" dirty="0"/>
              <a:t>sending the server a method (GET) and a path to the resource </a:t>
            </a:r>
            <a:r>
              <a:rPr lang="en-US" dirty="0">
                <a:highlight>
                  <a:srgbClr val="FFFF00"/>
                </a:highlight>
              </a:rPr>
              <a:t>(/</a:t>
            </a:r>
            <a:r>
              <a:rPr lang="en-US" dirty="0" err="1">
                <a:highlight>
                  <a:srgbClr val="FFFF00"/>
                </a:highlight>
              </a:rPr>
              <a:t>hello.txt</a:t>
            </a:r>
            <a:r>
              <a:rPr lang="en-US" dirty="0"/>
              <a:t>)</a:t>
            </a:r>
          </a:p>
          <a:p>
            <a:pPr lvl="1"/>
            <a:endParaRPr lang="en-US"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526" y="4766738"/>
            <a:ext cx="5002047" cy="1589612"/>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BACB3D-9350-3B46-A9B7-05769D7742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A0DFEBC-6214-8444-9075-659BFDE140C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3901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5BBF-3B75-0A43-B2C9-271A4AC0F7B0}"/>
              </a:ext>
            </a:extLst>
          </p:cNvPr>
          <p:cNvSpPr>
            <a:spLocks noGrp="1"/>
          </p:cNvSpPr>
          <p:nvPr>
            <p:ph type="title"/>
          </p:nvPr>
        </p:nvSpPr>
        <p:spPr/>
        <p:txBody>
          <a:bodyPr/>
          <a:lstStyle/>
          <a:p>
            <a:r>
              <a:rPr lang="en-US" dirty="0"/>
              <a:t>URI vs. URL vs. URN</a:t>
            </a:r>
          </a:p>
        </p:txBody>
      </p:sp>
      <p:sp>
        <p:nvSpPr>
          <p:cNvPr id="3" name="Content Placeholder 2">
            <a:extLst>
              <a:ext uri="{FF2B5EF4-FFF2-40B4-BE49-F238E27FC236}">
                <a16:creationId xmlns:a16="http://schemas.microsoft.com/office/drawing/2014/main" id="{CB4A3337-C7A7-C04C-A984-796515D537CD}"/>
              </a:ext>
            </a:extLst>
          </p:cNvPr>
          <p:cNvSpPr>
            <a:spLocks noGrp="1"/>
          </p:cNvSpPr>
          <p:nvPr>
            <p:ph idx="1"/>
          </p:nvPr>
        </p:nvSpPr>
        <p:spPr>
          <a:xfrm>
            <a:off x="838200" y="1825625"/>
            <a:ext cx="6919452" cy="4351338"/>
          </a:xfrm>
        </p:spPr>
        <p:txBody>
          <a:bodyPr/>
          <a:lstStyle/>
          <a:p>
            <a:r>
              <a:rPr lang="en-US" dirty="0"/>
              <a:t>URI is a label which can be used to name or locate any resource on internet.</a:t>
            </a:r>
          </a:p>
          <a:p>
            <a:endParaRPr lang="en-US" dirty="0"/>
          </a:p>
          <a:p>
            <a:r>
              <a:rPr lang="en-US" dirty="0"/>
              <a:t>In other words, URI is a string of characters used to identify a resource on the internet either by location or by name or both.</a:t>
            </a:r>
          </a:p>
          <a:p>
            <a:endParaRPr lang="en-US" dirty="0"/>
          </a:p>
          <a:p>
            <a:r>
              <a:rPr lang="en-US" dirty="0"/>
              <a:t>URL: Uniform Resource Locator</a:t>
            </a:r>
          </a:p>
          <a:p>
            <a:r>
              <a:rPr lang="en-US" dirty="0"/>
              <a:t>URN: Uniform Resource Name</a:t>
            </a:r>
          </a:p>
        </p:txBody>
      </p:sp>
      <p:sp>
        <p:nvSpPr>
          <p:cNvPr id="4" name="Slide Number Placeholder 3">
            <a:extLst>
              <a:ext uri="{FF2B5EF4-FFF2-40B4-BE49-F238E27FC236}">
                <a16:creationId xmlns:a16="http://schemas.microsoft.com/office/drawing/2014/main" id="{444C180B-52F0-0E4D-9DB8-1BE7360AF6C7}"/>
              </a:ext>
            </a:extLst>
          </p:cNvPr>
          <p:cNvSpPr>
            <a:spLocks noGrp="1"/>
          </p:cNvSpPr>
          <p:nvPr>
            <p:ph type="sldNum" sz="quarter" idx="12"/>
          </p:nvPr>
        </p:nvSpPr>
        <p:spPr/>
        <p:txBody>
          <a:bodyPr/>
          <a:lstStyle/>
          <a:p>
            <a:fld id="{EDBACB3D-9350-3B46-A9B7-05769D77423C}" type="slidenum">
              <a:rPr lang="en-US" smtClean="0"/>
              <a:t>25</a:t>
            </a:fld>
            <a:endParaRPr lang="en-US"/>
          </a:p>
        </p:txBody>
      </p:sp>
      <p:pic>
        <p:nvPicPr>
          <p:cNvPr id="2050" name="Picture 2" descr="URI URL URN">
            <a:extLst>
              <a:ext uri="{FF2B5EF4-FFF2-40B4-BE49-F238E27FC236}">
                <a16:creationId xmlns:a16="http://schemas.microsoft.com/office/drawing/2014/main" id="{A3A76E6A-67D1-2E4A-B766-02E317021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652" y="1847850"/>
            <a:ext cx="4230329" cy="31623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AAF4DE8-2313-5C4D-B543-B9E0F1F6A349}"/>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61744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DC98-F6F2-E84C-92BC-0635728FACD4}"/>
              </a:ext>
            </a:extLst>
          </p:cNvPr>
          <p:cNvSpPr>
            <a:spLocks noGrp="1"/>
          </p:cNvSpPr>
          <p:nvPr>
            <p:ph type="title"/>
          </p:nvPr>
        </p:nvSpPr>
        <p:spPr/>
        <p:txBody>
          <a:bodyPr/>
          <a:lstStyle/>
          <a:p>
            <a:r>
              <a:rPr lang="en-US" dirty="0"/>
              <a:t>Example on URI vs. URL vs. URN</a:t>
            </a:r>
          </a:p>
        </p:txBody>
      </p:sp>
      <p:sp>
        <p:nvSpPr>
          <p:cNvPr id="4" name="Slide Number Placeholder 3">
            <a:extLst>
              <a:ext uri="{FF2B5EF4-FFF2-40B4-BE49-F238E27FC236}">
                <a16:creationId xmlns:a16="http://schemas.microsoft.com/office/drawing/2014/main" id="{7D611CD4-10AD-F149-B04D-0B03161CADB2}"/>
              </a:ext>
            </a:extLst>
          </p:cNvPr>
          <p:cNvSpPr>
            <a:spLocks noGrp="1"/>
          </p:cNvSpPr>
          <p:nvPr>
            <p:ph type="sldNum" sz="quarter" idx="12"/>
          </p:nvPr>
        </p:nvSpPr>
        <p:spPr/>
        <p:txBody>
          <a:bodyPr/>
          <a:lstStyle/>
          <a:p>
            <a:fld id="{EDBACB3D-9350-3B46-A9B7-05769D77423C}" type="slidenum">
              <a:rPr lang="en-US" smtClean="0"/>
              <a:t>26</a:t>
            </a:fld>
            <a:endParaRPr lang="en-US"/>
          </a:p>
        </p:txBody>
      </p:sp>
      <p:pic>
        <p:nvPicPr>
          <p:cNvPr id="1026" name="Picture 2">
            <a:extLst>
              <a:ext uri="{FF2B5EF4-FFF2-40B4-BE49-F238E27FC236}">
                <a16:creationId xmlns:a16="http://schemas.microsoft.com/office/drawing/2014/main" id="{4E693C48-EAB4-E14B-9251-4A42FD81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442" y="2308123"/>
            <a:ext cx="9987116" cy="28829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4A23B09-2359-294D-AC80-85C0E554CC54}"/>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61283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URIs should be descriptive</a:t>
            </a:r>
          </a:p>
        </p:txBody>
      </p:sp>
      <p:sp>
        <p:nvSpPr>
          <p:cNvPr id="3" name="Content Placeholder 2"/>
          <p:cNvSpPr>
            <a:spLocks noGrp="1"/>
          </p:cNvSpPr>
          <p:nvPr>
            <p:ph idx="1"/>
          </p:nvPr>
        </p:nvSpPr>
        <p:spPr/>
        <p:txBody>
          <a:bodyPr/>
          <a:lstStyle/>
          <a:p>
            <a:r>
              <a:rPr lang="en-US" dirty="0"/>
              <a:t>A resource and its URI ought to have an intuitive correspondence.</a:t>
            </a:r>
          </a:p>
          <a:p>
            <a:endParaRPr lang="en-US" dirty="0"/>
          </a:p>
          <a:p>
            <a:r>
              <a:rPr lang="en-US" dirty="0"/>
              <a:t>URI should have a structure and they should vary in predictable ways.</a:t>
            </a:r>
          </a:p>
          <a:p>
            <a:pPr lvl="1"/>
            <a:r>
              <a:rPr lang="en-US" dirty="0"/>
              <a:t>You should not go to </a:t>
            </a:r>
            <a:r>
              <a:rPr lang="en-US" dirty="0">
                <a:solidFill>
                  <a:srgbClr val="0070C0"/>
                </a:solidFill>
              </a:rPr>
              <a:t>/search/jellyfish </a:t>
            </a:r>
            <a:r>
              <a:rPr lang="en-US" dirty="0"/>
              <a:t>for jelly fish and </a:t>
            </a:r>
            <a:r>
              <a:rPr lang="en-US" dirty="0">
                <a:solidFill>
                  <a:srgbClr val="0070C0"/>
                </a:solidFill>
              </a:rPr>
              <a:t>/</a:t>
            </a:r>
            <a:r>
              <a:rPr lang="en-US" dirty="0" err="1">
                <a:solidFill>
                  <a:srgbClr val="0070C0"/>
                </a:solidFill>
              </a:rPr>
              <a:t>i</a:t>
            </a:r>
            <a:r>
              <a:rPr lang="en-US" dirty="0">
                <a:solidFill>
                  <a:srgbClr val="0070C0"/>
                </a:solidFill>
              </a:rPr>
              <a:t>-want-to-know-about/Mice</a:t>
            </a:r>
            <a:r>
              <a:rPr lang="en-US" dirty="0"/>
              <a:t> for mice.</a:t>
            </a:r>
          </a:p>
          <a:p>
            <a:pPr lvl="1"/>
            <a:endParaRPr lang="en-US" dirty="0"/>
          </a:p>
          <a:p>
            <a:r>
              <a:rPr lang="en-US" dirty="0"/>
              <a:t>If a client knows the structure of the service’s URIs, it can create its own entry points into the service.</a:t>
            </a:r>
          </a:p>
          <a:p>
            <a:pPr lvl="1"/>
            <a:r>
              <a:rPr lang="en-US" dirty="0"/>
              <a:t>This makes it easy for clients to use your service in ways you did not think of.</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BACB3D-9350-3B46-A9B7-05769D7742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D418BB1-9698-B645-88A1-C0A22138C60B}"/>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110290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on HTTP GET </a:t>
            </a:r>
            <a:r>
              <a:rPr lang="en-US" dirty="0">
                <a:solidFill>
                  <a:srgbClr val="FF0000"/>
                </a:solidFill>
              </a:rPr>
              <a:t>Request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965" y="4515409"/>
            <a:ext cx="6160090" cy="1948694"/>
          </a:xfrm>
        </p:spPr>
      </p:pic>
      <p:pic>
        <p:nvPicPr>
          <p:cNvPr id="5" name="Picture 2" descr=" basic HTTP re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965" y="1837525"/>
            <a:ext cx="5220286" cy="25310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DBACB3D-9350-3B46-A9B7-05769D77423C}" type="slidenum">
              <a:rPr lang="en-US" smtClean="0"/>
              <a:t>28</a:t>
            </a:fld>
            <a:endParaRPr lang="en-US"/>
          </a:p>
        </p:txBody>
      </p:sp>
      <p:sp>
        <p:nvSpPr>
          <p:cNvPr id="6" name="Rectangle 5">
            <a:extLst>
              <a:ext uri="{FF2B5EF4-FFF2-40B4-BE49-F238E27FC236}">
                <a16:creationId xmlns:a16="http://schemas.microsoft.com/office/drawing/2014/main" id="{C2DCE822-B551-5245-9376-F70705E01189}"/>
              </a:ext>
            </a:extLst>
          </p:cNvPr>
          <p:cNvSpPr/>
          <p:nvPr/>
        </p:nvSpPr>
        <p:spPr>
          <a:xfrm>
            <a:off x="3069771" y="4702629"/>
            <a:ext cx="930729" cy="2939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D88FD623-93CF-CC4B-B3B9-1E56F032DE33}"/>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08169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35" y="206148"/>
            <a:ext cx="10515600" cy="1325563"/>
          </a:xfrm>
        </p:spPr>
        <p:txBody>
          <a:bodyPr/>
          <a:lstStyle/>
          <a:p>
            <a:r>
              <a:rPr lang="en-US" dirty="0"/>
              <a:t>HTTP Response</a:t>
            </a:r>
          </a:p>
        </p:txBody>
      </p:sp>
      <p:sp>
        <p:nvSpPr>
          <p:cNvPr id="5" name="Content Placeholder 4"/>
          <p:cNvSpPr>
            <a:spLocks noGrp="1"/>
          </p:cNvSpPr>
          <p:nvPr>
            <p:ph idx="1"/>
          </p:nvPr>
        </p:nvSpPr>
        <p:spPr>
          <a:xfrm>
            <a:off x="642257" y="1531711"/>
            <a:ext cx="10515600" cy="4351338"/>
          </a:xfrm>
        </p:spPr>
        <p:txBody>
          <a:bodyPr>
            <a:normAutofit lnSpcReduction="10000"/>
          </a:bodyPr>
          <a:lstStyle/>
          <a:p>
            <a:pPr marL="0" indent="0">
              <a:lnSpc>
                <a:spcPct val="110000"/>
              </a:lnSpc>
              <a:buNone/>
            </a:pPr>
            <a:r>
              <a:rPr lang="en-US" dirty="0"/>
              <a:t>An HTTP Response has four major parts −</a:t>
            </a:r>
          </a:p>
          <a:p>
            <a:pPr>
              <a:lnSpc>
                <a:spcPct val="110000"/>
              </a:lnSpc>
            </a:pPr>
            <a:r>
              <a:rPr lang="en-US" b="1" dirty="0"/>
              <a:t>Status/Response Code: </a:t>
            </a:r>
            <a:r>
              <a:rPr lang="en-US" dirty="0"/>
              <a:t>indicates the Server status for the requested resource. </a:t>
            </a:r>
          </a:p>
          <a:p>
            <a:pPr lvl="1">
              <a:lnSpc>
                <a:spcPct val="110000"/>
              </a:lnSpc>
            </a:pPr>
            <a:r>
              <a:rPr lang="en-US" dirty="0"/>
              <a:t>For example, 404 means resource not found and 200 means response is ok.</a:t>
            </a:r>
          </a:p>
          <a:p>
            <a:pPr>
              <a:lnSpc>
                <a:spcPct val="110000"/>
              </a:lnSpc>
            </a:pPr>
            <a:r>
              <a:rPr lang="en-US" b="1" dirty="0"/>
              <a:t>HTTP Version: </a:t>
            </a:r>
            <a:r>
              <a:rPr lang="en-US" dirty="0"/>
              <a:t>indicates the HTTP version. For example HTTP v1.1.</a:t>
            </a:r>
          </a:p>
          <a:p>
            <a:pPr>
              <a:lnSpc>
                <a:spcPct val="110000"/>
              </a:lnSpc>
            </a:pPr>
            <a:r>
              <a:rPr lang="en-US" b="1" dirty="0"/>
              <a:t>Response Header: </a:t>
            </a:r>
            <a:r>
              <a:rPr lang="en-US" dirty="0"/>
              <a:t>contains metadata for the HTTP Response message as key-value pairs. </a:t>
            </a:r>
          </a:p>
          <a:p>
            <a:pPr lvl="1">
              <a:lnSpc>
                <a:spcPct val="110000"/>
              </a:lnSpc>
            </a:pPr>
            <a:r>
              <a:rPr lang="en-US" dirty="0"/>
              <a:t>For example, content length, content type, response date, server type, etc.</a:t>
            </a:r>
          </a:p>
          <a:p>
            <a:pPr>
              <a:lnSpc>
                <a:spcPct val="110000"/>
              </a:lnSpc>
            </a:pPr>
            <a:r>
              <a:rPr lang="en-US" b="1" dirty="0"/>
              <a:t>Response Body: </a:t>
            </a:r>
            <a:r>
              <a:rPr lang="en-US" dirty="0"/>
              <a:t>response message content or Resource representation.</a:t>
            </a:r>
          </a:p>
          <a:p>
            <a:endParaRPr lang="en-US" dirty="0"/>
          </a:p>
        </p:txBody>
      </p:sp>
      <p:pic>
        <p:nvPicPr>
          <p:cNvPr id="35842" name="Picture 2" descr="TTP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15" y="182245"/>
            <a:ext cx="3295650" cy="21050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DBACB3D-9350-3B46-A9B7-05769D77423C}" type="slidenum">
              <a:rPr lang="en-US" smtClean="0"/>
              <a:t>29</a:t>
            </a:fld>
            <a:endParaRPr lang="en-US"/>
          </a:p>
        </p:txBody>
      </p:sp>
      <p:sp>
        <p:nvSpPr>
          <p:cNvPr id="4" name="Footer Placeholder 3">
            <a:extLst>
              <a:ext uri="{FF2B5EF4-FFF2-40B4-BE49-F238E27FC236}">
                <a16:creationId xmlns:a16="http://schemas.microsoft.com/office/drawing/2014/main" id="{5B286763-C283-484D-8D6E-0B6A31E79A3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34131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A99F-07F2-F749-A41C-2853FD62903A}"/>
              </a:ext>
            </a:extLst>
          </p:cNvPr>
          <p:cNvSpPr>
            <a:spLocks noGrp="1"/>
          </p:cNvSpPr>
          <p:nvPr>
            <p:ph type="title"/>
          </p:nvPr>
        </p:nvSpPr>
        <p:spPr/>
        <p:txBody>
          <a:bodyPr/>
          <a:lstStyle/>
          <a:p>
            <a:r>
              <a:rPr lang="en-US" dirty="0"/>
              <a:t>Week 15 module: Cloud Billing</a:t>
            </a:r>
          </a:p>
        </p:txBody>
      </p:sp>
      <p:sp>
        <p:nvSpPr>
          <p:cNvPr id="3" name="Content Placeholder 2">
            <a:extLst>
              <a:ext uri="{FF2B5EF4-FFF2-40B4-BE49-F238E27FC236}">
                <a16:creationId xmlns:a16="http://schemas.microsoft.com/office/drawing/2014/main" id="{59A26C31-1338-B741-A638-90326BC9C1E2}"/>
              </a:ext>
            </a:extLst>
          </p:cNvPr>
          <p:cNvSpPr>
            <a:spLocks noGrp="1"/>
          </p:cNvSpPr>
          <p:nvPr>
            <p:ph idx="1"/>
          </p:nvPr>
        </p:nvSpPr>
        <p:spPr/>
        <p:txBody>
          <a:bodyPr/>
          <a:lstStyle/>
          <a:p>
            <a:r>
              <a:rPr lang="en-US" dirty="0"/>
              <a:t>To be completed asynchronously.</a:t>
            </a:r>
          </a:p>
          <a:p>
            <a:endParaRPr lang="en-US" dirty="0"/>
          </a:p>
          <a:p>
            <a:r>
              <a:rPr lang="en-US" dirty="0"/>
              <a:t>Details will be posted on D2L after the final exam.</a:t>
            </a:r>
          </a:p>
          <a:p>
            <a:endParaRPr lang="en-US" dirty="0"/>
          </a:p>
          <a:p>
            <a:r>
              <a:rPr lang="en-US" dirty="0"/>
              <a:t>From AWS Academy Cloud Foundations course</a:t>
            </a:r>
          </a:p>
          <a:p>
            <a:pPr lvl="1"/>
            <a:r>
              <a:rPr lang="en-US" dirty="0"/>
              <a:t>Watch module 2 (Cloud Billing and Economics) videos.(~1 hour of videos)</a:t>
            </a:r>
          </a:p>
          <a:p>
            <a:pPr lvl="1"/>
            <a:r>
              <a:rPr lang="en-US" dirty="0"/>
              <a:t>Read module 2 slides. (~65 slides).</a:t>
            </a:r>
          </a:p>
          <a:p>
            <a:pPr lvl="1"/>
            <a:r>
              <a:rPr lang="en-US" b="1" dirty="0"/>
              <a:t>(10 Points) </a:t>
            </a:r>
            <a:r>
              <a:rPr lang="en-US" dirty="0"/>
              <a:t>Complete Knowledge check – will be posted on D2L starting on December 4.</a:t>
            </a:r>
          </a:p>
          <a:p>
            <a:pPr lvl="1"/>
            <a:r>
              <a:rPr lang="en-US" b="1" dirty="0"/>
              <a:t>(25 Points) </a:t>
            </a:r>
            <a:r>
              <a:rPr lang="en-US" dirty="0"/>
              <a:t>Complete a cost-analysis activity. Due on December 11, 12:20 PM.</a:t>
            </a:r>
          </a:p>
        </p:txBody>
      </p:sp>
      <p:sp>
        <p:nvSpPr>
          <p:cNvPr id="4" name="Footer Placeholder 3">
            <a:extLst>
              <a:ext uri="{FF2B5EF4-FFF2-40B4-BE49-F238E27FC236}">
                <a16:creationId xmlns:a16="http://schemas.microsoft.com/office/drawing/2014/main" id="{4F2034C3-AA3B-0749-B4EC-12AC0E8B3523}"/>
              </a:ext>
            </a:extLst>
          </p:cNvPr>
          <p:cNvSpPr>
            <a:spLocks noGrp="1"/>
          </p:cNvSpPr>
          <p:nvPr>
            <p:ph type="ftr" sz="quarter" idx="11"/>
          </p:nvPr>
        </p:nvSpPr>
        <p:spPr/>
        <p:txBody>
          <a:bodyPr/>
          <a:lstStyle/>
          <a:p>
            <a:r>
              <a:rPr lang="en-US"/>
              <a:t>Distributed and Cloud Computing - Fall 2021</a:t>
            </a:r>
          </a:p>
        </p:txBody>
      </p:sp>
      <p:sp>
        <p:nvSpPr>
          <p:cNvPr id="5" name="Slide Number Placeholder 4">
            <a:extLst>
              <a:ext uri="{FF2B5EF4-FFF2-40B4-BE49-F238E27FC236}">
                <a16:creationId xmlns:a16="http://schemas.microsoft.com/office/drawing/2014/main" id="{8B6CB550-59BC-D741-B4F7-45DF250CBE9B}"/>
              </a:ext>
            </a:extLst>
          </p:cNvPr>
          <p:cNvSpPr>
            <a:spLocks noGrp="1"/>
          </p:cNvSpPr>
          <p:nvPr>
            <p:ph type="sldNum" sz="quarter" idx="12"/>
          </p:nvPr>
        </p:nvSpPr>
        <p:spPr/>
        <p:txBody>
          <a:bodyPr/>
          <a:lstStyle/>
          <a:p>
            <a:fld id="{EDBACB3D-9350-3B46-A9B7-05769D77423C}" type="slidenum">
              <a:rPr lang="en-US" smtClean="0"/>
              <a:t>3</a:t>
            </a:fld>
            <a:endParaRPr lang="en-US"/>
          </a:p>
        </p:txBody>
      </p:sp>
    </p:spTree>
    <p:extLst>
      <p:ext uri="{BB962C8B-B14F-4D97-AF65-F5344CB8AC3E}">
        <p14:creationId xmlns:p14="http://schemas.microsoft.com/office/powerpoint/2010/main" val="21098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53A8-8952-3948-929F-960C1636589E}"/>
              </a:ext>
            </a:extLst>
          </p:cNvPr>
          <p:cNvSpPr>
            <a:spLocks noGrp="1"/>
          </p:cNvSpPr>
          <p:nvPr>
            <p:ph type="title"/>
          </p:nvPr>
        </p:nvSpPr>
        <p:spPr/>
        <p:txBody>
          <a:bodyPr/>
          <a:lstStyle/>
          <a:p>
            <a:r>
              <a:rPr lang="en-US" b="1" dirty="0"/>
              <a:t>HTTP status codes</a:t>
            </a:r>
          </a:p>
        </p:txBody>
      </p:sp>
      <p:graphicFrame>
        <p:nvGraphicFramePr>
          <p:cNvPr id="5" name="Diagram 4"/>
          <p:cNvGraphicFramePr/>
          <p:nvPr/>
        </p:nvGraphicFramePr>
        <p:xfrm>
          <a:off x="872235" y="2197510"/>
          <a:ext cx="11093793" cy="4158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panose="020000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900" b="0" i="0" u="none" strike="noStrike" kern="1200" cap="none" spc="0" normalizeH="0" baseline="0" noProof="0" dirty="0">
              <a:ln>
                <a:noFill/>
              </a:ln>
              <a:solidFill>
                <a:srgbClr val="000000">
                  <a:tint val="75000"/>
                </a:srgbClr>
              </a:solidFill>
              <a:effectLst/>
              <a:uLnTx/>
              <a:uFillTx/>
              <a:latin typeface="Amazon Ember" panose="02000000000000000000" pitchFamily="2" charset="0"/>
            </a:endParaRPr>
          </a:p>
        </p:txBody>
      </p:sp>
      <p:sp>
        <p:nvSpPr>
          <p:cNvPr id="7" name="TextBox 6">
            <a:extLst>
              <a:ext uri="{FF2B5EF4-FFF2-40B4-BE49-F238E27FC236}">
                <a16:creationId xmlns:a16="http://schemas.microsoft.com/office/drawing/2014/main" id="{C4435D9D-5674-5A4B-A040-65EFFDEDF497}"/>
              </a:ext>
            </a:extLst>
          </p:cNvPr>
          <p:cNvSpPr txBox="1"/>
          <p:nvPr/>
        </p:nvSpPr>
        <p:spPr>
          <a:xfrm>
            <a:off x="872235" y="1463053"/>
            <a:ext cx="6098458" cy="369332"/>
          </a:xfrm>
          <a:prstGeom prst="rect">
            <a:avLst/>
          </a:prstGeom>
          <a:noFill/>
        </p:spPr>
        <p:txBody>
          <a:bodyPr wrap="square">
            <a:spAutoFit/>
          </a:bodyPr>
          <a:lstStyle/>
          <a:p>
            <a:r>
              <a:rPr lang="en-US" sz="1800" dirty="0"/>
              <a:t>An HTTP status code will be included in REST API responses</a:t>
            </a:r>
            <a:endParaRPr lang="en-US" dirty="0"/>
          </a:p>
        </p:txBody>
      </p:sp>
      <p:sp>
        <p:nvSpPr>
          <p:cNvPr id="6" name="Footer Placeholder 5">
            <a:extLst>
              <a:ext uri="{FF2B5EF4-FFF2-40B4-BE49-F238E27FC236}">
                <a16:creationId xmlns:a16="http://schemas.microsoft.com/office/drawing/2014/main" id="{6984FA2A-ECAE-6A4F-A997-68B6C2230476}"/>
              </a:ext>
            </a:extLst>
          </p:cNvPr>
          <p:cNvSpPr>
            <a:spLocks noGrp="1"/>
          </p:cNvSpPr>
          <p:nvPr>
            <p:ph type="ftr" sz="quarter" idx="11"/>
          </p:nvPr>
        </p:nvSpPr>
        <p:spPr/>
        <p:txBody>
          <a:bodyPr/>
          <a:lstStyle/>
          <a:p>
            <a:r>
              <a:rPr lang="en-US"/>
              <a:t>Distributed and Cloud Computing - Fall 2021</a:t>
            </a:r>
          </a:p>
        </p:txBody>
      </p:sp>
    </p:spTree>
    <p:custDataLst>
      <p:tags r:id="rId1"/>
    </p:custDataLst>
    <p:extLst>
      <p:ext uri="{BB962C8B-B14F-4D97-AF65-F5344CB8AC3E}">
        <p14:creationId xmlns:p14="http://schemas.microsoft.com/office/powerpoint/2010/main" val="1273147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on HTTP </a:t>
            </a:r>
            <a:r>
              <a:rPr lang="en-US" dirty="0">
                <a:solidFill>
                  <a:srgbClr val="FF0000"/>
                </a:solidFill>
              </a:rPr>
              <a:t>Response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22185" y="2372444"/>
            <a:ext cx="3691932" cy="78779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600" y="3207265"/>
            <a:ext cx="4064000" cy="2489200"/>
          </a:xfrm>
          <a:prstGeom prst="rect">
            <a:avLst/>
          </a:prstGeom>
        </p:spPr>
      </p:pic>
      <p:pic>
        <p:nvPicPr>
          <p:cNvPr id="6" name="Picture 2" descr="https://mdn.mozillademos.org/files/13691/HTTP_Respon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72" y="2169543"/>
            <a:ext cx="5124129" cy="33394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DBACB3D-9350-3B46-A9B7-05769D77423C}" type="slidenum">
              <a:rPr lang="en-US" smtClean="0"/>
              <a:t>31</a:t>
            </a:fld>
            <a:endParaRPr lang="en-US" dirty="0"/>
          </a:p>
        </p:txBody>
      </p:sp>
      <p:sp>
        <p:nvSpPr>
          <p:cNvPr id="7" name="Rectangle 6">
            <a:extLst>
              <a:ext uri="{FF2B5EF4-FFF2-40B4-BE49-F238E27FC236}">
                <a16:creationId xmlns:a16="http://schemas.microsoft.com/office/drawing/2014/main" id="{0C2A2F38-8DCA-9B47-9D09-7FD7C1EA78D2}"/>
              </a:ext>
            </a:extLst>
          </p:cNvPr>
          <p:cNvSpPr/>
          <p:nvPr/>
        </p:nvSpPr>
        <p:spPr>
          <a:xfrm>
            <a:off x="6472310" y="4557544"/>
            <a:ext cx="4276579" cy="1260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A7CADDE-3A55-7F49-9887-65316CC05B23}"/>
              </a:ext>
            </a:extLst>
          </p:cNvPr>
          <p:cNvSpPr txBox="1"/>
          <p:nvPr/>
        </p:nvSpPr>
        <p:spPr>
          <a:xfrm>
            <a:off x="6993924" y="6030097"/>
            <a:ext cx="1246045" cy="369332"/>
          </a:xfrm>
          <a:prstGeom prst="rect">
            <a:avLst/>
          </a:prstGeom>
          <a:noFill/>
        </p:spPr>
        <p:txBody>
          <a:bodyPr wrap="square" rtlCol="0">
            <a:spAutoFit/>
          </a:bodyPr>
          <a:lstStyle/>
          <a:p>
            <a:r>
              <a:rPr lang="en-US" dirty="0"/>
              <a:t>Body</a:t>
            </a:r>
          </a:p>
        </p:txBody>
      </p:sp>
      <p:cxnSp>
        <p:nvCxnSpPr>
          <p:cNvPr id="10" name="Straight Arrow Connector 9">
            <a:extLst>
              <a:ext uri="{FF2B5EF4-FFF2-40B4-BE49-F238E27FC236}">
                <a16:creationId xmlns:a16="http://schemas.microsoft.com/office/drawing/2014/main" id="{45DB6BE0-9EE9-0549-BBD3-566BE2D08AB7}"/>
              </a:ext>
            </a:extLst>
          </p:cNvPr>
          <p:cNvCxnSpPr/>
          <p:nvPr/>
        </p:nvCxnSpPr>
        <p:spPr>
          <a:xfrm flipV="1">
            <a:off x="7290486" y="5817933"/>
            <a:ext cx="0" cy="212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34509729-FF8B-6547-AD14-EBCE6E1B2B75}"/>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92553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9C1E27-682E-0C45-A5D1-04F57D8E7056}" type="slidenum">
              <a:rPr lang="en-US" altLang="x-none"/>
              <a:pPr/>
              <a:t>32</a:t>
            </a:fld>
            <a:endParaRPr lang="en-US" altLang="x-none"/>
          </a:p>
        </p:txBody>
      </p:sp>
      <p:sp>
        <p:nvSpPr>
          <p:cNvPr id="233474" name="Rectangle 2"/>
          <p:cNvSpPr>
            <a:spLocks noGrp="1" noChangeArrowheads="1"/>
          </p:cNvSpPr>
          <p:nvPr>
            <p:ph type="title"/>
          </p:nvPr>
        </p:nvSpPr>
        <p:spPr/>
        <p:txBody>
          <a:bodyPr/>
          <a:lstStyle/>
          <a:p>
            <a:r>
              <a:rPr lang="en-US" altLang="x-none"/>
              <a:t>REST and HTTP</a:t>
            </a:r>
          </a:p>
        </p:txBody>
      </p:sp>
      <p:sp>
        <p:nvSpPr>
          <p:cNvPr id="233475" name="Rectangle 3"/>
          <p:cNvSpPr>
            <a:spLocks noGrp="1" noChangeArrowheads="1"/>
          </p:cNvSpPr>
          <p:nvPr>
            <p:ph type="body" idx="1"/>
          </p:nvPr>
        </p:nvSpPr>
        <p:spPr/>
        <p:txBody>
          <a:bodyPr/>
          <a:lstStyle/>
          <a:p>
            <a:pPr>
              <a:lnSpc>
                <a:spcPct val="100000"/>
              </a:lnSpc>
            </a:pPr>
            <a:r>
              <a:rPr lang="en-US" altLang="x-none" sz="2520" dirty="0"/>
              <a:t>The motivation for REST was to capture the following characteristics of the Web which made the Web successful. </a:t>
            </a:r>
          </a:p>
          <a:p>
            <a:pPr lvl="1">
              <a:lnSpc>
                <a:spcPct val="100000"/>
              </a:lnSpc>
            </a:pPr>
            <a:r>
              <a:rPr lang="en-US" altLang="x-none" dirty="0"/>
              <a:t>URI Addressable resources</a:t>
            </a:r>
          </a:p>
          <a:p>
            <a:pPr lvl="1">
              <a:lnSpc>
                <a:spcPct val="100000"/>
              </a:lnSpc>
            </a:pPr>
            <a:r>
              <a:rPr lang="en-US" altLang="x-none" dirty="0"/>
              <a:t>HTTP Protocol</a:t>
            </a:r>
          </a:p>
          <a:p>
            <a:pPr lvl="1">
              <a:lnSpc>
                <a:spcPct val="100000"/>
              </a:lnSpc>
            </a:pPr>
            <a:r>
              <a:rPr lang="en-US" altLang="x-none" dirty="0"/>
              <a:t>Make a Request – Receive Response – Display Response</a:t>
            </a:r>
          </a:p>
          <a:p>
            <a:pPr>
              <a:lnSpc>
                <a:spcPct val="100000"/>
              </a:lnSpc>
            </a:pPr>
            <a:endParaRPr lang="en-US" altLang="x-none" sz="2520" dirty="0"/>
          </a:p>
          <a:p>
            <a:pPr>
              <a:lnSpc>
                <a:spcPct val="100000"/>
              </a:lnSpc>
            </a:pPr>
            <a:r>
              <a:rPr lang="en-US" altLang="x-none" sz="2520" dirty="0"/>
              <a:t>REST Exploits the use of the HTTP protocol beyond POST and GET</a:t>
            </a:r>
          </a:p>
          <a:p>
            <a:pPr marL="457200" lvl="1" indent="0">
              <a:lnSpc>
                <a:spcPct val="90000"/>
              </a:lnSpc>
              <a:buNone/>
            </a:pPr>
            <a:endParaRPr lang="en-US" altLang="x-none" sz="2520" dirty="0"/>
          </a:p>
          <a:p>
            <a:pPr>
              <a:lnSpc>
                <a:spcPct val="90000"/>
              </a:lnSpc>
            </a:pPr>
            <a:endParaRPr lang="en-US" altLang="x-none" sz="2520" dirty="0"/>
          </a:p>
        </p:txBody>
      </p:sp>
      <p:sp>
        <p:nvSpPr>
          <p:cNvPr id="2" name="Footer Placeholder 1">
            <a:extLst>
              <a:ext uri="{FF2B5EF4-FFF2-40B4-BE49-F238E27FC236}">
                <a16:creationId xmlns:a16="http://schemas.microsoft.com/office/drawing/2014/main" id="{1D9C92B4-1B16-4A46-B4FC-53D049C25F08}"/>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977149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FEC3-3D64-A343-AADF-61F3EC10FA04}"/>
              </a:ext>
            </a:extLst>
          </p:cNvPr>
          <p:cNvSpPr>
            <a:spLocks noGrp="1"/>
          </p:cNvSpPr>
          <p:nvPr>
            <p:ph type="title"/>
          </p:nvPr>
        </p:nvSpPr>
        <p:spPr/>
        <p:txBody>
          <a:bodyPr/>
          <a:lstStyle/>
          <a:p>
            <a:r>
              <a:rPr lang="en-US" dirty="0"/>
              <a:t>How REST Works?</a:t>
            </a:r>
          </a:p>
        </p:txBody>
      </p:sp>
      <p:sp>
        <p:nvSpPr>
          <p:cNvPr id="3" name="Content Placeholder 2">
            <a:extLst>
              <a:ext uri="{FF2B5EF4-FFF2-40B4-BE49-F238E27FC236}">
                <a16:creationId xmlns:a16="http://schemas.microsoft.com/office/drawing/2014/main" id="{B712A506-4873-6F4A-8394-FC7A57C3D64C}"/>
              </a:ext>
            </a:extLst>
          </p:cNvPr>
          <p:cNvSpPr>
            <a:spLocks noGrp="1"/>
          </p:cNvSpPr>
          <p:nvPr>
            <p:ph idx="1"/>
          </p:nvPr>
        </p:nvSpPr>
        <p:spPr>
          <a:xfrm>
            <a:off x="838200" y="1553776"/>
            <a:ext cx="10515600" cy="4351338"/>
          </a:xfrm>
        </p:spPr>
        <p:txBody>
          <a:bodyPr/>
          <a:lstStyle/>
          <a:p>
            <a:pPr>
              <a:lnSpc>
                <a:spcPct val="100000"/>
              </a:lnSpc>
            </a:pPr>
            <a:r>
              <a:rPr lang="en-US" sz="2400" dirty="0"/>
              <a:t>In a RESTful application, a client sends a </a:t>
            </a:r>
            <a:r>
              <a:rPr lang="en-US" sz="2400" b="1" dirty="0">
                <a:solidFill>
                  <a:srgbClr val="FF0000"/>
                </a:solidFill>
              </a:rPr>
              <a:t>request</a:t>
            </a:r>
            <a:r>
              <a:rPr lang="en-US" sz="2400" dirty="0"/>
              <a:t> over HTTP using the standard HTTP methods (PUT, GET, POST, and DELETE).</a:t>
            </a:r>
          </a:p>
          <a:p>
            <a:pPr>
              <a:lnSpc>
                <a:spcPct val="100000"/>
              </a:lnSpc>
            </a:pPr>
            <a:r>
              <a:rPr lang="en-US" sz="2400" dirty="0"/>
              <a:t>The server issues a </a:t>
            </a:r>
            <a:r>
              <a:rPr lang="en-US" sz="2400" b="1" dirty="0">
                <a:solidFill>
                  <a:srgbClr val="FF0000"/>
                </a:solidFill>
              </a:rPr>
              <a:t>response</a:t>
            </a:r>
            <a:r>
              <a:rPr lang="en-US" sz="2400" dirty="0"/>
              <a:t> that includes the </a:t>
            </a:r>
            <a:r>
              <a:rPr lang="en-US" sz="2400" b="1" dirty="0">
                <a:solidFill>
                  <a:srgbClr val="FF0000"/>
                </a:solidFill>
              </a:rPr>
              <a:t>representation</a:t>
            </a:r>
            <a:r>
              <a:rPr lang="en-US" sz="2400" dirty="0"/>
              <a:t> of the </a:t>
            </a:r>
            <a:r>
              <a:rPr lang="en-US" sz="2400" b="1" dirty="0">
                <a:solidFill>
                  <a:srgbClr val="FF0000"/>
                </a:solidFill>
              </a:rPr>
              <a:t>resource</a:t>
            </a:r>
            <a:r>
              <a:rPr lang="en-US" sz="2400" dirty="0"/>
              <a:t>.</a:t>
            </a:r>
          </a:p>
          <a:p>
            <a:pPr>
              <a:lnSpc>
                <a:spcPct val="100000"/>
              </a:lnSpc>
            </a:pPr>
            <a:r>
              <a:rPr lang="en-US" sz="2400" dirty="0"/>
              <a:t>The GET, PUT, POST, and DELETE methods constitute a minimal set of operations for retrieving, adding, modifying, and deleting data.</a:t>
            </a:r>
          </a:p>
          <a:p>
            <a:pPr>
              <a:lnSpc>
                <a:spcPct val="100000"/>
              </a:lnSpc>
            </a:pPr>
            <a:r>
              <a:rPr lang="en-US" sz="2400" dirty="0">
                <a:highlight>
                  <a:srgbClr val="FFFF00"/>
                </a:highlight>
              </a:rPr>
              <a:t>Together with an appropriate URI organization to identify resources, all the atomic operations required by a web service are implemented.</a:t>
            </a:r>
          </a:p>
          <a:p>
            <a:pPr>
              <a:lnSpc>
                <a:spcPct val="100000"/>
              </a:lnSpc>
            </a:pPr>
            <a:r>
              <a:rPr lang="en-US" sz="2400" dirty="0"/>
              <a:t>RESTful Web services operate in an environment where no additional security beyond the one supported by HTTP is required.</a:t>
            </a:r>
          </a:p>
          <a:p>
            <a:pPr>
              <a:lnSpc>
                <a:spcPct val="100000"/>
              </a:lnSpc>
            </a:pPr>
            <a:r>
              <a:rPr lang="en-US" sz="2400" dirty="0"/>
              <a:t>Twitter, Yahoo! (</a:t>
            </a:r>
            <a:r>
              <a:rPr lang="en-US" sz="2400" dirty="0" err="1"/>
              <a:t>searchAPIs</a:t>
            </a:r>
            <a:r>
              <a:rPr lang="en-US" sz="2400" dirty="0"/>
              <a:t>, maps, photos), Flickr, and </a:t>
            </a:r>
            <a:r>
              <a:rPr lang="en-US" sz="2400" dirty="0" err="1"/>
              <a:t>Amazon.com</a:t>
            </a:r>
            <a:r>
              <a:rPr lang="en-US" sz="2400" dirty="0"/>
              <a:t> all leverage REST. </a:t>
            </a:r>
          </a:p>
          <a:p>
            <a:endParaRPr lang="en-US" sz="2000" dirty="0"/>
          </a:p>
          <a:p>
            <a:endParaRPr lang="en-US" dirty="0"/>
          </a:p>
          <a:p>
            <a:endParaRPr lang="en-US" dirty="0"/>
          </a:p>
        </p:txBody>
      </p:sp>
      <p:sp>
        <p:nvSpPr>
          <p:cNvPr id="4" name="Slide Number Placeholder 3">
            <a:extLst>
              <a:ext uri="{FF2B5EF4-FFF2-40B4-BE49-F238E27FC236}">
                <a16:creationId xmlns:a16="http://schemas.microsoft.com/office/drawing/2014/main" id="{49F51552-3AF8-5B43-9CFF-8F69458562E9}"/>
              </a:ext>
            </a:extLst>
          </p:cNvPr>
          <p:cNvSpPr>
            <a:spLocks noGrp="1"/>
          </p:cNvSpPr>
          <p:nvPr>
            <p:ph type="sldNum" sz="quarter" idx="12"/>
          </p:nvPr>
        </p:nvSpPr>
        <p:spPr/>
        <p:txBody>
          <a:bodyPr/>
          <a:lstStyle/>
          <a:p>
            <a:fld id="{EDBACB3D-9350-3B46-A9B7-05769D77423C}" type="slidenum">
              <a:rPr lang="en-US" smtClean="0"/>
              <a:t>33</a:t>
            </a:fld>
            <a:endParaRPr lang="en-US"/>
          </a:p>
        </p:txBody>
      </p:sp>
      <p:sp>
        <p:nvSpPr>
          <p:cNvPr id="5" name="Footer Placeholder 4">
            <a:extLst>
              <a:ext uri="{FF2B5EF4-FFF2-40B4-BE49-F238E27FC236}">
                <a16:creationId xmlns:a16="http://schemas.microsoft.com/office/drawing/2014/main" id="{5C5B34E5-D064-2D40-9643-4B15676EBA56}"/>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890571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2233E716-2313-B143-96E9-17E2355F247F}" type="slidenum">
              <a:rPr lang="en-US" altLang="x-none"/>
              <a:pPr/>
              <a:t>34</a:t>
            </a:fld>
            <a:endParaRPr lang="en-US" altLang="x-none"/>
          </a:p>
        </p:txBody>
      </p:sp>
      <p:sp>
        <p:nvSpPr>
          <p:cNvPr id="19458" name="Rectangle 2"/>
          <p:cNvSpPr>
            <a:spLocks noGrp="1" noChangeArrowheads="1"/>
          </p:cNvSpPr>
          <p:nvPr>
            <p:ph type="title"/>
          </p:nvPr>
        </p:nvSpPr>
        <p:spPr/>
        <p:txBody>
          <a:bodyPr/>
          <a:lstStyle/>
          <a:p>
            <a:r>
              <a:rPr lang="en-US" altLang="x-none" dirty="0"/>
              <a:t>REST Vocabulary</a:t>
            </a:r>
          </a:p>
        </p:txBody>
      </p:sp>
      <p:sp>
        <p:nvSpPr>
          <p:cNvPr id="19459" name="AutoShape 3"/>
          <p:cNvSpPr>
            <a:spLocks noChangeArrowheads="1"/>
          </p:cNvSpPr>
          <p:nvPr/>
        </p:nvSpPr>
        <p:spPr bwMode="auto">
          <a:xfrm>
            <a:off x="4655820" y="2700338"/>
            <a:ext cx="3040380" cy="2511743"/>
          </a:xfrm>
          <a:prstGeom prst="triangle">
            <a:avLst>
              <a:gd name="adj" fmla="val 5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nchor="ct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a:spcBef>
                <a:spcPct val="50000"/>
              </a:spcBef>
              <a:buClr>
                <a:schemeClr val="accent2"/>
              </a:buClr>
              <a:buFont typeface="Wingdings" charset="2"/>
              <a:buNone/>
            </a:pPr>
            <a:endParaRPr lang="x-none" altLang="x-none" sz="2430">
              <a:latin typeface="Arial" charset="0"/>
            </a:endParaRPr>
          </a:p>
        </p:txBody>
      </p:sp>
      <p:sp>
        <p:nvSpPr>
          <p:cNvPr id="19460" name="Text Box 4"/>
          <p:cNvSpPr txBox="1">
            <a:spLocks noChangeArrowheads="1"/>
          </p:cNvSpPr>
          <p:nvPr/>
        </p:nvSpPr>
        <p:spPr bwMode="auto">
          <a:xfrm>
            <a:off x="4724400" y="1675925"/>
            <a:ext cx="4879856" cy="100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spcBef>
                <a:spcPct val="50000"/>
              </a:spcBef>
              <a:buClr>
                <a:schemeClr val="accent2"/>
              </a:buClr>
              <a:buFont typeface="Wingdings" charset="2"/>
              <a:buNone/>
            </a:pPr>
            <a:r>
              <a:rPr lang="en-US" altLang="x-none" sz="1980" b="1">
                <a:latin typeface="Arial" charset="0"/>
              </a:rPr>
              <a:t>Nouns (Resources)</a:t>
            </a:r>
            <a:br>
              <a:rPr lang="en-US" altLang="x-none" sz="1980" b="1">
                <a:latin typeface="Arial" charset="0"/>
              </a:rPr>
            </a:br>
            <a:r>
              <a:rPr lang="en-US" altLang="x-none" sz="1980" i="1">
                <a:latin typeface="Arial" charset="0"/>
              </a:rPr>
              <a:t>unconstrained</a:t>
            </a:r>
            <a:br>
              <a:rPr lang="en-US" altLang="x-none" sz="1980">
                <a:latin typeface="Arial" charset="0"/>
              </a:rPr>
            </a:br>
            <a:r>
              <a:rPr lang="en-US" altLang="x-none" sz="1980">
                <a:latin typeface="Arial" charset="0"/>
              </a:rPr>
              <a:t>i.e., http://example.com/employees/12345</a:t>
            </a:r>
          </a:p>
        </p:txBody>
      </p:sp>
      <p:sp>
        <p:nvSpPr>
          <p:cNvPr id="19461" name="Text Box 5"/>
          <p:cNvSpPr txBox="1">
            <a:spLocks noChangeArrowheads="1"/>
          </p:cNvSpPr>
          <p:nvPr/>
        </p:nvSpPr>
        <p:spPr bwMode="auto">
          <a:xfrm>
            <a:off x="3078480" y="5074920"/>
            <a:ext cx="1495916" cy="100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spcBef>
                <a:spcPct val="50000"/>
              </a:spcBef>
              <a:buClr>
                <a:schemeClr val="accent2"/>
              </a:buClr>
              <a:buFont typeface="Wingdings" charset="2"/>
              <a:buNone/>
            </a:pPr>
            <a:r>
              <a:rPr lang="en-US" altLang="x-none" sz="1980" b="1">
                <a:latin typeface="Arial" charset="0"/>
              </a:rPr>
              <a:t>Verbs</a:t>
            </a:r>
            <a:br>
              <a:rPr lang="en-US" altLang="x-none" sz="1980" b="1">
                <a:latin typeface="Arial" charset="0"/>
              </a:rPr>
            </a:br>
            <a:r>
              <a:rPr lang="en-US" altLang="x-none" sz="1980" i="1">
                <a:latin typeface="Arial" charset="0"/>
              </a:rPr>
              <a:t>constrained</a:t>
            </a:r>
            <a:br>
              <a:rPr lang="en-US" altLang="x-none" sz="1980">
                <a:latin typeface="Arial" charset="0"/>
              </a:rPr>
            </a:br>
            <a:r>
              <a:rPr lang="en-US" altLang="x-none" sz="1980">
                <a:latin typeface="Arial" charset="0"/>
              </a:rPr>
              <a:t>i.e., GET</a:t>
            </a:r>
          </a:p>
        </p:txBody>
      </p:sp>
      <p:sp>
        <p:nvSpPr>
          <p:cNvPr id="19462" name="Text Box 6"/>
          <p:cNvSpPr txBox="1">
            <a:spLocks noChangeArrowheads="1"/>
          </p:cNvSpPr>
          <p:nvPr/>
        </p:nvSpPr>
        <p:spPr bwMode="auto">
          <a:xfrm>
            <a:off x="7810500" y="5074920"/>
            <a:ext cx="2175590" cy="100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spcBef>
                <a:spcPct val="50000"/>
              </a:spcBef>
              <a:buClr>
                <a:schemeClr val="accent2"/>
              </a:buClr>
              <a:buFont typeface="Wingdings" charset="2"/>
              <a:buNone/>
            </a:pPr>
            <a:r>
              <a:rPr lang="en-US" altLang="x-none" sz="1980" b="1">
                <a:latin typeface="Arial" charset="0"/>
              </a:rPr>
              <a:t>Representations</a:t>
            </a:r>
            <a:br>
              <a:rPr lang="en-US" altLang="x-none" sz="1980" b="1">
                <a:latin typeface="Arial" charset="0"/>
              </a:rPr>
            </a:br>
            <a:r>
              <a:rPr lang="en-US" altLang="x-none" sz="1980" i="1">
                <a:latin typeface="Arial" charset="0"/>
              </a:rPr>
              <a:t>constrained</a:t>
            </a:r>
            <a:br>
              <a:rPr lang="en-US" altLang="x-none" sz="1980" i="1">
                <a:latin typeface="Arial" charset="0"/>
              </a:rPr>
            </a:br>
            <a:r>
              <a:rPr lang="en-US" altLang="x-none" sz="1980">
                <a:latin typeface="Arial" charset="0"/>
              </a:rPr>
              <a:t>i.e., XML</a:t>
            </a:r>
          </a:p>
        </p:txBody>
      </p:sp>
      <p:sp>
        <p:nvSpPr>
          <p:cNvPr id="19474" name="Text Box 18"/>
          <p:cNvSpPr txBox="1">
            <a:spLocks noChangeArrowheads="1"/>
          </p:cNvSpPr>
          <p:nvPr/>
        </p:nvSpPr>
        <p:spPr bwMode="auto">
          <a:xfrm>
            <a:off x="5615941" y="3909060"/>
            <a:ext cx="91005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2880"/>
              <a:t>REST</a:t>
            </a:r>
          </a:p>
        </p:txBody>
      </p:sp>
      <p:sp>
        <p:nvSpPr>
          <p:cNvPr id="2" name="Footer Placeholder 1">
            <a:extLst>
              <a:ext uri="{FF2B5EF4-FFF2-40B4-BE49-F238E27FC236}">
                <a16:creationId xmlns:a16="http://schemas.microsoft.com/office/drawing/2014/main" id="{F4F7DA13-B5BD-154D-A35E-C45781D1CAA2}"/>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1970107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Architecture: </a:t>
            </a:r>
            <a:br>
              <a:rPr lang="en-US" dirty="0"/>
            </a:br>
            <a:r>
              <a:rPr lang="en-US" dirty="0"/>
              <a:t>Resource-Oriented Architecture (ROA)</a:t>
            </a:r>
          </a:p>
        </p:txBody>
      </p:sp>
      <p:sp>
        <p:nvSpPr>
          <p:cNvPr id="3" name="Content Placeholder 2"/>
          <p:cNvSpPr>
            <a:spLocks noGrp="1"/>
          </p:cNvSpPr>
          <p:nvPr>
            <p:ph idx="1"/>
          </p:nvPr>
        </p:nvSpPr>
        <p:spPr>
          <a:xfrm>
            <a:off x="838200" y="2141537"/>
            <a:ext cx="10515600" cy="4351338"/>
          </a:xfrm>
        </p:spPr>
        <p:txBody>
          <a:bodyPr/>
          <a:lstStyle/>
          <a:p>
            <a:pPr>
              <a:lnSpc>
                <a:spcPct val="100000"/>
              </a:lnSpc>
            </a:pPr>
            <a:r>
              <a:rPr lang="en-US" dirty="0"/>
              <a:t>ROA is a way of turning a problem into a RESTful web service</a:t>
            </a:r>
          </a:p>
          <a:p>
            <a:pPr>
              <a:lnSpc>
                <a:spcPct val="100000"/>
              </a:lnSpc>
            </a:pPr>
            <a:endParaRPr lang="en-US" dirty="0"/>
          </a:p>
          <a:p>
            <a:pPr>
              <a:lnSpc>
                <a:spcPct val="100000"/>
              </a:lnSpc>
            </a:pPr>
            <a:r>
              <a:rPr lang="en-US" b="1" dirty="0"/>
              <a:t>What is a </a:t>
            </a:r>
            <a:r>
              <a:rPr lang="en-US" b="1" dirty="0">
                <a:solidFill>
                  <a:srgbClr val="FF0000"/>
                </a:solidFill>
              </a:rPr>
              <a:t>resource</a:t>
            </a:r>
            <a:r>
              <a:rPr lang="en-US" b="1" dirty="0"/>
              <a:t>?</a:t>
            </a:r>
          </a:p>
          <a:p>
            <a:pPr lvl="1">
              <a:lnSpc>
                <a:spcPct val="100000"/>
              </a:lnSpc>
            </a:pPr>
            <a:r>
              <a:rPr lang="en-US" dirty="0"/>
              <a:t>A document, a row in a database</a:t>
            </a:r>
          </a:p>
          <a:p>
            <a:pPr lvl="2">
              <a:lnSpc>
                <a:spcPct val="100000"/>
              </a:lnSpc>
            </a:pPr>
            <a:r>
              <a:rPr lang="en-US" dirty="0"/>
              <a:t>Physical (apple) or logical (courage)</a:t>
            </a:r>
          </a:p>
          <a:p>
            <a:pPr lvl="1">
              <a:lnSpc>
                <a:spcPct val="100000"/>
              </a:lnSpc>
            </a:pPr>
            <a:r>
              <a:rPr lang="en-US" dirty="0"/>
              <a:t>Anything that’s important enough to be referenced as a thing in itself.</a:t>
            </a:r>
          </a:p>
          <a:p>
            <a:pPr lvl="1">
              <a:lnSpc>
                <a:spcPct val="100000"/>
              </a:lnSpc>
            </a:pPr>
            <a:r>
              <a:rPr lang="en-US" dirty="0"/>
              <a:t>If your users might want to create a hyperlink link to it, retrieve a representation of it, or perform other operations on it.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BACB3D-9350-3B46-A9B7-05769D7742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7493466-E7F7-6A4E-9B30-A06CE63ED43E}"/>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61550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68D15E-47E5-F045-9A10-9CA5AC498EF6}" type="slidenum">
              <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68" name="Rectangle 4"/>
          <p:cNvSpPr>
            <a:spLocks noGrp="1" noChangeArrowheads="1"/>
          </p:cNvSpPr>
          <p:nvPr>
            <p:ph type="title"/>
          </p:nvPr>
        </p:nvSpPr>
        <p:spPr/>
        <p:txBody>
          <a:bodyPr/>
          <a:lstStyle/>
          <a:p>
            <a:r>
              <a:rPr lang="en-US" altLang="x-none"/>
              <a:t>Representations</a:t>
            </a:r>
          </a:p>
        </p:txBody>
      </p:sp>
      <p:sp>
        <p:nvSpPr>
          <p:cNvPr id="11269" name="Rectangle 5"/>
          <p:cNvSpPr>
            <a:spLocks noGrp="1" noChangeArrowheads="1"/>
          </p:cNvSpPr>
          <p:nvPr>
            <p:ph type="body" idx="1"/>
          </p:nvPr>
        </p:nvSpPr>
        <p:spPr/>
        <p:txBody>
          <a:bodyPr>
            <a:normAutofit/>
          </a:bodyPr>
          <a:lstStyle/>
          <a:p>
            <a:pPr>
              <a:lnSpc>
                <a:spcPct val="100000"/>
              </a:lnSpc>
            </a:pPr>
            <a:r>
              <a:rPr lang="en-US" altLang="x-none" sz="2520" dirty="0"/>
              <a:t>Representations refers to how data is represented or returned to the client for presentation.</a:t>
            </a:r>
          </a:p>
          <a:p>
            <a:pPr>
              <a:lnSpc>
                <a:spcPct val="100000"/>
              </a:lnSpc>
            </a:pPr>
            <a:endParaRPr lang="en-US" altLang="x-none" sz="2520" dirty="0"/>
          </a:p>
          <a:p>
            <a:pPr>
              <a:lnSpc>
                <a:spcPct val="100000"/>
              </a:lnSpc>
            </a:pPr>
            <a:r>
              <a:rPr lang="en-US" altLang="x-none" sz="2520" dirty="0"/>
              <a:t>Two main formats:</a:t>
            </a:r>
          </a:p>
          <a:p>
            <a:pPr lvl="1">
              <a:lnSpc>
                <a:spcPct val="100000"/>
              </a:lnSpc>
            </a:pPr>
            <a:r>
              <a:rPr lang="en-US" altLang="x-none" sz="2520" dirty="0"/>
              <a:t>JavaScript Object Notation (JSON)</a:t>
            </a:r>
          </a:p>
          <a:p>
            <a:pPr lvl="1">
              <a:lnSpc>
                <a:spcPct val="100000"/>
              </a:lnSpc>
            </a:pPr>
            <a:r>
              <a:rPr lang="en-US" altLang="x-none" sz="2520" dirty="0"/>
              <a:t>XML</a:t>
            </a:r>
          </a:p>
          <a:p>
            <a:pPr lvl="1">
              <a:lnSpc>
                <a:spcPct val="100000"/>
              </a:lnSpc>
            </a:pPr>
            <a:endParaRPr lang="en-US" altLang="x-none" sz="2520" dirty="0"/>
          </a:p>
          <a:p>
            <a:pPr>
              <a:lnSpc>
                <a:spcPct val="100000"/>
              </a:lnSpc>
            </a:pPr>
            <a:r>
              <a:rPr lang="en-US" altLang="x-none" sz="2520" dirty="0"/>
              <a:t>It is common to have multiple representations of the same data</a:t>
            </a:r>
          </a:p>
        </p:txBody>
      </p:sp>
      <p:sp>
        <p:nvSpPr>
          <p:cNvPr id="2" name="Footer Placeholder 1">
            <a:extLst>
              <a:ext uri="{FF2B5EF4-FFF2-40B4-BE49-F238E27FC236}">
                <a16:creationId xmlns:a16="http://schemas.microsoft.com/office/drawing/2014/main" id="{254038DF-C138-F941-972B-20059498B50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2490696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E68D86-413D-694F-9A0B-96FFF7F33A36}"/>
              </a:ext>
            </a:extLst>
          </p:cNvPr>
          <p:cNvSpPr>
            <a:spLocks noGrp="1"/>
          </p:cNvSpPr>
          <p:nvPr>
            <p:ph type="sldNum" sz="quarter" idx="12"/>
          </p:nvPr>
        </p:nvSpPr>
        <p:spPr/>
        <p:txBody>
          <a:bodyPr/>
          <a:lstStyle/>
          <a:p>
            <a:fld id="{EDBACB3D-9350-3B46-A9B7-05769D77423C}" type="slidenum">
              <a:rPr lang="en-US" smtClean="0"/>
              <a:t>37</a:t>
            </a:fld>
            <a:endParaRPr lang="en-US"/>
          </a:p>
        </p:txBody>
      </p:sp>
      <p:pic>
        <p:nvPicPr>
          <p:cNvPr id="5122" name="Picture 2" descr="REST API in action">
            <a:extLst>
              <a:ext uri="{FF2B5EF4-FFF2-40B4-BE49-F238E27FC236}">
                <a16:creationId xmlns:a16="http://schemas.microsoft.com/office/drawing/2014/main" id="{7F4F2B10-AA85-BE46-83C1-576966DCA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660626"/>
            <a:ext cx="10826750" cy="569572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8F6BB360-8762-3544-B8D6-A28731415141}"/>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590135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AECD-9F76-BB46-9212-ED615F5A0B42}"/>
              </a:ext>
            </a:extLst>
          </p:cNvPr>
          <p:cNvSpPr>
            <a:spLocks noGrp="1"/>
          </p:cNvSpPr>
          <p:nvPr>
            <p:ph type="title"/>
          </p:nvPr>
        </p:nvSpPr>
        <p:spPr/>
        <p:txBody>
          <a:bodyPr/>
          <a:lstStyle/>
          <a:p>
            <a:r>
              <a:rPr lang="en-US" dirty="0"/>
              <a:t>REST APIs and HTTP verbs</a:t>
            </a:r>
          </a:p>
        </p:txBody>
      </p:sp>
      <p:pic>
        <p:nvPicPr>
          <p:cNvPr id="6" name="Content Placeholder 5">
            <a:extLst>
              <a:ext uri="{FF2B5EF4-FFF2-40B4-BE49-F238E27FC236}">
                <a16:creationId xmlns:a16="http://schemas.microsoft.com/office/drawing/2014/main" id="{973D7F80-CA99-8B4A-AC9E-C1CBD4F0F1A1}"/>
              </a:ext>
            </a:extLst>
          </p:cNvPr>
          <p:cNvPicPr>
            <a:picLocks noGrp="1" noChangeAspect="1"/>
          </p:cNvPicPr>
          <p:nvPr>
            <p:ph idx="1"/>
          </p:nvPr>
        </p:nvPicPr>
        <p:blipFill>
          <a:blip r:embed="rId2"/>
          <a:stretch>
            <a:fillRect/>
          </a:stretch>
        </p:blipFill>
        <p:spPr>
          <a:xfrm>
            <a:off x="1334530" y="2032686"/>
            <a:ext cx="8019535" cy="2792627"/>
          </a:xfrm>
        </p:spPr>
      </p:pic>
      <p:sp>
        <p:nvSpPr>
          <p:cNvPr id="4" name="Slide Number Placeholder 3">
            <a:extLst>
              <a:ext uri="{FF2B5EF4-FFF2-40B4-BE49-F238E27FC236}">
                <a16:creationId xmlns:a16="http://schemas.microsoft.com/office/drawing/2014/main" id="{FB1F3C38-FED6-4A4D-83AC-79E001C771AF}"/>
              </a:ext>
            </a:extLst>
          </p:cNvPr>
          <p:cNvSpPr>
            <a:spLocks noGrp="1"/>
          </p:cNvSpPr>
          <p:nvPr>
            <p:ph type="sldNum" sz="quarter" idx="12"/>
          </p:nvPr>
        </p:nvSpPr>
        <p:spPr/>
        <p:txBody>
          <a:bodyPr/>
          <a:lstStyle/>
          <a:p>
            <a:fld id="{EDBACB3D-9350-3B46-A9B7-05769D77423C}" type="slidenum">
              <a:rPr lang="en-US" smtClean="0"/>
              <a:t>38</a:t>
            </a:fld>
            <a:endParaRPr lang="en-US"/>
          </a:p>
        </p:txBody>
      </p:sp>
      <p:sp>
        <p:nvSpPr>
          <p:cNvPr id="8" name="Footer Placeholder 7">
            <a:extLst>
              <a:ext uri="{FF2B5EF4-FFF2-40B4-BE49-F238E27FC236}">
                <a16:creationId xmlns:a16="http://schemas.microsoft.com/office/drawing/2014/main" id="{238F85FE-685A-AA4E-87D3-623169E18F9B}"/>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454891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fld id="{A4345AEB-41AE-7049-AA65-BCAD6600EC86}" type="slidenum">
              <a:rPr lang="en-US" altLang="x-none"/>
              <a:pPr/>
              <a:t>39</a:t>
            </a:fld>
            <a:endParaRPr lang="en-US" altLang="x-none"/>
          </a:p>
        </p:txBody>
      </p:sp>
      <p:sp>
        <p:nvSpPr>
          <p:cNvPr id="18434" name="Rectangle 2"/>
          <p:cNvSpPr>
            <a:spLocks noChangeArrowheads="1"/>
          </p:cNvSpPr>
          <p:nvPr/>
        </p:nvSpPr>
        <p:spPr bwMode="auto">
          <a:xfrm>
            <a:off x="2209800" y="287179"/>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7" tIns="45717" rIns="91437" bIns="45717" anchor="ctr"/>
          <a:lstStyle>
            <a:lvl1pPr defTabSz="1016000">
              <a:defRPr sz="4000">
                <a:solidFill>
                  <a:srgbClr val="D1D7C3"/>
                </a:solidFill>
                <a:latin typeface="Arial" charset="0"/>
                <a:ea typeface="Arial" charset="0"/>
                <a:cs typeface="Arial" charset="0"/>
              </a:defRPr>
            </a:lvl1pPr>
            <a:lvl2pPr defTabSz="1016000">
              <a:defRPr sz="4000">
                <a:solidFill>
                  <a:srgbClr val="D1D7C3"/>
                </a:solidFill>
                <a:latin typeface="Arial" charset="0"/>
                <a:ea typeface="Arial" charset="0"/>
                <a:cs typeface="Arial" charset="0"/>
              </a:defRPr>
            </a:lvl2pPr>
            <a:lvl3pPr defTabSz="1016000">
              <a:defRPr sz="4000">
                <a:solidFill>
                  <a:srgbClr val="D1D7C3"/>
                </a:solidFill>
                <a:latin typeface="Arial" charset="0"/>
                <a:ea typeface="Arial" charset="0"/>
                <a:cs typeface="Arial" charset="0"/>
              </a:defRPr>
            </a:lvl3pPr>
            <a:lvl4pPr defTabSz="1016000">
              <a:defRPr sz="4000">
                <a:solidFill>
                  <a:srgbClr val="D1D7C3"/>
                </a:solidFill>
                <a:latin typeface="Arial" charset="0"/>
                <a:ea typeface="Arial" charset="0"/>
                <a:cs typeface="Arial" charset="0"/>
              </a:defRPr>
            </a:lvl4pPr>
            <a:lvl5pPr defTabSz="1016000">
              <a:defRPr sz="4000">
                <a:solidFill>
                  <a:srgbClr val="D1D7C3"/>
                </a:solidFill>
                <a:latin typeface="Arial" charset="0"/>
                <a:ea typeface="Arial" charset="0"/>
                <a:cs typeface="Arial" charset="0"/>
              </a:defRPr>
            </a:lvl5pPr>
            <a:lvl6pPr marL="457200" defTabSz="1016000" fontAlgn="base">
              <a:spcBef>
                <a:spcPct val="0"/>
              </a:spcBef>
              <a:spcAft>
                <a:spcPct val="0"/>
              </a:spcAft>
              <a:defRPr sz="4000">
                <a:solidFill>
                  <a:srgbClr val="D1D7C3"/>
                </a:solidFill>
                <a:latin typeface="Arial" charset="0"/>
                <a:ea typeface="Arial" charset="0"/>
                <a:cs typeface="Arial" charset="0"/>
              </a:defRPr>
            </a:lvl6pPr>
            <a:lvl7pPr marL="914400" defTabSz="1016000" fontAlgn="base">
              <a:spcBef>
                <a:spcPct val="0"/>
              </a:spcBef>
              <a:spcAft>
                <a:spcPct val="0"/>
              </a:spcAft>
              <a:defRPr sz="4000">
                <a:solidFill>
                  <a:srgbClr val="D1D7C3"/>
                </a:solidFill>
                <a:latin typeface="Arial" charset="0"/>
                <a:ea typeface="Arial" charset="0"/>
                <a:cs typeface="Arial" charset="0"/>
              </a:defRPr>
            </a:lvl7pPr>
            <a:lvl8pPr marL="1371600" defTabSz="1016000" fontAlgn="base">
              <a:spcBef>
                <a:spcPct val="0"/>
              </a:spcBef>
              <a:spcAft>
                <a:spcPct val="0"/>
              </a:spcAft>
              <a:defRPr sz="4000">
                <a:solidFill>
                  <a:srgbClr val="D1D7C3"/>
                </a:solidFill>
                <a:latin typeface="Arial" charset="0"/>
                <a:ea typeface="Arial" charset="0"/>
                <a:cs typeface="Arial" charset="0"/>
              </a:defRPr>
            </a:lvl8pPr>
            <a:lvl9pPr marL="1828800" defTabSz="1016000" fontAlgn="base">
              <a:spcBef>
                <a:spcPct val="0"/>
              </a:spcBef>
              <a:spcAft>
                <a:spcPct val="0"/>
              </a:spcAft>
              <a:defRPr sz="4000">
                <a:solidFill>
                  <a:srgbClr val="D1D7C3"/>
                </a:solidFill>
                <a:latin typeface="Arial" charset="0"/>
                <a:ea typeface="Arial" charset="0"/>
                <a:cs typeface="Arial" charset="0"/>
              </a:defRPr>
            </a:lvl9pPr>
          </a:lstStyle>
          <a:p>
            <a:endParaRPr lang="x-none" altLang="x-none" sz="3600"/>
          </a:p>
        </p:txBody>
      </p:sp>
      <p:grpSp>
        <p:nvGrpSpPr>
          <p:cNvPr id="18435" name="Group 3"/>
          <p:cNvGrpSpPr>
            <a:grpSpLocks/>
          </p:cNvGrpSpPr>
          <p:nvPr/>
        </p:nvGrpSpPr>
        <p:grpSpPr bwMode="auto">
          <a:xfrm>
            <a:off x="2598420" y="1920240"/>
            <a:ext cx="897255" cy="407194"/>
            <a:chOff x="363" y="1476"/>
            <a:chExt cx="477" cy="257"/>
          </a:xfrm>
        </p:grpSpPr>
        <p:sp>
          <p:nvSpPr>
            <p:cNvPr id="18436" name="Rectangle 4"/>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37" name="Text Box 5"/>
            <p:cNvSpPr txBox="1">
              <a:spLocks noChangeArrowheads="1"/>
            </p:cNvSpPr>
            <p:nvPr/>
          </p:nvSpPr>
          <p:spPr bwMode="auto">
            <a:xfrm>
              <a:off x="363" y="1478"/>
              <a:ext cx="47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Request</a:t>
              </a:r>
            </a:p>
            <a:p>
              <a:pPr algn="ctr" eaLnBrk="0" hangingPunct="0"/>
              <a:r>
                <a:rPr lang="en-US" altLang="x-none" sz="990"/>
                <a:t>(XML doc)</a:t>
              </a:r>
              <a:endParaRPr lang="en-US" altLang="x-none" sz="1980"/>
            </a:p>
          </p:txBody>
        </p:sp>
      </p:grpSp>
      <p:sp>
        <p:nvSpPr>
          <p:cNvPr id="18445" name="Line 13"/>
          <p:cNvSpPr>
            <a:spLocks noChangeShapeType="1"/>
          </p:cNvSpPr>
          <p:nvPr/>
        </p:nvSpPr>
        <p:spPr bwMode="auto">
          <a:xfrm>
            <a:off x="6627495" y="2288858"/>
            <a:ext cx="104155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53" name="Line 21"/>
          <p:cNvSpPr>
            <a:spLocks noChangeShapeType="1"/>
          </p:cNvSpPr>
          <p:nvPr/>
        </p:nvSpPr>
        <p:spPr bwMode="auto">
          <a:xfrm>
            <a:off x="6623210" y="2668905"/>
            <a:ext cx="1041558"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grpSp>
        <p:nvGrpSpPr>
          <p:cNvPr id="18466" name="Group 34"/>
          <p:cNvGrpSpPr>
            <a:grpSpLocks/>
          </p:cNvGrpSpPr>
          <p:nvPr/>
        </p:nvGrpSpPr>
        <p:grpSpPr bwMode="auto">
          <a:xfrm>
            <a:off x="2653258" y="2537460"/>
            <a:ext cx="787581" cy="408623"/>
            <a:chOff x="392" y="1476"/>
            <a:chExt cx="421" cy="257"/>
          </a:xfrm>
        </p:grpSpPr>
        <p:sp>
          <p:nvSpPr>
            <p:cNvPr id="18467" name="Rectangle 35"/>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68" name="Text Box 36"/>
            <p:cNvSpPr txBox="1">
              <a:spLocks noChangeArrowheads="1"/>
            </p:cNvSpPr>
            <p:nvPr/>
          </p:nvSpPr>
          <p:spPr bwMode="auto">
            <a:xfrm>
              <a:off x="392" y="1478"/>
              <a:ext cx="4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Response</a:t>
              </a:r>
            </a:p>
            <a:p>
              <a:pPr algn="ctr" eaLnBrk="0" hangingPunct="0"/>
              <a:r>
                <a:rPr lang="en-US" altLang="x-none" sz="990"/>
                <a:t>(</a:t>
              </a:r>
              <a:r>
                <a:rPr lang="en-US" altLang="x-none" sz="990" b="1"/>
                <a:t>XML doc</a:t>
              </a:r>
              <a:r>
                <a:rPr lang="en-US" altLang="x-none" sz="990"/>
                <a:t>)</a:t>
              </a:r>
              <a:endParaRPr lang="en-US" altLang="x-none" sz="1980"/>
            </a:p>
          </p:txBody>
        </p:sp>
      </p:grpSp>
      <p:grpSp>
        <p:nvGrpSpPr>
          <p:cNvPr id="18469" name="Group 37"/>
          <p:cNvGrpSpPr>
            <a:grpSpLocks/>
          </p:cNvGrpSpPr>
          <p:nvPr/>
        </p:nvGrpSpPr>
        <p:grpSpPr bwMode="auto">
          <a:xfrm>
            <a:off x="5857399" y="1975962"/>
            <a:ext cx="758666" cy="3777615"/>
            <a:chOff x="2778" y="1755"/>
            <a:chExt cx="478" cy="1156"/>
          </a:xfrm>
        </p:grpSpPr>
        <p:sp>
          <p:nvSpPr>
            <p:cNvPr id="18470" name="Rectangle 38"/>
            <p:cNvSpPr>
              <a:spLocks noChangeArrowheads="1"/>
            </p:cNvSpPr>
            <p:nvPr/>
          </p:nvSpPr>
          <p:spPr bwMode="auto">
            <a:xfrm>
              <a:off x="2778" y="1755"/>
              <a:ext cx="478" cy="115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71" name="Text Box 39"/>
            <p:cNvSpPr txBox="1">
              <a:spLocks noChangeArrowheads="1"/>
            </p:cNvSpPr>
            <p:nvPr/>
          </p:nvSpPr>
          <p:spPr bwMode="auto">
            <a:xfrm rot="16200000">
              <a:off x="2597" y="2221"/>
              <a:ext cx="7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980"/>
                <a:t>        Web/Proxy Server</a:t>
              </a:r>
            </a:p>
          </p:txBody>
        </p:sp>
      </p:grpSp>
      <p:grpSp>
        <p:nvGrpSpPr>
          <p:cNvPr id="18472" name="Group 40"/>
          <p:cNvGrpSpPr>
            <a:grpSpLocks/>
          </p:cNvGrpSpPr>
          <p:nvPr/>
        </p:nvGrpSpPr>
        <p:grpSpPr bwMode="auto">
          <a:xfrm>
            <a:off x="7673340" y="2004537"/>
            <a:ext cx="1678782" cy="3739038"/>
            <a:chOff x="3634" y="2055"/>
            <a:chExt cx="1056" cy="489"/>
          </a:xfrm>
        </p:grpSpPr>
        <p:sp>
          <p:nvSpPr>
            <p:cNvPr id="18473" name="Rectangle 41"/>
            <p:cNvSpPr>
              <a:spLocks noChangeArrowheads="1"/>
            </p:cNvSpPr>
            <p:nvPr/>
          </p:nvSpPr>
          <p:spPr bwMode="auto">
            <a:xfrm>
              <a:off x="3634" y="2055"/>
              <a:ext cx="1056" cy="4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74" name="Text Box 42"/>
            <p:cNvSpPr txBox="1">
              <a:spLocks noChangeArrowheads="1"/>
            </p:cNvSpPr>
            <p:nvPr/>
          </p:nvSpPr>
          <p:spPr bwMode="auto">
            <a:xfrm>
              <a:off x="4103" y="2136"/>
              <a:ext cx="116" cy="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endParaRPr lang="x-none" altLang="x-none" sz="1980"/>
            </a:p>
          </p:txBody>
        </p:sp>
      </p:grpSp>
      <p:sp>
        <p:nvSpPr>
          <p:cNvPr id="18476" name="Text Box 44"/>
          <p:cNvSpPr txBox="1">
            <a:spLocks noChangeArrowheads="1"/>
          </p:cNvSpPr>
          <p:nvPr/>
        </p:nvSpPr>
        <p:spPr bwMode="auto">
          <a:xfrm>
            <a:off x="3479960" y="1955959"/>
            <a:ext cx="888379"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GET</a:t>
            </a:r>
          </a:p>
        </p:txBody>
      </p:sp>
      <p:sp>
        <p:nvSpPr>
          <p:cNvPr id="18479" name="Text Box 47"/>
          <p:cNvSpPr txBox="1">
            <a:spLocks noChangeArrowheads="1"/>
          </p:cNvSpPr>
          <p:nvPr/>
        </p:nvSpPr>
        <p:spPr bwMode="auto">
          <a:xfrm>
            <a:off x="4615816" y="2068830"/>
            <a:ext cx="685951" cy="3139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URL 1</a:t>
            </a:r>
          </a:p>
        </p:txBody>
      </p:sp>
      <p:sp>
        <p:nvSpPr>
          <p:cNvPr id="18480" name="Line 48"/>
          <p:cNvSpPr>
            <a:spLocks noChangeShapeType="1"/>
          </p:cNvSpPr>
          <p:nvPr/>
        </p:nvSpPr>
        <p:spPr bwMode="auto">
          <a:xfrm>
            <a:off x="5311617" y="2228850"/>
            <a:ext cx="5557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81" name="Text Box 49"/>
          <p:cNvSpPr txBox="1">
            <a:spLocks noChangeArrowheads="1"/>
          </p:cNvSpPr>
          <p:nvPr/>
        </p:nvSpPr>
        <p:spPr bwMode="auto">
          <a:xfrm>
            <a:off x="4707255" y="2577465"/>
            <a:ext cx="1172110"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Response</a:t>
            </a:r>
          </a:p>
        </p:txBody>
      </p:sp>
      <p:sp>
        <p:nvSpPr>
          <p:cNvPr id="18482" name="Line 50"/>
          <p:cNvSpPr>
            <a:spLocks noChangeShapeType="1"/>
          </p:cNvSpPr>
          <p:nvPr/>
        </p:nvSpPr>
        <p:spPr bwMode="auto">
          <a:xfrm>
            <a:off x="9372125" y="2268855"/>
            <a:ext cx="2128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83" name="Rectangle 51"/>
          <p:cNvSpPr>
            <a:spLocks noChangeArrowheads="1"/>
          </p:cNvSpPr>
          <p:nvPr/>
        </p:nvSpPr>
        <p:spPr bwMode="auto">
          <a:xfrm>
            <a:off x="9523572" y="2097405"/>
            <a:ext cx="758535" cy="31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doGet()</a:t>
            </a:r>
          </a:p>
        </p:txBody>
      </p:sp>
      <p:grpSp>
        <p:nvGrpSpPr>
          <p:cNvPr id="18484" name="Group 52"/>
          <p:cNvGrpSpPr>
            <a:grpSpLocks/>
          </p:cNvGrpSpPr>
          <p:nvPr/>
        </p:nvGrpSpPr>
        <p:grpSpPr bwMode="auto">
          <a:xfrm>
            <a:off x="2639232" y="3223260"/>
            <a:ext cx="765626" cy="408623"/>
            <a:chOff x="381" y="1476"/>
            <a:chExt cx="440" cy="257"/>
          </a:xfrm>
        </p:grpSpPr>
        <p:sp>
          <p:nvSpPr>
            <p:cNvPr id="18485" name="Rectangle 53"/>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486" name="Text Box 54"/>
            <p:cNvSpPr txBox="1">
              <a:spLocks noChangeArrowheads="1"/>
            </p:cNvSpPr>
            <p:nvPr/>
          </p:nvSpPr>
          <p:spPr bwMode="auto">
            <a:xfrm>
              <a:off x="381" y="1478"/>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Request</a:t>
              </a:r>
            </a:p>
            <a:p>
              <a:pPr algn="ctr" eaLnBrk="0" hangingPunct="0"/>
              <a:r>
                <a:rPr lang="en-US" altLang="x-none" sz="990"/>
                <a:t>(XML doc)</a:t>
              </a:r>
              <a:endParaRPr lang="en-US" altLang="x-none" sz="1980"/>
            </a:p>
          </p:txBody>
        </p:sp>
      </p:grpSp>
      <p:grpSp>
        <p:nvGrpSpPr>
          <p:cNvPr id="18499" name="Group 67"/>
          <p:cNvGrpSpPr>
            <a:grpSpLocks/>
          </p:cNvGrpSpPr>
          <p:nvPr/>
        </p:nvGrpSpPr>
        <p:grpSpPr bwMode="auto">
          <a:xfrm>
            <a:off x="2579955" y="3840480"/>
            <a:ext cx="816586" cy="408623"/>
            <a:chOff x="384" y="1476"/>
            <a:chExt cx="437" cy="257"/>
          </a:xfrm>
        </p:grpSpPr>
        <p:sp>
          <p:nvSpPr>
            <p:cNvPr id="18500" name="Rectangle 68"/>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01" name="Text Box 69"/>
            <p:cNvSpPr txBox="1">
              <a:spLocks noChangeArrowheads="1"/>
            </p:cNvSpPr>
            <p:nvPr/>
          </p:nvSpPr>
          <p:spPr bwMode="auto">
            <a:xfrm>
              <a:off x="384" y="1478"/>
              <a:ext cx="4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Response</a:t>
              </a:r>
            </a:p>
            <a:p>
              <a:pPr algn="ctr" eaLnBrk="0" hangingPunct="0"/>
              <a:r>
                <a:rPr lang="en-US" altLang="x-none" sz="990"/>
                <a:t>(</a:t>
              </a:r>
              <a:r>
                <a:rPr lang="en-US" altLang="x-none" sz="990" b="1"/>
                <a:t>JSON doc</a:t>
              </a:r>
              <a:r>
                <a:rPr lang="en-US" altLang="x-none" sz="990"/>
                <a:t>)</a:t>
              </a:r>
              <a:endParaRPr lang="en-US" altLang="x-none" sz="1980"/>
            </a:p>
          </p:txBody>
        </p:sp>
      </p:grpSp>
      <p:sp>
        <p:nvSpPr>
          <p:cNvPr id="18502" name="Line 70"/>
          <p:cNvSpPr>
            <a:spLocks noChangeShapeType="1"/>
          </p:cNvSpPr>
          <p:nvPr/>
        </p:nvSpPr>
        <p:spPr bwMode="auto">
          <a:xfrm flipV="1">
            <a:off x="3352800" y="3491865"/>
            <a:ext cx="1254443" cy="57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03" name="Line 71"/>
          <p:cNvSpPr>
            <a:spLocks noChangeShapeType="1"/>
          </p:cNvSpPr>
          <p:nvPr/>
        </p:nvSpPr>
        <p:spPr bwMode="auto">
          <a:xfrm flipH="1" flipV="1">
            <a:off x="3352800" y="3977640"/>
            <a:ext cx="1414463" cy="100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04" name="Text Box 72"/>
          <p:cNvSpPr txBox="1">
            <a:spLocks noChangeArrowheads="1"/>
          </p:cNvSpPr>
          <p:nvPr/>
        </p:nvSpPr>
        <p:spPr bwMode="auto">
          <a:xfrm>
            <a:off x="3479959" y="3223260"/>
            <a:ext cx="963719"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POST</a:t>
            </a:r>
          </a:p>
        </p:txBody>
      </p:sp>
      <p:sp>
        <p:nvSpPr>
          <p:cNvPr id="18507" name="Text Box 75"/>
          <p:cNvSpPr txBox="1">
            <a:spLocks noChangeArrowheads="1"/>
          </p:cNvSpPr>
          <p:nvPr/>
        </p:nvSpPr>
        <p:spPr bwMode="auto">
          <a:xfrm>
            <a:off x="4615816" y="3334703"/>
            <a:ext cx="685951" cy="3139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URL 1</a:t>
            </a:r>
          </a:p>
        </p:txBody>
      </p:sp>
      <p:sp>
        <p:nvSpPr>
          <p:cNvPr id="18508" name="Line 76"/>
          <p:cNvSpPr>
            <a:spLocks noChangeShapeType="1"/>
          </p:cNvSpPr>
          <p:nvPr/>
        </p:nvSpPr>
        <p:spPr bwMode="auto">
          <a:xfrm>
            <a:off x="5324475" y="3496152"/>
            <a:ext cx="542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09" name="Text Box 77"/>
          <p:cNvSpPr txBox="1">
            <a:spLocks noChangeArrowheads="1"/>
          </p:cNvSpPr>
          <p:nvPr/>
        </p:nvSpPr>
        <p:spPr bwMode="auto">
          <a:xfrm>
            <a:off x="4707255" y="3844767"/>
            <a:ext cx="1172110"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Response</a:t>
            </a:r>
          </a:p>
        </p:txBody>
      </p:sp>
      <p:sp>
        <p:nvSpPr>
          <p:cNvPr id="18510" name="Line 78"/>
          <p:cNvSpPr>
            <a:spLocks noChangeShapeType="1"/>
          </p:cNvSpPr>
          <p:nvPr/>
        </p:nvSpPr>
        <p:spPr bwMode="auto">
          <a:xfrm>
            <a:off x="9373553" y="3188970"/>
            <a:ext cx="2128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11" name="Rectangle 79"/>
          <p:cNvSpPr>
            <a:spLocks noChangeArrowheads="1"/>
          </p:cNvSpPr>
          <p:nvPr/>
        </p:nvSpPr>
        <p:spPr bwMode="auto">
          <a:xfrm>
            <a:off x="9525000" y="3017520"/>
            <a:ext cx="955705" cy="31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doPost(id)</a:t>
            </a:r>
          </a:p>
        </p:txBody>
      </p:sp>
      <p:sp>
        <p:nvSpPr>
          <p:cNvPr id="18513" name="Line 81"/>
          <p:cNvSpPr>
            <a:spLocks noChangeShapeType="1"/>
          </p:cNvSpPr>
          <p:nvPr/>
        </p:nvSpPr>
        <p:spPr bwMode="auto">
          <a:xfrm>
            <a:off x="6647498" y="3556159"/>
            <a:ext cx="104013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21" name="Line 89"/>
          <p:cNvSpPr>
            <a:spLocks noChangeShapeType="1"/>
          </p:cNvSpPr>
          <p:nvPr/>
        </p:nvSpPr>
        <p:spPr bwMode="auto">
          <a:xfrm>
            <a:off x="6641783" y="3934778"/>
            <a:ext cx="1041559"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28" name="Text Box 96"/>
          <p:cNvSpPr txBox="1">
            <a:spLocks noChangeArrowheads="1"/>
          </p:cNvSpPr>
          <p:nvPr/>
        </p:nvSpPr>
        <p:spPr bwMode="auto">
          <a:xfrm>
            <a:off x="7793355" y="3223260"/>
            <a:ext cx="1457325" cy="114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800"/>
              <a:t>REST Engine</a:t>
            </a:r>
          </a:p>
          <a:p>
            <a:pPr eaLnBrk="0" hangingPunct="0"/>
            <a:r>
              <a:rPr lang="en-US" altLang="x-none" sz="1800"/>
              <a:t>(</a:t>
            </a:r>
            <a:r>
              <a:rPr lang="en-US" altLang="x-none" sz="1440"/>
              <a:t>locate resource and generate response</a:t>
            </a:r>
            <a:r>
              <a:rPr lang="en-US" altLang="x-none" sz="1800"/>
              <a:t>)</a:t>
            </a:r>
          </a:p>
        </p:txBody>
      </p:sp>
      <p:grpSp>
        <p:nvGrpSpPr>
          <p:cNvPr id="18530" name="Group 98"/>
          <p:cNvGrpSpPr>
            <a:grpSpLocks/>
          </p:cNvGrpSpPr>
          <p:nvPr/>
        </p:nvGrpSpPr>
        <p:grpSpPr bwMode="auto">
          <a:xfrm>
            <a:off x="2596098" y="4526280"/>
            <a:ext cx="765186" cy="408623"/>
            <a:chOff x="398" y="1476"/>
            <a:chExt cx="408" cy="257"/>
          </a:xfrm>
        </p:grpSpPr>
        <p:sp>
          <p:nvSpPr>
            <p:cNvPr id="18531" name="Rectangle 99"/>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32" name="Text Box 100"/>
            <p:cNvSpPr txBox="1">
              <a:spLocks noChangeArrowheads="1"/>
            </p:cNvSpPr>
            <p:nvPr/>
          </p:nvSpPr>
          <p:spPr bwMode="auto">
            <a:xfrm>
              <a:off x="398" y="1478"/>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PO</a:t>
              </a:r>
            </a:p>
            <a:p>
              <a:pPr algn="ctr" eaLnBrk="0" hangingPunct="0"/>
              <a:r>
                <a:rPr lang="en-US" altLang="x-none" sz="990"/>
                <a:t>(XML doc)</a:t>
              </a:r>
              <a:endParaRPr lang="en-US" altLang="x-none" sz="1980"/>
            </a:p>
          </p:txBody>
        </p:sp>
      </p:grpSp>
      <p:sp>
        <p:nvSpPr>
          <p:cNvPr id="18539" name="Line 107"/>
          <p:cNvSpPr>
            <a:spLocks noChangeShapeType="1"/>
          </p:cNvSpPr>
          <p:nvPr/>
        </p:nvSpPr>
        <p:spPr bwMode="auto">
          <a:xfrm>
            <a:off x="3441383" y="4770597"/>
            <a:ext cx="1160145" cy="285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40" name="Text Box 108"/>
          <p:cNvSpPr txBox="1">
            <a:spLocks noChangeArrowheads="1"/>
          </p:cNvSpPr>
          <p:nvPr/>
        </p:nvSpPr>
        <p:spPr bwMode="auto">
          <a:xfrm>
            <a:off x="3475673" y="4503420"/>
            <a:ext cx="1162492"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DELETE</a:t>
            </a:r>
          </a:p>
        </p:txBody>
      </p:sp>
      <p:sp>
        <p:nvSpPr>
          <p:cNvPr id="18542" name="Text Box 110"/>
          <p:cNvSpPr txBox="1">
            <a:spLocks noChangeArrowheads="1"/>
          </p:cNvSpPr>
          <p:nvPr/>
        </p:nvSpPr>
        <p:spPr bwMode="auto">
          <a:xfrm>
            <a:off x="4611530" y="4616292"/>
            <a:ext cx="685951" cy="3139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URL 1</a:t>
            </a:r>
          </a:p>
        </p:txBody>
      </p:sp>
      <p:sp>
        <p:nvSpPr>
          <p:cNvPr id="18543" name="Line 111"/>
          <p:cNvSpPr>
            <a:spLocks noChangeShapeType="1"/>
          </p:cNvSpPr>
          <p:nvPr/>
        </p:nvSpPr>
        <p:spPr bwMode="auto">
          <a:xfrm>
            <a:off x="5320189" y="4776312"/>
            <a:ext cx="542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45" name="Line 113"/>
          <p:cNvSpPr>
            <a:spLocks noChangeShapeType="1"/>
          </p:cNvSpPr>
          <p:nvPr/>
        </p:nvSpPr>
        <p:spPr bwMode="auto">
          <a:xfrm>
            <a:off x="6641783" y="4807744"/>
            <a:ext cx="104155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52" name="Line 120"/>
          <p:cNvSpPr>
            <a:spLocks noChangeShapeType="1"/>
          </p:cNvSpPr>
          <p:nvPr/>
        </p:nvSpPr>
        <p:spPr bwMode="auto">
          <a:xfrm>
            <a:off x="9387840" y="4183380"/>
            <a:ext cx="2128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53" name="Rectangle 121"/>
          <p:cNvSpPr>
            <a:spLocks noChangeArrowheads="1"/>
          </p:cNvSpPr>
          <p:nvPr/>
        </p:nvSpPr>
        <p:spPr bwMode="auto">
          <a:xfrm>
            <a:off x="9525000" y="3977640"/>
            <a:ext cx="973337" cy="31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440"/>
              <a:t>doDelete()</a:t>
            </a:r>
          </a:p>
        </p:txBody>
      </p:sp>
      <p:grpSp>
        <p:nvGrpSpPr>
          <p:cNvPr id="18560" name="Group 128"/>
          <p:cNvGrpSpPr>
            <a:grpSpLocks/>
          </p:cNvGrpSpPr>
          <p:nvPr/>
        </p:nvGrpSpPr>
        <p:grpSpPr bwMode="auto">
          <a:xfrm>
            <a:off x="2582985" y="5143500"/>
            <a:ext cx="837262" cy="407194"/>
            <a:chOff x="393" y="1476"/>
            <a:chExt cx="418" cy="257"/>
          </a:xfrm>
        </p:grpSpPr>
        <p:sp>
          <p:nvSpPr>
            <p:cNvPr id="18561" name="Rectangle 129"/>
            <p:cNvSpPr>
              <a:spLocks noChangeArrowheads="1"/>
            </p:cNvSpPr>
            <p:nvPr/>
          </p:nvSpPr>
          <p:spPr bwMode="auto">
            <a:xfrm>
              <a:off x="410" y="1476"/>
              <a:ext cx="384" cy="25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62" name="Text Box 130"/>
            <p:cNvSpPr txBox="1">
              <a:spLocks noChangeArrowheads="1"/>
            </p:cNvSpPr>
            <p:nvPr/>
          </p:nvSpPr>
          <p:spPr bwMode="auto">
            <a:xfrm>
              <a:off x="393" y="1478"/>
              <a:ext cx="41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algn="ctr" eaLnBrk="0" hangingPunct="0"/>
              <a:r>
                <a:rPr lang="en-US" altLang="x-none" sz="990"/>
                <a:t>Response</a:t>
              </a:r>
            </a:p>
            <a:p>
              <a:pPr algn="ctr" eaLnBrk="0" hangingPunct="0"/>
              <a:r>
                <a:rPr lang="en-US" altLang="x-none" sz="990"/>
                <a:t>(</a:t>
              </a:r>
              <a:r>
                <a:rPr lang="en-US" altLang="x-none" sz="990" b="1"/>
                <a:t>TEXT doc</a:t>
              </a:r>
              <a:r>
                <a:rPr lang="en-US" altLang="x-none" sz="990"/>
                <a:t>)</a:t>
              </a:r>
              <a:endParaRPr lang="en-US" altLang="x-none" sz="1980"/>
            </a:p>
          </p:txBody>
        </p:sp>
      </p:grpSp>
      <p:sp>
        <p:nvSpPr>
          <p:cNvPr id="18563" name="Line 131"/>
          <p:cNvSpPr>
            <a:spLocks noChangeShapeType="1"/>
          </p:cNvSpPr>
          <p:nvPr/>
        </p:nvSpPr>
        <p:spPr bwMode="auto">
          <a:xfrm flipH="1" flipV="1">
            <a:off x="3404235" y="5294948"/>
            <a:ext cx="1337310" cy="14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65" name="Text Box 133"/>
          <p:cNvSpPr txBox="1">
            <a:spLocks noChangeArrowheads="1"/>
          </p:cNvSpPr>
          <p:nvPr/>
        </p:nvSpPr>
        <p:spPr bwMode="auto">
          <a:xfrm>
            <a:off x="4681538" y="5153502"/>
            <a:ext cx="1172110" cy="27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7" tIns="45717" rIns="91437" bIns="45717">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eaLnBrk="0" hangingPunct="0"/>
            <a:r>
              <a:rPr lang="en-US" altLang="x-none" sz="1170"/>
              <a:t>HTTP Response</a:t>
            </a:r>
          </a:p>
        </p:txBody>
      </p:sp>
      <p:sp>
        <p:nvSpPr>
          <p:cNvPr id="18567" name="Line 135"/>
          <p:cNvSpPr>
            <a:spLocks noChangeShapeType="1"/>
          </p:cNvSpPr>
          <p:nvPr/>
        </p:nvSpPr>
        <p:spPr bwMode="auto">
          <a:xfrm>
            <a:off x="6616065" y="5243513"/>
            <a:ext cx="1041559"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74" name="Line 142"/>
          <p:cNvSpPr>
            <a:spLocks noChangeShapeType="1"/>
          </p:cNvSpPr>
          <p:nvPr/>
        </p:nvSpPr>
        <p:spPr bwMode="auto">
          <a:xfrm flipH="1" flipV="1">
            <a:off x="3395663" y="2696052"/>
            <a:ext cx="1338739" cy="14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75" name="Line 143"/>
          <p:cNvSpPr>
            <a:spLocks noChangeShapeType="1"/>
          </p:cNvSpPr>
          <p:nvPr/>
        </p:nvSpPr>
        <p:spPr bwMode="auto">
          <a:xfrm>
            <a:off x="3437097" y="2208848"/>
            <a:ext cx="1160145" cy="285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78" name="Rectangle 146"/>
          <p:cNvSpPr>
            <a:spLocks noGrp="1" noChangeArrowheads="1"/>
          </p:cNvSpPr>
          <p:nvPr>
            <p:ph type="title"/>
          </p:nvPr>
        </p:nvSpPr>
        <p:spPr/>
        <p:txBody>
          <a:bodyPr/>
          <a:lstStyle/>
          <a:p>
            <a:r>
              <a:rPr lang="en-US" altLang="x-none" dirty="0"/>
              <a:t>REST Architecture Style</a:t>
            </a:r>
          </a:p>
        </p:txBody>
      </p:sp>
      <p:sp>
        <p:nvSpPr>
          <p:cNvPr id="18579" name="AutoShape 147"/>
          <p:cNvSpPr>
            <a:spLocks noChangeArrowheads="1"/>
          </p:cNvSpPr>
          <p:nvPr/>
        </p:nvSpPr>
        <p:spPr bwMode="auto">
          <a:xfrm>
            <a:off x="9867900" y="4869180"/>
            <a:ext cx="480060" cy="61722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80" name="AutoShape 148"/>
          <p:cNvSpPr>
            <a:spLocks noChangeArrowheads="1"/>
          </p:cNvSpPr>
          <p:nvPr/>
        </p:nvSpPr>
        <p:spPr bwMode="auto">
          <a:xfrm>
            <a:off x="10073640" y="5143500"/>
            <a:ext cx="480060" cy="617220"/>
          </a:xfrm>
          <a:prstGeom prst="can">
            <a:avLst>
              <a:gd name="adj" fmla="val 3214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20"/>
          </a:p>
        </p:txBody>
      </p:sp>
      <p:sp>
        <p:nvSpPr>
          <p:cNvPr id="18581" name="Line 149"/>
          <p:cNvSpPr>
            <a:spLocks noChangeShapeType="1"/>
          </p:cNvSpPr>
          <p:nvPr/>
        </p:nvSpPr>
        <p:spPr bwMode="auto">
          <a:xfrm>
            <a:off x="9319260" y="5074920"/>
            <a:ext cx="54864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20"/>
          </a:p>
        </p:txBody>
      </p:sp>
      <p:sp>
        <p:nvSpPr>
          <p:cNvPr id="2" name="Footer Placeholder 1">
            <a:extLst>
              <a:ext uri="{FF2B5EF4-FFF2-40B4-BE49-F238E27FC236}">
                <a16:creationId xmlns:a16="http://schemas.microsoft.com/office/drawing/2014/main" id="{BF5AAE9E-B545-CA48-9FB1-60F9F3AB8B84}"/>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1532710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308" y="1233574"/>
            <a:ext cx="9872546" cy="2387600"/>
          </a:xfrm>
        </p:spPr>
        <p:txBody>
          <a:bodyPr/>
          <a:lstStyle/>
          <a:p>
            <a:r>
              <a:rPr lang="en-US" dirty="0"/>
              <a:t>Web Services and RESTful APIs</a:t>
            </a:r>
          </a:p>
        </p:txBody>
      </p:sp>
      <p:sp>
        <p:nvSpPr>
          <p:cNvPr id="3" name="Slide Number Placeholder 2"/>
          <p:cNvSpPr>
            <a:spLocks noGrp="1"/>
          </p:cNvSpPr>
          <p:nvPr>
            <p:ph type="sldNum" sz="quarter" idx="12"/>
          </p:nvPr>
        </p:nvSpPr>
        <p:spPr/>
        <p:txBody>
          <a:bodyPr/>
          <a:lstStyle/>
          <a:p>
            <a:fld id="{EDBACB3D-9350-3B46-A9B7-05769D77423C}" type="slidenum">
              <a:rPr lang="en-US" smtClean="0"/>
              <a:t>4</a:t>
            </a:fld>
            <a:endParaRPr lang="en-US"/>
          </a:p>
        </p:txBody>
      </p:sp>
      <p:sp>
        <p:nvSpPr>
          <p:cNvPr id="4" name="Footer Placeholder 3">
            <a:extLst>
              <a:ext uri="{FF2B5EF4-FFF2-40B4-BE49-F238E27FC236}">
                <a16:creationId xmlns:a16="http://schemas.microsoft.com/office/drawing/2014/main" id="{E153CC00-744B-584C-9FE4-1540E86D1AC8}"/>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02348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6533EA-D836-2349-B7A6-3EDA0055E295}" type="slidenum">
              <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9330" name="Rectangle 2"/>
          <p:cNvSpPr>
            <a:spLocks noGrp="1" noChangeArrowheads="1"/>
          </p:cNvSpPr>
          <p:nvPr>
            <p:ph type="title"/>
          </p:nvPr>
        </p:nvSpPr>
        <p:spPr/>
        <p:txBody>
          <a:bodyPr/>
          <a:lstStyle/>
          <a:p>
            <a:r>
              <a:rPr lang="en-US" altLang="x-none"/>
              <a:t>Why is it called </a:t>
            </a:r>
            <a:br>
              <a:rPr lang="en-US" altLang="x-none"/>
            </a:br>
            <a:r>
              <a:rPr lang="en-US" altLang="x-none"/>
              <a:t>"Representational State Transfer"?</a:t>
            </a:r>
          </a:p>
        </p:txBody>
      </p:sp>
      <p:sp>
        <p:nvSpPr>
          <p:cNvPr id="99341" name="Text Box 13"/>
          <p:cNvSpPr txBox="1">
            <a:spLocks noChangeArrowheads="1"/>
          </p:cNvSpPr>
          <p:nvPr/>
        </p:nvSpPr>
        <p:spPr bwMode="auto">
          <a:xfrm>
            <a:off x="1101392" y="4166932"/>
            <a:ext cx="9989215" cy="25545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39" tIns="45719" rIns="91439" bIns="45719">
            <a:spAutoFit/>
          </a:bodyPr>
          <a:lstStyle>
            <a:lvl1pPr defTabSz="1016000">
              <a:defRPr sz="2400">
                <a:solidFill>
                  <a:schemeClr val="tx1"/>
                </a:solidFill>
                <a:latin typeface="Times New Roman" charset="0"/>
              </a:defRPr>
            </a:lvl1pPr>
            <a:lvl2pPr marL="508000" defTabSz="1016000">
              <a:defRPr sz="2400">
                <a:solidFill>
                  <a:schemeClr val="tx1"/>
                </a:solidFill>
                <a:latin typeface="Times New Roman" charset="0"/>
              </a:defRPr>
            </a:lvl2pPr>
            <a:lvl3pPr marL="1016000" defTabSz="1016000">
              <a:defRPr sz="2400">
                <a:solidFill>
                  <a:schemeClr val="tx1"/>
                </a:solidFill>
                <a:latin typeface="Times New Roman" charset="0"/>
              </a:defRPr>
            </a:lvl3pPr>
            <a:lvl4pPr marL="1524000" defTabSz="1016000">
              <a:defRPr sz="2400">
                <a:solidFill>
                  <a:schemeClr val="tx1"/>
                </a:solidFill>
                <a:latin typeface="Times New Roman" charset="0"/>
              </a:defRPr>
            </a:lvl4pPr>
            <a:lvl5pPr marL="2032000" defTabSz="1016000">
              <a:defRPr sz="2400">
                <a:solidFill>
                  <a:schemeClr val="tx1"/>
                </a:solidFill>
                <a:latin typeface="Times New Roman" charset="0"/>
              </a:defRPr>
            </a:lvl5pPr>
            <a:lvl6pPr marL="2489200" defTabSz="1016000" fontAlgn="base">
              <a:spcBef>
                <a:spcPct val="0"/>
              </a:spcBef>
              <a:spcAft>
                <a:spcPct val="0"/>
              </a:spcAft>
              <a:defRPr sz="2400">
                <a:solidFill>
                  <a:schemeClr val="tx1"/>
                </a:solidFill>
                <a:latin typeface="Times New Roman" charset="0"/>
              </a:defRPr>
            </a:lvl6pPr>
            <a:lvl7pPr marL="2946400" defTabSz="1016000" fontAlgn="base">
              <a:spcBef>
                <a:spcPct val="0"/>
              </a:spcBef>
              <a:spcAft>
                <a:spcPct val="0"/>
              </a:spcAft>
              <a:defRPr sz="2400">
                <a:solidFill>
                  <a:schemeClr val="tx1"/>
                </a:solidFill>
                <a:latin typeface="Times New Roman" charset="0"/>
              </a:defRPr>
            </a:lvl7pPr>
            <a:lvl8pPr marL="3403600" defTabSz="1016000" fontAlgn="base">
              <a:spcBef>
                <a:spcPct val="0"/>
              </a:spcBef>
              <a:spcAft>
                <a:spcPct val="0"/>
              </a:spcAft>
              <a:defRPr sz="2400">
                <a:solidFill>
                  <a:schemeClr val="tx1"/>
                </a:solidFill>
                <a:latin typeface="Times New Roman" charset="0"/>
              </a:defRPr>
            </a:lvl8pPr>
            <a:lvl9pPr marL="3860800" defTabSz="1016000" fontAlgn="base">
              <a:spcBef>
                <a:spcPct val="0"/>
              </a:spcBef>
              <a:spcAft>
                <a:spcPct val="0"/>
              </a:spcAft>
              <a:defRPr sz="2400">
                <a:solidFill>
                  <a:schemeClr val="tx1"/>
                </a:solidFill>
                <a:latin typeface="Times New Roman" charset="0"/>
              </a:defRPr>
            </a:lvl9pPr>
          </a:lstStyle>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The Client references a Web</a:t>
            </a:r>
            <a:r>
              <a:rPr kumimoji="0" lang="en-US" altLang="x-none" sz="2000" b="1" i="0" u="none" strike="noStrike" kern="1200" cap="none" spc="0" normalizeH="0" baseline="0" noProof="0" dirty="0">
                <a:ln>
                  <a:noFill/>
                </a:ln>
                <a:solidFill>
                  <a:prstClr val="black"/>
                </a:solidFill>
                <a:effectLst/>
                <a:uLnTx/>
                <a:uFillTx/>
                <a:latin typeface="Times New Roman" charset="0"/>
                <a:ea typeface="+mn-ea"/>
                <a:cs typeface="+mn-cs"/>
              </a:rPr>
              <a:t> </a:t>
            </a: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resource using a URL.  </a:t>
            </a:r>
          </a:p>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A </a:t>
            </a:r>
            <a:r>
              <a:rPr kumimoji="0" lang="en-US" altLang="x-none" sz="2000" b="1" i="0" u="none" strike="noStrike" kern="1200" cap="none" spc="0" normalizeH="0" baseline="0" noProof="0" dirty="0">
                <a:ln>
                  <a:noFill/>
                </a:ln>
                <a:solidFill>
                  <a:srgbClr val="FF0000"/>
                </a:solidFill>
                <a:effectLst/>
                <a:uLnTx/>
                <a:uFillTx/>
                <a:latin typeface="Times New Roman" charset="0"/>
                <a:ea typeface="+mn-ea"/>
                <a:cs typeface="+mn-cs"/>
              </a:rPr>
              <a:t>representation</a:t>
            </a: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 of the resource is returned (in this case as an HTML document). </a:t>
            </a:r>
          </a:p>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The representation (e.g., Boeing747.html) places the client application in a </a:t>
            </a:r>
            <a:r>
              <a:rPr kumimoji="0" lang="en-US" altLang="x-none" sz="2000" b="1" i="0" u="none" strike="noStrike" kern="1200" cap="none" spc="0" normalizeH="0" baseline="0" noProof="0" dirty="0">
                <a:ln>
                  <a:noFill/>
                </a:ln>
                <a:solidFill>
                  <a:srgbClr val="FF0000"/>
                </a:solidFill>
                <a:effectLst/>
                <a:uLnTx/>
                <a:uFillTx/>
                <a:latin typeface="Times New Roman" charset="0"/>
                <a:ea typeface="+mn-ea"/>
                <a:cs typeface="+mn-cs"/>
              </a:rPr>
              <a:t>state</a:t>
            </a: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  </a:t>
            </a:r>
          </a:p>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The result of the client traversing a hyperlink in Boeing747.html is another resource accessed.  </a:t>
            </a:r>
          </a:p>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The new representation places the client application into yet another state.  </a:t>
            </a:r>
          </a:p>
          <a:p>
            <a:pPr marL="285750" marR="0" lvl="0" indent="-285750" algn="l" defTabSz="1016000" rtl="0" eaLnBrk="0" fontAlgn="auto" latinLnBrk="0" hangingPunct="0">
              <a:lnSpc>
                <a:spcPct val="100000"/>
              </a:lnSpc>
              <a:spcBef>
                <a:spcPts val="0"/>
              </a:spcBef>
              <a:spcAft>
                <a:spcPts val="0"/>
              </a:spcAft>
              <a:buClrTx/>
              <a:buSzTx/>
              <a:buFont typeface="Arial" charset="0"/>
              <a:buChar char="•"/>
              <a:tabLst/>
              <a:defRPr/>
            </a:pP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Thus, the client application changes (</a:t>
            </a:r>
            <a:r>
              <a:rPr kumimoji="0" lang="en-US" altLang="x-none" sz="2000" b="1" i="0" u="none" strike="noStrike" kern="1200" cap="none" spc="0" normalizeH="0" baseline="0" noProof="0" dirty="0">
                <a:ln>
                  <a:noFill/>
                </a:ln>
                <a:solidFill>
                  <a:srgbClr val="FF0000"/>
                </a:solidFill>
                <a:effectLst/>
                <a:uLnTx/>
                <a:uFillTx/>
                <a:latin typeface="Times New Roman" charset="0"/>
                <a:ea typeface="+mn-ea"/>
                <a:cs typeface="+mn-cs"/>
              </a:rPr>
              <a:t>transfer</a:t>
            </a:r>
            <a:r>
              <a:rPr kumimoji="0" lang="en-US" altLang="x-none" sz="2000" b="0" i="0" u="none" strike="noStrike" kern="1200" cap="none" spc="0" normalizeH="0" baseline="0" noProof="0" dirty="0">
                <a:ln>
                  <a:noFill/>
                </a:ln>
                <a:solidFill>
                  <a:prstClr val="black"/>
                </a:solidFill>
                <a:effectLst/>
                <a:uLnTx/>
                <a:uFillTx/>
                <a:latin typeface="Times New Roman" charset="0"/>
                <a:ea typeface="+mn-ea"/>
                <a:cs typeface="+mn-cs"/>
              </a:rPr>
              <a:t>s) state with each resource representation --&gt; Representation State Transfer!</a:t>
            </a:r>
          </a:p>
        </p:txBody>
      </p:sp>
      <p:pic>
        <p:nvPicPr>
          <p:cNvPr id="3" name="Picture 2">
            <a:extLst>
              <a:ext uri="{FF2B5EF4-FFF2-40B4-BE49-F238E27FC236}">
                <a16:creationId xmlns:a16="http://schemas.microsoft.com/office/drawing/2014/main" id="{5CCB704C-7286-3244-AD61-18857F594F7F}"/>
              </a:ext>
            </a:extLst>
          </p:cNvPr>
          <p:cNvPicPr>
            <a:picLocks noChangeAspect="1"/>
          </p:cNvPicPr>
          <p:nvPr/>
        </p:nvPicPr>
        <p:blipFill>
          <a:blip r:embed="rId2"/>
          <a:stretch>
            <a:fillRect/>
          </a:stretch>
        </p:blipFill>
        <p:spPr>
          <a:xfrm>
            <a:off x="2978149" y="1621605"/>
            <a:ext cx="6235700" cy="2258501"/>
          </a:xfrm>
          <a:prstGeom prst="rect">
            <a:avLst/>
          </a:prstGeom>
        </p:spPr>
      </p:pic>
      <p:sp>
        <p:nvSpPr>
          <p:cNvPr id="6" name="Footer Placeholder 5">
            <a:extLst>
              <a:ext uri="{FF2B5EF4-FFF2-40B4-BE49-F238E27FC236}">
                <a16:creationId xmlns:a16="http://schemas.microsoft.com/office/drawing/2014/main" id="{F4D55BCA-1A5E-6D43-9FA4-7A813E76963B}"/>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06684258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5E18-E001-2A40-AB24-5C0E7F3C2890}"/>
              </a:ext>
            </a:extLst>
          </p:cNvPr>
          <p:cNvSpPr>
            <a:spLocks noGrp="1"/>
          </p:cNvSpPr>
          <p:nvPr>
            <p:ph type="title"/>
          </p:nvPr>
        </p:nvSpPr>
        <p:spPr/>
        <p:txBody>
          <a:bodyPr/>
          <a:lstStyle/>
          <a:p>
            <a:r>
              <a:rPr lang="en-US" dirty="0"/>
              <a:t>Example </a:t>
            </a:r>
            <a:r>
              <a:rPr lang="en-US" dirty="0" err="1"/>
              <a:t>RESTfule</a:t>
            </a:r>
            <a:r>
              <a:rPr lang="en-US" dirty="0"/>
              <a:t> request/response</a:t>
            </a:r>
          </a:p>
        </p:txBody>
      </p:sp>
      <p:sp>
        <p:nvSpPr>
          <p:cNvPr id="4" name="Slide Number Placeholder 3">
            <a:extLst>
              <a:ext uri="{FF2B5EF4-FFF2-40B4-BE49-F238E27FC236}">
                <a16:creationId xmlns:a16="http://schemas.microsoft.com/office/drawing/2014/main" id="{D6C22D9B-A41F-8641-A786-B7FC37A1EDF7}"/>
              </a:ext>
            </a:extLst>
          </p:cNvPr>
          <p:cNvSpPr>
            <a:spLocks noGrp="1"/>
          </p:cNvSpPr>
          <p:nvPr>
            <p:ph type="sldNum" sz="quarter" idx="12"/>
          </p:nvPr>
        </p:nvSpPr>
        <p:spPr/>
        <p:txBody>
          <a:bodyPr/>
          <a:lstStyle/>
          <a:p>
            <a:fld id="{EDBACB3D-9350-3B46-A9B7-05769D77423C}" type="slidenum">
              <a:rPr lang="en-US" smtClean="0"/>
              <a:t>41</a:t>
            </a:fld>
            <a:endParaRPr lang="en-US"/>
          </a:p>
        </p:txBody>
      </p:sp>
      <p:sp>
        <p:nvSpPr>
          <p:cNvPr id="7" name="AutoShape 6" descr="REST API">
            <a:extLst>
              <a:ext uri="{FF2B5EF4-FFF2-40B4-BE49-F238E27FC236}">
                <a16:creationId xmlns:a16="http://schemas.microsoft.com/office/drawing/2014/main" id="{B45AD7D5-F79D-3A4D-8112-2FEF3A975E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52A961B6-45BF-8949-9A1A-6D69F0183FAC}"/>
              </a:ext>
            </a:extLst>
          </p:cNvPr>
          <p:cNvPicPr>
            <a:picLocks noChangeAspect="1"/>
          </p:cNvPicPr>
          <p:nvPr/>
        </p:nvPicPr>
        <p:blipFill>
          <a:blip r:embed="rId2"/>
          <a:stretch>
            <a:fillRect/>
          </a:stretch>
        </p:blipFill>
        <p:spPr>
          <a:xfrm>
            <a:off x="2038350" y="1690688"/>
            <a:ext cx="8115300" cy="4398962"/>
          </a:xfrm>
          <a:prstGeom prst="rect">
            <a:avLst/>
          </a:prstGeom>
        </p:spPr>
      </p:pic>
      <p:sp>
        <p:nvSpPr>
          <p:cNvPr id="10" name="Rectangle 9">
            <a:extLst>
              <a:ext uri="{FF2B5EF4-FFF2-40B4-BE49-F238E27FC236}">
                <a16:creationId xmlns:a16="http://schemas.microsoft.com/office/drawing/2014/main" id="{35EB85ED-83E4-E448-ABD8-67A09CF74085}"/>
              </a:ext>
            </a:extLst>
          </p:cNvPr>
          <p:cNvSpPr/>
          <p:nvPr/>
        </p:nvSpPr>
        <p:spPr>
          <a:xfrm>
            <a:off x="8610601" y="2743200"/>
            <a:ext cx="154305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a:extLst>
              <a:ext uri="{FF2B5EF4-FFF2-40B4-BE49-F238E27FC236}">
                <a16:creationId xmlns:a16="http://schemas.microsoft.com/office/drawing/2014/main" id="{C19CED0A-EEEE-9D47-8D69-2812B4CEF0C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117586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207F93-3AF7-1248-8450-66B7F9E6E9FC}"/>
              </a:ext>
            </a:extLst>
          </p:cNvPr>
          <p:cNvSpPr>
            <a:spLocks noGrp="1"/>
          </p:cNvSpPr>
          <p:nvPr>
            <p:ph type="sldNum" sz="quarter" idx="12"/>
          </p:nvPr>
        </p:nvSpPr>
        <p:spPr/>
        <p:txBody>
          <a:bodyPr/>
          <a:lstStyle/>
          <a:p>
            <a:fld id="{EDBACB3D-9350-3B46-A9B7-05769D77423C}" type="slidenum">
              <a:rPr lang="en-US" smtClean="0"/>
              <a:t>42</a:t>
            </a:fld>
            <a:endParaRPr lang="en-US"/>
          </a:p>
        </p:txBody>
      </p:sp>
      <p:pic>
        <p:nvPicPr>
          <p:cNvPr id="5" name="Picture 4">
            <a:extLst>
              <a:ext uri="{FF2B5EF4-FFF2-40B4-BE49-F238E27FC236}">
                <a16:creationId xmlns:a16="http://schemas.microsoft.com/office/drawing/2014/main" id="{7C17E63A-4932-044C-8308-3A5B3C641EC8}"/>
              </a:ext>
            </a:extLst>
          </p:cNvPr>
          <p:cNvPicPr>
            <a:picLocks noChangeAspect="1"/>
          </p:cNvPicPr>
          <p:nvPr/>
        </p:nvPicPr>
        <p:blipFill>
          <a:blip r:embed="rId2"/>
          <a:stretch>
            <a:fillRect/>
          </a:stretch>
        </p:blipFill>
        <p:spPr>
          <a:xfrm>
            <a:off x="2152650" y="869950"/>
            <a:ext cx="7886700" cy="5118100"/>
          </a:xfrm>
          <a:prstGeom prst="rect">
            <a:avLst/>
          </a:prstGeom>
        </p:spPr>
      </p:pic>
      <p:sp>
        <p:nvSpPr>
          <p:cNvPr id="6" name="Footer Placeholder 5">
            <a:extLst>
              <a:ext uri="{FF2B5EF4-FFF2-40B4-BE49-F238E27FC236}">
                <a16:creationId xmlns:a16="http://schemas.microsoft.com/office/drawing/2014/main" id="{17D1B3D4-4D1B-4740-8A11-BB64E997D265}"/>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995863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4F45D4-9943-6547-88DD-F2B19A0B9CDC}" type="slidenum">
              <a:rPr lang="en-US" altLang="x-none"/>
              <a:pPr/>
              <a:t>43</a:t>
            </a:fld>
            <a:endParaRPr lang="en-US" altLang="x-none"/>
          </a:p>
        </p:txBody>
      </p:sp>
      <p:sp>
        <p:nvSpPr>
          <p:cNvPr id="230402" name="Rectangle 2"/>
          <p:cNvSpPr>
            <a:spLocks noGrp="1" noChangeArrowheads="1"/>
          </p:cNvSpPr>
          <p:nvPr>
            <p:ph type="title"/>
          </p:nvPr>
        </p:nvSpPr>
        <p:spPr/>
        <p:txBody>
          <a:bodyPr/>
          <a:lstStyle/>
          <a:p>
            <a:r>
              <a:rPr lang="en-US" altLang="x-none" dirty="0"/>
              <a:t>Example RESTful APIs using GET</a:t>
            </a:r>
          </a:p>
        </p:txBody>
      </p:sp>
      <p:sp>
        <p:nvSpPr>
          <p:cNvPr id="230403" name="Rectangle 3"/>
          <p:cNvSpPr>
            <a:spLocks noGrp="1" noChangeArrowheads="1"/>
          </p:cNvSpPr>
          <p:nvPr>
            <p:ph type="body" idx="1"/>
          </p:nvPr>
        </p:nvSpPr>
        <p:spPr/>
        <p:txBody>
          <a:bodyPr>
            <a:normAutofit fontScale="92500" lnSpcReduction="10000"/>
          </a:bodyPr>
          <a:lstStyle/>
          <a:p>
            <a:pPr>
              <a:lnSpc>
                <a:spcPct val="90000"/>
              </a:lnSpc>
            </a:pPr>
            <a:endParaRPr lang="en-US" altLang="x-none" sz="2520" dirty="0"/>
          </a:p>
          <a:p>
            <a:pPr marL="0" indent="0">
              <a:lnSpc>
                <a:spcPct val="110000"/>
              </a:lnSpc>
              <a:buNone/>
            </a:pPr>
            <a:r>
              <a:rPr lang="en-US" altLang="x-none" sz="2600" dirty="0"/>
              <a:t>Issuing a GET request transfers the data from the server to the client in some representation</a:t>
            </a:r>
          </a:p>
          <a:p>
            <a:pPr>
              <a:lnSpc>
                <a:spcPct val="110000"/>
              </a:lnSpc>
            </a:pPr>
            <a:endParaRPr lang="en-US" altLang="x-none" sz="2600" dirty="0"/>
          </a:p>
          <a:p>
            <a:pPr>
              <a:lnSpc>
                <a:spcPct val="110000"/>
              </a:lnSpc>
            </a:pPr>
            <a:r>
              <a:rPr lang="en-US" altLang="x-none" sz="2600" dirty="0"/>
              <a:t>GET </a:t>
            </a:r>
            <a:r>
              <a:rPr lang="en-US" altLang="x-none" sz="2600" dirty="0">
                <a:hlinkClick r:id="rId2"/>
              </a:rPr>
              <a:t>http://localhost/books</a:t>
            </a:r>
            <a:endParaRPr lang="en-US" altLang="x-none" sz="2600" dirty="0"/>
          </a:p>
          <a:p>
            <a:pPr lvl="1">
              <a:lnSpc>
                <a:spcPct val="110000"/>
              </a:lnSpc>
            </a:pPr>
            <a:r>
              <a:rPr lang="en-US" altLang="x-none" sz="2600" dirty="0"/>
              <a:t>Retrieve all books</a:t>
            </a:r>
          </a:p>
          <a:p>
            <a:pPr>
              <a:lnSpc>
                <a:spcPct val="110000"/>
              </a:lnSpc>
            </a:pPr>
            <a:r>
              <a:rPr lang="en-US" altLang="x-none" sz="2600" dirty="0"/>
              <a:t>GET </a:t>
            </a:r>
            <a:r>
              <a:rPr lang="en-US" altLang="x-none" sz="2600" dirty="0">
                <a:hlinkClick r:id="rId3"/>
              </a:rPr>
              <a:t>http://localhost/books/ISBN-0011021</a:t>
            </a:r>
            <a:endParaRPr lang="en-US" altLang="x-none" sz="2600" dirty="0"/>
          </a:p>
          <a:p>
            <a:pPr lvl="1">
              <a:lnSpc>
                <a:spcPct val="110000"/>
              </a:lnSpc>
            </a:pPr>
            <a:r>
              <a:rPr lang="en-US" altLang="x-none" sz="2600" dirty="0"/>
              <a:t>Retrieve book identified with ISBN-0011021</a:t>
            </a:r>
          </a:p>
          <a:p>
            <a:pPr>
              <a:lnSpc>
                <a:spcPct val="110000"/>
              </a:lnSpc>
            </a:pPr>
            <a:r>
              <a:rPr lang="en-US" altLang="x-none" sz="2600" dirty="0"/>
              <a:t>GET </a:t>
            </a:r>
            <a:r>
              <a:rPr lang="en-US" altLang="x-none" sz="2600" dirty="0">
                <a:hlinkClick r:id="rId4"/>
              </a:rPr>
              <a:t>http://localhost/books/ISBN-0011021/authors</a:t>
            </a:r>
            <a:endParaRPr lang="en-US" altLang="x-none" sz="2600" dirty="0"/>
          </a:p>
          <a:p>
            <a:pPr lvl="1">
              <a:lnSpc>
                <a:spcPct val="110000"/>
              </a:lnSpc>
            </a:pPr>
            <a:r>
              <a:rPr lang="en-US" altLang="x-none" sz="2600" dirty="0"/>
              <a:t>Retrieve authors for book identified with ISBN-0011021</a:t>
            </a:r>
          </a:p>
        </p:txBody>
      </p:sp>
      <p:sp>
        <p:nvSpPr>
          <p:cNvPr id="2" name="Footer Placeholder 1">
            <a:extLst>
              <a:ext uri="{FF2B5EF4-FFF2-40B4-BE49-F238E27FC236}">
                <a16:creationId xmlns:a16="http://schemas.microsoft.com/office/drawing/2014/main" id="{28681FBA-7A70-FF4F-9E26-AD0ED291698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2984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CF8EBA-FD05-3C48-9A9E-DCB8AD2292B9}" type="slidenum">
              <a:rPr lang="en-US" altLang="x-none"/>
              <a:pPr/>
              <a:t>44</a:t>
            </a:fld>
            <a:endParaRPr lang="en-US" altLang="x-none"/>
          </a:p>
        </p:txBody>
      </p:sp>
      <p:sp>
        <p:nvSpPr>
          <p:cNvPr id="231426" name="Rectangle 2"/>
          <p:cNvSpPr>
            <a:spLocks noGrp="1" noChangeArrowheads="1"/>
          </p:cNvSpPr>
          <p:nvPr>
            <p:ph type="title"/>
          </p:nvPr>
        </p:nvSpPr>
        <p:spPr/>
        <p:txBody>
          <a:bodyPr/>
          <a:lstStyle/>
          <a:p>
            <a:r>
              <a:rPr lang="en-US" altLang="x-none" dirty="0"/>
              <a:t>Examples APIs using PUT and POST</a:t>
            </a:r>
          </a:p>
        </p:txBody>
      </p:sp>
      <p:sp>
        <p:nvSpPr>
          <p:cNvPr id="231427" name="Rectangle 3"/>
          <p:cNvSpPr>
            <a:spLocks noGrp="1" noChangeArrowheads="1"/>
          </p:cNvSpPr>
          <p:nvPr>
            <p:ph type="body" idx="1"/>
          </p:nvPr>
        </p:nvSpPr>
        <p:spPr/>
        <p:txBody>
          <a:bodyPr/>
          <a:lstStyle/>
          <a:p>
            <a:endParaRPr lang="en-US" altLang="x-none" sz="2520" dirty="0"/>
          </a:p>
          <a:p>
            <a:r>
              <a:rPr lang="en-US" altLang="x-none" sz="2520" dirty="0"/>
              <a:t>POST </a:t>
            </a:r>
            <a:r>
              <a:rPr lang="en-US" altLang="x-none" sz="2520" dirty="0">
                <a:hlinkClick r:id="rId2"/>
              </a:rPr>
              <a:t>http://localhost/books/</a:t>
            </a:r>
            <a:r>
              <a:rPr lang="en-US" altLang="x-none" sz="2520" dirty="0"/>
              <a:t>  </a:t>
            </a:r>
          </a:p>
          <a:p>
            <a:pPr lvl="1"/>
            <a:r>
              <a:rPr lang="en-US" altLang="x-none" sz="1800" dirty="0"/>
              <a:t>Content: {title, authors[], …}</a:t>
            </a:r>
          </a:p>
          <a:p>
            <a:pPr lvl="1"/>
            <a:r>
              <a:rPr lang="en-US" altLang="x-none" sz="1800" dirty="0"/>
              <a:t>Creates a new book with given properties</a:t>
            </a:r>
          </a:p>
          <a:p>
            <a:pPr lvl="1"/>
            <a:endParaRPr lang="en-US" altLang="x-none" sz="1800" dirty="0"/>
          </a:p>
          <a:p>
            <a:r>
              <a:rPr lang="en-US" altLang="x-none" sz="2520" dirty="0"/>
              <a:t>PUT </a:t>
            </a:r>
            <a:r>
              <a:rPr lang="en-US" altLang="x-none" sz="2520" dirty="0">
                <a:hlinkClick r:id="rId3"/>
              </a:rPr>
              <a:t>http://localhost/books/isbn-111</a:t>
            </a:r>
            <a:r>
              <a:rPr lang="en-US" altLang="x-none" sz="2520" dirty="0"/>
              <a:t> </a:t>
            </a:r>
          </a:p>
          <a:p>
            <a:pPr lvl="1"/>
            <a:r>
              <a:rPr lang="en-US" altLang="x-none" sz="1800" dirty="0"/>
              <a:t>Content: {</a:t>
            </a:r>
            <a:r>
              <a:rPr lang="en-US" altLang="x-none" sz="1800" dirty="0" err="1"/>
              <a:t>isbn</a:t>
            </a:r>
            <a:r>
              <a:rPr lang="en-US" altLang="x-none" sz="1800" dirty="0"/>
              <a:t>, title, authors[], …}</a:t>
            </a:r>
          </a:p>
          <a:p>
            <a:pPr lvl="1"/>
            <a:r>
              <a:rPr lang="en-US" altLang="x-none" sz="1800" dirty="0"/>
              <a:t>Updates book identified by isbn-111 with submitted properties</a:t>
            </a:r>
          </a:p>
        </p:txBody>
      </p:sp>
      <p:sp>
        <p:nvSpPr>
          <p:cNvPr id="2" name="Footer Placeholder 1">
            <a:extLst>
              <a:ext uri="{FF2B5EF4-FFF2-40B4-BE49-F238E27FC236}">
                <a16:creationId xmlns:a16="http://schemas.microsoft.com/office/drawing/2014/main" id="{A130980E-4482-A74A-8001-A9E78F588AA3}"/>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605840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834434-555B-2C43-8B8F-F3B56A3F24D2}" type="slidenum">
              <a:rPr lang="en-US" altLang="x-none"/>
              <a:pPr/>
              <a:t>45</a:t>
            </a:fld>
            <a:endParaRPr lang="en-US" altLang="x-none"/>
          </a:p>
        </p:txBody>
      </p:sp>
      <p:sp>
        <p:nvSpPr>
          <p:cNvPr id="232450" name="Rectangle 2"/>
          <p:cNvSpPr>
            <a:spLocks noGrp="1" noChangeArrowheads="1"/>
          </p:cNvSpPr>
          <p:nvPr>
            <p:ph type="title"/>
          </p:nvPr>
        </p:nvSpPr>
        <p:spPr/>
        <p:txBody>
          <a:bodyPr/>
          <a:lstStyle/>
          <a:p>
            <a:r>
              <a:rPr lang="en-US" altLang="x-none"/>
              <a:t>HTTP DELETE</a:t>
            </a:r>
          </a:p>
        </p:txBody>
      </p:sp>
      <p:sp>
        <p:nvSpPr>
          <p:cNvPr id="232451" name="Rectangle 3"/>
          <p:cNvSpPr>
            <a:spLocks noGrp="1" noChangeArrowheads="1"/>
          </p:cNvSpPr>
          <p:nvPr>
            <p:ph type="body" idx="1"/>
          </p:nvPr>
        </p:nvSpPr>
        <p:spPr/>
        <p:txBody>
          <a:bodyPr/>
          <a:lstStyle/>
          <a:p>
            <a:r>
              <a:rPr lang="en-US" altLang="x-none" sz="2520"/>
              <a:t>Removes the resource identified by the URI</a:t>
            </a:r>
          </a:p>
          <a:p>
            <a:endParaRPr lang="en-US" altLang="x-none" sz="2520"/>
          </a:p>
          <a:p>
            <a:r>
              <a:rPr lang="en-US" altLang="x-none" sz="2520"/>
              <a:t>DELETE </a:t>
            </a:r>
            <a:r>
              <a:rPr lang="en-US" altLang="x-none" sz="2520">
                <a:hlinkClick r:id="rId2"/>
              </a:rPr>
              <a:t>http://localhost/books/ISBN-0011</a:t>
            </a:r>
            <a:endParaRPr lang="en-US" altLang="x-none" sz="2520"/>
          </a:p>
          <a:p>
            <a:pPr lvl="1"/>
            <a:r>
              <a:rPr lang="en-US" altLang="x-none" sz="2160"/>
              <a:t>Delete book identified by ISBN-0011</a:t>
            </a:r>
          </a:p>
        </p:txBody>
      </p:sp>
      <p:sp>
        <p:nvSpPr>
          <p:cNvPr id="2" name="Footer Placeholder 1">
            <a:extLst>
              <a:ext uri="{FF2B5EF4-FFF2-40B4-BE49-F238E27FC236}">
                <a16:creationId xmlns:a16="http://schemas.microsoft.com/office/drawing/2014/main" id="{A8C4FCE9-171E-A440-889B-DB4CA98E8E1D}"/>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063788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6621-DFA7-704C-B7B7-2968A8AB42D8}"/>
              </a:ext>
            </a:extLst>
          </p:cNvPr>
          <p:cNvSpPr>
            <a:spLocks noGrp="1"/>
          </p:cNvSpPr>
          <p:nvPr>
            <p:ph type="title"/>
          </p:nvPr>
        </p:nvSpPr>
        <p:spPr/>
        <p:txBody>
          <a:bodyPr/>
          <a:lstStyle/>
          <a:p>
            <a:r>
              <a:rPr lang="en-US" b="1" dirty="0"/>
              <a:t>RESTful APIs</a:t>
            </a:r>
          </a:p>
        </p:txBody>
      </p:sp>
      <p:sp>
        <p:nvSpPr>
          <p:cNvPr id="3" name="Content Placeholder 2">
            <a:extLst>
              <a:ext uri="{FF2B5EF4-FFF2-40B4-BE49-F238E27FC236}">
                <a16:creationId xmlns:a16="http://schemas.microsoft.com/office/drawing/2014/main" id="{1864682B-0780-8746-8E78-2664F2CE158E}"/>
              </a:ext>
            </a:extLst>
          </p:cNvPr>
          <p:cNvSpPr>
            <a:spLocks noGrp="1"/>
          </p:cNvSpPr>
          <p:nvPr>
            <p:ph idx="1"/>
          </p:nvPr>
        </p:nvSpPr>
        <p:spPr>
          <a:xfrm>
            <a:off x="419099" y="1528175"/>
            <a:ext cx="6643181" cy="4648788"/>
          </a:xfrm>
        </p:spPr>
        <p:txBody>
          <a:bodyPr>
            <a:normAutofit/>
          </a:bodyPr>
          <a:lstStyle/>
          <a:p>
            <a:pPr marL="0" indent="0">
              <a:lnSpc>
                <a:spcPct val="100000"/>
              </a:lnSpc>
              <a:spcBef>
                <a:spcPts val="600"/>
              </a:spcBef>
              <a:spcAft>
                <a:spcPts val="600"/>
              </a:spcAft>
              <a:buNone/>
            </a:pPr>
            <a:r>
              <a:rPr lang="en-US" b="1" dirty="0">
                <a:solidFill>
                  <a:schemeClr val="tx2">
                    <a:lumMod val="75000"/>
                  </a:schemeClr>
                </a:solidFill>
              </a:rPr>
              <a:t>Representational state transfer (REST):</a:t>
            </a:r>
          </a:p>
          <a:p>
            <a:pPr lvl="1">
              <a:lnSpc>
                <a:spcPct val="100000"/>
              </a:lnSpc>
              <a:spcBef>
                <a:spcPts val="600"/>
              </a:spcBef>
              <a:spcAft>
                <a:spcPts val="600"/>
              </a:spcAft>
            </a:pPr>
            <a:r>
              <a:rPr lang="en-US" dirty="0"/>
              <a:t>A design for loosely coupled network-based applications</a:t>
            </a:r>
          </a:p>
          <a:p>
            <a:pPr lvl="1">
              <a:lnSpc>
                <a:spcPct val="100000"/>
              </a:lnSpc>
              <a:spcBef>
                <a:spcPts val="600"/>
              </a:spcBef>
              <a:spcAft>
                <a:spcPts val="600"/>
              </a:spcAft>
            </a:pPr>
            <a:r>
              <a:rPr lang="en-US" dirty="0"/>
              <a:t>Communication is over HTTP</a:t>
            </a:r>
          </a:p>
          <a:p>
            <a:pPr lvl="1">
              <a:lnSpc>
                <a:spcPct val="100000"/>
              </a:lnSpc>
              <a:spcBef>
                <a:spcPts val="600"/>
              </a:spcBef>
              <a:spcAft>
                <a:spcPts val="600"/>
              </a:spcAft>
            </a:pPr>
            <a:r>
              <a:rPr lang="en-US" dirty="0"/>
              <a:t>Exposes resources at specific URLs</a:t>
            </a:r>
          </a:p>
          <a:p>
            <a:pPr lvl="1">
              <a:lnSpc>
                <a:spcPct val="100000"/>
              </a:lnSpc>
              <a:spcBef>
                <a:spcPts val="600"/>
              </a:spcBef>
              <a:spcAft>
                <a:spcPts val="600"/>
              </a:spcAft>
            </a:pPr>
            <a:r>
              <a:rPr lang="en-US" dirty="0"/>
              <a:t>Many web APIs are RESTful </a:t>
            </a:r>
          </a:p>
          <a:p>
            <a:pPr marL="457200" lvl="1" indent="0">
              <a:lnSpc>
                <a:spcPct val="100000"/>
              </a:lnSpc>
              <a:spcBef>
                <a:spcPts val="600"/>
              </a:spcBef>
              <a:spcAft>
                <a:spcPts val="600"/>
              </a:spcAft>
              <a:buNone/>
            </a:pPr>
            <a:endParaRPr lang="en-US" dirty="0"/>
          </a:p>
        </p:txBody>
      </p:sp>
      <p:graphicFrame>
        <p:nvGraphicFramePr>
          <p:cNvPr id="4" name="Diagram 3"/>
          <p:cNvGraphicFramePr/>
          <p:nvPr/>
        </p:nvGraphicFramePr>
        <p:xfrm>
          <a:off x="5247522" y="1528175"/>
          <a:ext cx="7820790" cy="4990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Footer Placeholder 2"/>
          <p:cNvSpPr>
            <a:spLocks noGrp="1"/>
          </p:cNvSpPr>
          <p:nvPr>
            <p:ph type="ftr" sz="quarter" idx="4294967295"/>
          </p:nvPr>
        </p:nvSpPr>
        <p:spPr>
          <a:xfrm>
            <a:off x="419100" y="6356350"/>
            <a:ext cx="6871048" cy="365125"/>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mazon Ember" panose="02000000000000000000" pitchFamily="2" charset="0"/>
              </a:rPr>
              <a:t>Distributed and Cloud Computing - Fall 2021</a:t>
            </a:r>
            <a:endParaRPr kumimoji="0" lang="en-US" sz="1000" b="0" i="0" u="none" strike="noStrike" kern="1200" cap="none" spc="0" normalizeH="0" baseline="0" noProof="0" dirty="0">
              <a:ln>
                <a:noFill/>
              </a:ln>
              <a:solidFill>
                <a:srgbClr val="000000"/>
              </a:solidFill>
              <a:effectLst/>
              <a:uLnTx/>
              <a:uFillTx/>
              <a:latin typeface="Amazon Ember" panose="02000000000000000000" pitchFamily="2"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panose="020000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900" b="0" i="0" u="none" strike="noStrike" kern="1200" cap="none" spc="0" normalizeH="0" baseline="0" noProof="0" dirty="0">
              <a:ln>
                <a:noFill/>
              </a:ln>
              <a:solidFill>
                <a:srgbClr val="000000">
                  <a:tint val="75000"/>
                </a:srgbClr>
              </a:solidFill>
              <a:effectLst/>
              <a:uLnTx/>
              <a:uFillTx/>
              <a:latin typeface="Amazon Ember" panose="02000000000000000000" pitchFamily="2" charset="0"/>
            </a:endParaRPr>
          </a:p>
        </p:txBody>
      </p:sp>
    </p:spTree>
    <p:custDataLst>
      <p:tags r:id="rId1"/>
    </p:custDataLst>
    <p:extLst>
      <p:ext uri="{BB962C8B-B14F-4D97-AF65-F5344CB8AC3E}">
        <p14:creationId xmlns:p14="http://schemas.microsoft.com/office/powerpoint/2010/main" val="1457303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Architectural Principles</a:t>
            </a:r>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altLang="x-none" sz="3100" dirty="0">
                <a:ea typeface="ＭＳ Ｐゴシック" charset="-128"/>
              </a:rPr>
              <a:t>The web has been successful because of the following:</a:t>
            </a:r>
          </a:p>
          <a:p>
            <a:pPr>
              <a:lnSpc>
                <a:spcPct val="120000"/>
              </a:lnSpc>
            </a:pPr>
            <a:endParaRPr lang="en-US" altLang="x-none" sz="3100" dirty="0">
              <a:solidFill>
                <a:srgbClr val="FF0000"/>
              </a:solidFill>
              <a:ea typeface="ＭＳ Ｐゴシック" charset="-128"/>
            </a:endParaRPr>
          </a:p>
          <a:p>
            <a:pPr>
              <a:lnSpc>
                <a:spcPct val="120000"/>
              </a:lnSpc>
            </a:pPr>
            <a:r>
              <a:rPr lang="en-US" altLang="x-none" sz="3100" dirty="0">
                <a:solidFill>
                  <a:srgbClr val="FF0000"/>
                </a:solidFill>
                <a:ea typeface="ＭＳ Ｐゴシック" charset="-128"/>
              </a:rPr>
              <a:t>Addressable resources</a:t>
            </a:r>
            <a:r>
              <a:rPr lang="en-US" altLang="x-none" sz="3100" dirty="0">
                <a:solidFill>
                  <a:srgbClr val="800000"/>
                </a:solidFill>
                <a:ea typeface="ＭＳ Ｐゴシック" charset="-128"/>
              </a:rPr>
              <a:t>: </a:t>
            </a:r>
            <a:r>
              <a:rPr lang="en-US" altLang="x-none" sz="3100" dirty="0">
                <a:ea typeface="ＭＳ Ｐゴシック" charset="-128"/>
              </a:rPr>
              <a:t>the web consists of addressable resources where each resource has a URI.</a:t>
            </a:r>
          </a:p>
          <a:p>
            <a:pPr>
              <a:lnSpc>
                <a:spcPct val="120000"/>
              </a:lnSpc>
            </a:pPr>
            <a:r>
              <a:rPr lang="en-US" altLang="x-none" sz="3100" dirty="0">
                <a:solidFill>
                  <a:srgbClr val="FF0000"/>
                </a:solidFill>
                <a:ea typeface="ＭＳ Ｐゴシック" charset="-128"/>
              </a:rPr>
              <a:t>Uniform and constrained interface</a:t>
            </a:r>
            <a:r>
              <a:rPr lang="en-US" altLang="x-none" sz="3100" dirty="0">
                <a:solidFill>
                  <a:srgbClr val="800000"/>
                </a:solidFill>
                <a:ea typeface="ＭＳ Ｐゴシック" charset="-128"/>
              </a:rPr>
              <a:t>: </a:t>
            </a:r>
            <a:r>
              <a:rPr lang="en-US" altLang="x-none" sz="3100" dirty="0">
                <a:ea typeface="ＭＳ Ｐゴシック" charset="-128"/>
              </a:rPr>
              <a:t>HTTP, for example, has a small number of methods that are used to manipulate resources.</a:t>
            </a:r>
          </a:p>
          <a:p>
            <a:pPr>
              <a:lnSpc>
                <a:spcPct val="120000"/>
              </a:lnSpc>
            </a:pPr>
            <a:r>
              <a:rPr lang="en-US" altLang="x-none" sz="3100" dirty="0">
                <a:solidFill>
                  <a:srgbClr val="FF0000"/>
                </a:solidFill>
                <a:ea typeface="ＭＳ Ｐゴシック" charset="-128"/>
              </a:rPr>
              <a:t>Representation oriented: </a:t>
            </a:r>
            <a:r>
              <a:rPr lang="en-US" altLang="x-none" sz="3100" dirty="0">
                <a:ea typeface="ＭＳ Ｐゴシック" charset="-128"/>
              </a:rPr>
              <a:t>d</a:t>
            </a:r>
            <a:r>
              <a:rPr lang="en-US" sz="3100" dirty="0"/>
              <a:t>ifferent applications/platforms need different formats (XML OR JSON) </a:t>
            </a:r>
          </a:p>
          <a:p>
            <a:pPr>
              <a:lnSpc>
                <a:spcPct val="120000"/>
              </a:lnSpc>
            </a:pPr>
            <a:r>
              <a:rPr lang="en-US" altLang="x-none" sz="3100" dirty="0">
                <a:solidFill>
                  <a:srgbClr val="FF0000"/>
                </a:solidFill>
                <a:ea typeface="ＭＳ Ｐゴシック" charset="-128"/>
              </a:rPr>
              <a:t>Communicate </a:t>
            </a:r>
            <a:r>
              <a:rPr lang="en-US" altLang="x-none" sz="3100" dirty="0" err="1">
                <a:solidFill>
                  <a:srgbClr val="FF0000"/>
                </a:solidFill>
                <a:ea typeface="ＭＳ Ｐゴシック" charset="-128"/>
              </a:rPr>
              <a:t>statelessly</a:t>
            </a:r>
            <a:r>
              <a:rPr lang="en-US" altLang="x-none" sz="3100" dirty="0">
                <a:solidFill>
                  <a:srgbClr val="FF0000"/>
                </a:solidFill>
                <a:ea typeface="ＭＳ Ｐゴシック" charset="-128"/>
              </a:rPr>
              <a:t>: </a:t>
            </a:r>
            <a:r>
              <a:rPr lang="en-US" altLang="x-none" sz="3100" dirty="0">
                <a:ea typeface="ＭＳ Ｐゴシック" charset="-128"/>
              </a:rPr>
              <a:t>hence providing scalability</a:t>
            </a:r>
          </a:p>
          <a:p>
            <a:pPr>
              <a:lnSpc>
                <a:spcPct val="120000"/>
              </a:lnSpc>
            </a:pPr>
            <a:r>
              <a:rPr lang="en-US" altLang="x-none" sz="3100" dirty="0">
                <a:solidFill>
                  <a:srgbClr val="FF0000"/>
                </a:solidFill>
                <a:ea typeface="ＭＳ Ｐゴシック" charset="-128"/>
              </a:rPr>
              <a:t>Hypermedia</a:t>
            </a:r>
            <a:r>
              <a:rPr lang="en-US" altLang="x-none" sz="3100" dirty="0">
                <a:ea typeface="ＭＳ Ｐゴシック" charset="-128"/>
              </a:rPr>
              <a:t> is used as the </a:t>
            </a:r>
            <a:r>
              <a:rPr lang="en-US" altLang="x-none" sz="3100" dirty="0">
                <a:solidFill>
                  <a:srgbClr val="FF0000"/>
                </a:solidFill>
                <a:ea typeface="ＭＳ Ｐゴシック" charset="-128"/>
              </a:rPr>
              <a:t>Engine Of Application State (HATEOAS)</a:t>
            </a:r>
            <a:r>
              <a:rPr lang="en-US" altLang="x-none" sz="3100" dirty="0">
                <a:solidFill>
                  <a:srgbClr val="800000"/>
                </a:solidFill>
                <a:ea typeface="ＭＳ Ｐゴシック" charset="-128"/>
              </a:rPr>
              <a:t>.</a:t>
            </a:r>
          </a:p>
          <a:p>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47</a:t>
            </a:fld>
            <a:endParaRPr lang="en-US"/>
          </a:p>
        </p:txBody>
      </p:sp>
      <p:sp>
        <p:nvSpPr>
          <p:cNvPr id="5" name="Footer Placeholder 4">
            <a:extLst>
              <a:ext uri="{FF2B5EF4-FFF2-40B4-BE49-F238E27FC236}">
                <a16:creationId xmlns:a16="http://schemas.microsoft.com/office/drawing/2014/main" id="{1E31E7B1-FF65-B642-9BB4-3FEA959F704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166551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b="1" dirty="0">
                <a:ea typeface="ＭＳ Ｐゴシック" charset="-128"/>
              </a:rPr>
              <a:t>Principle 1: </a:t>
            </a:r>
            <a:r>
              <a:rPr lang="en-US" altLang="x-none" dirty="0">
                <a:solidFill>
                  <a:srgbClr val="FF0000"/>
                </a:solidFill>
                <a:ea typeface="ＭＳ Ｐゴシック" charset="-128"/>
              </a:rPr>
              <a:t>Addressability </a:t>
            </a:r>
            <a:endParaRPr lang="en-US" dirty="0"/>
          </a:p>
        </p:txBody>
      </p:sp>
      <p:sp>
        <p:nvSpPr>
          <p:cNvPr id="3" name="Content Placeholder 2"/>
          <p:cNvSpPr>
            <a:spLocks noGrp="1"/>
          </p:cNvSpPr>
          <p:nvPr>
            <p:ph idx="1"/>
          </p:nvPr>
        </p:nvSpPr>
        <p:spPr/>
        <p:txBody>
          <a:bodyPr>
            <a:normAutofit/>
          </a:bodyPr>
          <a:lstStyle/>
          <a:p>
            <a:pPr>
              <a:lnSpc>
                <a:spcPct val="120000"/>
              </a:lnSpc>
            </a:pPr>
            <a:r>
              <a:rPr lang="en-US" altLang="x-none" dirty="0">
                <a:ea typeface="ＭＳ Ｐゴシック" charset="-128"/>
              </a:rPr>
              <a:t>The key abstraction of information and data in REST is a </a:t>
            </a:r>
            <a:r>
              <a:rPr lang="en-US" altLang="x-none" b="1" dirty="0">
                <a:solidFill>
                  <a:srgbClr val="FF0000"/>
                </a:solidFill>
                <a:ea typeface="ＭＳ Ｐゴシック" charset="-128"/>
              </a:rPr>
              <a:t>resource</a:t>
            </a:r>
            <a:r>
              <a:rPr lang="en-US" altLang="x-none" dirty="0">
                <a:ea typeface="ＭＳ Ｐゴシック" charset="-128"/>
              </a:rPr>
              <a:t>.</a:t>
            </a:r>
          </a:p>
          <a:p>
            <a:pPr>
              <a:lnSpc>
                <a:spcPct val="120000"/>
              </a:lnSpc>
            </a:pPr>
            <a:endParaRPr lang="en-US" altLang="x-none" dirty="0">
              <a:ea typeface="ＭＳ Ｐゴシック" charset="-128"/>
            </a:endParaRPr>
          </a:p>
          <a:p>
            <a:pPr>
              <a:lnSpc>
                <a:spcPct val="120000"/>
              </a:lnSpc>
            </a:pPr>
            <a:r>
              <a:rPr lang="en-US" altLang="x-none" dirty="0">
                <a:ea typeface="ＭＳ Ｐゴシック" charset="-128"/>
              </a:rPr>
              <a:t>Each resource must be addressable via a URI (Uniform Resource Identifier).</a:t>
            </a:r>
          </a:p>
          <a:p>
            <a:pPr>
              <a:lnSpc>
                <a:spcPct val="120000"/>
              </a:lnSpc>
            </a:pPr>
            <a:endParaRPr lang="en-US" altLang="x-none" dirty="0">
              <a:ea typeface="ＭＳ Ｐゴシック" charset="-128"/>
            </a:endParaRPr>
          </a:p>
          <a:p>
            <a:pPr>
              <a:lnSpc>
                <a:spcPct val="120000"/>
              </a:lnSpc>
            </a:pPr>
            <a:r>
              <a:rPr lang="en-US" altLang="x-none" dirty="0">
                <a:ea typeface="ＭＳ Ｐゴシック" charset="-128"/>
              </a:rPr>
              <a:t>An application is addressable if it exposes its data set as resources.</a:t>
            </a:r>
          </a:p>
          <a:p>
            <a:pPr lvl="1">
              <a:lnSpc>
                <a:spcPct val="120000"/>
              </a:lnSpc>
            </a:pPr>
            <a:r>
              <a:rPr lang="en-US" altLang="x-none" dirty="0">
                <a:ea typeface="ＭＳ Ｐゴシック" charset="-128"/>
              </a:rPr>
              <a:t>A URI for every piece of information it might conceivably serve.</a:t>
            </a:r>
          </a:p>
        </p:txBody>
      </p:sp>
      <p:sp>
        <p:nvSpPr>
          <p:cNvPr id="4" name="Slide Number Placeholder 3"/>
          <p:cNvSpPr>
            <a:spLocks noGrp="1"/>
          </p:cNvSpPr>
          <p:nvPr>
            <p:ph type="sldNum" sz="quarter" idx="12"/>
          </p:nvPr>
        </p:nvSpPr>
        <p:spPr/>
        <p:txBody>
          <a:bodyPr/>
          <a:lstStyle/>
          <a:p>
            <a:fld id="{EDBACB3D-9350-3B46-A9B7-05769D77423C}" type="slidenum">
              <a:rPr lang="en-US" smtClean="0"/>
              <a:t>48</a:t>
            </a:fld>
            <a:endParaRPr lang="en-US"/>
          </a:p>
        </p:txBody>
      </p:sp>
      <p:sp>
        <p:nvSpPr>
          <p:cNvPr id="5" name="Footer Placeholder 4">
            <a:extLst>
              <a:ext uri="{FF2B5EF4-FFF2-40B4-BE49-F238E27FC236}">
                <a16:creationId xmlns:a16="http://schemas.microsoft.com/office/drawing/2014/main" id="{C1FC9569-0EF4-E24C-8E71-A40940D129B8}"/>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363926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b="1" dirty="0">
                <a:ea typeface="ＭＳ Ｐゴシック" charset="-128"/>
              </a:rPr>
              <a:t>Principle 1:</a:t>
            </a:r>
            <a:r>
              <a:rPr lang="en-US" altLang="x-none" dirty="0">
                <a:ea typeface="ＭＳ Ｐゴシック" charset="-128"/>
              </a:rPr>
              <a:t> </a:t>
            </a:r>
            <a:r>
              <a:rPr lang="en-US" altLang="x-none" dirty="0">
                <a:solidFill>
                  <a:srgbClr val="FF0000"/>
                </a:solidFill>
                <a:ea typeface="ＭＳ Ｐゴシック" charset="-128"/>
              </a:rPr>
              <a:t>Addressability </a:t>
            </a:r>
            <a:r>
              <a:rPr lang="en-US" altLang="x-none" dirty="0">
                <a:ea typeface="ＭＳ Ｐゴシック" charset="-128"/>
              </a:rPr>
              <a:t>-- URI</a:t>
            </a:r>
            <a:endParaRPr lang="en-US" dirty="0"/>
          </a:p>
        </p:txBody>
      </p:sp>
      <p:sp>
        <p:nvSpPr>
          <p:cNvPr id="3" name="Content Placeholder 2"/>
          <p:cNvSpPr>
            <a:spLocks noGrp="1"/>
          </p:cNvSpPr>
          <p:nvPr>
            <p:ph idx="1"/>
          </p:nvPr>
        </p:nvSpPr>
        <p:spPr/>
        <p:txBody>
          <a:bodyPr>
            <a:normAutofit fontScale="70000" lnSpcReduction="20000"/>
          </a:bodyPr>
          <a:lstStyle/>
          <a:p>
            <a:pPr marL="457200" lvl="1" indent="0">
              <a:lnSpc>
                <a:spcPct val="120000"/>
              </a:lnSpc>
              <a:buNone/>
            </a:pPr>
            <a:r>
              <a:rPr lang="en-US" altLang="x-none" sz="2300" dirty="0">
                <a:ea typeface="ＭＳ Ｐゴシック" charset="-128"/>
              </a:rPr>
              <a:t>The format of a URI is well defined as follows:</a:t>
            </a:r>
          </a:p>
          <a:p>
            <a:pPr>
              <a:lnSpc>
                <a:spcPct val="120000"/>
              </a:lnSpc>
              <a:buFontTx/>
              <a:buNone/>
            </a:pPr>
            <a:r>
              <a:rPr lang="en-US" altLang="x-none" sz="2300" dirty="0">
                <a:ea typeface="ＭＳ Ｐゴシック" charset="-128"/>
              </a:rPr>
              <a:t>       </a:t>
            </a:r>
            <a:r>
              <a:rPr lang="en-US" altLang="x-none" sz="2300" b="1" dirty="0">
                <a:solidFill>
                  <a:srgbClr val="0070C0"/>
                </a:solidFill>
                <a:latin typeface="Courier New" charset="0"/>
                <a:ea typeface="Courier New" charset="0"/>
                <a:cs typeface="Courier New" charset="0"/>
              </a:rPr>
              <a:t>scheme://</a:t>
            </a:r>
            <a:r>
              <a:rPr lang="en-US" altLang="x-none" sz="2300" b="1" dirty="0" err="1">
                <a:solidFill>
                  <a:srgbClr val="0070C0"/>
                </a:solidFill>
                <a:latin typeface="Courier New" charset="0"/>
                <a:ea typeface="Courier New" charset="0"/>
                <a:cs typeface="Courier New" charset="0"/>
              </a:rPr>
              <a:t>host:port</a:t>
            </a:r>
            <a:r>
              <a:rPr lang="en-US" altLang="x-none" sz="2300" b="1" dirty="0">
                <a:solidFill>
                  <a:srgbClr val="0070C0"/>
                </a:solidFill>
                <a:latin typeface="Courier New" charset="0"/>
                <a:ea typeface="Courier New" charset="0"/>
                <a:cs typeface="Courier New" charset="0"/>
              </a:rPr>
              <a:t>/</a:t>
            </a:r>
            <a:r>
              <a:rPr lang="en-US" altLang="x-none" sz="2300" b="1" dirty="0" err="1">
                <a:solidFill>
                  <a:srgbClr val="0070C0"/>
                </a:solidFill>
                <a:latin typeface="Courier New" charset="0"/>
                <a:ea typeface="Courier New" charset="0"/>
                <a:cs typeface="Courier New" charset="0"/>
              </a:rPr>
              <a:t>path?queryString#fragment</a:t>
            </a:r>
            <a:endParaRPr lang="en-US" altLang="x-none" sz="2300" b="1" dirty="0">
              <a:solidFill>
                <a:srgbClr val="0070C0"/>
              </a:solidFill>
              <a:latin typeface="Courier New" charset="0"/>
              <a:ea typeface="Courier New" charset="0"/>
              <a:cs typeface="Courier New" charset="0"/>
            </a:endParaRPr>
          </a:p>
          <a:p>
            <a:pPr lvl="1">
              <a:lnSpc>
                <a:spcPct val="120000"/>
              </a:lnSpc>
            </a:pPr>
            <a:endParaRPr lang="en-US" altLang="x-none" dirty="0">
              <a:ea typeface="ＭＳ Ｐゴシック" charset="-128"/>
            </a:endParaRPr>
          </a:p>
          <a:p>
            <a:pPr lvl="1">
              <a:lnSpc>
                <a:spcPct val="120000"/>
              </a:lnSpc>
            </a:pPr>
            <a:r>
              <a:rPr lang="en-US" altLang="x-none" dirty="0">
                <a:ea typeface="ＭＳ Ｐゴシック" charset="-128"/>
              </a:rPr>
              <a:t>The </a:t>
            </a:r>
            <a:r>
              <a:rPr lang="en-US" altLang="x-none" dirty="0">
                <a:solidFill>
                  <a:srgbClr val="0070C0"/>
                </a:solidFill>
                <a:ea typeface="ＭＳ Ｐゴシック" charset="-128"/>
              </a:rPr>
              <a:t>scheme protocol </a:t>
            </a:r>
            <a:r>
              <a:rPr lang="en-US" altLang="x-none" dirty="0">
                <a:ea typeface="ＭＳ Ｐゴシック" charset="-128"/>
              </a:rPr>
              <a:t>need not be HTTP. May be FTP or HTTPS (how do we communicate)</a:t>
            </a:r>
          </a:p>
          <a:p>
            <a:pPr lvl="1">
              <a:lnSpc>
                <a:spcPct val="120000"/>
              </a:lnSpc>
            </a:pPr>
            <a:r>
              <a:rPr lang="en-US" altLang="x-none" dirty="0">
                <a:ea typeface="ＭＳ Ｐゴシック" charset="-128"/>
              </a:rPr>
              <a:t>The </a:t>
            </a:r>
            <a:r>
              <a:rPr lang="en-US" altLang="x-none" dirty="0">
                <a:solidFill>
                  <a:srgbClr val="0070C0"/>
                </a:solidFill>
                <a:ea typeface="ＭＳ Ｐゴシック" charset="-128"/>
              </a:rPr>
              <a:t>host </a:t>
            </a:r>
            <a:r>
              <a:rPr lang="en-US" altLang="x-none" dirty="0">
                <a:ea typeface="ＭＳ Ｐゴシック" charset="-128"/>
              </a:rPr>
              <a:t>field may be a DNS name or a IP address (where is it on the network)</a:t>
            </a:r>
          </a:p>
          <a:p>
            <a:pPr lvl="1">
              <a:lnSpc>
                <a:spcPct val="120000"/>
              </a:lnSpc>
            </a:pPr>
            <a:r>
              <a:rPr lang="en-US" altLang="x-none" dirty="0">
                <a:ea typeface="ＭＳ Ｐゴシック" charset="-128"/>
              </a:rPr>
              <a:t>The </a:t>
            </a:r>
            <a:r>
              <a:rPr lang="en-US" altLang="x-none" dirty="0">
                <a:solidFill>
                  <a:srgbClr val="0070C0"/>
                </a:solidFill>
                <a:ea typeface="ＭＳ Ｐゴシック" charset="-128"/>
              </a:rPr>
              <a:t>port</a:t>
            </a:r>
            <a:r>
              <a:rPr lang="en-US" altLang="x-none" dirty="0">
                <a:ea typeface="ＭＳ Ｐゴシック" charset="-128"/>
              </a:rPr>
              <a:t> may be derived from the scheme.  Using HTTP implies port 80.</a:t>
            </a:r>
          </a:p>
          <a:p>
            <a:pPr lvl="1">
              <a:lnSpc>
                <a:spcPct val="120000"/>
              </a:lnSpc>
            </a:pPr>
            <a:r>
              <a:rPr lang="en-US" altLang="x-none" dirty="0">
                <a:ea typeface="ＭＳ Ｐゴシック" charset="-128"/>
              </a:rPr>
              <a:t>The </a:t>
            </a:r>
            <a:r>
              <a:rPr lang="en-US" altLang="x-none" dirty="0">
                <a:solidFill>
                  <a:srgbClr val="0070C0"/>
                </a:solidFill>
                <a:ea typeface="ＭＳ Ｐゴシック" charset="-128"/>
              </a:rPr>
              <a:t>path</a:t>
            </a:r>
            <a:r>
              <a:rPr lang="en-US" altLang="x-none" dirty="0">
                <a:ea typeface="ＭＳ Ｐゴシック" charset="-128"/>
              </a:rPr>
              <a:t> is a set of text segments delimited by the </a:t>
            </a:r>
            <a:r>
              <a:rPr lang="ja-JP" altLang="en-US" dirty="0">
                <a:ea typeface="ＭＳ Ｐゴシック" charset="-128"/>
              </a:rPr>
              <a:t>“</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(what resource are we communicating with)</a:t>
            </a:r>
          </a:p>
          <a:p>
            <a:pPr lvl="1">
              <a:lnSpc>
                <a:spcPct val="120000"/>
              </a:lnSpc>
            </a:pPr>
            <a:r>
              <a:rPr lang="en-US" altLang="x-none" dirty="0">
                <a:ea typeface="ＭＳ Ｐゴシック" charset="-128"/>
              </a:rPr>
              <a:t>The </a:t>
            </a:r>
            <a:r>
              <a:rPr lang="en-US" altLang="x-none" dirty="0" err="1">
                <a:solidFill>
                  <a:srgbClr val="0070C0"/>
                </a:solidFill>
                <a:ea typeface="ＭＳ Ｐゴシック" charset="-128"/>
              </a:rPr>
              <a:t>queryString</a:t>
            </a:r>
            <a:r>
              <a:rPr lang="en-US" altLang="x-none" dirty="0">
                <a:solidFill>
                  <a:srgbClr val="0070C0"/>
                </a:solidFill>
                <a:ea typeface="ＭＳ Ｐゴシック" charset="-128"/>
              </a:rPr>
              <a:t> </a:t>
            </a:r>
            <a:r>
              <a:rPr lang="en-US" altLang="x-none" dirty="0">
                <a:ea typeface="ＭＳ Ｐゴシック" charset="-128"/>
              </a:rPr>
              <a:t>is a list of parameters represented as </a:t>
            </a:r>
            <a:r>
              <a:rPr lang="en-US" altLang="x-none" i="1" dirty="0">
                <a:solidFill>
                  <a:srgbClr val="0070C0"/>
                </a:solidFill>
                <a:ea typeface="ＭＳ Ｐゴシック" charset="-128"/>
              </a:rPr>
              <a:t>name=value </a:t>
            </a:r>
            <a:r>
              <a:rPr lang="en-US" altLang="x-none" dirty="0">
                <a:ea typeface="ＭＳ Ｐゴシック" charset="-128"/>
              </a:rPr>
              <a:t>pairs. Each pair is delimited by an </a:t>
            </a:r>
            <a:r>
              <a:rPr lang="ja-JP" altLang="en-US" dirty="0">
                <a:ea typeface="ＭＳ Ｐゴシック" charset="-128"/>
              </a:rPr>
              <a:t>“</a:t>
            </a:r>
            <a:r>
              <a:rPr lang="en-US" altLang="ja-JP" dirty="0">
                <a:ea typeface="ＭＳ Ｐゴシック" charset="-128"/>
              </a:rPr>
              <a:t>&amp;</a:t>
            </a:r>
            <a:r>
              <a:rPr lang="ja-JP" altLang="en-US" dirty="0">
                <a:ea typeface="ＭＳ Ｐゴシック" charset="-128"/>
              </a:rPr>
              <a:t>”</a:t>
            </a:r>
            <a:r>
              <a:rPr lang="en-US" altLang="ja-JP" dirty="0">
                <a:ea typeface="ＭＳ Ｐゴシック" charset="-128"/>
              </a:rPr>
              <a:t>.</a:t>
            </a:r>
          </a:p>
          <a:p>
            <a:pPr lvl="1">
              <a:lnSpc>
                <a:spcPct val="120000"/>
              </a:lnSpc>
            </a:pPr>
            <a:r>
              <a:rPr lang="en-US" altLang="x-none" dirty="0">
                <a:ea typeface="ＭＳ Ｐゴシック" charset="-128"/>
              </a:rPr>
              <a:t>The </a:t>
            </a:r>
            <a:r>
              <a:rPr lang="en-US" altLang="x-none" dirty="0">
                <a:solidFill>
                  <a:srgbClr val="0070C0"/>
                </a:solidFill>
                <a:ea typeface="ＭＳ Ｐゴシック" charset="-128"/>
              </a:rPr>
              <a:t>fragment</a:t>
            </a:r>
            <a:r>
              <a:rPr lang="en-US" altLang="x-none" dirty="0">
                <a:ea typeface="ＭＳ Ｐゴシック" charset="-128"/>
              </a:rPr>
              <a:t> is used to point to a particular place in a document.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49</a:t>
            </a:fld>
            <a:endParaRPr lang="en-US"/>
          </a:p>
        </p:txBody>
      </p:sp>
      <p:pic>
        <p:nvPicPr>
          <p:cNvPr id="5" name="Picture 4">
            <a:extLst>
              <a:ext uri="{FF2B5EF4-FFF2-40B4-BE49-F238E27FC236}">
                <a16:creationId xmlns:a16="http://schemas.microsoft.com/office/drawing/2014/main" id="{5DF76220-B195-9249-9143-DBEA93C68352}"/>
              </a:ext>
            </a:extLst>
          </p:cNvPr>
          <p:cNvPicPr>
            <a:picLocks noChangeAspect="1"/>
          </p:cNvPicPr>
          <p:nvPr/>
        </p:nvPicPr>
        <p:blipFill>
          <a:blip r:embed="rId2"/>
          <a:stretch>
            <a:fillRect/>
          </a:stretch>
        </p:blipFill>
        <p:spPr>
          <a:xfrm>
            <a:off x="1426029" y="5419724"/>
            <a:ext cx="9339942" cy="1073151"/>
          </a:xfrm>
          <a:prstGeom prst="rect">
            <a:avLst/>
          </a:prstGeom>
        </p:spPr>
      </p:pic>
      <p:sp>
        <p:nvSpPr>
          <p:cNvPr id="6" name="Footer Placeholder 5">
            <a:extLst>
              <a:ext uri="{FF2B5EF4-FFF2-40B4-BE49-F238E27FC236}">
                <a16:creationId xmlns:a16="http://schemas.microsoft.com/office/drawing/2014/main" id="{C36CCF78-10C1-7F4E-9C12-EB35B2842459}"/>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6940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A2A8-5442-0A4E-9F6B-148789B020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3F8690-CA02-8041-A24D-5410833F5679}"/>
              </a:ext>
            </a:extLst>
          </p:cNvPr>
          <p:cNvSpPr>
            <a:spLocks noGrp="1"/>
          </p:cNvSpPr>
          <p:nvPr>
            <p:ph idx="1"/>
          </p:nvPr>
        </p:nvSpPr>
        <p:spPr>
          <a:xfrm>
            <a:off x="838199" y="1825625"/>
            <a:ext cx="11146971" cy="4351338"/>
          </a:xfrm>
        </p:spPr>
        <p:txBody>
          <a:bodyPr/>
          <a:lstStyle/>
          <a:p>
            <a:pPr>
              <a:lnSpc>
                <a:spcPct val="100000"/>
              </a:lnSpc>
            </a:pPr>
            <a:r>
              <a:rPr lang="en-US" sz="2400" dirty="0"/>
              <a:t>You usually use Graphical User Interface (GUI) to interact with computer software. </a:t>
            </a:r>
          </a:p>
          <a:p>
            <a:pPr lvl="1">
              <a:lnSpc>
                <a:spcPct val="100000"/>
              </a:lnSpc>
            </a:pPr>
            <a:r>
              <a:rPr lang="en-US" dirty="0"/>
              <a:t>For example, the AWS Management Console is a GUI for interacting with Amazon cloud services.</a:t>
            </a:r>
          </a:p>
          <a:p>
            <a:pPr marL="0" indent="0">
              <a:lnSpc>
                <a:spcPct val="100000"/>
              </a:lnSpc>
              <a:buNone/>
            </a:pPr>
            <a:endParaRPr lang="en-US" sz="2400" dirty="0"/>
          </a:p>
          <a:p>
            <a:pPr>
              <a:lnSpc>
                <a:spcPct val="100000"/>
              </a:lnSpc>
            </a:pPr>
            <a:r>
              <a:rPr lang="en-US" sz="2400" b="1" i="1" dirty="0"/>
              <a:t>Web services </a:t>
            </a:r>
            <a:r>
              <a:rPr lang="en-US" sz="2400" i="1" dirty="0"/>
              <a:t>and their corresponding Application programming interfaces (</a:t>
            </a:r>
            <a:r>
              <a:rPr lang="en-US" sz="2400" b="1" i="1" dirty="0"/>
              <a:t>API</a:t>
            </a:r>
            <a:r>
              <a:rPr lang="en-US" sz="2400" i="1" dirty="0"/>
              <a:t>s)</a:t>
            </a:r>
            <a:r>
              <a:rPr lang="en-US" sz="2400" dirty="0"/>
              <a:t> make computer software accessible to developers via code in the same way as they are accessible via GUI</a:t>
            </a:r>
          </a:p>
          <a:p>
            <a:pPr lvl="1">
              <a:lnSpc>
                <a:spcPct val="100000"/>
              </a:lnSpc>
            </a:pPr>
            <a:r>
              <a:rPr lang="en-US" dirty="0"/>
              <a:t>so that they can build </a:t>
            </a:r>
            <a:r>
              <a:rPr lang="en-US" dirty="0">
                <a:solidFill>
                  <a:srgbClr val="FF0000"/>
                </a:solidFill>
                <a:highlight>
                  <a:srgbClr val="FFFF00"/>
                </a:highlight>
              </a:rPr>
              <a:t>software programs that interact with other software programs.</a:t>
            </a:r>
          </a:p>
          <a:p>
            <a:endParaRPr lang="en-US" dirty="0"/>
          </a:p>
          <a:p>
            <a:endParaRPr lang="en-US" dirty="0"/>
          </a:p>
        </p:txBody>
      </p:sp>
      <p:sp>
        <p:nvSpPr>
          <p:cNvPr id="4" name="Slide Number Placeholder 3">
            <a:extLst>
              <a:ext uri="{FF2B5EF4-FFF2-40B4-BE49-F238E27FC236}">
                <a16:creationId xmlns:a16="http://schemas.microsoft.com/office/drawing/2014/main" id="{1AADDB35-4057-9D49-80BB-366D28A99A50}"/>
              </a:ext>
            </a:extLst>
          </p:cNvPr>
          <p:cNvSpPr>
            <a:spLocks noGrp="1"/>
          </p:cNvSpPr>
          <p:nvPr>
            <p:ph type="sldNum" sz="quarter" idx="12"/>
          </p:nvPr>
        </p:nvSpPr>
        <p:spPr/>
        <p:txBody>
          <a:bodyPr/>
          <a:lstStyle/>
          <a:p>
            <a:fld id="{EDBACB3D-9350-3B46-A9B7-05769D77423C}" type="slidenum">
              <a:rPr lang="en-US" smtClean="0"/>
              <a:t>5</a:t>
            </a:fld>
            <a:endParaRPr lang="en-US"/>
          </a:p>
        </p:txBody>
      </p:sp>
      <p:sp>
        <p:nvSpPr>
          <p:cNvPr id="5" name="Footer Placeholder 4">
            <a:extLst>
              <a:ext uri="{FF2B5EF4-FFF2-40B4-BE49-F238E27FC236}">
                <a16:creationId xmlns:a16="http://schemas.microsoft.com/office/drawing/2014/main" id="{4FD17795-F1B0-2943-9966-363F3771C2B9}"/>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511522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b="1" dirty="0">
                <a:ea typeface="ＭＳ Ｐゴシック" charset="-128"/>
              </a:rPr>
              <a:t>Principle 1:</a:t>
            </a:r>
            <a:r>
              <a:rPr lang="en-US" altLang="x-none" dirty="0">
                <a:ea typeface="ＭＳ Ｐゴシック" charset="-128"/>
              </a:rPr>
              <a:t> </a:t>
            </a:r>
            <a:r>
              <a:rPr lang="en-US" altLang="x-none" dirty="0">
                <a:solidFill>
                  <a:srgbClr val="FF0000"/>
                </a:solidFill>
                <a:ea typeface="ＭＳ Ｐゴシック" charset="-128"/>
              </a:rPr>
              <a:t>Addressability </a:t>
            </a:r>
            <a:r>
              <a:rPr lang="en-US" altLang="x-none" dirty="0">
                <a:ea typeface="ＭＳ Ｐゴシック" charset="-128"/>
              </a:rPr>
              <a:t>(Examples)</a:t>
            </a:r>
            <a:endParaRPr lang="en-US" dirty="0"/>
          </a:p>
        </p:txBody>
      </p:sp>
      <p:sp>
        <p:nvSpPr>
          <p:cNvPr id="3" name="Content Placeholder 2"/>
          <p:cNvSpPr>
            <a:spLocks noGrp="1"/>
          </p:cNvSpPr>
          <p:nvPr>
            <p:ph idx="1"/>
          </p:nvPr>
        </p:nvSpPr>
        <p:spPr/>
        <p:txBody>
          <a:bodyPr>
            <a:normAutofit/>
          </a:bodyPr>
          <a:lstStyle/>
          <a:p>
            <a:r>
              <a:rPr lang="en-US" dirty="0"/>
              <a:t>A search engine is a web service with an infinite number of possible states: </a:t>
            </a:r>
          </a:p>
          <a:p>
            <a:pPr lvl="1"/>
            <a:r>
              <a:rPr lang="en-US" dirty="0"/>
              <a:t>at least one for every string you might search for.</a:t>
            </a:r>
          </a:p>
          <a:p>
            <a:pPr lvl="1"/>
            <a:r>
              <a:rPr lang="en-US" dirty="0"/>
              <a:t>Each state has its own URI</a:t>
            </a:r>
          </a:p>
          <a:p>
            <a:pPr lvl="2"/>
            <a:r>
              <a:rPr lang="en-US" dirty="0">
                <a:hlinkClick r:id="rId2"/>
              </a:rPr>
              <a:t>https://www.google.com/search?</a:t>
            </a:r>
            <a:r>
              <a:rPr lang="en-US" dirty="0">
                <a:solidFill>
                  <a:srgbClr val="00B0F0"/>
                </a:solidFill>
                <a:hlinkClick r:id="rId2"/>
              </a:rPr>
              <a:t>q=metropolitanstate</a:t>
            </a:r>
            <a:endParaRPr lang="en-US" dirty="0">
              <a:solidFill>
                <a:srgbClr val="00B0F0"/>
              </a:solidFill>
            </a:endParaRPr>
          </a:p>
          <a:p>
            <a:pPr lvl="2"/>
            <a:r>
              <a:rPr lang="en-US" dirty="0">
                <a:hlinkClick r:id="rId3"/>
              </a:rPr>
              <a:t>https://www.google.com/search?</a:t>
            </a:r>
            <a:r>
              <a:rPr lang="en-US" dirty="0">
                <a:solidFill>
                  <a:srgbClr val="00B0F0"/>
                </a:solidFill>
                <a:hlinkClick r:id="rId3"/>
              </a:rPr>
              <a:t>q=jellyfish</a:t>
            </a:r>
            <a:endParaRPr lang="en-US" dirty="0">
              <a:solidFill>
                <a:srgbClr val="00B0F0"/>
              </a:solidFill>
            </a:endParaRPr>
          </a:p>
          <a:p>
            <a:pPr lvl="2"/>
            <a:r>
              <a:rPr lang="en-US" dirty="0">
                <a:hlinkClick r:id="rId4"/>
              </a:rPr>
              <a:t>https://www.google.com/search?</a:t>
            </a:r>
            <a:r>
              <a:rPr lang="en-US" dirty="0">
                <a:solidFill>
                  <a:srgbClr val="00B0F0"/>
                </a:solidFill>
                <a:hlinkClick r:id="rId4"/>
              </a:rPr>
              <a:t>q=metropolitanstate&amp;start=10</a:t>
            </a:r>
            <a:r>
              <a:rPr lang="en-US" dirty="0">
                <a:solidFill>
                  <a:srgbClr val="00B0F0"/>
                </a:solidFill>
              </a:rPr>
              <a:t> </a:t>
            </a:r>
          </a:p>
          <a:p>
            <a:pPr lvl="2"/>
            <a:endParaRPr lang="en-US" dirty="0">
              <a:solidFill>
                <a:srgbClr val="00B0F0"/>
              </a:solidFill>
            </a:endParaRPr>
          </a:p>
          <a:p>
            <a:pPr lvl="2"/>
            <a:endParaRPr lang="en-US" dirty="0">
              <a:solidFill>
                <a:srgbClr val="00B0F0"/>
              </a:solidFill>
            </a:endParaRPr>
          </a:p>
          <a:p>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50</a:t>
            </a:fld>
            <a:endParaRPr lang="en-US"/>
          </a:p>
        </p:txBody>
      </p:sp>
      <p:sp>
        <p:nvSpPr>
          <p:cNvPr id="5" name="Footer Placeholder 4">
            <a:extLst>
              <a:ext uri="{FF2B5EF4-FFF2-40B4-BE49-F238E27FC236}">
                <a16:creationId xmlns:a16="http://schemas.microsoft.com/office/drawing/2014/main" id="{ABF53D2A-CCBF-D54F-B220-D4AEA3FAF74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76691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2:</a:t>
            </a:r>
            <a:r>
              <a:rPr lang="en-US" dirty="0"/>
              <a:t> </a:t>
            </a:r>
            <a:r>
              <a:rPr lang="en-US" dirty="0">
                <a:solidFill>
                  <a:srgbClr val="FF0000"/>
                </a:solidFill>
              </a:rPr>
              <a:t>Statelessness</a:t>
            </a: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Statelessness means that every HTTP request happens in complete isolation.</a:t>
            </a:r>
          </a:p>
          <a:p>
            <a:pPr>
              <a:lnSpc>
                <a:spcPct val="110000"/>
              </a:lnSpc>
            </a:pPr>
            <a:endParaRPr lang="en-US" dirty="0"/>
          </a:p>
          <a:p>
            <a:pPr>
              <a:lnSpc>
                <a:spcPct val="110000"/>
              </a:lnSpc>
            </a:pPr>
            <a:r>
              <a:rPr lang="en-US" dirty="0"/>
              <a:t>When a client makes an HTTP request, it includes all information necessary for the server to fulfill this request.</a:t>
            </a:r>
          </a:p>
          <a:p>
            <a:pPr lvl="1">
              <a:lnSpc>
                <a:spcPct val="110000"/>
              </a:lnSpc>
            </a:pPr>
            <a:r>
              <a:rPr lang="en-US" dirty="0"/>
              <a:t>The server never relies on information from previous requests.</a:t>
            </a:r>
          </a:p>
          <a:p>
            <a:pPr lvl="1">
              <a:lnSpc>
                <a:spcPct val="110000"/>
              </a:lnSpc>
            </a:pPr>
            <a:r>
              <a:rPr lang="en-US" dirty="0"/>
              <a:t>If that information was important, the client would have sent it again in this request.</a:t>
            </a:r>
          </a:p>
          <a:p>
            <a:pPr lvl="1">
              <a:lnSpc>
                <a:spcPct val="110000"/>
              </a:lnSpc>
            </a:pPr>
            <a:endParaRPr lang="en-US" dirty="0"/>
          </a:p>
          <a:p>
            <a:pPr>
              <a:lnSpc>
                <a:spcPct val="110000"/>
              </a:lnSpc>
            </a:pPr>
            <a:r>
              <a:rPr lang="en-US" dirty="0"/>
              <a:t>To eliminate state from a protocol is to eliminate a lot if failure conditions.</a:t>
            </a:r>
          </a:p>
          <a:p>
            <a:pPr lvl="1">
              <a:lnSpc>
                <a:spcPct val="110000"/>
              </a:lnSpc>
            </a:pPr>
            <a:r>
              <a:rPr lang="en-US" dirty="0"/>
              <a:t>The sever never has to worry about the client timing out because no interactions lasts longer than a single request.</a:t>
            </a:r>
          </a:p>
        </p:txBody>
      </p:sp>
      <p:sp>
        <p:nvSpPr>
          <p:cNvPr id="4" name="Slide Number Placeholder 3"/>
          <p:cNvSpPr>
            <a:spLocks noGrp="1"/>
          </p:cNvSpPr>
          <p:nvPr>
            <p:ph type="sldNum" sz="quarter" idx="12"/>
          </p:nvPr>
        </p:nvSpPr>
        <p:spPr/>
        <p:txBody>
          <a:bodyPr/>
          <a:lstStyle/>
          <a:p>
            <a:fld id="{EDBACB3D-9350-3B46-A9B7-05769D77423C}" type="slidenum">
              <a:rPr lang="en-US" smtClean="0"/>
              <a:t>51</a:t>
            </a:fld>
            <a:endParaRPr lang="en-US"/>
          </a:p>
        </p:txBody>
      </p:sp>
      <p:sp>
        <p:nvSpPr>
          <p:cNvPr id="5" name="Footer Placeholder 4">
            <a:extLst>
              <a:ext uri="{FF2B5EF4-FFF2-40B4-BE49-F238E27FC236}">
                <a16:creationId xmlns:a16="http://schemas.microsoft.com/office/drawing/2014/main" id="{D674FBB5-CB0C-8449-9560-572E6340CC5F}"/>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36596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Principle 2:</a:t>
            </a:r>
            <a:r>
              <a:rPr lang="en-US" dirty="0">
                <a:ea typeface="ＭＳ Ｐゴシック" charset="0"/>
                <a:cs typeface="ＭＳ Ｐゴシック" charset="0"/>
              </a:rPr>
              <a:t> </a:t>
            </a:r>
            <a:r>
              <a:rPr lang="en-US" dirty="0">
                <a:solidFill>
                  <a:srgbClr val="FF0000"/>
                </a:solidFill>
                <a:ea typeface="ＭＳ Ｐゴシック" charset="0"/>
                <a:cs typeface="ＭＳ Ｐゴシック" charset="0"/>
              </a:rPr>
              <a:t>Communicate </a:t>
            </a:r>
            <a:r>
              <a:rPr lang="en-US" dirty="0" err="1">
                <a:solidFill>
                  <a:srgbClr val="FF0000"/>
                </a:solidFill>
                <a:ea typeface="ＭＳ Ｐゴシック" charset="0"/>
                <a:cs typeface="ＭＳ Ｐゴシック" charset="0"/>
              </a:rPr>
              <a:t>Statelessly</a:t>
            </a:r>
            <a:endParaRPr lang="en-US" dirty="0">
              <a:solidFill>
                <a:srgbClr val="FF0000"/>
              </a:solidFill>
            </a:endParaRPr>
          </a:p>
        </p:txBody>
      </p:sp>
      <p:sp>
        <p:nvSpPr>
          <p:cNvPr id="3" name="Content Placeholder 2"/>
          <p:cNvSpPr>
            <a:spLocks noGrp="1"/>
          </p:cNvSpPr>
          <p:nvPr>
            <p:ph idx="1"/>
          </p:nvPr>
        </p:nvSpPr>
        <p:spPr/>
        <p:txBody>
          <a:bodyPr/>
          <a:lstStyle/>
          <a:p>
            <a:pPr>
              <a:lnSpc>
                <a:spcPct val="100000"/>
              </a:lnSpc>
              <a:defRPr/>
            </a:pPr>
            <a:r>
              <a:rPr lang="en-US" dirty="0"/>
              <a:t>The application may have state but there is no client session data stored on the server.</a:t>
            </a:r>
          </a:p>
          <a:p>
            <a:pPr>
              <a:lnSpc>
                <a:spcPct val="100000"/>
              </a:lnSpc>
              <a:defRPr/>
            </a:pPr>
            <a:endParaRPr lang="en-US" dirty="0"/>
          </a:p>
          <a:p>
            <a:pPr>
              <a:lnSpc>
                <a:spcPct val="100000"/>
              </a:lnSpc>
              <a:defRPr/>
            </a:pPr>
            <a:r>
              <a:rPr lang="en-US" dirty="0"/>
              <a:t>If there is any session-specific data, it should be held and maintained by the client and transferred to the server with each request as needed.</a:t>
            </a:r>
          </a:p>
          <a:p>
            <a:pPr>
              <a:lnSpc>
                <a:spcPct val="100000"/>
              </a:lnSpc>
              <a:defRPr/>
            </a:pPr>
            <a:endParaRPr lang="en-US" dirty="0"/>
          </a:p>
          <a:p>
            <a:pPr>
              <a:lnSpc>
                <a:spcPct val="100000"/>
              </a:lnSpc>
              <a:defRPr/>
            </a:pPr>
            <a:r>
              <a:rPr lang="en-US" dirty="0"/>
              <a:t>The server is easier to scale. No replication of session data concerns.</a:t>
            </a:r>
          </a:p>
        </p:txBody>
      </p:sp>
      <p:sp>
        <p:nvSpPr>
          <p:cNvPr id="4" name="Slide Number Placeholder 3"/>
          <p:cNvSpPr>
            <a:spLocks noGrp="1"/>
          </p:cNvSpPr>
          <p:nvPr>
            <p:ph type="sldNum" sz="quarter" idx="12"/>
          </p:nvPr>
        </p:nvSpPr>
        <p:spPr/>
        <p:txBody>
          <a:bodyPr/>
          <a:lstStyle/>
          <a:p>
            <a:fld id="{EDBACB3D-9350-3B46-A9B7-05769D77423C}" type="slidenum">
              <a:rPr lang="en-US" smtClean="0"/>
              <a:t>52</a:t>
            </a:fld>
            <a:endParaRPr lang="en-US"/>
          </a:p>
        </p:txBody>
      </p:sp>
      <p:sp>
        <p:nvSpPr>
          <p:cNvPr id="5" name="Footer Placeholder 4">
            <a:extLst>
              <a:ext uri="{FF2B5EF4-FFF2-40B4-BE49-F238E27FC236}">
                <a16:creationId xmlns:a16="http://schemas.microsoft.com/office/drawing/2014/main" id="{4D31DC79-8F32-BB47-9FCC-9752D977C53D}"/>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736216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a:t>
            </a:r>
            <a:r>
              <a:rPr lang="en-US" dirty="0">
                <a:solidFill>
                  <a:srgbClr val="FF0000"/>
                </a:solidFill>
              </a:rPr>
              <a:t>Uniform Interface </a:t>
            </a:r>
            <a:endParaRPr lang="en-US" dirty="0"/>
          </a:p>
        </p:txBody>
      </p:sp>
      <p:sp>
        <p:nvSpPr>
          <p:cNvPr id="3" name="Content Placeholder 2"/>
          <p:cNvSpPr>
            <a:spLocks noGrp="1"/>
          </p:cNvSpPr>
          <p:nvPr>
            <p:ph idx="1"/>
          </p:nvPr>
        </p:nvSpPr>
        <p:spPr/>
        <p:txBody>
          <a:bodyPr>
            <a:normAutofit/>
          </a:bodyPr>
          <a:lstStyle/>
          <a:p>
            <a:pPr>
              <a:lnSpc>
                <a:spcPct val="100000"/>
              </a:lnSpc>
            </a:pPr>
            <a:r>
              <a:rPr lang="en-US" altLang="x-none" dirty="0">
                <a:ea typeface="ＭＳ Ｐゴシック" charset="-128"/>
              </a:rPr>
              <a:t>All across the web, there are only a few basic things you can do to a resource.</a:t>
            </a:r>
          </a:p>
          <a:p>
            <a:pPr>
              <a:lnSpc>
                <a:spcPct val="100000"/>
              </a:lnSpc>
            </a:pPr>
            <a:endParaRPr lang="en-US" dirty="0">
              <a:ea typeface="ＭＳ Ｐゴシック" charset="-128"/>
            </a:endParaRPr>
          </a:p>
          <a:p>
            <a:pPr>
              <a:lnSpc>
                <a:spcPct val="100000"/>
              </a:lnSpc>
            </a:pPr>
            <a:r>
              <a:rPr lang="en-US" dirty="0">
                <a:ea typeface="ＭＳ Ｐゴシック" charset="-128"/>
              </a:rPr>
              <a:t>HTTP provides four basic methods for the four most common operations:</a:t>
            </a:r>
          </a:p>
          <a:p>
            <a:pPr lvl="1">
              <a:lnSpc>
                <a:spcPct val="100000"/>
              </a:lnSpc>
            </a:pPr>
            <a:r>
              <a:rPr lang="en-US" dirty="0">
                <a:ea typeface="ＭＳ Ｐゴシック" charset="-128"/>
              </a:rPr>
              <a:t>Retrieve a representation of the resource: HTTP GET</a:t>
            </a:r>
          </a:p>
          <a:p>
            <a:pPr lvl="1">
              <a:lnSpc>
                <a:spcPct val="100000"/>
              </a:lnSpc>
            </a:pPr>
            <a:r>
              <a:rPr lang="en-US" dirty="0">
                <a:ea typeface="ＭＳ Ｐゴシック" charset="-128"/>
              </a:rPr>
              <a:t>Create a new resource: HTTP PUT to a new URI or HTTP POST to an existing URI</a:t>
            </a:r>
          </a:p>
          <a:p>
            <a:pPr lvl="1">
              <a:lnSpc>
                <a:spcPct val="100000"/>
              </a:lnSpc>
            </a:pPr>
            <a:r>
              <a:rPr lang="en-US" dirty="0">
                <a:ea typeface="ＭＳ Ｐゴシック" charset="-128"/>
              </a:rPr>
              <a:t>Modify an existing resource: HTTP PUT</a:t>
            </a:r>
          </a:p>
          <a:p>
            <a:pPr lvl="1">
              <a:lnSpc>
                <a:spcPct val="100000"/>
              </a:lnSpc>
            </a:pPr>
            <a:r>
              <a:rPr lang="en-US" dirty="0">
                <a:ea typeface="ＭＳ Ｐゴシック" charset="-128"/>
              </a:rPr>
              <a:t>Delete an existing resource: HTTP DELETE</a:t>
            </a:r>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53</a:t>
            </a:fld>
            <a:endParaRPr lang="en-US"/>
          </a:p>
        </p:txBody>
      </p:sp>
      <p:sp>
        <p:nvSpPr>
          <p:cNvPr id="5" name="Footer Placeholder 4">
            <a:extLst>
              <a:ext uri="{FF2B5EF4-FFF2-40B4-BE49-F238E27FC236}">
                <a16:creationId xmlns:a16="http://schemas.microsoft.com/office/drawing/2014/main" id="{F1071D16-B82D-DF44-8762-23C731D114AF}"/>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76712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a:t>
            </a:r>
            <a:r>
              <a:rPr lang="en-US" dirty="0"/>
              <a:t> </a:t>
            </a:r>
            <a:r>
              <a:rPr lang="en-US" dirty="0">
                <a:solidFill>
                  <a:srgbClr val="FF0000"/>
                </a:solidFill>
              </a:rPr>
              <a:t>Uniform Interface </a:t>
            </a:r>
            <a:br>
              <a:rPr lang="en-US" dirty="0"/>
            </a:br>
            <a:r>
              <a:rPr lang="en-US" dirty="0"/>
              <a:t>Advantages of uniform interface</a:t>
            </a:r>
          </a:p>
        </p:txBody>
      </p:sp>
      <p:sp>
        <p:nvSpPr>
          <p:cNvPr id="3" name="Content Placeholder 2"/>
          <p:cNvSpPr>
            <a:spLocks noGrp="1"/>
          </p:cNvSpPr>
          <p:nvPr>
            <p:ph idx="1"/>
          </p:nvPr>
        </p:nvSpPr>
        <p:spPr/>
        <p:txBody>
          <a:bodyPr>
            <a:normAutofit fontScale="92500" lnSpcReduction="20000"/>
          </a:bodyPr>
          <a:lstStyle/>
          <a:p>
            <a:pPr>
              <a:lnSpc>
                <a:spcPct val="120000"/>
              </a:lnSpc>
            </a:pPr>
            <a:r>
              <a:rPr lang="en-US" altLang="x-none" dirty="0">
                <a:solidFill>
                  <a:srgbClr val="0000FF"/>
                </a:solidFill>
                <a:ea typeface="ＭＳ Ｐゴシック" charset="-128"/>
              </a:rPr>
              <a:t>Familiarity</a:t>
            </a:r>
          </a:p>
          <a:p>
            <a:pPr lvl="1">
              <a:lnSpc>
                <a:spcPct val="120000"/>
              </a:lnSpc>
            </a:pPr>
            <a:r>
              <a:rPr lang="en-US" altLang="x-none" dirty="0">
                <a:ea typeface="ＭＳ Ｐゴシック" charset="-128"/>
              </a:rPr>
              <a:t>Without the uniform interface, you have to learn how each service expected to receive and send information.</a:t>
            </a:r>
          </a:p>
          <a:p>
            <a:pPr lvl="1">
              <a:lnSpc>
                <a:spcPct val="120000"/>
              </a:lnSpc>
            </a:pPr>
            <a:r>
              <a:rPr lang="en-US" altLang="x-none" dirty="0">
                <a:ea typeface="ＭＳ Ｐゴシック" charset="-128"/>
              </a:rPr>
              <a:t>We already know the methods (i.e., GET to read)</a:t>
            </a:r>
          </a:p>
          <a:p>
            <a:pPr>
              <a:lnSpc>
                <a:spcPct val="120000"/>
              </a:lnSpc>
            </a:pPr>
            <a:r>
              <a:rPr lang="en-US" altLang="x-none" dirty="0">
                <a:solidFill>
                  <a:srgbClr val="0000FF"/>
                </a:solidFill>
                <a:ea typeface="ＭＳ Ｐゴシック" charset="-128"/>
              </a:rPr>
              <a:t>Interoperability</a:t>
            </a:r>
          </a:p>
          <a:p>
            <a:pPr lvl="1">
              <a:lnSpc>
                <a:spcPct val="120000"/>
              </a:lnSpc>
            </a:pPr>
            <a:r>
              <a:rPr lang="en-US" altLang="x-none" dirty="0">
                <a:ea typeface="ＭＳ Ｐゴシック" charset="-128"/>
              </a:rPr>
              <a:t>You can program a computer to understand what GET means and that understanding will apply to every RESTful web service.</a:t>
            </a:r>
          </a:p>
          <a:p>
            <a:pPr lvl="1">
              <a:lnSpc>
                <a:spcPct val="120000"/>
              </a:lnSpc>
            </a:pPr>
            <a:r>
              <a:rPr lang="en-US" altLang="x-none" dirty="0">
                <a:ea typeface="ＭＳ Ｐゴシック" charset="-128"/>
              </a:rPr>
              <a:t>HTTP is widely supported.</a:t>
            </a:r>
          </a:p>
          <a:p>
            <a:pPr>
              <a:lnSpc>
                <a:spcPct val="120000"/>
              </a:lnSpc>
            </a:pPr>
            <a:r>
              <a:rPr lang="en-US" altLang="x-none" dirty="0">
                <a:solidFill>
                  <a:srgbClr val="0000FF"/>
                </a:solidFill>
                <a:ea typeface="ＭＳ Ｐゴシック" charset="-128"/>
              </a:rPr>
              <a:t>Scalability</a:t>
            </a:r>
          </a:p>
          <a:p>
            <a:pPr lvl="1">
              <a:lnSpc>
                <a:spcPct val="120000"/>
              </a:lnSpc>
            </a:pPr>
            <a:r>
              <a:rPr lang="en-US" altLang="x-none" dirty="0">
                <a:ea typeface="ＭＳ Ｐゴシック" charset="-128"/>
              </a:rPr>
              <a:t>Since GET is idempotent and safe, results may be cached by clients or proxy servers.</a:t>
            </a:r>
          </a:p>
          <a:p>
            <a:pPr lvl="1">
              <a:lnSpc>
                <a:spcPct val="120000"/>
              </a:lnSpc>
            </a:pPr>
            <a:r>
              <a:rPr lang="en-US" altLang="x-none" dirty="0">
                <a:ea typeface="ＭＳ Ｐゴシック" charset="-128"/>
              </a:rPr>
              <a:t>Since PUT and DELETE are both idempotent neither the client or the server need worry about handling duplicate message delivery.  </a:t>
            </a:r>
          </a:p>
        </p:txBody>
      </p:sp>
      <p:sp>
        <p:nvSpPr>
          <p:cNvPr id="4" name="Slide Number Placeholder 3"/>
          <p:cNvSpPr>
            <a:spLocks noGrp="1"/>
          </p:cNvSpPr>
          <p:nvPr>
            <p:ph type="sldNum" sz="quarter" idx="12"/>
          </p:nvPr>
        </p:nvSpPr>
        <p:spPr/>
        <p:txBody>
          <a:bodyPr/>
          <a:lstStyle/>
          <a:p>
            <a:fld id="{EDBACB3D-9350-3B46-A9B7-05769D77423C}" type="slidenum">
              <a:rPr lang="en-US" smtClean="0"/>
              <a:t>54</a:t>
            </a:fld>
            <a:endParaRPr lang="en-US"/>
          </a:p>
        </p:txBody>
      </p:sp>
      <p:sp>
        <p:nvSpPr>
          <p:cNvPr id="5" name="Footer Placeholder 4">
            <a:extLst>
              <a:ext uri="{FF2B5EF4-FFF2-40B4-BE49-F238E27FC236}">
                <a16:creationId xmlns:a16="http://schemas.microsoft.com/office/drawing/2014/main" id="{CFBA1E7A-F789-4C44-8B2A-B177EC1DA193}"/>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999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Principle 4: </a:t>
            </a:r>
            <a:r>
              <a:rPr lang="en-US" dirty="0">
                <a:solidFill>
                  <a:srgbClr val="FF0000"/>
                </a:solidFill>
                <a:ea typeface="ＭＳ Ｐゴシック" charset="0"/>
                <a:cs typeface="ＭＳ Ｐゴシック" charset="0"/>
              </a:rPr>
              <a:t>Representation Oriented </a:t>
            </a:r>
            <a:endParaRPr lang="en-US" dirty="0"/>
          </a:p>
        </p:txBody>
      </p:sp>
      <p:sp>
        <p:nvSpPr>
          <p:cNvPr id="3" name="Content Placeholder 2"/>
          <p:cNvSpPr>
            <a:spLocks noGrp="1"/>
          </p:cNvSpPr>
          <p:nvPr>
            <p:ph idx="1"/>
          </p:nvPr>
        </p:nvSpPr>
        <p:spPr/>
        <p:txBody>
          <a:bodyPr/>
          <a:lstStyle/>
          <a:p>
            <a:r>
              <a:rPr lang="en-US" altLang="x-none" dirty="0">
                <a:ea typeface="ＭＳ Ｐゴシック" charset="-128"/>
              </a:rPr>
              <a:t>Representations of resources are exchanged.</a:t>
            </a:r>
          </a:p>
          <a:p>
            <a:r>
              <a:rPr lang="en-US" altLang="x-none" dirty="0">
                <a:ea typeface="ＭＳ Ｐゴシック" charset="-128"/>
              </a:rPr>
              <a:t>GET returns a representation.</a:t>
            </a:r>
          </a:p>
          <a:p>
            <a:r>
              <a:rPr lang="en-US" altLang="x-none" dirty="0">
                <a:ea typeface="ＭＳ Ｐゴシック" charset="-128"/>
              </a:rPr>
              <a:t>PUT and POST passes representations to the server so that underlying resources may change.</a:t>
            </a:r>
          </a:p>
          <a:p>
            <a:r>
              <a:rPr lang="en-US" altLang="x-none" dirty="0">
                <a:ea typeface="ＭＳ Ｐゴシック" charset="-128"/>
              </a:rPr>
              <a:t>Representations may be in many formats: XML, JSON, YAML, etc.,</a:t>
            </a:r>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55</a:t>
            </a:fld>
            <a:endParaRPr lang="en-US"/>
          </a:p>
        </p:txBody>
      </p:sp>
      <p:sp>
        <p:nvSpPr>
          <p:cNvPr id="5" name="Footer Placeholder 4">
            <a:extLst>
              <a:ext uri="{FF2B5EF4-FFF2-40B4-BE49-F238E27FC236}">
                <a16:creationId xmlns:a16="http://schemas.microsoft.com/office/drawing/2014/main" id="{85733F9A-A327-3F43-AD14-9EEA872ED2FD}"/>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963188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Principle 4:</a:t>
            </a:r>
            <a:r>
              <a:rPr lang="en-US" dirty="0">
                <a:ea typeface="ＭＳ Ｐゴシック" charset="0"/>
                <a:cs typeface="ＭＳ Ｐゴシック" charset="0"/>
              </a:rPr>
              <a:t> </a:t>
            </a:r>
            <a:r>
              <a:rPr lang="en-US" dirty="0">
                <a:solidFill>
                  <a:srgbClr val="FF0000"/>
                </a:solidFill>
                <a:ea typeface="ＭＳ Ｐゴシック" charset="0"/>
                <a:cs typeface="ＭＳ Ｐゴシック" charset="0"/>
              </a:rPr>
              <a:t>Representation Oriented </a:t>
            </a: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en-US" altLang="x-none" dirty="0">
                <a:ea typeface="ＭＳ Ｐゴシック" charset="-128"/>
              </a:rPr>
              <a:t>HTTP uses the </a:t>
            </a:r>
            <a:r>
              <a:rPr lang="en-US" altLang="x-none" dirty="0">
                <a:latin typeface="Courier New" panose="02070309020205020404" pitchFamily="49" charset="0"/>
                <a:ea typeface="ＭＳ Ｐゴシック" charset="-128"/>
                <a:cs typeface="Courier New" panose="02070309020205020404" pitchFamily="49" charset="0"/>
              </a:rPr>
              <a:t>CONTENT-TYPE</a:t>
            </a:r>
            <a:r>
              <a:rPr lang="en-US" altLang="x-none" dirty="0">
                <a:ea typeface="ＭＳ Ｐゴシック" charset="-128"/>
              </a:rPr>
              <a:t> header to specify the message format the server is sending.</a:t>
            </a:r>
          </a:p>
          <a:p>
            <a:pPr>
              <a:lnSpc>
                <a:spcPct val="120000"/>
              </a:lnSpc>
            </a:pPr>
            <a:endParaRPr lang="en-US" altLang="x-none" dirty="0">
              <a:ea typeface="ＭＳ Ｐゴシック" charset="-128"/>
            </a:endParaRPr>
          </a:p>
          <a:p>
            <a:pPr>
              <a:lnSpc>
                <a:spcPct val="120000"/>
              </a:lnSpc>
            </a:pPr>
            <a:r>
              <a:rPr lang="en-US" altLang="x-none" dirty="0">
                <a:ea typeface="ＭＳ Ｐゴシック" charset="-128"/>
              </a:rPr>
              <a:t>The value of the </a:t>
            </a:r>
            <a:r>
              <a:rPr lang="en-US" altLang="x-none" dirty="0">
                <a:latin typeface="Courier New" panose="02070309020205020404" pitchFamily="49" charset="0"/>
                <a:ea typeface="ＭＳ Ｐゴシック" charset="-128"/>
                <a:cs typeface="Courier New" panose="02070309020205020404" pitchFamily="49" charset="0"/>
              </a:rPr>
              <a:t>CONTENT-TYPE </a:t>
            </a:r>
            <a:r>
              <a:rPr lang="en-US" altLang="x-none" dirty="0">
                <a:ea typeface="ＭＳ Ｐゴシック" charset="-128"/>
              </a:rPr>
              <a:t>is a </a:t>
            </a:r>
            <a:r>
              <a:rPr lang="en-US" altLang="x-none" dirty="0">
                <a:latin typeface="Courier New" panose="02070309020205020404" pitchFamily="49" charset="0"/>
                <a:ea typeface="ＭＳ Ｐゴシック" charset="-128"/>
                <a:cs typeface="Courier New" panose="02070309020205020404" pitchFamily="49" charset="0"/>
              </a:rPr>
              <a:t>MIME</a:t>
            </a:r>
            <a:r>
              <a:rPr lang="en-US" altLang="x-none" dirty="0">
                <a:ea typeface="ＭＳ Ｐゴシック" charset="-128"/>
              </a:rPr>
              <a:t> typed string. </a:t>
            </a:r>
          </a:p>
          <a:p>
            <a:pPr lvl="1">
              <a:lnSpc>
                <a:spcPct val="120000"/>
              </a:lnSpc>
            </a:pPr>
            <a:r>
              <a:rPr lang="en-US" altLang="x-none" dirty="0">
                <a:ea typeface="ＭＳ Ｐゴシック" charset="-128"/>
              </a:rPr>
              <a:t>MIME: Multipurpose Internal Mail Extensions is an internet standard that extends the format of email messages to various data formats.</a:t>
            </a:r>
          </a:p>
          <a:p>
            <a:pPr lvl="1">
              <a:lnSpc>
                <a:spcPct val="120000"/>
              </a:lnSpc>
            </a:pPr>
            <a:r>
              <a:rPr lang="en-US" altLang="x-none" dirty="0">
                <a:ea typeface="ＭＳ Ｐゴシック" charset="-128"/>
              </a:rPr>
              <a:t>Versioning information may be included.</a:t>
            </a:r>
          </a:p>
          <a:p>
            <a:pPr>
              <a:lnSpc>
                <a:spcPct val="120000"/>
              </a:lnSpc>
            </a:pPr>
            <a:endParaRPr lang="en-US" altLang="x-none" dirty="0">
              <a:ea typeface="ＭＳ Ｐゴシック" charset="-128"/>
            </a:endParaRPr>
          </a:p>
          <a:p>
            <a:pPr>
              <a:lnSpc>
                <a:spcPct val="120000"/>
              </a:lnSpc>
            </a:pPr>
            <a:r>
              <a:rPr lang="en-US" altLang="x-none" dirty="0">
                <a:ea typeface="ＭＳ Ｐゴシック" charset="-128"/>
              </a:rPr>
              <a:t>Examples formats:</a:t>
            </a:r>
          </a:p>
          <a:p>
            <a:pPr lvl="1">
              <a:lnSpc>
                <a:spcPct val="120000"/>
              </a:lnSpc>
            </a:pPr>
            <a:r>
              <a:rPr lang="en-US" altLang="x-none" dirty="0">
                <a:ea typeface="ＭＳ Ｐゴシック" charset="-128"/>
              </a:rPr>
              <a:t>text/plain</a:t>
            </a:r>
          </a:p>
          <a:p>
            <a:pPr lvl="1">
              <a:lnSpc>
                <a:spcPct val="120000"/>
              </a:lnSpc>
            </a:pPr>
            <a:r>
              <a:rPr lang="en-US" altLang="x-none" dirty="0">
                <a:ea typeface="ＭＳ Ｐゴシック" charset="-128"/>
              </a:rPr>
              <a:t>text/html</a:t>
            </a:r>
          </a:p>
        </p:txBody>
      </p:sp>
      <p:sp>
        <p:nvSpPr>
          <p:cNvPr id="4" name="Slide Number Placeholder 3"/>
          <p:cNvSpPr>
            <a:spLocks noGrp="1"/>
          </p:cNvSpPr>
          <p:nvPr>
            <p:ph type="sldNum" sz="quarter" idx="12"/>
          </p:nvPr>
        </p:nvSpPr>
        <p:spPr/>
        <p:txBody>
          <a:bodyPr/>
          <a:lstStyle/>
          <a:p>
            <a:fld id="{EDBACB3D-9350-3B46-A9B7-05769D77423C}" type="slidenum">
              <a:rPr lang="en-US" smtClean="0"/>
              <a:t>56</a:t>
            </a:fld>
            <a:endParaRPr lang="en-US"/>
          </a:p>
        </p:txBody>
      </p:sp>
      <p:sp>
        <p:nvSpPr>
          <p:cNvPr id="5" name="Footer Placeholder 4">
            <a:extLst>
              <a:ext uri="{FF2B5EF4-FFF2-40B4-BE49-F238E27FC236}">
                <a16:creationId xmlns:a16="http://schemas.microsoft.com/office/drawing/2014/main" id="{CA961F21-E4FB-D149-BF57-8F89F1147320}"/>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570766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9" y="364542"/>
            <a:ext cx="10515600" cy="1325563"/>
          </a:xfrm>
          <a:ln>
            <a:solidFill>
              <a:srgbClr val="FF0000"/>
            </a:solidFill>
          </a:ln>
        </p:spPr>
        <p:txBody>
          <a:bodyPr/>
          <a:lstStyle/>
          <a:p>
            <a:r>
              <a:rPr lang="en-US" altLang="x-none" dirty="0">
                <a:ea typeface="ＭＳ Ｐゴシック" charset="-128"/>
              </a:rPr>
              <a:t>Principle 5: </a:t>
            </a:r>
            <a:r>
              <a:rPr lang="en-US" altLang="x-none" dirty="0">
                <a:solidFill>
                  <a:srgbClr val="FF0000"/>
                </a:solidFill>
                <a:ea typeface="ＭＳ Ｐゴシック" charset="-128"/>
              </a:rPr>
              <a:t>HATEOAS </a:t>
            </a:r>
            <a:r>
              <a:rPr lang="en-US" altLang="x-none" dirty="0">
                <a:ea typeface="ＭＳ Ｐゴシック" charset="-128"/>
              </a:rPr>
              <a:t>(1)</a:t>
            </a:r>
            <a:endParaRPr lang="en-US" dirty="0"/>
          </a:p>
        </p:txBody>
      </p:sp>
      <p:sp>
        <p:nvSpPr>
          <p:cNvPr id="3" name="Content Placeholder 2"/>
          <p:cNvSpPr>
            <a:spLocks noGrp="1"/>
          </p:cNvSpPr>
          <p:nvPr>
            <p:ph idx="1"/>
          </p:nvPr>
        </p:nvSpPr>
        <p:spPr>
          <a:xfrm>
            <a:off x="625929" y="1872668"/>
            <a:ext cx="6395358" cy="4378227"/>
          </a:xfrm>
        </p:spPr>
        <p:txBody>
          <a:bodyPr>
            <a:normAutofit fontScale="55000" lnSpcReduction="20000"/>
          </a:bodyPr>
          <a:lstStyle/>
          <a:p>
            <a:pPr>
              <a:lnSpc>
                <a:spcPct val="120000"/>
              </a:lnSpc>
            </a:pPr>
            <a:r>
              <a:rPr lang="en-US" altLang="x-none" sz="4400" dirty="0">
                <a:solidFill>
                  <a:srgbClr val="FF0000"/>
                </a:solidFill>
                <a:ea typeface="ＭＳ Ｐゴシック" charset="-128"/>
              </a:rPr>
              <a:t>H</a:t>
            </a:r>
            <a:r>
              <a:rPr lang="en-US" altLang="x-none" sz="4400" dirty="0">
                <a:ea typeface="ＭＳ Ｐゴシック" charset="-128"/>
              </a:rPr>
              <a:t>ypermedia </a:t>
            </a:r>
            <a:r>
              <a:rPr lang="en-US" altLang="x-none" sz="4400" dirty="0">
                <a:solidFill>
                  <a:srgbClr val="FF0000"/>
                </a:solidFill>
                <a:ea typeface="ＭＳ Ｐゴシック" charset="-128"/>
              </a:rPr>
              <a:t>A</a:t>
            </a:r>
            <a:r>
              <a:rPr lang="en-US" altLang="x-none" sz="4400" dirty="0">
                <a:ea typeface="ＭＳ Ｐゴシック" charset="-128"/>
              </a:rPr>
              <a:t>s </a:t>
            </a:r>
            <a:r>
              <a:rPr lang="en-US" altLang="x-none" sz="4400" dirty="0">
                <a:solidFill>
                  <a:srgbClr val="FF0000"/>
                </a:solidFill>
                <a:ea typeface="ＭＳ Ｐゴシック" charset="-128"/>
              </a:rPr>
              <a:t>T</a:t>
            </a:r>
            <a:r>
              <a:rPr lang="en-US" altLang="x-none" sz="4400" dirty="0">
                <a:ea typeface="ＭＳ Ｐゴシック" charset="-128"/>
              </a:rPr>
              <a:t>he </a:t>
            </a:r>
            <a:r>
              <a:rPr lang="en-US" altLang="x-none" sz="4400" dirty="0">
                <a:solidFill>
                  <a:srgbClr val="FF0000"/>
                </a:solidFill>
                <a:ea typeface="ＭＳ Ｐゴシック" charset="-128"/>
              </a:rPr>
              <a:t>E</a:t>
            </a:r>
            <a:r>
              <a:rPr lang="en-US" altLang="x-none" sz="4400" dirty="0">
                <a:ea typeface="ＭＳ Ｐゴシック" charset="-128"/>
              </a:rPr>
              <a:t>ngine </a:t>
            </a:r>
            <a:r>
              <a:rPr lang="en-US" altLang="x-none" sz="4400" dirty="0">
                <a:solidFill>
                  <a:srgbClr val="FF0000"/>
                </a:solidFill>
                <a:ea typeface="ＭＳ Ｐゴシック" charset="-128"/>
              </a:rPr>
              <a:t>O</a:t>
            </a:r>
            <a:r>
              <a:rPr lang="en-US" altLang="x-none" sz="4400" dirty="0">
                <a:ea typeface="ＭＳ Ｐゴシック" charset="-128"/>
              </a:rPr>
              <a:t>f </a:t>
            </a:r>
            <a:r>
              <a:rPr lang="en-US" altLang="x-none" sz="4400" dirty="0">
                <a:solidFill>
                  <a:srgbClr val="FF0000"/>
                </a:solidFill>
                <a:ea typeface="ＭＳ Ｐゴシック" charset="-128"/>
              </a:rPr>
              <a:t>A</a:t>
            </a:r>
            <a:r>
              <a:rPr lang="en-US" altLang="x-none" sz="4400" dirty="0">
                <a:ea typeface="ＭＳ Ｐゴシック" charset="-128"/>
              </a:rPr>
              <a:t>pplication </a:t>
            </a:r>
            <a:r>
              <a:rPr lang="en-US" altLang="x-none" sz="4400" dirty="0">
                <a:solidFill>
                  <a:srgbClr val="FF0000"/>
                </a:solidFill>
                <a:ea typeface="ＭＳ Ｐゴシック" charset="-128"/>
              </a:rPr>
              <a:t>S</a:t>
            </a:r>
            <a:r>
              <a:rPr lang="en-US" altLang="x-none" sz="4400" dirty="0">
                <a:ea typeface="ＭＳ Ｐゴシック" charset="-128"/>
              </a:rPr>
              <a:t>tate</a:t>
            </a:r>
          </a:p>
          <a:p>
            <a:pPr>
              <a:lnSpc>
                <a:spcPct val="120000"/>
              </a:lnSpc>
            </a:pPr>
            <a:endParaRPr lang="en-US" altLang="x-none" sz="4400" dirty="0">
              <a:ea typeface="ＭＳ Ｐゴシック" charset="-128"/>
            </a:endParaRPr>
          </a:p>
          <a:p>
            <a:pPr>
              <a:lnSpc>
                <a:spcPct val="120000"/>
              </a:lnSpc>
            </a:pPr>
            <a:r>
              <a:rPr lang="en-US" altLang="x-none" sz="4400" dirty="0">
                <a:ea typeface="ＭＳ Ｐゴシック" charset="-128"/>
              </a:rPr>
              <a:t>Hypermedia is document centric but with the additional feature of links.</a:t>
            </a:r>
          </a:p>
          <a:p>
            <a:pPr>
              <a:lnSpc>
                <a:spcPct val="120000"/>
              </a:lnSpc>
            </a:pPr>
            <a:r>
              <a:rPr lang="en-US" sz="4400" b="1" dirty="0"/>
              <a:t>Connectedness and Discoverability </a:t>
            </a:r>
          </a:p>
          <a:p>
            <a:pPr lvl="1">
              <a:lnSpc>
                <a:spcPct val="120000"/>
              </a:lnSpc>
            </a:pPr>
            <a:r>
              <a:rPr lang="en-US" sz="3600" dirty="0"/>
              <a:t>Like the Web, HTTP Responses contains links to other resources</a:t>
            </a:r>
            <a:endParaRPr lang="en-US" sz="3600" dirty="0">
              <a:ea typeface="ＭＳ Ｐゴシック" charset="-128"/>
            </a:endParaRPr>
          </a:p>
          <a:p>
            <a:pPr lvl="1">
              <a:lnSpc>
                <a:spcPct val="120000"/>
              </a:lnSpc>
            </a:pPr>
            <a:r>
              <a:rPr lang="en-US" altLang="x-none" sz="4400" dirty="0">
                <a:ea typeface="ＭＳ Ｐゴシック" charset="-128"/>
              </a:rPr>
              <a:t>With each request returned from a server it tells you what interactions you can do next as well as where you can go to transition the state of your application.</a:t>
            </a:r>
          </a:p>
          <a:p>
            <a:pPr>
              <a:lnSpc>
                <a:spcPct val="120000"/>
              </a:lnSpc>
            </a:pPr>
            <a:endParaRPr lang="en-US" altLang="x-none" i="1" dirty="0">
              <a:solidFill>
                <a:schemeClr val="bg1">
                  <a:lumMod val="65000"/>
                </a:schemeClr>
              </a:solidFill>
              <a:ea typeface="ＭＳ Ｐゴシック" charset="-128"/>
            </a:endParaRPr>
          </a:p>
        </p:txBody>
      </p:sp>
      <p:sp>
        <p:nvSpPr>
          <p:cNvPr id="4" name="Slide Number Placeholder 3"/>
          <p:cNvSpPr>
            <a:spLocks noGrp="1"/>
          </p:cNvSpPr>
          <p:nvPr>
            <p:ph type="sldNum" sz="quarter" idx="12"/>
          </p:nvPr>
        </p:nvSpPr>
        <p:spPr/>
        <p:txBody>
          <a:bodyPr/>
          <a:lstStyle/>
          <a:p>
            <a:fld id="{EDBACB3D-9350-3B46-A9B7-05769D77423C}" type="slidenum">
              <a:rPr lang="en-US" smtClean="0"/>
              <a:t>57</a:t>
            </a:fld>
            <a:endParaRPr lang="en-US"/>
          </a:p>
        </p:txBody>
      </p:sp>
      <p:sp>
        <p:nvSpPr>
          <p:cNvPr id="6" name="TextBox 5">
            <a:extLst>
              <a:ext uri="{FF2B5EF4-FFF2-40B4-BE49-F238E27FC236}">
                <a16:creationId xmlns:a16="http://schemas.microsoft.com/office/drawing/2014/main" id="{07956E4E-D7B0-1347-95CC-B437A7F9C8B5}"/>
              </a:ext>
            </a:extLst>
          </p:cNvPr>
          <p:cNvSpPr txBox="1"/>
          <p:nvPr/>
        </p:nvSpPr>
        <p:spPr>
          <a:xfrm>
            <a:off x="7354662" y="4141974"/>
            <a:ext cx="4695824" cy="2396938"/>
          </a:xfrm>
          <a:prstGeom prst="rect">
            <a:avLst/>
          </a:prstGeom>
          <a:noFill/>
          <a:ln>
            <a:solidFill>
              <a:schemeClr val="tx1"/>
            </a:solidFill>
          </a:ln>
        </p:spPr>
        <p:txBody>
          <a:bodyPr wrap="square">
            <a:spAutoFit/>
          </a:bodyPr>
          <a:lstStyle/>
          <a:p>
            <a:pPr>
              <a:lnSpc>
                <a:spcPct val="120000"/>
              </a:lnSpc>
            </a:pPr>
            <a:r>
              <a:rPr lang="en-US" altLang="x-none" dirty="0">
                <a:ea typeface="ＭＳ Ｐゴシック" charset="-128"/>
              </a:rPr>
              <a:t>Example:</a:t>
            </a:r>
          </a:p>
          <a:p>
            <a:pPr>
              <a:lnSpc>
                <a:spcPct val="120000"/>
              </a:lnSpc>
              <a:buFontTx/>
              <a:buNone/>
            </a:pPr>
            <a:r>
              <a:rPr lang="en-US" altLang="x-none" dirty="0">
                <a:ea typeface="ＭＳ Ｐゴシック" charset="-128"/>
              </a:rPr>
              <a:t>    </a:t>
            </a:r>
            <a:r>
              <a:rPr lang="en-US" altLang="x-none" i="1" dirty="0">
                <a:solidFill>
                  <a:schemeClr val="bg1">
                    <a:lumMod val="65000"/>
                  </a:schemeClr>
                </a:solidFill>
                <a:ea typeface="ＭＳ Ｐゴシック" charset="-128"/>
              </a:rPr>
              <a:t>&lt;order id = </a:t>
            </a:r>
            <a:r>
              <a:rPr lang="ja-JP" altLang="en-US" i="1">
                <a:solidFill>
                  <a:schemeClr val="bg1">
                    <a:lumMod val="65000"/>
                  </a:schemeClr>
                </a:solidFill>
                <a:ea typeface="ＭＳ Ｐゴシック" charset="-128"/>
              </a:rPr>
              <a:t>“</a:t>
            </a:r>
            <a:r>
              <a:rPr lang="en-US" altLang="ja-JP" i="1" dirty="0">
                <a:solidFill>
                  <a:schemeClr val="bg1">
                    <a:lumMod val="65000"/>
                  </a:schemeClr>
                </a:solidFill>
                <a:ea typeface="ＭＳ Ｐゴシック" charset="-128"/>
              </a:rPr>
              <a:t>111</a:t>
            </a:r>
            <a:r>
              <a:rPr lang="ja-JP" altLang="en-US" i="1">
                <a:solidFill>
                  <a:schemeClr val="bg1">
                    <a:lumMod val="65000"/>
                  </a:schemeClr>
                </a:solidFill>
                <a:ea typeface="ＭＳ Ｐゴシック" charset="-128"/>
              </a:rPr>
              <a:t>”</a:t>
            </a:r>
            <a:r>
              <a:rPr lang="en-US" altLang="ja-JP" i="1" dirty="0">
                <a:solidFill>
                  <a:schemeClr val="bg1">
                    <a:lumMod val="65000"/>
                  </a:schemeClr>
                </a:solidFill>
                <a:ea typeface="ＭＳ Ｐゴシック" charset="-128"/>
              </a:rPr>
              <a:t>&gt;</a:t>
            </a:r>
          </a:p>
          <a:p>
            <a:pPr>
              <a:lnSpc>
                <a:spcPct val="120000"/>
              </a:lnSpc>
              <a:buFontTx/>
              <a:buNone/>
            </a:pPr>
            <a:r>
              <a:rPr lang="en-US" altLang="x-none" i="1" dirty="0">
                <a:solidFill>
                  <a:schemeClr val="bg1">
                    <a:lumMod val="65000"/>
                  </a:schemeClr>
                </a:solidFill>
                <a:ea typeface="ＭＳ Ｐゴシック" charset="-128"/>
              </a:rPr>
              <a:t>        &lt;customer&gt;http://…/customers/3214</a:t>
            </a:r>
          </a:p>
          <a:p>
            <a:pPr>
              <a:lnSpc>
                <a:spcPct val="120000"/>
              </a:lnSpc>
              <a:buFontTx/>
              <a:buNone/>
            </a:pPr>
            <a:r>
              <a:rPr lang="en-US" altLang="x-none" i="1" dirty="0">
                <a:solidFill>
                  <a:schemeClr val="bg1">
                    <a:lumMod val="65000"/>
                  </a:schemeClr>
                </a:solidFill>
                <a:ea typeface="ＭＳ Ｐゴシック" charset="-128"/>
              </a:rPr>
              <a:t>        &lt;order-entries&gt;</a:t>
            </a:r>
          </a:p>
          <a:p>
            <a:pPr>
              <a:lnSpc>
                <a:spcPct val="120000"/>
              </a:lnSpc>
              <a:buFontTx/>
              <a:buNone/>
            </a:pPr>
            <a:r>
              <a:rPr lang="en-US" altLang="x-none" i="1" dirty="0">
                <a:solidFill>
                  <a:schemeClr val="bg1">
                    <a:lumMod val="65000"/>
                  </a:schemeClr>
                </a:solidFill>
                <a:ea typeface="ＭＳ Ｐゴシック" charset="-128"/>
              </a:rPr>
              <a:t>            &lt;order-entry&gt;</a:t>
            </a:r>
          </a:p>
          <a:p>
            <a:pPr>
              <a:lnSpc>
                <a:spcPct val="120000"/>
              </a:lnSpc>
              <a:buFontTx/>
              <a:buNone/>
            </a:pPr>
            <a:r>
              <a:rPr lang="en-US" altLang="x-none" i="1" dirty="0">
                <a:solidFill>
                  <a:schemeClr val="bg1">
                    <a:lumMod val="65000"/>
                  </a:schemeClr>
                </a:solidFill>
                <a:ea typeface="ＭＳ Ｐゴシック" charset="-128"/>
              </a:rPr>
              <a:t>                 &lt;qty&gt;5</a:t>
            </a:r>
          </a:p>
          <a:p>
            <a:pPr>
              <a:lnSpc>
                <a:spcPct val="120000"/>
              </a:lnSpc>
              <a:buFontTx/>
              <a:buNone/>
            </a:pPr>
            <a:r>
              <a:rPr lang="en-US" altLang="x-none" i="1" dirty="0">
                <a:solidFill>
                  <a:schemeClr val="bg1">
                    <a:lumMod val="65000"/>
                  </a:schemeClr>
                </a:solidFill>
                <a:ea typeface="ＭＳ Ｐゴシック" charset="-128"/>
              </a:rPr>
              <a:t>                 &lt;product&gt;http://…/products/111</a:t>
            </a:r>
            <a:endParaRPr lang="en-US" dirty="0"/>
          </a:p>
        </p:txBody>
      </p:sp>
      <p:sp>
        <p:nvSpPr>
          <p:cNvPr id="7" name="Footer Placeholder 6">
            <a:extLst>
              <a:ext uri="{FF2B5EF4-FFF2-40B4-BE49-F238E27FC236}">
                <a16:creationId xmlns:a16="http://schemas.microsoft.com/office/drawing/2014/main" id="{695A5B3B-FDBF-3F4F-A292-8433D794D60E}"/>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61966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b="1" dirty="0">
                <a:ea typeface="ＭＳ Ｐゴシック" charset="-128"/>
              </a:rPr>
              <a:t>Principle 5:</a:t>
            </a:r>
            <a:r>
              <a:rPr lang="en-US" altLang="x-none" dirty="0">
                <a:ea typeface="ＭＳ Ｐゴシック" charset="-128"/>
              </a:rPr>
              <a:t> </a:t>
            </a:r>
            <a:r>
              <a:rPr lang="en-US" altLang="x-none" dirty="0">
                <a:solidFill>
                  <a:srgbClr val="FF0000"/>
                </a:solidFill>
                <a:ea typeface="ＭＳ Ｐゴシック" charset="-128"/>
              </a:rPr>
              <a:t>HATEOS</a:t>
            </a:r>
            <a:r>
              <a:rPr lang="en-US" altLang="x-none" dirty="0">
                <a:ea typeface="ＭＳ Ｐゴシック" charset="-128"/>
              </a:rPr>
              <a:t> </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pPr>
            <a:r>
              <a:rPr lang="en-US" altLang="x-none" dirty="0">
                <a:ea typeface="ＭＳ Ｐゴシック" charset="-128"/>
              </a:rPr>
              <a:t>From Wikipedia:</a:t>
            </a:r>
          </a:p>
          <a:p>
            <a:pPr marL="0" indent="0" algn="just">
              <a:lnSpc>
                <a:spcPct val="110000"/>
              </a:lnSpc>
              <a:buNone/>
            </a:pPr>
            <a:endParaRPr lang="en-US" altLang="x-none" dirty="0">
              <a:ea typeface="ＭＳ Ｐゴシック" charset="-128"/>
            </a:endParaRPr>
          </a:p>
          <a:p>
            <a:pPr marL="0" indent="0" algn="just">
              <a:lnSpc>
                <a:spcPct val="110000"/>
              </a:lnSpc>
              <a:buNone/>
            </a:pPr>
            <a:r>
              <a:rPr lang="en-US" altLang="x-none" dirty="0">
                <a:ea typeface="ＭＳ Ｐゴシック" charset="-128"/>
              </a:rPr>
              <a:t>A REST client enters a REST application through a simple fixed URL. All future actions the client may take are discovered within resource representations returned from the server. </a:t>
            </a:r>
            <a:r>
              <a:rPr lang="en-US" altLang="x-none" dirty="0">
                <a:highlight>
                  <a:srgbClr val="FFFF00"/>
                </a:highlight>
                <a:ea typeface="ＭＳ Ｐゴシック" charset="-128"/>
              </a:rPr>
              <a:t>The media types used for these representations, and the link relations they may contain, are standardized. </a:t>
            </a:r>
            <a:r>
              <a:rPr lang="en-US" altLang="x-none" dirty="0">
                <a:ea typeface="ＭＳ Ｐゴシック" charset="-128"/>
              </a:rPr>
              <a:t>The client transitions through application states by selecting from the links within a representation or by manipulating the representation in other ways afforded by its media type. In this way, </a:t>
            </a:r>
            <a:r>
              <a:rPr lang="en-US" altLang="x-none" dirty="0">
                <a:highlight>
                  <a:srgbClr val="FFFF00"/>
                </a:highlight>
                <a:ea typeface="ＭＳ Ｐゴシック" charset="-128"/>
              </a:rPr>
              <a:t>RESTful interaction is driven by hypermedia</a:t>
            </a:r>
            <a:r>
              <a:rPr lang="en-US" altLang="x-none" dirty="0">
                <a:ea typeface="ＭＳ Ｐゴシック" charset="-128"/>
              </a:rPr>
              <a:t>, rather than out-of-band information.</a:t>
            </a:r>
          </a:p>
          <a:p>
            <a:pPr>
              <a:lnSpc>
                <a:spcPct val="110000"/>
              </a:lnSpc>
            </a:pPr>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58</a:t>
            </a:fld>
            <a:endParaRPr lang="en-US"/>
          </a:p>
        </p:txBody>
      </p:sp>
      <p:sp>
        <p:nvSpPr>
          <p:cNvPr id="5" name="Footer Placeholder 4">
            <a:extLst>
              <a:ext uri="{FF2B5EF4-FFF2-40B4-BE49-F238E27FC236}">
                <a16:creationId xmlns:a16="http://schemas.microsoft.com/office/drawing/2014/main" id="{1D830E6D-1F9D-EF4A-A1D1-6E2F42C2D399}"/>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648917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1A14BC-9959-6845-8C52-160684E80AE3}"/>
              </a:ext>
            </a:extLst>
          </p:cNvPr>
          <p:cNvSpPr>
            <a:spLocks noGrp="1"/>
          </p:cNvSpPr>
          <p:nvPr>
            <p:ph type="ctrTitle"/>
          </p:nvPr>
        </p:nvSpPr>
        <p:spPr/>
        <p:txBody>
          <a:bodyPr/>
          <a:lstStyle/>
          <a:p>
            <a:r>
              <a:rPr lang="en-US" dirty="0"/>
              <a:t>Tutorial</a:t>
            </a:r>
          </a:p>
        </p:txBody>
      </p:sp>
      <p:sp>
        <p:nvSpPr>
          <p:cNvPr id="4" name="Slide Number Placeholder 3">
            <a:extLst>
              <a:ext uri="{FF2B5EF4-FFF2-40B4-BE49-F238E27FC236}">
                <a16:creationId xmlns:a16="http://schemas.microsoft.com/office/drawing/2014/main" id="{CF61C7C1-4A42-0F4F-A4BB-90F81DECDD2E}"/>
              </a:ext>
            </a:extLst>
          </p:cNvPr>
          <p:cNvSpPr>
            <a:spLocks noGrp="1"/>
          </p:cNvSpPr>
          <p:nvPr>
            <p:ph type="sldNum" sz="quarter" idx="12"/>
          </p:nvPr>
        </p:nvSpPr>
        <p:spPr/>
        <p:txBody>
          <a:bodyPr/>
          <a:lstStyle/>
          <a:p>
            <a:fld id="{EDBACB3D-9350-3B46-A9B7-05769D77423C}" type="slidenum">
              <a:rPr lang="en-US" smtClean="0"/>
              <a:t>59</a:t>
            </a:fld>
            <a:endParaRPr lang="en-US"/>
          </a:p>
        </p:txBody>
      </p:sp>
      <p:sp>
        <p:nvSpPr>
          <p:cNvPr id="9" name="Footer Placeholder 8">
            <a:extLst>
              <a:ext uri="{FF2B5EF4-FFF2-40B4-BE49-F238E27FC236}">
                <a16:creationId xmlns:a16="http://schemas.microsoft.com/office/drawing/2014/main" id="{048A1303-113D-8145-8ED6-3BBFF1503DE5}"/>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50721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45" y="199869"/>
            <a:ext cx="10515600" cy="1325563"/>
          </a:xfrm>
        </p:spPr>
        <p:txBody>
          <a:bodyPr/>
          <a:lstStyle/>
          <a:p>
            <a:r>
              <a:rPr lang="en-US" dirty="0"/>
              <a:t>Web Services </a:t>
            </a:r>
          </a:p>
        </p:txBody>
      </p:sp>
      <p:sp>
        <p:nvSpPr>
          <p:cNvPr id="3" name="Content Placeholder 2"/>
          <p:cNvSpPr>
            <a:spLocks noGrp="1"/>
          </p:cNvSpPr>
          <p:nvPr>
            <p:ph idx="1"/>
          </p:nvPr>
        </p:nvSpPr>
        <p:spPr>
          <a:xfrm>
            <a:off x="528484" y="1525432"/>
            <a:ext cx="8435901" cy="4351338"/>
          </a:xfrm>
        </p:spPr>
        <p:txBody>
          <a:bodyPr>
            <a:normAutofit fontScale="70000" lnSpcReduction="20000"/>
          </a:bodyPr>
          <a:lstStyle/>
          <a:p>
            <a:pPr>
              <a:lnSpc>
                <a:spcPct val="120000"/>
              </a:lnSpc>
            </a:pPr>
            <a:r>
              <a:rPr lang="en-US" altLang="x-none" sz="3400" dirty="0">
                <a:ea typeface="ＭＳ Ｐゴシック" charset="-128"/>
              </a:rPr>
              <a:t>The goal of web services is </a:t>
            </a:r>
            <a:r>
              <a:rPr lang="en-US" altLang="ja-JP" sz="3400" dirty="0">
                <a:ea typeface="ＭＳ Ｐゴシック" charset="-128"/>
              </a:rPr>
              <a:t>to provide technologies to allow software in different places, written in different languages and resident on different platforms to connect and interoperate.</a:t>
            </a:r>
          </a:p>
          <a:p>
            <a:pPr>
              <a:lnSpc>
                <a:spcPct val="120000"/>
              </a:lnSpc>
            </a:pPr>
            <a:endParaRPr lang="en-US" altLang="x-none" sz="3400" dirty="0">
              <a:ea typeface="ＭＳ Ｐゴシック" charset="-128"/>
            </a:endParaRPr>
          </a:p>
          <a:p>
            <a:pPr>
              <a:lnSpc>
                <a:spcPct val="120000"/>
              </a:lnSpc>
            </a:pPr>
            <a:r>
              <a:rPr lang="en-US" altLang="x-none" sz="3400" dirty="0">
                <a:ea typeface="ＭＳ Ｐゴシック" charset="-128"/>
              </a:rPr>
              <a:t>Web services is one of the dominant paradigms for programming distributed systems.</a:t>
            </a:r>
          </a:p>
          <a:p>
            <a:pPr>
              <a:lnSpc>
                <a:spcPct val="120000"/>
              </a:lnSpc>
            </a:pPr>
            <a:endParaRPr lang="en-US" altLang="x-none" sz="3400" dirty="0">
              <a:ea typeface="ＭＳ Ｐゴシック" charset="-128"/>
            </a:endParaRPr>
          </a:p>
          <a:p>
            <a:pPr>
              <a:lnSpc>
                <a:spcPct val="120000"/>
              </a:lnSpc>
            </a:pPr>
            <a:r>
              <a:rPr lang="en-US" altLang="x-none" sz="3400" dirty="0">
                <a:ea typeface="ＭＳ Ｐゴシック" charset="-128"/>
              </a:rPr>
              <a:t>Web services enables business to business integration.</a:t>
            </a:r>
          </a:p>
          <a:p>
            <a:pPr lvl="1">
              <a:lnSpc>
                <a:spcPct val="120000"/>
              </a:lnSpc>
            </a:pPr>
            <a:r>
              <a:rPr lang="en-US" altLang="x-none" sz="3000" dirty="0">
                <a:ea typeface="ＭＳ Ｐゴシック" charset="-128"/>
              </a:rPr>
              <a:t>Suppose one organization uses CORBA and another uses .NET </a:t>
            </a:r>
            <a:r>
              <a:rPr lang="en-US" altLang="x-none" sz="3000" dirty="0">
                <a:ea typeface="ＭＳ Ｐゴシック" charset="-128"/>
                <a:sym typeface="Wingdings" pitchFamily="2" charset="2"/>
              </a:rPr>
              <a:t> </a:t>
            </a:r>
            <a:r>
              <a:rPr lang="en-US" altLang="x-none" sz="3000" dirty="0">
                <a:ea typeface="ＭＳ Ｐゴシック" charset="-128"/>
              </a:rPr>
              <a:t>No problem!</a:t>
            </a:r>
            <a:endParaRPr lang="en-US" altLang="x-none" sz="3400" dirty="0">
              <a:ea typeface="ＭＳ Ｐゴシック" charset="-128"/>
            </a:endParaRPr>
          </a:p>
          <a:p>
            <a:pPr>
              <a:lnSpc>
                <a:spcPct val="120000"/>
              </a:lnSpc>
            </a:pPr>
            <a:r>
              <a:rPr lang="en-US" altLang="x-none" sz="3400" dirty="0">
                <a:ea typeface="ＭＳ Ｐゴシック" charset="-128"/>
              </a:rPr>
              <a:t>Web services may exist internally to an organization or externally (in the cloud).</a:t>
            </a:r>
          </a:p>
          <a:p>
            <a:endParaRPr lang="en-US" altLang="x-none" dirty="0">
              <a:ea typeface="ＭＳ Ｐゴシック" charset="-128"/>
            </a:endParaRPr>
          </a:p>
          <a:p>
            <a:endParaRPr lang="en-US" dirty="0"/>
          </a:p>
        </p:txBody>
      </p:sp>
      <p:pic>
        <p:nvPicPr>
          <p:cNvPr id="29698" name="Picture 2" descr="mage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385" y="2396447"/>
            <a:ext cx="3163965" cy="30888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DBACB3D-9350-3B46-A9B7-05769D77423C}" type="slidenum">
              <a:rPr lang="en-US" smtClean="0"/>
              <a:t>6</a:t>
            </a:fld>
            <a:endParaRPr lang="en-US" dirty="0"/>
          </a:p>
        </p:txBody>
      </p:sp>
      <p:sp>
        <p:nvSpPr>
          <p:cNvPr id="5" name="Footer Placeholder 4">
            <a:extLst>
              <a:ext uri="{FF2B5EF4-FFF2-40B4-BE49-F238E27FC236}">
                <a16:creationId xmlns:a16="http://schemas.microsoft.com/office/drawing/2014/main" id="{5FC46FD2-2478-854E-A4E2-17C9E9232F31}"/>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733083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Design a REST API</a:t>
            </a:r>
          </a:p>
        </p:txBody>
      </p:sp>
      <p:sp>
        <p:nvSpPr>
          <p:cNvPr id="3" name="Content Placeholder 2"/>
          <p:cNvSpPr>
            <a:spLocks noGrp="1"/>
          </p:cNvSpPr>
          <p:nvPr>
            <p:ph idx="1"/>
          </p:nvPr>
        </p:nvSpPr>
        <p:spPr/>
        <p:txBody>
          <a:bodyPr>
            <a:normAutofit lnSpcReduction="10000"/>
          </a:bodyPr>
          <a:lstStyle/>
          <a:p>
            <a:pPr fontAlgn="base"/>
            <a:r>
              <a:rPr lang="en-US" dirty="0"/>
              <a:t>Decide what resource(s) need to be available.</a:t>
            </a:r>
          </a:p>
          <a:p>
            <a:pPr fontAlgn="base"/>
            <a:endParaRPr lang="en-US" dirty="0"/>
          </a:p>
          <a:p>
            <a:pPr fontAlgn="base"/>
            <a:r>
              <a:rPr lang="en-US" dirty="0"/>
              <a:t>Assign URLs to those resources.</a:t>
            </a:r>
          </a:p>
          <a:p>
            <a:pPr fontAlgn="base"/>
            <a:endParaRPr lang="en-US" dirty="0"/>
          </a:p>
          <a:p>
            <a:pPr fontAlgn="base"/>
            <a:r>
              <a:rPr lang="en-US" dirty="0"/>
              <a:t>Decide what actions the client should be allowed to perform on those resources.</a:t>
            </a:r>
          </a:p>
          <a:p>
            <a:pPr fontAlgn="base"/>
            <a:endParaRPr lang="en-US" dirty="0"/>
          </a:p>
          <a:p>
            <a:pPr fontAlgn="base"/>
            <a:r>
              <a:rPr lang="en-US" dirty="0"/>
              <a:t>Figure out what pieces of data are required for each action and what format they should be in.</a:t>
            </a:r>
          </a:p>
          <a:p>
            <a:pPr fontAlgn="base"/>
            <a:endParaRPr lang="en-US" dirty="0"/>
          </a:p>
        </p:txBody>
      </p:sp>
      <p:sp>
        <p:nvSpPr>
          <p:cNvPr id="4" name="Slide Number Placeholder 3"/>
          <p:cNvSpPr>
            <a:spLocks noGrp="1"/>
          </p:cNvSpPr>
          <p:nvPr>
            <p:ph type="sldNum" sz="quarter" idx="12"/>
          </p:nvPr>
        </p:nvSpPr>
        <p:spPr/>
        <p:txBody>
          <a:bodyPr/>
          <a:lstStyle/>
          <a:p>
            <a:fld id="{EDBACB3D-9350-3B46-A9B7-05769D77423C}" type="slidenum">
              <a:rPr lang="en-US" smtClean="0"/>
              <a:t>60</a:t>
            </a:fld>
            <a:endParaRPr lang="en-US"/>
          </a:p>
        </p:txBody>
      </p:sp>
      <p:sp>
        <p:nvSpPr>
          <p:cNvPr id="5" name="Footer Placeholder 4">
            <a:extLst>
              <a:ext uri="{FF2B5EF4-FFF2-40B4-BE49-F238E27FC236}">
                <a16:creationId xmlns:a16="http://schemas.microsoft.com/office/drawing/2014/main" id="{D0042D32-8B93-B34D-8D4E-C06D303191E8}"/>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4142005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54E5-C59E-E948-A950-EC382ED34B30}"/>
              </a:ext>
            </a:extLst>
          </p:cNvPr>
          <p:cNvSpPr>
            <a:spLocks noGrp="1"/>
          </p:cNvSpPr>
          <p:nvPr>
            <p:ph type="title"/>
          </p:nvPr>
        </p:nvSpPr>
        <p:spPr/>
        <p:txBody>
          <a:bodyPr/>
          <a:lstStyle/>
          <a:p>
            <a:r>
              <a:rPr lang="en-US" dirty="0"/>
              <a:t>Implementing a User Management RESTful Web Service</a:t>
            </a:r>
          </a:p>
        </p:txBody>
      </p:sp>
      <p:sp>
        <p:nvSpPr>
          <p:cNvPr id="3" name="Content Placeholder 2">
            <a:extLst>
              <a:ext uri="{FF2B5EF4-FFF2-40B4-BE49-F238E27FC236}">
                <a16:creationId xmlns:a16="http://schemas.microsoft.com/office/drawing/2014/main" id="{3AD6B4B9-71E5-C142-9310-54AA7E022CD4}"/>
              </a:ext>
            </a:extLst>
          </p:cNvPr>
          <p:cNvSpPr>
            <a:spLocks noGrp="1"/>
          </p:cNvSpPr>
          <p:nvPr>
            <p:ph idx="1"/>
          </p:nvPr>
        </p:nvSpPr>
        <p:spPr/>
        <p:txBody>
          <a:bodyPr/>
          <a:lstStyle/>
          <a:p>
            <a:r>
              <a:rPr lang="en-US" dirty="0"/>
              <a:t>We will implement a web service for user management with following functionalities </a:t>
            </a:r>
          </a:p>
        </p:txBody>
      </p:sp>
      <p:sp>
        <p:nvSpPr>
          <p:cNvPr id="4" name="Slide Number Placeholder 3">
            <a:extLst>
              <a:ext uri="{FF2B5EF4-FFF2-40B4-BE49-F238E27FC236}">
                <a16:creationId xmlns:a16="http://schemas.microsoft.com/office/drawing/2014/main" id="{6C65ECD6-7B94-F543-89EE-D79824BCFB55}"/>
              </a:ext>
            </a:extLst>
          </p:cNvPr>
          <p:cNvSpPr>
            <a:spLocks noGrp="1"/>
          </p:cNvSpPr>
          <p:nvPr>
            <p:ph type="sldNum" sz="quarter" idx="12"/>
          </p:nvPr>
        </p:nvSpPr>
        <p:spPr/>
        <p:txBody>
          <a:bodyPr/>
          <a:lstStyle/>
          <a:p>
            <a:fld id="{EDBACB3D-9350-3B46-A9B7-05769D77423C}" type="slidenum">
              <a:rPr lang="en-US" smtClean="0"/>
              <a:t>61</a:t>
            </a:fld>
            <a:endParaRPr lang="en-US"/>
          </a:p>
        </p:txBody>
      </p:sp>
      <p:pic>
        <p:nvPicPr>
          <p:cNvPr id="6" name="Picture 5">
            <a:extLst>
              <a:ext uri="{FF2B5EF4-FFF2-40B4-BE49-F238E27FC236}">
                <a16:creationId xmlns:a16="http://schemas.microsoft.com/office/drawing/2014/main" id="{3EA80767-89B5-3D46-B5A1-870EDD7FAA50}"/>
              </a:ext>
            </a:extLst>
          </p:cNvPr>
          <p:cNvPicPr>
            <a:picLocks noChangeAspect="1"/>
          </p:cNvPicPr>
          <p:nvPr/>
        </p:nvPicPr>
        <p:blipFill>
          <a:blip r:embed="rId2"/>
          <a:stretch>
            <a:fillRect/>
          </a:stretch>
        </p:blipFill>
        <p:spPr>
          <a:xfrm>
            <a:off x="838200" y="3384392"/>
            <a:ext cx="9851934" cy="1921510"/>
          </a:xfrm>
          <a:prstGeom prst="rect">
            <a:avLst/>
          </a:prstGeom>
        </p:spPr>
      </p:pic>
      <p:sp>
        <p:nvSpPr>
          <p:cNvPr id="9" name="Footer Placeholder 8">
            <a:extLst>
              <a:ext uri="{FF2B5EF4-FFF2-40B4-BE49-F238E27FC236}">
                <a16:creationId xmlns:a16="http://schemas.microsoft.com/office/drawing/2014/main" id="{21305A1C-44C8-C14D-90BF-C13A4429B5B2}"/>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886990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DE1F-F21E-414B-AF9D-6D9CD3E715C3}"/>
              </a:ext>
            </a:extLst>
          </p:cNvPr>
          <p:cNvSpPr>
            <a:spLocks noGrp="1"/>
          </p:cNvSpPr>
          <p:nvPr>
            <p:ph type="title"/>
          </p:nvPr>
        </p:nvSpPr>
        <p:spPr/>
        <p:txBody>
          <a:bodyPr/>
          <a:lstStyle/>
          <a:p>
            <a:r>
              <a:rPr lang="en-US" dirty="0"/>
              <a:t>Flask Application Implementation</a:t>
            </a:r>
          </a:p>
        </p:txBody>
      </p:sp>
      <p:sp>
        <p:nvSpPr>
          <p:cNvPr id="3" name="Content Placeholder 2">
            <a:extLst>
              <a:ext uri="{FF2B5EF4-FFF2-40B4-BE49-F238E27FC236}">
                <a16:creationId xmlns:a16="http://schemas.microsoft.com/office/drawing/2014/main" id="{A4F5B8DD-D308-1241-A82D-D48B99F0EA45}"/>
              </a:ext>
            </a:extLst>
          </p:cNvPr>
          <p:cNvSpPr>
            <a:spLocks noGrp="1"/>
          </p:cNvSpPr>
          <p:nvPr>
            <p:ph idx="1"/>
          </p:nvPr>
        </p:nvSpPr>
        <p:spPr/>
        <p:txBody>
          <a:bodyPr/>
          <a:lstStyle/>
          <a:p>
            <a:r>
              <a:rPr lang="en-US" dirty="0"/>
              <a:t>Flask is a web framework in Python that lets you develop web applications easily</a:t>
            </a:r>
          </a:p>
          <a:p>
            <a:endParaRPr lang="en-US" dirty="0"/>
          </a:p>
          <a:p>
            <a:r>
              <a:rPr lang="en-US" dirty="0"/>
              <a:t>Application folder (</a:t>
            </a:r>
            <a:r>
              <a:rPr lang="en-US" dirty="0">
                <a:latin typeface="Courier New" panose="02070309020205020404" pitchFamily="49" charset="0"/>
                <a:cs typeface="Courier New" panose="02070309020205020404" pitchFamily="49" charset="0"/>
              </a:rPr>
              <a:t>users-flask-app</a:t>
            </a:r>
            <a:r>
              <a:rPr lang="en-US" dirty="0"/>
              <a:t>) should at least include the following two files:</a:t>
            </a:r>
          </a:p>
          <a:p>
            <a:pPr lvl="1"/>
            <a:r>
              <a:rPr lang="en-US" dirty="0" err="1">
                <a:latin typeface="Courier New" panose="02070309020205020404" pitchFamily="49" charset="0"/>
                <a:cs typeface="Courier New" panose="02070309020205020404" pitchFamily="49" charset="0"/>
              </a:rPr>
              <a:t>requirements.txt</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app.py</a:t>
            </a:r>
            <a:endParaRPr lang="en-US" dirty="0">
              <a:latin typeface="Courier New" panose="02070309020205020404" pitchFamily="49" charset="0"/>
              <a:cs typeface="Courier New" panose="02070309020205020404" pitchFamily="49" charset="0"/>
            </a:endParaRPr>
          </a:p>
          <a:p>
            <a:pPr lvl="1"/>
            <a:r>
              <a:rPr lang="en-US" dirty="0">
                <a:cs typeface="Courier New" panose="02070309020205020404" pitchFamily="49" charset="0"/>
              </a:rPr>
              <a:t>Optional: i</a:t>
            </a:r>
            <a:r>
              <a:rPr lang="en-US" dirty="0"/>
              <a:t>nput file with user information: </a:t>
            </a:r>
            <a:r>
              <a:rPr lang="en-US" dirty="0" err="1">
                <a:latin typeface="Courier New" panose="02070309020205020404" pitchFamily="49" charset="0"/>
                <a:cs typeface="Courier New" panose="02070309020205020404" pitchFamily="49" charset="0"/>
              </a:rPr>
              <a:t>users.json</a:t>
            </a:r>
            <a:endParaRPr lang="en-US" dirty="0">
              <a:latin typeface="Courier New" panose="02070309020205020404" pitchFamily="49" charset="0"/>
              <a:cs typeface="Courier New" panose="02070309020205020404" pitchFamily="49" charset="0"/>
            </a:endParaRPr>
          </a:p>
          <a:p>
            <a:endParaRPr lang="en-US" dirty="0"/>
          </a:p>
          <a:p>
            <a:endParaRPr lang="en-US" dirty="0">
              <a:latin typeface="Courier New" panose="02070309020205020404" pitchFamily="49" charset="0"/>
              <a:cs typeface="Courier New" panose="02070309020205020404" pitchFamily="49" charset="0"/>
            </a:endParaRPr>
          </a:p>
          <a:p>
            <a:pPr lvl="1"/>
            <a:endParaRPr lang="en-US" dirty="0"/>
          </a:p>
        </p:txBody>
      </p:sp>
      <p:sp>
        <p:nvSpPr>
          <p:cNvPr id="4" name="Slide Number Placeholder 3">
            <a:extLst>
              <a:ext uri="{FF2B5EF4-FFF2-40B4-BE49-F238E27FC236}">
                <a16:creationId xmlns:a16="http://schemas.microsoft.com/office/drawing/2014/main" id="{7C6FF964-855D-7447-A0B3-3BFAE1CE8FDC}"/>
              </a:ext>
            </a:extLst>
          </p:cNvPr>
          <p:cNvSpPr>
            <a:spLocks noGrp="1"/>
          </p:cNvSpPr>
          <p:nvPr>
            <p:ph type="sldNum" sz="quarter" idx="12"/>
          </p:nvPr>
        </p:nvSpPr>
        <p:spPr/>
        <p:txBody>
          <a:bodyPr/>
          <a:lstStyle/>
          <a:p>
            <a:fld id="{EDBACB3D-9350-3B46-A9B7-05769D77423C}" type="slidenum">
              <a:rPr lang="en-US" smtClean="0"/>
              <a:t>62</a:t>
            </a:fld>
            <a:endParaRPr lang="en-US"/>
          </a:p>
        </p:txBody>
      </p:sp>
      <p:sp>
        <p:nvSpPr>
          <p:cNvPr id="5" name="Footer Placeholder 4">
            <a:extLst>
              <a:ext uri="{FF2B5EF4-FFF2-40B4-BE49-F238E27FC236}">
                <a16:creationId xmlns:a16="http://schemas.microsoft.com/office/drawing/2014/main" id="{CAEBF6EF-75F5-004C-8B04-44EB264CB5B1}"/>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360658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6B8A-E874-7349-8DE1-4070597841E6}"/>
              </a:ext>
            </a:extLst>
          </p:cNvPr>
          <p:cNvSpPr>
            <a:spLocks noGrp="1"/>
          </p:cNvSpPr>
          <p:nvPr>
            <p:ph type="title"/>
          </p:nvPr>
        </p:nvSpPr>
        <p:spPr/>
        <p:txBody>
          <a:bodyPr/>
          <a:lstStyle/>
          <a:p>
            <a:r>
              <a:rPr lang="en-US" dirty="0"/>
              <a:t>Setting up the environment</a:t>
            </a:r>
          </a:p>
        </p:txBody>
      </p:sp>
      <p:sp>
        <p:nvSpPr>
          <p:cNvPr id="4" name="Slide Number Placeholder 3">
            <a:extLst>
              <a:ext uri="{FF2B5EF4-FFF2-40B4-BE49-F238E27FC236}">
                <a16:creationId xmlns:a16="http://schemas.microsoft.com/office/drawing/2014/main" id="{352450E8-0A72-8747-BA6C-2FF42A0D5F73}"/>
              </a:ext>
            </a:extLst>
          </p:cNvPr>
          <p:cNvSpPr>
            <a:spLocks noGrp="1"/>
          </p:cNvSpPr>
          <p:nvPr>
            <p:ph type="sldNum" sz="quarter" idx="12"/>
          </p:nvPr>
        </p:nvSpPr>
        <p:spPr/>
        <p:txBody>
          <a:bodyPr/>
          <a:lstStyle/>
          <a:p>
            <a:fld id="{EDBACB3D-9350-3B46-A9B7-05769D77423C}" type="slidenum">
              <a:rPr lang="en-US" smtClean="0"/>
              <a:t>63</a:t>
            </a:fld>
            <a:endParaRPr lang="en-US"/>
          </a:p>
        </p:txBody>
      </p:sp>
      <p:pic>
        <p:nvPicPr>
          <p:cNvPr id="6" name="Picture 5">
            <a:extLst>
              <a:ext uri="{FF2B5EF4-FFF2-40B4-BE49-F238E27FC236}">
                <a16:creationId xmlns:a16="http://schemas.microsoft.com/office/drawing/2014/main" id="{6B7D4474-654F-6348-993B-1A2B6726D21B}"/>
              </a:ext>
            </a:extLst>
          </p:cNvPr>
          <p:cNvPicPr>
            <a:picLocks noChangeAspect="1"/>
          </p:cNvPicPr>
          <p:nvPr/>
        </p:nvPicPr>
        <p:blipFill>
          <a:blip r:embed="rId2"/>
          <a:stretch>
            <a:fillRect/>
          </a:stretch>
        </p:blipFill>
        <p:spPr>
          <a:xfrm>
            <a:off x="1312069" y="4794499"/>
            <a:ext cx="9579088" cy="700405"/>
          </a:xfrm>
          <a:prstGeom prst="rect">
            <a:avLst/>
          </a:prstGeom>
        </p:spPr>
      </p:pic>
      <p:pic>
        <p:nvPicPr>
          <p:cNvPr id="8" name="Picture 7">
            <a:extLst>
              <a:ext uri="{FF2B5EF4-FFF2-40B4-BE49-F238E27FC236}">
                <a16:creationId xmlns:a16="http://schemas.microsoft.com/office/drawing/2014/main" id="{A461A932-43E7-B549-9140-4C5CC7BD3320}"/>
              </a:ext>
            </a:extLst>
          </p:cNvPr>
          <p:cNvPicPr>
            <a:picLocks noChangeAspect="1"/>
          </p:cNvPicPr>
          <p:nvPr/>
        </p:nvPicPr>
        <p:blipFill>
          <a:blip r:embed="rId3"/>
          <a:stretch>
            <a:fillRect/>
          </a:stretch>
        </p:blipFill>
        <p:spPr>
          <a:xfrm>
            <a:off x="2694214" y="1713298"/>
            <a:ext cx="5755539" cy="2730997"/>
          </a:xfrm>
          <a:prstGeom prst="rect">
            <a:avLst/>
          </a:prstGeom>
        </p:spPr>
      </p:pic>
      <p:sp>
        <p:nvSpPr>
          <p:cNvPr id="9" name="Footer Placeholder 8">
            <a:extLst>
              <a:ext uri="{FF2B5EF4-FFF2-40B4-BE49-F238E27FC236}">
                <a16:creationId xmlns:a16="http://schemas.microsoft.com/office/drawing/2014/main" id="{8DBFED76-2EA1-AC44-B67A-CF9ABE02EBD4}"/>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8711938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6ED9-7B7D-3746-B8B6-94FCEF6E718D}"/>
              </a:ext>
            </a:extLst>
          </p:cNvPr>
          <p:cNvSpPr>
            <a:spLocks noGrp="1"/>
          </p:cNvSpPr>
          <p:nvPr>
            <p:ph type="title"/>
          </p:nvPr>
        </p:nvSpPr>
        <p:spPr/>
        <p:txBody>
          <a:bodyPr>
            <a:normAutofit/>
          </a:bodyPr>
          <a:lstStyle/>
          <a:p>
            <a:r>
              <a:rPr lang="en-US" sz="3600" dirty="0"/>
              <a:t>Entry point to the application: </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err="1">
                <a:solidFill>
                  <a:schemeClr val="accent4">
                    <a:lumMod val="50000"/>
                  </a:schemeClr>
                </a:solidFill>
                <a:latin typeface="Courier New" panose="02070309020205020404" pitchFamily="49" charset="0"/>
                <a:cs typeface="Courier New" panose="02070309020205020404" pitchFamily="49" charset="0"/>
              </a:rPr>
              <a:t>app.route</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a:solidFill>
                  <a:srgbClr val="FF0000"/>
                </a:solidFill>
                <a:latin typeface="Courier New" panose="02070309020205020404" pitchFamily="49" charset="0"/>
                <a:cs typeface="Courier New" panose="02070309020205020404" pitchFamily="49" charset="0"/>
              </a:rPr>
              <a:t>'/'</a:t>
            </a:r>
            <a:r>
              <a:rPr lang="en-US" sz="3600" dirty="0">
                <a:solidFill>
                  <a:schemeClr val="accent4">
                    <a:lumMod val="50000"/>
                  </a:schemeClr>
                </a:solidFill>
                <a:latin typeface="Courier New" panose="02070309020205020404" pitchFamily="49" charset="0"/>
                <a:cs typeface="Courier New" panose="02070309020205020404" pitchFamily="49" charset="0"/>
              </a:rPr>
              <a:t>)</a:t>
            </a:r>
          </a:p>
        </p:txBody>
      </p:sp>
      <p:pic>
        <p:nvPicPr>
          <p:cNvPr id="6" name="Content Placeholder 5">
            <a:extLst>
              <a:ext uri="{FF2B5EF4-FFF2-40B4-BE49-F238E27FC236}">
                <a16:creationId xmlns:a16="http://schemas.microsoft.com/office/drawing/2014/main" id="{AED228D0-4306-5E4F-90D6-CC979A89FA06}"/>
              </a:ext>
            </a:extLst>
          </p:cNvPr>
          <p:cNvPicPr>
            <a:picLocks noGrp="1" noChangeAspect="1"/>
          </p:cNvPicPr>
          <p:nvPr>
            <p:ph idx="1"/>
          </p:nvPr>
        </p:nvPicPr>
        <p:blipFill>
          <a:blip r:embed="rId2"/>
          <a:stretch>
            <a:fillRect/>
          </a:stretch>
        </p:blipFill>
        <p:spPr>
          <a:xfrm>
            <a:off x="838200" y="1877310"/>
            <a:ext cx="6147287" cy="2678362"/>
          </a:xfrm>
        </p:spPr>
      </p:pic>
      <p:sp>
        <p:nvSpPr>
          <p:cNvPr id="4" name="Slide Number Placeholder 3">
            <a:extLst>
              <a:ext uri="{FF2B5EF4-FFF2-40B4-BE49-F238E27FC236}">
                <a16:creationId xmlns:a16="http://schemas.microsoft.com/office/drawing/2014/main" id="{45DB7905-FC04-1C4A-BA08-58318471E35C}"/>
              </a:ext>
            </a:extLst>
          </p:cNvPr>
          <p:cNvSpPr>
            <a:spLocks noGrp="1"/>
          </p:cNvSpPr>
          <p:nvPr>
            <p:ph type="sldNum" sz="quarter" idx="12"/>
          </p:nvPr>
        </p:nvSpPr>
        <p:spPr/>
        <p:txBody>
          <a:bodyPr/>
          <a:lstStyle/>
          <a:p>
            <a:fld id="{EDBACB3D-9350-3B46-A9B7-05769D77423C}" type="slidenum">
              <a:rPr lang="en-US" smtClean="0"/>
              <a:t>64</a:t>
            </a:fld>
            <a:endParaRPr lang="en-US"/>
          </a:p>
        </p:txBody>
      </p:sp>
      <p:sp>
        <p:nvSpPr>
          <p:cNvPr id="15" name="TextBox 14">
            <a:extLst>
              <a:ext uri="{FF2B5EF4-FFF2-40B4-BE49-F238E27FC236}">
                <a16:creationId xmlns:a16="http://schemas.microsoft.com/office/drawing/2014/main" id="{036394CF-2AA8-A94F-86CF-8DD6ACBABB8B}"/>
              </a:ext>
            </a:extLst>
          </p:cNvPr>
          <p:cNvSpPr txBox="1"/>
          <p:nvPr/>
        </p:nvSpPr>
        <p:spPr>
          <a:xfrm>
            <a:off x="7336971" y="2020986"/>
            <a:ext cx="448491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Compile and run. </a:t>
            </a:r>
          </a:p>
          <a:p>
            <a:pPr marL="342900" indent="-342900">
              <a:buFont typeface="Arial" panose="020B0604020202020204" pitchFamily="34" charset="0"/>
              <a:buChar char="•"/>
            </a:pPr>
            <a:r>
              <a:rPr lang="en-US" sz="2400" dirty="0"/>
              <a:t>You will be given a URL</a:t>
            </a:r>
          </a:p>
          <a:p>
            <a:pPr marL="342900" indent="-342900">
              <a:buFont typeface="Arial" panose="020B0604020202020204" pitchFamily="34" charset="0"/>
              <a:buChar char="•"/>
            </a:pPr>
            <a:r>
              <a:rPr lang="en-US" sz="2400" dirty="0"/>
              <a:t>Access your application from the browser.</a:t>
            </a:r>
            <a:endParaRPr lang="en-US" dirty="0"/>
          </a:p>
        </p:txBody>
      </p:sp>
      <p:pic>
        <p:nvPicPr>
          <p:cNvPr id="17" name="Picture 16">
            <a:extLst>
              <a:ext uri="{FF2B5EF4-FFF2-40B4-BE49-F238E27FC236}">
                <a16:creationId xmlns:a16="http://schemas.microsoft.com/office/drawing/2014/main" id="{A43EE61B-2940-8E45-828B-62A107FA26A6}"/>
              </a:ext>
            </a:extLst>
          </p:cNvPr>
          <p:cNvPicPr>
            <a:picLocks noChangeAspect="1"/>
          </p:cNvPicPr>
          <p:nvPr/>
        </p:nvPicPr>
        <p:blipFill>
          <a:blip r:embed="rId3"/>
          <a:stretch>
            <a:fillRect/>
          </a:stretch>
        </p:blipFill>
        <p:spPr>
          <a:xfrm>
            <a:off x="979714" y="5057320"/>
            <a:ext cx="8915399" cy="1163865"/>
          </a:xfrm>
          <a:prstGeom prst="rect">
            <a:avLst/>
          </a:prstGeom>
        </p:spPr>
      </p:pic>
      <p:sp>
        <p:nvSpPr>
          <p:cNvPr id="18" name="Footer Placeholder 17">
            <a:extLst>
              <a:ext uri="{FF2B5EF4-FFF2-40B4-BE49-F238E27FC236}">
                <a16:creationId xmlns:a16="http://schemas.microsoft.com/office/drawing/2014/main" id="{7A452419-C652-CB49-8EBB-6FD114DDFC80}"/>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610043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4563-1123-5C4B-9A0F-84B424CB73E3}"/>
              </a:ext>
            </a:extLst>
          </p:cNvPr>
          <p:cNvSpPr>
            <a:spLocks noGrp="1"/>
          </p:cNvSpPr>
          <p:nvPr>
            <p:ph type="title"/>
          </p:nvPr>
        </p:nvSpPr>
        <p:spPr/>
        <p:txBody>
          <a:bodyPr>
            <a:normAutofit/>
          </a:bodyPr>
          <a:lstStyle/>
          <a:p>
            <a:r>
              <a:rPr lang="en-US" sz="3600" dirty="0">
                <a:cs typeface="Courier New" panose="02070309020205020404" pitchFamily="49" charset="0"/>
              </a:rPr>
              <a:t>Accessing still pages: </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err="1">
                <a:solidFill>
                  <a:schemeClr val="accent4">
                    <a:lumMod val="50000"/>
                  </a:schemeClr>
                </a:solidFill>
                <a:latin typeface="Courier New" panose="02070309020205020404" pitchFamily="49" charset="0"/>
                <a:cs typeface="Courier New" panose="02070309020205020404" pitchFamily="49" charset="0"/>
              </a:rPr>
              <a:t>app.route</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a:solidFill>
                  <a:srgbClr val="FF0000"/>
                </a:solidFill>
                <a:latin typeface="Courier New" panose="02070309020205020404" pitchFamily="49" charset="0"/>
                <a:cs typeface="Courier New" panose="02070309020205020404" pitchFamily="49" charset="0"/>
              </a:rPr>
              <a:t>'/about'</a:t>
            </a:r>
            <a:r>
              <a:rPr lang="en-US" sz="3600" dirty="0">
                <a:solidFill>
                  <a:schemeClr val="accent4">
                    <a:lumMod val="50000"/>
                  </a:schemeClr>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5AA66806-0728-DD42-BCE8-EAE9D2535DB3}"/>
              </a:ext>
            </a:extLst>
          </p:cNvPr>
          <p:cNvSpPr>
            <a:spLocks noGrp="1"/>
          </p:cNvSpPr>
          <p:nvPr>
            <p:ph type="sldNum" sz="quarter" idx="12"/>
          </p:nvPr>
        </p:nvSpPr>
        <p:spPr/>
        <p:txBody>
          <a:bodyPr/>
          <a:lstStyle/>
          <a:p>
            <a:fld id="{EDBACB3D-9350-3B46-A9B7-05769D77423C}" type="slidenum">
              <a:rPr lang="en-US" smtClean="0"/>
              <a:t>65</a:t>
            </a:fld>
            <a:endParaRPr lang="en-US"/>
          </a:p>
        </p:txBody>
      </p:sp>
      <p:pic>
        <p:nvPicPr>
          <p:cNvPr id="8" name="Picture 7">
            <a:extLst>
              <a:ext uri="{FF2B5EF4-FFF2-40B4-BE49-F238E27FC236}">
                <a16:creationId xmlns:a16="http://schemas.microsoft.com/office/drawing/2014/main" id="{62C71E57-C2C6-4B47-976D-B450485AD061}"/>
              </a:ext>
            </a:extLst>
          </p:cNvPr>
          <p:cNvPicPr>
            <a:picLocks noChangeAspect="1"/>
          </p:cNvPicPr>
          <p:nvPr/>
        </p:nvPicPr>
        <p:blipFill>
          <a:blip r:embed="rId2"/>
          <a:stretch>
            <a:fillRect/>
          </a:stretch>
        </p:blipFill>
        <p:spPr>
          <a:xfrm>
            <a:off x="853271" y="5040657"/>
            <a:ext cx="9686251" cy="1126102"/>
          </a:xfrm>
          <a:prstGeom prst="rect">
            <a:avLst/>
          </a:prstGeom>
        </p:spPr>
      </p:pic>
      <p:sp>
        <p:nvSpPr>
          <p:cNvPr id="11" name="Rectangle 10">
            <a:extLst>
              <a:ext uri="{FF2B5EF4-FFF2-40B4-BE49-F238E27FC236}">
                <a16:creationId xmlns:a16="http://schemas.microsoft.com/office/drawing/2014/main" id="{C5AF1BFD-B508-C145-B582-A7D19B3420C3}"/>
              </a:ext>
            </a:extLst>
          </p:cNvPr>
          <p:cNvSpPr/>
          <p:nvPr/>
        </p:nvSpPr>
        <p:spPr>
          <a:xfrm>
            <a:off x="9258300" y="4803608"/>
            <a:ext cx="1281221"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43E5FC-B53A-6144-8FDE-EA4EED2CC8DF}"/>
              </a:ext>
            </a:extLst>
          </p:cNvPr>
          <p:cNvSpPr/>
          <p:nvPr/>
        </p:nvSpPr>
        <p:spPr>
          <a:xfrm>
            <a:off x="2466756" y="4787280"/>
            <a:ext cx="6647746"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DC300AE-71F1-1E40-960A-FCDEAAD511EF}"/>
              </a:ext>
            </a:extLst>
          </p:cNvPr>
          <p:cNvSpPr txBox="1"/>
          <p:nvPr/>
        </p:nvSpPr>
        <p:spPr>
          <a:xfrm>
            <a:off x="3624942" y="4307399"/>
            <a:ext cx="2318658" cy="369332"/>
          </a:xfrm>
          <a:prstGeom prst="rect">
            <a:avLst/>
          </a:prstGeom>
          <a:noFill/>
        </p:spPr>
        <p:txBody>
          <a:bodyPr wrap="square" rtlCol="0">
            <a:spAutoFit/>
          </a:bodyPr>
          <a:lstStyle/>
          <a:p>
            <a:r>
              <a:rPr lang="en-US" dirty="0"/>
              <a:t>Application URL</a:t>
            </a:r>
          </a:p>
        </p:txBody>
      </p:sp>
      <p:sp>
        <p:nvSpPr>
          <p:cNvPr id="14" name="TextBox 13">
            <a:extLst>
              <a:ext uri="{FF2B5EF4-FFF2-40B4-BE49-F238E27FC236}">
                <a16:creationId xmlns:a16="http://schemas.microsoft.com/office/drawing/2014/main" id="{16A91D87-65DF-E64C-86CD-47B454E106AA}"/>
              </a:ext>
            </a:extLst>
          </p:cNvPr>
          <p:cNvSpPr txBox="1"/>
          <p:nvPr/>
        </p:nvSpPr>
        <p:spPr>
          <a:xfrm>
            <a:off x="9380192" y="4240557"/>
            <a:ext cx="2318658" cy="369332"/>
          </a:xfrm>
          <a:prstGeom prst="rect">
            <a:avLst/>
          </a:prstGeom>
          <a:noFill/>
        </p:spPr>
        <p:txBody>
          <a:bodyPr wrap="square" rtlCol="0">
            <a:spAutoFit/>
          </a:bodyPr>
          <a:lstStyle/>
          <a:p>
            <a:r>
              <a:rPr lang="en-US" dirty="0"/>
              <a:t>route</a:t>
            </a:r>
          </a:p>
        </p:txBody>
      </p:sp>
      <p:cxnSp>
        <p:nvCxnSpPr>
          <p:cNvPr id="16" name="Straight Arrow Connector 15">
            <a:extLst>
              <a:ext uri="{FF2B5EF4-FFF2-40B4-BE49-F238E27FC236}">
                <a16:creationId xmlns:a16="http://schemas.microsoft.com/office/drawing/2014/main" id="{6CBB6F8B-897C-EB4D-B6E3-5A81448E7770}"/>
              </a:ext>
            </a:extLst>
          </p:cNvPr>
          <p:cNvCxnSpPr/>
          <p:nvPr/>
        </p:nvCxnSpPr>
        <p:spPr>
          <a:xfrm>
            <a:off x="4327071" y="4609889"/>
            <a:ext cx="0" cy="193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83D8A4-5C34-4A4F-A73D-1640457D4EC2}"/>
              </a:ext>
            </a:extLst>
          </p:cNvPr>
          <p:cNvCxnSpPr/>
          <p:nvPr/>
        </p:nvCxnSpPr>
        <p:spPr>
          <a:xfrm>
            <a:off x="9768281" y="4560897"/>
            <a:ext cx="0" cy="193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E2BB55D-1082-4E4D-B767-3D23DF99163A}"/>
              </a:ext>
            </a:extLst>
          </p:cNvPr>
          <p:cNvPicPr>
            <a:picLocks noChangeAspect="1"/>
          </p:cNvPicPr>
          <p:nvPr/>
        </p:nvPicPr>
        <p:blipFill>
          <a:blip r:embed="rId3"/>
          <a:stretch>
            <a:fillRect/>
          </a:stretch>
        </p:blipFill>
        <p:spPr>
          <a:xfrm>
            <a:off x="1355271" y="2408237"/>
            <a:ext cx="6810829" cy="1325563"/>
          </a:xfrm>
          <a:prstGeom prst="rect">
            <a:avLst/>
          </a:prstGeom>
        </p:spPr>
      </p:pic>
      <p:sp>
        <p:nvSpPr>
          <p:cNvPr id="24" name="Footer Placeholder 23">
            <a:extLst>
              <a:ext uri="{FF2B5EF4-FFF2-40B4-BE49-F238E27FC236}">
                <a16:creationId xmlns:a16="http://schemas.microsoft.com/office/drawing/2014/main" id="{514F398A-96FF-E54E-9708-06B4EF1454C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953875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1DFC-4189-6742-8C55-34C2A9706D9D}"/>
              </a:ext>
            </a:extLst>
          </p:cNvPr>
          <p:cNvSpPr>
            <a:spLocks noGrp="1"/>
          </p:cNvSpPr>
          <p:nvPr>
            <p:ph type="title"/>
          </p:nvPr>
        </p:nvSpPr>
        <p:spPr/>
        <p:txBody>
          <a:bodyPr/>
          <a:lstStyle/>
          <a:p>
            <a:r>
              <a:rPr lang="en-US" dirty="0"/>
              <a:t>Testing your API programmatically</a:t>
            </a:r>
          </a:p>
        </p:txBody>
      </p:sp>
      <p:pic>
        <p:nvPicPr>
          <p:cNvPr id="6" name="Content Placeholder 5">
            <a:extLst>
              <a:ext uri="{FF2B5EF4-FFF2-40B4-BE49-F238E27FC236}">
                <a16:creationId xmlns:a16="http://schemas.microsoft.com/office/drawing/2014/main" id="{1E5B104D-A0EA-BB4A-B3C2-CEF3E4A8BD98}"/>
              </a:ext>
            </a:extLst>
          </p:cNvPr>
          <p:cNvPicPr>
            <a:picLocks noGrp="1" noChangeAspect="1"/>
          </p:cNvPicPr>
          <p:nvPr>
            <p:ph idx="1"/>
          </p:nvPr>
        </p:nvPicPr>
        <p:blipFill>
          <a:blip r:embed="rId2"/>
          <a:stretch>
            <a:fillRect/>
          </a:stretch>
        </p:blipFill>
        <p:spPr>
          <a:xfrm>
            <a:off x="1518557" y="2095953"/>
            <a:ext cx="8229600" cy="1927565"/>
          </a:xfrm>
        </p:spPr>
      </p:pic>
      <p:sp>
        <p:nvSpPr>
          <p:cNvPr id="4" name="Slide Number Placeholder 3">
            <a:extLst>
              <a:ext uri="{FF2B5EF4-FFF2-40B4-BE49-F238E27FC236}">
                <a16:creationId xmlns:a16="http://schemas.microsoft.com/office/drawing/2014/main" id="{52AB1BE4-6C38-D94B-A17B-61E197E68697}"/>
              </a:ext>
            </a:extLst>
          </p:cNvPr>
          <p:cNvSpPr>
            <a:spLocks noGrp="1"/>
          </p:cNvSpPr>
          <p:nvPr>
            <p:ph type="sldNum" sz="quarter" idx="12"/>
          </p:nvPr>
        </p:nvSpPr>
        <p:spPr/>
        <p:txBody>
          <a:bodyPr/>
          <a:lstStyle/>
          <a:p>
            <a:fld id="{EDBACB3D-9350-3B46-A9B7-05769D77423C}" type="slidenum">
              <a:rPr lang="en-US" smtClean="0"/>
              <a:t>66</a:t>
            </a:fld>
            <a:endParaRPr lang="en-US"/>
          </a:p>
        </p:txBody>
      </p:sp>
      <p:pic>
        <p:nvPicPr>
          <p:cNvPr id="8" name="Picture 7">
            <a:extLst>
              <a:ext uri="{FF2B5EF4-FFF2-40B4-BE49-F238E27FC236}">
                <a16:creationId xmlns:a16="http://schemas.microsoft.com/office/drawing/2014/main" id="{D759348B-EF18-EA43-888A-015E726E6218}"/>
              </a:ext>
            </a:extLst>
          </p:cNvPr>
          <p:cNvPicPr>
            <a:picLocks noChangeAspect="1"/>
          </p:cNvPicPr>
          <p:nvPr/>
        </p:nvPicPr>
        <p:blipFill>
          <a:blip r:embed="rId3"/>
          <a:stretch>
            <a:fillRect/>
          </a:stretch>
        </p:blipFill>
        <p:spPr>
          <a:xfrm>
            <a:off x="1191987" y="4906905"/>
            <a:ext cx="9535884" cy="1325562"/>
          </a:xfrm>
          <a:prstGeom prst="rect">
            <a:avLst/>
          </a:prstGeom>
        </p:spPr>
      </p:pic>
      <p:sp>
        <p:nvSpPr>
          <p:cNvPr id="9" name="Footer Placeholder 8">
            <a:extLst>
              <a:ext uri="{FF2B5EF4-FFF2-40B4-BE49-F238E27FC236}">
                <a16:creationId xmlns:a16="http://schemas.microsoft.com/office/drawing/2014/main" id="{764A4896-D0AF-F841-ADB8-B42E1302ADD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650218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1363-6935-F543-BF8E-FDC79ED848E8}"/>
              </a:ext>
            </a:extLst>
          </p:cNvPr>
          <p:cNvSpPr>
            <a:spLocks noGrp="1"/>
          </p:cNvSpPr>
          <p:nvPr>
            <p:ph type="title"/>
          </p:nvPr>
        </p:nvSpPr>
        <p:spPr/>
        <p:txBody>
          <a:bodyPr>
            <a:normAutofit/>
          </a:bodyPr>
          <a:lstStyle/>
          <a:p>
            <a:r>
              <a:rPr lang="en-US" sz="3600" dirty="0"/>
              <a:t>Reading data </a:t>
            </a:r>
            <a:r>
              <a:rPr lang="en-US" sz="3600" dirty="0" err="1"/>
              <a:t>fom</a:t>
            </a:r>
            <a:r>
              <a:rPr lang="en-US" sz="3600" dirty="0"/>
              <a:t> a file: </a:t>
            </a:r>
            <a:r>
              <a:rPr lang="en-US" sz="3600" dirty="0">
                <a:solidFill>
                  <a:schemeClr val="accent4">
                    <a:lumMod val="75000"/>
                  </a:schemeClr>
                </a:solidFill>
                <a:latin typeface="Courier New" panose="02070309020205020404" pitchFamily="49" charset="0"/>
                <a:cs typeface="Courier New" panose="02070309020205020404" pitchFamily="49" charset="0"/>
              </a:rPr>
              <a:t>@</a:t>
            </a:r>
            <a:r>
              <a:rPr lang="en-US" sz="3600" dirty="0" err="1">
                <a:solidFill>
                  <a:schemeClr val="accent4">
                    <a:lumMod val="75000"/>
                  </a:schemeClr>
                </a:solidFill>
                <a:latin typeface="Courier New" panose="02070309020205020404" pitchFamily="49" charset="0"/>
                <a:cs typeface="Courier New" panose="02070309020205020404" pitchFamily="49" charset="0"/>
              </a:rPr>
              <a:t>app.route</a:t>
            </a:r>
            <a:r>
              <a:rPr lang="en-US" sz="3600" dirty="0">
                <a:solidFill>
                  <a:schemeClr val="accent4">
                    <a:lumMod val="75000"/>
                  </a:schemeClr>
                </a:solidFill>
                <a:latin typeface="Courier New" panose="02070309020205020404" pitchFamily="49" charset="0"/>
                <a:cs typeface="Courier New" panose="02070309020205020404" pitchFamily="49" charset="0"/>
              </a:rPr>
              <a:t>(</a:t>
            </a:r>
            <a:r>
              <a:rPr lang="en-US" sz="3600" dirty="0">
                <a:solidFill>
                  <a:srgbClr val="FF0000"/>
                </a:solidFill>
                <a:latin typeface="Courier New" panose="02070309020205020404" pitchFamily="49" charset="0"/>
                <a:cs typeface="Courier New" panose="02070309020205020404" pitchFamily="49" charset="0"/>
              </a:rPr>
              <a:t>'/users'</a:t>
            </a:r>
            <a:r>
              <a:rPr lang="en-US" sz="3600" dirty="0">
                <a:solidFill>
                  <a:schemeClr val="accent4">
                    <a:lumMod val="75000"/>
                  </a:schemeClr>
                </a:solidFill>
                <a:latin typeface="Courier New" panose="02070309020205020404" pitchFamily="49" charset="0"/>
                <a:cs typeface="Courier New" panose="02070309020205020404" pitchFamily="49" charset="0"/>
              </a:rPr>
              <a:t>)</a:t>
            </a:r>
            <a:endParaRPr lang="en-US" sz="3600" dirty="0"/>
          </a:p>
        </p:txBody>
      </p:sp>
      <p:sp>
        <p:nvSpPr>
          <p:cNvPr id="4" name="Slide Number Placeholder 3">
            <a:extLst>
              <a:ext uri="{FF2B5EF4-FFF2-40B4-BE49-F238E27FC236}">
                <a16:creationId xmlns:a16="http://schemas.microsoft.com/office/drawing/2014/main" id="{FC38EE41-2207-F940-AD6E-BACFF562CCD7}"/>
              </a:ext>
            </a:extLst>
          </p:cNvPr>
          <p:cNvSpPr>
            <a:spLocks noGrp="1"/>
          </p:cNvSpPr>
          <p:nvPr>
            <p:ph type="sldNum" sz="quarter" idx="12"/>
          </p:nvPr>
        </p:nvSpPr>
        <p:spPr/>
        <p:txBody>
          <a:bodyPr/>
          <a:lstStyle/>
          <a:p>
            <a:fld id="{EDBACB3D-9350-3B46-A9B7-05769D77423C}" type="slidenum">
              <a:rPr lang="en-US" smtClean="0"/>
              <a:t>67</a:t>
            </a:fld>
            <a:endParaRPr lang="en-US"/>
          </a:p>
        </p:txBody>
      </p:sp>
      <p:pic>
        <p:nvPicPr>
          <p:cNvPr id="6" name="Picture 5">
            <a:extLst>
              <a:ext uri="{FF2B5EF4-FFF2-40B4-BE49-F238E27FC236}">
                <a16:creationId xmlns:a16="http://schemas.microsoft.com/office/drawing/2014/main" id="{384A4459-0BC8-0748-A041-4AEE99CC1EDF}"/>
              </a:ext>
            </a:extLst>
          </p:cNvPr>
          <p:cNvPicPr>
            <a:picLocks noChangeAspect="1"/>
          </p:cNvPicPr>
          <p:nvPr/>
        </p:nvPicPr>
        <p:blipFill>
          <a:blip r:embed="rId2"/>
          <a:stretch>
            <a:fillRect/>
          </a:stretch>
        </p:blipFill>
        <p:spPr>
          <a:xfrm>
            <a:off x="1600200" y="5419237"/>
            <a:ext cx="8735786" cy="1073637"/>
          </a:xfrm>
          <a:prstGeom prst="rect">
            <a:avLst/>
          </a:prstGeom>
        </p:spPr>
      </p:pic>
      <p:pic>
        <p:nvPicPr>
          <p:cNvPr id="10" name="Content Placeholder 9">
            <a:extLst>
              <a:ext uri="{FF2B5EF4-FFF2-40B4-BE49-F238E27FC236}">
                <a16:creationId xmlns:a16="http://schemas.microsoft.com/office/drawing/2014/main" id="{39842E48-FACC-954B-B682-D913AD868B89}"/>
              </a:ext>
            </a:extLst>
          </p:cNvPr>
          <p:cNvPicPr>
            <a:picLocks noGrp="1" noChangeAspect="1"/>
          </p:cNvPicPr>
          <p:nvPr>
            <p:ph idx="1"/>
          </p:nvPr>
        </p:nvPicPr>
        <p:blipFill>
          <a:blip r:embed="rId3"/>
          <a:stretch>
            <a:fillRect/>
          </a:stretch>
        </p:blipFill>
        <p:spPr>
          <a:xfrm>
            <a:off x="3470787" y="1705052"/>
            <a:ext cx="4648200" cy="939800"/>
          </a:xfrm>
        </p:spPr>
      </p:pic>
      <p:pic>
        <p:nvPicPr>
          <p:cNvPr id="12" name="Picture 11">
            <a:extLst>
              <a:ext uri="{FF2B5EF4-FFF2-40B4-BE49-F238E27FC236}">
                <a16:creationId xmlns:a16="http://schemas.microsoft.com/office/drawing/2014/main" id="{D9566B1B-4212-904B-9AF4-73C9580DAAFA}"/>
              </a:ext>
            </a:extLst>
          </p:cNvPr>
          <p:cNvPicPr>
            <a:picLocks noChangeAspect="1"/>
          </p:cNvPicPr>
          <p:nvPr/>
        </p:nvPicPr>
        <p:blipFill>
          <a:blip r:embed="rId4"/>
          <a:stretch>
            <a:fillRect/>
          </a:stretch>
        </p:blipFill>
        <p:spPr>
          <a:xfrm>
            <a:off x="2269671" y="3016237"/>
            <a:ext cx="7375774" cy="1763252"/>
          </a:xfrm>
          <a:prstGeom prst="rect">
            <a:avLst/>
          </a:prstGeom>
        </p:spPr>
      </p:pic>
      <p:sp>
        <p:nvSpPr>
          <p:cNvPr id="13" name="TextBox 12">
            <a:extLst>
              <a:ext uri="{FF2B5EF4-FFF2-40B4-BE49-F238E27FC236}">
                <a16:creationId xmlns:a16="http://schemas.microsoft.com/office/drawing/2014/main" id="{67323463-F527-EF4D-B07C-8F5878BDD707}"/>
              </a:ext>
            </a:extLst>
          </p:cNvPr>
          <p:cNvSpPr txBox="1"/>
          <p:nvPr/>
        </p:nvSpPr>
        <p:spPr>
          <a:xfrm>
            <a:off x="1600200" y="1883562"/>
            <a:ext cx="1338943" cy="369332"/>
          </a:xfrm>
          <a:prstGeom prst="rect">
            <a:avLst/>
          </a:prstGeom>
          <a:noFill/>
        </p:spPr>
        <p:txBody>
          <a:bodyPr wrap="square" rtlCol="0">
            <a:spAutoFit/>
          </a:bodyPr>
          <a:lstStyle/>
          <a:p>
            <a:r>
              <a:rPr lang="en-US" dirty="0"/>
              <a:t>Input file:</a:t>
            </a:r>
          </a:p>
        </p:txBody>
      </p:sp>
      <p:sp>
        <p:nvSpPr>
          <p:cNvPr id="14" name="Footer Placeholder 13">
            <a:extLst>
              <a:ext uri="{FF2B5EF4-FFF2-40B4-BE49-F238E27FC236}">
                <a16:creationId xmlns:a16="http://schemas.microsoft.com/office/drawing/2014/main" id="{28F1048B-D521-CF47-B3C8-98B64378007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696008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C105A40A-B440-714A-9433-1C718F603ECD}"/>
              </a:ext>
            </a:extLst>
          </p:cNvPr>
          <p:cNvPicPr>
            <a:picLocks noChangeAspect="1"/>
          </p:cNvPicPr>
          <p:nvPr/>
        </p:nvPicPr>
        <p:blipFill>
          <a:blip r:embed="rId2"/>
          <a:stretch>
            <a:fillRect/>
          </a:stretch>
        </p:blipFill>
        <p:spPr>
          <a:xfrm>
            <a:off x="1649186" y="1616473"/>
            <a:ext cx="8164286" cy="2907506"/>
          </a:xfrm>
          <a:prstGeom prst="rect">
            <a:avLst/>
          </a:prstGeom>
        </p:spPr>
      </p:pic>
      <p:sp>
        <p:nvSpPr>
          <p:cNvPr id="2" name="Title 1">
            <a:extLst>
              <a:ext uri="{FF2B5EF4-FFF2-40B4-BE49-F238E27FC236}">
                <a16:creationId xmlns:a16="http://schemas.microsoft.com/office/drawing/2014/main" id="{3CAC4D92-BA4F-7240-A2EF-C2E8D5259B4E}"/>
              </a:ext>
            </a:extLst>
          </p:cNvPr>
          <p:cNvSpPr>
            <a:spLocks noGrp="1"/>
          </p:cNvSpPr>
          <p:nvPr>
            <p:ph type="title"/>
          </p:nvPr>
        </p:nvSpPr>
        <p:spPr/>
        <p:txBody>
          <a:bodyPr/>
          <a:lstStyle/>
          <a:p>
            <a:r>
              <a:rPr lang="en-US" dirty="0"/>
              <a:t>Formatting the output to be browser friendly</a:t>
            </a:r>
          </a:p>
        </p:txBody>
      </p:sp>
      <p:sp>
        <p:nvSpPr>
          <p:cNvPr id="4" name="Slide Number Placeholder 3">
            <a:extLst>
              <a:ext uri="{FF2B5EF4-FFF2-40B4-BE49-F238E27FC236}">
                <a16:creationId xmlns:a16="http://schemas.microsoft.com/office/drawing/2014/main" id="{AAA6A82F-139E-9243-A800-DC8A3985599D}"/>
              </a:ext>
            </a:extLst>
          </p:cNvPr>
          <p:cNvSpPr>
            <a:spLocks noGrp="1"/>
          </p:cNvSpPr>
          <p:nvPr>
            <p:ph type="sldNum" sz="quarter" idx="12"/>
          </p:nvPr>
        </p:nvSpPr>
        <p:spPr/>
        <p:txBody>
          <a:bodyPr/>
          <a:lstStyle/>
          <a:p>
            <a:fld id="{EDBACB3D-9350-3B46-A9B7-05769D77423C}" type="slidenum">
              <a:rPr lang="en-US" smtClean="0"/>
              <a:t>68</a:t>
            </a:fld>
            <a:endParaRPr lang="en-US"/>
          </a:p>
        </p:txBody>
      </p:sp>
      <p:pic>
        <p:nvPicPr>
          <p:cNvPr id="7" name="Picture 6">
            <a:extLst>
              <a:ext uri="{FF2B5EF4-FFF2-40B4-BE49-F238E27FC236}">
                <a16:creationId xmlns:a16="http://schemas.microsoft.com/office/drawing/2014/main" id="{013D50AE-881E-364E-857E-406BDB249DAE}"/>
              </a:ext>
            </a:extLst>
          </p:cNvPr>
          <p:cNvPicPr>
            <a:picLocks noChangeAspect="1"/>
          </p:cNvPicPr>
          <p:nvPr/>
        </p:nvPicPr>
        <p:blipFill>
          <a:blip r:embed="rId3"/>
          <a:stretch>
            <a:fillRect/>
          </a:stretch>
        </p:blipFill>
        <p:spPr>
          <a:xfrm>
            <a:off x="2432958" y="4976812"/>
            <a:ext cx="7396842" cy="1562100"/>
          </a:xfrm>
          <a:prstGeom prst="rect">
            <a:avLst/>
          </a:prstGeom>
        </p:spPr>
      </p:pic>
      <p:sp>
        <p:nvSpPr>
          <p:cNvPr id="8" name="Rectangle 7">
            <a:extLst>
              <a:ext uri="{FF2B5EF4-FFF2-40B4-BE49-F238E27FC236}">
                <a16:creationId xmlns:a16="http://schemas.microsoft.com/office/drawing/2014/main" id="{9A3359F1-6D76-474F-9310-E43DC4103413}"/>
              </a:ext>
            </a:extLst>
          </p:cNvPr>
          <p:cNvSpPr/>
          <p:nvPr/>
        </p:nvSpPr>
        <p:spPr>
          <a:xfrm>
            <a:off x="4163786" y="2416629"/>
            <a:ext cx="604157" cy="416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76BA58-3B25-0E45-AEC7-121168CC956D}"/>
              </a:ext>
            </a:extLst>
          </p:cNvPr>
          <p:cNvSpPr/>
          <p:nvPr/>
        </p:nvSpPr>
        <p:spPr>
          <a:xfrm>
            <a:off x="6095999" y="3606857"/>
            <a:ext cx="680357" cy="5569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7A74FB-0454-6441-9907-B6BDC39491F9}"/>
              </a:ext>
            </a:extLst>
          </p:cNvPr>
          <p:cNvSpPr/>
          <p:nvPr/>
        </p:nvSpPr>
        <p:spPr>
          <a:xfrm>
            <a:off x="7957456" y="2498356"/>
            <a:ext cx="604157" cy="5569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a:extLst>
              <a:ext uri="{FF2B5EF4-FFF2-40B4-BE49-F238E27FC236}">
                <a16:creationId xmlns:a16="http://schemas.microsoft.com/office/drawing/2014/main" id="{77AC0571-657C-1A42-A665-DE36DB596D9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473134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06D28E76-9113-5F4B-8A24-FED16F8058FC}"/>
              </a:ext>
            </a:extLst>
          </p:cNvPr>
          <p:cNvPicPr>
            <a:picLocks noChangeAspect="1"/>
          </p:cNvPicPr>
          <p:nvPr/>
        </p:nvPicPr>
        <p:blipFill>
          <a:blip r:embed="rId2"/>
          <a:stretch>
            <a:fillRect/>
          </a:stretch>
        </p:blipFill>
        <p:spPr>
          <a:xfrm>
            <a:off x="1321027" y="2010699"/>
            <a:ext cx="8471115" cy="2214645"/>
          </a:xfrm>
          <a:prstGeom prst="rect">
            <a:avLst/>
          </a:prstGeom>
        </p:spPr>
      </p:pic>
      <p:sp>
        <p:nvSpPr>
          <p:cNvPr id="2" name="Title 1">
            <a:extLst>
              <a:ext uri="{FF2B5EF4-FFF2-40B4-BE49-F238E27FC236}">
                <a16:creationId xmlns:a16="http://schemas.microsoft.com/office/drawing/2014/main" id="{99C9BE44-015B-8843-A72D-A1330606A16E}"/>
              </a:ext>
            </a:extLst>
          </p:cNvPr>
          <p:cNvSpPr>
            <a:spLocks noGrp="1"/>
          </p:cNvSpPr>
          <p:nvPr>
            <p:ph type="title"/>
          </p:nvPr>
        </p:nvSpPr>
        <p:spPr>
          <a:xfrm>
            <a:off x="293915" y="663675"/>
            <a:ext cx="11446328" cy="1325563"/>
          </a:xfrm>
        </p:spPr>
        <p:txBody>
          <a:bodyPr>
            <a:noAutofit/>
          </a:bodyPr>
          <a:lstStyle/>
          <a:p>
            <a:r>
              <a:rPr lang="en-US" sz="3600" dirty="0"/>
              <a:t>Sending arbitrary parameters: </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err="1">
                <a:solidFill>
                  <a:schemeClr val="accent4">
                    <a:lumMod val="50000"/>
                  </a:schemeClr>
                </a:solidFill>
                <a:latin typeface="Courier New" panose="02070309020205020404" pitchFamily="49" charset="0"/>
                <a:cs typeface="Courier New" panose="02070309020205020404" pitchFamily="49" charset="0"/>
              </a:rPr>
              <a:t>app.route</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a:solidFill>
                  <a:srgbClr val="FF0000"/>
                </a:solidFill>
                <a:latin typeface="Courier New" panose="02070309020205020404" pitchFamily="49" charset="0"/>
                <a:cs typeface="Courier New" panose="02070309020205020404" pitchFamily="49" charset="0"/>
              </a:rPr>
              <a:t>'/parameters'</a:t>
            </a:r>
            <a:r>
              <a:rPr lang="en-US" sz="3600" dirty="0">
                <a:solidFill>
                  <a:schemeClr val="accent4">
                    <a:lumMod val="50000"/>
                  </a:schemeClr>
                </a:solidFill>
                <a:latin typeface="Courier New" panose="02070309020205020404" pitchFamily="49" charset="0"/>
                <a:cs typeface="Courier New" panose="02070309020205020404" pitchFamily="49" charset="0"/>
              </a:rPr>
              <a:t>)</a:t>
            </a:r>
            <a:br>
              <a:rPr lang="en-US" sz="3600" dirty="0"/>
            </a:br>
            <a:endParaRPr lang="en-US" sz="3600" dirty="0"/>
          </a:p>
        </p:txBody>
      </p:sp>
      <p:sp>
        <p:nvSpPr>
          <p:cNvPr id="4" name="Slide Number Placeholder 3">
            <a:extLst>
              <a:ext uri="{FF2B5EF4-FFF2-40B4-BE49-F238E27FC236}">
                <a16:creationId xmlns:a16="http://schemas.microsoft.com/office/drawing/2014/main" id="{CB781542-F19C-304C-9CF0-50B8E81B401B}"/>
              </a:ext>
            </a:extLst>
          </p:cNvPr>
          <p:cNvSpPr>
            <a:spLocks noGrp="1"/>
          </p:cNvSpPr>
          <p:nvPr>
            <p:ph type="sldNum" sz="quarter" idx="12"/>
          </p:nvPr>
        </p:nvSpPr>
        <p:spPr/>
        <p:txBody>
          <a:bodyPr/>
          <a:lstStyle/>
          <a:p>
            <a:fld id="{EDBACB3D-9350-3B46-A9B7-05769D77423C}" type="slidenum">
              <a:rPr lang="en-US" smtClean="0"/>
              <a:t>69</a:t>
            </a:fld>
            <a:endParaRPr lang="en-US"/>
          </a:p>
        </p:txBody>
      </p:sp>
      <p:sp>
        <p:nvSpPr>
          <p:cNvPr id="16" name="TextBox 15">
            <a:extLst>
              <a:ext uri="{FF2B5EF4-FFF2-40B4-BE49-F238E27FC236}">
                <a16:creationId xmlns:a16="http://schemas.microsoft.com/office/drawing/2014/main" id="{58BC5BA3-9FC4-F546-BD49-2281E46CFFCC}"/>
              </a:ext>
            </a:extLst>
          </p:cNvPr>
          <p:cNvSpPr txBox="1"/>
          <p:nvPr/>
        </p:nvSpPr>
        <p:spPr>
          <a:xfrm>
            <a:off x="7238999" y="4200409"/>
            <a:ext cx="3656678" cy="646331"/>
          </a:xfrm>
          <a:prstGeom prst="rect">
            <a:avLst/>
          </a:prstGeom>
          <a:noFill/>
        </p:spPr>
        <p:txBody>
          <a:bodyPr wrap="square" rtlCol="0">
            <a:spAutoFit/>
          </a:bodyPr>
          <a:lstStyle/>
          <a:p>
            <a:pPr algn="ctr"/>
            <a:r>
              <a:rPr lang="en-US" dirty="0">
                <a:solidFill>
                  <a:schemeClr val="bg1">
                    <a:lumMod val="50000"/>
                  </a:schemeClr>
                </a:solidFill>
              </a:rPr>
              <a:t>/</a:t>
            </a:r>
            <a:r>
              <a:rPr lang="en-US" dirty="0" err="1">
                <a:solidFill>
                  <a:schemeClr val="bg1">
                    <a:lumMod val="50000"/>
                  </a:schemeClr>
                </a:solidFill>
              </a:rPr>
              <a:t>route?parameters</a:t>
            </a:r>
            <a:r>
              <a:rPr lang="en-US" dirty="0">
                <a:solidFill>
                  <a:schemeClr val="bg1">
                    <a:lumMod val="50000"/>
                  </a:schemeClr>
                </a:solidFill>
              </a:rPr>
              <a:t> </a:t>
            </a:r>
            <a:r>
              <a:rPr lang="en-US" dirty="0">
                <a:solidFill>
                  <a:srgbClr val="00B0F0"/>
                </a:solidFill>
              </a:rPr>
              <a:t>/</a:t>
            </a:r>
            <a:r>
              <a:rPr lang="en-US" dirty="0" err="1">
                <a:solidFill>
                  <a:srgbClr val="00B0F0"/>
                </a:solidFill>
              </a:rPr>
              <a:t>parameters</a:t>
            </a:r>
            <a:r>
              <a:rPr lang="en-US" dirty="0" err="1">
                <a:solidFill>
                  <a:srgbClr val="FF0000"/>
                </a:solidFill>
              </a:rPr>
              <a:t>?name</a:t>
            </a:r>
            <a:r>
              <a:rPr lang="en-US" dirty="0">
                <a:solidFill>
                  <a:srgbClr val="FF0000"/>
                </a:solidFill>
              </a:rPr>
              <a:t>=</a:t>
            </a:r>
            <a:r>
              <a:rPr lang="en-US" dirty="0" err="1">
                <a:solidFill>
                  <a:srgbClr val="FF0000"/>
                </a:solidFill>
              </a:rPr>
              <a:t>xxx&amp;age</a:t>
            </a:r>
            <a:r>
              <a:rPr lang="en-US" dirty="0">
                <a:solidFill>
                  <a:srgbClr val="FF0000"/>
                </a:solidFill>
              </a:rPr>
              <a:t>=20</a:t>
            </a:r>
          </a:p>
        </p:txBody>
      </p:sp>
      <p:sp>
        <p:nvSpPr>
          <p:cNvPr id="18" name="TextBox 17">
            <a:extLst>
              <a:ext uri="{FF2B5EF4-FFF2-40B4-BE49-F238E27FC236}">
                <a16:creationId xmlns:a16="http://schemas.microsoft.com/office/drawing/2014/main" id="{20E3B80F-FA6D-D342-A25D-CB204B50442C}"/>
              </a:ext>
            </a:extLst>
          </p:cNvPr>
          <p:cNvSpPr txBox="1"/>
          <p:nvPr/>
        </p:nvSpPr>
        <p:spPr>
          <a:xfrm>
            <a:off x="3379048" y="5620454"/>
            <a:ext cx="2318658" cy="369332"/>
          </a:xfrm>
          <a:prstGeom prst="rect">
            <a:avLst/>
          </a:prstGeom>
          <a:noFill/>
        </p:spPr>
        <p:txBody>
          <a:bodyPr wrap="square" rtlCol="0">
            <a:spAutoFit/>
          </a:bodyPr>
          <a:lstStyle/>
          <a:p>
            <a:r>
              <a:rPr lang="en-US" dirty="0"/>
              <a:t>parameters</a:t>
            </a:r>
          </a:p>
        </p:txBody>
      </p:sp>
      <p:cxnSp>
        <p:nvCxnSpPr>
          <p:cNvPr id="21" name="Straight Arrow Connector 20">
            <a:extLst>
              <a:ext uri="{FF2B5EF4-FFF2-40B4-BE49-F238E27FC236}">
                <a16:creationId xmlns:a16="http://schemas.microsoft.com/office/drawing/2014/main" id="{2B2CCCB6-AEB5-8842-BE37-A4D076349359}"/>
              </a:ext>
            </a:extLst>
          </p:cNvPr>
          <p:cNvCxnSpPr>
            <a:cxnSpLocks/>
          </p:cNvCxnSpPr>
          <p:nvPr/>
        </p:nvCxnSpPr>
        <p:spPr>
          <a:xfrm>
            <a:off x="7707086" y="4814857"/>
            <a:ext cx="0" cy="29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EDA2E-AA28-D349-9142-87C9C0092BA6}"/>
              </a:ext>
            </a:extLst>
          </p:cNvPr>
          <p:cNvCxnSpPr>
            <a:cxnSpLocks/>
          </p:cNvCxnSpPr>
          <p:nvPr/>
        </p:nvCxnSpPr>
        <p:spPr>
          <a:xfrm>
            <a:off x="8836564" y="4814857"/>
            <a:ext cx="0" cy="304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CC108B8-94B8-FC4D-94F3-4A235FBE5B53}"/>
              </a:ext>
            </a:extLst>
          </p:cNvPr>
          <p:cNvSpPr/>
          <p:nvPr/>
        </p:nvSpPr>
        <p:spPr>
          <a:xfrm>
            <a:off x="2318655" y="5644377"/>
            <a:ext cx="914401" cy="894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44FE84B-1979-6E43-86E0-02241F294096}"/>
              </a:ext>
            </a:extLst>
          </p:cNvPr>
          <p:cNvPicPr>
            <a:picLocks noChangeAspect="1"/>
          </p:cNvPicPr>
          <p:nvPr/>
        </p:nvPicPr>
        <p:blipFill>
          <a:blip r:embed="rId3"/>
          <a:stretch>
            <a:fillRect/>
          </a:stretch>
        </p:blipFill>
        <p:spPr>
          <a:xfrm>
            <a:off x="1321027" y="5105171"/>
            <a:ext cx="8869400" cy="1711609"/>
          </a:xfrm>
          <a:prstGeom prst="rect">
            <a:avLst/>
          </a:prstGeom>
        </p:spPr>
      </p:pic>
      <p:sp>
        <p:nvSpPr>
          <p:cNvPr id="15" name="Rectangle 14">
            <a:extLst>
              <a:ext uri="{FF2B5EF4-FFF2-40B4-BE49-F238E27FC236}">
                <a16:creationId xmlns:a16="http://schemas.microsoft.com/office/drawing/2014/main" id="{07920F10-49E2-614A-BE67-22F7BFE88F0D}"/>
              </a:ext>
            </a:extLst>
          </p:cNvPr>
          <p:cNvSpPr/>
          <p:nvPr/>
        </p:nvSpPr>
        <p:spPr>
          <a:xfrm>
            <a:off x="2001573" y="5644377"/>
            <a:ext cx="914400" cy="894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92F2DB-B117-EE47-A44B-94BA4F19B7FB}"/>
              </a:ext>
            </a:extLst>
          </p:cNvPr>
          <p:cNvSpPr/>
          <p:nvPr/>
        </p:nvSpPr>
        <p:spPr>
          <a:xfrm>
            <a:off x="3233055" y="5718671"/>
            <a:ext cx="463076" cy="894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3951385-D77F-7D4A-8677-FEA2A07FDC1A}"/>
              </a:ext>
            </a:extLst>
          </p:cNvPr>
          <p:cNvCxnSpPr>
            <a:cxnSpLocks/>
          </p:cNvCxnSpPr>
          <p:nvPr/>
        </p:nvCxnSpPr>
        <p:spPr>
          <a:xfrm flipH="1" flipV="1">
            <a:off x="4757059" y="2546104"/>
            <a:ext cx="3853541" cy="1899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1A207CE-B93E-2745-8D05-407F8A3917A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7225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AutoShape 11"/>
          <p:cNvSpPr>
            <a:spLocks noChangeArrowheads="1"/>
          </p:cNvSpPr>
          <p:nvPr/>
        </p:nvSpPr>
        <p:spPr bwMode="auto">
          <a:xfrm>
            <a:off x="3733800" y="4953000"/>
            <a:ext cx="4648200" cy="381000"/>
          </a:xfrm>
          <a:prstGeom prst="leftRightArrow">
            <a:avLst>
              <a:gd name="adj1" fmla="val 42500"/>
              <a:gd name="adj2" fmla="val 10669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0" name="Rectangle 2"/>
          <p:cNvSpPr>
            <a:spLocks noGrp="1" noChangeArrowheads="1"/>
          </p:cNvSpPr>
          <p:nvPr>
            <p:ph type="title"/>
          </p:nvPr>
        </p:nvSpPr>
        <p:spPr>
          <a:xfrm>
            <a:off x="447907" y="251618"/>
            <a:ext cx="10515600" cy="1325563"/>
          </a:xfrm>
        </p:spPr>
        <p:txBody>
          <a:bodyPr/>
          <a:lstStyle/>
          <a:p>
            <a:r>
              <a:rPr lang="en-US" altLang="x-none" dirty="0"/>
              <a:t>Web Services (continued)</a:t>
            </a:r>
          </a:p>
        </p:txBody>
      </p:sp>
      <p:sp>
        <p:nvSpPr>
          <p:cNvPr id="22531" name="Rectangle 3"/>
          <p:cNvSpPr>
            <a:spLocks noGrp="1" noChangeArrowheads="1"/>
          </p:cNvSpPr>
          <p:nvPr>
            <p:ph type="body" idx="1"/>
          </p:nvPr>
        </p:nvSpPr>
        <p:spPr>
          <a:xfrm>
            <a:off x="609600" y="1767681"/>
            <a:ext cx="9850244" cy="1098182"/>
          </a:xfrm>
        </p:spPr>
        <p:txBody>
          <a:bodyPr>
            <a:normAutofit/>
          </a:bodyPr>
          <a:lstStyle/>
          <a:p>
            <a:pPr>
              <a:lnSpc>
                <a:spcPct val="90000"/>
              </a:lnSpc>
            </a:pPr>
            <a:r>
              <a:rPr lang="en-US" altLang="x-none"/>
              <a:t>Clients </a:t>
            </a:r>
            <a:r>
              <a:rPr lang="en-US" altLang="x-none" dirty="0"/>
              <a:t>of web services do </a:t>
            </a:r>
            <a:r>
              <a:rPr lang="en-US" altLang="x-none" dirty="0">
                <a:solidFill>
                  <a:srgbClr val="FF0000"/>
                </a:solidFill>
              </a:rPr>
              <a:t>NOT</a:t>
            </a:r>
            <a:r>
              <a:rPr lang="en-US" altLang="x-none" dirty="0"/>
              <a:t> need to know how the service is implemented.  </a:t>
            </a:r>
          </a:p>
        </p:txBody>
      </p:sp>
      <p:sp>
        <p:nvSpPr>
          <p:cNvPr id="22534" name="Text Box 6"/>
          <p:cNvSpPr txBox="1">
            <a:spLocks noChangeArrowheads="1"/>
          </p:cNvSpPr>
          <p:nvPr/>
        </p:nvSpPr>
        <p:spPr bwMode="auto">
          <a:xfrm>
            <a:off x="1981200" y="4724400"/>
            <a:ext cx="1676400" cy="784830"/>
          </a:xfrm>
          <a:prstGeom prst="rect">
            <a:avLst/>
          </a:prstGeom>
          <a:solidFill>
            <a:schemeClr val="hlink"/>
          </a:solid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flatTx/>
          </a:bodyPr>
          <a:lstStyle/>
          <a:p>
            <a:pPr>
              <a:spcBef>
                <a:spcPct val="50000"/>
              </a:spcBef>
            </a:pPr>
            <a:r>
              <a:rPr lang="en-US" altLang="x-none"/>
              <a:t>Application</a:t>
            </a:r>
          </a:p>
          <a:p>
            <a:pPr algn="ctr">
              <a:spcBef>
                <a:spcPct val="50000"/>
              </a:spcBef>
            </a:pPr>
            <a:r>
              <a:rPr lang="en-US" altLang="x-none"/>
              <a:t>client</a:t>
            </a:r>
          </a:p>
        </p:txBody>
      </p:sp>
      <p:sp>
        <p:nvSpPr>
          <p:cNvPr id="22535" name="Text Box 7"/>
          <p:cNvSpPr txBox="1">
            <a:spLocks noChangeArrowheads="1"/>
          </p:cNvSpPr>
          <p:nvPr/>
        </p:nvSpPr>
        <p:spPr bwMode="auto">
          <a:xfrm>
            <a:off x="8382000" y="4648200"/>
            <a:ext cx="1676400" cy="784830"/>
          </a:xfrm>
          <a:prstGeom prst="rect">
            <a:avLst/>
          </a:prstGeom>
          <a:solidFill>
            <a:schemeClr val="hlink"/>
          </a:solid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flatTx/>
          </a:bodyPr>
          <a:lstStyle/>
          <a:p>
            <a:pPr>
              <a:spcBef>
                <a:spcPct val="50000"/>
              </a:spcBef>
            </a:pPr>
            <a:r>
              <a:rPr lang="en-US" altLang="x-none"/>
              <a:t>Application</a:t>
            </a:r>
          </a:p>
          <a:p>
            <a:pPr algn="ctr">
              <a:spcBef>
                <a:spcPct val="50000"/>
              </a:spcBef>
            </a:pPr>
            <a:r>
              <a:rPr lang="en-US" altLang="x-none"/>
              <a:t>code</a:t>
            </a:r>
          </a:p>
        </p:txBody>
      </p:sp>
      <p:sp>
        <p:nvSpPr>
          <p:cNvPr id="22536" name="AutoShape 8"/>
          <p:cNvSpPr>
            <a:spLocks noChangeArrowheads="1"/>
          </p:cNvSpPr>
          <p:nvPr/>
        </p:nvSpPr>
        <p:spPr bwMode="auto">
          <a:xfrm>
            <a:off x="4191000" y="4114800"/>
            <a:ext cx="2362200" cy="1981200"/>
          </a:xfrm>
          <a:prstGeom prst="irregularSeal1">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Network</a:t>
            </a:r>
          </a:p>
        </p:txBody>
      </p:sp>
      <p:sp>
        <p:nvSpPr>
          <p:cNvPr id="22537" name="Rectangle 9"/>
          <p:cNvSpPr>
            <a:spLocks noChangeArrowheads="1"/>
          </p:cNvSpPr>
          <p:nvPr/>
        </p:nvSpPr>
        <p:spPr bwMode="auto">
          <a:xfrm>
            <a:off x="6858000" y="4038600"/>
            <a:ext cx="990600" cy="2133600"/>
          </a:xfrm>
          <a:prstGeom prst="rect">
            <a:avLst/>
          </a:prstGeom>
          <a:solidFill>
            <a:srgbClr val="CC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a:t>Web</a:t>
            </a:r>
          </a:p>
          <a:p>
            <a:pPr algn="ctr"/>
            <a:r>
              <a:rPr lang="en-US" altLang="x-none"/>
              <a:t>Service</a:t>
            </a:r>
          </a:p>
        </p:txBody>
      </p:sp>
      <p:sp>
        <p:nvSpPr>
          <p:cNvPr id="2" name="Slide Number Placeholder 1"/>
          <p:cNvSpPr>
            <a:spLocks noGrp="1"/>
          </p:cNvSpPr>
          <p:nvPr>
            <p:ph type="sldNum" sz="quarter" idx="12"/>
          </p:nvPr>
        </p:nvSpPr>
        <p:spPr/>
        <p:txBody>
          <a:bodyPr/>
          <a:lstStyle/>
          <a:p>
            <a:fld id="{EDBACB3D-9350-3B46-A9B7-05769D77423C}" type="slidenum">
              <a:rPr lang="en-US" smtClean="0"/>
              <a:t>7</a:t>
            </a:fld>
            <a:endParaRPr lang="en-US"/>
          </a:p>
        </p:txBody>
      </p:sp>
      <p:sp>
        <p:nvSpPr>
          <p:cNvPr id="3" name="Footer Placeholder 2">
            <a:extLst>
              <a:ext uri="{FF2B5EF4-FFF2-40B4-BE49-F238E27FC236}">
                <a16:creationId xmlns:a16="http://schemas.microsoft.com/office/drawing/2014/main" id="{8646788B-8BEB-D14A-9481-EA2D6B54BEE4}"/>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3736286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C484-624A-4445-91F4-234EF7F59FAC}"/>
              </a:ext>
            </a:extLst>
          </p:cNvPr>
          <p:cNvSpPr>
            <a:spLocks noGrp="1"/>
          </p:cNvSpPr>
          <p:nvPr>
            <p:ph type="title"/>
          </p:nvPr>
        </p:nvSpPr>
        <p:spPr/>
        <p:txBody>
          <a:bodyPr/>
          <a:lstStyle/>
          <a:p>
            <a:r>
              <a:rPr lang="en-US" dirty="0"/>
              <a:t>Testing programmatically</a:t>
            </a:r>
          </a:p>
        </p:txBody>
      </p:sp>
      <p:pic>
        <p:nvPicPr>
          <p:cNvPr id="6" name="Content Placeholder 5">
            <a:extLst>
              <a:ext uri="{FF2B5EF4-FFF2-40B4-BE49-F238E27FC236}">
                <a16:creationId xmlns:a16="http://schemas.microsoft.com/office/drawing/2014/main" id="{99BE651E-3233-3145-B0CD-53776C36BB36}"/>
              </a:ext>
            </a:extLst>
          </p:cNvPr>
          <p:cNvPicPr>
            <a:picLocks noGrp="1" noChangeAspect="1"/>
          </p:cNvPicPr>
          <p:nvPr>
            <p:ph idx="1"/>
          </p:nvPr>
        </p:nvPicPr>
        <p:blipFill>
          <a:blip r:embed="rId2"/>
          <a:stretch>
            <a:fillRect/>
          </a:stretch>
        </p:blipFill>
        <p:spPr>
          <a:xfrm>
            <a:off x="1910443" y="1907267"/>
            <a:ext cx="8278586" cy="2116251"/>
          </a:xfrm>
        </p:spPr>
      </p:pic>
      <p:sp>
        <p:nvSpPr>
          <p:cNvPr id="4" name="Slide Number Placeholder 3">
            <a:extLst>
              <a:ext uri="{FF2B5EF4-FFF2-40B4-BE49-F238E27FC236}">
                <a16:creationId xmlns:a16="http://schemas.microsoft.com/office/drawing/2014/main" id="{4E926E74-8FFD-D44A-B477-36442BF1889D}"/>
              </a:ext>
            </a:extLst>
          </p:cNvPr>
          <p:cNvSpPr>
            <a:spLocks noGrp="1"/>
          </p:cNvSpPr>
          <p:nvPr>
            <p:ph type="sldNum" sz="quarter" idx="12"/>
          </p:nvPr>
        </p:nvSpPr>
        <p:spPr/>
        <p:txBody>
          <a:bodyPr/>
          <a:lstStyle/>
          <a:p>
            <a:fld id="{EDBACB3D-9350-3B46-A9B7-05769D77423C}" type="slidenum">
              <a:rPr lang="en-US" smtClean="0"/>
              <a:t>70</a:t>
            </a:fld>
            <a:endParaRPr lang="en-US"/>
          </a:p>
        </p:txBody>
      </p:sp>
      <p:pic>
        <p:nvPicPr>
          <p:cNvPr id="8" name="Picture 7">
            <a:extLst>
              <a:ext uri="{FF2B5EF4-FFF2-40B4-BE49-F238E27FC236}">
                <a16:creationId xmlns:a16="http://schemas.microsoft.com/office/drawing/2014/main" id="{38EB46FD-F059-F246-8B8C-1379828C3983}"/>
              </a:ext>
            </a:extLst>
          </p:cNvPr>
          <p:cNvPicPr>
            <a:picLocks noChangeAspect="1"/>
          </p:cNvPicPr>
          <p:nvPr/>
        </p:nvPicPr>
        <p:blipFill>
          <a:blip r:embed="rId3"/>
          <a:stretch>
            <a:fillRect/>
          </a:stretch>
        </p:blipFill>
        <p:spPr>
          <a:xfrm>
            <a:off x="1910442" y="4631134"/>
            <a:ext cx="8474529" cy="1325562"/>
          </a:xfrm>
          <a:prstGeom prst="rect">
            <a:avLst/>
          </a:prstGeom>
        </p:spPr>
      </p:pic>
      <p:sp>
        <p:nvSpPr>
          <p:cNvPr id="9" name="Footer Placeholder 8">
            <a:extLst>
              <a:ext uri="{FF2B5EF4-FFF2-40B4-BE49-F238E27FC236}">
                <a16:creationId xmlns:a16="http://schemas.microsoft.com/office/drawing/2014/main" id="{835E1CE6-2CF5-2F49-8C16-1FF0BA0DC687}"/>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871406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4707-995C-CB41-BAE8-664BB9EFFC0A}"/>
              </a:ext>
            </a:extLst>
          </p:cNvPr>
          <p:cNvSpPr>
            <a:spLocks noGrp="1"/>
          </p:cNvSpPr>
          <p:nvPr>
            <p:ph type="title"/>
          </p:nvPr>
        </p:nvSpPr>
        <p:spPr>
          <a:xfrm>
            <a:off x="838199" y="136525"/>
            <a:ext cx="11130643" cy="1554163"/>
          </a:xfrm>
        </p:spPr>
        <p:txBody>
          <a:bodyPr/>
          <a:lstStyle/>
          <a:p>
            <a:r>
              <a:rPr lang="en-US" sz="3600" dirty="0"/>
              <a:t>Adding data to a file: </a:t>
            </a:r>
            <a:r>
              <a:rPr lang="en-US" sz="3600" dirty="0">
                <a:solidFill>
                  <a:schemeClr val="accent4">
                    <a:lumMod val="75000"/>
                  </a:schemeClr>
                </a:solidFill>
                <a:latin typeface="Courier New" panose="02070309020205020404" pitchFamily="49" charset="0"/>
                <a:cs typeface="Courier New" panose="02070309020205020404" pitchFamily="49" charset="0"/>
              </a:rPr>
              <a:t>@</a:t>
            </a:r>
            <a:r>
              <a:rPr lang="en-US" sz="3600" dirty="0" err="1">
                <a:solidFill>
                  <a:schemeClr val="accent4">
                    <a:lumMod val="75000"/>
                  </a:schemeClr>
                </a:solidFill>
                <a:latin typeface="Courier New" panose="02070309020205020404" pitchFamily="49" charset="0"/>
                <a:cs typeface="Courier New" panose="02070309020205020404" pitchFamily="49" charset="0"/>
              </a:rPr>
              <a:t>app.route</a:t>
            </a:r>
            <a:r>
              <a:rPr lang="en-US" sz="3600" dirty="0">
                <a:solidFill>
                  <a:schemeClr val="accent4">
                    <a:lumMod val="75000"/>
                  </a:schemeClr>
                </a:solidFill>
                <a:latin typeface="Courier New" panose="02070309020205020404" pitchFamily="49" charset="0"/>
                <a:cs typeface="Courier New" panose="02070309020205020404" pitchFamily="49" charset="0"/>
              </a:rPr>
              <a:t>(</a:t>
            </a:r>
            <a:r>
              <a:rPr lang="en-US" sz="3600" dirty="0">
                <a:solidFill>
                  <a:srgbClr val="FF0000"/>
                </a:solidFill>
                <a:latin typeface="Courier New" panose="02070309020205020404" pitchFamily="49" charset="0"/>
                <a:cs typeface="Courier New" panose="02070309020205020404" pitchFamily="49" charset="0"/>
              </a:rPr>
              <a:t>'/</a:t>
            </a:r>
            <a:r>
              <a:rPr lang="en-US" sz="3600" dirty="0" err="1">
                <a:solidFill>
                  <a:srgbClr val="FF0000"/>
                </a:solidFill>
                <a:latin typeface="Courier New" panose="02070309020205020404" pitchFamily="49" charset="0"/>
                <a:cs typeface="Courier New" panose="02070309020205020404" pitchFamily="49" charset="0"/>
              </a:rPr>
              <a:t>adduser</a:t>
            </a:r>
            <a:r>
              <a:rPr lang="en-US" sz="3600" dirty="0">
                <a:solidFill>
                  <a:srgbClr val="FF0000"/>
                </a:solidFill>
                <a:latin typeface="Courier New" panose="02070309020205020404" pitchFamily="49" charset="0"/>
                <a:cs typeface="Courier New" panose="02070309020205020404" pitchFamily="49" charset="0"/>
              </a:rPr>
              <a:t>'</a:t>
            </a:r>
            <a:r>
              <a:rPr lang="en-US" sz="3600" dirty="0">
                <a:solidFill>
                  <a:schemeClr val="accent4">
                    <a:lumMod val="75000"/>
                  </a:schemeClr>
                </a:solidFill>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3E69A30-91DD-BD4F-9D75-85C3876191A6}"/>
              </a:ext>
            </a:extLst>
          </p:cNvPr>
          <p:cNvSpPr>
            <a:spLocks noGrp="1"/>
          </p:cNvSpPr>
          <p:nvPr>
            <p:ph type="sldNum" sz="quarter" idx="12"/>
          </p:nvPr>
        </p:nvSpPr>
        <p:spPr/>
        <p:txBody>
          <a:bodyPr/>
          <a:lstStyle/>
          <a:p>
            <a:fld id="{EDBACB3D-9350-3B46-A9B7-05769D77423C}" type="slidenum">
              <a:rPr lang="en-US" smtClean="0"/>
              <a:t>71</a:t>
            </a:fld>
            <a:endParaRPr lang="en-US"/>
          </a:p>
        </p:txBody>
      </p:sp>
      <p:pic>
        <p:nvPicPr>
          <p:cNvPr id="7" name="Picture 6">
            <a:extLst>
              <a:ext uri="{FF2B5EF4-FFF2-40B4-BE49-F238E27FC236}">
                <a16:creationId xmlns:a16="http://schemas.microsoft.com/office/drawing/2014/main" id="{60395049-37BF-8F44-A0E8-C64E526E7A00}"/>
              </a:ext>
            </a:extLst>
          </p:cNvPr>
          <p:cNvPicPr>
            <a:picLocks noChangeAspect="1"/>
          </p:cNvPicPr>
          <p:nvPr/>
        </p:nvPicPr>
        <p:blipFill>
          <a:blip r:embed="rId2"/>
          <a:stretch>
            <a:fillRect/>
          </a:stretch>
        </p:blipFill>
        <p:spPr>
          <a:xfrm>
            <a:off x="1143000" y="5519057"/>
            <a:ext cx="9895114" cy="1202418"/>
          </a:xfrm>
          <a:prstGeom prst="rect">
            <a:avLst/>
          </a:prstGeom>
        </p:spPr>
      </p:pic>
      <p:pic>
        <p:nvPicPr>
          <p:cNvPr id="9" name="Picture 8">
            <a:extLst>
              <a:ext uri="{FF2B5EF4-FFF2-40B4-BE49-F238E27FC236}">
                <a16:creationId xmlns:a16="http://schemas.microsoft.com/office/drawing/2014/main" id="{307292FA-397C-5D47-96FE-04231020ED26}"/>
              </a:ext>
            </a:extLst>
          </p:cNvPr>
          <p:cNvPicPr>
            <a:picLocks noChangeAspect="1"/>
          </p:cNvPicPr>
          <p:nvPr/>
        </p:nvPicPr>
        <p:blipFill>
          <a:blip r:embed="rId3"/>
          <a:stretch>
            <a:fillRect/>
          </a:stretch>
        </p:blipFill>
        <p:spPr>
          <a:xfrm>
            <a:off x="1012371" y="1185012"/>
            <a:ext cx="10025743" cy="4002428"/>
          </a:xfrm>
          <a:prstGeom prst="rect">
            <a:avLst/>
          </a:prstGeom>
        </p:spPr>
      </p:pic>
      <p:sp>
        <p:nvSpPr>
          <p:cNvPr id="6" name="Footer Placeholder 5">
            <a:extLst>
              <a:ext uri="{FF2B5EF4-FFF2-40B4-BE49-F238E27FC236}">
                <a16:creationId xmlns:a16="http://schemas.microsoft.com/office/drawing/2014/main" id="{F5FE9ED8-18F9-6345-9934-042CD9CB811D}"/>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437011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87ED-C045-044C-80BC-76C4B6A72287}"/>
              </a:ext>
            </a:extLst>
          </p:cNvPr>
          <p:cNvSpPr>
            <a:spLocks noGrp="1"/>
          </p:cNvSpPr>
          <p:nvPr>
            <p:ph type="title"/>
          </p:nvPr>
        </p:nvSpPr>
        <p:spPr/>
        <p:txBody>
          <a:bodyPr/>
          <a:lstStyle/>
          <a:p>
            <a:r>
              <a:rPr lang="en-US" dirty="0"/>
              <a:t>Testing </a:t>
            </a:r>
          </a:p>
        </p:txBody>
      </p:sp>
      <p:pic>
        <p:nvPicPr>
          <p:cNvPr id="6" name="Content Placeholder 5">
            <a:extLst>
              <a:ext uri="{FF2B5EF4-FFF2-40B4-BE49-F238E27FC236}">
                <a16:creationId xmlns:a16="http://schemas.microsoft.com/office/drawing/2014/main" id="{E60F6906-6C17-8E48-A36E-9EA3E3827D8C}"/>
              </a:ext>
            </a:extLst>
          </p:cNvPr>
          <p:cNvPicPr>
            <a:picLocks noGrp="1" noChangeAspect="1"/>
          </p:cNvPicPr>
          <p:nvPr>
            <p:ph idx="1"/>
          </p:nvPr>
        </p:nvPicPr>
        <p:blipFill>
          <a:blip r:embed="rId2"/>
          <a:stretch>
            <a:fillRect/>
          </a:stretch>
        </p:blipFill>
        <p:spPr>
          <a:xfrm>
            <a:off x="1773464" y="1849267"/>
            <a:ext cx="9052379" cy="2506323"/>
          </a:xfrm>
        </p:spPr>
      </p:pic>
      <p:sp>
        <p:nvSpPr>
          <p:cNvPr id="4" name="Slide Number Placeholder 3">
            <a:extLst>
              <a:ext uri="{FF2B5EF4-FFF2-40B4-BE49-F238E27FC236}">
                <a16:creationId xmlns:a16="http://schemas.microsoft.com/office/drawing/2014/main" id="{FF24ED98-01E0-E24C-BC28-F4D35C516689}"/>
              </a:ext>
            </a:extLst>
          </p:cNvPr>
          <p:cNvSpPr>
            <a:spLocks noGrp="1"/>
          </p:cNvSpPr>
          <p:nvPr>
            <p:ph type="sldNum" sz="quarter" idx="12"/>
          </p:nvPr>
        </p:nvSpPr>
        <p:spPr/>
        <p:txBody>
          <a:bodyPr/>
          <a:lstStyle/>
          <a:p>
            <a:fld id="{EDBACB3D-9350-3B46-A9B7-05769D77423C}" type="slidenum">
              <a:rPr lang="en-US" smtClean="0"/>
              <a:t>72</a:t>
            </a:fld>
            <a:endParaRPr lang="en-US"/>
          </a:p>
        </p:txBody>
      </p:sp>
      <p:pic>
        <p:nvPicPr>
          <p:cNvPr id="8" name="Picture 7">
            <a:extLst>
              <a:ext uri="{FF2B5EF4-FFF2-40B4-BE49-F238E27FC236}">
                <a16:creationId xmlns:a16="http://schemas.microsoft.com/office/drawing/2014/main" id="{EFC9F608-7EAF-F748-817F-3CED1098AEA3}"/>
              </a:ext>
            </a:extLst>
          </p:cNvPr>
          <p:cNvPicPr>
            <a:picLocks noChangeAspect="1"/>
          </p:cNvPicPr>
          <p:nvPr/>
        </p:nvPicPr>
        <p:blipFill>
          <a:blip r:embed="rId3"/>
          <a:stretch>
            <a:fillRect/>
          </a:stretch>
        </p:blipFill>
        <p:spPr>
          <a:xfrm>
            <a:off x="1569811" y="5208814"/>
            <a:ext cx="9052378" cy="528156"/>
          </a:xfrm>
          <a:prstGeom prst="rect">
            <a:avLst/>
          </a:prstGeom>
        </p:spPr>
      </p:pic>
      <p:sp>
        <p:nvSpPr>
          <p:cNvPr id="9" name="Footer Placeholder 8">
            <a:extLst>
              <a:ext uri="{FF2B5EF4-FFF2-40B4-BE49-F238E27FC236}">
                <a16:creationId xmlns:a16="http://schemas.microsoft.com/office/drawing/2014/main" id="{A734873B-9466-3543-8258-71AC320D52A6}"/>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524057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5206-2B32-FA4A-B7B2-38613C27D046}"/>
              </a:ext>
            </a:extLst>
          </p:cNvPr>
          <p:cNvSpPr>
            <a:spLocks noGrp="1"/>
          </p:cNvSpPr>
          <p:nvPr>
            <p:ph type="title"/>
          </p:nvPr>
        </p:nvSpPr>
        <p:spPr>
          <a:xfrm>
            <a:off x="381000" y="501650"/>
            <a:ext cx="10515600" cy="1325563"/>
          </a:xfrm>
        </p:spPr>
        <p:txBody>
          <a:bodyPr/>
          <a:lstStyle/>
          <a:p>
            <a:r>
              <a:rPr lang="en-US" sz="3600" dirty="0"/>
              <a:t>Using fixed attributes: </a:t>
            </a:r>
            <a:r>
              <a:rPr lang="en-US" sz="3600" dirty="0">
                <a:solidFill>
                  <a:schemeClr val="accent4">
                    <a:lumMod val="50000"/>
                  </a:schemeClr>
                </a:solidFill>
                <a:latin typeface="Courier New" panose="02070309020205020404" pitchFamily="49" charset="0"/>
                <a:cs typeface="Courier New" panose="02070309020205020404" pitchFamily="49" charset="0"/>
              </a:rPr>
              <a:t>@</a:t>
            </a:r>
            <a:r>
              <a:rPr lang="en-US" sz="3600" dirty="0" err="1">
                <a:solidFill>
                  <a:schemeClr val="accent4">
                    <a:lumMod val="50000"/>
                  </a:schemeClr>
                </a:solidFill>
                <a:latin typeface="Courier New" panose="02070309020205020404" pitchFamily="49" charset="0"/>
                <a:cs typeface="Courier New" panose="02070309020205020404" pitchFamily="49" charset="0"/>
              </a:rPr>
              <a:t>app.route</a:t>
            </a:r>
            <a:r>
              <a:rPr lang="en-US" sz="3600" dirty="0">
                <a:solidFill>
                  <a:srgbClr val="FF0000"/>
                </a:solidFill>
                <a:latin typeface="Courier New" panose="02070309020205020404" pitchFamily="49" charset="0"/>
                <a:cs typeface="Courier New" panose="02070309020205020404" pitchFamily="49" charset="0"/>
              </a:rPr>
              <a:t>('/</a:t>
            </a:r>
            <a:r>
              <a:rPr lang="en-US" sz="3600" dirty="0" err="1">
                <a:solidFill>
                  <a:srgbClr val="FF0000"/>
                </a:solidFill>
                <a:latin typeface="Courier New" panose="02070309020205020404" pitchFamily="49" charset="0"/>
                <a:cs typeface="Courier New" panose="02070309020205020404" pitchFamily="49" charset="0"/>
              </a:rPr>
              <a:t>getuser</a:t>
            </a:r>
            <a:r>
              <a:rPr lang="en-US" sz="3600" dirty="0">
                <a:solidFill>
                  <a:srgbClr val="FF0000"/>
                </a:solidFill>
                <a:latin typeface="Courier New" panose="02070309020205020404" pitchFamily="49" charset="0"/>
                <a:cs typeface="Courier New" panose="02070309020205020404" pitchFamily="49" charset="0"/>
              </a:rPr>
              <a:t>/&lt;id&gt;')</a:t>
            </a:r>
            <a:br>
              <a:rPr lang="en-US" dirty="0"/>
            </a:br>
            <a:endParaRPr lang="en-US" dirty="0"/>
          </a:p>
        </p:txBody>
      </p:sp>
      <p:sp>
        <p:nvSpPr>
          <p:cNvPr id="4" name="Slide Number Placeholder 3">
            <a:extLst>
              <a:ext uri="{FF2B5EF4-FFF2-40B4-BE49-F238E27FC236}">
                <a16:creationId xmlns:a16="http://schemas.microsoft.com/office/drawing/2014/main" id="{D49D97BF-15AE-DE4B-A89D-FED114D7D169}"/>
              </a:ext>
            </a:extLst>
          </p:cNvPr>
          <p:cNvSpPr>
            <a:spLocks noGrp="1"/>
          </p:cNvSpPr>
          <p:nvPr>
            <p:ph type="sldNum" sz="quarter" idx="12"/>
          </p:nvPr>
        </p:nvSpPr>
        <p:spPr/>
        <p:txBody>
          <a:bodyPr/>
          <a:lstStyle/>
          <a:p>
            <a:fld id="{EDBACB3D-9350-3B46-A9B7-05769D77423C}" type="slidenum">
              <a:rPr lang="en-US" smtClean="0"/>
              <a:t>73</a:t>
            </a:fld>
            <a:endParaRPr lang="en-US"/>
          </a:p>
        </p:txBody>
      </p:sp>
      <p:pic>
        <p:nvPicPr>
          <p:cNvPr id="9" name="Content Placeholder 8">
            <a:extLst>
              <a:ext uri="{FF2B5EF4-FFF2-40B4-BE49-F238E27FC236}">
                <a16:creationId xmlns:a16="http://schemas.microsoft.com/office/drawing/2014/main" id="{249BCFC0-4E2B-F848-9EEA-2DB485D28E30}"/>
              </a:ext>
            </a:extLst>
          </p:cNvPr>
          <p:cNvPicPr>
            <a:picLocks noGrp="1" noChangeAspect="1"/>
          </p:cNvPicPr>
          <p:nvPr>
            <p:ph idx="1"/>
          </p:nvPr>
        </p:nvPicPr>
        <p:blipFill>
          <a:blip r:embed="rId2"/>
          <a:stretch>
            <a:fillRect/>
          </a:stretch>
        </p:blipFill>
        <p:spPr>
          <a:xfrm>
            <a:off x="722086" y="1827213"/>
            <a:ext cx="9260114" cy="2545330"/>
          </a:xfrm>
          <a:prstGeom prst="rect">
            <a:avLst/>
          </a:prstGeom>
        </p:spPr>
      </p:pic>
      <p:pic>
        <p:nvPicPr>
          <p:cNvPr id="11" name="Picture 10">
            <a:extLst>
              <a:ext uri="{FF2B5EF4-FFF2-40B4-BE49-F238E27FC236}">
                <a16:creationId xmlns:a16="http://schemas.microsoft.com/office/drawing/2014/main" id="{C4E599DC-D269-AA48-AC3C-A22E0EE7A7A3}"/>
              </a:ext>
            </a:extLst>
          </p:cNvPr>
          <p:cNvPicPr>
            <a:picLocks noChangeAspect="1"/>
          </p:cNvPicPr>
          <p:nvPr/>
        </p:nvPicPr>
        <p:blipFill>
          <a:blip r:embed="rId3"/>
          <a:stretch>
            <a:fillRect/>
          </a:stretch>
        </p:blipFill>
        <p:spPr>
          <a:xfrm>
            <a:off x="381000" y="5124450"/>
            <a:ext cx="10515600" cy="723900"/>
          </a:xfrm>
          <a:prstGeom prst="rect">
            <a:avLst/>
          </a:prstGeom>
        </p:spPr>
      </p:pic>
      <p:sp>
        <p:nvSpPr>
          <p:cNvPr id="12" name="Rectangle 11">
            <a:extLst>
              <a:ext uri="{FF2B5EF4-FFF2-40B4-BE49-F238E27FC236}">
                <a16:creationId xmlns:a16="http://schemas.microsoft.com/office/drawing/2014/main" id="{1032B8C8-0B8E-3C43-A7A5-8A7507F5CBA4}"/>
              </a:ext>
            </a:extLst>
          </p:cNvPr>
          <p:cNvSpPr/>
          <p:nvPr/>
        </p:nvSpPr>
        <p:spPr>
          <a:xfrm>
            <a:off x="9111344" y="4980214"/>
            <a:ext cx="1551214" cy="65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0CE708-EE0E-0642-8677-ECD7B5ECD3C5}"/>
              </a:ext>
            </a:extLst>
          </p:cNvPr>
          <p:cNvSpPr txBox="1"/>
          <p:nvPr/>
        </p:nvSpPr>
        <p:spPr>
          <a:xfrm>
            <a:off x="9241971" y="4372543"/>
            <a:ext cx="1420587" cy="369332"/>
          </a:xfrm>
          <a:prstGeom prst="rect">
            <a:avLst/>
          </a:prstGeom>
          <a:noFill/>
        </p:spPr>
        <p:txBody>
          <a:bodyPr wrap="square" rtlCol="0">
            <a:spAutoFit/>
          </a:bodyPr>
          <a:lstStyle/>
          <a:p>
            <a:r>
              <a:rPr lang="en-US" dirty="0">
                <a:solidFill>
                  <a:srgbClr val="FF0000"/>
                </a:solidFill>
              </a:rPr>
              <a:t>/</a:t>
            </a:r>
            <a:r>
              <a:rPr lang="en-US" dirty="0" err="1">
                <a:solidFill>
                  <a:srgbClr val="FF0000"/>
                </a:solidFill>
              </a:rPr>
              <a:t>getuser</a:t>
            </a:r>
            <a:r>
              <a:rPr lang="en-US" dirty="0">
                <a:solidFill>
                  <a:srgbClr val="FF0000"/>
                </a:solidFill>
              </a:rPr>
              <a:t>/1</a:t>
            </a:r>
          </a:p>
        </p:txBody>
      </p:sp>
      <p:cxnSp>
        <p:nvCxnSpPr>
          <p:cNvPr id="15" name="Straight Arrow Connector 14">
            <a:extLst>
              <a:ext uri="{FF2B5EF4-FFF2-40B4-BE49-F238E27FC236}">
                <a16:creationId xmlns:a16="http://schemas.microsoft.com/office/drawing/2014/main" id="{B41B45AE-679D-464B-B9EA-674BE8CDDA46}"/>
              </a:ext>
            </a:extLst>
          </p:cNvPr>
          <p:cNvCxnSpPr/>
          <p:nvPr/>
        </p:nvCxnSpPr>
        <p:spPr>
          <a:xfrm>
            <a:off x="9829800" y="4741875"/>
            <a:ext cx="0" cy="23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15">
            <a:extLst>
              <a:ext uri="{FF2B5EF4-FFF2-40B4-BE49-F238E27FC236}">
                <a16:creationId xmlns:a16="http://schemas.microsoft.com/office/drawing/2014/main" id="{CC56E160-12E4-E04F-AAF1-643905094DE8}"/>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3986601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E703-559E-7742-97D9-A6D84381F011}"/>
              </a:ext>
            </a:extLst>
          </p:cNvPr>
          <p:cNvSpPr>
            <a:spLocks noGrp="1"/>
          </p:cNvSpPr>
          <p:nvPr>
            <p:ph type="title"/>
          </p:nvPr>
        </p:nvSpPr>
        <p:spPr/>
        <p:txBody>
          <a:bodyPr/>
          <a:lstStyle/>
          <a:p>
            <a:r>
              <a:rPr lang="en-US" dirty="0"/>
              <a:t>Testing</a:t>
            </a:r>
          </a:p>
        </p:txBody>
      </p:sp>
      <p:sp>
        <p:nvSpPr>
          <p:cNvPr id="4" name="Slide Number Placeholder 3">
            <a:extLst>
              <a:ext uri="{FF2B5EF4-FFF2-40B4-BE49-F238E27FC236}">
                <a16:creationId xmlns:a16="http://schemas.microsoft.com/office/drawing/2014/main" id="{00BD6049-2621-614B-8072-84AEDB85B99D}"/>
              </a:ext>
            </a:extLst>
          </p:cNvPr>
          <p:cNvSpPr>
            <a:spLocks noGrp="1"/>
          </p:cNvSpPr>
          <p:nvPr>
            <p:ph type="sldNum" sz="quarter" idx="12"/>
          </p:nvPr>
        </p:nvSpPr>
        <p:spPr/>
        <p:txBody>
          <a:bodyPr/>
          <a:lstStyle/>
          <a:p>
            <a:fld id="{EDBACB3D-9350-3B46-A9B7-05769D77423C}" type="slidenum">
              <a:rPr lang="en-US" smtClean="0"/>
              <a:t>74</a:t>
            </a:fld>
            <a:endParaRPr lang="en-US"/>
          </a:p>
        </p:txBody>
      </p:sp>
      <p:pic>
        <p:nvPicPr>
          <p:cNvPr id="10" name="Content Placeholder 9">
            <a:extLst>
              <a:ext uri="{FF2B5EF4-FFF2-40B4-BE49-F238E27FC236}">
                <a16:creationId xmlns:a16="http://schemas.microsoft.com/office/drawing/2014/main" id="{0C3ACB38-794D-0C43-8373-67A35AF0D6C2}"/>
              </a:ext>
            </a:extLst>
          </p:cNvPr>
          <p:cNvPicPr>
            <a:picLocks noGrp="1" noChangeAspect="1"/>
          </p:cNvPicPr>
          <p:nvPr>
            <p:ph idx="1"/>
          </p:nvPr>
        </p:nvPicPr>
        <p:blipFill>
          <a:blip r:embed="rId2"/>
          <a:stretch>
            <a:fillRect/>
          </a:stretch>
        </p:blipFill>
        <p:spPr>
          <a:xfrm>
            <a:off x="753835" y="2057400"/>
            <a:ext cx="10684329" cy="3372644"/>
          </a:xfrm>
        </p:spPr>
      </p:pic>
      <p:sp>
        <p:nvSpPr>
          <p:cNvPr id="11" name="Footer Placeholder 10">
            <a:extLst>
              <a:ext uri="{FF2B5EF4-FFF2-40B4-BE49-F238E27FC236}">
                <a16:creationId xmlns:a16="http://schemas.microsoft.com/office/drawing/2014/main" id="{FC005C24-5619-7747-B6FE-9CC7CFF4888A}"/>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245320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6B2F-3DBF-5A4F-896A-B33484D1CDB3}"/>
              </a:ext>
            </a:extLst>
          </p:cNvPr>
          <p:cNvSpPr>
            <a:spLocks noGrp="1"/>
          </p:cNvSpPr>
          <p:nvPr>
            <p:ph type="title"/>
          </p:nvPr>
        </p:nvSpPr>
        <p:spPr>
          <a:xfrm>
            <a:off x="838200" y="18255"/>
            <a:ext cx="10515600" cy="1325563"/>
          </a:xfrm>
        </p:spPr>
        <p:txBody>
          <a:bodyPr/>
          <a:lstStyle/>
          <a:p>
            <a:r>
              <a:rPr lang="en-US" b="1" dirty="0"/>
              <a:t>A</a:t>
            </a:r>
            <a:r>
              <a:rPr lang="en-US" dirty="0"/>
              <a:t>pplication </a:t>
            </a:r>
            <a:r>
              <a:rPr lang="en-US" b="1" dirty="0"/>
              <a:t>P</a:t>
            </a:r>
            <a:r>
              <a:rPr lang="en-US" dirty="0"/>
              <a:t>rogramming </a:t>
            </a:r>
            <a:r>
              <a:rPr lang="en-US" b="1" dirty="0"/>
              <a:t>I</a:t>
            </a:r>
            <a:r>
              <a:rPr lang="en-US" dirty="0"/>
              <a:t>nterfaces (APIs) </a:t>
            </a:r>
          </a:p>
        </p:txBody>
      </p:sp>
      <p:sp>
        <p:nvSpPr>
          <p:cNvPr id="3" name="Content Placeholder 2">
            <a:extLst>
              <a:ext uri="{FF2B5EF4-FFF2-40B4-BE49-F238E27FC236}">
                <a16:creationId xmlns:a16="http://schemas.microsoft.com/office/drawing/2014/main" id="{4A38D28E-6852-5B42-9C92-830AB8FBCB22}"/>
              </a:ext>
            </a:extLst>
          </p:cNvPr>
          <p:cNvSpPr>
            <a:spLocks noGrp="1"/>
          </p:cNvSpPr>
          <p:nvPr>
            <p:ph idx="1"/>
          </p:nvPr>
        </p:nvSpPr>
        <p:spPr>
          <a:xfrm>
            <a:off x="838200" y="1548040"/>
            <a:ext cx="10515600" cy="4351338"/>
          </a:xfrm>
        </p:spPr>
        <p:txBody>
          <a:bodyPr/>
          <a:lstStyle/>
          <a:p>
            <a:pPr>
              <a:lnSpc>
                <a:spcPct val="100000"/>
              </a:lnSpc>
            </a:pPr>
            <a:r>
              <a:rPr lang="en-US" dirty="0"/>
              <a:t>An API is a set of instructions that defines how programmers interact with an application. </a:t>
            </a:r>
          </a:p>
          <a:p>
            <a:pPr>
              <a:lnSpc>
                <a:spcPct val="100000"/>
              </a:lnSpc>
            </a:pPr>
            <a:endParaRPr lang="en-US" dirty="0"/>
          </a:p>
          <a:p>
            <a:pPr>
              <a:lnSpc>
                <a:spcPct val="100000"/>
              </a:lnSpc>
            </a:pPr>
            <a:r>
              <a:rPr lang="en-US" dirty="0"/>
              <a:t>An API is often designed to be used with a software development kit (SDK), which is a collection of tools that enables developers to create downstream applications based on the API.</a:t>
            </a:r>
          </a:p>
          <a:p>
            <a:pPr>
              <a:lnSpc>
                <a:spcPct val="100000"/>
              </a:lnSpc>
            </a:pPr>
            <a:endParaRPr lang="en-US" dirty="0"/>
          </a:p>
          <a:p>
            <a:pPr>
              <a:lnSpc>
                <a:spcPct val="100000"/>
              </a:lnSpc>
            </a:pPr>
            <a:r>
              <a:rPr lang="en-US" dirty="0"/>
              <a:t>Examples:</a:t>
            </a:r>
          </a:p>
          <a:p>
            <a:pPr lvl="1">
              <a:lnSpc>
                <a:spcPct val="100000"/>
              </a:lnSpc>
            </a:pPr>
            <a:r>
              <a:rPr lang="en-US" dirty="0"/>
              <a:t>AWS S3 APIs: </a:t>
            </a:r>
            <a:r>
              <a:rPr lang="en-US" dirty="0">
                <a:solidFill>
                  <a:srgbClr val="0070C0"/>
                </a:solidFill>
                <a:latin typeface="Courier New" panose="02070309020205020404" pitchFamily="49" charset="0"/>
                <a:cs typeface="Courier New" panose="02070309020205020404" pitchFamily="49" charset="0"/>
              </a:rPr>
              <a:t>s3.</a:t>
            </a:r>
            <a:r>
              <a:rPr lang="en-US" dirty="0">
                <a:solidFill>
                  <a:srgbClr val="FF0000"/>
                </a:solidFill>
                <a:latin typeface="Courier New" panose="02070309020205020404" pitchFamily="49" charset="0"/>
                <a:cs typeface="Courier New" panose="02070309020205020404" pitchFamily="49" charset="0"/>
              </a:rPr>
              <a:t>upload_file </a:t>
            </a:r>
            <a:r>
              <a:rPr lang="en-US" dirty="0"/>
              <a:t>and </a:t>
            </a:r>
            <a:r>
              <a:rPr lang="en-US" dirty="0">
                <a:solidFill>
                  <a:srgbClr val="0070C0"/>
                </a:solidFill>
                <a:latin typeface="Courier New" panose="02070309020205020404" pitchFamily="49" charset="0"/>
                <a:cs typeface="Courier New" panose="02070309020205020404" pitchFamily="49" charset="0"/>
              </a:rPr>
              <a:t>s3.</a:t>
            </a:r>
            <a:r>
              <a:rPr lang="en-US" dirty="0">
                <a:solidFill>
                  <a:srgbClr val="FF0000"/>
                </a:solidFill>
                <a:latin typeface="Courier New" panose="02070309020205020404" pitchFamily="49" charset="0"/>
                <a:cs typeface="Courier New" panose="02070309020205020404" pitchFamily="49" charset="0"/>
              </a:rPr>
              <a:t>put_bucket_policy</a:t>
            </a:r>
          </a:p>
          <a:p>
            <a:pPr lvl="1">
              <a:lnSpc>
                <a:spcPct val="100000"/>
              </a:lnSpc>
            </a:pPr>
            <a:r>
              <a:rPr lang="en-US" dirty="0"/>
              <a:t>AWS DynamoDB APIs: </a:t>
            </a:r>
            <a:r>
              <a:rPr lang="en-US" dirty="0" err="1">
                <a:solidFill>
                  <a:srgbClr val="0070C0"/>
                </a:solidFill>
                <a:latin typeface="Courier New" panose="02070309020205020404" pitchFamily="49" charset="0"/>
                <a:cs typeface="Courier New" panose="02070309020205020404" pitchFamily="49" charset="0"/>
              </a:rPr>
              <a:t>table.</a:t>
            </a:r>
            <a:r>
              <a:rPr lang="en-US" dirty="0" err="1">
                <a:solidFill>
                  <a:srgbClr val="FF0000"/>
                </a:solidFill>
                <a:latin typeface="Courier New" panose="02070309020205020404" pitchFamily="49" charset="0"/>
                <a:cs typeface="Courier New" panose="02070309020205020404" pitchFamily="49" charset="0"/>
              </a:rPr>
              <a:t>put_item</a:t>
            </a:r>
            <a:r>
              <a:rPr lang="en-US" dirty="0">
                <a:solidFill>
                  <a:srgbClr val="FF0000"/>
                </a:solidFill>
                <a:latin typeface="Courier New" panose="02070309020205020404" pitchFamily="49" charset="0"/>
                <a:cs typeface="Courier New" panose="02070309020205020404" pitchFamily="49" charset="0"/>
              </a:rPr>
              <a:t> </a:t>
            </a:r>
            <a:r>
              <a:rPr lang="en-US" dirty="0"/>
              <a:t>and </a:t>
            </a:r>
            <a:r>
              <a:rPr lang="en-US" dirty="0" err="1">
                <a:solidFill>
                  <a:srgbClr val="0070C0"/>
                </a:solidFill>
                <a:latin typeface="Courier New" panose="02070309020205020404" pitchFamily="49" charset="0"/>
                <a:cs typeface="Courier New" panose="02070309020205020404" pitchFamily="49" charset="0"/>
              </a:rPr>
              <a:t>table.</a:t>
            </a:r>
            <a:r>
              <a:rPr lang="en-US" dirty="0" err="1">
                <a:solidFill>
                  <a:srgbClr val="FF0000"/>
                </a:solidFill>
                <a:latin typeface="Courier New" panose="02070309020205020404" pitchFamily="49" charset="0"/>
                <a:cs typeface="Courier New" panose="02070309020205020404" pitchFamily="49" charset="0"/>
              </a:rPr>
              <a:t>query</a:t>
            </a:r>
            <a:endParaRPr lang="en-US" dirty="0">
              <a:solidFill>
                <a:srgbClr val="FF0000"/>
              </a:solidFill>
              <a:latin typeface="Courier New" panose="02070309020205020404" pitchFamily="49" charset="0"/>
              <a:cs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690C96EF-FC40-184C-9968-9115D4855C50}"/>
              </a:ext>
            </a:extLst>
          </p:cNvPr>
          <p:cNvSpPr>
            <a:spLocks noGrp="1"/>
          </p:cNvSpPr>
          <p:nvPr>
            <p:ph type="sldNum" sz="quarter" idx="12"/>
          </p:nvPr>
        </p:nvSpPr>
        <p:spPr/>
        <p:txBody>
          <a:bodyPr/>
          <a:lstStyle/>
          <a:p>
            <a:fld id="{EDBACB3D-9350-3B46-A9B7-05769D77423C}" type="slidenum">
              <a:rPr lang="en-US" smtClean="0"/>
              <a:t>8</a:t>
            </a:fld>
            <a:endParaRPr lang="en-US" dirty="0"/>
          </a:p>
        </p:txBody>
      </p:sp>
      <p:sp>
        <p:nvSpPr>
          <p:cNvPr id="5" name="Footer Placeholder 4">
            <a:extLst>
              <a:ext uri="{FF2B5EF4-FFF2-40B4-BE49-F238E27FC236}">
                <a16:creationId xmlns:a16="http://schemas.microsoft.com/office/drawing/2014/main" id="{4AD43DCE-FE3A-7C4F-9E4D-C1DDE59371CC}"/>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326081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2276-FBC4-BB4A-8541-FF8DA1F8B6AD}"/>
              </a:ext>
            </a:extLst>
          </p:cNvPr>
          <p:cNvSpPr>
            <a:spLocks noGrp="1"/>
          </p:cNvSpPr>
          <p:nvPr>
            <p:ph type="title"/>
          </p:nvPr>
        </p:nvSpPr>
        <p:spPr>
          <a:xfrm>
            <a:off x="838200" y="0"/>
            <a:ext cx="10515600" cy="1325563"/>
          </a:xfrm>
        </p:spPr>
        <p:txBody>
          <a:bodyPr/>
          <a:lstStyle/>
          <a:p>
            <a:r>
              <a:rPr lang="en-US" dirty="0"/>
              <a:t>How APIs work?</a:t>
            </a:r>
          </a:p>
        </p:txBody>
      </p:sp>
      <p:sp>
        <p:nvSpPr>
          <p:cNvPr id="3" name="Content Placeholder 2">
            <a:extLst>
              <a:ext uri="{FF2B5EF4-FFF2-40B4-BE49-F238E27FC236}">
                <a16:creationId xmlns:a16="http://schemas.microsoft.com/office/drawing/2014/main" id="{7C273875-9985-514D-9A34-6EB6ED85B2C1}"/>
              </a:ext>
            </a:extLst>
          </p:cNvPr>
          <p:cNvSpPr>
            <a:spLocks noGrp="1"/>
          </p:cNvSpPr>
          <p:nvPr>
            <p:ph idx="1"/>
          </p:nvPr>
        </p:nvSpPr>
        <p:spPr>
          <a:xfrm>
            <a:off x="838199" y="1625147"/>
            <a:ext cx="6788247" cy="4351338"/>
          </a:xfrm>
        </p:spPr>
        <p:txBody>
          <a:bodyPr/>
          <a:lstStyle/>
          <a:p>
            <a:pPr>
              <a:lnSpc>
                <a:spcPct val="100000"/>
              </a:lnSpc>
            </a:pPr>
            <a:r>
              <a:rPr lang="en-US" sz="2400" dirty="0"/>
              <a:t>APIs work as an intermediary so that applications are able to communicate with each other. </a:t>
            </a:r>
          </a:p>
          <a:p>
            <a:pPr>
              <a:lnSpc>
                <a:spcPct val="100000"/>
              </a:lnSpc>
            </a:pPr>
            <a:endParaRPr lang="en-US" sz="2400" dirty="0"/>
          </a:p>
          <a:p>
            <a:pPr>
              <a:lnSpc>
                <a:spcPct val="100000"/>
              </a:lnSpc>
            </a:pPr>
            <a:r>
              <a:rPr lang="en-US" sz="2400" dirty="0"/>
              <a:t>This communication is initiated with an </a:t>
            </a:r>
            <a:r>
              <a:rPr lang="en-US" sz="2400" b="1" i="1" dirty="0">
                <a:solidFill>
                  <a:srgbClr val="FF0000"/>
                </a:solidFill>
              </a:rPr>
              <a:t>API call</a:t>
            </a:r>
            <a:r>
              <a:rPr lang="en-US" sz="2400" dirty="0"/>
              <a:t>, which is a message that is delivered to the other server as a </a:t>
            </a:r>
            <a:r>
              <a:rPr lang="en-US" sz="2400" b="1" i="1" dirty="0">
                <a:solidFill>
                  <a:srgbClr val="FF0000"/>
                </a:solidFill>
              </a:rPr>
              <a:t>request</a:t>
            </a:r>
            <a:r>
              <a:rPr lang="en-US" sz="2400" i="1" dirty="0"/>
              <a:t>, </a:t>
            </a:r>
            <a:r>
              <a:rPr lang="en-US" sz="2400" dirty="0"/>
              <a:t>and then returned as a </a:t>
            </a:r>
            <a:r>
              <a:rPr lang="en-US" sz="2400" b="1" i="1" dirty="0">
                <a:solidFill>
                  <a:srgbClr val="FF0000"/>
                </a:solidFill>
              </a:rPr>
              <a:t>response</a:t>
            </a:r>
            <a:r>
              <a:rPr lang="en-US" sz="2400" dirty="0"/>
              <a:t> to the requestor.</a:t>
            </a:r>
          </a:p>
          <a:p>
            <a:pPr>
              <a:lnSpc>
                <a:spcPct val="100000"/>
              </a:lnSpc>
            </a:pPr>
            <a:endParaRPr lang="en-US" sz="2400" dirty="0"/>
          </a:p>
          <a:p>
            <a:r>
              <a:rPr lang="en" sz="2400" dirty="0">
                <a:solidFill>
                  <a:schemeClr val="dk1"/>
                </a:solidFill>
              </a:rPr>
              <a:t>An API is a software structure written so that it presents a clean, well-defined, interface that abstracts away needless detail. </a:t>
            </a:r>
            <a:endParaRPr lang="en-US" sz="2400" dirty="0"/>
          </a:p>
          <a:p>
            <a:endParaRPr lang="en-US" dirty="0"/>
          </a:p>
          <a:p>
            <a:endParaRPr lang="en-US" dirty="0"/>
          </a:p>
        </p:txBody>
      </p:sp>
      <p:sp>
        <p:nvSpPr>
          <p:cNvPr id="4" name="Slide Number Placeholder 3">
            <a:extLst>
              <a:ext uri="{FF2B5EF4-FFF2-40B4-BE49-F238E27FC236}">
                <a16:creationId xmlns:a16="http://schemas.microsoft.com/office/drawing/2014/main" id="{61B22869-85A9-7443-BA69-3C184375303F}"/>
              </a:ext>
            </a:extLst>
          </p:cNvPr>
          <p:cNvSpPr>
            <a:spLocks noGrp="1"/>
          </p:cNvSpPr>
          <p:nvPr>
            <p:ph type="sldNum" sz="quarter" idx="12"/>
          </p:nvPr>
        </p:nvSpPr>
        <p:spPr/>
        <p:txBody>
          <a:bodyPr/>
          <a:lstStyle/>
          <a:p>
            <a:fld id="{EDBACB3D-9350-3B46-A9B7-05769D77423C}" type="slidenum">
              <a:rPr lang="en-US" smtClean="0"/>
              <a:t>9</a:t>
            </a:fld>
            <a:endParaRPr lang="en-US"/>
          </a:p>
        </p:txBody>
      </p:sp>
      <p:grpSp>
        <p:nvGrpSpPr>
          <p:cNvPr id="5" name="Group 4">
            <a:extLst>
              <a:ext uri="{FF2B5EF4-FFF2-40B4-BE49-F238E27FC236}">
                <a16:creationId xmlns:a16="http://schemas.microsoft.com/office/drawing/2014/main" id="{E782B945-A385-7742-8236-13566BBCC177}"/>
              </a:ext>
            </a:extLst>
          </p:cNvPr>
          <p:cNvGrpSpPr/>
          <p:nvPr/>
        </p:nvGrpSpPr>
        <p:grpSpPr>
          <a:xfrm>
            <a:off x="7547429" y="1986789"/>
            <a:ext cx="4335814" cy="3628054"/>
            <a:chOff x="7354771" y="2688336"/>
            <a:chExt cx="4572185" cy="3051413"/>
          </a:xfrm>
        </p:grpSpPr>
        <p:sp>
          <p:nvSpPr>
            <p:cNvPr id="6" name="Rectangle 5">
              <a:extLst>
                <a:ext uri="{FF2B5EF4-FFF2-40B4-BE49-F238E27FC236}">
                  <a16:creationId xmlns:a16="http://schemas.microsoft.com/office/drawing/2014/main" id="{AB63DAE1-4133-FB45-BDE4-8069777A3262}"/>
                </a:ext>
              </a:extLst>
            </p:cNvPr>
            <p:cNvSpPr/>
            <p:nvPr/>
          </p:nvSpPr>
          <p:spPr>
            <a:xfrm>
              <a:off x="10124292" y="2688336"/>
              <a:ext cx="546664" cy="2480792"/>
            </a:xfrm>
            <a:prstGeom prst="rect">
              <a:avLst/>
            </a:prstGeom>
          </p:spPr>
          <p:style>
            <a:lnRef idx="2">
              <a:schemeClr val="accent6"/>
            </a:lnRef>
            <a:fillRef idx="1">
              <a:schemeClr val="lt1"/>
            </a:fillRef>
            <a:effectRef idx="0">
              <a:schemeClr val="accent6"/>
            </a:effectRef>
            <a:fontRef idx="minor">
              <a:schemeClr val="dk1"/>
            </a:fontRef>
          </p:style>
          <p:txBody>
            <a:bodyPr vert="wordA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E617E6"/>
                </a:solidFill>
                <a:effectLst/>
                <a:uLnTx/>
                <a:uFillTx/>
                <a:latin typeface="Amazon Ember" panose="02000000000000000000" pitchFamily="2" charset="0"/>
                <a:ea typeface="+mn-ea"/>
                <a:cs typeface="+mn-cs"/>
              </a:endParaRPr>
            </a:p>
          </p:txBody>
        </p:sp>
        <p:cxnSp>
          <p:nvCxnSpPr>
            <p:cNvPr id="7" name="Straight Arrow Connector 6">
              <a:extLst>
                <a:ext uri="{FF2B5EF4-FFF2-40B4-BE49-F238E27FC236}">
                  <a16:creationId xmlns:a16="http://schemas.microsoft.com/office/drawing/2014/main" id="{C82A255A-E77C-7D48-9533-DB353E323D99}"/>
                </a:ext>
              </a:extLst>
            </p:cNvPr>
            <p:cNvCxnSpPr/>
            <p:nvPr/>
          </p:nvCxnSpPr>
          <p:spPr>
            <a:xfrm>
              <a:off x="8344195" y="3669194"/>
              <a:ext cx="1645920"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 name="Straight Arrow Connector 7">
              <a:extLst>
                <a:ext uri="{FF2B5EF4-FFF2-40B4-BE49-F238E27FC236}">
                  <a16:creationId xmlns:a16="http://schemas.microsoft.com/office/drawing/2014/main" id="{821F520D-365E-444D-B8B2-EA2075BDC51F}"/>
                </a:ext>
              </a:extLst>
            </p:cNvPr>
            <p:cNvCxnSpPr/>
            <p:nvPr/>
          </p:nvCxnSpPr>
          <p:spPr>
            <a:xfrm>
              <a:off x="8387559" y="4069950"/>
              <a:ext cx="1645920" cy="0"/>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9" name="TextBox 8">
              <a:extLst>
                <a:ext uri="{FF2B5EF4-FFF2-40B4-BE49-F238E27FC236}">
                  <a16:creationId xmlns:a16="http://schemas.microsoft.com/office/drawing/2014/main" id="{34F9A112-C361-E041-B9DA-4D419085EE05}"/>
                </a:ext>
              </a:extLst>
            </p:cNvPr>
            <p:cNvSpPr txBox="1"/>
            <p:nvPr/>
          </p:nvSpPr>
          <p:spPr>
            <a:xfrm>
              <a:off x="8653845" y="3669194"/>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00000000000000000" pitchFamily="2" charset="0"/>
                  <a:ea typeface="+mn-ea"/>
                  <a:cs typeface="+mn-cs"/>
                </a:rPr>
                <a:t>Request</a:t>
              </a:r>
            </a:p>
          </p:txBody>
        </p:sp>
        <p:sp>
          <p:nvSpPr>
            <p:cNvPr id="10" name="TextBox 9">
              <a:extLst>
                <a:ext uri="{FF2B5EF4-FFF2-40B4-BE49-F238E27FC236}">
                  <a16:creationId xmlns:a16="http://schemas.microsoft.com/office/drawing/2014/main" id="{907291A3-E830-D94A-9EFD-4BBDB0DE30E4}"/>
                </a:ext>
              </a:extLst>
            </p:cNvPr>
            <p:cNvSpPr txBox="1"/>
            <p:nvPr/>
          </p:nvSpPr>
          <p:spPr>
            <a:xfrm>
              <a:off x="8711371" y="4082195"/>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00000000000000000" pitchFamily="2" charset="0"/>
                  <a:ea typeface="+mn-ea"/>
                  <a:cs typeface="+mn-cs"/>
                </a:rPr>
                <a:t>Response</a:t>
              </a:r>
            </a:p>
          </p:txBody>
        </p:sp>
        <p:pic>
          <p:nvPicPr>
            <p:cNvPr id="11" name="Graphic 49">
              <a:extLst>
                <a:ext uri="{FF2B5EF4-FFF2-40B4-BE49-F238E27FC236}">
                  <a16:creationId xmlns:a16="http://schemas.microsoft.com/office/drawing/2014/main" id="{BB16DD93-545F-6B4A-9A48-41F94C0D6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56196" y="3528571"/>
              <a:ext cx="469900" cy="469900"/>
            </a:xfrm>
            <a:prstGeom prst="rect">
              <a:avLst/>
            </a:prstGeom>
          </p:spPr>
        </p:pic>
        <p:sp>
          <p:nvSpPr>
            <p:cNvPr id="12" name="TextBox 11">
              <a:extLst>
                <a:ext uri="{FF2B5EF4-FFF2-40B4-BE49-F238E27FC236}">
                  <a16:creationId xmlns:a16="http://schemas.microsoft.com/office/drawing/2014/main" id="{1515A155-0BF5-0F4E-9AD5-3B765F37160E}"/>
                </a:ext>
              </a:extLst>
            </p:cNvPr>
            <p:cNvSpPr txBox="1"/>
            <p:nvPr/>
          </p:nvSpPr>
          <p:spPr>
            <a:xfrm>
              <a:off x="7354771" y="3976971"/>
              <a:ext cx="107275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00000000000000000" pitchFamily="2" charset="0"/>
                  <a:ea typeface="+mn-ea"/>
                  <a:cs typeface="+mn-cs"/>
                </a:rPr>
                <a:t>Client</a:t>
              </a:r>
            </a:p>
          </p:txBody>
        </p:sp>
        <p:pic>
          <p:nvPicPr>
            <p:cNvPr id="13" name="Graphic 13">
              <a:extLst>
                <a:ext uri="{FF2B5EF4-FFF2-40B4-BE49-F238E27FC236}">
                  <a16:creationId xmlns:a16="http://schemas.microsoft.com/office/drawing/2014/main" id="{1F352B3D-5F81-0F4F-93C0-5ED7CB4F29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72381" y="3539668"/>
              <a:ext cx="469900" cy="469900"/>
            </a:xfrm>
            <a:prstGeom prst="rect">
              <a:avLst/>
            </a:prstGeom>
          </p:spPr>
        </p:pic>
        <p:sp>
          <p:nvSpPr>
            <p:cNvPr id="14" name="TextBox 13">
              <a:extLst>
                <a:ext uri="{FF2B5EF4-FFF2-40B4-BE49-F238E27FC236}">
                  <a16:creationId xmlns:a16="http://schemas.microsoft.com/office/drawing/2014/main" id="{266BB813-4D7C-9749-9B97-13EF34F17B40}"/>
                </a:ext>
              </a:extLst>
            </p:cNvPr>
            <p:cNvSpPr txBox="1"/>
            <p:nvPr/>
          </p:nvSpPr>
          <p:spPr>
            <a:xfrm>
              <a:off x="10670955" y="4068144"/>
              <a:ext cx="125600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32F3E"/>
                  </a:solidFill>
                  <a:effectLst/>
                  <a:uLnTx/>
                  <a:uFillTx/>
                  <a:latin typeface="Amazon Ember" panose="02000000000000000000" pitchFamily="2" charset="0"/>
                  <a:ea typeface="+mn-ea"/>
                  <a:cs typeface="+mn-cs"/>
                </a:rPr>
                <a:t>Application</a:t>
              </a:r>
            </a:p>
          </p:txBody>
        </p:sp>
        <p:sp>
          <p:nvSpPr>
            <p:cNvPr id="15" name="TextBox 14">
              <a:extLst>
                <a:ext uri="{FF2B5EF4-FFF2-40B4-BE49-F238E27FC236}">
                  <a16:creationId xmlns:a16="http://schemas.microsoft.com/office/drawing/2014/main" id="{0E1E3641-A44B-904E-BC6F-7D18BC3C368C}"/>
                </a:ext>
              </a:extLst>
            </p:cNvPr>
            <p:cNvSpPr txBox="1"/>
            <p:nvPr/>
          </p:nvSpPr>
          <p:spPr>
            <a:xfrm>
              <a:off x="9992448" y="5247918"/>
              <a:ext cx="873589" cy="4918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17E6"/>
                  </a:solidFill>
                  <a:effectLst/>
                  <a:uLnTx/>
                  <a:uFillTx/>
                  <a:latin typeface="Amazon Ember" panose="02000000000000000000" pitchFamily="2" charset="0"/>
                  <a:ea typeface="Amazon Ember" panose="02000000000000000000" pitchFamily="2" charset="0"/>
                  <a:cs typeface="Amazon Ember Light" panose="020B0403020204020204" pitchFamily="34"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17E6"/>
                  </a:solidFill>
                  <a:effectLst/>
                  <a:uLnTx/>
                  <a:uFillTx/>
                  <a:latin typeface="Amazon Ember" panose="02000000000000000000" pitchFamily="2" charset="0"/>
                  <a:ea typeface="Amazon Ember" panose="02000000000000000000" pitchFamily="2" charset="0"/>
                  <a:cs typeface="Amazon Ember Light" panose="020B0403020204020204" pitchFamily="34" charset="0"/>
                </a:rPr>
                <a:t>interface</a:t>
              </a:r>
            </a:p>
          </p:txBody>
        </p:sp>
      </p:grpSp>
      <p:sp>
        <p:nvSpPr>
          <p:cNvPr id="16" name="Footer Placeholder 15">
            <a:extLst>
              <a:ext uri="{FF2B5EF4-FFF2-40B4-BE49-F238E27FC236}">
                <a16:creationId xmlns:a16="http://schemas.microsoft.com/office/drawing/2014/main" id="{D398DD7A-47B6-AA40-A2A7-9F4BCA7A9CA5}"/>
              </a:ext>
            </a:extLst>
          </p:cNvPr>
          <p:cNvSpPr>
            <a:spLocks noGrp="1"/>
          </p:cNvSpPr>
          <p:nvPr>
            <p:ph type="ftr" sz="quarter" idx="11"/>
          </p:nvPr>
        </p:nvSpPr>
        <p:spPr/>
        <p:txBody>
          <a:bodyPr/>
          <a:lstStyle/>
          <a:p>
            <a:r>
              <a:rPr lang="en-US"/>
              <a:t>Distributed and Cloud Computing - Fall 2021</a:t>
            </a:r>
          </a:p>
        </p:txBody>
      </p:sp>
    </p:spTree>
    <p:extLst>
      <p:ext uri="{BB962C8B-B14F-4D97-AF65-F5344CB8AC3E}">
        <p14:creationId xmlns:p14="http://schemas.microsoft.com/office/powerpoint/2010/main" val="120514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25293</TotalTime>
  <Words>5088</Words>
  <Application>Microsoft Macintosh PowerPoint</Application>
  <PresentationFormat>Widescreen</PresentationFormat>
  <Paragraphs>692</Paragraphs>
  <Slides>74</Slides>
  <Notes>14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74</vt:i4>
      </vt:variant>
    </vt:vector>
  </HeadingPairs>
  <TitlesOfParts>
    <vt:vector size="88" baseType="lpstr">
      <vt:lpstr>Amazon Ember</vt:lpstr>
      <vt:lpstr>Amazon Ember Light</vt:lpstr>
      <vt:lpstr>Arial</vt:lpstr>
      <vt:lpstr>Calibri</vt:lpstr>
      <vt:lpstr>Calibri Light</vt:lpstr>
      <vt:lpstr>Courier New</vt:lpstr>
      <vt:lpstr>Google Sans</vt:lpstr>
      <vt:lpstr>Lucida Console</vt:lpstr>
      <vt:lpstr>Roboto</vt:lpstr>
      <vt:lpstr>Roboto Medium</vt:lpstr>
      <vt:lpstr>Times New Roman</vt:lpstr>
      <vt:lpstr>Wingdings</vt:lpstr>
      <vt:lpstr>Office Theme</vt:lpstr>
      <vt:lpstr>1_Office Theme</vt:lpstr>
      <vt:lpstr> ICS 432 – 01 Distributed and Cloud Computing  Fall 2021 </vt:lpstr>
      <vt:lpstr>IMPORTANT DATES</vt:lpstr>
      <vt:lpstr>Week 15 module: Cloud Billing</vt:lpstr>
      <vt:lpstr>Web Services and RESTful APIs</vt:lpstr>
      <vt:lpstr>Introduction</vt:lpstr>
      <vt:lpstr>Web Services </vt:lpstr>
      <vt:lpstr>Web Services (continued)</vt:lpstr>
      <vt:lpstr>Application Programming Interfaces (APIs) </vt:lpstr>
      <vt:lpstr>How APIs work?</vt:lpstr>
      <vt:lpstr> APIs hide the details and enforce contracts</vt:lpstr>
      <vt:lpstr>Example API 1</vt:lpstr>
      <vt:lpstr>A more complicated example</vt:lpstr>
      <vt:lpstr>An even more complicated example</vt:lpstr>
      <vt:lpstr>Types of APIs</vt:lpstr>
      <vt:lpstr>Overview of Web Socket API</vt:lpstr>
      <vt:lpstr>Overview of RESTful APIs</vt:lpstr>
      <vt:lpstr>RESTful APIs</vt:lpstr>
      <vt:lpstr>REpresentational State Transfer (REST)</vt:lpstr>
      <vt:lpstr>REST - not a Standard</vt:lpstr>
      <vt:lpstr>REST Core Ideologies</vt:lpstr>
      <vt:lpstr>Hypertext Transfer Protocol (HTTP)</vt:lpstr>
      <vt:lpstr>HTTP Requests</vt:lpstr>
      <vt:lpstr>HTTP Verbs</vt:lpstr>
      <vt:lpstr>Uniform Resource Identifier (URI) </vt:lpstr>
      <vt:lpstr>URI vs. URL vs. URN</vt:lpstr>
      <vt:lpstr>Example on URI vs. URL vs. URN</vt:lpstr>
      <vt:lpstr>URIs should be descriptive</vt:lpstr>
      <vt:lpstr>Examples on HTTP GET Request</vt:lpstr>
      <vt:lpstr>HTTP Response</vt:lpstr>
      <vt:lpstr>HTTP status codes</vt:lpstr>
      <vt:lpstr>Examples on HTTP Response</vt:lpstr>
      <vt:lpstr>REST and HTTP</vt:lpstr>
      <vt:lpstr>How REST Works?</vt:lpstr>
      <vt:lpstr>REST Vocabulary</vt:lpstr>
      <vt:lpstr>RESTful Architecture:  Resource-Oriented Architecture (ROA)</vt:lpstr>
      <vt:lpstr>Representations</vt:lpstr>
      <vt:lpstr>PowerPoint Presentation</vt:lpstr>
      <vt:lpstr>REST APIs and HTTP verbs</vt:lpstr>
      <vt:lpstr>REST Architecture Style</vt:lpstr>
      <vt:lpstr>Why is it called  "Representational State Transfer"?</vt:lpstr>
      <vt:lpstr>Example RESTfule request/response</vt:lpstr>
      <vt:lpstr>PowerPoint Presentation</vt:lpstr>
      <vt:lpstr>Example RESTful APIs using GET</vt:lpstr>
      <vt:lpstr>Examples APIs using PUT and POST</vt:lpstr>
      <vt:lpstr>HTTP DELETE</vt:lpstr>
      <vt:lpstr>RESTful APIs</vt:lpstr>
      <vt:lpstr>REST Architectural Principles</vt:lpstr>
      <vt:lpstr>Principle 1: Addressability </vt:lpstr>
      <vt:lpstr>Principle 1: Addressability -- URI</vt:lpstr>
      <vt:lpstr>Principle 1: Addressability (Examples)</vt:lpstr>
      <vt:lpstr>Principle 2: Statelessness</vt:lpstr>
      <vt:lpstr>Principle 2: Communicate Statelessly</vt:lpstr>
      <vt:lpstr>Principle 3: Uniform Interface </vt:lpstr>
      <vt:lpstr>Principle 3: Uniform Interface  Advantages of uniform interface</vt:lpstr>
      <vt:lpstr>Principle 4: Representation Oriented </vt:lpstr>
      <vt:lpstr>Principle 4: Representation Oriented </vt:lpstr>
      <vt:lpstr>Principle 5: HATEOAS (1)</vt:lpstr>
      <vt:lpstr>Principle 5: HATEOS </vt:lpstr>
      <vt:lpstr>Tutorial</vt:lpstr>
      <vt:lpstr>Steps to Design a REST API</vt:lpstr>
      <vt:lpstr>Implementing a User Management RESTful Web Service</vt:lpstr>
      <vt:lpstr>Flask Application Implementation</vt:lpstr>
      <vt:lpstr>Setting up the environment</vt:lpstr>
      <vt:lpstr>Entry point to the application: @app.route('/')</vt:lpstr>
      <vt:lpstr>Accessing still pages: @app.route('/about')</vt:lpstr>
      <vt:lpstr>Testing your API programmatically</vt:lpstr>
      <vt:lpstr>Reading data fom a file: @app.route('/users')</vt:lpstr>
      <vt:lpstr>Formatting the output to be browser friendly</vt:lpstr>
      <vt:lpstr>Sending arbitrary parameters: @app.route('/parameters') </vt:lpstr>
      <vt:lpstr>Testing programmatically</vt:lpstr>
      <vt:lpstr>Adding data to a file: @app.route('/adduser') </vt:lpstr>
      <vt:lpstr>Testing </vt:lpstr>
      <vt:lpstr>Using fixed attributes: @app.route('/getuser/&lt;id&gt;') </vt:lpstr>
      <vt:lpstr>Testing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Ghanem, Thanaa M</cp:lastModifiedBy>
  <cp:revision>135</cp:revision>
  <dcterms:created xsi:type="dcterms:W3CDTF">2020-12-05T15:35:37Z</dcterms:created>
  <dcterms:modified xsi:type="dcterms:W3CDTF">2021-11-19T20:34:44Z</dcterms:modified>
  <cp:category/>
</cp:coreProperties>
</file>