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6" r:id="rId3"/>
    <p:sldId id="260" r:id="rId4"/>
    <p:sldId id="261" r:id="rId5"/>
    <p:sldId id="262" r:id="rId6"/>
    <p:sldId id="264" r:id="rId7"/>
    <p:sldId id="265" r:id="rId8"/>
    <p:sldId id="256" r:id="rId9"/>
    <p:sldId id="257" r:id="rId10"/>
    <p:sldId id="258" r:id="rId11"/>
    <p:sldId id="259" r:id="rId12"/>
    <p:sldId id="267" r:id="rId13"/>
    <p:sldId id="268" r:id="rId14"/>
    <p:sldId id="269" r:id="rId15"/>
    <p:sldId id="270"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860" y="-1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1.wmf"/><Relationship Id="rId5" Type="http://schemas.openxmlformats.org/officeDocument/2006/relationships/image" Target="../media/image21.wmf"/><Relationship Id="rId4"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2016/3/11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2016/3/11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2016/3/11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2016/3/11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2016/3/11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5.wmf"/><Relationship Id="rId4" Type="http://schemas.openxmlformats.org/officeDocument/2006/relationships/oleObject" Target="../embeddings/oleObject18.bin"/></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7.wmf"/><Relationship Id="rId5" Type="http://schemas.openxmlformats.org/officeDocument/2006/relationships/oleObject" Target="../embeddings/oleObject19.bin"/><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31.wmf"/><Relationship Id="rId4" Type="http://schemas.openxmlformats.org/officeDocument/2006/relationships/oleObject" Target="../embeddings/oleObject20.bin"/></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1.wmf"/><Relationship Id="rId2" Type="http://schemas.openxmlformats.org/officeDocument/2006/relationships/slideLayout" Target="../slideLayouts/slideLayout2.xml"/><Relationship Id="rId16" Type="http://schemas.openxmlformats.org/officeDocument/2006/relationships/image" Target="../media/image13.wmf"/><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oleObject" Target="../embeddings/oleObject10.bin"/><Relationship Id="rId5" Type="http://schemas.openxmlformats.org/officeDocument/2006/relationships/oleObject" Target="../embeddings/oleObject7.bin"/><Relationship Id="rId15" Type="http://schemas.openxmlformats.org/officeDocument/2006/relationships/oleObject" Target="../embeddings/oleObject12.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9.bin"/><Relationship Id="rId14" Type="http://schemas.openxmlformats.org/officeDocument/2006/relationships/image" Target="../media/image12.wmf"/></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1.w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18.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20.wmf"/><Relationship Id="rId4" Type="http://schemas.openxmlformats.org/officeDocument/2006/relationships/image" Target="../media/image11.wmf"/><Relationship Id="rId9" Type="http://schemas.openxmlformats.org/officeDocument/2006/relationships/oleObject" Target="../embeddings/oleObject16.bin"/></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伪主观评价方法</a:t>
            </a:r>
            <a:endParaRPr lang="en-US" dirty="0"/>
          </a:p>
        </p:txBody>
      </p:sp>
      <p:sp>
        <p:nvSpPr>
          <p:cNvPr id="3" name="内容占位符 2"/>
          <p:cNvSpPr>
            <a:spLocks noGrp="1"/>
          </p:cNvSpPr>
          <p:nvPr>
            <p:ph idx="1"/>
          </p:nvPr>
        </p:nvSpPr>
        <p:spPr>
          <a:xfrm>
            <a:off x="457200" y="1600201"/>
            <a:ext cx="8229600" cy="1396752"/>
          </a:xfrm>
        </p:spPr>
        <p:txBody>
          <a:bodyPr>
            <a:normAutofit/>
          </a:bodyPr>
          <a:lstStyle/>
          <a:p>
            <a:pPr marL="0" indent="0">
              <a:buNone/>
            </a:pPr>
            <a:r>
              <a:rPr lang="zh-CN" altLang="en-US" sz="2000" b="1" dirty="0"/>
              <a:t>基本思想：</a:t>
            </a:r>
            <a:r>
              <a:rPr lang="zh-CN" altLang="en-US" sz="2000" dirty="0"/>
              <a:t>分析给定业务的特性，确定其重要的</a:t>
            </a:r>
            <a:r>
              <a:rPr lang="en-US" altLang="zh-CN" sz="2000" dirty="0" err="1"/>
              <a:t>QoS</a:t>
            </a:r>
            <a:r>
              <a:rPr lang="zh-CN" altLang="en-US" sz="2000" dirty="0"/>
              <a:t>参数，通过改变这些</a:t>
            </a:r>
            <a:r>
              <a:rPr lang="en-US" altLang="zh-CN" sz="2000" dirty="0" err="1"/>
              <a:t>QoS</a:t>
            </a:r>
            <a:r>
              <a:rPr lang="zh-CN" altLang="en-US" sz="2000" dirty="0"/>
              <a:t>参数，得到评价的样本。然后选择一定的测试人员对样本进行评价，将最终的</a:t>
            </a:r>
            <a:r>
              <a:rPr lang="en-US" altLang="zh-CN" sz="2000" dirty="0" err="1"/>
              <a:t>QoE</a:t>
            </a:r>
            <a:r>
              <a:rPr lang="zh-CN" altLang="en-US" sz="2000" dirty="0"/>
              <a:t>的结果跟</a:t>
            </a:r>
            <a:r>
              <a:rPr lang="en-US" altLang="zh-CN" sz="2000" dirty="0" err="1"/>
              <a:t>QoS</a:t>
            </a:r>
            <a:r>
              <a:rPr lang="zh-CN" altLang="en-US" sz="2000" dirty="0"/>
              <a:t>参数关联起来。这样就得到</a:t>
            </a:r>
            <a:r>
              <a:rPr lang="en-US" altLang="zh-CN" sz="2000" dirty="0" err="1"/>
              <a:t>QoE</a:t>
            </a:r>
            <a:r>
              <a:rPr lang="zh-CN" altLang="en-US" sz="2000" dirty="0"/>
              <a:t>跟</a:t>
            </a:r>
            <a:r>
              <a:rPr lang="en-US" altLang="zh-CN" sz="2000" dirty="0" err="1"/>
              <a:t>QoS</a:t>
            </a:r>
            <a:r>
              <a:rPr lang="zh-CN" altLang="en-US" sz="2000" dirty="0"/>
              <a:t>的关联模型</a:t>
            </a:r>
            <a:r>
              <a:rPr lang="zh-CN" altLang="en-US" sz="2000" dirty="0" smtClean="0"/>
              <a:t>。</a:t>
            </a:r>
            <a:endParaRPr lang="en-US" altLang="zh-CN" sz="2000" dirty="0" smtClean="0"/>
          </a:p>
          <a:p>
            <a:pPr marL="0" indent="0">
              <a:buNone/>
            </a:pPr>
            <a:endParaRPr lang="en-US" sz="2000" dirty="0"/>
          </a:p>
        </p:txBody>
      </p:sp>
      <p:sp>
        <p:nvSpPr>
          <p:cNvPr id="4" name="TextBox 3"/>
          <p:cNvSpPr txBox="1"/>
          <p:nvPr/>
        </p:nvSpPr>
        <p:spPr>
          <a:xfrm>
            <a:off x="539552" y="2996952"/>
            <a:ext cx="4320480" cy="2939266"/>
          </a:xfrm>
          <a:prstGeom prst="rect">
            <a:avLst/>
          </a:prstGeom>
          <a:noFill/>
        </p:spPr>
        <p:txBody>
          <a:bodyPr wrap="square" rtlCol="0">
            <a:spAutoFit/>
          </a:bodyPr>
          <a:lstStyle/>
          <a:p>
            <a:pPr>
              <a:spcAft>
                <a:spcPts val="600"/>
              </a:spcAft>
            </a:pPr>
            <a:r>
              <a:rPr lang="zh-CN" altLang="en-US" b="1" dirty="0"/>
              <a:t>评价步骤：</a:t>
            </a:r>
            <a:endParaRPr lang="zh-CN" altLang="en-US" dirty="0"/>
          </a:p>
          <a:p>
            <a:pPr marL="342900" indent="-342900">
              <a:buFont typeface="+mj-lt"/>
              <a:buAutoNum type="arabicPeriod"/>
            </a:pPr>
            <a:r>
              <a:rPr lang="zh-CN" altLang="en-US" dirty="0" smtClean="0"/>
              <a:t>分析</a:t>
            </a:r>
            <a:r>
              <a:rPr lang="zh-CN" altLang="en-US" dirty="0"/>
              <a:t>业务类型，确定此业务的</a:t>
            </a:r>
            <a:r>
              <a:rPr lang="en-US" altLang="zh-CN" dirty="0" err="1"/>
              <a:t>QoE</a:t>
            </a:r>
            <a:r>
              <a:rPr lang="zh-CN" altLang="en-US" dirty="0"/>
              <a:t>相应指标</a:t>
            </a:r>
            <a:r>
              <a:rPr lang="zh-CN" altLang="en-US" dirty="0" smtClean="0"/>
              <a:t>；</a:t>
            </a:r>
            <a:endParaRPr lang="en-US" altLang="zh-CN" dirty="0" smtClean="0"/>
          </a:p>
          <a:p>
            <a:pPr marL="342900" indent="-342900">
              <a:buFont typeface="+mj-lt"/>
              <a:buAutoNum type="arabicPeriod"/>
            </a:pPr>
            <a:r>
              <a:rPr lang="zh-CN" altLang="en-US" dirty="0" smtClean="0"/>
              <a:t>确定</a:t>
            </a:r>
            <a:r>
              <a:rPr lang="zh-CN" altLang="en-US" dirty="0"/>
              <a:t>决定这些</a:t>
            </a:r>
            <a:r>
              <a:rPr lang="en-US" altLang="zh-CN" dirty="0" err="1"/>
              <a:t>QoE</a:t>
            </a:r>
            <a:r>
              <a:rPr lang="zh-CN" altLang="en-US" dirty="0"/>
              <a:t>指标</a:t>
            </a:r>
            <a:r>
              <a:rPr lang="zh-CN" altLang="en-US" dirty="0" smtClean="0"/>
              <a:t>的相应</a:t>
            </a:r>
            <a:r>
              <a:rPr lang="en-US" altLang="zh-CN" dirty="0" err="1" smtClean="0"/>
              <a:t>QoS</a:t>
            </a:r>
            <a:r>
              <a:rPr lang="zh-CN" altLang="en-US" dirty="0"/>
              <a:t>参数</a:t>
            </a:r>
            <a:r>
              <a:rPr lang="zh-CN" altLang="en-US" dirty="0" smtClean="0"/>
              <a:t>；</a:t>
            </a:r>
            <a:endParaRPr lang="en-US" altLang="zh-CN" dirty="0" smtClean="0"/>
          </a:p>
          <a:p>
            <a:pPr marL="342900" indent="-342900">
              <a:buFont typeface="+mj-lt"/>
              <a:buAutoNum type="arabicPeriod"/>
            </a:pPr>
            <a:r>
              <a:rPr lang="zh-CN" altLang="en-US" dirty="0" smtClean="0"/>
              <a:t>准备</a:t>
            </a:r>
            <a:r>
              <a:rPr lang="zh-CN" altLang="en-US" dirty="0"/>
              <a:t>测试的环境和测试的样本</a:t>
            </a:r>
            <a:r>
              <a:rPr lang="zh-CN" altLang="en-US" dirty="0" smtClean="0"/>
              <a:t>；</a:t>
            </a:r>
            <a:endParaRPr lang="en-US" altLang="zh-CN" dirty="0" smtClean="0"/>
          </a:p>
          <a:p>
            <a:pPr marL="342900" indent="-342900">
              <a:buFont typeface="+mj-lt"/>
              <a:buAutoNum type="arabicPeriod"/>
            </a:pPr>
            <a:r>
              <a:rPr lang="zh-CN" altLang="en-US" dirty="0" smtClean="0"/>
              <a:t>选取</a:t>
            </a:r>
            <a:r>
              <a:rPr lang="zh-CN" altLang="en-US" dirty="0"/>
              <a:t>一定的测试人员对测试样本进行评价，获取数据</a:t>
            </a:r>
            <a:r>
              <a:rPr lang="zh-CN" altLang="en-US" dirty="0" smtClean="0"/>
              <a:t>；</a:t>
            </a:r>
            <a:endParaRPr lang="en-US" altLang="zh-CN" dirty="0" smtClean="0"/>
          </a:p>
          <a:p>
            <a:pPr marL="342900" indent="-342900">
              <a:buFont typeface="+mj-lt"/>
              <a:buAutoNum type="arabicPeriod"/>
            </a:pPr>
            <a:r>
              <a:rPr lang="zh-CN" altLang="en-US" dirty="0" smtClean="0"/>
              <a:t>分析</a:t>
            </a:r>
            <a:r>
              <a:rPr lang="zh-CN" altLang="en-US" dirty="0"/>
              <a:t>数据合理性，进行筛选</a:t>
            </a:r>
            <a:r>
              <a:rPr lang="zh-CN" altLang="en-US" dirty="0" smtClean="0"/>
              <a:t>；</a:t>
            </a:r>
            <a:endParaRPr lang="en-US" altLang="zh-CN" dirty="0" smtClean="0"/>
          </a:p>
          <a:p>
            <a:pPr marL="342900" indent="-342900">
              <a:buFont typeface="+mj-lt"/>
              <a:buAutoNum type="arabicPeriod"/>
            </a:pPr>
            <a:r>
              <a:rPr lang="zh-CN" altLang="en-US" dirty="0" smtClean="0"/>
              <a:t>利用</a:t>
            </a:r>
            <a:r>
              <a:rPr lang="zh-CN" altLang="en-US" dirty="0"/>
              <a:t>得到的数据，采用合适的数学模型将</a:t>
            </a:r>
            <a:r>
              <a:rPr lang="en-US" altLang="zh-CN" dirty="0" err="1"/>
              <a:t>QoS</a:t>
            </a:r>
            <a:r>
              <a:rPr lang="zh-CN" altLang="en-US" dirty="0"/>
              <a:t>和</a:t>
            </a:r>
            <a:r>
              <a:rPr lang="en-US" altLang="zh-CN" dirty="0" err="1"/>
              <a:t>QoE</a:t>
            </a:r>
            <a:r>
              <a:rPr lang="zh-CN" altLang="en-US" dirty="0"/>
              <a:t>关联起来</a:t>
            </a:r>
            <a:r>
              <a:rPr lang="zh-CN" altLang="en-US" dirty="0" smtClean="0"/>
              <a:t>。</a:t>
            </a:r>
            <a:endParaRPr lang="zh-CN"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2780928"/>
            <a:ext cx="2522446" cy="353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54882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C4.5</a:t>
            </a:r>
            <a:r>
              <a:rPr lang="zh-CN" altLang="en-US" dirty="0" smtClean="0"/>
              <a:t>算法</a:t>
            </a:r>
            <a:endParaRPr lang="en-US" dirty="0"/>
          </a:p>
        </p:txBody>
      </p:sp>
      <p:sp>
        <p:nvSpPr>
          <p:cNvPr id="3" name="内容占位符 2"/>
          <p:cNvSpPr>
            <a:spLocks noGrp="1"/>
          </p:cNvSpPr>
          <p:nvPr>
            <p:ph idx="1"/>
          </p:nvPr>
        </p:nvSpPr>
        <p:spPr/>
        <p:txBody>
          <a:bodyPr/>
          <a:lstStyle/>
          <a:p>
            <a:pPr marL="514350" indent="-514350">
              <a:buFont typeface="+mj-lt"/>
              <a:buAutoNum type="arabicPeriod"/>
            </a:pPr>
            <a:r>
              <a:rPr lang="zh-CN" altLang="en-US" dirty="0" smtClean="0"/>
              <a:t>选择属性时采用信息增益率，避免采用信息增益选择属性时偏向选择选择属性取值多的属性的问题；</a:t>
            </a:r>
            <a:endParaRPr lang="en-US" altLang="zh-CN" dirty="0" smtClean="0"/>
          </a:p>
          <a:p>
            <a:pPr marL="514350" indent="-514350">
              <a:buFont typeface="+mj-lt"/>
              <a:buAutoNum type="arabicPeriod"/>
            </a:pPr>
            <a:r>
              <a:rPr lang="zh-CN" altLang="en-US" dirty="0" smtClean="0"/>
              <a:t>在建树的过程中进行剪枝；</a:t>
            </a:r>
            <a:endParaRPr lang="en-US" altLang="zh-CN" dirty="0" smtClean="0"/>
          </a:p>
          <a:p>
            <a:pPr marL="514350" indent="-514350">
              <a:buFont typeface="+mj-lt"/>
              <a:buAutoNum type="arabicPeriod"/>
            </a:pPr>
            <a:r>
              <a:rPr lang="zh-CN" altLang="en-US" dirty="0" smtClean="0"/>
              <a:t>针对连续属性也有很好的离散化处理效果；</a:t>
            </a:r>
            <a:endParaRPr lang="en-US" altLang="zh-CN" dirty="0" smtClean="0"/>
          </a:p>
          <a:p>
            <a:pPr marL="514350" indent="-514350">
              <a:buFont typeface="+mj-lt"/>
              <a:buAutoNum type="arabicPeriod"/>
            </a:pPr>
            <a:r>
              <a:rPr lang="zh-CN" altLang="en-US" dirty="0" smtClean="0"/>
              <a:t>可以对不完整的数据进行正确处理。</a:t>
            </a:r>
            <a:endParaRPr lang="en-US" dirty="0"/>
          </a:p>
        </p:txBody>
      </p:sp>
    </p:spTree>
    <p:extLst>
      <p:ext uri="{BB962C8B-B14F-4D97-AF65-F5344CB8AC3E}">
        <p14:creationId xmlns:p14="http://schemas.microsoft.com/office/powerpoint/2010/main" val="346794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C4.5</a:t>
            </a:r>
            <a:r>
              <a:rPr lang="zh-CN" altLang="en-US" dirty="0" smtClean="0"/>
              <a:t>算法应用</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529754"/>
            <a:ext cx="4413017" cy="4528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508104" y="2204864"/>
            <a:ext cx="3312368" cy="1938992"/>
          </a:xfrm>
          <a:prstGeom prst="rect">
            <a:avLst/>
          </a:prstGeom>
          <a:noFill/>
        </p:spPr>
        <p:txBody>
          <a:bodyPr wrap="square" rtlCol="0">
            <a:spAutoFit/>
          </a:bodyPr>
          <a:lstStyle/>
          <a:p>
            <a:r>
              <a:rPr lang="zh-CN" altLang="en-US" sz="2400" dirty="0" smtClean="0"/>
              <a:t>视频业务</a:t>
            </a:r>
            <a:r>
              <a:rPr lang="en-US" sz="2400" dirty="0" err="1" smtClean="0"/>
              <a:t>Q</a:t>
            </a:r>
            <a:r>
              <a:rPr lang="en-US" altLang="zh-CN" sz="2400" dirty="0" err="1" smtClean="0"/>
              <a:t>oE</a:t>
            </a:r>
            <a:r>
              <a:rPr lang="zh-CN" altLang="en-US" sz="2400" dirty="0" smtClean="0"/>
              <a:t>评价指标：</a:t>
            </a:r>
            <a:endParaRPr lang="en-US" altLang="zh-CN" sz="2400" dirty="0" smtClean="0"/>
          </a:p>
          <a:p>
            <a:pPr marL="285750" indent="-285750">
              <a:buFont typeface="Wingdings" pitchFamily="2" charset="2"/>
              <a:buChar char="Ø"/>
            </a:pPr>
            <a:r>
              <a:rPr lang="zh-CN" altLang="en-US" sz="2400" dirty="0" smtClean="0"/>
              <a:t>时间信息</a:t>
            </a:r>
            <a:r>
              <a:rPr lang="en-US" altLang="zh-CN" sz="2400" dirty="0"/>
              <a:t>T</a:t>
            </a:r>
            <a:r>
              <a:rPr lang="en-US" altLang="zh-CN" sz="2400" dirty="0" smtClean="0"/>
              <a:t>I</a:t>
            </a:r>
          </a:p>
          <a:p>
            <a:pPr marL="285750" indent="-285750">
              <a:buFont typeface="Wingdings" pitchFamily="2" charset="2"/>
              <a:buChar char="Ø"/>
            </a:pPr>
            <a:r>
              <a:rPr lang="zh-CN" altLang="en-US" sz="2400" dirty="0" smtClean="0"/>
              <a:t>空间信息</a:t>
            </a:r>
            <a:r>
              <a:rPr lang="en-US" altLang="zh-CN" sz="2400" dirty="0" smtClean="0"/>
              <a:t>SI</a:t>
            </a:r>
          </a:p>
          <a:p>
            <a:pPr marL="285750" indent="-285750">
              <a:buFont typeface="Wingdings" pitchFamily="2" charset="2"/>
              <a:buChar char="Ø"/>
            </a:pPr>
            <a:r>
              <a:rPr lang="zh-CN" altLang="en-US" sz="2400" dirty="0" smtClean="0"/>
              <a:t>比特率</a:t>
            </a:r>
            <a:endParaRPr lang="en-US" altLang="zh-CN" sz="2400" dirty="0" smtClean="0"/>
          </a:p>
          <a:p>
            <a:pPr marL="285750" indent="-285750">
              <a:buFont typeface="Wingdings" pitchFamily="2" charset="2"/>
              <a:buChar char="Ø"/>
            </a:pPr>
            <a:r>
              <a:rPr lang="zh-CN" altLang="en-US" sz="2400" dirty="0"/>
              <a:t>帧频率</a:t>
            </a:r>
            <a:endParaRPr lang="en-US" sz="24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6165304"/>
            <a:ext cx="6705600" cy="642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62385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支持向量机</a:t>
            </a:r>
            <a:endParaRPr lang="zh-CN" altLang="en-US" dirty="0"/>
          </a:p>
        </p:txBody>
      </p:sp>
      <p:sp>
        <p:nvSpPr>
          <p:cNvPr id="3" name="内容占位符 2"/>
          <p:cNvSpPr>
            <a:spLocks noGrp="1"/>
          </p:cNvSpPr>
          <p:nvPr>
            <p:ph idx="1"/>
          </p:nvPr>
        </p:nvSpPr>
        <p:spPr>
          <a:xfrm>
            <a:off x="457200" y="1600201"/>
            <a:ext cx="8229600" cy="1396752"/>
          </a:xfrm>
        </p:spPr>
        <p:txBody>
          <a:bodyPr>
            <a:normAutofit/>
          </a:bodyPr>
          <a:lstStyle/>
          <a:p>
            <a:pPr marL="0" indent="0">
              <a:buNone/>
            </a:pPr>
            <a:r>
              <a:rPr lang="zh-CN" altLang="en-US" sz="2000" b="1" dirty="0"/>
              <a:t>定义：</a:t>
            </a:r>
            <a:r>
              <a:rPr lang="zh-CN" altLang="en-US" sz="2000" dirty="0"/>
              <a:t>基于统计学习理论的一种机器学习方法，通过寻求结构化风险最小来提高学习机泛化能力，实现经验风险和置信范围的最小化，从而达到在统计样本量较少的情况下，亦能获得</a:t>
            </a:r>
            <a:r>
              <a:rPr lang="zh-CN" altLang="en-US" sz="2000" dirty="0" smtClean="0"/>
              <a:t>良好</a:t>
            </a:r>
            <a:r>
              <a:rPr lang="zh-CN" altLang="en-US" sz="2000" dirty="0"/>
              <a:t>统计规律的目的</a:t>
            </a:r>
            <a:r>
              <a:rPr lang="zh-CN" altLang="en-US" sz="2000" dirty="0" smtClean="0"/>
              <a:t>。</a:t>
            </a:r>
            <a:endParaRPr lang="en-US" altLang="zh-CN" sz="2000" dirty="0" smtClean="0"/>
          </a:p>
          <a:p>
            <a:pPr marL="0" indent="0">
              <a:buNone/>
            </a:pPr>
            <a:r>
              <a:rPr lang="zh-CN" altLang="en-US" sz="2000" b="1" dirty="0" smtClean="0"/>
              <a:t>应用：</a:t>
            </a:r>
            <a:r>
              <a:rPr lang="zh-CN" altLang="en-US" sz="2000" dirty="0" smtClean="0"/>
              <a:t>线性分类器</a:t>
            </a:r>
            <a:endParaRPr lang="zh-CN" altLang="en-US" sz="20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068960"/>
            <a:ext cx="2713172"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923928" y="2924944"/>
            <a:ext cx="4536504" cy="338554"/>
          </a:xfrm>
          <a:prstGeom prst="rect">
            <a:avLst/>
          </a:prstGeom>
          <a:noFill/>
        </p:spPr>
        <p:txBody>
          <a:bodyPr wrap="square" rtlCol="0">
            <a:spAutoFit/>
          </a:bodyPr>
          <a:lstStyle/>
          <a:p>
            <a:r>
              <a:rPr lang="zh-CN" altLang="en-US" sz="1600" dirty="0" smtClean="0"/>
              <a:t>目的：寻找一个超平面，将空间数据分类。即求：</a:t>
            </a:r>
            <a:endParaRPr lang="zh-CN" altLang="en-US" sz="1600" dirty="0"/>
          </a:p>
        </p:txBody>
      </p:sp>
      <p:graphicFrame>
        <p:nvGraphicFramePr>
          <p:cNvPr id="5" name="对象 4"/>
          <p:cNvGraphicFramePr>
            <a:graphicFrameLocks noChangeAspect="1"/>
          </p:cNvGraphicFramePr>
          <p:nvPr>
            <p:extLst>
              <p:ext uri="{D42A27DB-BD31-4B8C-83A1-F6EECF244321}">
                <p14:modId xmlns:p14="http://schemas.microsoft.com/office/powerpoint/2010/main" val="2716796870"/>
              </p:ext>
            </p:extLst>
          </p:nvPr>
        </p:nvGraphicFramePr>
        <p:xfrm>
          <a:off x="5364088" y="3266505"/>
          <a:ext cx="1724364" cy="378519"/>
        </p:xfrm>
        <a:graphic>
          <a:graphicData uri="http://schemas.openxmlformats.org/presentationml/2006/ole">
            <mc:AlternateContent xmlns:mc="http://schemas.openxmlformats.org/markup-compatibility/2006">
              <mc:Choice xmlns:v="urn:schemas-microsoft-com:vml" Requires="v">
                <p:oleObj spid="_x0000_s4108" name="Equation" r:id="rId4" imgW="1041120" imgH="228600" progId="Equation.DSMT4">
                  <p:embed/>
                </p:oleObj>
              </mc:Choice>
              <mc:Fallback>
                <p:oleObj name="Equation" r:id="rId4" imgW="1041120" imgH="228600" progId="Equation.DSMT4">
                  <p:embed/>
                  <p:pic>
                    <p:nvPicPr>
                      <p:cNvPr id="0" name=""/>
                      <p:cNvPicPr/>
                      <p:nvPr/>
                    </p:nvPicPr>
                    <p:blipFill>
                      <a:blip r:embed="rId5"/>
                      <a:stretch>
                        <a:fillRect/>
                      </a:stretch>
                    </p:blipFill>
                    <p:spPr>
                      <a:xfrm>
                        <a:off x="5364088" y="3266505"/>
                        <a:ext cx="1724364" cy="378519"/>
                      </a:xfrm>
                      <a:prstGeom prst="rect">
                        <a:avLst/>
                      </a:prstGeom>
                    </p:spPr>
                  </p:pic>
                </p:oleObj>
              </mc:Fallback>
            </mc:AlternateContent>
          </a:graphicData>
        </a:graphic>
      </p:graphicFrame>
      <p:sp>
        <p:nvSpPr>
          <p:cNvPr id="7" name="TextBox 6"/>
          <p:cNvSpPr txBox="1"/>
          <p:nvPr/>
        </p:nvSpPr>
        <p:spPr>
          <a:xfrm>
            <a:off x="4067944" y="4110171"/>
            <a:ext cx="4536504" cy="830997"/>
          </a:xfrm>
          <a:prstGeom prst="rect">
            <a:avLst/>
          </a:prstGeom>
          <a:noFill/>
        </p:spPr>
        <p:txBody>
          <a:bodyPr wrap="square" rtlCol="0">
            <a:spAutoFit/>
          </a:bodyPr>
          <a:lstStyle/>
          <a:p>
            <a:r>
              <a:rPr lang="zh-CN" altLang="en-US" sz="1600" dirty="0" smtClean="0"/>
              <a:t>有很多线性分类器</a:t>
            </a:r>
            <a:r>
              <a:rPr lang="zh-CN" altLang="en-US" sz="1600" dirty="0"/>
              <a:t>（</a:t>
            </a:r>
            <a:r>
              <a:rPr lang="zh-CN" altLang="en-US" sz="1600" dirty="0" smtClean="0"/>
              <a:t>超平面）可以把数据分开，但可达到最大分割有且只有一个。</a:t>
            </a:r>
            <a:endParaRPr lang="en-US" altLang="zh-CN" sz="1600" dirty="0" smtClean="0"/>
          </a:p>
          <a:p>
            <a:r>
              <a:rPr lang="zh-CN" altLang="en-US" sz="1600" dirty="0" smtClean="0"/>
              <a:t>即求解</a:t>
            </a:r>
            <a:r>
              <a:rPr lang="en-US" altLang="zh-CN" sz="1600" dirty="0" smtClean="0"/>
              <a:t>w</a:t>
            </a:r>
            <a:r>
              <a:rPr lang="zh-CN" altLang="en-US" sz="1600" dirty="0" smtClean="0"/>
              <a:t>、</a:t>
            </a:r>
            <a:r>
              <a:rPr lang="en-US" altLang="zh-CN" sz="1600" dirty="0" smtClean="0"/>
              <a:t>b</a:t>
            </a:r>
            <a:r>
              <a:rPr lang="zh-CN" altLang="en-US" sz="1600" dirty="0" smtClean="0"/>
              <a:t>的最优解。</a:t>
            </a:r>
            <a:endParaRPr lang="zh-CN" altLang="en-US" sz="1600" dirty="0"/>
          </a:p>
        </p:txBody>
      </p:sp>
      <p:sp>
        <p:nvSpPr>
          <p:cNvPr id="8" name="TextBox 7"/>
          <p:cNvSpPr txBox="1"/>
          <p:nvPr/>
        </p:nvSpPr>
        <p:spPr>
          <a:xfrm>
            <a:off x="5148064" y="3697287"/>
            <a:ext cx="2592288" cy="307777"/>
          </a:xfrm>
          <a:prstGeom prst="rect">
            <a:avLst/>
          </a:prstGeom>
          <a:noFill/>
        </p:spPr>
        <p:txBody>
          <a:bodyPr wrap="square" rtlCol="0">
            <a:spAutoFit/>
          </a:bodyPr>
          <a:lstStyle/>
          <a:p>
            <a:r>
              <a:rPr lang="en-US" altLang="zh-CN" sz="1400" dirty="0" smtClean="0"/>
              <a:t>W</a:t>
            </a:r>
            <a:r>
              <a:rPr lang="zh-CN" altLang="en-US" sz="1400" dirty="0" smtClean="0"/>
              <a:t>：权重向量        </a:t>
            </a:r>
            <a:r>
              <a:rPr lang="en-US" altLang="zh-CN" sz="1400" dirty="0" smtClean="0"/>
              <a:t>b</a:t>
            </a:r>
            <a:r>
              <a:rPr lang="zh-CN" altLang="en-US" sz="1400" dirty="0" smtClean="0"/>
              <a:t>：偏移</a:t>
            </a:r>
            <a:endParaRPr lang="zh-CN" altLang="en-US" sz="1400" dirty="0"/>
          </a:p>
        </p:txBody>
      </p:sp>
    </p:spTree>
    <p:extLst>
      <p:ext uri="{BB962C8B-B14F-4D97-AF65-F5344CB8AC3E}">
        <p14:creationId xmlns:p14="http://schemas.microsoft.com/office/powerpoint/2010/main" val="2289214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支持向量机</a:t>
            </a:r>
            <a:endParaRPr lang="zh-CN" alt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3" y="2204864"/>
            <a:ext cx="3528392" cy="2174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644008" y="2060848"/>
            <a:ext cx="3816424" cy="2031325"/>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寻找两条边界端或极端划分直线中间的最大</a:t>
            </a:r>
            <a:r>
              <a:rPr lang="zh-CN" altLang="en-US" dirty="0" smtClean="0"/>
              <a:t>间隔</a:t>
            </a:r>
            <a:endParaRPr lang="en-US" altLang="zh-CN" dirty="0" smtClean="0"/>
          </a:p>
          <a:p>
            <a:pPr marL="285750" indent="-285750">
              <a:buFont typeface="Wingdings" panose="05000000000000000000" pitchFamily="2" charset="2"/>
              <a:buChar char="Ø"/>
            </a:pPr>
            <a:r>
              <a:rPr lang="zh-CN" altLang="en-US" dirty="0"/>
              <a:t>进而把寻求分类函数</a:t>
            </a:r>
            <a:r>
              <a:rPr lang="en-US" altLang="zh-CN" dirty="0"/>
              <a:t>f(x) = </a:t>
            </a:r>
            <a:r>
              <a:rPr lang="en-US" altLang="zh-CN" dirty="0" err="1"/>
              <a:t>w.x</a:t>
            </a:r>
            <a:r>
              <a:rPr lang="en-US" altLang="zh-CN" dirty="0"/>
              <a:t> + b</a:t>
            </a:r>
            <a:r>
              <a:rPr lang="zh-CN" altLang="en-US" dirty="0"/>
              <a:t>的问题转化为对</a:t>
            </a:r>
            <a:r>
              <a:rPr lang="en-US" altLang="zh-CN" dirty="0"/>
              <a:t>w</a:t>
            </a:r>
            <a:r>
              <a:rPr lang="zh-CN" altLang="en-US" dirty="0"/>
              <a:t>，</a:t>
            </a:r>
            <a:r>
              <a:rPr lang="en-US" altLang="zh-CN" dirty="0"/>
              <a:t>b</a:t>
            </a:r>
            <a:r>
              <a:rPr lang="zh-CN" altLang="en-US" dirty="0"/>
              <a:t>的最优化问题</a:t>
            </a:r>
            <a:r>
              <a:rPr lang="zh-CN" altLang="en-US" dirty="0" smtClean="0"/>
              <a:t>，即凸二次优化问题。</a:t>
            </a:r>
            <a:endParaRPr lang="en-US" altLang="zh-CN" dirty="0" smtClean="0"/>
          </a:p>
          <a:p>
            <a:pPr marL="285750" indent="-285750">
              <a:buFont typeface="Wingdings" panose="05000000000000000000" pitchFamily="2" charset="2"/>
              <a:buChar char="Ø"/>
            </a:pPr>
            <a:r>
              <a:rPr lang="zh-CN" altLang="en-US" dirty="0" smtClean="0"/>
              <a:t>导出</a:t>
            </a:r>
            <a:endParaRPr lang="en-US" altLang="zh-CN" dirty="0" smtClean="0"/>
          </a:p>
          <a:p>
            <a:pPr marL="285750" indent="-285750">
              <a:buFont typeface="Wingdings" panose="05000000000000000000" pitchFamily="2" charset="2"/>
              <a:buChar char="Ø"/>
            </a:pPr>
            <a:endParaRPr lang="zh-CN" altLang="en-US" dirty="0"/>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5981" y="3717032"/>
            <a:ext cx="380047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644008" y="4183757"/>
            <a:ext cx="3888432"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t>引入拉格朗日对偶变量</a:t>
            </a:r>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3067109970"/>
              </p:ext>
            </p:extLst>
          </p:nvPr>
        </p:nvGraphicFramePr>
        <p:xfrm>
          <a:off x="7308304" y="4239223"/>
          <a:ext cx="288032" cy="264029"/>
        </p:xfrm>
        <a:graphic>
          <a:graphicData uri="http://schemas.openxmlformats.org/presentationml/2006/ole">
            <mc:AlternateContent xmlns:mc="http://schemas.openxmlformats.org/markup-compatibility/2006">
              <mc:Choice xmlns:v="urn:schemas-microsoft-com:vml" Requires="v">
                <p:oleObj spid="_x0000_s5132" name="Equation" r:id="rId5" imgW="152280" imgH="139680" progId="Equation.DSMT4">
                  <p:embed/>
                </p:oleObj>
              </mc:Choice>
              <mc:Fallback>
                <p:oleObj name="Equation" r:id="rId5" imgW="152280" imgH="139680" progId="Equation.DSMT4">
                  <p:embed/>
                  <p:pic>
                    <p:nvPicPr>
                      <p:cNvPr id="0" name=""/>
                      <p:cNvPicPr/>
                      <p:nvPr/>
                    </p:nvPicPr>
                    <p:blipFill>
                      <a:blip r:embed="rId6"/>
                      <a:stretch>
                        <a:fillRect/>
                      </a:stretch>
                    </p:blipFill>
                    <p:spPr>
                      <a:xfrm>
                        <a:off x="7308304" y="4239223"/>
                        <a:ext cx="288032" cy="264029"/>
                      </a:xfrm>
                      <a:prstGeom prst="rect">
                        <a:avLst/>
                      </a:prstGeom>
                    </p:spPr>
                  </p:pic>
                </p:oleObj>
              </mc:Fallback>
            </mc:AlternateContent>
          </a:graphicData>
        </a:graphic>
      </p:graphicFrame>
      <p:pic>
        <p:nvPicPr>
          <p:cNvPr id="512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16152" y="4553089"/>
            <a:ext cx="383857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4644008" y="5075892"/>
            <a:ext cx="3888432"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smtClean="0"/>
              <a:t>使用</a:t>
            </a:r>
            <a:r>
              <a:rPr lang="en-US" altLang="zh-CN" dirty="0" smtClean="0"/>
              <a:t>SMO</a:t>
            </a:r>
            <a:r>
              <a:rPr lang="zh-CN" altLang="en-US" dirty="0" smtClean="0"/>
              <a:t>算法求解</a:t>
            </a:r>
            <a:endParaRPr lang="zh-CN" altLang="en-US" dirty="0"/>
          </a:p>
        </p:txBody>
      </p:sp>
      <p:sp>
        <p:nvSpPr>
          <p:cNvPr id="8" name="TextBox 7"/>
          <p:cNvSpPr txBox="1"/>
          <p:nvPr/>
        </p:nvSpPr>
        <p:spPr>
          <a:xfrm>
            <a:off x="539552" y="4676943"/>
            <a:ext cx="3816424" cy="1200329"/>
          </a:xfrm>
          <a:prstGeom prst="rect">
            <a:avLst/>
          </a:prstGeom>
          <a:noFill/>
        </p:spPr>
        <p:txBody>
          <a:bodyPr wrap="square" rtlCol="0">
            <a:spAutoFit/>
          </a:bodyPr>
          <a:lstStyle/>
          <a:p>
            <a:r>
              <a:rPr lang="zh-CN" altLang="en-US" dirty="0" smtClean="0"/>
              <a:t>支持向量机仅仅将</a:t>
            </a:r>
            <a:r>
              <a:rPr lang="en-US" altLang="zh-CN" dirty="0" err="1" smtClean="0"/>
              <a:t>QoE</a:t>
            </a:r>
            <a:r>
              <a:rPr lang="zh-CN" altLang="en-US" dirty="0" smtClean="0"/>
              <a:t>分成可接受和不可接受两类，如果要划分为大于两个的</a:t>
            </a:r>
            <a:r>
              <a:rPr lang="en-US" altLang="zh-CN" dirty="0" smtClean="0"/>
              <a:t>n</a:t>
            </a:r>
            <a:r>
              <a:rPr lang="zh-CN" altLang="en-US" dirty="0" smtClean="0"/>
              <a:t>个级别，就需要构造</a:t>
            </a:r>
            <a:r>
              <a:rPr lang="en-US" altLang="zh-CN" dirty="0" smtClean="0"/>
              <a:t>n</a:t>
            </a:r>
            <a:r>
              <a:rPr lang="zh-CN" altLang="en-US" dirty="0" smtClean="0"/>
              <a:t>维超平面，构造方法十分复杂</a:t>
            </a:r>
            <a:endParaRPr lang="zh-CN" altLang="en-US" dirty="0"/>
          </a:p>
        </p:txBody>
      </p:sp>
    </p:spTree>
    <p:extLst>
      <p:ext uri="{BB962C8B-B14F-4D97-AF65-F5344CB8AC3E}">
        <p14:creationId xmlns:p14="http://schemas.microsoft.com/office/powerpoint/2010/main" val="3940331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t>基于隐马尔科夫模型的评价方法</a:t>
            </a:r>
            <a:endParaRPr lang="zh-CN" altLang="en-US" sz="3200" b="1" dirty="0"/>
          </a:p>
        </p:txBody>
      </p:sp>
      <p:sp>
        <p:nvSpPr>
          <p:cNvPr id="3" name="内容占位符 2"/>
          <p:cNvSpPr>
            <a:spLocks noGrp="1"/>
          </p:cNvSpPr>
          <p:nvPr>
            <p:ph idx="1"/>
          </p:nvPr>
        </p:nvSpPr>
        <p:spPr>
          <a:xfrm>
            <a:off x="457200" y="1600201"/>
            <a:ext cx="8229600" cy="1036712"/>
          </a:xfrm>
        </p:spPr>
        <p:txBody>
          <a:bodyPr>
            <a:normAutofit/>
          </a:bodyPr>
          <a:lstStyle/>
          <a:p>
            <a:pPr marL="0" indent="0">
              <a:buNone/>
            </a:pPr>
            <a:r>
              <a:rPr lang="zh-CN" altLang="en-US" sz="2000" b="1" dirty="0"/>
              <a:t>隐马尔可夫模型 </a:t>
            </a:r>
            <a:r>
              <a:rPr lang="en-US" altLang="zh-CN" sz="2000" dirty="0"/>
              <a:t>(Hidden Markov Model) </a:t>
            </a:r>
            <a:r>
              <a:rPr lang="zh-CN" altLang="en-US" sz="2000" dirty="0"/>
              <a:t>是一种统计模型，用来描述一个含有隐含未知参数的</a:t>
            </a:r>
            <a:r>
              <a:rPr lang="zh-CN" altLang="en-US" sz="2000" b="1" dirty="0"/>
              <a:t>马尔可夫过程</a:t>
            </a:r>
            <a:r>
              <a:rPr lang="zh-CN" altLang="en-US" sz="2000" dirty="0"/>
              <a:t>。其难点是从可观察的参数中确定该过程的隐含参数，然后利用这些参数来作进一步的分析。</a:t>
            </a:r>
            <a:endParaRPr lang="zh-CN" altLang="en-US" sz="20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7" y="2636912"/>
            <a:ext cx="3190875" cy="227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333178" y="4931295"/>
            <a:ext cx="6768752" cy="307777"/>
          </a:xfrm>
          <a:prstGeom prst="rect">
            <a:avLst/>
          </a:prstGeom>
          <a:noFill/>
        </p:spPr>
        <p:txBody>
          <a:bodyPr wrap="square" rtlCol="0">
            <a:spAutoFit/>
          </a:bodyPr>
          <a:lstStyle/>
          <a:p>
            <a:r>
              <a:rPr lang="en-US" altLang="zh-CN" sz="1400" dirty="0"/>
              <a:t>x </a:t>
            </a:r>
            <a:r>
              <a:rPr lang="zh-CN" altLang="en-US" sz="1400" dirty="0"/>
              <a:t>表示隐含状态，</a:t>
            </a:r>
            <a:r>
              <a:rPr lang="en-US" altLang="zh-CN" sz="1400" dirty="0"/>
              <a:t>y </a:t>
            </a:r>
            <a:r>
              <a:rPr lang="zh-CN" altLang="en-US" sz="1400" dirty="0"/>
              <a:t>表示可观察的输出，</a:t>
            </a:r>
            <a:r>
              <a:rPr lang="en-US" altLang="zh-CN" sz="1400" dirty="0"/>
              <a:t>a </a:t>
            </a:r>
            <a:r>
              <a:rPr lang="zh-CN" altLang="en-US" sz="1400" dirty="0"/>
              <a:t>表示状态转换概率，</a:t>
            </a:r>
            <a:r>
              <a:rPr lang="en-US" altLang="zh-CN" sz="1400" dirty="0"/>
              <a:t>b </a:t>
            </a:r>
            <a:r>
              <a:rPr lang="zh-CN" altLang="en-US" sz="1400" dirty="0"/>
              <a:t>表示输出概率</a:t>
            </a:r>
            <a:endParaRPr lang="zh-CN" altLang="en-US" sz="1400" dirty="0"/>
          </a:p>
        </p:txBody>
      </p:sp>
      <p:sp>
        <p:nvSpPr>
          <p:cNvPr id="7" name="TextBox 6"/>
          <p:cNvSpPr txBox="1"/>
          <p:nvPr/>
        </p:nvSpPr>
        <p:spPr>
          <a:xfrm>
            <a:off x="1331640" y="5301208"/>
            <a:ext cx="6768752" cy="400110"/>
          </a:xfrm>
          <a:prstGeom prst="rect">
            <a:avLst/>
          </a:prstGeom>
          <a:noFill/>
        </p:spPr>
        <p:txBody>
          <a:bodyPr wrap="square" rtlCol="0">
            <a:spAutoFit/>
          </a:bodyPr>
          <a:lstStyle/>
          <a:p>
            <a:r>
              <a:rPr lang="zh-CN" altLang="en-US" sz="2000" dirty="0" smtClean="0"/>
              <a:t>隐马尔科夫模型可用五元组                                     来描述</a:t>
            </a:r>
          </a:p>
        </p:txBody>
      </p:sp>
      <p:graphicFrame>
        <p:nvGraphicFramePr>
          <p:cNvPr id="5" name="对象 4"/>
          <p:cNvGraphicFramePr>
            <a:graphicFrameLocks noChangeAspect="1"/>
          </p:cNvGraphicFramePr>
          <p:nvPr>
            <p:extLst>
              <p:ext uri="{D42A27DB-BD31-4B8C-83A1-F6EECF244321}">
                <p14:modId xmlns:p14="http://schemas.microsoft.com/office/powerpoint/2010/main" val="2360437550"/>
              </p:ext>
            </p:extLst>
          </p:nvPr>
        </p:nvGraphicFramePr>
        <p:xfrm>
          <a:off x="4534710" y="5336227"/>
          <a:ext cx="1909498" cy="325021"/>
        </p:xfrm>
        <a:graphic>
          <a:graphicData uri="http://schemas.openxmlformats.org/presentationml/2006/ole">
            <mc:AlternateContent xmlns:mc="http://schemas.openxmlformats.org/markup-compatibility/2006">
              <mc:Choice xmlns:v="urn:schemas-microsoft-com:vml" Requires="v">
                <p:oleObj spid="_x0000_s6148" name="Equation" r:id="rId4" imgW="1193760" imgH="203040" progId="Equation.DSMT4">
                  <p:embed/>
                </p:oleObj>
              </mc:Choice>
              <mc:Fallback>
                <p:oleObj name="Equation" r:id="rId4" imgW="1193760" imgH="203040" progId="Equation.DSMT4">
                  <p:embed/>
                  <p:pic>
                    <p:nvPicPr>
                      <p:cNvPr id="0" name=""/>
                      <p:cNvPicPr/>
                      <p:nvPr/>
                    </p:nvPicPr>
                    <p:blipFill>
                      <a:blip r:embed="rId5"/>
                      <a:stretch>
                        <a:fillRect/>
                      </a:stretch>
                    </p:blipFill>
                    <p:spPr>
                      <a:xfrm>
                        <a:off x="4534710" y="5336227"/>
                        <a:ext cx="1909498" cy="325021"/>
                      </a:xfrm>
                      <a:prstGeom prst="rect">
                        <a:avLst/>
                      </a:prstGeom>
                    </p:spPr>
                  </p:pic>
                </p:oleObj>
              </mc:Fallback>
            </mc:AlternateContent>
          </a:graphicData>
        </a:graphic>
      </p:graphicFrame>
      <p:sp>
        <p:nvSpPr>
          <p:cNvPr id="11" name="TextBox 10"/>
          <p:cNvSpPr txBox="1"/>
          <p:nvPr/>
        </p:nvSpPr>
        <p:spPr>
          <a:xfrm>
            <a:off x="1115616" y="5733256"/>
            <a:ext cx="6768752" cy="523220"/>
          </a:xfrm>
          <a:prstGeom prst="rect">
            <a:avLst/>
          </a:prstGeom>
          <a:noFill/>
        </p:spPr>
        <p:txBody>
          <a:bodyPr wrap="square" rtlCol="0">
            <a:spAutoFit/>
          </a:bodyPr>
          <a:lstStyle/>
          <a:p>
            <a:r>
              <a:rPr lang="en-US" altLang="zh-CN" sz="1400" dirty="0"/>
              <a:t>N:</a:t>
            </a:r>
            <a:r>
              <a:rPr lang="zh-CN" altLang="en-US" sz="1400" dirty="0"/>
              <a:t>状态数目 </a:t>
            </a:r>
            <a:r>
              <a:rPr lang="en-US" altLang="zh-CN" sz="1400" dirty="0"/>
              <a:t>M:</a:t>
            </a:r>
            <a:r>
              <a:rPr lang="zh-CN" altLang="en-US" sz="1400" dirty="0"/>
              <a:t>每个状态可能的观察值数目 </a:t>
            </a:r>
            <a:r>
              <a:rPr lang="en-US" altLang="zh-CN" sz="1400" dirty="0"/>
              <a:t>A:</a:t>
            </a:r>
            <a:r>
              <a:rPr lang="zh-CN" altLang="en-US" sz="1400" dirty="0"/>
              <a:t>状态转移矩阵 </a:t>
            </a:r>
            <a:r>
              <a:rPr lang="en-US" altLang="zh-CN" sz="1400" dirty="0"/>
              <a:t>B:</a:t>
            </a:r>
            <a:r>
              <a:rPr lang="zh-CN" altLang="en-US" sz="1400" dirty="0"/>
              <a:t>每一个状态下每一个观测值对应的概率矩阵 </a:t>
            </a:r>
            <a:r>
              <a:rPr lang="en-US" altLang="zh-CN" sz="1400" dirty="0"/>
              <a:t>π:</a:t>
            </a:r>
            <a:r>
              <a:rPr lang="zh-CN" altLang="en-US" sz="1400" dirty="0"/>
              <a:t>状态初始概率</a:t>
            </a:r>
            <a:endParaRPr lang="zh-CN" altLang="en-US" sz="1400" dirty="0"/>
          </a:p>
        </p:txBody>
      </p:sp>
    </p:spTree>
    <p:extLst>
      <p:ext uri="{BB962C8B-B14F-4D97-AF65-F5344CB8AC3E}">
        <p14:creationId xmlns:p14="http://schemas.microsoft.com/office/powerpoint/2010/main" val="1204103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t>基于隐马尔科夫模型的评价方法</a:t>
            </a:r>
            <a:endParaRPr lang="zh-CN" altLang="en-US" sz="3200" dirty="0"/>
          </a:p>
        </p:txBody>
      </p:sp>
      <p:sp>
        <p:nvSpPr>
          <p:cNvPr id="4" name="内容占位符 3"/>
          <p:cNvSpPr txBox="1">
            <a:spLocks noGrp="1"/>
          </p:cNvSpPr>
          <p:nvPr>
            <p:ph idx="1"/>
          </p:nvPr>
        </p:nvSpPr>
        <p:spPr>
          <a:xfrm>
            <a:off x="457200" y="1600200"/>
            <a:ext cx="8229600" cy="1360372"/>
          </a:xfrm>
          <a:prstGeom prst="rect">
            <a:avLst/>
          </a:prstGeom>
          <a:noFill/>
        </p:spPr>
        <p:txBody>
          <a:bodyPr wrap="square" rtlCol="0">
            <a:spAutoFit/>
          </a:bodyPr>
          <a:lstStyle/>
          <a:p>
            <a:r>
              <a:rPr lang="zh-CN" altLang="en-US" sz="2000" b="1" dirty="0" smtClean="0"/>
              <a:t>切入点：</a:t>
            </a:r>
            <a:r>
              <a:rPr lang="zh-CN" altLang="en-US" sz="2000" dirty="0" smtClean="0"/>
              <a:t>用户之前的体验会对当前体验造成较大的影响</a:t>
            </a:r>
            <a:endParaRPr lang="en-US" altLang="zh-CN" sz="2000" dirty="0" smtClean="0"/>
          </a:p>
          <a:p>
            <a:r>
              <a:rPr lang="zh-CN" altLang="en-US" sz="2000" b="1" dirty="0"/>
              <a:t>两</a:t>
            </a:r>
            <a:r>
              <a:rPr lang="zh-CN" altLang="en-US" sz="2000" b="1" dirty="0" smtClean="0"/>
              <a:t>个假设：</a:t>
            </a:r>
            <a:endParaRPr lang="en-US" altLang="zh-CN" sz="2000" b="1" dirty="0" smtClean="0"/>
          </a:p>
          <a:p>
            <a:pPr marL="457200" indent="-457200">
              <a:buFont typeface="+mj-lt"/>
              <a:buAutoNum type="arabicPeriod"/>
            </a:pPr>
            <a:r>
              <a:rPr lang="zh-CN" altLang="en-US" sz="1600" dirty="0" smtClean="0"/>
              <a:t>用户对服务的主观体验能够以会话为单位进行讨论；</a:t>
            </a:r>
            <a:endParaRPr lang="en-US" altLang="zh-CN" sz="1600" dirty="0" smtClean="0"/>
          </a:p>
          <a:p>
            <a:pPr marL="457200" indent="-457200">
              <a:buFont typeface="+mj-lt"/>
              <a:buAutoNum type="arabicPeriod"/>
            </a:pPr>
            <a:r>
              <a:rPr lang="zh-CN" altLang="en-US" sz="1600" dirty="0" smtClean="0"/>
              <a:t>仅仅前一次会话的用户体验会对当前的体验造成影响</a:t>
            </a:r>
            <a:endParaRPr lang="zh-CN" altLang="en-US" sz="1600" dirty="0"/>
          </a:p>
        </p:txBody>
      </p:sp>
      <p:sp>
        <p:nvSpPr>
          <p:cNvPr id="5" name="TextBox 4"/>
          <p:cNvSpPr txBox="1"/>
          <p:nvPr/>
        </p:nvSpPr>
        <p:spPr>
          <a:xfrm>
            <a:off x="4211960" y="3212976"/>
            <a:ext cx="4104456" cy="2139047"/>
          </a:xfrm>
          <a:prstGeom prst="rect">
            <a:avLst/>
          </a:prstGeom>
          <a:noFill/>
        </p:spPr>
        <p:txBody>
          <a:bodyPr wrap="square" rtlCol="0">
            <a:spAutoFit/>
          </a:bodyPr>
          <a:lstStyle/>
          <a:p>
            <a:pPr marL="342900" indent="-342900">
              <a:spcAft>
                <a:spcPts val="3000"/>
              </a:spcAft>
              <a:buFont typeface="+mj-lt"/>
              <a:buAutoNum type="arabicPeriod"/>
            </a:pPr>
            <a:r>
              <a:rPr lang="zh-CN" altLang="en-US" dirty="0" smtClean="0"/>
              <a:t>在已知</a:t>
            </a:r>
            <a:r>
              <a:rPr lang="en-US" altLang="zh-CN" dirty="0" smtClean="0"/>
              <a:t>HMM</a:t>
            </a:r>
            <a:r>
              <a:rPr lang="zh-CN" altLang="en-US" dirty="0" smtClean="0"/>
              <a:t>模型的情况</a:t>
            </a:r>
            <a:r>
              <a:rPr lang="zh-CN" altLang="en-US" dirty="0"/>
              <a:t>下，根据可观察状态的序列找到一个最可能的隐藏状态</a:t>
            </a:r>
            <a:r>
              <a:rPr lang="zh-CN" altLang="en-US" dirty="0" smtClean="0"/>
              <a:t>序列</a:t>
            </a:r>
            <a:endParaRPr lang="en-US" altLang="zh-CN" dirty="0" smtClean="0"/>
          </a:p>
          <a:p>
            <a:pPr marL="342900" indent="-342900">
              <a:spcAft>
                <a:spcPts val="1800"/>
              </a:spcAft>
              <a:buFont typeface="+mj-lt"/>
              <a:buAutoNum type="arabicPeriod"/>
            </a:pPr>
            <a:r>
              <a:rPr lang="zh-CN" altLang="en-US" dirty="0" smtClean="0"/>
              <a:t>在</a:t>
            </a:r>
            <a:r>
              <a:rPr lang="en-US" altLang="zh-CN" dirty="0"/>
              <a:t>HMM</a:t>
            </a:r>
            <a:r>
              <a:rPr lang="zh-CN" altLang="en-US" dirty="0"/>
              <a:t>模型未知的情况下，根据观     察到的序列集来找到一个最有可能的 </a:t>
            </a:r>
            <a:r>
              <a:rPr lang="en-US" altLang="zh-CN" dirty="0" smtClean="0"/>
              <a:t>HMM</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631" y="2996952"/>
            <a:ext cx="3138289" cy="3173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580112" y="4059361"/>
            <a:ext cx="1620180" cy="369332"/>
          </a:xfrm>
          <a:prstGeom prst="rect">
            <a:avLst/>
          </a:prstGeom>
          <a:noFill/>
        </p:spPr>
        <p:txBody>
          <a:bodyPr wrap="square" rtlCol="0">
            <a:spAutoFit/>
          </a:bodyPr>
          <a:lstStyle/>
          <a:p>
            <a:r>
              <a:rPr lang="en-US" altLang="zh-CN" b="1" dirty="0" smtClean="0"/>
              <a:t>Viterbi</a:t>
            </a:r>
            <a:r>
              <a:rPr lang="zh-CN" altLang="en-US" b="1" dirty="0" smtClean="0"/>
              <a:t>算法</a:t>
            </a:r>
            <a:endParaRPr lang="zh-CN" altLang="en-US" b="1" dirty="0"/>
          </a:p>
        </p:txBody>
      </p:sp>
      <p:sp>
        <p:nvSpPr>
          <p:cNvPr id="10" name="TextBox 9"/>
          <p:cNvSpPr txBox="1"/>
          <p:nvPr/>
        </p:nvSpPr>
        <p:spPr>
          <a:xfrm>
            <a:off x="5418094" y="5291916"/>
            <a:ext cx="1944216" cy="369332"/>
          </a:xfrm>
          <a:prstGeom prst="rect">
            <a:avLst/>
          </a:prstGeom>
          <a:noFill/>
        </p:spPr>
        <p:txBody>
          <a:bodyPr wrap="square" rtlCol="0">
            <a:spAutoFit/>
          </a:bodyPr>
          <a:lstStyle/>
          <a:p>
            <a:r>
              <a:rPr lang="en-US" altLang="zh-CN" b="1" dirty="0" smtClean="0"/>
              <a:t>Baum-Welch</a:t>
            </a:r>
            <a:r>
              <a:rPr lang="zh-CN" altLang="en-US" b="1" dirty="0" smtClean="0"/>
              <a:t>算法</a:t>
            </a:r>
            <a:endParaRPr lang="zh-CN" altLang="en-US" b="1" dirty="0"/>
          </a:p>
        </p:txBody>
      </p:sp>
    </p:spTree>
    <p:extLst>
      <p:ext uri="{BB962C8B-B14F-4D97-AF65-F5344CB8AC3E}">
        <p14:creationId xmlns:p14="http://schemas.microsoft.com/office/powerpoint/2010/main" val="782078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基于心理学的评价方法</a:t>
            </a:r>
            <a:endParaRPr lang="zh-CN" altLang="en-US" dirty="0"/>
          </a:p>
        </p:txBody>
      </p:sp>
      <p:sp>
        <p:nvSpPr>
          <p:cNvPr id="3" name="内容占位符 2"/>
          <p:cNvSpPr>
            <a:spLocks noGrp="1"/>
          </p:cNvSpPr>
          <p:nvPr>
            <p:ph idx="1"/>
          </p:nvPr>
        </p:nvSpPr>
        <p:spPr>
          <a:xfrm>
            <a:off x="457200" y="1600201"/>
            <a:ext cx="8229600" cy="1828800"/>
          </a:xfrm>
        </p:spPr>
        <p:txBody>
          <a:bodyPr>
            <a:normAutofit/>
          </a:bodyPr>
          <a:lstStyle/>
          <a:p>
            <a:pPr marL="0" indent="0">
              <a:buNone/>
            </a:pPr>
            <a:r>
              <a:rPr lang="zh-CN" altLang="en-US" sz="2000" b="1" dirty="0" smtClean="0"/>
              <a:t>韦伯</a:t>
            </a:r>
            <a:r>
              <a:rPr lang="en-US" altLang="zh-CN" sz="2000" b="1" dirty="0" smtClean="0"/>
              <a:t>-</a:t>
            </a:r>
            <a:r>
              <a:rPr lang="zh-CN" altLang="en-US" sz="2000" b="1" dirty="0" smtClean="0"/>
              <a:t>费希纳定律：</a:t>
            </a:r>
            <a:r>
              <a:rPr lang="zh-CN" altLang="en-US" sz="2000" dirty="0" smtClean="0"/>
              <a:t>描述了物理刺激与它被人感受到的强度之间的关系。</a:t>
            </a:r>
            <a:endParaRPr lang="en-US" altLang="zh-CN" sz="2000" dirty="0" smtClean="0"/>
          </a:p>
          <a:p>
            <a:pPr marL="0" indent="0">
              <a:buNone/>
            </a:pPr>
            <a:r>
              <a:rPr lang="zh-CN" altLang="en-US" sz="2000" b="1" dirty="0" smtClean="0"/>
              <a:t>最小可觉差：</a:t>
            </a:r>
            <a:r>
              <a:rPr lang="zh-CN" altLang="en-US" sz="2000" dirty="0" smtClean="0"/>
              <a:t>当物理刺激超过它实际刺激程度的一定比例时，人类感觉系统能够区分出变化。这个比例是</a:t>
            </a:r>
            <a:r>
              <a:rPr lang="en-US" altLang="zh-CN" sz="2000" dirty="0" smtClean="0"/>
              <a:t>3%</a:t>
            </a:r>
            <a:r>
              <a:rPr lang="zh-CN" altLang="en-US" sz="2000" dirty="0" smtClean="0"/>
              <a:t>。</a:t>
            </a:r>
            <a:endParaRPr lang="zh-CN" altLang="en-US" sz="2000" dirty="0"/>
          </a:p>
        </p:txBody>
      </p:sp>
      <p:graphicFrame>
        <p:nvGraphicFramePr>
          <p:cNvPr id="4" name="对象 3"/>
          <p:cNvGraphicFramePr>
            <a:graphicFrameLocks noChangeAspect="1"/>
          </p:cNvGraphicFramePr>
          <p:nvPr>
            <p:extLst>
              <p:ext uri="{D42A27DB-BD31-4B8C-83A1-F6EECF244321}">
                <p14:modId xmlns:p14="http://schemas.microsoft.com/office/powerpoint/2010/main" val="636545764"/>
              </p:ext>
            </p:extLst>
          </p:nvPr>
        </p:nvGraphicFramePr>
        <p:xfrm>
          <a:off x="3597275" y="2636838"/>
          <a:ext cx="1012825" cy="784225"/>
        </p:xfrm>
        <a:graphic>
          <a:graphicData uri="http://schemas.openxmlformats.org/presentationml/2006/ole">
            <mc:AlternateContent xmlns:mc="http://schemas.openxmlformats.org/markup-compatibility/2006">
              <mc:Choice xmlns:v="urn:schemas-microsoft-com:vml" Requires="v">
                <p:oleObj spid="_x0000_s3131" name="Equation" r:id="rId3" imgW="507960" imgH="393480" progId="Equation.DSMT4">
                  <p:embed/>
                </p:oleObj>
              </mc:Choice>
              <mc:Fallback>
                <p:oleObj name="Equation" r:id="rId3" imgW="507960" imgH="393480" progId="Equation.DSMT4">
                  <p:embed/>
                  <p:pic>
                    <p:nvPicPr>
                      <p:cNvPr id="0" name=""/>
                      <p:cNvPicPr/>
                      <p:nvPr/>
                    </p:nvPicPr>
                    <p:blipFill>
                      <a:blip r:embed="rId4"/>
                      <a:stretch>
                        <a:fillRect/>
                      </a:stretch>
                    </p:blipFill>
                    <p:spPr>
                      <a:xfrm>
                        <a:off x="3597275" y="2636838"/>
                        <a:ext cx="1012825" cy="784225"/>
                      </a:xfrm>
                      <a:prstGeom prst="rect">
                        <a:avLst/>
                      </a:prstGeom>
                    </p:spPr>
                  </p:pic>
                </p:oleObj>
              </mc:Fallback>
            </mc:AlternateContent>
          </a:graphicData>
        </a:graphic>
      </p:graphicFrame>
      <p:sp>
        <p:nvSpPr>
          <p:cNvPr id="5" name="TextBox 4"/>
          <p:cNvSpPr txBox="1"/>
          <p:nvPr/>
        </p:nvSpPr>
        <p:spPr>
          <a:xfrm>
            <a:off x="1763688" y="3429000"/>
            <a:ext cx="5256584" cy="307777"/>
          </a:xfrm>
          <a:prstGeom prst="rect">
            <a:avLst/>
          </a:prstGeom>
          <a:noFill/>
        </p:spPr>
        <p:txBody>
          <a:bodyPr wrap="square" rtlCol="0">
            <a:spAutoFit/>
          </a:bodyPr>
          <a:lstStyle/>
          <a:p>
            <a:r>
              <a:rPr lang="en-US" altLang="zh-CN" sz="1400" dirty="0" err="1" smtClean="0"/>
              <a:t>dS</a:t>
            </a:r>
            <a:r>
              <a:rPr lang="zh-CN" altLang="en-US" sz="1400" dirty="0" smtClean="0"/>
              <a:t>：物理刺激程度变化量    </a:t>
            </a:r>
            <a:r>
              <a:rPr lang="en-US" altLang="zh-CN" sz="1400" dirty="0" smtClean="0"/>
              <a:t>S</a:t>
            </a:r>
            <a:r>
              <a:rPr lang="zh-CN" altLang="en-US" sz="1400" dirty="0" smtClean="0"/>
              <a:t>：物理刺激程度     </a:t>
            </a:r>
            <a:r>
              <a:rPr lang="en-US" altLang="zh-CN" sz="1400" dirty="0"/>
              <a:t>K</a:t>
            </a:r>
            <a:r>
              <a:rPr lang="zh-CN" altLang="en-US" sz="1400" dirty="0" smtClean="0"/>
              <a:t>：系统比例常数</a:t>
            </a:r>
            <a:endParaRPr lang="zh-CN" altLang="en-US" sz="1400" dirty="0"/>
          </a:p>
        </p:txBody>
      </p:sp>
      <p:sp>
        <p:nvSpPr>
          <p:cNvPr id="6" name="TextBox 5"/>
          <p:cNvSpPr txBox="1"/>
          <p:nvPr/>
        </p:nvSpPr>
        <p:spPr>
          <a:xfrm>
            <a:off x="899592" y="3779748"/>
            <a:ext cx="6480720" cy="369332"/>
          </a:xfrm>
          <a:prstGeom prst="rect">
            <a:avLst/>
          </a:prstGeom>
          <a:noFill/>
        </p:spPr>
        <p:txBody>
          <a:bodyPr wrap="square" rtlCol="0">
            <a:spAutoFit/>
          </a:bodyPr>
          <a:lstStyle/>
          <a:p>
            <a:r>
              <a:rPr lang="zh-CN" altLang="en-US" dirty="0" smtClean="0"/>
              <a:t>利用最小可觉差进行量化：</a:t>
            </a:r>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1047299050"/>
              </p:ext>
            </p:extLst>
          </p:nvPr>
        </p:nvGraphicFramePr>
        <p:xfrm>
          <a:off x="3461742" y="4053670"/>
          <a:ext cx="1218270" cy="599466"/>
        </p:xfrm>
        <a:graphic>
          <a:graphicData uri="http://schemas.openxmlformats.org/presentationml/2006/ole">
            <mc:AlternateContent xmlns:mc="http://schemas.openxmlformats.org/markup-compatibility/2006">
              <mc:Choice xmlns:v="urn:schemas-microsoft-com:vml" Requires="v">
                <p:oleObj spid="_x0000_s3132" name="Equation" r:id="rId5" imgW="799920" imgH="393480" progId="Equation.DSMT4">
                  <p:embed/>
                </p:oleObj>
              </mc:Choice>
              <mc:Fallback>
                <p:oleObj name="Equation" r:id="rId5" imgW="799920" imgH="393480" progId="Equation.DSMT4">
                  <p:embed/>
                  <p:pic>
                    <p:nvPicPr>
                      <p:cNvPr id="0" name=""/>
                      <p:cNvPicPr/>
                      <p:nvPr/>
                    </p:nvPicPr>
                    <p:blipFill>
                      <a:blip r:embed="rId6"/>
                      <a:stretch>
                        <a:fillRect/>
                      </a:stretch>
                    </p:blipFill>
                    <p:spPr>
                      <a:xfrm>
                        <a:off x="3461742" y="4053670"/>
                        <a:ext cx="1218270" cy="599466"/>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643555686"/>
              </p:ext>
            </p:extLst>
          </p:nvPr>
        </p:nvGraphicFramePr>
        <p:xfrm>
          <a:off x="3347864" y="4972584"/>
          <a:ext cx="1498972" cy="760672"/>
        </p:xfrm>
        <a:graphic>
          <a:graphicData uri="http://schemas.openxmlformats.org/presentationml/2006/ole">
            <mc:AlternateContent xmlns:mc="http://schemas.openxmlformats.org/markup-compatibility/2006">
              <mc:Choice xmlns:v="urn:schemas-microsoft-com:vml" Requires="v">
                <p:oleObj spid="_x0000_s3133" name="Equation" r:id="rId7" imgW="850680" imgH="431640" progId="Equation.DSMT4">
                  <p:embed/>
                </p:oleObj>
              </mc:Choice>
              <mc:Fallback>
                <p:oleObj name="Equation" r:id="rId7" imgW="850680" imgH="431640" progId="Equation.DSMT4">
                  <p:embed/>
                  <p:pic>
                    <p:nvPicPr>
                      <p:cNvPr id="0" name=""/>
                      <p:cNvPicPr/>
                      <p:nvPr/>
                    </p:nvPicPr>
                    <p:blipFill>
                      <a:blip r:embed="rId8"/>
                      <a:stretch>
                        <a:fillRect/>
                      </a:stretch>
                    </p:blipFill>
                    <p:spPr>
                      <a:xfrm>
                        <a:off x="3347864" y="4972584"/>
                        <a:ext cx="1498972" cy="760672"/>
                      </a:xfrm>
                      <a:prstGeom prst="rect">
                        <a:avLst/>
                      </a:prstGeom>
                    </p:spPr>
                  </p:pic>
                </p:oleObj>
              </mc:Fallback>
            </mc:AlternateContent>
          </a:graphicData>
        </a:graphic>
      </p:graphicFrame>
      <p:sp>
        <p:nvSpPr>
          <p:cNvPr id="9" name="TextBox 8"/>
          <p:cNvSpPr txBox="1"/>
          <p:nvPr/>
        </p:nvSpPr>
        <p:spPr>
          <a:xfrm>
            <a:off x="1763688" y="4633391"/>
            <a:ext cx="7560840" cy="307777"/>
          </a:xfrm>
          <a:prstGeom prst="rect">
            <a:avLst/>
          </a:prstGeom>
          <a:noFill/>
        </p:spPr>
        <p:txBody>
          <a:bodyPr wrap="square" rtlCol="0">
            <a:spAutoFit/>
          </a:bodyPr>
          <a:lstStyle/>
          <a:p>
            <a:r>
              <a:rPr lang="en-US" altLang="zh-CN" sz="1400" dirty="0" err="1" smtClean="0"/>
              <a:t>dP</a:t>
            </a:r>
            <a:r>
              <a:rPr lang="zh-CN" altLang="en-US" sz="1400" dirty="0" smtClean="0"/>
              <a:t>：人类感觉的变化          ：物理刺激程度的变化     </a:t>
            </a:r>
            <a:r>
              <a:rPr lang="en-US" altLang="zh-CN" sz="1400" dirty="0"/>
              <a:t>K</a:t>
            </a:r>
            <a:r>
              <a:rPr lang="zh-CN" altLang="en-US" sz="1400" dirty="0" smtClean="0"/>
              <a:t>：系统比例常数</a:t>
            </a:r>
            <a:endParaRPr lang="zh-CN" altLang="en-US" sz="1400" dirty="0"/>
          </a:p>
        </p:txBody>
      </p:sp>
      <p:graphicFrame>
        <p:nvGraphicFramePr>
          <p:cNvPr id="10" name="对象 9"/>
          <p:cNvGraphicFramePr>
            <a:graphicFrameLocks noChangeAspect="1"/>
          </p:cNvGraphicFramePr>
          <p:nvPr>
            <p:extLst>
              <p:ext uri="{D42A27DB-BD31-4B8C-83A1-F6EECF244321}">
                <p14:modId xmlns:p14="http://schemas.microsoft.com/office/powerpoint/2010/main" val="584615360"/>
              </p:ext>
            </p:extLst>
          </p:nvPr>
        </p:nvGraphicFramePr>
        <p:xfrm>
          <a:off x="3610620" y="4581128"/>
          <a:ext cx="241300" cy="393700"/>
        </p:xfrm>
        <a:graphic>
          <a:graphicData uri="http://schemas.openxmlformats.org/presentationml/2006/ole">
            <mc:AlternateContent xmlns:mc="http://schemas.openxmlformats.org/markup-compatibility/2006">
              <mc:Choice xmlns:v="urn:schemas-microsoft-com:vml" Requires="v">
                <p:oleObj spid="_x0000_s3134" name="Equation" r:id="rId9" imgW="241200" imgH="393480" progId="Equation.DSMT4">
                  <p:embed/>
                </p:oleObj>
              </mc:Choice>
              <mc:Fallback>
                <p:oleObj name="Equation" r:id="rId9" imgW="241200" imgH="393480" progId="Equation.DSMT4">
                  <p:embed/>
                  <p:pic>
                    <p:nvPicPr>
                      <p:cNvPr id="0" name=""/>
                      <p:cNvPicPr/>
                      <p:nvPr/>
                    </p:nvPicPr>
                    <p:blipFill>
                      <a:blip r:embed="rId10"/>
                      <a:stretch>
                        <a:fillRect/>
                      </a:stretch>
                    </p:blipFill>
                    <p:spPr>
                      <a:xfrm>
                        <a:off x="3610620" y="4581128"/>
                        <a:ext cx="241300" cy="393700"/>
                      </a:xfrm>
                      <a:prstGeom prst="rect">
                        <a:avLst/>
                      </a:prstGeom>
                    </p:spPr>
                  </p:pic>
                </p:oleObj>
              </mc:Fallback>
            </mc:AlternateContent>
          </a:graphicData>
        </a:graphic>
      </p:graphicFrame>
      <p:sp>
        <p:nvSpPr>
          <p:cNvPr id="11" name="TextBox 10"/>
          <p:cNvSpPr txBox="1"/>
          <p:nvPr/>
        </p:nvSpPr>
        <p:spPr>
          <a:xfrm>
            <a:off x="2339752" y="5713510"/>
            <a:ext cx="3456384" cy="307777"/>
          </a:xfrm>
          <a:prstGeom prst="rect">
            <a:avLst/>
          </a:prstGeom>
          <a:noFill/>
        </p:spPr>
        <p:txBody>
          <a:bodyPr wrap="square" rtlCol="0">
            <a:spAutoFit/>
          </a:bodyPr>
          <a:lstStyle/>
          <a:p>
            <a:r>
              <a:rPr lang="zh-CN" altLang="en-US" sz="1400" dirty="0" smtClean="0"/>
              <a:t>       ：最小物理刺激        </a:t>
            </a:r>
            <a:r>
              <a:rPr lang="en-US" altLang="zh-CN" sz="1400" dirty="0" smtClean="0"/>
              <a:t>S</a:t>
            </a:r>
            <a:r>
              <a:rPr lang="zh-CN" altLang="en-US" sz="1400" dirty="0" smtClean="0"/>
              <a:t>：物理刺激程度</a:t>
            </a:r>
            <a:endParaRPr lang="zh-CN" altLang="en-US" sz="1400" dirty="0"/>
          </a:p>
        </p:txBody>
      </p:sp>
      <p:graphicFrame>
        <p:nvGraphicFramePr>
          <p:cNvPr id="12" name="对象 11"/>
          <p:cNvGraphicFramePr>
            <a:graphicFrameLocks noChangeAspect="1"/>
          </p:cNvGraphicFramePr>
          <p:nvPr>
            <p:extLst>
              <p:ext uri="{D42A27DB-BD31-4B8C-83A1-F6EECF244321}">
                <p14:modId xmlns:p14="http://schemas.microsoft.com/office/powerpoint/2010/main" val="836518881"/>
              </p:ext>
            </p:extLst>
          </p:nvPr>
        </p:nvGraphicFramePr>
        <p:xfrm>
          <a:off x="2483768" y="5792688"/>
          <a:ext cx="177800" cy="228600"/>
        </p:xfrm>
        <a:graphic>
          <a:graphicData uri="http://schemas.openxmlformats.org/presentationml/2006/ole">
            <mc:AlternateContent xmlns:mc="http://schemas.openxmlformats.org/markup-compatibility/2006">
              <mc:Choice xmlns:v="urn:schemas-microsoft-com:vml" Requires="v">
                <p:oleObj spid="_x0000_s3135" name="Equation" r:id="rId11" imgW="177480" imgH="228600" progId="Equation.DSMT4">
                  <p:embed/>
                </p:oleObj>
              </mc:Choice>
              <mc:Fallback>
                <p:oleObj name="Equation" r:id="rId11" imgW="177480" imgH="228600" progId="Equation.DSMT4">
                  <p:embed/>
                  <p:pic>
                    <p:nvPicPr>
                      <p:cNvPr id="0" name=""/>
                      <p:cNvPicPr/>
                      <p:nvPr/>
                    </p:nvPicPr>
                    <p:blipFill>
                      <a:blip r:embed="rId12"/>
                      <a:stretch>
                        <a:fillRect/>
                      </a:stretch>
                    </p:blipFill>
                    <p:spPr>
                      <a:xfrm>
                        <a:off x="2483768" y="5792688"/>
                        <a:ext cx="177800" cy="228600"/>
                      </a:xfrm>
                      <a:prstGeom prst="rect">
                        <a:avLst/>
                      </a:prstGeom>
                    </p:spPr>
                  </p:pic>
                </p:oleObj>
              </mc:Fallback>
            </mc:AlternateContent>
          </a:graphicData>
        </a:graphic>
      </p:graphicFrame>
    </p:spTree>
    <p:extLst>
      <p:ext uri="{BB962C8B-B14F-4D97-AF65-F5344CB8AC3E}">
        <p14:creationId xmlns:p14="http://schemas.microsoft.com/office/powerpoint/2010/main" val="1516846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t>基于层次分析法的评价模型</a:t>
            </a:r>
            <a:endParaRPr lang="en-US" sz="3200" b="1" dirty="0"/>
          </a:p>
        </p:txBody>
      </p:sp>
      <p:sp>
        <p:nvSpPr>
          <p:cNvPr id="3" name="内容占位符 2"/>
          <p:cNvSpPr>
            <a:spLocks noGrp="1"/>
          </p:cNvSpPr>
          <p:nvPr>
            <p:ph idx="1"/>
          </p:nvPr>
        </p:nvSpPr>
        <p:spPr/>
        <p:txBody>
          <a:bodyPr>
            <a:normAutofit/>
          </a:bodyPr>
          <a:lstStyle/>
          <a:p>
            <a:pPr marL="0" indent="0">
              <a:buNone/>
            </a:pPr>
            <a:r>
              <a:rPr lang="en-US" sz="2400" dirty="0" smtClean="0"/>
              <a:t>AHP</a:t>
            </a:r>
            <a:r>
              <a:rPr lang="zh-CN" altLang="en-US" sz="2400" dirty="0" smtClean="0"/>
              <a:t>算法主要思想：将一个复杂的问题拆分成若干个层次和要素。采用严密的矩阵运算规则确定同一层次结构各个要素之间的相对重要程度，即求出判断矩阵的权重向量。最后，得到目标项的计算公式。</a:t>
            </a:r>
            <a:endParaRPr lang="en-US" altLang="zh-CN" sz="2400" dirty="0" smtClean="0"/>
          </a:p>
          <a:p>
            <a:pPr marL="0" indent="0">
              <a:buNone/>
            </a:pPr>
            <a:endParaRPr lang="en-US" sz="2400" dirty="0"/>
          </a:p>
        </p:txBody>
      </p:sp>
      <p:sp>
        <p:nvSpPr>
          <p:cNvPr id="4" name="TextBox 3"/>
          <p:cNvSpPr txBox="1"/>
          <p:nvPr/>
        </p:nvSpPr>
        <p:spPr>
          <a:xfrm>
            <a:off x="683568" y="3284984"/>
            <a:ext cx="7560840" cy="2554545"/>
          </a:xfrm>
          <a:prstGeom prst="rect">
            <a:avLst/>
          </a:prstGeom>
          <a:noFill/>
        </p:spPr>
        <p:txBody>
          <a:bodyPr wrap="square" rtlCol="0">
            <a:spAutoFit/>
          </a:bodyPr>
          <a:lstStyle/>
          <a:p>
            <a:r>
              <a:rPr lang="zh-CN" altLang="en-US" sz="2000" dirty="0" smtClean="0"/>
              <a:t>评价步骤：</a:t>
            </a:r>
            <a:endParaRPr lang="en-US" altLang="zh-CN" sz="2000" dirty="0" smtClean="0"/>
          </a:p>
          <a:p>
            <a:r>
              <a:rPr lang="en-US" altLang="zh-CN" sz="2000" dirty="0" smtClean="0"/>
              <a:t>1</a:t>
            </a:r>
            <a:r>
              <a:rPr lang="zh-CN" altLang="en-US" sz="2000" dirty="0"/>
              <a:t>、根据决策的条件建立评价问题的层次模型。一般来说，一个模型包括目标层、指标层和方案层；</a:t>
            </a:r>
          </a:p>
          <a:p>
            <a:r>
              <a:rPr lang="en-US" altLang="zh-CN" sz="2000" dirty="0"/>
              <a:t>2</a:t>
            </a:r>
            <a:r>
              <a:rPr lang="zh-CN" altLang="en-US" sz="2000" dirty="0"/>
              <a:t>、建立模糊互补的判断矩阵。即评审专家和决策者给出指标之间两两比较的值；</a:t>
            </a:r>
          </a:p>
          <a:p>
            <a:r>
              <a:rPr lang="en-US" altLang="zh-CN" sz="2000" dirty="0"/>
              <a:t>3</a:t>
            </a:r>
            <a:r>
              <a:rPr lang="zh-CN" altLang="en-US" sz="2000" dirty="0"/>
              <a:t>、计算权重向量。这样就可以将模糊互补矩阵转化为模糊一致矩阵。</a:t>
            </a:r>
          </a:p>
          <a:p>
            <a:r>
              <a:rPr lang="en-US" altLang="zh-CN" sz="2000" dirty="0"/>
              <a:t>4</a:t>
            </a:r>
            <a:r>
              <a:rPr lang="zh-CN" altLang="en-US" sz="2000" dirty="0"/>
              <a:t>、根据权重值，得到最终目标值的计算公式</a:t>
            </a:r>
            <a:r>
              <a:rPr lang="zh-CN" altLang="en-US" sz="2000" dirty="0" smtClean="0"/>
              <a:t>。</a:t>
            </a:r>
            <a:endParaRPr lang="zh-CN" altLang="en-US" sz="2000" dirty="0"/>
          </a:p>
        </p:txBody>
      </p:sp>
    </p:spTree>
    <p:extLst>
      <p:ext uri="{BB962C8B-B14F-4D97-AF65-F5344CB8AC3E}">
        <p14:creationId xmlns:p14="http://schemas.microsoft.com/office/powerpoint/2010/main" val="35254412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FAHP</a:t>
            </a:r>
            <a:r>
              <a:rPr lang="zh-CN" altLang="en-US" dirty="0" smtClean="0"/>
              <a:t>算法</a:t>
            </a:r>
            <a:endParaRPr lang="en-US" dirty="0"/>
          </a:p>
        </p:txBody>
      </p:sp>
      <p:sp>
        <p:nvSpPr>
          <p:cNvPr id="3" name="内容占位符 2"/>
          <p:cNvSpPr>
            <a:spLocks noGrp="1"/>
          </p:cNvSpPr>
          <p:nvPr>
            <p:ph idx="1"/>
          </p:nvPr>
        </p:nvSpPr>
        <p:spPr>
          <a:xfrm>
            <a:off x="457200" y="1600201"/>
            <a:ext cx="8229600" cy="1756792"/>
          </a:xfrm>
        </p:spPr>
        <p:txBody>
          <a:bodyPr/>
          <a:lstStyle/>
          <a:p>
            <a:pPr marL="0" indent="0">
              <a:buNone/>
            </a:pPr>
            <a:r>
              <a:rPr lang="zh-CN" altLang="en-US" dirty="0" smtClean="0"/>
              <a:t>定义</a:t>
            </a:r>
            <a:r>
              <a:rPr lang="en-US" altLang="zh-CN" dirty="0" smtClean="0"/>
              <a:t>1   </a:t>
            </a:r>
            <a:r>
              <a:rPr lang="zh-CN" altLang="en-US" dirty="0" smtClean="0"/>
              <a:t>模糊矩阵：</a:t>
            </a:r>
            <a:endParaRPr lang="en-US" altLang="zh-CN" dirty="0" smtClean="0"/>
          </a:p>
          <a:p>
            <a:pPr marL="0" indent="0">
              <a:buNone/>
            </a:pPr>
            <a:r>
              <a:rPr lang="zh-CN" altLang="en-US" dirty="0" smtClean="0"/>
              <a:t>定义</a:t>
            </a:r>
            <a:r>
              <a:rPr lang="en-US" altLang="zh-CN" dirty="0" smtClean="0"/>
              <a:t>2   </a:t>
            </a:r>
            <a:r>
              <a:rPr lang="zh-CN" altLang="en-US" dirty="0" smtClean="0"/>
              <a:t>模糊互补矩阵：</a:t>
            </a:r>
            <a:endParaRPr lang="en-US" altLang="zh-CN" dirty="0" smtClean="0"/>
          </a:p>
          <a:p>
            <a:pPr marL="0" indent="0">
              <a:buNone/>
            </a:pPr>
            <a:r>
              <a:rPr lang="zh-CN" altLang="en-US" dirty="0" smtClean="0"/>
              <a:t>定义</a:t>
            </a:r>
            <a:r>
              <a:rPr lang="en-US" altLang="zh-CN" dirty="0" smtClean="0"/>
              <a:t>3   </a:t>
            </a:r>
            <a:r>
              <a:rPr lang="zh-CN" altLang="en-US" dirty="0" smtClean="0"/>
              <a:t>模糊一致性矩阵：</a:t>
            </a:r>
            <a:endParaRPr 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928487395"/>
              </p:ext>
            </p:extLst>
          </p:nvPr>
        </p:nvGraphicFramePr>
        <p:xfrm>
          <a:off x="3878703" y="1628800"/>
          <a:ext cx="3501609" cy="594023"/>
        </p:xfrm>
        <a:graphic>
          <a:graphicData uri="http://schemas.openxmlformats.org/presentationml/2006/ole">
            <mc:AlternateContent xmlns:mc="http://schemas.openxmlformats.org/markup-compatibility/2006">
              <mc:Choice xmlns:v="urn:schemas-microsoft-com:vml" Requires="v">
                <p:oleObj spid="_x0000_s2150" name="Equation" r:id="rId3" imgW="1422360" imgH="241200" progId="Equation.DSMT4">
                  <p:embed/>
                </p:oleObj>
              </mc:Choice>
              <mc:Fallback>
                <p:oleObj name="Equation" r:id="rId3" imgW="1422360" imgH="241200" progId="Equation.DSMT4">
                  <p:embed/>
                  <p:pic>
                    <p:nvPicPr>
                      <p:cNvPr id="0" name=""/>
                      <p:cNvPicPr/>
                      <p:nvPr/>
                    </p:nvPicPr>
                    <p:blipFill>
                      <a:blip r:embed="rId4"/>
                      <a:stretch>
                        <a:fillRect/>
                      </a:stretch>
                    </p:blipFill>
                    <p:spPr>
                      <a:xfrm>
                        <a:off x="3878703" y="1628800"/>
                        <a:ext cx="3501609" cy="59402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546007329"/>
              </p:ext>
            </p:extLst>
          </p:nvPr>
        </p:nvGraphicFramePr>
        <p:xfrm>
          <a:off x="4644008" y="2276872"/>
          <a:ext cx="3130453" cy="504056"/>
        </p:xfrm>
        <a:graphic>
          <a:graphicData uri="http://schemas.openxmlformats.org/presentationml/2006/ole">
            <mc:AlternateContent xmlns:mc="http://schemas.openxmlformats.org/markup-compatibility/2006">
              <mc:Choice xmlns:v="urn:schemas-microsoft-com:vml" Requires="v">
                <p:oleObj spid="_x0000_s2151" name="Equation" r:id="rId5" imgW="1498320" imgH="241200" progId="Equation.DSMT4">
                  <p:embed/>
                </p:oleObj>
              </mc:Choice>
              <mc:Fallback>
                <p:oleObj name="Equation" r:id="rId5" imgW="1498320" imgH="241200" progId="Equation.DSMT4">
                  <p:embed/>
                  <p:pic>
                    <p:nvPicPr>
                      <p:cNvPr id="0" name=""/>
                      <p:cNvPicPr/>
                      <p:nvPr/>
                    </p:nvPicPr>
                    <p:blipFill>
                      <a:blip r:embed="rId6"/>
                      <a:stretch>
                        <a:fillRect/>
                      </a:stretch>
                    </p:blipFill>
                    <p:spPr>
                      <a:xfrm>
                        <a:off x="4644008" y="2276872"/>
                        <a:ext cx="3130453" cy="504056"/>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843360157"/>
              </p:ext>
            </p:extLst>
          </p:nvPr>
        </p:nvGraphicFramePr>
        <p:xfrm>
          <a:off x="4932040" y="2852936"/>
          <a:ext cx="3479123" cy="432048"/>
        </p:xfrm>
        <a:graphic>
          <a:graphicData uri="http://schemas.openxmlformats.org/presentationml/2006/ole">
            <mc:AlternateContent xmlns:mc="http://schemas.openxmlformats.org/markup-compatibility/2006">
              <mc:Choice xmlns:v="urn:schemas-microsoft-com:vml" Requires="v">
                <p:oleObj spid="_x0000_s2152" name="Equation" r:id="rId7" imgW="1942920" imgH="241200" progId="Equation.DSMT4">
                  <p:embed/>
                </p:oleObj>
              </mc:Choice>
              <mc:Fallback>
                <p:oleObj name="Equation" r:id="rId7" imgW="1942920" imgH="241200" progId="Equation.DSMT4">
                  <p:embed/>
                  <p:pic>
                    <p:nvPicPr>
                      <p:cNvPr id="0" name=""/>
                      <p:cNvPicPr/>
                      <p:nvPr/>
                    </p:nvPicPr>
                    <p:blipFill>
                      <a:blip r:embed="rId8"/>
                      <a:stretch>
                        <a:fillRect/>
                      </a:stretch>
                    </p:blipFill>
                    <p:spPr>
                      <a:xfrm>
                        <a:off x="4932040" y="2852936"/>
                        <a:ext cx="3479123" cy="432048"/>
                      </a:xfrm>
                      <a:prstGeom prst="rect">
                        <a:avLst/>
                      </a:prstGeom>
                    </p:spPr>
                  </p:pic>
                </p:oleObj>
              </mc:Fallback>
            </mc:AlternateContent>
          </a:graphicData>
        </a:graphic>
      </p:graphicFrame>
      <p:sp>
        <p:nvSpPr>
          <p:cNvPr id="7" name="TextBox 6"/>
          <p:cNvSpPr txBox="1"/>
          <p:nvPr/>
        </p:nvSpPr>
        <p:spPr>
          <a:xfrm>
            <a:off x="755576" y="3573016"/>
            <a:ext cx="7344816" cy="2585323"/>
          </a:xfrm>
          <a:prstGeom prst="rect">
            <a:avLst/>
          </a:prstGeom>
          <a:noFill/>
        </p:spPr>
        <p:txBody>
          <a:bodyPr wrap="square" rtlCol="0">
            <a:spAutoFit/>
          </a:bodyPr>
          <a:lstStyle/>
          <a:p>
            <a:r>
              <a:rPr lang="zh-CN" altLang="en-US" dirty="0" smtClean="0"/>
              <a:t>计算步骤：</a:t>
            </a:r>
            <a:endParaRPr lang="en-US" altLang="zh-CN" dirty="0" smtClean="0"/>
          </a:p>
          <a:p>
            <a:r>
              <a:rPr lang="en-US" altLang="zh-CN" dirty="0" smtClean="0"/>
              <a:t>1</a:t>
            </a:r>
            <a:r>
              <a:rPr lang="zh-CN" altLang="en-US" dirty="0" smtClean="0"/>
              <a:t>、由模糊互补矩阵</a:t>
            </a:r>
            <a:r>
              <a:rPr lang="en-US" altLang="zh-CN" dirty="0" smtClean="0"/>
              <a:t>A</a:t>
            </a:r>
            <a:r>
              <a:rPr lang="zh-CN" altLang="en-US" dirty="0" smtClean="0"/>
              <a:t>，计算每行的和</a:t>
            </a:r>
            <a:endParaRPr lang="en-US" altLang="zh-CN" dirty="0" smtClean="0"/>
          </a:p>
          <a:p>
            <a:endParaRPr lang="en-US" altLang="zh-CN" dirty="0" smtClean="0"/>
          </a:p>
          <a:p>
            <a:r>
              <a:rPr lang="en-US" altLang="zh-CN" dirty="0" smtClean="0"/>
              <a:t>2</a:t>
            </a:r>
            <a:r>
              <a:rPr lang="zh-CN" altLang="en-US" dirty="0" smtClean="0"/>
              <a:t>、建立模糊一致性矩阵</a:t>
            </a:r>
            <a:r>
              <a:rPr lang="en-US" altLang="zh-CN" dirty="0" smtClean="0"/>
              <a:t>B  </a:t>
            </a:r>
          </a:p>
          <a:p>
            <a:endParaRPr lang="en-US" altLang="zh-CN" dirty="0" smtClean="0"/>
          </a:p>
          <a:p>
            <a:endParaRPr lang="en-US" altLang="zh-CN" dirty="0" smtClean="0"/>
          </a:p>
          <a:p>
            <a:r>
              <a:rPr lang="en-US" altLang="zh-CN" dirty="0" smtClean="0"/>
              <a:t>3</a:t>
            </a:r>
            <a:r>
              <a:rPr lang="zh-CN" altLang="en-US" dirty="0" smtClean="0"/>
              <a:t>、计算权重向量</a:t>
            </a:r>
            <a:r>
              <a:rPr lang="en-US" altLang="zh-CN" dirty="0" smtClean="0"/>
              <a:t>w  </a:t>
            </a:r>
          </a:p>
          <a:p>
            <a:endParaRPr lang="en-US" altLang="zh-CN" dirty="0"/>
          </a:p>
          <a:p>
            <a:r>
              <a:rPr lang="en-US" altLang="zh-CN" dirty="0" smtClean="0"/>
              <a:t>4</a:t>
            </a:r>
            <a:r>
              <a:rPr lang="zh-CN" altLang="en-US" dirty="0" smtClean="0"/>
              <a:t>、计算目标值</a:t>
            </a:r>
            <a:r>
              <a:rPr lang="en-US" altLang="zh-CN" dirty="0" smtClean="0"/>
              <a:t>   </a:t>
            </a:r>
            <a:endParaRPr 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1690852748"/>
              </p:ext>
            </p:extLst>
          </p:nvPr>
        </p:nvGraphicFramePr>
        <p:xfrm>
          <a:off x="4716016" y="3630623"/>
          <a:ext cx="1080120" cy="734481"/>
        </p:xfrm>
        <a:graphic>
          <a:graphicData uri="http://schemas.openxmlformats.org/presentationml/2006/ole">
            <mc:AlternateContent xmlns:mc="http://schemas.openxmlformats.org/markup-compatibility/2006">
              <mc:Choice xmlns:v="urn:schemas-microsoft-com:vml" Requires="v">
                <p:oleObj spid="_x0000_s2153" name="Equation" r:id="rId9" imgW="634680" imgH="431640" progId="Equation.DSMT4">
                  <p:embed/>
                </p:oleObj>
              </mc:Choice>
              <mc:Fallback>
                <p:oleObj name="Equation" r:id="rId9" imgW="634680" imgH="431640" progId="Equation.DSMT4">
                  <p:embed/>
                  <p:pic>
                    <p:nvPicPr>
                      <p:cNvPr id="0" name=""/>
                      <p:cNvPicPr/>
                      <p:nvPr/>
                    </p:nvPicPr>
                    <p:blipFill>
                      <a:blip r:embed="rId10"/>
                      <a:stretch>
                        <a:fillRect/>
                      </a:stretch>
                    </p:blipFill>
                    <p:spPr>
                      <a:xfrm>
                        <a:off x="4716016" y="3630623"/>
                        <a:ext cx="1080120" cy="734481"/>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433902461"/>
              </p:ext>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2154" name="Equation" r:id="rId11" imgW="914400" imgH="198720" progId="Equation.DSMT4">
                  <p:embed/>
                </p:oleObj>
              </mc:Choice>
              <mc:Fallback>
                <p:oleObj name="Equation" r:id="rId11" imgW="914400" imgH="198720" progId="Equation.DSMT4">
                  <p:embed/>
                  <p:pic>
                    <p:nvPicPr>
                      <p:cNvPr id="0" name=""/>
                      <p:cNvPicPr/>
                      <p:nvPr/>
                    </p:nvPicPr>
                    <p:blipFill>
                      <a:blip r:embed="rId12"/>
                      <a:stretch>
                        <a:fillRect/>
                      </a:stretch>
                    </p:blipFill>
                    <p:spPr>
                      <a:xfrm>
                        <a:off x="4394200" y="2362200"/>
                        <a:ext cx="914400" cy="198438"/>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672778225"/>
              </p:ext>
            </p:extLst>
          </p:nvPr>
        </p:nvGraphicFramePr>
        <p:xfrm>
          <a:off x="3635896" y="4221088"/>
          <a:ext cx="1805449" cy="718076"/>
        </p:xfrm>
        <a:graphic>
          <a:graphicData uri="http://schemas.openxmlformats.org/presentationml/2006/ole">
            <mc:AlternateContent xmlns:mc="http://schemas.openxmlformats.org/markup-compatibility/2006">
              <mc:Choice xmlns:v="urn:schemas-microsoft-com:vml" Requires="v">
                <p:oleObj spid="_x0000_s2155" name="Equation" r:id="rId13" imgW="1117440" imgH="444240" progId="Equation.DSMT4">
                  <p:embed/>
                </p:oleObj>
              </mc:Choice>
              <mc:Fallback>
                <p:oleObj name="Equation" r:id="rId13" imgW="1117440" imgH="444240" progId="Equation.DSMT4">
                  <p:embed/>
                  <p:pic>
                    <p:nvPicPr>
                      <p:cNvPr id="0" name=""/>
                      <p:cNvPicPr/>
                      <p:nvPr/>
                    </p:nvPicPr>
                    <p:blipFill>
                      <a:blip r:embed="rId14"/>
                      <a:stretch>
                        <a:fillRect/>
                      </a:stretch>
                    </p:blipFill>
                    <p:spPr>
                      <a:xfrm>
                        <a:off x="3635896" y="4221088"/>
                        <a:ext cx="1805449" cy="718076"/>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866171605"/>
              </p:ext>
            </p:extLst>
          </p:nvPr>
        </p:nvGraphicFramePr>
        <p:xfrm>
          <a:off x="3055235" y="4869160"/>
          <a:ext cx="3306239" cy="936104"/>
        </p:xfrm>
        <a:graphic>
          <a:graphicData uri="http://schemas.openxmlformats.org/presentationml/2006/ole">
            <mc:AlternateContent xmlns:mc="http://schemas.openxmlformats.org/markup-compatibility/2006">
              <mc:Choice xmlns:v="urn:schemas-microsoft-com:vml" Requires="v">
                <p:oleObj spid="_x0000_s2156" name="Equation" r:id="rId15" imgW="2108160" imgH="596880" progId="Equation.DSMT4">
                  <p:embed/>
                </p:oleObj>
              </mc:Choice>
              <mc:Fallback>
                <p:oleObj name="Equation" r:id="rId15" imgW="2108160" imgH="596880" progId="Equation.DSMT4">
                  <p:embed/>
                  <p:pic>
                    <p:nvPicPr>
                      <p:cNvPr id="0" name=""/>
                      <p:cNvPicPr/>
                      <p:nvPr/>
                    </p:nvPicPr>
                    <p:blipFill>
                      <a:blip r:embed="rId16"/>
                      <a:stretch>
                        <a:fillRect/>
                      </a:stretch>
                    </p:blipFill>
                    <p:spPr>
                      <a:xfrm>
                        <a:off x="3055235" y="4869160"/>
                        <a:ext cx="3306239" cy="936104"/>
                      </a:xfrm>
                      <a:prstGeom prst="rect">
                        <a:avLst/>
                      </a:prstGeom>
                    </p:spPr>
                  </p:pic>
                </p:oleObj>
              </mc:Fallback>
            </mc:AlternateContent>
          </a:graphicData>
        </a:graphic>
      </p:graphicFrame>
    </p:spTree>
    <p:extLst>
      <p:ext uri="{BB962C8B-B14F-4D97-AF65-F5344CB8AC3E}">
        <p14:creationId xmlns:p14="http://schemas.microsoft.com/office/powerpoint/2010/main" val="41601261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SMS </a:t>
            </a:r>
            <a:r>
              <a:rPr lang="en-US" dirty="0" err="1" smtClean="0"/>
              <a:t>Q</a:t>
            </a:r>
            <a:r>
              <a:rPr lang="en-US" altLang="zh-CN" dirty="0" err="1" smtClean="0"/>
              <a:t>oE</a:t>
            </a:r>
            <a:r>
              <a:rPr lang="zh-CN" altLang="en-US" dirty="0" smtClean="0"/>
              <a:t>评价</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520" y="1268760"/>
            <a:ext cx="4463504" cy="2845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9063" y="1703375"/>
            <a:ext cx="4390653" cy="1942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4293096"/>
            <a:ext cx="28575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8024" y="4112121"/>
            <a:ext cx="3238500"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44884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基于机器学习的评价方法</a:t>
            </a:r>
            <a:endParaRPr lang="en-US" dirty="0"/>
          </a:p>
        </p:txBody>
      </p:sp>
      <p:sp>
        <p:nvSpPr>
          <p:cNvPr id="3" name="内容占位符 2"/>
          <p:cNvSpPr>
            <a:spLocks noGrp="1"/>
          </p:cNvSpPr>
          <p:nvPr>
            <p:ph idx="1"/>
          </p:nvPr>
        </p:nvSpPr>
        <p:spPr/>
        <p:txBody>
          <a:bodyPr/>
          <a:lstStyle/>
          <a:p>
            <a:pPr marL="0" indent="0">
              <a:buNone/>
            </a:pPr>
            <a:r>
              <a:rPr lang="zh-CN" altLang="en-US" b="1" dirty="0" smtClean="0"/>
              <a:t>基本思路</a:t>
            </a:r>
            <a:r>
              <a:rPr lang="zh-CN" altLang="en-US" b="1" dirty="0"/>
              <a:t>：</a:t>
            </a:r>
            <a:r>
              <a:rPr lang="zh-CN" altLang="en-US" sz="2800" dirty="0" smtClean="0"/>
              <a:t>采用机器学习的方法对大量的样本数据进行训练学习，可以得出</a:t>
            </a:r>
            <a:r>
              <a:rPr lang="en-US" altLang="zh-CN" sz="2800" dirty="0" err="1" smtClean="0"/>
              <a:t>QoE</a:t>
            </a:r>
            <a:r>
              <a:rPr lang="zh-CN" altLang="en-US" sz="2800" dirty="0" smtClean="0"/>
              <a:t>与各个影响因素之间的函数关系式。</a:t>
            </a:r>
            <a:endParaRPr lang="en-US" altLang="zh-CN" sz="2800" dirty="0" smtClean="0"/>
          </a:p>
          <a:p>
            <a:pPr marL="0" indent="0">
              <a:buNone/>
            </a:pPr>
            <a:endParaRPr lang="en-US" altLang="zh-CN" sz="2800" dirty="0"/>
          </a:p>
          <a:p>
            <a:pPr>
              <a:buFont typeface="Wingdings" pitchFamily="2" charset="2"/>
              <a:buChar char="Ø"/>
            </a:pPr>
            <a:r>
              <a:rPr lang="zh-CN" altLang="en-US" sz="2800" dirty="0" smtClean="0"/>
              <a:t>决策树</a:t>
            </a:r>
            <a:endParaRPr lang="en-US" altLang="zh-CN" sz="2800" dirty="0" smtClean="0"/>
          </a:p>
          <a:p>
            <a:pPr>
              <a:buFont typeface="Wingdings" pitchFamily="2" charset="2"/>
              <a:buChar char="Ø"/>
            </a:pPr>
            <a:r>
              <a:rPr lang="zh-CN" altLang="en-US" sz="2800" dirty="0" smtClean="0"/>
              <a:t>支持向量机</a:t>
            </a:r>
            <a:endParaRPr lang="en-US" altLang="zh-CN" sz="2800" dirty="0" smtClean="0"/>
          </a:p>
        </p:txBody>
      </p:sp>
    </p:spTree>
    <p:extLst>
      <p:ext uri="{BB962C8B-B14F-4D97-AF65-F5344CB8AC3E}">
        <p14:creationId xmlns:p14="http://schemas.microsoft.com/office/powerpoint/2010/main" val="22130773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决策树</a:t>
            </a:r>
            <a:endParaRPr lang="en-US" dirty="0"/>
          </a:p>
        </p:txBody>
      </p:sp>
      <p:sp>
        <p:nvSpPr>
          <p:cNvPr id="3" name="内容占位符 2"/>
          <p:cNvSpPr>
            <a:spLocks noGrp="1"/>
          </p:cNvSpPr>
          <p:nvPr>
            <p:ph idx="1"/>
          </p:nvPr>
        </p:nvSpPr>
        <p:spPr>
          <a:xfrm>
            <a:off x="457200" y="1600201"/>
            <a:ext cx="8229600" cy="1180728"/>
          </a:xfrm>
        </p:spPr>
        <p:txBody>
          <a:bodyPr>
            <a:noAutofit/>
          </a:bodyPr>
          <a:lstStyle/>
          <a:p>
            <a:pPr marL="0" indent="0">
              <a:buNone/>
            </a:pPr>
            <a:r>
              <a:rPr lang="zh-CN" altLang="en-US" sz="2000" dirty="0"/>
              <a:t>决策树是一种类似流程图的树结构，其中每个内部节点（非树叶节点）表示在一个属性上的测试，每个分枝代表一个测试输出，而每个树叶节点存放一个类标号。一旦建立好了决策树，对于一个未给定类标号的元组，跟踪一条有根节点到叶节点的路径，该叶节点就存放着该元组的预测。</a:t>
            </a:r>
            <a:endParaRPr lang="en-US" altLang="zh-CN" sz="2000" dirty="0" smtClean="0"/>
          </a:p>
        </p:txBody>
      </p:sp>
      <p:sp>
        <p:nvSpPr>
          <p:cNvPr id="4" name="TextBox 3"/>
          <p:cNvSpPr txBox="1"/>
          <p:nvPr/>
        </p:nvSpPr>
        <p:spPr>
          <a:xfrm>
            <a:off x="539552" y="3598565"/>
            <a:ext cx="7920880" cy="1846659"/>
          </a:xfrm>
          <a:prstGeom prst="rect">
            <a:avLst/>
          </a:prstGeom>
          <a:noFill/>
        </p:spPr>
        <p:txBody>
          <a:bodyPr wrap="square" rtlCol="0">
            <a:spAutoFit/>
          </a:bodyPr>
          <a:lstStyle/>
          <a:p>
            <a:r>
              <a:rPr lang="en-US" sz="2400" b="1" dirty="0" smtClean="0"/>
              <a:t>ID3</a:t>
            </a:r>
            <a:r>
              <a:rPr lang="zh-CN" altLang="en-US" sz="2400" b="1" dirty="0" smtClean="0"/>
              <a:t>算法</a:t>
            </a:r>
            <a:endParaRPr lang="en-US" altLang="zh-CN" sz="2400" b="1" dirty="0" smtClean="0"/>
          </a:p>
          <a:p>
            <a:r>
              <a:rPr lang="zh-CN" altLang="en-US" b="1" dirty="0" smtClean="0"/>
              <a:t>基本思路：</a:t>
            </a:r>
            <a:r>
              <a:rPr lang="zh-CN" altLang="en-US" dirty="0"/>
              <a:t>一个迭代算法，对决策树中的每一个节点按照选定的属性部署一个测试。属性的选择依据信息增益的度量。对每一个属性可能的值，都产生一个分支。针对分支，将训练样本分成几个集合。对每个分支重复进行上述过程。当没必要继续对训练数据进行分类时，算法完成一个路径，增加一个叶子节点，并将其和剩下的数据中数量最多的那一类型进行关联。</a:t>
            </a:r>
            <a:endParaRPr lang="en-US" b="1" dirty="0"/>
          </a:p>
        </p:txBody>
      </p:sp>
    </p:spTree>
    <p:extLst>
      <p:ext uri="{BB962C8B-B14F-4D97-AF65-F5344CB8AC3E}">
        <p14:creationId xmlns:p14="http://schemas.microsoft.com/office/powerpoint/2010/main" val="3680280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332656"/>
            <a:ext cx="7772400" cy="1470025"/>
          </a:xfrm>
        </p:spPr>
        <p:txBody>
          <a:bodyPr/>
          <a:lstStyle/>
          <a:p>
            <a:r>
              <a:rPr lang="zh-CN" altLang="en-US" dirty="0" smtClean="0"/>
              <a:t>信息增益计算</a:t>
            </a:r>
            <a:endParaRPr lang="en-US" dirty="0"/>
          </a:p>
        </p:txBody>
      </p:sp>
      <p:sp>
        <p:nvSpPr>
          <p:cNvPr id="3" name="副标题 2"/>
          <p:cNvSpPr>
            <a:spLocks noGrp="1"/>
          </p:cNvSpPr>
          <p:nvPr>
            <p:ph type="subTitle" idx="1"/>
          </p:nvPr>
        </p:nvSpPr>
        <p:spPr>
          <a:xfrm>
            <a:off x="1331640" y="3491756"/>
            <a:ext cx="6400800" cy="648072"/>
          </a:xfrm>
        </p:spPr>
        <p:txBody>
          <a:bodyPr>
            <a:normAutofit/>
          </a:bodyPr>
          <a:lstStyle/>
          <a:p>
            <a:r>
              <a:rPr lang="en-US" sz="2400" dirty="0" smtClean="0">
                <a:solidFill>
                  <a:schemeClr val="tx1"/>
                </a:solidFill>
              </a:rPr>
              <a:t>S</a:t>
            </a:r>
            <a:r>
              <a:rPr lang="zh-CN" altLang="en-US" sz="2400" dirty="0" smtClean="0">
                <a:solidFill>
                  <a:schemeClr val="tx1"/>
                </a:solidFill>
              </a:rPr>
              <a:t>：训练样本集</a:t>
            </a:r>
            <a:r>
              <a:rPr lang="en-US" altLang="zh-CN" sz="2400" dirty="0">
                <a:solidFill>
                  <a:schemeClr val="tx1"/>
                </a:solidFill>
              </a:rPr>
              <a:t> </a:t>
            </a:r>
            <a:r>
              <a:rPr lang="en-US" altLang="zh-CN" sz="2400" dirty="0" smtClean="0">
                <a:solidFill>
                  <a:schemeClr val="tx1"/>
                </a:solidFill>
              </a:rPr>
              <a:t>      </a:t>
            </a:r>
            <a:r>
              <a:rPr lang="zh-CN" altLang="en-US" sz="2400" dirty="0" smtClean="0">
                <a:solidFill>
                  <a:schemeClr val="tx1"/>
                </a:solidFill>
              </a:rPr>
              <a:t>：输出结果</a:t>
            </a:r>
            <a:r>
              <a:rPr lang="en-US" altLang="zh-CN" sz="2400" dirty="0" smtClean="0">
                <a:solidFill>
                  <a:schemeClr val="tx1"/>
                </a:solidFill>
              </a:rPr>
              <a:t>i</a:t>
            </a:r>
            <a:endParaRPr lang="en-US" sz="2400" dirty="0">
              <a:solidFill>
                <a:schemeClr val="tx1"/>
              </a:solidFill>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376686385"/>
              </p:ext>
            </p:extLst>
          </p:nvPr>
        </p:nvGraphicFramePr>
        <p:xfrm>
          <a:off x="4394200" y="2712988"/>
          <a:ext cx="914400" cy="198438"/>
        </p:xfrm>
        <a:graphic>
          <a:graphicData uri="http://schemas.openxmlformats.org/presentationml/2006/ole">
            <mc:AlternateContent xmlns:mc="http://schemas.openxmlformats.org/markup-compatibility/2006">
              <mc:Choice xmlns:v="urn:schemas-microsoft-com:vml" Requires="v">
                <p:oleObj spid="_x0000_s1114" name="Equation" r:id="rId3" imgW="914400" imgH="198720" progId="Equation.DSMT4">
                  <p:embed/>
                </p:oleObj>
              </mc:Choice>
              <mc:Fallback>
                <p:oleObj name="Equation" r:id="rId3" imgW="914400" imgH="198720" progId="Equation.DSMT4">
                  <p:embed/>
                  <p:pic>
                    <p:nvPicPr>
                      <p:cNvPr id="0" name=""/>
                      <p:cNvPicPr/>
                      <p:nvPr/>
                    </p:nvPicPr>
                    <p:blipFill>
                      <a:blip r:embed="rId4"/>
                      <a:stretch>
                        <a:fillRect/>
                      </a:stretch>
                    </p:blipFill>
                    <p:spPr>
                      <a:xfrm>
                        <a:off x="4394200" y="2712988"/>
                        <a:ext cx="914400" cy="198438"/>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81631422"/>
              </p:ext>
            </p:extLst>
          </p:nvPr>
        </p:nvGraphicFramePr>
        <p:xfrm>
          <a:off x="4394200" y="2712988"/>
          <a:ext cx="914400" cy="198438"/>
        </p:xfrm>
        <a:graphic>
          <a:graphicData uri="http://schemas.openxmlformats.org/presentationml/2006/ole">
            <mc:AlternateContent xmlns:mc="http://schemas.openxmlformats.org/markup-compatibility/2006">
              <mc:Choice xmlns:v="urn:schemas-microsoft-com:vml" Requires="v">
                <p:oleObj spid="_x0000_s1115" name="Equation" r:id="rId5" imgW="914400" imgH="198720" progId="Equation.DSMT4">
                  <p:embed/>
                </p:oleObj>
              </mc:Choice>
              <mc:Fallback>
                <p:oleObj name="Equation" r:id="rId5" imgW="914400" imgH="198720" progId="Equation.DSMT4">
                  <p:embed/>
                  <p:pic>
                    <p:nvPicPr>
                      <p:cNvPr id="0" name=""/>
                      <p:cNvPicPr/>
                      <p:nvPr/>
                    </p:nvPicPr>
                    <p:blipFill>
                      <a:blip r:embed="rId6"/>
                      <a:stretch>
                        <a:fillRect/>
                      </a:stretch>
                    </p:blipFill>
                    <p:spPr>
                      <a:xfrm>
                        <a:off x="4394200" y="2712988"/>
                        <a:ext cx="914400" cy="19843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094416962"/>
              </p:ext>
            </p:extLst>
          </p:nvPr>
        </p:nvGraphicFramePr>
        <p:xfrm>
          <a:off x="1619672" y="2276872"/>
          <a:ext cx="5738525" cy="1121321"/>
        </p:xfrm>
        <a:graphic>
          <a:graphicData uri="http://schemas.openxmlformats.org/presentationml/2006/ole">
            <mc:AlternateContent xmlns:mc="http://schemas.openxmlformats.org/markup-compatibility/2006">
              <mc:Choice xmlns:v="urn:schemas-microsoft-com:vml" Requires="v">
                <p:oleObj spid="_x0000_s1116" name="Equation" r:id="rId7" imgW="2209680" imgH="431640" progId="Equation.DSMT4">
                  <p:embed/>
                </p:oleObj>
              </mc:Choice>
              <mc:Fallback>
                <p:oleObj name="Equation" r:id="rId7" imgW="2209680" imgH="431640" progId="Equation.DSMT4">
                  <p:embed/>
                  <p:pic>
                    <p:nvPicPr>
                      <p:cNvPr id="0" name=""/>
                      <p:cNvPicPr/>
                      <p:nvPr/>
                    </p:nvPicPr>
                    <p:blipFill>
                      <a:blip r:embed="rId8"/>
                      <a:stretch>
                        <a:fillRect/>
                      </a:stretch>
                    </p:blipFill>
                    <p:spPr>
                      <a:xfrm>
                        <a:off x="1619672" y="2276872"/>
                        <a:ext cx="5738525" cy="1121321"/>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884253831"/>
              </p:ext>
            </p:extLst>
          </p:nvPr>
        </p:nvGraphicFramePr>
        <p:xfrm>
          <a:off x="4644008" y="3347740"/>
          <a:ext cx="432048" cy="648072"/>
        </p:xfrm>
        <a:graphic>
          <a:graphicData uri="http://schemas.openxmlformats.org/presentationml/2006/ole">
            <mc:AlternateContent xmlns:mc="http://schemas.openxmlformats.org/markup-compatibility/2006">
              <mc:Choice xmlns:v="urn:schemas-microsoft-com:vml" Requires="v">
                <p:oleObj spid="_x0000_s1117" name="Equation" r:id="rId9" imgW="152280" imgH="228600" progId="Equation.DSMT4">
                  <p:embed/>
                </p:oleObj>
              </mc:Choice>
              <mc:Fallback>
                <p:oleObj name="Equation" r:id="rId9" imgW="152280" imgH="228600" progId="Equation.DSMT4">
                  <p:embed/>
                  <p:pic>
                    <p:nvPicPr>
                      <p:cNvPr id="0" name=""/>
                      <p:cNvPicPr/>
                      <p:nvPr/>
                    </p:nvPicPr>
                    <p:blipFill>
                      <a:blip r:embed="rId10"/>
                      <a:stretch>
                        <a:fillRect/>
                      </a:stretch>
                    </p:blipFill>
                    <p:spPr>
                      <a:xfrm>
                        <a:off x="4644008" y="3347740"/>
                        <a:ext cx="432048" cy="64807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316750596"/>
              </p:ext>
            </p:extLst>
          </p:nvPr>
        </p:nvGraphicFramePr>
        <p:xfrm>
          <a:off x="650875" y="4784725"/>
          <a:ext cx="8424863" cy="906463"/>
        </p:xfrm>
        <a:graphic>
          <a:graphicData uri="http://schemas.openxmlformats.org/presentationml/2006/ole">
            <mc:AlternateContent xmlns:mc="http://schemas.openxmlformats.org/markup-compatibility/2006">
              <mc:Choice xmlns:v="urn:schemas-microsoft-com:vml" Requires="v">
                <p:oleObj spid="_x0000_s1118" name="Equation" r:id="rId11" imgW="3301920" imgH="355320" progId="Equation.DSMT4">
                  <p:embed/>
                </p:oleObj>
              </mc:Choice>
              <mc:Fallback>
                <p:oleObj name="Equation" r:id="rId11" imgW="3301920" imgH="355320" progId="Equation.DSMT4">
                  <p:embed/>
                  <p:pic>
                    <p:nvPicPr>
                      <p:cNvPr id="0" name=""/>
                      <p:cNvPicPr/>
                      <p:nvPr/>
                    </p:nvPicPr>
                    <p:blipFill>
                      <a:blip r:embed="rId12"/>
                      <a:stretch>
                        <a:fillRect/>
                      </a:stretch>
                    </p:blipFill>
                    <p:spPr>
                      <a:xfrm>
                        <a:off x="650875" y="4784725"/>
                        <a:ext cx="8424863" cy="906463"/>
                      </a:xfrm>
                      <a:prstGeom prst="rect">
                        <a:avLst/>
                      </a:prstGeom>
                    </p:spPr>
                  </p:pic>
                </p:oleObj>
              </mc:Fallback>
            </mc:AlternateContent>
          </a:graphicData>
        </a:graphic>
      </p:graphicFrame>
      <p:sp>
        <p:nvSpPr>
          <p:cNvPr id="9" name="副标题 2"/>
          <p:cNvSpPr txBox="1">
            <a:spLocks/>
          </p:cNvSpPr>
          <p:nvPr/>
        </p:nvSpPr>
        <p:spPr>
          <a:xfrm>
            <a:off x="1331640" y="5805264"/>
            <a:ext cx="6400800" cy="64807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dirty="0" smtClean="0">
                <a:solidFill>
                  <a:schemeClr val="tx1"/>
                </a:solidFill>
              </a:rPr>
              <a:t>v:A</a:t>
            </a:r>
            <a:r>
              <a:rPr lang="zh-CN" altLang="en-US" sz="2400" dirty="0" smtClean="0">
                <a:solidFill>
                  <a:schemeClr val="tx1"/>
                </a:solidFill>
              </a:rPr>
              <a:t>的所有可能值  </a:t>
            </a:r>
            <a:endParaRPr lang="en-US" sz="2400" dirty="0">
              <a:solidFill>
                <a:schemeClr val="tx1"/>
              </a:solidFill>
            </a:endParaRPr>
          </a:p>
        </p:txBody>
      </p:sp>
      <p:sp>
        <p:nvSpPr>
          <p:cNvPr id="10" name="副标题 2"/>
          <p:cNvSpPr txBox="1">
            <a:spLocks/>
          </p:cNvSpPr>
          <p:nvPr/>
        </p:nvSpPr>
        <p:spPr>
          <a:xfrm>
            <a:off x="979512" y="4221088"/>
            <a:ext cx="6400800" cy="64807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zh-CN" altLang="en-US" dirty="0" smtClean="0">
                <a:solidFill>
                  <a:schemeClr val="tx1"/>
                </a:solidFill>
              </a:rPr>
              <a:t>属性</a:t>
            </a:r>
            <a:r>
              <a:rPr lang="en-US" altLang="zh-CN" dirty="0" smtClean="0">
                <a:solidFill>
                  <a:schemeClr val="tx1"/>
                </a:solidFill>
              </a:rPr>
              <a:t>A</a:t>
            </a:r>
            <a:r>
              <a:rPr lang="zh-CN" altLang="en-US" dirty="0" smtClean="0">
                <a:solidFill>
                  <a:schemeClr val="tx1"/>
                </a:solidFill>
              </a:rPr>
              <a:t>的信息增益：</a:t>
            </a:r>
            <a:endParaRPr lang="en-US" dirty="0">
              <a:solidFill>
                <a:schemeClr val="tx1"/>
              </a:solidFill>
            </a:endParaRPr>
          </a:p>
        </p:txBody>
      </p:sp>
      <p:sp>
        <p:nvSpPr>
          <p:cNvPr id="11" name="副标题 2"/>
          <p:cNvSpPr txBox="1">
            <a:spLocks/>
          </p:cNvSpPr>
          <p:nvPr/>
        </p:nvSpPr>
        <p:spPr>
          <a:xfrm>
            <a:off x="899592" y="1772816"/>
            <a:ext cx="6400800" cy="64807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zh-CN" altLang="en-US" dirty="0" smtClean="0">
                <a:solidFill>
                  <a:schemeClr val="tx1"/>
                </a:solidFill>
              </a:rPr>
              <a:t>训练样本</a:t>
            </a:r>
            <a:r>
              <a:rPr lang="en-US" altLang="zh-CN" dirty="0" smtClean="0">
                <a:solidFill>
                  <a:schemeClr val="tx1"/>
                </a:solidFill>
              </a:rPr>
              <a:t>S</a:t>
            </a:r>
            <a:r>
              <a:rPr lang="zh-CN" altLang="en-US" dirty="0" smtClean="0">
                <a:solidFill>
                  <a:schemeClr val="tx1"/>
                </a:solidFill>
              </a:rPr>
              <a:t>的信息熵：</a:t>
            </a:r>
            <a:endParaRPr lang="en-US" dirty="0">
              <a:solidFill>
                <a:schemeClr val="tx1"/>
              </a:solidFill>
            </a:endParaRPr>
          </a:p>
        </p:txBody>
      </p:sp>
    </p:spTree>
    <p:extLst>
      <p:ext uri="{BB962C8B-B14F-4D97-AF65-F5344CB8AC3E}">
        <p14:creationId xmlns:p14="http://schemas.microsoft.com/office/powerpoint/2010/main" val="11622163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200" dirty="0" smtClean="0"/>
              <a:t>ID3</a:t>
            </a:r>
            <a:r>
              <a:rPr lang="zh-CN" altLang="en-US" sz="3200" dirty="0" smtClean="0"/>
              <a:t>算法流程</a:t>
            </a:r>
            <a:endParaRPr lang="en-US" sz="3200" dirty="0"/>
          </a:p>
        </p:txBody>
      </p:sp>
      <p:sp>
        <p:nvSpPr>
          <p:cNvPr id="6" name="TextBox 5"/>
          <p:cNvSpPr txBox="1"/>
          <p:nvPr/>
        </p:nvSpPr>
        <p:spPr>
          <a:xfrm>
            <a:off x="5364088" y="2132856"/>
            <a:ext cx="3312368" cy="3416320"/>
          </a:xfrm>
          <a:prstGeom prst="rect">
            <a:avLst/>
          </a:prstGeom>
          <a:noFill/>
        </p:spPr>
        <p:txBody>
          <a:bodyPr wrap="square" rtlCol="0">
            <a:spAutoFit/>
          </a:bodyPr>
          <a:lstStyle/>
          <a:p>
            <a:pPr>
              <a:lnSpc>
                <a:spcPct val="150000"/>
              </a:lnSpc>
            </a:pPr>
            <a:r>
              <a:rPr lang="zh-CN" altLang="en-US" dirty="0" smtClean="0"/>
              <a:t>划分停止的条件：</a:t>
            </a:r>
            <a:endParaRPr lang="en-US" altLang="zh-CN" dirty="0" smtClean="0"/>
          </a:p>
          <a:p>
            <a:pPr marL="342900" indent="-342900">
              <a:lnSpc>
                <a:spcPct val="150000"/>
              </a:lnSpc>
              <a:buFont typeface="+mj-lt"/>
              <a:buAutoNum type="arabicPeriod"/>
            </a:pPr>
            <a:r>
              <a:rPr lang="zh-CN" altLang="en-US" dirty="0"/>
              <a:t>节点达到完全纯</a:t>
            </a:r>
            <a:r>
              <a:rPr lang="zh-CN" altLang="en-US" dirty="0" smtClean="0"/>
              <a:t>性；</a:t>
            </a:r>
            <a:endParaRPr lang="en-US" altLang="zh-CN" dirty="0" smtClean="0"/>
          </a:p>
          <a:p>
            <a:pPr marL="342900" indent="-342900">
              <a:lnSpc>
                <a:spcPct val="150000"/>
              </a:lnSpc>
              <a:buFont typeface="+mj-lt"/>
              <a:buAutoNum type="arabicPeriod"/>
            </a:pPr>
            <a:r>
              <a:rPr lang="zh-CN" altLang="en-US" dirty="0"/>
              <a:t>数树的深度达到用户指定的深度</a:t>
            </a:r>
            <a:r>
              <a:rPr lang="zh-CN" altLang="en-US" dirty="0" smtClean="0"/>
              <a:t>；</a:t>
            </a:r>
            <a:endParaRPr lang="en-US" altLang="zh-CN" dirty="0" smtClean="0"/>
          </a:p>
          <a:p>
            <a:pPr marL="342900" indent="-342900">
              <a:lnSpc>
                <a:spcPct val="150000"/>
              </a:lnSpc>
              <a:buFont typeface="+mj-lt"/>
              <a:buAutoNum type="arabicPeriod"/>
            </a:pPr>
            <a:r>
              <a:rPr lang="zh-CN" altLang="en-US" dirty="0"/>
              <a:t>节点中样本的个数少于用户指定的个数</a:t>
            </a:r>
            <a:r>
              <a:rPr lang="zh-CN" altLang="en-US" dirty="0" smtClean="0"/>
              <a:t>；</a:t>
            </a:r>
            <a:endParaRPr lang="en-US" altLang="zh-CN" dirty="0" smtClean="0"/>
          </a:p>
          <a:p>
            <a:pPr marL="342900" indent="-342900">
              <a:lnSpc>
                <a:spcPct val="150000"/>
              </a:lnSpc>
              <a:buFont typeface="+mj-lt"/>
              <a:buAutoNum type="arabicPeriod"/>
            </a:pPr>
            <a:r>
              <a:rPr lang="zh-CN" altLang="en-US" dirty="0"/>
              <a:t>异质性指标下降的最大幅度小于用户指定的幅度。</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196923"/>
            <a:ext cx="4104456" cy="5288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31193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1160</TotalTime>
  <Words>1195</Words>
  <Application>Microsoft Office PowerPoint</Application>
  <PresentationFormat>全屏显示(4:3)</PresentationFormat>
  <Paragraphs>96</Paragraphs>
  <Slides>15</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15</vt:i4>
      </vt:variant>
    </vt:vector>
  </HeadingPairs>
  <TitlesOfParts>
    <vt:vector size="18" baseType="lpstr">
      <vt:lpstr>Office 主题</vt:lpstr>
      <vt:lpstr>Equation</vt:lpstr>
      <vt:lpstr>MathType 6.0 Equation</vt:lpstr>
      <vt:lpstr>伪主观评价方法</vt:lpstr>
      <vt:lpstr>基于心理学的评价方法</vt:lpstr>
      <vt:lpstr>基于层次分析法的评价模型</vt:lpstr>
      <vt:lpstr>FAHP算法</vt:lpstr>
      <vt:lpstr>SMS QoE评价</vt:lpstr>
      <vt:lpstr>基于机器学习的评价方法</vt:lpstr>
      <vt:lpstr>决策树</vt:lpstr>
      <vt:lpstr>信息增益计算</vt:lpstr>
      <vt:lpstr>ID3算法流程</vt:lpstr>
      <vt:lpstr>C4.5算法</vt:lpstr>
      <vt:lpstr>C4.5算法应用</vt:lpstr>
      <vt:lpstr>支持向量机</vt:lpstr>
      <vt:lpstr>支持向量机</vt:lpstr>
      <vt:lpstr>基于隐马尔科夫模型的评价方法</vt:lpstr>
      <vt:lpstr>基于隐马尔科夫模型的评价方法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 增益计算</dc:title>
  <dc:creator>Administrator</dc:creator>
  <cp:lastModifiedBy>dell</cp:lastModifiedBy>
  <cp:revision>33</cp:revision>
  <dcterms:created xsi:type="dcterms:W3CDTF">2016-03-08T08:15:35Z</dcterms:created>
  <dcterms:modified xsi:type="dcterms:W3CDTF">2016-03-11T05:34:22Z</dcterms:modified>
</cp:coreProperties>
</file>