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BT.1788&#20027;&#35266;&#36136;&#37327;&#35780;&#20215;&#26631;&#20934;&#20013;&#25991;&#29256;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bq.multimediatech.cz/postregist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dbq.multimediatech.cz/database/show/74" TargetMode="External"/><Relationship Id="rId13" Type="http://schemas.openxmlformats.org/officeDocument/2006/relationships/hyperlink" Target="http://amalia.img.lx.it.pt/~tgsb/H264_test/" TargetMode="External"/><Relationship Id="rId3" Type="http://schemas.openxmlformats.org/officeDocument/2006/relationships/hyperlink" Target="http://dbq.multimediatech.cz/database/show/48" TargetMode="External"/><Relationship Id="rId7" Type="http://schemas.openxmlformats.org/officeDocument/2006/relationships/hyperlink" Target="http://www.tech.plym.ac.uk/spmc/staff/mgoudarzi/Provider/av_database/UoP_av_db.zip" TargetMode="External"/><Relationship Id="rId12" Type="http://schemas.openxmlformats.org/officeDocument/2006/relationships/hyperlink" Target="http://dbq.multimediatech.cz/database/show/38" TargetMode="External"/><Relationship Id="rId2" Type="http://schemas.openxmlformats.org/officeDocument/2006/relationships/hyperlink" Target="Audiovisual%20Quality%20Database%20for%20Mobile%20Multimedia%20Applications%20(Proposal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bq.multimediatech.cz/database/show/47" TargetMode="External"/><Relationship Id="rId11" Type="http://schemas.openxmlformats.org/officeDocument/2006/relationships/hyperlink" Target="IT-IST%20Lisbon%20H.264MPEG-2%20Video%20Quality%20Database" TargetMode="External"/><Relationship Id="rId5" Type="http://schemas.openxmlformats.org/officeDocument/2006/relationships/hyperlink" Target="Audiovisual%20Database%20for%20Video%20Calls%20over%20Wireless%20Networks" TargetMode="External"/><Relationship Id="rId10" Type="http://schemas.openxmlformats.org/officeDocument/2006/relationships/hyperlink" Target="http://dbq.multimediatech.cz/database/show/75" TargetMode="External"/><Relationship Id="rId4" Type="http://schemas.openxmlformats.org/officeDocument/2006/relationships/hyperlink" Target="http://www.tech.plym.ac.uk/spmc/people/lfsun/" TargetMode="External"/><Relationship Id="rId9" Type="http://schemas.openxmlformats.org/officeDocument/2006/relationships/hyperlink" Target="mailto:kalpana.seshadrinathan@ieee.or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视频质量</a:t>
            </a:r>
            <a:r>
              <a:rPr lang="zh-CN" altLang="en-US" dirty="0"/>
              <a:t>主观</a:t>
            </a:r>
            <a:r>
              <a:rPr lang="zh-CN" altLang="en-US" dirty="0" smtClean="0"/>
              <a:t>评价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5157192"/>
            <a:ext cx="6400800" cy="838944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谢平家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2016-4-1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26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视频质量主观评价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视频主观质量评价就是选择一批非专家类型的受测者，让他们在一个特定的受控环境中，连续观看一系列的测试序列大约</a:t>
            </a:r>
            <a:r>
              <a:rPr lang="en-US" altLang="zh-CN" sz="2000" dirty="0"/>
              <a:t>10</a:t>
            </a:r>
            <a:r>
              <a:rPr lang="zh-CN" altLang="en-US" sz="2000" dirty="0"/>
              <a:t>至</a:t>
            </a:r>
            <a:r>
              <a:rPr lang="en-US" altLang="zh-CN" sz="2000" dirty="0"/>
              <a:t>30</a:t>
            </a:r>
            <a:r>
              <a:rPr lang="zh-CN" altLang="en-US" sz="2000" dirty="0"/>
              <a:t>分钟，然后采用不同方法让他们对视频序列的质量进行评分，最后求得平均意见分</a:t>
            </a:r>
            <a:r>
              <a:rPr lang="en-US" altLang="zh-CN" sz="2000" dirty="0"/>
              <a:t>(Mean Opinion Score</a:t>
            </a:r>
            <a:r>
              <a:rPr lang="zh-CN" altLang="en-US" sz="2000" dirty="0"/>
              <a:t>，</a:t>
            </a:r>
            <a:r>
              <a:rPr lang="en-US" altLang="zh-CN" sz="2000" dirty="0"/>
              <a:t>MOS)</a:t>
            </a:r>
            <a:r>
              <a:rPr lang="zh-CN" altLang="en-US" sz="2000" dirty="0"/>
              <a:t>，并对所得数据进行分析。测试环境中的受控因素包括：观看距离、观测环境、测试序列的选择、序列的显示时间间隔等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spcAft>
                <a:spcPts val="600"/>
              </a:spcAft>
            </a:pPr>
            <a:r>
              <a:rPr lang="zh-CN" altLang="en-US" sz="2000" dirty="0" smtClean="0"/>
              <a:t>根据不同的测试环境、测试目的，有如下几种方法：</a:t>
            </a:r>
            <a:endParaRPr lang="en-US" altLang="zh-CN" sz="2000" dirty="0" smtClean="0"/>
          </a:p>
          <a:p>
            <a:pPr marL="914400" lvl="1" indent="-514350">
              <a:buFont typeface="+mj-lt"/>
              <a:buAutoNum type="romanUcPeriod"/>
            </a:pPr>
            <a:r>
              <a:rPr lang="en-US" altLang="zh-CN" sz="2000" dirty="0"/>
              <a:t>Double Stimulus Impairment Scale(DSIS</a:t>
            </a:r>
            <a:r>
              <a:rPr lang="en-US" altLang="zh-CN" sz="2000" dirty="0" smtClean="0"/>
              <a:t>)</a:t>
            </a:r>
          </a:p>
          <a:p>
            <a:pPr marL="914400" lvl="1" indent="-514350">
              <a:buFont typeface="+mj-lt"/>
              <a:buAutoNum type="romanUcPeriod"/>
            </a:pPr>
            <a:r>
              <a:rPr lang="fr-FR" altLang="zh-CN" sz="2000" dirty="0"/>
              <a:t>Double Stimulus Continuous Quality Scale(DSCQS</a:t>
            </a:r>
            <a:r>
              <a:rPr lang="fr-FR" altLang="zh-CN" sz="2000" dirty="0" smtClean="0"/>
              <a:t>)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altLang="zh-CN" sz="2000" dirty="0"/>
              <a:t>Single Stimulus Methods(SSM</a:t>
            </a:r>
            <a:r>
              <a:rPr lang="en-US" altLang="zh-CN" sz="2000" dirty="0" smtClean="0"/>
              <a:t>)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altLang="zh-CN" sz="2000" dirty="0"/>
              <a:t>Single Stimulus Continuous Quality Evaluation(SSCQE)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46584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视频主观质量评价方法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zh-CN" sz="2800" dirty="0"/>
              <a:t>Double Stimulus Impairment Scale(DSIS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      </a:t>
            </a:r>
            <a:r>
              <a:rPr lang="zh-CN" altLang="en-US" sz="1800" dirty="0" smtClean="0"/>
              <a:t>受测者观看多个原始参考视频和失真视频组成的“视频对”，并且每次总是先观看原始参考视频，然后观看失真视频。观测者对视频的整体印象进行评判，用定义的主观测度来表达评判，对失真视频的失真度进行评分。评分采用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分制失真测度。</a:t>
            </a:r>
            <a:endParaRPr lang="en-US" altLang="zh-CN" sz="1800" dirty="0" smtClean="0"/>
          </a:p>
          <a:p>
            <a:pPr marL="571500" indent="-571500">
              <a:spcAft>
                <a:spcPts val="600"/>
              </a:spcAft>
              <a:buFont typeface="+mj-lt"/>
              <a:buAutoNum type="romanUcPeriod" startAt="2"/>
            </a:pPr>
            <a:r>
              <a:rPr lang="fr-FR" altLang="zh-CN" sz="2800" dirty="0"/>
              <a:t>Double Stimulus Continuous Quality Scale(DSCQS</a:t>
            </a:r>
            <a:r>
              <a:rPr lang="fr-FR" altLang="zh-CN" sz="2800" dirty="0" smtClean="0"/>
              <a:t>)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</a:t>
            </a:r>
            <a:r>
              <a:rPr lang="zh-CN" altLang="en-US" sz="1800" dirty="0" smtClean="0"/>
              <a:t>受</a:t>
            </a:r>
            <a:r>
              <a:rPr lang="zh-CN" altLang="en-US" sz="1800" dirty="0"/>
              <a:t>测者观看多个原始参考视频和失真视频组成的“视频对”，但与</a:t>
            </a:r>
            <a:r>
              <a:rPr lang="en-US" altLang="zh-CN" sz="1800" dirty="0"/>
              <a:t>DSIS</a:t>
            </a:r>
            <a:r>
              <a:rPr lang="zh-CN" altLang="en-US" sz="1800" dirty="0"/>
              <a:t>不同的是，原始参考视频和失真视频的显示顺序是随机的，并且受测者对每个“视频对”中两幅视频的质量都进行打分。为了避免量化误差，这种方法提供了一个连续的评分测度，但是为了与</a:t>
            </a:r>
            <a:r>
              <a:rPr lang="en-US" altLang="zh-CN" sz="1800" dirty="0"/>
              <a:t>5</a:t>
            </a:r>
            <a:r>
              <a:rPr lang="zh-CN" altLang="en-US" sz="1800" dirty="0"/>
              <a:t>分制的评分标准一致，它也被等分成</a:t>
            </a:r>
            <a:r>
              <a:rPr lang="en-US" altLang="zh-CN" sz="1800" dirty="0"/>
              <a:t>5</a:t>
            </a:r>
            <a:r>
              <a:rPr lang="zh-CN" altLang="en-US" sz="1800" dirty="0" smtClean="0"/>
              <a:t>份。在</a:t>
            </a:r>
            <a:r>
              <a:rPr lang="zh-CN" altLang="en-US" sz="1800" dirty="0"/>
              <a:t>测试过程中，首先将测试视频对显示一次或多次，使受测者得到对视频的主观认识，然后再一次或多次显示视频对以进行记录评分。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782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视频主观质量评价方法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altLang="zh-CN" sz="2800" dirty="0" smtClean="0"/>
              <a:t>Single Stimulus Methods(SSM)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zh-CN" altLang="en-US" sz="1800" dirty="0" smtClean="0"/>
              <a:t>         以随机的形式显示多个测试视频，并且对于不同观测者，视频序列的随机显示顺序也不同。受测者只观看测试视频，对其质量进行打分。具体实现方式有两种：一种方法是</a:t>
            </a:r>
            <a:r>
              <a:rPr lang="en-US" altLang="zh-CN" sz="1800" dirty="0" smtClean="0"/>
              <a:t>SS(Single</a:t>
            </a:r>
            <a:r>
              <a:rPr lang="zh-CN" altLang="en-US" sz="1800" dirty="0" smtClean="0"/>
              <a:t>．</a:t>
            </a:r>
            <a:r>
              <a:rPr lang="en-US" altLang="zh-CN" sz="1800" dirty="0" smtClean="0"/>
              <a:t>stimulus)</a:t>
            </a:r>
            <a:r>
              <a:rPr lang="zh-CN" altLang="en-US" sz="1800" dirty="0" smtClean="0"/>
              <a:t>，即不重复放映测试序列；另外一种是</a:t>
            </a:r>
            <a:r>
              <a:rPr lang="en-US" altLang="zh-CN" sz="1800" dirty="0" smtClean="0"/>
              <a:t>SSMR(Single Stimulus with Multiple Repetition)</a:t>
            </a:r>
            <a:r>
              <a:rPr lang="zh-CN" altLang="en-US" sz="1800" dirty="0" smtClean="0"/>
              <a:t>，即把测试序列重复放映多次。</a:t>
            </a:r>
            <a:endParaRPr lang="en-US" altLang="zh-CN" sz="1800" dirty="0" smtClean="0"/>
          </a:p>
          <a:p>
            <a:pPr marL="571500" indent="-571500">
              <a:spcAft>
                <a:spcPts val="600"/>
              </a:spcAft>
              <a:buFont typeface="+mj-lt"/>
              <a:buAutoNum type="romanUcPeriod" startAt="4"/>
            </a:pPr>
            <a:r>
              <a:rPr lang="en-US" altLang="zh-CN" sz="2400" dirty="0" smtClean="0"/>
              <a:t>Single Stimulus Continuous Quality Evaluation(SSCQE)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zh-CN" altLang="en-US" sz="1800" dirty="0" smtClean="0"/>
              <a:t>         只显示测试序列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不显示参考序列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，与上述几种采用较短独立序列段进行测试的方法不同，该方法选择的序列段持续的时间较长，最短为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分钟。受测者持续对观测序列进行评分，最后从一系列的打分中得到一个统计数据，得分不仅考虑分值的大小，还要考虑打分的时间。这种方法适用于视频质量具有时变特性的压缩系统。</a:t>
            </a:r>
            <a:endParaRPr lang="en-US" altLang="zh-CN" sz="1800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zh-CN" altLang="en-US" sz="2400" b="1" dirty="0" smtClean="0"/>
              <a:t>主观评价相关标准</a:t>
            </a:r>
            <a:endParaRPr lang="en-US" altLang="zh-CN" sz="2400" b="1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1900" dirty="0">
                <a:hlinkClick r:id="rId2" action="ppaction://hlinkfile"/>
              </a:rPr>
              <a:t>ITU-R BT.1788</a:t>
            </a:r>
            <a:r>
              <a:rPr lang="zh-CN" altLang="en-US" sz="1900" dirty="0">
                <a:hlinkClick r:id="rId2" action="ppaction://hlinkfile"/>
              </a:rPr>
              <a:t>建议书对多媒体应用中视频质量的主观评估</a:t>
            </a:r>
            <a:r>
              <a:rPr lang="zh-CN" altLang="en-US" sz="1900" dirty="0" smtClean="0">
                <a:hlinkClick r:id="rId2" action="ppaction://hlinkfile"/>
              </a:rPr>
              <a:t>方法</a:t>
            </a:r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63485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视频质量主观评价样本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QoE</a:t>
            </a:r>
            <a:r>
              <a:rPr lang="zh-CN" altLang="en-US" dirty="0" smtClean="0"/>
              <a:t>主观评价数据库：</a:t>
            </a:r>
            <a:r>
              <a:rPr lang="en-US" altLang="zh-CN" dirty="0" err="1" smtClean="0"/>
              <a:t>Qualinet</a:t>
            </a:r>
            <a:r>
              <a:rPr lang="en-US" altLang="zh-CN" dirty="0" smtClean="0"/>
              <a:t> Database</a:t>
            </a:r>
          </a:p>
          <a:p>
            <a:pPr marL="0" indent="0">
              <a:buNone/>
            </a:pPr>
            <a:r>
              <a:rPr lang="zh-CN" altLang="en-US" sz="1800" dirty="0" smtClean="0"/>
              <a:t>介绍：</a:t>
            </a:r>
            <a:r>
              <a:rPr lang="en-US" altLang="zh-CN" sz="1800" dirty="0"/>
              <a:t>A key for current and future developments in Quality of Experience resides in a rich and internationally recognized database of content of different sorts, and to share such a database with the scientific community at large. This </a:t>
            </a:r>
            <a:r>
              <a:rPr lang="en-US" altLang="zh-CN" sz="1800" dirty="0" err="1"/>
              <a:t>Qualinet</a:t>
            </a:r>
            <a:r>
              <a:rPr lang="en-US" altLang="zh-CN" sz="1800" dirty="0"/>
              <a:t> Databases platform takes the necessary steps to make them accessible to all researchers</a:t>
            </a:r>
            <a:r>
              <a:rPr lang="en-US" altLang="zh-CN" sz="1800" dirty="0" smtClean="0"/>
              <a:t>.</a:t>
            </a:r>
          </a:p>
          <a:p>
            <a:pPr marL="0" indent="0">
              <a:buNone/>
            </a:pPr>
            <a:r>
              <a:rPr lang="zh-CN" altLang="en-US" sz="1800" dirty="0" smtClean="0"/>
              <a:t>地址：</a:t>
            </a:r>
            <a:r>
              <a:rPr lang="en-US" altLang="zh-CN" sz="1800" dirty="0">
                <a:hlinkClick r:id="rId2"/>
              </a:rPr>
              <a:t>http://</a:t>
            </a:r>
            <a:r>
              <a:rPr lang="en-US" altLang="zh-CN" sz="1800" dirty="0" smtClean="0">
                <a:hlinkClick r:id="rId2"/>
              </a:rPr>
              <a:t>dbq.multimediatech.cz/postregister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89040"/>
            <a:ext cx="4115754" cy="2499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34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视频质量主观评价样本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altLang="zh-CN" sz="1600" b="1" dirty="0">
                <a:hlinkClick r:id="rId2" action="ppaction://hlinkfile"/>
              </a:rPr>
              <a:t>Audiovisual Quality Database for Mobile Multimedia Applications (Proposal)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 Address</a:t>
            </a:r>
            <a:r>
              <a:rPr lang="zh-CN" altLang="en-US" sz="1600" b="1" dirty="0"/>
              <a:t>：</a:t>
            </a:r>
            <a:r>
              <a:rPr lang="en-US" altLang="zh-CN" sz="1600" dirty="0">
                <a:hlinkClick r:id="rId3"/>
              </a:rPr>
              <a:t>http://dbq.multimediatech.cz/database/show/48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 Access</a:t>
            </a:r>
            <a:r>
              <a:rPr lang="zh-CN" altLang="en-US" sz="1600" b="1" dirty="0"/>
              <a:t>：</a:t>
            </a:r>
            <a:r>
              <a:rPr lang="en-US" altLang="zh-CN" sz="1600" dirty="0">
                <a:hlinkClick r:id="rId4"/>
              </a:rPr>
              <a:t>http://www.tech.plym.ac.uk/spmc/people/lfsun</a:t>
            </a:r>
            <a:r>
              <a:rPr lang="en-US" altLang="zh-CN" sz="1600" dirty="0" smtClean="0">
                <a:hlinkClick r:id="rId4"/>
              </a:rPr>
              <a:t>/</a:t>
            </a:r>
            <a:endParaRPr lang="en-US" altLang="zh-CN" sz="1600" dirty="0" smtClean="0"/>
          </a:p>
          <a:p>
            <a:pPr>
              <a:buFont typeface="+mj-lt"/>
              <a:buAutoNum type="arabicPeriod" startAt="2"/>
            </a:pPr>
            <a:r>
              <a:rPr lang="en-US" altLang="zh-CN" sz="1600" b="1" dirty="0">
                <a:hlinkClick r:id="rId5" action="ppaction://hlinkfile"/>
              </a:rPr>
              <a:t>Audiovisual Database for Video Calls over Wireless Networks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b="1" dirty="0" smtClean="0"/>
              <a:t>        Address</a:t>
            </a:r>
            <a:r>
              <a:rPr lang="zh-CN" altLang="en-US" sz="1600" b="1" dirty="0"/>
              <a:t>：</a:t>
            </a:r>
            <a:r>
              <a:rPr lang="en-US" altLang="zh-CN" sz="1600" dirty="0">
                <a:hlinkClick r:id="rId6"/>
              </a:rPr>
              <a:t>http://</a:t>
            </a:r>
            <a:r>
              <a:rPr lang="en-US" altLang="zh-CN" sz="1600" dirty="0" smtClean="0">
                <a:hlinkClick r:id="rId6"/>
              </a:rPr>
              <a:t>dbq.multimediatech.cz/database/show/47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en-US" altLang="zh-CN" sz="1600" b="1" dirty="0"/>
              <a:t>Access</a:t>
            </a:r>
            <a:r>
              <a:rPr lang="zh-CN" altLang="en-US" sz="1600" b="1" dirty="0"/>
              <a:t>：</a:t>
            </a:r>
            <a:r>
              <a:rPr lang="en-US" altLang="zh-CN" sz="1600" dirty="0"/>
              <a:t>You can download the database from the following link (including ref/</a:t>
            </a:r>
            <a:r>
              <a:rPr lang="en-US" altLang="zh-CN" sz="1600" dirty="0" err="1"/>
              <a:t>deg</a:t>
            </a:r>
            <a:r>
              <a:rPr lang="en-US" altLang="zh-CN" sz="1600" dirty="0"/>
              <a:t> video clips, datasheet for MOS and relevant parameters, and a readme file):</a:t>
            </a:r>
          </a:p>
          <a:p>
            <a:pPr marL="0" indent="0">
              <a:buNone/>
            </a:pPr>
            <a:r>
              <a:rPr lang="en-US" altLang="zh-CN" sz="1600" dirty="0">
                <a:hlinkClick r:id="rId7"/>
              </a:rPr>
              <a:t>http://</a:t>
            </a:r>
            <a:r>
              <a:rPr lang="en-US" altLang="zh-CN" sz="1600" dirty="0" smtClean="0">
                <a:hlinkClick r:id="rId7"/>
              </a:rPr>
              <a:t>www.tech.plym.ac.uk/spmc/staff/mgoudarzi/Provider/av_database/UoP_av_db.zip</a:t>
            </a:r>
            <a:endParaRPr lang="en-US" altLang="zh-CN" sz="1600" dirty="0" smtClean="0"/>
          </a:p>
          <a:p>
            <a:pPr>
              <a:buFont typeface="+mj-lt"/>
              <a:buAutoNum type="arabicPeriod" startAt="3"/>
            </a:pPr>
            <a:r>
              <a:rPr lang="en-US" altLang="zh-CN" sz="1600" b="1" dirty="0"/>
              <a:t>LIVE Video Quality Database(</a:t>
            </a:r>
            <a:r>
              <a:rPr lang="zh-CN" altLang="en-US" sz="1600" b="1" dirty="0" smtClean="0"/>
              <a:t>还未获得</a:t>
            </a:r>
            <a:r>
              <a:rPr lang="en-US" altLang="zh-CN" sz="1600" b="1" dirty="0" smtClean="0"/>
              <a:t>)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b="1" dirty="0" smtClean="0"/>
              <a:t>        Address</a:t>
            </a:r>
            <a:r>
              <a:rPr lang="zh-CN" altLang="en-US" sz="1600" b="1" dirty="0"/>
              <a:t>：</a:t>
            </a:r>
            <a:r>
              <a:rPr lang="en-US" altLang="zh-CN" sz="1600" dirty="0">
                <a:hlinkClick r:id="rId8"/>
              </a:rPr>
              <a:t>http://dbq.multimediatech.cz/database/show/74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b="1" dirty="0" smtClean="0"/>
              <a:t>        Access </a:t>
            </a:r>
            <a:r>
              <a:rPr lang="zh-CN" altLang="en-US" sz="1600" b="1" dirty="0"/>
              <a:t>：</a:t>
            </a:r>
            <a:r>
              <a:rPr lang="en-US" altLang="zh-CN" sz="1600" dirty="0"/>
              <a:t>Download information for the database may be obtained by contacting </a:t>
            </a:r>
            <a:r>
              <a:rPr lang="en-US" altLang="zh-CN" sz="1600" dirty="0" err="1"/>
              <a:t>Kalpana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Seshadrinathan</a:t>
            </a:r>
            <a:r>
              <a:rPr lang="en-US" altLang="zh-CN" sz="1600" dirty="0"/>
              <a:t> (</a:t>
            </a:r>
            <a:r>
              <a:rPr lang="en-US" altLang="zh-CN" sz="1600" dirty="0">
                <a:hlinkClick r:id="rId9"/>
              </a:rPr>
              <a:t>kalpana.seshadrinathan@ieee.org</a:t>
            </a:r>
            <a:r>
              <a:rPr lang="en-US" altLang="zh-CN" sz="1600" dirty="0" smtClean="0"/>
              <a:t>).</a:t>
            </a:r>
          </a:p>
          <a:p>
            <a:pPr>
              <a:buFont typeface="+mj-lt"/>
              <a:buAutoNum type="arabicPeriod" startAt="4"/>
            </a:pPr>
            <a:r>
              <a:rPr lang="en-US" altLang="zh-CN" sz="1600" b="1" dirty="0"/>
              <a:t>LIVE Wireless Video Quality Assessment Database(</a:t>
            </a:r>
            <a:r>
              <a:rPr lang="zh-CN" altLang="en-US" sz="1600" b="1" dirty="0" smtClean="0"/>
              <a:t>还</a:t>
            </a:r>
            <a:r>
              <a:rPr lang="zh-CN" altLang="en-US" sz="1600" b="1" dirty="0"/>
              <a:t>未</a:t>
            </a:r>
            <a:r>
              <a:rPr lang="zh-CN" altLang="en-US" sz="1600" b="1" dirty="0" smtClean="0"/>
              <a:t>获得</a:t>
            </a:r>
            <a:r>
              <a:rPr lang="en-US" altLang="zh-CN" sz="1600" b="1" dirty="0" smtClean="0"/>
              <a:t>)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b="1" dirty="0" smtClean="0"/>
              <a:t>        Address</a:t>
            </a:r>
            <a:r>
              <a:rPr lang="zh-CN" altLang="en-US" sz="1600" b="1" dirty="0"/>
              <a:t>：</a:t>
            </a:r>
            <a:r>
              <a:rPr lang="en-US" altLang="zh-CN" sz="1600" dirty="0">
                <a:hlinkClick r:id="rId10"/>
              </a:rPr>
              <a:t>http://dbq.multimediatech.cz/database/show/75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b="1" dirty="0" smtClean="0"/>
              <a:t>        Access</a:t>
            </a:r>
            <a:r>
              <a:rPr lang="zh-CN" altLang="en-US" sz="1600" b="1" dirty="0"/>
              <a:t>：</a:t>
            </a:r>
            <a:r>
              <a:rPr lang="en-US" altLang="zh-CN" sz="1600" dirty="0"/>
              <a:t>Download information for the database may be obtained by contacting </a:t>
            </a:r>
            <a:r>
              <a:rPr lang="en-US" altLang="zh-CN" sz="1600" dirty="0" err="1"/>
              <a:t>Kalpana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Seshadrinathan</a:t>
            </a:r>
            <a:r>
              <a:rPr lang="en-US" altLang="zh-CN" sz="1600" dirty="0"/>
              <a:t> (kalpana.seshadrinathan@ieee.org). Pre-prints of the papers are also available upon request, please contact </a:t>
            </a:r>
            <a:r>
              <a:rPr lang="en-US" altLang="zh-CN" sz="1600" dirty="0" err="1"/>
              <a:t>Kalpana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Seshadrinathan</a:t>
            </a:r>
            <a:r>
              <a:rPr lang="en-US" altLang="zh-CN" sz="1600" dirty="0"/>
              <a:t> (</a:t>
            </a:r>
            <a:r>
              <a:rPr lang="en-US" altLang="zh-CN" sz="1600" dirty="0">
                <a:hlinkClick r:id="rId9"/>
              </a:rPr>
              <a:t>kalpana.seshadrinathan@ieee.org</a:t>
            </a:r>
            <a:r>
              <a:rPr lang="en-US" altLang="zh-CN" sz="1600" dirty="0" smtClean="0"/>
              <a:t>).</a:t>
            </a:r>
          </a:p>
          <a:p>
            <a:pPr>
              <a:buFont typeface="+mj-lt"/>
              <a:buAutoNum type="arabicPeriod" startAt="5"/>
            </a:pPr>
            <a:r>
              <a:rPr lang="en-US" altLang="zh-CN" sz="1500" b="1" dirty="0">
                <a:hlinkClick r:id="rId11" action="ppaction://hlinkfile"/>
              </a:rPr>
              <a:t>IT-IST Lisbon H.264/MPEG-2 Video Quality Database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b="1" dirty="0" smtClean="0"/>
              <a:t>         Address</a:t>
            </a:r>
            <a:r>
              <a:rPr lang="zh-CN" altLang="en-US" sz="1500" b="1" dirty="0"/>
              <a:t>：</a:t>
            </a:r>
            <a:r>
              <a:rPr lang="en-US" altLang="zh-CN" sz="1500" dirty="0">
                <a:hlinkClick r:id="rId12"/>
              </a:rPr>
              <a:t>http://dbq.multimediatech.cz/database/show/38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b="1" dirty="0" smtClean="0"/>
              <a:t>         Access</a:t>
            </a:r>
            <a:r>
              <a:rPr lang="zh-CN" altLang="en-US" sz="1500" b="1" dirty="0"/>
              <a:t>：</a:t>
            </a:r>
            <a:r>
              <a:rPr lang="en-US" altLang="zh-CN" sz="1500" b="1" dirty="0">
                <a:hlinkClick r:id="rId13"/>
              </a:rPr>
              <a:t>http://amalia.img.lx.it.pt/~tgsb/H264_test/</a:t>
            </a:r>
            <a:endParaRPr lang="en-US" altLang="zh-CN" sz="15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>
              <a:buFont typeface="+mj-lt"/>
              <a:buAutoNum type="arabicPeriod"/>
            </a:pPr>
            <a:endParaRPr lang="en-US" altLang="zh-CN" sz="16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72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IMpower</a:t>
            </a:r>
            <a:r>
              <a:rPr lang="zh-CN" altLang="en-US" dirty="0" smtClean="0"/>
              <a:t>公司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公众视频业务质量评估及</a:t>
            </a:r>
            <a:r>
              <a:rPr lang="zh-CN" altLang="en-US" sz="2400" dirty="0" smtClean="0"/>
              <a:t>优化</a:t>
            </a:r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32856"/>
            <a:ext cx="3435041" cy="420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79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04664"/>
            <a:ext cx="4104456" cy="619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99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819</Words>
  <Application>Microsoft Office PowerPoint</Application>
  <PresentationFormat>全屏显示(4:3)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视频质量主观评价</vt:lpstr>
      <vt:lpstr>视频质量主观评价</vt:lpstr>
      <vt:lpstr>视频主观质量评价方法</vt:lpstr>
      <vt:lpstr>视频主观质量评价方法</vt:lpstr>
      <vt:lpstr>视频质量主观评价样本</vt:lpstr>
      <vt:lpstr>视频质量主观评价样本</vt:lpstr>
      <vt:lpstr>IMpower公司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10</cp:revision>
  <dcterms:created xsi:type="dcterms:W3CDTF">2016-03-31T07:04:24Z</dcterms:created>
  <dcterms:modified xsi:type="dcterms:W3CDTF">2016-03-31T09:34:03Z</dcterms:modified>
</cp:coreProperties>
</file>