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0" r:id="rId3"/>
    <p:sldId id="261" r:id="rId4"/>
    <p:sldId id="262" r:id="rId5"/>
    <p:sldId id="264" r:id="rId6"/>
    <p:sldId id="265" r:id="rId7"/>
    <p:sldId id="256" r:id="rId8"/>
    <p:sldId id="257" r:id="rId9"/>
    <p:sldId id="258" r:id="rId10"/>
    <p:sldId id="259" r:id="rId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236" y="1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6.wmf"/><Relationship Id="rId5" Type="http://schemas.openxmlformats.org/officeDocument/2006/relationships/image" Target="../media/image16.wmf"/><Relationship Id="rId4" Type="http://schemas.openxmlformats.org/officeDocument/2006/relationships/image" Target="../media/image1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2016/3/8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2016/3/8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2016/3/8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2016/3/8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2016/3/8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2016/3/8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2016/3/8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2016/3/8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6.wmf"/><Relationship Id="rId2" Type="http://schemas.openxmlformats.org/officeDocument/2006/relationships/slideLayout" Target="../slideLayouts/slideLayout2.xml"/><Relationship Id="rId16" Type="http://schemas.openxmlformats.org/officeDocument/2006/relationships/image" Target="../media/image8.wmf"/><Relationship Id="rId1" Type="http://schemas.openxmlformats.org/officeDocument/2006/relationships/vmlDrawing" Target="../drawings/vmlDrawing1.vml"/><Relationship Id="rId6" Type="http://schemas.openxmlformats.org/officeDocument/2006/relationships/image" Target="../media/image3.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 Id="rId14" Type="http://schemas.openxmlformats.org/officeDocument/2006/relationships/image" Target="../media/image7.wmf"/></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16.wmf"/><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13.w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15.wmf"/><Relationship Id="rId4" Type="http://schemas.openxmlformats.org/officeDocument/2006/relationships/image" Target="../media/image6.wmf"/><Relationship Id="rId9" Type="http://schemas.openxmlformats.org/officeDocument/2006/relationships/oleObject" Target="../embeddings/oleObject11.bin"/></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伪主观评价方法</a:t>
            </a:r>
            <a:endParaRPr lang="en-US" dirty="0"/>
          </a:p>
        </p:txBody>
      </p:sp>
      <p:sp>
        <p:nvSpPr>
          <p:cNvPr id="3" name="内容占位符 2"/>
          <p:cNvSpPr>
            <a:spLocks noGrp="1"/>
          </p:cNvSpPr>
          <p:nvPr>
            <p:ph idx="1"/>
          </p:nvPr>
        </p:nvSpPr>
        <p:spPr>
          <a:xfrm>
            <a:off x="457200" y="1600201"/>
            <a:ext cx="8229600" cy="1396752"/>
          </a:xfrm>
        </p:spPr>
        <p:txBody>
          <a:bodyPr>
            <a:normAutofit/>
          </a:bodyPr>
          <a:lstStyle/>
          <a:p>
            <a:pPr marL="0" indent="0">
              <a:buNone/>
            </a:pPr>
            <a:r>
              <a:rPr lang="zh-CN" altLang="en-US" sz="2000" b="1" dirty="0"/>
              <a:t>基本思想：</a:t>
            </a:r>
            <a:r>
              <a:rPr lang="zh-CN" altLang="en-US" sz="2000" dirty="0"/>
              <a:t>分析给定业务的特性，确定其重要的</a:t>
            </a:r>
            <a:r>
              <a:rPr lang="en-US" altLang="zh-CN" sz="2000" dirty="0" err="1"/>
              <a:t>QoS</a:t>
            </a:r>
            <a:r>
              <a:rPr lang="zh-CN" altLang="en-US" sz="2000" dirty="0"/>
              <a:t>参数，通过改变这些</a:t>
            </a:r>
            <a:r>
              <a:rPr lang="en-US" altLang="zh-CN" sz="2000" dirty="0" err="1"/>
              <a:t>QoS</a:t>
            </a:r>
            <a:r>
              <a:rPr lang="zh-CN" altLang="en-US" sz="2000" dirty="0"/>
              <a:t>参数，得到评价的样本。然后选择一定的测试人员对样本进行评价，将最终的</a:t>
            </a:r>
            <a:r>
              <a:rPr lang="en-US" altLang="zh-CN" sz="2000" dirty="0" err="1"/>
              <a:t>QoE</a:t>
            </a:r>
            <a:r>
              <a:rPr lang="zh-CN" altLang="en-US" sz="2000" dirty="0"/>
              <a:t>的结果跟</a:t>
            </a:r>
            <a:r>
              <a:rPr lang="en-US" altLang="zh-CN" sz="2000" dirty="0" err="1"/>
              <a:t>QoS</a:t>
            </a:r>
            <a:r>
              <a:rPr lang="zh-CN" altLang="en-US" sz="2000" dirty="0"/>
              <a:t>参数关联起来。这样就得到</a:t>
            </a:r>
            <a:r>
              <a:rPr lang="en-US" altLang="zh-CN" sz="2000" dirty="0" err="1"/>
              <a:t>QoE</a:t>
            </a:r>
            <a:r>
              <a:rPr lang="zh-CN" altLang="en-US" sz="2000" dirty="0"/>
              <a:t>跟</a:t>
            </a:r>
            <a:r>
              <a:rPr lang="en-US" altLang="zh-CN" sz="2000" dirty="0" err="1"/>
              <a:t>QoS</a:t>
            </a:r>
            <a:r>
              <a:rPr lang="zh-CN" altLang="en-US" sz="2000" dirty="0"/>
              <a:t>的关联模型</a:t>
            </a:r>
            <a:r>
              <a:rPr lang="zh-CN" altLang="en-US" sz="2000" dirty="0" smtClean="0"/>
              <a:t>。</a:t>
            </a:r>
            <a:endParaRPr lang="en-US" altLang="zh-CN" sz="2000" dirty="0" smtClean="0"/>
          </a:p>
          <a:p>
            <a:pPr marL="0" indent="0">
              <a:buNone/>
            </a:pPr>
            <a:endParaRPr lang="en-US" sz="2000" dirty="0"/>
          </a:p>
        </p:txBody>
      </p:sp>
      <p:sp>
        <p:nvSpPr>
          <p:cNvPr id="4" name="TextBox 3"/>
          <p:cNvSpPr txBox="1"/>
          <p:nvPr/>
        </p:nvSpPr>
        <p:spPr>
          <a:xfrm>
            <a:off x="539552" y="2996952"/>
            <a:ext cx="4320480" cy="2939266"/>
          </a:xfrm>
          <a:prstGeom prst="rect">
            <a:avLst/>
          </a:prstGeom>
          <a:noFill/>
        </p:spPr>
        <p:txBody>
          <a:bodyPr wrap="square" rtlCol="0">
            <a:spAutoFit/>
          </a:bodyPr>
          <a:lstStyle/>
          <a:p>
            <a:pPr>
              <a:spcAft>
                <a:spcPts val="600"/>
              </a:spcAft>
            </a:pPr>
            <a:r>
              <a:rPr lang="zh-CN" altLang="en-US" b="1" dirty="0"/>
              <a:t>评价步骤：</a:t>
            </a:r>
            <a:endParaRPr lang="zh-CN" altLang="en-US" dirty="0"/>
          </a:p>
          <a:p>
            <a:pPr marL="342900" indent="-342900">
              <a:buFont typeface="+mj-lt"/>
              <a:buAutoNum type="arabicPeriod"/>
            </a:pPr>
            <a:r>
              <a:rPr lang="zh-CN" altLang="en-US" dirty="0" smtClean="0"/>
              <a:t>分析</a:t>
            </a:r>
            <a:r>
              <a:rPr lang="zh-CN" altLang="en-US" dirty="0"/>
              <a:t>业务类型，确定此业务的</a:t>
            </a:r>
            <a:r>
              <a:rPr lang="en-US" altLang="zh-CN" dirty="0" err="1"/>
              <a:t>QoE</a:t>
            </a:r>
            <a:r>
              <a:rPr lang="zh-CN" altLang="en-US" dirty="0"/>
              <a:t>相应指标</a:t>
            </a:r>
            <a:r>
              <a:rPr lang="zh-CN" altLang="en-US" dirty="0" smtClean="0"/>
              <a:t>；</a:t>
            </a:r>
            <a:endParaRPr lang="en-US" altLang="zh-CN" dirty="0" smtClean="0"/>
          </a:p>
          <a:p>
            <a:pPr marL="342900" indent="-342900">
              <a:buFont typeface="+mj-lt"/>
              <a:buAutoNum type="arabicPeriod"/>
            </a:pPr>
            <a:r>
              <a:rPr lang="zh-CN" altLang="en-US" dirty="0" smtClean="0"/>
              <a:t>确定</a:t>
            </a:r>
            <a:r>
              <a:rPr lang="zh-CN" altLang="en-US" dirty="0"/>
              <a:t>决定这些</a:t>
            </a:r>
            <a:r>
              <a:rPr lang="en-US" altLang="zh-CN" dirty="0" err="1"/>
              <a:t>QoE</a:t>
            </a:r>
            <a:r>
              <a:rPr lang="zh-CN" altLang="en-US" dirty="0"/>
              <a:t>指标</a:t>
            </a:r>
            <a:r>
              <a:rPr lang="zh-CN" altLang="en-US" dirty="0" smtClean="0"/>
              <a:t>的相应</a:t>
            </a:r>
            <a:r>
              <a:rPr lang="en-US" altLang="zh-CN" dirty="0" err="1" smtClean="0"/>
              <a:t>QoS</a:t>
            </a:r>
            <a:r>
              <a:rPr lang="zh-CN" altLang="en-US" dirty="0"/>
              <a:t>参数</a:t>
            </a:r>
            <a:r>
              <a:rPr lang="zh-CN" altLang="en-US" dirty="0" smtClean="0"/>
              <a:t>；</a:t>
            </a:r>
            <a:endParaRPr lang="en-US" altLang="zh-CN" dirty="0" smtClean="0"/>
          </a:p>
          <a:p>
            <a:pPr marL="342900" indent="-342900">
              <a:buFont typeface="+mj-lt"/>
              <a:buAutoNum type="arabicPeriod"/>
            </a:pPr>
            <a:r>
              <a:rPr lang="zh-CN" altLang="en-US" dirty="0" smtClean="0"/>
              <a:t>准备</a:t>
            </a:r>
            <a:r>
              <a:rPr lang="zh-CN" altLang="en-US" dirty="0"/>
              <a:t>测试的环境和测试的样本</a:t>
            </a:r>
            <a:r>
              <a:rPr lang="zh-CN" altLang="en-US" dirty="0" smtClean="0"/>
              <a:t>；</a:t>
            </a:r>
            <a:endParaRPr lang="en-US" altLang="zh-CN" dirty="0" smtClean="0"/>
          </a:p>
          <a:p>
            <a:pPr marL="342900" indent="-342900">
              <a:buFont typeface="+mj-lt"/>
              <a:buAutoNum type="arabicPeriod"/>
            </a:pPr>
            <a:r>
              <a:rPr lang="zh-CN" altLang="en-US" dirty="0" smtClean="0"/>
              <a:t>选取</a:t>
            </a:r>
            <a:r>
              <a:rPr lang="zh-CN" altLang="en-US" dirty="0"/>
              <a:t>一定的测试人员对测试样本进行评价，获取数据</a:t>
            </a:r>
            <a:r>
              <a:rPr lang="zh-CN" altLang="en-US" dirty="0" smtClean="0"/>
              <a:t>；</a:t>
            </a:r>
            <a:endParaRPr lang="en-US" altLang="zh-CN" dirty="0" smtClean="0"/>
          </a:p>
          <a:p>
            <a:pPr marL="342900" indent="-342900">
              <a:buFont typeface="+mj-lt"/>
              <a:buAutoNum type="arabicPeriod"/>
            </a:pPr>
            <a:r>
              <a:rPr lang="zh-CN" altLang="en-US" dirty="0" smtClean="0"/>
              <a:t>分析</a:t>
            </a:r>
            <a:r>
              <a:rPr lang="zh-CN" altLang="en-US" dirty="0"/>
              <a:t>数据合理性，进行筛选</a:t>
            </a:r>
            <a:r>
              <a:rPr lang="zh-CN" altLang="en-US" dirty="0" smtClean="0"/>
              <a:t>；</a:t>
            </a:r>
            <a:endParaRPr lang="en-US" altLang="zh-CN" dirty="0" smtClean="0"/>
          </a:p>
          <a:p>
            <a:pPr marL="342900" indent="-342900">
              <a:buFont typeface="+mj-lt"/>
              <a:buAutoNum type="arabicPeriod"/>
            </a:pPr>
            <a:r>
              <a:rPr lang="zh-CN" altLang="en-US" dirty="0" smtClean="0"/>
              <a:t>利用</a:t>
            </a:r>
            <a:r>
              <a:rPr lang="zh-CN" altLang="en-US" dirty="0"/>
              <a:t>得到的数据，采用合适的数学模型将</a:t>
            </a:r>
            <a:r>
              <a:rPr lang="en-US" altLang="zh-CN" dirty="0" err="1"/>
              <a:t>QoS</a:t>
            </a:r>
            <a:r>
              <a:rPr lang="zh-CN" altLang="en-US" dirty="0"/>
              <a:t>和</a:t>
            </a:r>
            <a:r>
              <a:rPr lang="en-US" altLang="zh-CN" dirty="0" err="1"/>
              <a:t>QoE</a:t>
            </a:r>
            <a:r>
              <a:rPr lang="zh-CN" altLang="en-US" dirty="0"/>
              <a:t>关联起来</a:t>
            </a:r>
            <a:r>
              <a:rPr lang="zh-CN" altLang="en-US" dirty="0" smtClean="0"/>
              <a:t>。</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0" y="2780928"/>
            <a:ext cx="2522446" cy="353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54882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C4.5</a:t>
            </a:r>
            <a:r>
              <a:rPr lang="zh-CN" altLang="en-US" dirty="0" smtClean="0"/>
              <a:t>算法应用</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529754"/>
            <a:ext cx="4413017" cy="4528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508104" y="2204864"/>
            <a:ext cx="3312368" cy="1938992"/>
          </a:xfrm>
          <a:prstGeom prst="rect">
            <a:avLst/>
          </a:prstGeom>
          <a:noFill/>
        </p:spPr>
        <p:txBody>
          <a:bodyPr wrap="square" rtlCol="0">
            <a:spAutoFit/>
          </a:bodyPr>
          <a:lstStyle/>
          <a:p>
            <a:r>
              <a:rPr lang="zh-CN" altLang="en-US" sz="2400" dirty="0" smtClean="0"/>
              <a:t>视频业务</a:t>
            </a:r>
            <a:r>
              <a:rPr lang="en-US" sz="2400" dirty="0" err="1" smtClean="0"/>
              <a:t>Q</a:t>
            </a:r>
            <a:r>
              <a:rPr lang="en-US" altLang="zh-CN" sz="2400" dirty="0" err="1" smtClean="0"/>
              <a:t>oE</a:t>
            </a:r>
            <a:r>
              <a:rPr lang="zh-CN" altLang="en-US" sz="2400" dirty="0" smtClean="0"/>
              <a:t>评价指标：</a:t>
            </a:r>
            <a:endParaRPr lang="en-US" altLang="zh-CN" sz="2400" dirty="0" smtClean="0"/>
          </a:p>
          <a:p>
            <a:pPr marL="285750" indent="-285750">
              <a:buFont typeface="Wingdings" pitchFamily="2" charset="2"/>
              <a:buChar char="Ø"/>
            </a:pPr>
            <a:r>
              <a:rPr lang="zh-CN" altLang="en-US" sz="2400" dirty="0" smtClean="0"/>
              <a:t>时间信息</a:t>
            </a:r>
            <a:r>
              <a:rPr lang="en-US" altLang="zh-CN" sz="2400" dirty="0"/>
              <a:t>T</a:t>
            </a:r>
            <a:r>
              <a:rPr lang="en-US" altLang="zh-CN" sz="2400" dirty="0" smtClean="0"/>
              <a:t>I</a:t>
            </a:r>
          </a:p>
          <a:p>
            <a:pPr marL="285750" indent="-285750">
              <a:buFont typeface="Wingdings" pitchFamily="2" charset="2"/>
              <a:buChar char="Ø"/>
            </a:pPr>
            <a:r>
              <a:rPr lang="zh-CN" altLang="en-US" sz="2400" dirty="0" smtClean="0"/>
              <a:t>空间信息</a:t>
            </a:r>
            <a:r>
              <a:rPr lang="en-US" altLang="zh-CN" sz="2400" dirty="0" smtClean="0"/>
              <a:t>SI</a:t>
            </a:r>
          </a:p>
          <a:p>
            <a:pPr marL="285750" indent="-285750">
              <a:buFont typeface="Wingdings" pitchFamily="2" charset="2"/>
              <a:buChar char="Ø"/>
            </a:pPr>
            <a:r>
              <a:rPr lang="zh-CN" altLang="en-US" sz="2400" dirty="0" smtClean="0"/>
              <a:t>比特率</a:t>
            </a:r>
            <a:endParaRPr lang="en-US" altLang="zh-CN" sz="2400" dirty="0" smtClean="0"/>
          </a:p>
          <a:p>
            <a:pPr marL="285750" indent="-285750">
              <a:buFont typeface="Wingdings" pitchFamily="2" charset="2"/>
              <a:buChar char="Ø"/>
            </a:pPr>
            <a:r>
              <a:rPr lang="zh-CN" altLang="en-US" sz="2400" dirty="0"/>
              <a:t>帧频率</a:t>
            </a:r>
            <a:endParaRPr lang="en-US" sz="2400"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6165304"/>
            <a:ext cx="6705600" cy="642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62385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smtClean="0"/>
              <a:t>基于层次分析法的评价模型</a:t>
            </a:r>
            <a:endParaRPr lang="en-US" sz="3200" b="1" dirty="0"/>
          </a:p>
        </p:txBody>
      </p:sp>
      <p:sp>
        <p:nvSpPr>
          <p:cNvPr id="3" name="内容占位符 2"/>
          <p:cNvSpPr>
            <a:spLocks noGrp="1"/>
          </p:cNvSpPr>
          <p:nvPr>
            <p:ph idx="1"/>
          </p:nvPr>
        </p:nvSpPr>
        <p:spPr/>
        <p:txBody>
          <a:bodyPr>
            <a:normAutofit/>
          </a:bodyPr>
          <a:lstStyle/>
          <a:p>
            <a:pPr marL="0" indent="0">
              <a:buNone/>
            </a:pPr>
            <a:r>
              <a:rPr lang="en-US" sz="2400" dirty="0" smtClean="0"/>
              <a:t>AHP</a:t>
            </a:r>
            <a:r>
              <a:rPr lang="zh-CN" altLang="en-US" sz="2400" dirty="0" smtClean="0"/>
              <a:t>算法主要思想：将一个复杂的问题拆分成若干个层次和要素。采用严密的矩阵运算规则确定同一层次结构各个要素之间的相对重要程度，即求出判断矩阵的权重向量。最后，得到目标项的计算公式。</a:t>
            </a:r>
            <a:endParaRPr lang="en-US" altLang="zh-CN" sz="2400" dirty="0" smtClean="0"/>
          </a:p>
          <a:p>
            <a:pPr marL="0" indent="0">
              <a:buNone/>
            </a:pPr>
            <a:endParaRPr lang="en-US" sz="2400" dirty="0"/>
          </a:p>
        </p:txBody>
      </p:sp>
      <p:sp>
        <p:nvSpPr>
          <p:cNvPr id="4" name="TextBox 3"/>
          <p:cNvSpPr txBox="1"/>
          <p:nvPr/>
        </p:nvSpPr>
        <p:spPr>
          <a:xfrm>
            <a:off x="683568" y="3284984"/>
            <a:ext cx="7560840" cy="2554545"/>
          </a:xfrm>
          <a:prstGeom prst="rect">
            <a:avLst/>
          </a:prstGeom>
          <a:noFill/>
        </p:spPr>
        <p:txBody>
          <a:bodyPr wrap="square" rtlCol="0">
            <a:spAutoFit/>
          </a:bodyPr>
          <a:lstStyle/>
          <a:p>
            <a:r>
              <a:rPr lang="zh-CN" altLang="en-US" sz="2000" dirty="0" smtClean="0"/>
              <a:t>评价步骤：</a:t>
            </a:r>
            <a:endParaRPr lang="en-US" altLang="zh-CN" sz="2000" dirty="0" smtClean="0"/>
          </a:p>
          <a:p>
            <a:r>
              <a:rPr lang="en-US" altLang="zh-CN" sz="2000" dirty="0" smtClean="0"/>
              <a:t>1</a:t>
            </a:r>
            <a:r>
              <a:rPr lang="zh-CN" altLang="en-US" sz="2000" dirty="0"/>
              <a:t>、根据决策的条件建立评价问题的层次模型。一般来说，一个模型包括目标层、指标层和方案层；</a:t>
            </a:r>
          </a:p>
          <a:p>
            <a:r>
              <a:rPr lang="en-US" altLang="zh-CN" sz="2000" dirty="0"/>
              <a:t>2</a:t>
            </a:r>
            <a:r>
              <a:rPr lang="zh-CN" altLang="en-US" sz="2000" dirty="0"/>
              <a:t>、建立模糊互补的判断矩阵。即评审专家和决策者给出指标之间两两比较的值；</a:t>
            </a:r>
          </a:p>
          <a:p>
            <a:r>
              <a:rPr lang="en-US" altLang="zh-CN" sz="2000" dirty="0"/>
              <a:t>3</a:t>
            </a:r>
            <a:r>
              <a:rPr lang="zh-CN" altLang="en-US" sz="2000" dirty="0"/>
              <a:t>、计算权重向量。这样就可以将模糊互补矩阵转化为模糊一致矩阵。</a:t>
            </a:r>
          </a:p>
          <a:p>
            <a:r>
              <a:rPr lang="en-US" altLang="zh-CN" sz="2000" dirty="0"/>
              <a:t>4</a:t>
            </a:r>
            <a:r>
              <a:rPr lang="zh-CN" altLang="en-US" sz="2000" dirty="0"/>
              <a:t>、根据权重值，得到最终目标值的计算公式</a:t>
            </a:r>
            <a:r>
              <a:rPr lang="zh-CN" altLang="en-US" sz="2000" dirty="0" smtClean="0"/>
              <a:t>。</a:t>
            </a:r>
            <a:endParaRPr lang="zh-CN" altLang="en-US" sz="2000" dirty="0"/>
          </a:p>
        </p:txBody>
      </p:sp>
    </p:spTree>
    <p:extLst>
      <p:ext uri="{BB962C8B-B14F-4D97-AF65-F5344CB8AC3E}">
        <p14:creationId xmlns:p14="http://schemas.microsoft.com/office/powerpoint/2010/main" val="35254412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FAHP</a:t>
            </a:r>
            <a:r>
              <a:rPr lang="zh-CN" altLang="en-US" dirty="0" smtClean="0"/>
              <a:t>算法</a:t>
            </a:r>
            <a:endParaRPr lang="en-US" dirty="0"/>
          </a:p>
        </p:txBody>
      </p:sp>
      <p:sp>
        <p:nvSpPr>
          <p:cNvPr id="3" name="内容占位符 2"/>
          <p:cNvSpPr>
            <a:spLocks noGrp="1"/>
          </p:cNvSpPr>
          <p:nvPr>
            <p:ph idx="1"/>
          </p:nvPr>
        </p:nvSpPr>
        <p:spPr>
          <a:xfrm>
            <a:off x="457200" y="1600201"/>
            <a:ext cx="8229600" cy="1756792"/>
          </a:xfrm>
        </p:spPr>
        <p:txBody>
          <a:bodyPr/>
          <a:lstStyle/>
          <a:p>
            <a:pPr marL="0" indent="0">
              <a:buNone/>
            </a:pPr>
            <a:r>
              <a:rPr lang="zh-CN" altLang="en-US" dirty="0" smtClean="0"/>
              <a:t>定义</a:t>
            </a:r>
            <a:r>
              <a:rPr lang="en-US" altLang="zh-CN" dirty="0" smtClean="0"/>
              <a:t>1   </a:t>
            </a:r>
            <a:r>
              <a:rPr lang="zh-CN" altLang="en-US" dirty="0" smtClean="0"/>
              <a:t>模糊矩阵：</a:t>
            </a:r>
            <a:endParaRPr lang="en-US" altLang="zh-CN" dirty="0" smtClean="0"/>
          </a:p>
          <a:p>
            <a:pPr marL="0" indent="0">
              <a:buNone/>
            </a:pPr>
            <a:r>
              <a:rPr lang="zh-CN" altLang="en-US" dirty="0" smtClean="0"/>
              <a:t>定义</a:t>
            </a:r>
            <a:r>
              <a:rPr lang="en-US" altLang="zh-CN" dirty="0" smtClean="0"/>
              <a:t>2   </a:t>
            </a:r>
            <a:r>
              <a:rPr lang="zh-CN" altLang="en-US" dirty="0" smtClean="0"/>
              <a:t>模糊互补矩阵：</a:t>
            </a:r>
            <a:endParaRPr lang="en-US" altLang="zh-CN" dirty="0" smtClean="0"/>
          </a:p>
          <a:p>
            <a:pPr marL="0" indent="0">
              <a:buNone/>
            </a:pPr>
            <a:r>
              <a:rPr lang="zh-CN" altLang="en-US" dirty="0" smtClean="0"/>
              <a:t>定义</a:t>
            </a:r>
            <a:r>
              <a:rPr lang="en-US" altLang="zh-CN" dirty="0" smtClean="0"/>
              <a:t>3   </a:t>
            </a:r>
            <a:r>
              <a:rPr lang="zh-CN" altLang="en-US" dirty="0" smtClean="0"/>
              <a:t>模糊一致性矩阵：</a:t>
            </a:r>
            <a:endParaRPr 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928487395"/>
              </p:ext>
            </p:extLst>
          </p:nvPr>
        </p:nvGraphicFramePr>
        <p:xfrm>
          <a:off x="3878703" y="1628800"/>
          <a:ext cx="3501609" cy="594023"/>
        </p:xfrm>
        <a:graphic>
          <a:graphicData uri="http://schemas.openxmlformats.org/presentationml/2006/ole">
            <mc:AlternateContent xmlns:mc="http://schemas.openxmlformats.org/markup-compatibility/2006">
              <mc:Choice xmlns:v="urn:schemas-microsoft-com:vml" Requires="v">
                <p:oleObj spid="_x0000_s2073" name="Equation" r:id="rId3" imgW="1422360" imgH="241200" progId="Equation.DSMT4">
                  <p:embed/>
                </p:oleObj>
              </mc:Choice>
              <mc:Fallback>
                <p:oleObj name="Equation" r:id="rId3" imgW="1422360" imgH="241200" progId="Equation.DSMT4">
                  <p:embed/>
                  <p:pic>
                    <p:nvPicPr>
                      <p:cNvPr id="0" name=""/>
                      <p:cNvPicPr/>
                      <p:nvPr/>
                    </p:nvPicPr>
                    <p:blipFill>
                      <a:blip r:embed="rId4"/>
                      <a:stretch>
                        <a:fillRect/>
                      </a:stretch>
                    </p:blipFill>
                    <p:spPr>
                      <a:xfrm>
                        <a:off x="3878703" y="1628800"/>
                        <a:ext cx="3501609" cy="594023"/>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546007329"/>
              </p:ext>
            </p:extLst>
          </p:nvPr>
        </p:nvGraphicFramePr>
        <p:xfrm>
          <a:off x="4644008" y="2276872"/>
          <a:ext cx="3130453" cy="504056"/>
        </p:xfrm>
        <a:graphic>
          <a:graphicData uri="http://schemas.openxmlformats.org/presentationml/2006/ole">
            <mc:AlternateContent xmlns:mc="http://schemas.openxmlformats.org/markup-compatibility/2006">
              <mc:Choice xmlns:v="urn:schemas-microsoft-com:vml" Requires="v">
                <p:oleObj spid="_x0000_s2074" name="Equation" r:id="rId5" imgW="1498320" imgH="241200" progId="Equation.DSMT4">
                  <p:embed/>
                </p:oleObj>
              </mc:Choice>
              <mc:Fallback>
                <p:oleObj name="Equation" r:id="rId5" imgW="1498320" imgH="241200" progId="Equation.DSMT4">
                  <p:embed/>
                  <p:pic>
                    <p:nvPicPr>
                      <p:cNvPr id="0" name=""/>
                      <p:cNvPicPr/>
                      <p:nvPr/>
                    </p:nvPicPr>
                    <p:blipFill>
                      <a:blip r:embed="rId6"/>
                      <a:stretch>
                        <a:fillRect/>
                      </a:stretch>
                    </p:blipFill>
                    <p:spPr>
                      <a:xfrm>
                        <a:off x="4644008" y="2276872"/>
                        <a:ext cx="3130453" cy="504056"/>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843360157"/>
              </p:ext>
            </p:extLst>
          </p:nvPr>
        </p:nvGraphicFramePr>
        <p:xfrm>
          <a:off x="4932040" y="2852936"/>
          <a:ext cx="3479123" cy="432048"/>
        </p:xfrm>
        <a:graphic>
          <a:graphicData uri="http://schemas.openxmlformats.org/presentationml/2006/ole">
            <mc:AlternateContent xmlns:mc="http://schemas.openxmlformats.org/markup-compatibility/2006">
              <mc:Choice xmlns:v="urn:schemas-microsoft-com:vml" Requires="v">
                <p:oleObj spid="_x0000_s2075" name="Equation" r:id="rId7" imgW="1942920" imgH="241200" progId="Equation.DSMT4">
                  <p:embed/>
                </p:oleObj>
              </mc:Choice>
              <mc:Fallback>
                <p:oleObj name="Equation" r:id="rId7" imgW="1942920" imgH="241200" progId="Equation.DSMT4">
                  <p:embed/>
                  <p:pic>
                    <p:nvPicPr>
                      <p:cNvPr id="0" name=""/>
                      <p:cNvPicPr/>
                      <p:nvPr/>
                    </p:nvPicPr>
                    <p:blipFill>
                      <a:blip r:embed="rId8"/>
                      <a:stretch>
                        <a:fillRect/>
                      </a:stretch>
                    </p:blipFill>
                    <p:spPr>
                      <a:xfrm>
                        <a:off x="4932040" y="2852936"/>
                        <a:ext cx="3479123" cy="432048"/>
                      </a:xfrm>
                      <a:prstGeom prst="rect">
                        <a:avLst/>
                      </a:prstGeom>
                    </p:spPr>
                  </p:pic>
                </p:oleObj>
              </mc:Fallback>
            </mc:AlternateContent>
          </a:graphicData>
        </a:graphic>
      </p:graphicFrame>
      <p:sp>
        <p:nvSpPr>
          <p:cNvPr id="7" name="TextBox 6"/>
          <p:cNvSpPr txBox="1"/>
          <p:nvPr/>
        </p:nvSpPr>
        <p:spPr>
          <a:xfrm>
            <a:off x="755576" y="3573016"/>
            <a:ext cx="7344816" cy="2585323"/>
          </a:xfrm>
          <a:prstGeom prst="rect">
            <a:avLst/>
          </a:prstGeom>
          <a:noFill/>
        </p:spPr>
        <p:txBody>
          <a:bodyPr wrap="square" rtlCol="0">
            <a:spAutoFit/>
          </a:bodyPr>
          <a:lstStyle/>
          <a:p>
            <a:r>
              <a:rPr lang="zh-CN" altLang="en-US" dirty="0" smtClean="0"/>
              <a:t>计算步骤：</a:t>
            </a:r>
            <a:endParaRPr lang="en-US" altLang="zh-CN" dirty="0" smtClean="0"/>
          </a:p>
          <a:p>
            <a:r>
              <a:rPr lang="en-US" altLang="zh-CN" dirty="0" smtClean="0"/>
              <a:t>1</a:t>
            </a:r>
            <a:r>
              <a:rPr lang="zh-CN" altLang="en-US" dirty="0" smtClean="0"/>
              <a:t>、由模糊互补矩阵</a:t>
            </a:r>
            <a:r>
              <a:rPr lang="en-US" altLang="zh-CN" dirty="0" smtClean="0"/>
              <a:t>A</a:t>
            </a:r>
            <a:r>
              <a:rPr lang="zh-CN" altLang="en-US" dirty="0" smtClean="0"/>
              <a:t>，计算每行的和</a:t>
            </a:r>
            <a:endParaRPr lang="en-US" altLang="zh-CN" dirty="0" smtClean="0"/>
          </a:p>
          <a:p>
            <a:endParaRPr lang="en-US" altLang="zh-CN" dirty="0" smtClean="0"/>
          </a:p>
          <a:p>
            <a:r>
              <a:rPr lang="en-US" altLang="zh-CN" dirty="0" smtClean="0"/>
              <a:t>2</a:t>
            </a:r>
            <a:r>
              <a:rPr lang="zh-CN" altLang="en-US" dirty="0" smtClean="0"/>
              <a:t>、建立模糊一致性矩阵</a:t>
            </a:r>
            <a:r>
              <a:rPr lang="en-US" altLang="zh-CN" dirty="0" smtClean="0"/>
              <a:t>B  </a:t>
            </a:r>
          </a:p>
          <a:p>
            <a:endParaRPr lang="en-US" altLang="zh-CN" dirty="0" smtClean="0"/>
          </a:p>
          <a:p>
            <a:endParaRPr lang="en-US" altLang="zh-CN" dirty="0" smtClean="0"/>
          </a:p>
          <a:p>
            <a:r>
              <a:rPr lang="en-US" altLang="zh-CN" dirty="0" smtClean="0"/>
              <a:t>3</a:t>
            </a:r>
            <a:r>
              <a:rPr lang="zh-CN" altLang="en-US" dirty="0" smtClean="0"/>
              <a:t>、计算权重向量</a:t>
            </a:r>
            <a:r>
              <a:rPr lang="en-US" altLang="zh-CN" dirty="0" smtClean="0"/>
              <a:t>w  </a:t>
            </a:r>
          </a:p>
          <a:p>
            <a:endParaRPr lang="en-US" altLang="zh-CN" dirty="0"/>
          </a:p>
          <a:p>
            <a:r>
              <a:rPr lang="en-US" altLang="zh-CN" dirty="0" smtClean="0"/>
              <a:t>4</a:t>
            </a:r>
            <a:r>
              <a:rPr lang="zh-CN" altLang="en-US" dirty="0" smtClean="0"/>
              <a:t>、计算目标值</a:t>
            </a:r>
            <a:r>
              <a:rPr lang="en-US" altLang="zh-CN" dirty="0" smtClean="0"/>
              <a:t>   </a:t>
            </a:r>
            <a:endParaRPr 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1690852748"/>
              </p:ext>
            </p:extLst>
          </p:nvPr>
        </p:nvGraphicFramePr>
        <p:xfrm>
          <a:off x="4716016" y="3630623"/>
          <a:ext cx="1080120" cy="734481"/>
        </p:xfrm>
        <a:graphic>
          <a:graphicData uri="http://schemas.openxmlformats.org/presentationml/2006/ole">
            <mc:AlternateContent xmlns:mc="http://schemas.openxmlformats.org/markup-compatibility/2006">
              <mc:Choice xmlns:v="urn:schemas-microsoft-com:vml" Requires="v">
                <p:oleObj spid="_x0000_s2076" name="Equation" r:id="rId9" imgW="634680" imgH="431640" progId="Equation.DSMT4">
                  <p:embed/>
                </p:oleObj>
              </mc:Choice>
              <mc:Fallback>
                <p:oleObj name="Equation" r:id="rId9" imgW="634680" imgH="431640" progId="Equation.DSMT4">
                  <p:embed/>
                  <p:pic>
                    <p:nvPicPr>
                      <p:cNvPr id="0" name=""/>
                      <p:cNvPicPr/>
                      <p:nvPr/>
                    </p:nvPicPr>
                    <p:blipFill>
                      <a:blip r:embed="rId10"/>
                      <a:stretch>
                        <a:fillRect/>
                      </a:stretch>
                    </p:blipFill>
                    <p:spPr>
                      <a:xfrm>
                        <a:off x="4716016" y="3630623"/>
                        <a:ext cx="1080120" cy="734481"/>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433902461"/>
              </p:ext>
            </p:extLst>
          </p:nvPr>
        </p:nvGraphicFramePr>
        <p:xfrm>
          <a:off x="4394200" y="2362200"/>
          <a:ext cx="914400" cy="198438"/>
        </p:xfrm>
        <a:graphic>
          <a:graphicData uri="http://schemas.openxmlformats.org/presentationml/2006/ole">
            <mc:AlternateContent xmlns:mc="http://schemas.openxmlformats.org/markup-compatibility/2006">
              <mc:Choice xmlns:v="urn:schemas-microsoft-com:vml" Requires="v">
                <p:oleObj spid="_x0000_s2077" name="Equation" r:id="rId11" imgW="914400" imgH="198720" progId="Equation.DSMT4">
                  <p:embed/>
                </p:oleObj>
              </mc:Choice>
              <mc:Fallback>
                <p:oleObj name="Equation" r:id="rId11" imgW="914400" imgH="198720" progId="Equation.DSMT4">
                  <p:embed/>
                  <p:pic>
                    <p:nvPicPr>
                      <p:cNvPr id="0" name=""/>
                      <p:cNvPicPr/>
                      <p:nvPr/>
                    </p:nvPicPr>
                    <p:blipFill>
                      <a:blip r:embed="rId12"/>
                      <a:stretch>
                        <a:fillRect/>
                      </a:stretch>
                    </p:blipFill>
                    <p:spPr>
                      <a:xfrm>
                        <a:off x="4394200" y="2362200"/>
                        <a:ext cx="914400" cy="198438"/>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672778225"/>
              </p:ext>
            </p:extLst>
          </p:nvPr>
        </p:nvGraphicFramePr>
        <p:xfrm>
          <a:off x="3635896" y="4221088"/>
          <a:ext cx="1805449" cy="718076"/>
        </p:xfrm>
        <a:graphic>
          <a:graphicData uri="http://schemas.openxmlformats.org/presentationml/2006/ole">
            <mc:AlternateContent xmlns:mc="http://schemas.openxmlformats.org/markup-compatibility/2006">
              <mc:Choice xmlns:v="urn:schemas-microsoft-com:vml" Requires="v">
                <p:oleObj spid="_x0000_s2078" name="Equation" r:id="rId13" imgW="1117440" imgH="444240" progId="Equation.DSMT4">
                  <p:embed/>
                </p:oleObj>
              </mc:Choice>
              <mc:Fallback>
                <p:oleObj name="Equation" r:id="rId13" imgW="1117440" imgH="444240" progId="Equation.DSMT4">
                  <p:embed/>
                  <p:pic>
                    <p:nvPicPr>
                      <p:cNvPr id="0" name=""/>
                      <p:cNvPicPr/>
                      <p:nvPr/>
                    </p:nvPicPr>
                    <p:blipFill>
                      <a:blip r:embed="rId14"/>
                      <a:stretch>
                        <a:fillRect/>
                      </a:stretch>
                    </p:blipFill>
                    <p:spPr>
                      <a:xfrm>
                        <a:off x="3635896" y="4221088"/>
                        <a:ext cx="1805449" cy="718076"/>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866171605"/>
              </p:ext>
            </p:extLst>
          </p:nvPr>
        </p:nvGraphicFramePr>
        <p:xfrm>
          <a:off x="3055235" y="4869160"/>
          <a:ext cx="3306239" cy="936104"/>
        </p:xfrm>
        <a:graphic>
          <a:graphicData uri="http://schemas.openxmlformats.org/presentationml/2006/ole">
            <mc:AlternateContent xmlns:mc="http://schemas.openxmlformats.org/markup-compatibility/2006">
              <mc:Choice xmlns:v="urn:schemas-microsoft-com:vml" Requires="v">
                <p:oleObj spid="_x0000_s2079" name="Equation" r:id="rId15" imgW="2108160" imgH="596880" progId="Equation.DSMT4">
                  <p:embed/>
                </p:oleObj>
              </mc:Choice>
              <mc:Fallback>
                <p:oleObj name="Equation" r:id="rId15" imgW="2108160" imgH="596880" progId="Equation.DSMT4">
                  <p:embed/>
                  <p:pic>
                    <p:nvPicPr>
                      <p:cNvPr id="0" name=""/>
                      <p:cNvPicPr/>
                      <p:nvPr/>
                    </p:nvPicPr>
                    <p:blipFill>
                      <a:blip r:embed="rId16"/>
                      <a:stretch>
                        <a:fillRect/>
                      </a:stretch>
                    </p:blipFill>
                    <p:spPr>
                      <a:xfrm>
                        <a:off x="3055235" y="4869160"/>
                        <a:ext cx="3306239" cy="936104"/>
                      </a:xfrm>
                      <a:prstGeom prst="rect">
                        <a:avLst/>
                      </a:prstGeom>
                    </p:spPr>
                  </p:pic>
                </p:oleObj>
              </mc:Fallback>
            </mc:AlternateContent>
          </a:graphicData>
        </a:graphic>
      </p:graphicFrame>
    </p:spTree>
    <p:extLst>
      <p:ext uri="{BB962C8B-B14F-4D97-AF65-F5344CB8AC3E}">
        <p14:creationId xmlns:p14="http://schemas.microsoft.com/office/powerpoint/2010/main" val="41601261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SMS </a:t>
            </a:r>
            <a:r>
              <a:rPr lang="en-US" dirty="0" err="1" smtClean="0"/>
              <a:t>Q</a:t>
            </a:r>
            <a:r>
              <a:rPr lang="en-US" altLang="zh-CN" dirty="0" err="1" smtClean="0"/>
              <a:t>oE</a:t>
            </a:r>
            <a:r>
              <a:rPr lang="zh-CN" altLang="en-US" dirty="0" smtClean="0"/>
              <a:t>评价</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520" y="1268760"/>
            <a:ext cx="4463504" cy="2845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9063" y="1703375"/>
            <a:ext cx="4390653" cy="1942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4293096"/>
            <a:ext cx="28575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8024" y="4112121"/>
            <a:ext cx="3238500" cy="24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44884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基于机器学习的评价方法</a:t>
            </a:r>
            <a:endParaRPr lang="en-US" dirty="0"/>
          </a:p>
        </p:txBody>
      </p:sp>
      <p:sp>
        <p:nvSpPr>
          <p:cNvPr id="3" name="内容占位符 2"/>
          <p:cNvSpPr>
            <a:spLocks noGrp="1"/>
          </p:cNvSpPr>
          <p:nvPr>
            <p:ph idx="1"/>
          </p:nvPr>
        </p:nvSpPr>
        <p:spPr/>
        <p:txBody>
          <a:bodyPr/>
          <a:lstStyle/>
          <a:p>
            <a:pPr marL="0" indent="0">
              <a:buNone/>
            </a:pPr>
            <a:r>
              <a:rPr lang="zh-CN" altLang="en-US" b="1" dirty="0" smtClean="0"/>
              <a:t>基本思路</a:t>
            </a:r>
            <a:r>
              <a:rPr lang="zh-CN" altLang="en-US" b="1" dirty="0"/>
              <a:t>：</a:t>
            </a:r>
            <a:r>
              <a:rPr lang="zh-CN" altLang="en-US" sz="2800" dirty="0" smtClean="0"/>
              <a:t>采用机器学习的方法对大量的样本数据进行训练学习，可以得出</a:t>
            </a:r>
            <a:r>
              <a:rPr lang="en-US" altLang="zh-CN" sz="2800" dirty="0" err="1" smtClean="0"/>
              <a:t>QoE</a:t>
            </a:r>
            <a:r>
              <a:rPr lang="zh-CN" altLang="en-US" sz="2800" dirty="0" smtClean="0"/>
              <a:t>与各个影响因素之间的函数关系式。</a:t>
            </a:r>
            <a:endParaRPr lang="en-US" altLang="zh-CN" sz="2800" dirty="0" smtClean="0"/>
          </a:p>
          <a:p>
            <a:pPr marL="0" indent="0">
              <a:buNone/>
            </a:pPr>
            <a:endParaRPr lang="en-US" altLang="zh-CN" sz="2800" dirty="0"/>
          </a:p>
          <a:p>
            <a:pPr>
              <a:buFont typeface="Wingdings" pitchFamily="2" charset="2"/>
              <a:buChar char="Ø"/>
            </a:pPr>
            <a:r>
              <a:rPr lang="zh-CN" altLang="en-US" sz="2800" dirty="0" smtClean="0"/>
              <a:t>决策树</a:t>
            </a:r>
            <a:endParaRPr lang="en-US" altLang="zh-CN" sz="2800" dirty="0" smtClean="0"/>
          </a:p>
          <a:p>
            <a:pPr>
              <a:buFont typeface="Wingdings" pitchFamily="2" charset="2"/>
              <a:buChar char="Ø"/>
            </a:pPr>
            <a:r>
              <a:rPr lang="zh-CN" altLang="en-US" sz="2800" dirty="0" smtClean="0"/>
              <a:t>支持向量机</a:t>
            </a:r>
            <a:endParaRPr lang="en-US" altLang="zh-CN" sz="2800" dirty="0" smtClean="0"/>
          </a:p>
        </p:txBody>
      </p:sp>
    </p:spTree>
    <p:extLst>
      <p:ext uri="{BB962C8B-B14F-4D97-AF65-F5344CB8AC3E}">
        <p14:creationId xmlns:p14="http://schemas.microsoft.com/office/powerpoint/2010/main" val="22130773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决策树</a:t>
            </a:r>
            <a:endParaRPr lang="en-US" dirty="0"/>
          </a:p>
        </p:txBody>
      </p:sp>
      <p:sp>
        <p:nvSpPr>
          <p:cNvPr id="3" name="内容占位符 2"/>
          <p:cNvSpPr>
            <a:spLocks noGrp="1"/>
          </p:cNvSpPr>
          <p:nvPr>
            <p:ph idx="1"/>
          </p:nvPr>
        </p:nvSpPr>
        <p:spPr>
          <a:xfrm>
            <a:off x="457200" y="1600201"/>
            <a:ext cx="8229600" cy="1180728"/>
          </a:xfrm>
        </p:spPr>
        <p:txBody>
          <a:bodyPr>
            <a:noAutofit/>
          </a:bodyPr>
          <a:lstStyle/>
          <a:p>
            <a:pPr marL="0" indent="0">
              <a:buNone/>
            </a:pPr>
            <a:r>
              <a:rPr lang="zh-CN" altLang="en-US" sz="2000" dirty="0"/>
              <a:t>决策树是一种类似流程图的树结构，其中每个内部节点（非树叶节点）表示在一个属性上的测试，每个分枝代表一个测试输出，而每个树叶节点存放一个类标号。一旦建立好了决策树，对于一个未给定类标号的元组，跟踪一条有根节点到叶节点的路径，该叶节点就存放着该元组的预测。</a:t>
            </a:r>
            <a:endParaRPr lang="en-US" altLang="zh-CN" sz="2000" dirty="0" smtClean="0"/>
          </a:p>
        </p:txBody>
      </p:sp>
      <p:sp>
        <p:nvSpPr>
          <p:cNvPr id="4" name="TextBox 3"/>
          <p:cNvSpPr txBox="1"/>
          <p:nvPr/>
        </p:nvSpPr>
        <p:spPr>
          <a:xfrm>
            <a:off x="539552" y="3598565"/>
            <a:ext cx="7920880" cy="1846659"/>
          </a:xfrm>
          <a:prstGeom prst="rect">
            <a:avLst/>
          </a:prstGeom>
          <a:noFill/>
        </p:spPr>
        <p:txBody>
          <a:bodyPr wrap="square" rtlCol="0">
            <a:spAutoFit/>
          </a:bodyPr>
          <a:lstStyle/>
          <a:p>
            <a:r>
              <a:rPr lang="en-US" sz="2400" b="1" dirty="0" smtClean="0"/>
              <a:t>ID3</a:t>
            </a:r>
            <a:r>
              <a:rPr lang="zh-CN" altLang="en-US" sz="2400" b="1" dirty="0" smtClean="0"/>
              <a:t>算法</a:t>
            </a:r>
            <a:endParaRPr lang="en-US" altLang="zh-CN" sz="2400" b="1" dirty="0" smtClean="0"/>
          </a:p>
          <a:p>
            <a:r>
              <a:rPr lang="zh-CN" altLang="en-US" b="1" dirty="0" smtClean="0"/>
              <a:t>基本思路：</a:t>
            </a:r>
            <a:r>
              <a:rPr lang="zh-CN" altLang="en-US" dirty="0"/>
              <a:t>一个迭代算法，对决策树中的每一个节点按照选定的属性部署一个测试。属性的选择依据信息增益的度量。对每一个属性可能的值，都产生一个分支。针对分支，将训练样本分成几个集合。对每个分支重复进行上述过程。当没必要继续对训练数据进行分类时，算法完成一个路径，增加一个叶子节点，并将其和剩下的数据中数量最多的那一类型进行关联。</a:t>
            </a:r>
            <a:endParaRPr lang="en-US" b="1" dirty="0"/>
          </a:p>
        </p:txBody>
      </p:sp>
    </p:spTree>
    <p:extLst>
      <p:ext uri="{BB962C8B-B14F-4D97-AF65-F5344CB8AC3E}">
        <p14:creationId xmlns:p14="http://schemas.microsoft.com/office/powerpoint/2010/main" val="36802809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332656"/>
            <a:ext cx="7772400" cy="1470025"/>
          </a:xfrm>
        </p:spPr>
        <p:txBody>
          <a:bodyPr/>
          <a:lstStyle/>
          <a:p>
            <a:r>
              <a:rPr lang="zh-CN" altLang="en-US" dirty="0" smtClean="0"/>
              <a:t>信息增益</a:t>
            </a:r>
            <a:r>
              <a:rPr lang="zh-CN" altLang="en-US" dirty="0" smtClean="0"/>
              <a:t>计算</a:t>
            </a:r>
            <a:endParaRPr lang="en-US" dirty="0"/>
          </a:p>
        </p:txBody>
      </p:sp>
      <p:sp>
        <p:nvSpPr>
          <p:cNvPr id="3" name="副标题 2"/>
          <p:cNvSpPr>
            <a:spLocks noGrp="1"/>
          </p:cNvSpPr>
          <p:nvPr>
            <p:ph type="subTitle" idx="1"/>
          </p:nvPr>
        </p:nvSpPr>
        <p:spPr>
          <a:xfrm>
            <a:off x="1331640" y="3491756"/>
            <a:ext cx="6400800" cy="648072"/>
          </a:xfrm>
        </p:spPr>
        <p:txBody>
          <a:bodyPr>
            <a:normAutofit/>
          </a:bodyPr>
          <a:lstStyle/>
          <a:p>
            <a:r>
              <a:rPr lang="en-US" sz="2400" dirty="0" smtClean="0">
                <a:solidFill>
                  <a:schemeClr val="tx1"/>
                </a:solidFill>
              </a:rPr>
              <a:t>S</a:t>
            </a:r>
            <a:r>
              <a:rPr lang="zh-CN" altLang="en-US" sz="2400" dirty="0" smtClean="0">
                <a:solidFill>
                  <a:schemeClr val="tx1"/>
                </a:solidFill>
              </a:rPr>
              <a:t>：训练样本集</a:t>
            </a:r>
            <a:r>
              <a:rPr lang="en-US" altLang="zh-CN" sz="2400" dirty="0">
                <a:solidFill>
                  <a:schemeClr val="tx1"/>
                </a:solidFill>
              </a:rPr>
              <a:t> </a:t>
            </a:r>
            <a:r>
              <a:rPr lang="en-US" altLang="zh-CN" sz="2400" dirty="0" smtClean="0">
                <a:solidFill>
                  <a:schemeClr val="tx1"/>
                </a:solidFill>
              </a:rPr>
              <a:t>      </a:t>
            </a:r>
            <a:r>
              <a:rPr lang="zh-CN" altLang="en-US" sz="2400" dirty="0" smtClean="0">
                <a:solidFill>
                  <a:schemeClr val="tx1"/>
                </a:solidFill>
              </a:rPr>
              <a:t>：输出结果</a:t>
            </a:r>
            <a:r>
              <a:rPr lang="en-US" altLang="zh-CN" sz="2400" dirty="0" smtClean="0">
                <a:solidFill>
                  <a:schemeClr val="tx1"/>
                </a:solidFill>
              </a:rPr>
              <a:t>i</a:t>
            </a:r>
            <a:endParaRPr lang="en-US" sz="2400" dirty="0">
              <a:solidFill>
                <a:schemeClr val="tx1"/>
              </a:solidFill>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376686385"/>
              </p:ext>
            </p:extLst>
          </p:nvPr>
        </p:nvGraphicFramePr>
        <p:xfrm>
          <a:off x="4394200" y="2712988"/>
          <a:ext cx="914400" cy="198438"/>
        </p:xfrm>
        <a:graphic>
          <a:graphicData uri="http://schemas.openxmlformats.org/presentationml/2006/ole">
            <mc:AlternateContent xmlns:mc="http://schemas.openxmlformats.org/markup-compatibility/2006">
              <mc:Choice xmlns:v="urn:schemas-microsoft-com:vml" Requires="v">
                <p:oleObj spid="_x0000_s1059" name="Equation" r:id="rId3" imgW="914400" imgH="198720" progId="Equation.DSMT4">
                  <p:embed/>
                </p:oleObj>
              </mc:Choice>
              <mc:Fallback>
                <p:oleObj name="Equation" r:id="rId3" imgW="914400" imgH="198720" progId="Equation.DSMT4">
                  <p:embed/>
                  <p:pic>
                    <p:nvPicPr>
                      <p:cNvPr id="0" name=""/>
                      <p:cNvPicPr/>
                      <p:nvPr/>
                    </p:nvPicPr>
                    <p:blipFill>
                      <a:blip r:embed="rId4"/>
                      <a:stretch>
                        <a:fillRect/>
                      </a:stretch>
                    </p:blipFill>
                    <p:spPr>
                      <a:xfrm>
                        <a:off x="4394200" y="2712988"/>
                        <a:ext cx="914400" cy="198438"/>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81631422"/>
              </p:ext>
            </p:extLst>
          </p:nvPr>
        </p:nvGraphicFramePr>
        <p:xfrm>
          <a:off x="4394200" y="2712988"/>
          <a:ext cx="914400" cy="198438"/>
        </p:xfrm>
        <a:graphic>
          <a:graphicData uri="http://schemas.openxmlformats.org/presentationml/2006/ole">
            <mc:AlternateContent xmlns:mc="http://schemas.openxmlformats.org/markup-compatibility/2006">
              <mc:Choice xmlns:v="urn:schemas-microsoft-com:vml" Requires="v">
                <p:oleObj spid="_x0000_s1060" name="Equation" r:id="rId5" imgW="914400" imgH="198720" progId="Equation.DSMT4">
                  <p:embed/>
                </p:oleObj>
              </mc:Choice>
              <mc:Fallback>
                <p:oleObj name="Equation" r:id="rId5" imgW="914400" imgH="198720" progId="Equation.DSMT4">
                  <p:embed/>
                  <p:pic>
                    <p:nvPicPr>
                      <p:cNvPr id="0" name=""/>
                      <p:cNvPicPr/>
                      <p:nvPr/>
                    </p:nvPicPr>
                    <p:blipFill>
                      <a:blip r:embed="rId6"/>
                      <a:stretch>
                        <a:fillRect/>
                      </a:stretch>
                    </p:blipFill>
                    <p:spPr>
                      <a:xfrm>
                        <a:off x="4394200" y="2712988"/>
                        <a:ext cx="914400" cy="198438"/>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094416962"/>
              </p:ext>
            </p:extLst>
          </p:nvPr>
        </p:nvGraphicFramePr>
        <p:xfrm>
          <a:off x="1619672" y="2276872"/>
          <a:ext cx="5738525" cy="1121321"/>
        </p:xfrm>
        <a:graphic>
          <a:graphicData uri="http://schemas.openxmlformats.org/presentationml/2006/ole">
            <mc:AlternateContent xmlns:mc="http://schemas.openxmlformats.org/markup-compatibility/2006">
              <mc:Choice xmlns:v="urn:schemas-microsoft-com:vml" Requires="v">
                <p:oleObj spid="_x0000_s1061" name="Equation" r:id="rId7" imgW="2209680" imgH="431640" progId="Equation.DSMT4">
                  <p:embed/>
                </p:oleObj>
              </mc:Choice>
              <mc:Fallback>
                <p:oleObj name="Equation" r:id="rId7" imgW="2209680" imgH="431640" progId="Equation.DSMT4">
                  <p:embed/>
                  <p:pic>
                    <p:nvPicPr>
                      <p:cNvPr id="0" name=""/>
                      <p:cNvPicPr/>
                      <p:nvPr/>
                    </p:nvPicPr>
                    <p:blipFill>
                      <a:blip r:embed="rId8"/>
                      <a:stretch>
                        <a:fillRect/>
                      </a:stretch>
                    </p:blipFill>
                    <p:spPr>
                      <a:xfrm>
                        <a:off x="1619672" y="2276872"/>
                        <a:ext cx="5738525" cy="1121321"/>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884253831"/>
              </p:ext>
            </p:extLst>
          </p:nvPr>
        </p:nvGraphicFramePr>
        <p:xfrm>
          <a:off x="4644008" y="3347740"/>
          <a:ext cx="432048" cy="648072"/>
        </p:xfrm>
        <a:graphic>
          <a:graphicData uri="http://schemas.openxmlformats.org/presentationml/2006/ole">
            <mc:AlternateContent xmlns:mc="http://schemas.openxmlformats.org/markup-compatibility/2006">
              <mc:Choice xmlns:v="urn:schemas-microsoft-com:vml" Requires="v">
                <p:oleObj spid="_x0000_s1062" name="Equation" r:id="rId9" imgW="152280" imgH="228600" progId="Equation.DSMT4">
                  <p:embed/>
                </p:oleObj>
              </mc:Choice>
              <mc:Fallback>
                <p:oleObj name="Equation" r:id="rId9" imgW="152280" imgH="228600" progId="Equation.DSMT4">
                  <p:embed/>
                  <p:pic>
                    <p:nvPicPr>
                      <p:cNvPr id="0" name=""/>
                      <p:cNvPicPr/>
                      <p:nvPr/>
                    </p:nvPicPr>
                    <p:blipFill>
                      <a:blip r:embed="rId10"/>
                      <a:stretch>
                        <a:fillRect/>
                      </a:stretch>
                    </p:blipFill>
                    <p:spPr>
                      <a:xfrm>
                        <a:off x="4644008" y="3347740"/>
                        <a:ext cx="432048" cy="648072"/>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316750596"/>
              </p:ext>
            </p:extLst>
          </p:nvPr>
        </p:nvGraphicFramePr>
        <p:xfrm>
          <a:off x="650875" y="4784725"/>
          <a:ext cx="8424863" cy="906463"/>
        </p:xfrm>
        <a:graphic>
          <a:graphicData uri="http://schemas.openxmlformats.org/presentationml/2006/ole">
            <mc:AlternateContent xmlns:mc="http://schemas.openxmlformats.org/markup-compatibility/2006">
              <mc:Choice xmlns:v="urn:schemas-microsoft-com:vml" Requires="v">
                <p:oleObj spid="_x0000_s1063" name="Equation" r:id="rId11" imgW="3301920" imgH="355320" progId="Equation.DSMT4">
                  <p:embed/>
                </p:oleObj>
              </mc:Choice>
              <mc:Fallback>
                <p:oleObj name="Equation" r:id="rId11" imgW="3301920" imgH="355320" progId="Equation.DSMT4">
                  <p:embed/>
                  <p:pic>
                    <p:nvPicPr>
                      <p:cNvPr id="0" name=""/>
                      <p:cNvPicPr/>
                      <p:nvPr/>
                    </p:nvPicPr>
                    <p:blipFill>
                      <a:blip r:embed="rId12"/>
                      <a:stretch>
                        <a:fillRect/>
                      </a:stretch>
                    </p:blipFill>
                    <p:spPr>
                      <a:xfrm>
                        <a:off x="650875" y="4784725"/>
                        <a:ext cx="8424863" cy="906463"/>
                      </a:xfrm>
                      <a:prstGeom prst="rect">
                        <a:avLst/>
                      </a:prstGeom>
                    </p:spPr>
                  </p:pic>
                </p:oleObj>
              </mc:Fallback>
            </mc:AlternateContent>
          </a:graphicData>
        </a:graphic>
      </p:graphicFrame>
      <p:sp>
        <p:nvSpPr>
          <p:cNvPr id="9" name="副标题 2"/>
          <p:cNvSpPr txBox="1">
            <a:spLocks/>
          </p:cNvSpPr>
          <p:nvPr/>
        </p:nvSpPr>
        <p:spPr>
          <a:xfrm>
            <a:off x="1331640" y="5805264"/>
            <a:ext cx="6400800" cy="648072"/>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400" dirty="0" smtClean="0">
                <a:solidFill>
                  <a:schemeClr val="tx1"/>
                </a:solidFill>
              </a:rPr>
              <a:t>v:A</a:t>
            </a:r>
            <a:r>
              <a:rPr lang="zh-CN" altLang="en-US" sz="2400" dirty="0" smtClean="0">
                <a:solidFill>
                  <a:schemeClr val="tx1"/>
                </a:solidFill>
              </a:rPr>
              <a:t>的所有可能值  </a:t>
            </a:r>
            <a:endParaRPr lang="en-US" sz="2400" dirty="0">
              <a:solidFill>
                <a:schemeClr val="tx1"/>
              </a:solidFill>
            </a:endParaRPr>
          </a:p>
        </p:txBody>
      </p:sp>
      <p:sp>
        <p:nvSpPr>
          <p:cNvPr id="10" name="副标题 2"/>
          <p:cNvSpPr txBox="1">
            <a:spLocks/>
          </p:cNvSpPr>
          <p:nvPr/>
        </p:nvSpPr>
        <p:spPr>
          <a:xfrm>
            <a:off x="979512" y="4221088"/>
            <a:ext cx="6400800" cy="648072"/>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zh-CN" altLang="en-US" dirty="0" smtClean="0">
                <a:solidFill>
                  <a:schemeClr val="tx1"/>
                </a:solidFill>
              </a:rPr>
              <a:t>属性</a:t>
            </a:r>
            <a:r>
              <a:rPr lang="en-US" altLang="zh-CN" dirty="0" smtClean="0">
                <a:solidFill>
                  <a:schemeClr val="tx1"/>
                </a:solidFill>
              </a:rPr>
              <a:t>A</a:t>
            </a:r>
            <a:r>
              <a:rPr lang="zh-CN" altLang="en-US" dirty="0" smtClean="0">
                <a:solidFill>
                  <a:schemeClr val="tx1"/>
                </a:solidFill>
              </a:rPr>
              <a:t>的信息增益：</a:t>
            </a:r>
            <a:endParaRPr lang="en-US" dirty="0">
              <a:solidFill>
                <a:schemeClr val="tx1"/>
              </a:solidFill>
            </a:endParaRPr>
          </a:p>
        </p:txBody>
      </p:sp>
      <p:sp>
        <p:nvSpPr>
          <p:cNvPr id="11" name="副标题 2"/>
          <p:cNvSpPr txBox="1">
            <a:spLocks/>
          </p:cNvSpPr>
          <p:nvPr/>
        </p:nvSpPr>
        <p:spPr>
          <a:xfrm>
            <a:off x="899592" y="1772816"/>
            <a:ext cx="6400800" cy="648072"/>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zh-CN" altLang="en-US" dirty="0" smtClean="0">
                <a:solidFill>
                  <a:schemeClr val="tx1"/>
                </a:solidFill>
              </a:rPr>
              <a:t>训练样本</a:t>
            </a:r>
            <a:r>
              <a:rPr lang="en-US" altLang="zh-CN" dirty="0" smtClean="0">
                <a:solidFill>
                  <a:schemeClr val="tx1"/>
                </a:solidFill>
              </a:rPr>
              <a:t>S</a:t>
            </a:r>
            <a:r>
              <a:rPr lang="zh-CN" altLang="en-US" dirty="0" smtClean="0">
                <a:solidFill>
                  <a:schemeClr val="tx1"/>
                </a:solidFill>
              </a:rPr>
              <a:t>的信息熵：</a:t>
            </a:r>
            <a:endParaRPr lang="en-US" dirty="0">
              <a:solidFill>
                <a:schemeClr val="tx1"/>
              </a:solidFill>
            </a:endParaRPr>
          </a:p>
        </p:txBody>
      </p:sp>
    </p:spTree>
    <p:extLst>
      <p:ext uri="{BB962C8B-B14F-4D97-AF65-F5344CB8AC3E}">
        <p14:creationId xmlns:p14="http://schemas.microsoft.com/office/powerpoint/2010/main" val="11622163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smtClean="0"/>
              <a:t>ID3</a:t>
            </a:r>
            <a:r>
              <a:rPr lang="zh-CN" altLang="en-US" sz="3200" dirty="0" smtClean="0"/>
              <a:t>算法流程</a:t>
            </a:r>
            <a:endParaRPr lang="en-US" sz="3200" dirty="0"/>
          </a:p>
        </p:txBody>
      </p:sp>
      <p:sp>
        <p:nvSpPr>
          <p:cNvPr id="6" name="TextBox 5"/>
          <p:cNvSpPr txBox="1"/>
          <p:nvPr/>
        </p:nvSpPr>
        <p:spPr>
          <a:xfrm>
            <a:off x="5364088" y="2132856"/>
            <a:ext cx="3312368" cy="3416320"/>
          </a:xfrm>
          <a:prstGeom prst="rect">
            <a:avLst/>
          </a:prstGeom>
          <a:noFill/>
        </p:spPr>
        <p:txBody>
          <a:bodyPr wrap="square" rtlCol="0">
            <a:spAutoFit/>
          </a:bodyPr>
          <a:lstStyle/>
          <a:p>
            <a:pPr>
              <a:lnSpc>
                <a:spcPct val="150000"/>
              </a:lnSpc>
            </a:pPr>
            <a:r>
              <a:rPr lang="zh-CN" altLang="en-US" dirty="0" smtClean="0"/>
              <a:t>划分停止的条件：</a:t>
            </a:r>
            <a:endParaRPr lang="en-US" altLang="zh-CN" dirty="0" smtClean="0"/>
          </a:p>
          <a:p>
            <a:pPr marL="342900" indent="-342900">
              <a:lnSpc>
                <a:spcPct val="150000"/>
              </a:lnSpc>
              <a:buFont typeface="+mj-lt"/>
              <a:buAutoNum type="arabicPeriod"/>
            </a:pPr>
            <a:r>
              <a:rPr lang="zh-CN" altLang="en-US" dirty="0"/>
              <a:t>节点达到完全纯</a:t>
            </a:r>
            <a:r>
              <a:rPr lang="zh-CN" altLang="en-US" dirty="0" smtClean="0"/>
              <a:t>性；</a:t>
            </a:r>
            <a:endParaRPr lang="en-US" altLang="zh-CN" dirty="0" smtClean="0"/>
          </a:p>
          <a:p>
            <a:pPr marL="342900" indent="-342900">
              <a:lnSpc>
                <a:spcPct val="150000"/>
              </a:lnSpc>
              <a:buFont typeface="+mj-lt"/>
              <a:buAutoNum type="arabicPeriod"/>
            </a:pPr>
            <a:r>
              <a:rPr lang="zh-CN" altLang="en-US" dirty="0"/>
              <a:t>数树的深度达到用户指定的深度</a:t>
            </a:r>
            <a:r>
              <a:rPr lang="zh-CN" altLang="en-US" dirty="0" smtClean="0"/>
              <a:t>；</a:t>
            </a:r>
            <a:endParaRPr lang="en-US" altLang="zh-CN" dirty="0" smtClean="0"/>
          </a:p>
          <a:p>
            <a:pPr marL="342900" indent="-342900">
              <a:lnSpc>
                <a:spcPct val="150000"/>
              </a:lnSpc>
              <a:buFont typeface="+mj-lt"/>
              <a:buAutoNum type="arabicPeriod"/>
            </a:pPr>
            <a:r>
              <a:rPr lang="zh-CN" altLang="en-US" dirty="0"/>
              <a:t>节点中样本的个数少于用户指定的个数</a:t>
            </a:r>
            <a:r>
              <a:rPr lang="zh-CN" altLang="en-US" dirty="0" smtClean="0"/>
              <a:t>；</a:t>
            </a:r>
            <a:endParaRPr lang="en-US" altLang="zh-CN" dirty="0" smtClean="0"/>
          </a:p>
          <a:p>
            <a:pPr marL="342900" indent="-342900">
              <a:lnSpc>
                <a:spcPct val="150000"/>
              </a:lnSpc>
              <a:buFont typeface="+mj-lt"/>
              <a:buAutoNum type="arabicPeriod"/>
            </a:pPr>
            <a:r>
              <a:rPr lang="zh-CN" altLang="en-US" dirty="0"/>
              <a:t>异质性指标下降的最大幅度小于用户指定的幅度。</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196923"/>
            <a:ext cx="4104456" cy="5288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31193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C4.5</a:t>
            </a:r>
            <a:r>
              <a:rPr lang="zh-CN" altLang="en-US" dirty="0" smtClean="0"/>
              <a:t>算法</a:t>
            </a:r>
            <a:endParaRPr lang="en-US" dirty="0"/>
          </a:p>
        </p:txBody>
      </p:sp>
      <p:sp>
        <p:nvSpPr>
          <p:cNvPr id="3" name="内容占位符 2"/>
          <p:cNvSpPr>
            <a:spLocks noGrp="1"/>
          </p:cNvSpPr>
          <p:nvPr>
            <p:ph idx="1"/>
          </p:nvPr>
        </p:nvSpPr>
        <p:spPr/>
        <p:txBody>
          <a:bodyPr/>
          <a:lstStyle/>
          <a:p>
            <a:pPr marL="514350" indent="-514350">
              <a:buFont typeface="+mj-lt"/>
              <a:buAutoNum type="arabicPeriod"/>
            </a:pPr>
            <a:r>
              <a:rPr lang="zh-CN" altLang="en-US" dirty="0" smtClean="0"/>
              <a:t>选择属性时采用信息增益率，避免采用信息增益选择属性时偏向选择选择属性取值多的属性的问题；</a:t>
            </a:r>
            <a:endParaRPr lang="en-US" altLang="zh-CN" dirty="0" smtClean="0"/>
          </a:p>
          <a:p>
            <a:pPr marL="514350" indent="-514350">
              <a:buFont typeface="+mj-lt"/>
              <a:buAutoNum type="arabicPeriod"/>
            </a:pPr>
            <a:r>
              <a:rPr lang="zh-CN" altLang="en-US" dirty="0" smtClean="0"/>
              <a:t>在建树的过程中进行剪枝；</a:t>
            </a:r>
            <a:endParaRPr lang="en-US" altLang="zh-CN" dirty="0" smtClean="0"/>
          </a:p>
          <a:p>
            <a:pPr marL="514350" indent="-514350">
              <a:buFont typeface="+mj-lt"/>
              <a:buAutoNum type="arabicPeriod"/>
            </a:pPr>
            <a:r>
              <a:rPr lang="zh-CN" altLang="en-US" dirty="0" smtClean="0"/>
              <a:t>针对连续属性也有很好的离散化处理效果；</a:t>
            </a:r>
            <a:endParaRPr lang="en-US" altLang="zh-CN" dirty="0" smtClean="0"/>
          </a:p>
          <a:p>
            <a:pPr marL="514350" indent="-514350">
              <a:buFont typeface="+mj-lt"/>
              <a:buAutoNum type="arabicPeriod"/>
            </a:pPr>
            <a:r>
              <a:rPr lang="zh-CN" altLang="en-US" dirty="0" smtClean="0"/>
              <a:t>可以对不完整的数据进行正确处理。</a:t>
            </a:r>
            <a:endParaRPr lang="en-US" dirty="0"/>
          </a:p>
        </p:txBody>
      </p:sp>
    </p:spTree>
    <p:extLst>
      <p:ext uri="{BB962C8B-B14F-4D97-AF65-F5344CB8AC3E}">
        <p14:creationId xmlns:p14="http://schemas.microsoft.com/office/powerpoint/2010/main" val="3467943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TotalTime>
  <Words>713</Words>
  <Application>Microsoft Office PowerPoint</Application>
  <PresentationFormat>全屏显示(4:3)</PresentationFormat>
  <Paragraphs>61</Paragraphs>
  <Slides>10</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10</vt:i4>
      </vt:variant>
    </vt:vector>
  </HeadingPairs>
  <TitlesOfParts>
    <vt:vector size="13" baseType="lpstr">
      <vt:lpstr>Office 主题</vt:lpstr>
      <vt:lpstr>Equation</vt:lpstr>
      <vt:lpstr>MathType 6.0 Equation</vt:lpstr>
      <vt:lpstr>伪主观评价方法</vt:lpstr>
      <vt:lpstr>基于层次分析法的评价模型</vt:lpstr>
      <vt:lpstr>FAHP算法</vt:lpstr>
      <vt:lpstr>SMS QoE评价</vt:lpstr>
      <vt:lpstr>基于机器学习的评价方法</vt:lpstr>
      <vt:lpstr>决策树</vt:lpstr>
      <vt:lpstr>信息增益计算</vt:lpstr>
      <vt:lpstr>ID3算法流程</vt:lpstr>
      <vt:lpstr>C4.5算法</vt:lpstr>
      <vt:lpstr>C4.5算法应用</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信息 增益计算</dc:title>
  <dc:creator>Administrator</dc:creator>
  <cp:lastModifiedBy>微软用户</cp:lastModifiedBy>
  <cp:revision>16</cp:revision>
  <dcterms:created xsi:type="dcterms:W3CDTF">2016-03-08T08:15:35Z</dcterms:created>
  <dcterms:modified xsi:type="dcterms:W3CDTF">2016-03-08T13:35:53Z</dcterms:modified>
</cp:coreProperties>
</file>