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7BA6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7BA6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7BA6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33756" y="2025395"/>
            <a:ext cx="5457825" cy="4555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7BA6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3261" y="1939289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600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520172" y="1091183"/>
            <a:ext cx="1671955" cy="2231390"/>
          </a:xfrm>
          <a:custGeom>
            <a:avLst/>
            <a:gdLst/>
            <a:ahLst/>
            <a:cxnLst/>
            <a:rect l="l" t="t" r="r" b="b"/>
            <a:pathLst>
              <a:path w="1671954" h="2231390">
                <a:moveTo>
                  <a:pt x="558926" y="0"/>
                </a:moveTo>
                <a:lnTo>
                  <a:pt x="0" y="559053"/>
                </a:lnTo>
                <a:lnTo>
                  <a:pt x="1671826" y="2231133"/>
                </a:lnTo>
                <a:lnTo>
                  <a:pt x="1671826" y="1113152"/>
                </a:lnTo>
                <a:lnTo>
                  <a:pt x="558926" y="0"/>
                </a:lnTo>
                <a:close/>
              </a:path>
            </a:pathLst>
          </a:custGeom>
          <a:solidFill>
            <a:srgbClr val="4494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107801" y="889"/>
            <a:ext cx="1084580" cy="1084580"/>
          </a:xfrm>
          <a:custGeom>
            <a:avLst/>
            <a:gdLst/>
            <a:ahLst/>
            <a:cxnLst/>
            <a:rect l="l" t="t" r="r" b="b"/>
            <a:pathLst>
              <a:path w="1084579" h="1084580">
                <a:moveTo>
                  <a:pt x="1084197" y="0"/>
                </a:moveTo>
                <a:lnTo>
                  <a:pt x="0" y="0"/>
                </a:lnTo>
                <a:lnTo>
                  <a:pt x="1084197" y="1084197"/>
                </a:lnTo>
                <a:lnTo>
                  <a:pt x="1084197" y="0"/>
                </a:lnTo>
                <a:close/>
              </a:path>
            </a:pathLst>
          </a:custGeom>
          <a:solidFill>
            <a:srgbClr val="7BA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69680" y="889"/>
            <a:ext cx="2182495" cy="1090295"/>
          </a:xfrm>
          <a:custGeom>
            <a:avLst/>
            <a:gdLst/>
            <a:ahLst/>
            <a:cxnLst/>
            <a:rect l="l" t="t" r="r" b="b"/>
            <a:pathLst>
              <a:path w="2182495" h="1090295">
                <a:moveTo>
                  <a:pt x="2182368" y="0"/>
                </a:moveTo>
                <a:lnTo>
                  <a:pt x="0" y="0"/>
                </a:lnTo>
                <a:lnTo>
                  <a:pt x="1090676" y="1090294"/>
                </a:lnTo>
                <a:lnTo>
                  <a:pt x="2182368" y="0"/>
                </a:lnTo>
                <a:close/>
              </a:path>
            </a:pathLst>
          </a:custGeom>
          <a:solidFill>
            <a:srgbClr val="F8D3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4811" y="373126"/>
            <a:ext cx="9882377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7BA6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2965" y="2175408"/>
            <a:ext cx="10466069" cy="3396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7BA6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8951"/>
            <a:ext cx="8025130" cy="6097905"/>
            <a:chOff x="0" y="758951"/>
            <a:chExt cx="8025130" cy="6097905"/>
          </a:xfrm>
        </p:grpSpPr>
        <p:sp>
          <p:nvSpPr>
            <p:cNvPr id="3" name="object 3"/>
            <p:cNvSpPr/>
            <p:nvPr/>
          </p:nvSpPr>
          <p:spPr>
            <a:xfrm>
              <a:off x="0" y="758951"/>
              <a:ext cx="3074035" cy="4098290"/>
            </a:xfrm>
            <a:custGeom>
              <a:avLst/>
              <a:gdLst/>
              <a:ahLst/>
              <a:cxnLst/>
              <a:rect l="l" t="t" r="r" b="b"/>
              <a:pathLst>
                <a:path w="3074035" h="4098290">
                  <a:moveTo>
                    <a:pt x="0" y="0"/>
                  </a:moveTo>
                  <a:lnTo>
                    <a:pt x="0" y="2050796"/>
                  </a:lnTo>
                  <a:lnTo>
                    <a:pt x="2048129" y="4098036"/>
                  </a:lnTo>
                  <a:lnTo>
                    <a:pt x="3073908" y="3072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61560"/>
              <a:ext cx="1995170" cy="1995170"/>
            </a:xfrm>
            <a:custGeom>
              <a:avLst/>
              <a:gdLst/>
              <a:ahLst/>
              <a:cxnLst/>
              <a:rect l="l" t="t" r="r" b="b"/>
              <a:pathLst>
                <a:path w="1995170" h="1995170">
                  <a:moveTo>
                    <a:pt x="0" y="0"/>
                  </a:moveTo>
                  <a:lnTo>
                    <a:pt x="0" y="1994721"/>
                  </a:lnTo>
                  <a:lnTo>
                    <a:pt x="1994662" y="1994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8548" y="4856987"/>
              <a:ext cx="4000500" cy="1999614"/>
            </a:xfrm>
            <a:custGeom>
              <a:avLst/>
              <a:gdLst/>
              <a:ahLst/>
              <a:cxnLst/>
              <a:rect l="l" t="t" r="r" b="b"/>
              <a:pathLst>
                <a:path w="4000500" h="1999615">
                  <a:moveTo>
                    <a:pt x="2001139" y="0"/>
                  </a:moveTo>
                  <a:lnTo>
                    <a:pt x="0" y="1999294"/>
                  </a:lnTo>
                  <a:lnTo>
                    <a:pt x="4000500" y="1999294"/>
                  </a:lnTo>
                  <a:lnTo>
                    <a:pt x="2001139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0729" y="5785866"/>
              <a:ext cx="2133600" cy="4445"/>
            </a:xfrm>
            <a:custGeom>
              <a:avLst/>
              <a:gdLst/>
              <a:ahLst/>
              <a:cxnLst/>
              <a:rect l="l" t="t" r="r" b="b"/>
              <a:pathLst>
                <a:path w="2133600" h="4445">
                  <a:moveTo>
                    <a:pt x="0" y="0"/>
                  </a:moveTo>
                  <a:lnTo>
                    <a:pt x="2133600" y="3987"/>
                  </a:lnTo>
                </a:path>
              </a:pathLst>
            </a:custGeom>
            <a:ln w="101600">
              <a:solidFill>
                <a:srgbClr val="7BA6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38978" y="122046"/>
            <a:ext cx="58851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635" marR="5080" indent="-1004569">
              <a:lnSpc>
                <a:spcPct val="100000"/>
              </a:lnSpc>
              <a:spcBef>
                <a:spcPts val="100"/>
              </a:spcBef>
            </a:pPr>
            <a:r>
              <a:rPr sz="3600" spc="-285" dirty="0">
                <a:solidFill>
                  <a:srgbClr val="000000"/>
                </a:solidFill>
              </a:rPr>
              <a:t>Bas</a:t>
            </a:r>
            <a:r>
              <a:rPr sz="3600" spc="-150" dirty="0">
                <a:solidFill>
                  <a:srgbClr val="000000"/>
                </a:solidFill>
              </a:rPr>
              <a:t>i</a:t>
            </a:r>
            <a:r>
              <a:rPr sz="3600" spc="-330" dirty="0">
                <a:solidFill>
                  <a:srgbClr val="000000"/>
                </a:solidFill>
              </a:rPr>
              <a:t>c</a:t>
            </a:r>
            <a:r>
              <a:rPr sz="3600" spc="-90" dirty="0">
                <a:solidFill>
                  <a:srgbClr val="000000"/>
                </a:solidFill>
              </a:rPr>
              <a:t> </a:t>
            </a:r>
            <a:r>
              <a:rPr sz="3600" spc="-130" dirty="0">
                <a:solidFill>
                  <a:srgbClr val="000000"/>
                </a:solidFill>
              </a:rPr>
              <a:t>Deta</a:t>
            </a:r>
            <a:r>
              <a:rPr sz="3600" spc="-80" dirty="0">
                <a:solidFill>
                  <a:srgbClr val="000000"/>
                </a:solidFill>
              </a:rPr>
              <a:t>i</a:t>
            </a:r>
            <a:r>
              <a:rPr sz="3600" spc="-245" dirty="0">
                <a:solidFill>
                  <a:srgbClr val="000000"/>
                </a:solidFill>
              </a:rPr>
              <a:t>ls</a:t>
            </a:r>
            <a:r>
              <a:rPr sz="3600" spc="-90" dirty="0">
                <a:solidFill>
                  <a:srgbClr val="000000"/>
                </a:solidFill>
              </a:rPr>
              <a:t> </a:t>
            </a:r>
            <a:r>
              <a:rPr sz="3600" spc="-180" dirty="0">
                <a:solidFill>
                  <a:srgbClr val="000000"/>
                </a:solidFill>
              </a:rPr>
              <a:t>of</a:t>
            </a:r>
            <a:r>
              <a:rPr sz="3600" spc="-100" dirty="0">
                <a:solidFill>
                  <a:srgbClr val="000000"/>
                </a:solidFill>
              </a:rPr>
              <a:t> </a:t>
            </a:r>
            <a:r>
              <a:rPr sz="3600" spc="-135" dirty="0">
                <a:solidFill>
                  <a:srgbClr val="000000"/>
                </a:solidFill>
              </a:rPr>
              <a:t>th</a:t>
            </a:r>
            <a:r>
              <a:rPr sz="3600" spc="-150" dirty="0">
                <a:solidFill>
                  <a:srgbClr val="000000"/>
                </a:solidFill>
              </a:rPr>
              <a:t>e</a:t>
            </a:r>
            <a:r>
              <a:rPr sz="3600" spc="-114" dirty="0">
                <a:solidFill>
                  <a:srgbClr val="000000"/>
                </a:solidFill>
              </a:rPr>
              <a:t> </a:t>
            </a:r>
            <a:r>
              <a:rPr sz="3600" spc="-160" dirty="0">
                <a:solidFill>
                  <a:srgbClr val="000000"/>
                </a:solidFill>
              </a:rPr>
              <a:t>Tea</a:t>
            </a:r>
            <a:r>
              <a:rPr sz="3600" spc="-240" dirty="0">
                <a:solidFill>
                  <a:srgbClr val="000000"/>
                </a:solidFill>
              </a:rPr>
              <a:t>m</a:t>
            </a:r>
            <a:r>
              <a:rPr sz="3600" spc="-105" dirty="0">
                <a:solidFill>
                  <a:srgbClr val="000000"/>
                </a:solidFill>
              </a:rPr>
              <a:t> </a:t>
            </a:r>
            <a:r>
              <a:rPr sz="3600" spc="-150" dirty="0">
                <a:solidFill>
                  <a:srgbClr val="000000"/>
                </a:solidFill>
              </a:rPr>
              <a:t>and  </a:t>
            </a:r>
            <a:r>
              <a:rPr sz="3600" spc="-175" dirty="0">
                <a:solidFill>
                  <a:srgbClr val="000000"/>
                </a:solidFill>
              </a:rPr>
              <a:t>Proble</a:t>
            </a:r>
            <a:r>
              <a:rPr sz="3600" spc="-295" dirty="0">
                <a:solidFill>
                  <a:srgbClr val="000000"/>
                </a:solidFill>
              </a:rPr>
              <a:t>m</a:t>
            </a:r>
            <a:r>
              <a:rPr sz="3600" spc="-105" dirty="0">
                <a:solidFill>
                  <a:srgbClr val="000000"/>
                </a:solidFill>
              </a:rPr>
              <a:t> </a:t>
            </a:r>
            <a:r>
              <a:rPr sz="3600" spc="-135" dirty="0">
                <a:solidFill>
                  <a:srgbClr val="000000"/>
                </a:solidFill>
              </a:rPr>
              <a:t>Stateme</a:t>
            </a:r>
            <a:r>
              <a:rPr sz="3600" spc="-160" dirty="0">
                <a:solidFill>
                  <a:srgbClr val="000000"/>
                </a:solidFill>
              </a:rPr>
              <a:t>n</a:t>
            </a:r>
            <a:r>
              <a:rPr sz="3600" spc="-40" dirty="0">
                <a:solidFill>
                  <a:srgbClr val="000000"/>
                </a:solidFill>
              </a:rPr>
              <a:t>t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5811773" y="1529841"/>
            <a:ext cx="5565140" cy="495327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68580" marR="758190" indent="-56515">
              <a:lnSpc>
                <a:spcPts val="1939"/>
              </a:lnSpc>
              <a:spcBef>
                <a:spcPts val="345"/>
              </a:spcBef>
            </a:pPr>
            <a:r>
              <a:rPr sz="1800" b="1" spc="-85" dirty="0">
                <a:solidFill>
                  <a:srgbClr val="7BA654"/>
                </a:solidFill>
                <a:latin typeface="Arial"/>
                <a:cs typeface="Arial"/>
              </a:rPr>
              <a:t>Ministry/Organization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Name/Student</a:t>
            </a:r>
            <a:r>
              <a:rPr sz="1800" b="1" spc="-4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7BA654"/>
                </a:solidFill>
                <a:latin typeface="Arial"/>
                <a:cs typeface="Arial"/>
              </a:rPr>
              <a:t>Innovation: </a:t>
            </a:r>
            <a:r>
              <a:rPr sz="1800" b="1" spc="-484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Ministry</a:t>
            </a:r>
            <a:r>
              <a:rPr sz="1800" b="1" spc="-6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of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29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80" dirty="0">
                <a:solidFill>
                  <a:srgbClr val="7BA654"/>
                </a:solidFill>
                <a:latin typeface="Arial"/>
                <a:cs typeface="Arial"/>
              </a:rPr>
              <a:t>extil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85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b="1" spc="-155" dirty="0">
                <a:solidFill>
                  <a:srgbClr val="7BA654"/>
                </a:solidFill>
                <a:latin typeface="Arial"/>
                <a:cs typeface="Arial"/>
              </a:rPr>
              <a:t>P</a:t>
            </a:r>
            <a:r>
              <a:rPr sz="1800" b="1" spc="-150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6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75" dirty="0">
                <a:solidFill>
                  <a:srgbClr val="7BA654"/>
                </a:solidFill>
                <a:latin typeface="Arial"/>
                <a:cs typeface="Arial"/>
              </a:rPr>
              <a:t>Code</a:t>
            </a: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sz="1800" b="1" spc="-4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SIH13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0</a:t>
            </a:r>
            <a:r>
              <a:rPr sz="1800" b="1" spc="50" dirty="0">
                <a:solidFill>
                  <a:srgbClr val="7BA654"/>
                </a:solidFill>
                <a:latin typeface="Arial"/>
                <a:cs typeface="Arial"/>
              </a:rPr>
              <a:t>9</a:t>
            </a:r>
            <a:endParaRPr sz="1800" dirty="0">
              <a:latin typeface="Arial"/>
              <a:cs typeface="Arial"/>
            </a:endParaRPr>
          </a:p>
          <a:p>
            <a:pPr marL="12700" marR="242570">
              <a:lnSpc>
                <a:spcPts val="1939"/>
              </a:lnSpc>
              <a:spcBef>
                <a:spcPts val="1030"/>
              </a:spcBef>
            </a:pP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Problem</a:t>
            </a:r>
            <a:r>
              <a:rPr sz="1800" b="1" spc="-65" dirty="0">
                <a:solidFill>
                  <a:srgbClr val="7BA654"/>
                </a:solidFill>
                <a:latin typeface="Arial"/>
                <a:cs typeface="Arial"/>
              </a:rPr>
              <a:t> Statement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Title: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Application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Development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for </a:t>
            </a:r>
            <a:r>
              <a:rPr sz="1800" b="1" spc="-484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14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150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itoring</a:t>
            </a:r>
            <a:r>
              <a:rPr sz="1800" b="1" spc="-7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of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wool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7BA654"/>
                </a:solidFill>
                <a:latin typeface="Arial"/>
                <a:cs typeface="Arial"/>
              </a:rPr>
              <a:t>fr</a:t>
            </a:r>
            <a:r>
              <a:rPr sz="1800" b="1" spc="-14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6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Farm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15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fabric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b="1" spc="-229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40" dirty="0">
                <a:solidFill>
                  <a:srgbClr val="7BA654"/>
                </a:solidFill>
                <a:latin typeface="Arial"/>
                <a:cs typeface="Arial"/>
              </a:rPr>
              <a:t>ea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am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lang="en-US" sz="1800" b="1" spc="-3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lang="en-US" sz="1800" b="1" spc="-170" dirty="0">
                <a:solidFill>
                  <a:srgbClr val="7BA654"/>
                </a:solidFill>
                <a:latin typeface="Arial"/>
                <a:cs typeface="Arial"/>
              </a:rPr>
              <a:t> SYNTAX SQUAD</a:t>
            </a:r>
            <a:endParaRPr sz="1800" dirty="0">
              <a:latin typeface="Arial"/>
              <a:cs typeface="Arial"/>
            </a:endParaRPr>
          </a:p>
          <a:p>
            <a:pPr marL="12700" marR="2255520">
              <a:lnSpc>
                <a:spcPts val="4910"/>
              </a:lnSpc>
              <a:spcBef>
                <a:spcPts val="595"/>
              </a:spcBef>
            </a:pPr>
            <a:r>
              <a:rPr sz="1800" b="1" spc="-229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40" dirty="0">
                <a:solidFill>
                  <a:srgbClr val="7BA654"/>
                </a:solidFill>
                <a:latin typeface="Arial"/>
                <a:cs typeface="Arial"/>
              </a:rPr>
              <a:t>ea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7BA654"/>
                </a:solidFill>
                <a:latin typeface="Arial"/>
                <a:cs typeface="Arial"/>
              </a:rPr>
              <a:t>L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80" dirty="0">
                <a:solidFill>
                  <a:srgbClr val="7BA654"/>
                </a:solidFill>
                <a:latin typeface="Arial"/>
                <a:cs typeface="Arial"/>
              </a:rPr>
              <a:t>ader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am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Arju</a:t>
            </a:r>
            <a:r>
              <a:rPr sz="1800" b="1" spc="-150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7BA654"/>
                </a:solidFill>
                <a:latin typeface="Arial"/>
                <a:cs typeface="Arial"/>
              </a:rPr>
              <a:t>Ku</a:t>
            </a:r>
            <a:r>
              <a:rPr sz="1800" b="1" spc="-140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ar  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In</a:t>
            </a:r>
            <a:r>
              <a:rPr sz="1800" b="1" spc="-135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titu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solidFill>
                  <a:srgbClr val="7BA654"/>
                </a:solidFill>
                <a:latin typeface="Arial"/>
                <a:cs typeface="Arial"/>
              </a:rPr>
              <a:t>Cod</a:t>
            </a:r>
            <a:r>
              <a:rPr sz="1800" b="1" spc="-1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(</a:t>
            </a:r>
            <a:r>
              <a:rPr sz="1800" b="1" spc="-210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140" dirty="0">
                <a:solidFill>
                  <a:srgbClr val="7BA654"/>
                </a:solidFill>
                <a:latin typeface="Arial"/>
                <a:cs typeface="Arial"/>
              </a:rPr>
              <a:t>ISHE)</a:t>
            </a:r>
            <a:r>
              <a:rPr lang="en-US" sz="1800" b="1" spc="-14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lang="en-US" sz="1800" b="1" spc="-140" dirty="0">
                <a:solidFill>
                  <a:srgbClr val="7BA654"/>
                </a:solidFill>
                <a:latin typeface="Arial"/>
                <a:cs typeface="Arial"/>
              </a:rPr>
              <a:t> C-26855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ts val="1920"/>
              </a:lnSpc>
              <a:spcBef>
                <a:spcPts val="1305"/>
              </a:spcBef>
            </a:pP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In</a:t>
            </a:r>
            <a:r>
              <a:rPr sz="1800" b="1" spc="-135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titu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am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lang="en-US" sz="1800" b="1" spc="-165" dirty="0" err="1">
                <a:solidFill>
                  <a:srgbClr val="7BA654"/>
                </a:solidFill>
                <a:latin typeface="Arial"/>
                <a:cs typeface="Arial"/>
              </a:rPr>
              <a:t>Aud</a:t>
            </a:r>
            <a:r>
              <a:rPr lang="en-US" sz="1800" b="1" spc="-70" dirty="0" err="1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lang="en-US" sz="1800" b="1" spc="-85" dirty="0" err="1">
                <a:solidFill>
                  <a:srgbClr val="7BA654"/>
                </a:solidFill>
                <a:latin typeface="Arial"/>
                <a:cs typeface="Arial"/>
              </a:rPr>
              <a:t>sankar</a:t>
            </a:r>
            <a:r>
              <a:rPr lang="en-US" sz="1800" b="1" spc="-80" dirty="0" err="1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lang="en-US"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lang="en-US" sz="1800" b="1" spc="-95" dirty="0">
                <a:solidFill>
                  <a:srgbClr val="7BA654"/>
                </a:solidFill>
                <a:latin typeface="Arial"/>
                <a:cs typeface="Arial"/>
              </a:rPr>
              <a:t>coll</a:t>
            </a:r>
            <a:r>
              <a:rPr lang="en-US" sz="1800" b="1" spc="-114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lang="en-US" sz="1800" b="1" spc="-125" dirty="0">
                <a:solidFill>
                  <a:srgbClr val="7BA654"/>
                </a:solidFill>
                <a:latin typeface="Arial"/>
                <a:cs typeface="Arial"/>
              </a:rPr>
              <a:t>g</a:t>
            </a:r>
            <a:r>
              <a:rPr lang="en-US" sz="1800" b="1" spc="-11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lang="en-US"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lang="en-US" sz="1800" b="1" spc="-90" dirty="0">
                <a:solidFill>
                  <a:srgbClr val="7BA654"/>
                </a:solidFill>
                <a:latin typeface="Arial"/>
                <a:cs typeface="Arial"/>
              </a:rPr>
              <a:t>of</a:t>
            </a:r>
            <a:r>
              <a:rPr lang="en-US" sz="1800" b="1" spc="-6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lang="en-US" sz="1800" b="1" spc="-24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lang="en-US" sz="1800" b="1" spc="-100" dirty="0">
                <a:solidFill>
                  <a:srgbClr val="7BA654"/>
                </a:solidFill>
                <a:latin typeface="Arial"/>
                <a:cs typeface="Arial"/>
              </a:rPr>
              <a:t>nginee</a:t>
            </a:r>
            <a:r>
              <a:rPr lang="en-US" sz="1800" b="1" spc="-85" dirty="0">
                <a:solidFill>
                  <a:srgbClr val="7BA654"/>
                </a:solidFill>
                <a:latin typeface="Arial"/>
                <a:cs typeface="Arial"/>
              </a:rPr>
              <a:t>ri</a:t>
            </a:r>
            <a:r>
              <a:rPr lang="en-US" sz="1800" b="1" spc="-150" dirty="0">
                <a:solidFill>
                  <a:srgbClr val="7BA654"/>
                </a:solidFill>
                <a:latin typeface="Arial"/>
                <a:cs typeface="Arial"/>
              </a:rPr>
              <a:t>ng</a:t>
            </a:r>
            <a:r>
              <a:rPr lang="en-US" sz="1800" b="1" spc="-4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lang="en-US" sz="1800" b="1" spc="-75" dirty="0">
                <a:solidFill>
                  <a:srgbClr val="7BA654"/>
                </a:solidFill>
                <a:latin typeface="Arial"/>
                <a:cs typeface="Arial"/>
              </a:rPr>
              <a:t>and  </a:t>
            </a:r>
            <a:r>
              <a:rPr lang="en-US" sz="1800" b="1" spc="-150" dirty="0">
                <a:solidFill>
                  <a:srgbClr val="7BA654"/>
                </a:solidFill>
                <a:latin typeface="Arial"/>
                <a:cs typeface="Arial"/>
              </a:rPr>
              <a:t>technology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Theme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Name:Transportation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7BA654"/>
                </a:solidFill>
                <a:latin typeface="Arial"/>
                <a:cs typeface="Arial"/>
              </a:rPr>
              <a:t>&amp;</a:t>
            </a:r>
            <a:r>
              <a:rPr sz="1800" b="1" spc="-4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7BA654"/>
                </a:solidFill>
                <a:latin typeface="Arial"/>
                <a:cs typeface="Arial"/>
              </a:rPr>
              <a:t>Logistics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3103" y="251459"/>
            <a:ext cx="3329940" cy="16718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2" y="3899915"/>
            <a:ext cx="2959100" cy="2959735"/>
            <a:chOff x="832" y="3899915"/>
            <a:chExt cx="2959100" cy="2959735"/>
          </a:xfrm>
        </p:grpSpPr>
        <p:sp>
          <p:nvSpPr>
            <p:cNvPr id="3" name="object 3"/>
            <p:cNvSpPr/>
            <p:nvPr/>
          </p:nvSpPr>
          <p:spPr>
            <a:xfrm>
              <a:off x="970788" y="5367527"/>
              <a:ext cx="1988820" cy="1492250"/>
            </a:xfrm>
            <a:custGeom>
              <a:avLst/>
              <a:gdLst/>
              <a:ahLst/>
              <a:cxnLst/>
              <a:rect l="l" t="t" r="r" b="b"/>
              <a:pathLst>
                <a:path w="1988820" h="1492250">
                  <a:moveTo>
                    <a:pt x="497586" y="0"/>
                  </a:moveTo>
                  <a:lnTo>
                    <a:pt x="0" y="497890"/>
                  </a:lnTo>
                  <a:lnTo>
                    <a:pt x="993520" y="1491995"/>
                  </a:lnTo>
                  <a:lnTo>
                    <a:pt x="1988820" y="1491995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2" y="5891097"/>
              <a:ext cx="967105" cy="969010"/>
            </a:xfrm>
            <a:custGeom>
              <a:avLst/>
              <a:gdLst/>
              <a:ahLst/>
              <a:cxnLst/>
              <a:rect l="l" t="t" r="r" b="b"/>
              <a:pathLst>
                <a:path w="967105" h="969009">
                  <a:moveTo>
                    <a:pt x="0" y="0"/>
                  </a:moveTo>
                  <a:lnTo>
                    <a:pt x="0" y="968424"/>
                  </a:lnTo>
                  <a:lnTo>
                    <a:pt x="966907" y="968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" y="3899915"/>
              <a:ext cx="970280" cy="1941830"/>
            </a:xfrm>
            <a:custGeom>
              <a:avLst/>
              <a:gdLst/>
              <a:ahLst/>
              <a:cxnLst/>
              <a:rect l="l" t="t" r="r" b="b"/>
              <a:pathLst>
                <a:path w="970280" h="1941829">
                  <a:moveTo>
                    <a:pt x="0" y="0"/>
                  </a:moveTo>
                  <a:lnTo>
                    <a:pt x="0" y="1941575"/>
                  </a:lnTo>
                  <a:lnTo>
                    <a:pt x="969954" y="970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1658" y="12649"/>
            <a:ext cx="4936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0" dirty="0">
                <a:solidFill>
                  <a:srgbClr val="000000"/>
                </a:solidFill>
              </a:rPr>
              <a:t>Idea/Ap</a:t>
            </a:r>
            <a:r>
              <a:rPr sz="4000" spc="-130" dirty="0">
                <a:solidFill>
                  <a:srgbClr val="000000"/>
                </a:solidFill>
              </a:rPr>
              <a:t>p</a:t>
            </a:r>
            <a:r>
              <a:rPr sz="4000" spc="-204" dirty="0">
                <a:solidFill>
                  <a:srgbClr val="000000"/>
                </a:solidFill>
              </a:rPr>
              <a:t>ro</a:t>
            </a:r>
            <a:r>
              <a:rPr sz="4000" spc="-240" dirty="0">
                <a:solidFill>
                  <a:srgbClr val="000000"/>
                </a:solidFill>
              </a:rPr>
              <a:t>a</a:t>
            </a:r>
            <a:r>
              <a:rPr sz="4000" spc="-320" dirty="0">
                <a:solidFill>
                  <a:srgbClr val="000000"/>
                </a:solidFill>
              </a:rPr>
              <a:t>ch</a:t>
            </a:r>
            <a:r>
              <a:rPr sz="4000" spc="-114" dirty="0">
                <a:solidFill>
                  <a:srgbClr val="000000"/>
                </a:solidFill>
              </a:rPr>
              <a:t> </a:t>
            </a:r>
            <a:r>
              <a:rPr sz="4000" spc="-145" dirty="0">
                <a:solidFill>
                  <a:srgbClr val="000000"/>
                </a:solidFill>
              </a:rPr>
              <a:t>Deta</a:t>
            </a:r>
            <a:r>
              <a:rPr sz="4000" spc="-95" dirty="0">
                <a:solidFill>
                  <a:srgbClr val="000000"/>
                </a:solidFill>
              </a:rPr>
              <a:t>i</a:t>
            </a:r>
            <a:r>
              <a:rPr sz="4000" spc="-275" dirty="0">
                <a:solidFill>
                  <a:srgbClr val="000000"/>
                </a:solidFill>
              </a:rPr>
              <a:t>ls</a:t>
            </a:r>
            <a:endParaRPr sz="4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8C6E6-25FC-72C3-3115-134EB6830460}"/>
              </a:ext>
            </a:extLst>
          </p:cNvPr>
          <p:cNvSpPr txBox="1"/>
          <p:nvPr/>
        </p:nvSpPr>
        <p:spPr>
          <a:xfrm>
            <a:off x="268269" y="1011339"/>
            <a:ext cx="6781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Lucida Bright" panose="02040602050505020304" pitchFamily="18" charset="0"/>
              </a:rPr>
              <a:t>Farmers in the wool production industry face several challenges and problems like </a:t>
            </a:r>
            <a:r>
              <a:rPr lang="en-US" b="1" i="0" dirty="0">
                <a:effectLst/>
                <a:latin typeface="Lucida Bright" panose="02040602050505020304" pitchFamily="18" charset="0"/>
              </a:rPr>
              <a:t>Market Access and Price Volatility,</a:t>
            </a:r>
            <a:r>
              <a:rPr lang="en-IN" b="1" i="0" dirty="0">
                <a:effectLst/>
                <a:latin typeface="Lucida Bright" panose="02040602050505020304" pitchFamily="18" charset="0"/>
              </a:rPr>
              <a:t> Quality Control, Traceability and Transparency, Market Trends and Demand.</a:t>
            </a:r>
          </a:p>
          <a:p>
            <a:pPr algn="just"/>
            <a:endParaRPr lang="en-IN" b="1" dirty="0">
              <a:latin typeface="Lucida Bright" panose="020406020505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Lucida Bright" panose="02040602050505020304" pitchFamily="18" charset="0"/>
              </a:rPr>
              <a:t>Market Access</a:t>
            </a:r>
            <a:r>
              <a:rPr lang="en-US" b="0" i="0" dirty="0">
                <a:solidFill>
                  <a:srgbClr val="374151"/>
                </a:solidFill>
                <a:effectLst/>
                <a:latin typeface="Lucida Bright" panose="02040602050505020304" pitchFamily="18" charset="0"/>
              </a:rPr>
              <a:t>: Access to the wider market can be facilitated through the application</a:t>
            </a:r>
            <a:r>
              <a:rPr lang="en-IN" b="1" i="0" dirty="0">
                <a:solidFill>
                  <a:srgbClr val="374151"/>
                </a:solidFill>
                <a:effectLst/>
                <a:latin typeface="Lucida Bright" panose="020406020505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b="1" i="0" dirty="0">
              <a:solidFill>
                <a:srgbClr val="374151"/>
              </a:solidFill>
              <a:effectLst/>
              <a:latin typeface="Lucida Bright" panose="020406020505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Lucida Bright" panose="02040602050505020304" pitchFamily="18" charset="0"/>
              </a:rPr>
              <a:t>Financial Management</a:t>
            </a:r>
            <a:r>
              <a:rPr lang="en-US" b="0" i="0" dirty="0">
                <a:solidFill>
                  <a:srgbClr val="374151"/>
                </a:solidFill>
                <a:effectLst/>
                <a:latin typeface="Lucida Bright" panose="02040602050505020304" pitchFamily="18" charset="0"/>
              </a:rPr>
              <a:t>: The application can assist in financial management, including cost tracking, revenue monitoring, and budgeting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b="1" dirty="0">
              <a:solidFill>
                <a:srgbClr val="374151"/>
              </a:solidFill>
              <a:latin typeface="Lucida Bright" panose="020406020505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374151"/>
                </a:solidFill>
                <a:effectLst/>
                <a:latin typeface="Lucida Bright" panose="02040602050505020304" pitchFamily="18" charset="0"/>
              </a:rPr>
              <a:t>Traceability</a:t>
            </a:r>
            <a:r>
              <a:rPr lang="en-US" b="0" i="0" dirty="0">
                <a:solidFill>
                  <a:srgbClr val="374151"/>
                </a:solidFill>
                <a:effectLst/>
                <a:latin typeface="Lucida Bright" panose="02040602050505020304" pitchFamily="18" charset="0"/>
              </a:rPr>
              <a:t> of wool from farm to fabric can provide assurance to buyers and consumers about the origin and quality of the wool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374151"/>
              </a:solidFill>
              <a:effectLst/>
              <a:latin typeface="Lucida Bright" panose="020406020505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Lucida Bright" panose="02040602050505020304" pitchFamily="18" charset="0"/>
              </a:rPr>
              <a:t>Training Resources</a:t>
            </a:r>
            <a:r>
              <a:rPr lang="en-US" b="0" i="0" dirty="0">
                <a:solidFill>
                  <a:srgbClr val="374151"/>
                </a:solidFill>
                <a:effectLst/>
                <a:latin typeface="Lucida Bright" panose="02040602050505020304" pitchFamily="18" charset="0"/>
              </a:rPr>
              <a:t>: Offer training materials and resources to help farmers adopt technology and best practices.</a:t>
            </a:r>
            <a:endParaRPr lang="en-IN" dirty="0">
              <a:latin typeface="Lucida Bright" panose="020406020505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698CC0-531C-4D5A-6598-EF61140A5A0E}"/>
              </a:ext>
            </a:extLst>
          </p:cNvPr>
          <p:cNvSpPr txBox="1"/>
          <p:nvPr/>
        </p:nvSpPr>
        <p:spPr>
          <a:xfrm>
            <a:off x="7360239" y="3966517"/>
            <a:ext cx="4712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</a:t>
            </a:r>
            <a:r>
              <a:rPr lang="en-US" b="1" dirty="0">
                <a:solidFill>
                  <a:srgbClr val="92D050"/>
                </a:solidFill>
                <a:latin typeface="Lucida Bright" panose="02040602050505020304" pitchFamily="18" charset="0"/>
              </a:rPr>
              <a:t>TECHNOLOGY STACK: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1B220531-9B77-C7F7-81D7-0FACBA1D62A9}"/>
              </a:ext>
            </a:extLst>
          </p:cNvPr>
          <p:cNvSpPr/>
          <p:nvPr/>
        </p:nvSpPr>
        <p:spPr>
          <a:xfrm>
            <a:off x="305140" y="838200"/>
            <a:ext cx="6744929" cy="5638800"/>
          </a:xfrm>
          <a:custGeom>
            <a:avLst/>
            <a:gdLst/>
            <a:ahLst/>
            <a:cxnLst/>
            <a:rect l="l" t="t" r="r" b="b"/>
            <a:pathLst>
              <a:path w="6080759" h="5420995">
                <a:moveTo>
                  <a:pt x="0" y="5420868"/>
                </a:moveTo>
                <a:lnTo>
                  <a:pt x="6080759" y="5420868"/>
                </a:lnTo>
                <a:lnTo>
                  <a:pt x="6080759" y="0"/>
                </a:lnTo>
                <a:lnTo>
                  <a:pt x="0" y="0"/>
                </a:lnTo>
                <a:lnTo>
                  <a:pt x="0" y="54208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6F5E637A-8054-9E65-AA77-47FBB7399FB5}"/>
              </a:ext>
            </a:extLst>
          </p:cNvPr>
          <p:cNvSpPr/>
          <p:nvPr/>
        </p:nvSpPr>
        <p:spPr>
          <a:xfrm>
            <a:off x="7162800" y="3899915"/>
            <a:ext cx="4866628" cy="2577085"/>
          </a:xfrm>
          <a:custGeom>
            <a:avLst/>
            <a:gdLst/>
            <a:ahLst/>
            <a:cxnLst/>
            <a:rect l="l" t="t" r="r" b="b"/>
            <a:pathLst>
              <a:path w="6080759" h="5420995">
                <a:moveTo>
                  <a:pt x="0" y="5420868"/>
                </a:moveTo>
                <a:lnTo>
                  <a:pt x="6080759" y="5420868"/>
                </a:lnTo>
                <a:lnTo>
                  <a:pt x="6080759" y="0"/>
                </a:lnTo>
                <a:lnTo>
                  <a:pt x="0" y="0"/>
                </a:lnTo>
                <a:lnTo>
                  <a:pt x="0" y="54208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Flutter – Medium">
            <a:extLst>
              <a:ext uri="{FF2B5EF4-FFF2-40B4-BE49-F238E27FC236}">
                <a16:creationId xmlns:a16="http://schemas.microsoft.com/office/drawing/2014/main" id="{9300AC22-AA07-8AAF-E4DE-833983A5E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075" y="5621014"/>
            <a:ext cx="645318" cy="71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5 - Wikipedia">
            <a:extLst>
              <a:ext uri="{FF2B5EF4-FFF2-40B4-BE49-F238E27FC236}">
                <a16:creationId xmlns:a16="http://schemas.microsoft.com/office/drawing/2014/main" id="{6C0A9360-AEDE-E0C6-FABB-7F6B35111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380" y="4459285"/>
            <a:ext cx="714059" cy="71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utoShape 6" descr="CSS - Wikipedia">
            <a:extLst>
              <a:ext uri="{FF2B5EF4-FFF2-40B4-BE49-F238E27FC236}">
                <a16:creationId xmlns:a16="http://schemas.microsoft.com/office/drawing/2014/main" id="{7EB49D12-CC0A-7C9D-52A8-40C12AAAF4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6" name="Picture 12" descr="CSS - Wikipedia">
            <a:extLst>
              <a:ext uri="{FF2B5EF4-FFF2-40B4-BE49-F238E27FC236}">
                <a16:creationId xmlns:a16="http://schemas.microsoft.com/office/drawing/2014/main" id="{7C02649A-F721-5560-6570-5792ED0AA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587" y="4452680"/>
            <a:ext cx="510804" cy="72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A7DD993F-90B2-AF3B-1046-46CB14249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736" y="4500465"/>
            <a:ext cx="1228558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ySQL logo and symbol, meaning, history, PNG">
            <a:extLst>
              <a:ext uri="{FF2B5EF4-FFF2-40B4-BE49-F238E27FC236}">
                <a16:creationId xmlns:a16="http://schemas.microsoft.com/office/drawing/2014/main" id="{18765ED9-7633-E747-272C-711D99324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121" y="5554286"/>
            <a:ext cx="1477328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PI Platform | Open API Management Platform | Axway">
            <a:extLst>
              <a:ext uri="{FF2B5EF4-FFF2-40B4-BE49-F238E27FC236}">
                <a16:creationId xmlns:a16="http://schemas.microsoft.com/office/drawing/2014/main" id="{44F8989E-CBFC-F6E8-FCC5-E01D0BACB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47" y="5700117"/>
            <a:ext cx="908656" cy="63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op 10 Free Node.js Frameworks for Web Developers 2022 - Colorlib">
            <a:extLst>
              <a:ext uri="{FF2B5EF4-FFF2-40B4-BE49-F238E27FC236}">
                <a16:creationId xmlns:a16="http://schemas.microsoft.com/office/drawing/2014/main" id="{0E77C163-0B27-15B9-E83C-2B5501E9F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082" y="4533699"/>
            <a:ext cx="1228558" cy="55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Firebase | Google's Mobile and Web App Development Platform">
            <a:extLst>
              <a:ext uri="{FF2B5EF4-FFF2-40B4-BE49-F238E27FC236}">
                <a16:creationId xmlns:a16="http://schemas.microsoft.com/office/drawing/2014/main" id="{E353B9F6-3C6F-950E-30C6-5C3643DF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268" y="5651673"/>
            <a:ext cx="1386082" cy="69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1B0C2-65D6-4E04-FBE5-B057884686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353" y="866356"/>
            <a:ext cx="4836791" cy="2854501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1C811751-2BA5-7F6F-B7CA-A12B8D36AFEA}"/>
              </a:ext>
            </a:extLst>
          </p:cNvPr>
          <p:cNvSpPr/>
          <p:nvPr/>
        </p:nvSpPr>
        <p:spPr>
          <a:xfrm>
            <a:off x="7137604" y="838200"/>
            <a:ext cx="4891824" cy="2935984"/>
          </a:xfrm>
          <a:custGeom>
            <a:avLst/>
            <a:gdLst/>
            <a:ahLst/>
            <a:cxnLst/>
            <a:rect l="l" t="t" r="r" b="b"/>
            <a:pathLst>
              <a:path w="6080759" h="5420995">
                <a:moveTo>
                  <a:pt x="0" y="5420868"/>
                </a:moveTo>
                <a:lnTo>
                  <a:pt x="6080759" y="5420868"/>
                </a:lnTo>
                <a:lnTo>
                  <a:pt x="6080759" y="0"/>
                </a:lnTo>
                <a:lnTo>
                  <a:pt x="0" y="0"/>
                </a:lnTo>
                <a:lnTo>
                  <a:pt x="0" y="54208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70916-B9D5-263C-02E1-8C0AA3EED377}"/>
              </a:ext>
            </a:extLst>
          </p:cNvPr>
          <p:cNvSpPr txBox="1"/>
          <p:nvPr/>
        </p:nvSpPr>
        <p:spPr>
          <a:xfrm>
            <a:off x="7896439" y="201917"/>
            <a:ext cx="3374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Lucida Bright" panose="02040602050505020304" pitchFamily="18" charset="0"/>
              </a:rPr>
              <a:t>ARCHITECTURE</a:t>
            </a:r>
            <a:endParaRPr lang="en-IN" sz="3200" dirty="0">
              <a:solidFill>
                <a:srgbClr val="92D050"/>
              </a:solidFill>
              <a:latin typeface="Lucida Bright" panose="020406020505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60" y="84915"/>
            <a:ext cx="5442585" cy="1508760"/>
          </a:xfrm>
          <a:prstGeom prst="rect">
            <a:avLst/>
          </a:prstGeom>
        </p:spPr>
        <p:txBody>
          <a:bodyPr vert="horz" wrap="square" lIns="0" tIns="394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5"/>
              </a:spcBef>
            </a:pPr>
            <a:r>
              <a:rPr sz="4400" b="1" spc="-105" dirty="0">
                <a:latin typeface="Arial"/>
                <a:cs typeface="Arial"/>
              </a:rPr>
              <a:t>Idea/Ap</a:t>
            </a:r>
            <a:r>
              <a:rPr sz="4400" b="1" spc="-114" dirty="0">
                <a:latin typeface="Arial"/>
                <a:cs typeface="Arial"/>
              </a:rPr>
              <a:t>p</a:t>
            </a:r>
            <a:r>
              <a:rPr sz="4400" b="1" spc="-275" dirty="0">
                <a:latin typeface="Arial"/>
                <a:cs typeface="Arial"/>
              </a:rPr>
              <a:t>roach</a:t>
            </a:r>
            <a:r>
              <a:rPr sz="4400" b="1" spc="-120" dirty="0">
                <a:latin typeface="Arial"/>
                <a:cs typeface="Arial"/>
              </a:rPr>
              <a:t> </a:t>
            </a:r>
            <a:r>
              <a:rPr sz="4400" b="1" spc="-185" dirty="0">
                <a:latin typeface="Arial"/>
                <a:cs typeface="Arial"/>
              </a:rPr>
              <a:t>Details</a:t>
            </a:r>
            <a:endParaRPr lang="en-IN" sz="4400" dirty="0">
              <a:latin typeface="Arial"/>
              <a:cs typeface="Arial"/>
            </a:endParaRPr>
          </a:p>
          <a:p>
            <a:pPr marL="802005">
              <a:lnSpc>
                <a:spcPct val="100000"/>
              </a:lnSpc>
              <a:spcBef>
                <a:spcPts val="1230"/>
              </a:spcBef>
            </a:pPr>
            <a:r>
              <a:rPr lang="en-IN" sz="1800" b="1" spc="-160" dirty="0">
                <a:solidFill>
                  <a:srgbClr val="7BA654"/>
                </a:solidFill>
                <a:latin typeface="Arial"/>
                <a:cs typeface="Arial"/>
              </a:rPr>
              <a:t>Use</a:t>
            </a:r>
            <a:r>
              <a:rPr lang="en-IN" sz="1800" b="1" spc="-4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lang="en-IN" sz="1800" b="1" spc="-150" dirty="0">
                <a:solidFill>
                  <a:srgbClr val="7BA654"/>
                </a:solidFill>
                <a:latin typeface="Arial"/>
                <a:cs typeface="Arial"/>
              </a:rPr>
              <a:t>Case</a:t>
            </a:r>
            <a:r>
              <a:rPr lang="en-IN" sz="1800" b="1" spc="-135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lang="en-IN" sz="1800" b="1" spc="-7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endParaRPr lang="en-IN"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4811" y="1320994"/>
            <a:ext cx="988237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33010">
              <a:lnSpc>
                <a:spcPct val="100000"/>
              </a:lnSpc>
              <a:spcBef>
                <a:spcPts val="100"/>
              </a:spcBef>
            </a:pPr>
            <a:r>
              <a:rPr lang="en-US" spc="-130" dirty="0"/>
              <a:t>Descr</a:t>
            </a:r>
            <a:r>
              <a:rPr lang="en-US" spc="-60" dirty="0"/>
              <a:t>i</a:t>
            </a:r>
            <a:r>
              <a:rPr lang="en-US" spc="-95" dirty="0"/>
              <a:t>be</a:t>
            </a:r>
            <a:r>
              <a:rPr lang="en-US" spc="-50" dirty="0"/>
              <a:t> </a:t>
            </a:r>
            <a:r>
              <a:rPr lang="en-US" spc="-170" dirty="0"/>
              <a:t>y</a:t>
            </a:r>
            <a:r>
              <a:rPr lang="en-US" spc="-195" dirty="0"/>
              <a:t>o</a:t>
            </a:r>
            <a:r>
              <a:rPr lang="en-US" spc="-120" dirty="0"/>
              <a:t>ur</a:t>
            </a:r>
            <a:r>
              <a:rPr lang="en-US" spc="-35" dirty="0"/>
              <a:t> </a:t>
            </a:r>
            <a:r>
              <a:rPr lang="en-US" spc="-95" dirty="0"/>
              <a:t>Dep</a:t>
            </a:r>
            <a:r>
              <a:rPr lang="en-US" spc="-80" dirty="0"/>
              <a:t>e</a:t>
            </a:r>
            <a:r>
              <a:rPr lang="en-US" spc="-105" dirty="0"/>
              <a:t>ndencie</a:t>
            </a:r>
            <a:r>
              <a:rPr lang="en-US" spc="-185" dirty="0"/>
              <a:t>s</a:t>
            </a:r>
            <a:r>
              <a:rPr lang="en-US" spc="-55" dirty="0"/>
              <a:t> </a:t>
            </a:r>
            <a:r>
              <a:rPr lang="en-US" spc="360" dirty="0"/>
              <a:t>/</a:t>
            </a:r>
            <a:r>
              <a:rPr lang="en-US" spc="-55" dirty="0"/>
              <a:t> </a:t>
            </a:r>
            <a:r>
              <a:rPr lang="en-US" spc="-145" dirty="0"/>
              <a:t>Sho</a:t>
            </a:r>
            <a:r>
              <a:rPr lang="en-US" spc="-175" dirty="0"/>
              <a:t>w</a:t>
            </a:r>
            <a:r>
              <a:rPr lang="en-US" spc="-70" dirty="0"/>
              <a:t> </a:t>
            </a:r>
            <a:r>
              <a:rPr lang="en-US" spc="-110" dirty="0"/>
              <a:t>st</a:t>
            </a:r>
            <a:r>
              <a:rPr lang="en-US" spc="-155" dirty="0"/>
              <a:t>o</a:t>
            </a:r>
            <a:r>
              <a:rPr lang="en-US" spc="-110" dirty="0"/>
              <a:t>pp</a:t>
            </a:r>
            <a:r>
              <a:rPr lang="en-US" spc="-95" dirty="0"/>
              <a:t>e</a:t>
            </a:r>
            <a:r>
              <a:rPr lang="en-US" spc="-105" dirty="0"/>
              <a:t>r</a:t>
            </a:r>
            <a:r>
              <a:rPr lang="en-US" spc="-45" dirty="0"/>
              <a:t> </a:t>
            </a:r>
            <a:r>
              <a:rPr lang="en-US" spc="-90" dirty="0"/>
              <a:t>here</a:t>
            </a:r>
          </a:p>
        </p:txBody>
      </p:sp>
      <p:sp>
        <p:nvSpPr>
          <p:cNvPr id="5" name="object 5"/>
          <p:cNvSpPr/>
          <p:nvPr/>
        </p:nvSpPr>
        <p:spPr>
          <a:xfrm>
            <a:off x="5788604" y="1858729"/>
            <a:ext cx="6080760" cy="4338654"/>
          </a:xfrm>
          <a:custGeom>
            <a:avLst/>
            <a:gdLst/>
            <a:ahLst/>
            <a:cxnLst/>
            <a:rect l="l" t="t" r="r" b="b"/>
            <a:pathLst>
              <a:path w="6080759" h="5420995">
                <a:moveTo>
                  <a:pt x="0" y="5420868"/>
                </a:moveTo>
                <a:lnTo>
                  <a:pt x="6080759" y="5420868"/>
                </a:lnTo>
                <a:lnTo>
                  <a:pt x="6080759" y="0"/>
                </a:lnTo>
                <a:lnTo>
                  <a:pt x="0" y="0"/>
                </a:lnTo>
                <a:lnTo>
                  <a:pt x="0" y="54208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88604" y="1683565"/>
            <a:ext cx="5826125" cy="465447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97815" marR="94615" indent="-285750" algn="just">
              <a:lnSpc>
                <a:spcPts val="1510"/>
              </a:lnSpc>
              <a:spcBef>
                <a:spcPts val="295"/>
              </a:spcBef>
              <a:buSzPct val="114285"/>
              <a:buFont typeface="Wingdings" panose="05000000000000000000" pitchFamily="2" charset="2"/>
              <a:buChar char="§"/>
              <a:tabLst>
                <a:tab pos="299720" algn="l"/>
              </a:tabLst>
            </a:pPr>
            <a:endParaRPr lang="en-US" b="1" i="0" dirty="0">
              <a:effectLst/>
              <a:latin typeface="Söhne"/>
            </a:endParaRPr>
          </a:p>
          <a:p>
            <a:pPr marL="297815" marR="94615" indent="-285750" algn="just">
              <a:lnSpc>
                <a:spcPts val="1510"/>
              </a:lnSpc>
              <a:spcBef>
                <a:spcPts val="295"/>
              </a:spcBef>
              <a:buSzPct val="114285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b="1" i="0" dirty="0">
                <a:effectLst/>
                <a:latin typeface="Lucida Bright" panose="02040602050505020304" pitchFamily="18" charset="0"/>
              </a:rPr>
              <a:t>Third-Party APIs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Integration with external services, such as geolocation services, market data APIs, or weather data providers, depends on the availability and reliability of these APIs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97815" marR="94615" indent="-285750" algn="just">
              <a:lnSpc>
                <a:spcPts val="1510"/>
              </a:lnSpc>
              <a:spcBef>
                <a:spcPts val="295"/>
              </a:spcBef>
              <a:buSzPct val="114285"/>
              <a:buFont typeface="Wingdings" panose="05000000000000000000" pitchFamily="2" charset="2"/>
              <a:buChar char="§"/>
              <a:tabLst>
                <a:tab pos="299720" algn="l"/>
              </a:tabLst>
            </a:pPr>
            <a:endParaRPr lang="en-US" b="1" dirty="0">
              <a:latin typeface="Söhne"/>
            </a:endParaRPr>
          </a:p>
          <a:p>
            <a:pPr marL="297815" marR="94615" indent="-285750" algn="just">
              <a:lnSpc>
                <a:spcPts val="1510"/>
              </a:lnSpc>
              <a:spcBef>
                <a:spcPts val="295"/>
              </a:spcBef>
              <a:buSzPct val="114285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b="1" i="0" dirty="0">
                <a:effectLst/>
                <a:latin typeface="Lucida Bright" panose="02040602050505020304" pitchFamily="18" charset="0"/>
              </a:rPr>
              <a:t>Farm Data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project relies on accurate and timely data from wool-producing farms, including information about animal health, shearing schedules, and wool quality</a:t>
            </a:r>
          </a:p>
          <a:p>
            <a:pPr marL="297815" marR="94615" indent="-285750" algn="just">
              <a:lnSpc>
                <a:spcPts val="1510"/>
              </a:lnSpc>
              <a:spcBef>
                <a:spcPts val="295"/>
              </a:spcBef>
              <a:buSzPct val="114285"/>
              <a:buFont typeface="Wingdings" panose="05000000000000000000" pitchFamily="2" charset="2"/>
              <a:buChar char="§"/>
              <a:tabLst>
                <a:tab pos="299720" algn="l"/>
              </a:tabLst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97815" marR="94615" indent="-285750" algn="just">
              <a:lnSpc>
                <a:spcPts val="1510"/>
              </a:lnSpc>
              <a:spcBef>
                <a:spcPts val="295"/>
              </a:spcBef>
              <a:buSzPct val="114285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b="1" i="0" dirty="0">
                <a:effectLst/>
                <a:latin typeface="Lucida Bright" panose="02040602050505020304" pitchFamily="18" charset="0"/>
              </a:rPr>
              <a:t>Market Data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Access to market data and pricing information is crucial for farmers and stakeholders to make informed decisions</a:t>
            </a:r>
          </a:p>
          <a:p>
            <a:pPr marL="12065" marR="94615" algn="just">
              <a:lnSpc>
                <a:spcPts val="1510"/>
              </a:lnSpc>
              <a:spcBef>
                <a:spcPts val="295"/>
              </a:spcBef>
              <a:buSzPct val="114285"/>
              <a:tabLst>
                <a:tab pos="299720" algn="l"/>
              </a:tabLst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97815" marR="94615" indent="-285750" algn="just">
              <a:lnSpc>
                <a:spcPts val="1510"/>
              </a:lnSpc>
              <a:spcBef>
                <a:spcPts val="295"/>
              </a:spcBef>
              <a:buSzPct val="114285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b="1" i="0" dirty="0">
                <a:solidFill>
                  <a:srgbClr val="374151"/>
                </a:solidFill>
                <a:effectLst/>
                <a:latin typeface="Lucida Bright" panose="02040602050505020304" pitchFamily="18" charset="0"/>
              </a:rPr>
              <a:t>Market dynamics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such as supply and demand for wool, consumer preferences, and global trade conditions, are dependencies that can influence project outcomes</a:t>
            </a:r>
          </a:p>
          <a:p>
            <a:pPr marL="297815" marR="94615" indent="-285750" algn="just">
              <a:lnSpc>
                <a:spcPts val="1510"/>
              </a:lnSpc>
              <a:spcBef>
                <a:spcPts val="295"/>
              </a:spcBef>
              <a:buSzPct val="114285"/>
              <a:buFont typeface="Wingdings" panose="05000000000000000000" pitchFamily="2" charset="2"/>
              <a:buChar char="§"/>
              <a:tabLst>
                <a:tab pos="299720" algn="l"/>
              </a:tabLst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97815" marR="94615" indent="-285750" algn="just">
              <a:lnSpc>
                <a:spcPts val="1510"/>
              </a:lnSpc>
              <a:spcBef>
                <a:spcPts val="295"/>
              </a:spcBef>
              <a:buSzPct val="114285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b="1" i="0" dirty="0">
                <a:solidFill>
                  <a:srgbClr val="374151"/>
                </a:solidFill>
                <a:effectLst/>
                <a:latin typeface="Lucida Bright" panose="02040602050505020304" pitchFamily="18" charset="0"/>
              </a:rPr>
              <a:t>Training and support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resources must be available to help farmers and users effectively use the monitoring application</a:t>
            </a:r>
          </a:p>
          <a:p>
            <a:pPr marL="297815" marR="94615" indent="-285750" algn="just">
              <a:lnSpc>
                <a:spcPts val="1510"/>
              </a:lnSpc>
              <a:spcBef>
                <a:spcPts val="295"/>
              </a:spcBef>
              <a:buSzPct val="114285"/>
              <a:buFont typeface="Wingdings" panose="05000000000000000000" pitchFamily="2" charset="2"/>
              <a:buChar char="§"/>
              <a:tabLst>
                <a:tab pos="299720" algn="l"/>
              </a:tabLst>
            </a:pPr>
            <a:endParaRPr lang="en-US" dirty="0">
              <a:latin typeface="Verdana"/>
              <a:cs typeface="Verdan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59B52-C4CE-5E29-2755-56F2E4AB6F6C}"/>
              </a:ext>
            </a:extLst>
          </p:cNvPr>
          <p:cNvSpPr txBox="1"/>
          <p:nvPr/>
        </p:nvSpPr>
        <p:spPr>
          <a:xfrm>
            <a:off x="243918" y="1939424"/>
            <a:ext cx="52542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Lucida Bright" panose="02040602050505020304" pitchFamily="18" charset="0"/>
              </a:rPr>
              <a:t>Budgeting and Cost Tracking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Assist farmers in managing their finances by tracking expenses, revenue, and budgeting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Lucida Bright" panose="02040602050505020304" pitchFamily="18" charset="0"/>
              </a:rPr>
              <a:t>Origin Tracking</a:t>
            </a:r>
            <a:r>
              <a:rPr lang="en-US" dirty="0">
                <a:solidFill>
                  <a:srgbClr val="374151"/>
                </a:solidFill>
                <a:latin typeface="Lucida Bright" panose="02040602050505020304" pitchFamily="18" charset="0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 consumers and buyers with the ability to trace the origin of wool products back to the farm, enhancing transparency and trust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Lucida Bright" panose="02040602050505020304" pitchFamily="18" charset="0"/>
              </a:rPr>
              <a:t>Marketplace Integration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Connect farmers with processors, manufacturers, and buyers looking for specific types of wool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Lucida Bright" panose="02040602050505020304" pitchFamily="18" charset="0"/>
              </a:rPr>
              <a:t>Logistics and Transportation</a:t>
            </a:r>
            <a:r>
              <a:rPr lang="en-US" dirty="0">
                <a:solidFill>
                  <a:srgbClr val="374151"/>
                </a:solidFill>
                <a:latin typeface="Lucida Bright" panose="02040602050505020304" pitchFamily="18" charset="0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Optimize logistics and transportation within the supply chain to reduce costs and improve efficiency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Lucida Bright" panose="02040602050505020304" pitchFamily="18" charset="0"/>
              </a:rPr>
              <a:t>Shearing Management</a:t>
            </a:r>
            <a:r>
              <a:rPr lang="en-US" b="0" i="0" dirty="0">
                <a:solidFill>
                  <a:srgbClr val="374151"/>
                </a:solidFill>
                <a:effectLst/>
                <a:latin typeface="Lucida Bright" panose="02040602050505020304" pitchFamily="18" charset="0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Schedule and coordinate shearing activities, ensuring that wool is harvested at the right time</a:t>
            </a:r>
          </a:p>
          <a:p>
            <a:pPr algn="just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B197DC-3FE1-7CF9-D7C7-B9A191C177C7}"/>
              </a:ext>
            </a:extLst>
          </p:cNvPr>
          <p:cNvSpPr txBox="1"/>
          <p:nvPr/>
        </p:nvSpPr>
        <p:spPr>
          <a:xfrm>
            <a:off x="3200400" y="6483404"/>
            <a:ext cx="600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Lucida Bright" panose="02040602050505020304" pitchFamily="18" charset="0"/>
              </a:rPr>
              <a:t>CHANNELS : </a:t>
            </a:r>
            <a:r>
              <a:rPr lang="en-US" b="1" dirty="0">
                <a:solidFill>
                  <a:srgbClr val="92D050"/>
                </a:solidFill>
                <a:latin typeface="Sitka Banner Semibold" pitchFamily="2" charset="0"/>
              </a:rPr>
              <a:t> </a:t>
            </a:r>
            <a:r>
              <a:rPr lang="en-US" b="1" dirty="0">
                <a:latin typeface="Sitka Banner Semibold" pitchFamily="2" charset="0"/>
              </a:rPr>
              <a:t>Govt portals , Organizations , Industries</a:t>
            </a:r>
            <a:endParaRPr lang="en-IN" b="1" dirty="0">
              <a:latin typeface="Lucida Bright" panose="02040602050505020304" pitchFamily="18" charset="0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EF77C53-795C-92E1-B223-B6FDE06E647B}"/>
              </a:ext>
            </a:extLst>
          </p:cNvPr>
          <p:cNvSpPr/>
          <p:nvPr/>
        </p:nvSpPr>
        <p:spPr>
          <a:xfrm>
            <a:off x="174341" y="1854031"/>
            <a:ext cx="5614263" cy="4338654"/>
          </a:xfrm>
          <a:custGeom>
            <a:avLst/>
            <a:gdLst/>
            <a:ahLst/>
            <a:cxnLst/>
            <a:rect l="l" t="t" r="r" b="b"/>
            <a:pathLst>
              <a:path w="6080759" h="5420995">
                <a:moveTo>
                  <a:pt x="0" y="5420868"/>
                </a:moveTo>
                <a:lnTo>
                  <a:pt x="6080759" y="5420868"/>
                </a:lnTo>
                <a:lnTo>
                  <a:pt x="6080759" y="0"/>
                </a:lnTo>
                <a:lnTo>
                  <a:pt x="0" y="0"/>
                </a:lnTo>
                <a:lnTo>
                  <a:pt x="0" y="54208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7809E862-1CA6-5E25-C36F-6880119382E9}"/>
              </a:ext>
            </a:extLst>
          </p:cNvPr>
          <p:cNvSpPr/>
          <p:nvPr/>
        </p:nvSpPr>
        <p:spPr>
          <a:xfrm>
            <a:off x="3080504" y="6493453"/>
            <a:ext cx="5437178" cy="369333"/>
          </a:xfrm>
          <a:custGeom>
            <a:avLst/>
            <a:gdLst/>
            <a:ahLst/>
            <a:cxnLst/>
            <a:rect l="l" t="t" r="r" b="b"/>
            <a:pathLst>
              <a:path w="6080759" h="5420995">
                <a:moveTo>
                  <a:pt x="0" y="5420868"/>
                </a:moveTo>
                <a:lnTo>
                  <a:pt x="6080759" y="5420868"/>
                </a:lnTo>
                <a:lnTo>
                  <a:pt x="6080759" y="0"/>
                </a:lnTo>
                <a:lnTo>
                  <a:pt x="0" y="0"/>
                </a:lnTo>
                <a:lnTo>
                  <a:pt x="0" y="54208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FA3047C-6313-3634-4D49-B4124F015DF7}"/>
              </a:ext>
            </a:extLst>
          </p:cNvPr>
          <p:cNvSpPr txBox="1"/>
          <p:nvPr/>
        </p:nvSpPr>
        <p:spPr>
          <a:xfrm>
            <a:off x="1778669" y="766534"/>
            <a:ext cx="2614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SHEARING</a:t>
            </a:r>
            <a:endParaRPr lang="en-IN" sz="32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7E0C9A-679F-A9B4-B0E7-1EA6F8B0D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58921"/>
            <a:ext cx="10134600" cy="5593080"/>
          </a:xfrm>
          <a:prstGeom prst="rect">
            <a:avLst/>
          </a:prstGeom>
        </p:spPr>
      </p:pic>
      <p:sp>
        <p:nvSpPr>
          <p:cNvPr id="17" name="object 5">
            <a:extLst>
              <a:ext uri="{FF2B5EF4-FFF2-40B4-BE49-F238E27FC236}">
                <a16:creationId xmlns:a16="http://schemas.microsoft.com/office/drawing/2014/main" id="{F6AA8107-6F31-1A64-6E36-FA8F76D5FE8C}"/>
              </a:ext>
            </a:extLst>
          </p:cNvPr>
          <p:cNvSpPr/>
          <p:nvPr/>
        </p:nvSpPr>
        <p:spPr>
          <a:xfrm>
            <a:off x="838200" y="1098250"/>
            <a:ext cx="9829800" cy="5654456"/>
          </a:xfrm>
          <a:custGeom>
            <a:avLst/>
            <a:gdLst/>
            <a:ahLst/>
            <a:cxnLst/>
            <a:rect l="l" t="t" r="r" b="b"/>
            <a:pathLst>
              <a:path w="6080759" h="5420995">
                <a:moveTo>
                  <a:pt x="0" y="5420868"/>
                </a:moveTo>
                <a:lnTo>
                  <a:pt x="6080759" y="5420868"/>
                </a:lnTo>
                <a:lnTo>
                  <a:pt x="6080759" y="0"/>
                </a:lnTo>
                <a:lnTo>
                  <a:pt x="0" y="0"/>
                </a:lnTo>
                <a:lnTo>
                  <a:pt x="0" y="54208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C5913D-D1AD-DBB7-E2F7-12F1BB7BE653}"/>
              </a:ext>
            </a:extLst>
          </p:cNvPr>
          <p:cNvSpPr txBox="1"/>
          <p:nvPr/>
        </p:nvSpPr>
        <p:spPr>
          <a:xfrm>
            <a:off x="4000500" y="208259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ucida Bright" panose="02040602050505020304" pitchFamily="18" charset="0"/>
              </a:rPr>
              <a:t>PROCESS</a:t>
            </a:r>
            <a:endParaRPr lang="en-IN" sz="48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1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382" y="790194"/>
            <a:ext cx="53365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>
                <a:solidFill>
                  <a:srgbClr val="000000"/>
                </a:solidFill>
              </a:rPr>
              <a:t>Tea</a:t>
            </a:r>
            <a:r>
              <a:rPr sz="4400" spc="-85" dirty="0">
                <a:solidFill>
                  <a:srgbClr val="000000"/>
                </a:solidFill>
              </a:rPr>
              <a:t>m</a:t>
            </a:r>
            <a:r>
              <a:rPr sz="4400" spc="-125" dirty="0">
                <a:solidFill>
                  <a:srgbClr val="000000"/>
                </a:solidFill>
              </a:rPr>
              <a:t> </a:t>
            </a:r>
            <a:r>
              <a:rPr sz="4400" spc="-180" dirty="0">
                <a:solidFill>
                  <a:srgbClr val="000000"/>
                </a:solidFill>
              </a:rPr>
              <a:t>Member</a:t>
            </a:r>
            <a:r>
              <a:rPr sz="4400" spc="-120" dirty="0">
                <a:solidFill>
                  <a:srgbClr val="000000"/>
                </a:solidFill>
              </a:rPr>
              <a:t> </a:t>
            </a:r>
            <a:r>
              <a:rPr sz="4400" spc="-185" dirty="0">
                <a:solidFill>
                  <a:srgbClr val="000000"/>
                </a:solidFill>
              </a:rPr>
              <a:t>Details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42822" y="2071242"/>
            <a:ext cx="4223385" cy="4654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5" dirty="0">
                <a:solidFill>
                  <a:srgbClr val="5D7B3E"/>
                </a:solidFill>
                <a:latin typeface="Tahoma"/>
                <a:cs typeface="Tahoma"/>
              </a:rPr>
              <a:t>Te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114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65" dirty="0">
                <a:solidFill>
                  <a:srgbClr val="5D7B3E"/>
                </a:solidFill>
                <a:latin typeface="Tahoma"/>
                <a:cs typeface="Tahoma"/>
              </a:rPr>
              <a:t>L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de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13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Ar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j</a:t>
            </a:r>
            <a:r>
              <a:rPr sz="1200" b="1" spc="-60" dirty="0">
                <a:solidFill>
                  <a:srgbClr val="5D7B3E"/>
                </a:solidFill>
                <a:latin typeface="Tahoma"/>
                <a:cs typeface="Tahoma"/>
              </a:rPr>
              <a:t>un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5D7B3E"/>
                </a:solidFill>
                <a:latin typeface="Tahoma"/>
                <a:cs typeface="Tahoma"/>
              </a:rPr>
              <a:t>K</a:t>
            </a:r>
            <a:r>
              <a:rPr sz="1200" b="1" spc="-55" dirty="0">
                <a:solidFill>
                  <a:srgbClr val="5D7B3E"/>
                </a:solidFill>
                <a:latin typeface="Tahoma"/>
                <a:cs typeface="Tahoma"/>
              </a:rPr>
              <a:t>um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1397635" algn="l"/>
                <a:tab pos="2755900" algn="l"/>
              </a:tabLst>
            </a:pPr>
            <a:r>
              <a:rPr sz="1200" spc="-40" dirty="0">
                <a:latin typeface="Verdana"/>
                <a:cs typeface="Verdana"/>
              </a:rPr>
              <a:t>Bra</a:t>
            </a:r>
            <a:r>
              <a:rPr sz="1200" spc="-50" dirty="0">
                <a:latin typeface="Verdana"/>
                <a:cs typeface="Verdana"/>
              </a:rPr>
              <a:t>n</a:t>
            </a:r>
            <a:r>
              <a:rPr sz="1200" spc="-20" dirty="0">
                <a:latin typeface="Verdana"/>
                <a:cs typeface="Verdana"/>
              </a:rPr>
              <a:t>ch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(</a:t>
            </a:r>
            <a:r>
              <a:rPr sz="1200" dirty="0">
                <a:latin typeface="Verdana"/>
                <a:cs typeface="Verdana"/>
              </a:rPr>
              <a:t>Bt</a:t>
            </a:r>
            <a:r>
              <a:rPr sz="1200" spc="-20" dirty="0">
                <a:latin typeface="Verdana"/>
                <a:cs typeface="Verdana"/>
              </a:rPr>
              <a:t>ec</a:t>
            </a:r>
            <a:r>
              <a:rPr sz="1200" spc="-30" dirty="0">
                <a:latin typeface="Verdana"/>
                <a:cs typeface="Verdana"/>
              </a:rPr>
              <a:t>h</a:t>
            </a:r>
            <a:r>
              <a:rPr sz="1200" spc="-204" dirty="0">
                <a:latin typeface="Verdana"/>
                <a:cs typeface="Verdana"/>
              </a:rPr>
              <a:t>)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-50" dirty="0">
                <a:latin typeface="Verdana"/>
                <a:cs typeface="Verdana"/>
              </a:rPr>
              <a:t>Stream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(</a:t>
            </a:r>
            <a:r>
              <a:rPr sz="1200" spc="30" dirty="0">
                <a:latin typeface="Verdana"/>
                <a:cs typeface="Verdana"/>
              </a:rPr>
              <a:t>C</a:t>
            </a:r>
            <a:r>
              <a:rPr sz="1200" spc="35" dirty="0">
                <a:latin typeface="Verdana"/>
                <a:cs typeface="Verdana"/>
              </a:rPr>
              <a:t>A</a:t>
            </a:r>
            <a:r>
              <a:rPr sz="1200" spc="-180" dirty="0">
                <a:latin typeface="Verdana"/>
                <a:cs typeface="Verdana"/>
              </a:rPr>
              <a:t>I)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70" dirty="0">
                <a:latin typeface="Verdana"/>
                <a:cs typeface="Verdana"/>
              </a:rPr>
              <a:t>Y</a:t>
            </a:r>
            <a:r>
              <a:rPr sz="1200" spc="-45" dirty="0">
                <a:latin typeface="Verdana"/>
                <a:cs typeface="Verdana"/>
              </a:rPr>
              <a:t>ear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(</a:t>
            </a:r>
            <a:r>
              <a:rPr sz="1200" spc="-170" dirty="0">
                <a:latin typeface="Verdana"/>
                <a:cs typeface="Verdana"/>
              </a:rPr>
              <a:t>III)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b="1" spc="35" dirty="0">
                <a:solidFill>
                  <a:srgbClr val="5D7B3E"/>
                </a:solidFill>
                <a:latin typeface="Tahoma"/>
                <a:cs typeface="Tahoma"/>
              </a:rPr>
              <a:t>Te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114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5D7B3E"/>
                </a:solidFill>
                <a:latin typeface="Tahoma"/>
                <a:cs typeface="Tahoma"/>
              </a:rPr>
              <a:t>Me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mb</a:t>
            </a: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13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155" dirty="0">
                <a:solidFill>
                  <a:srgbClr val="5D7B3E"/>
                </a:solidFill>
                <a:latin typeface="Tahoma"/>
                <a:cs typeface="Tahoma"/>
              </a:rPr>
              <a:t>1</a:t>
            </a:r>
            <a:r>
              <a:rPr sz="1200" b="1" spc="-10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5D7B3E"/>
                </a:solidFill>
                <a:latin typeface="Tahoma"/>
                <a:cs typeface="Tahoma"/>
              </a:rPr>
              <a:t>S</a:t>
            </a:r>
            <a:r>
              <a:rPr sz="1200" b="1" spc="-55" dirty="0">
                <a:solidFill>
                  <a:srgbClr val="5D7B3E"/>
                </a:solidFill>
                <a:latin typeface="Tahoma"/>
                <a:cs typeface="Tahoma"/>
              </a:rPr>
              <a:t>h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i</a:t>
            </a:r>
            <a:r>
              <a:rPr sz="1200" b="1" dirty="0">
                <a:solidFill>
                  <a:srgbClr val="5D7B3E"/>
                </a:solidFill>
                <a:latin typeface="Tahoma"/>
                <a:cs typeface="Tahoma"/>
              </a:rPr>
              <a:t>k</a:t>
            </a:r>
            <a:r>
              <a:rPr sz="1200" b="1" spc="-12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65" dirty="0">
                <a:solidFill>
                  <a:srgbClr val="5D7B3E"/>
                </a:solidFill>
                <a:latin typeface="Tahoma"/>
                <a:cs typeface="Tahoma"/>
              </a:rPr>
              <a:t>J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sm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i</a:t>
            </a:r>
            <a:r>
              <a:rPr sz="1200" b="1" spc="-55" dirty="0">
                <a:solidFill>
                  <a:srgbClr val="5D7B3E"/>
                </a:solidFill>
                <a:latin typeface="Tahoma"/>
                <a:cs typeface="Tahoma"/>
              </a:rPr>
              <a:t>n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endParaRPr sz="1200" dirty="0">
              <a:latin typeface="Tahoma"/>
              <a:cs typeface="Tahoma"/>
            </a:endParaRPr>
          </a:p>
          <a:p>
            <a:pPr marL="12700" marR="669925">
              <a:lnSpc>
                <a:spcPct val="159500"/>
              </a:lnSpc>
              <a:spcBef>
                <a:spcPts val="10"/>
              </a:spcBef>
              <a:tabLst>
                <a:tab pos="1397635" algn="l"/>
                <a:tab pos="2755900" algn="l"/>
              </a:tabLst>
            </a:pPr>
            <a:r>
              <a:rPr sz="1200" spc="-25" dirty="0">
                <a:latin typeface="Verdana"/>
                <a:cs typeface="Verdana"/>
              </a:rPr>
              <a:t>B</a:t>
            </a:r>
            <a:r>
              <a:rPr sz="1200" spc="-20" dirty="0">
                <a:latin typeface="Verdana"/>
                <a:cs typeface="Verdana"/>
              </a:rPr>
              <a:t>r</a:t>
            </a:r>
            <a:r>
              <a:rPr sz="1200" spc="-60" dirty="0">
                <a:latin typeface="Verdana"/>
                <a:cs typeface="Verdana"/>
              </a:rPr>
              <a:t>a</a:t>
            </a:r>
            <a:r>
              <a:rPr sz="1200" spc="-70" dirty="0">
                <a:latin typeface="Verdana"/>
                <a:cs typeface="Verdana"/>
              </a:rPr>
              <a:t>n</a:t>
            </a:r>
            <a:r>
              <a:rPr sz="1200" spc="20" dirty="0">
                <a:latin typeface="Verdana"/>
                <a:cs typeface="Verdana"/>
              </a:rPr>
              <a:t>c</a:t>
            </a:r>
            <a:r>
              <a:rPr sz="1200" spc="-60" dirty="0">
                <a:latin typeface="Verdana"/>
                <a:cs typeface="Verdana"/>
              </a:rPr>
              <a:t>h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(</a:t>
            </a:r>
            <a:r>
              <a:rPr sz="1200" spc="5" dirty="0">
                <a:latin typeface="Verdana"/>
                <a:cs typeface="Verdana"/>
              </a:rPr>
              <a:t>Bte</a:t>
            </a:r>
            <a:r>
              <a:rPr sz="1200" spc="-5" dirty="0">
                <a:latin typeface="Verdana"/>
                <a:cs typeface="Verdana"/>
              </a:rPr>
              <a:t>c</a:t>
            </a:r>
            <a:r>
              <a:rPr sz="1200" spc="-60" dirty="0">
                <a:latin typeface="Verdana"/>
                <a:cs typeface="Verdana"/>
              </a:rPr>
              <a:t>h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)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-42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Str</a:t>
            </a:r>
            <a:r>
              <a:rPr sz="1200" spc="-55" dirty="0">
                <a:latin typeface="Verdana"/>
                <a:cs typeface="Verdana"/>
              </a:rPr>
              <a:t>eam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(</a:t>
            </a:r>
            <a:r>
              <a:rPr sz="1200" spc="-65" dirty="0">
                <a:latin typeface="Verdana"/>
                <a:cs typeface="Verdana"/>
              </a:rPr>
              <a:t>CSE)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70" dirty="0">
                <a:latin typeface="Verdana"/>
                <a:cs typeface="Verdana"/>
              </a:rPr>
              <a:t>Y</a:t>
            </a:r>
            <a:r>
              <a:rPr sz="1200" spc="-45" dirty="0">
                <a:latin typeface="Verdana"/>
                <a:cs typeface="Verdana"/>
              </a:rPr>
              <a:t>ear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(</a:t>
            </a:r>
            <a:r>
              <a:rPr sz="1200" spc="-160" dirty="0">
                <a:latin typeface="Verdana"/>
                <a:cs typeface="Verdana"/>
              </a:rPr>
              <a:t>III)  </a:t>
            </a:r>
            <a:r>
              <a:rPr sz="1200" b="1" spc="35" dirty="0">
                <a:solidFill>
                  <a:srgbClr val="5D7B3E"/>
                </a:solidFill>
                <a:latin typeface="Tahoma"/>
                <a:cs typeface="Tahoma"/>
              </a:rPr>
              <a:t>Te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114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5D7B3E"/>
                </a:solidFill>
                <a:latin typeface="Tahoma"/>
                <a:cs typeface="Tahoma"/>
              </a:rPr>
              <a:t>Me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mb</a:t>
            </a: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13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5" dirty="0">
                <a:solidFill>
                  <a:srgbClr val="5D7B3E"/>
                </a:solidFill>
                <a:latin typeface="Tahoma"/>
                <a:cs typeface="Tahoma"/>
              </a:rPr>
              <a:t>2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5D7B3E"/>
                </a:solidFill>
                <a:latin typeface="Tahoma"/>
                <a:cs typeface="Tahoma"/>
              </a:rPr>
              <a:t>Mo</a:t>
            </a:r>
            <a:r>
              <a:rPr sz="1200" b="1" spc="5" dirty="0">
                <a:solidFill>
                  <a:srgbClr val="5D7B3E"/>
                </a:solidFill>
                <a:latin typeface="Tahoma"/>
                <a:cs typeface="Tahoma"/>
              </a:rPr>
              <a:t>l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k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la</a:t>
            </a:r>
            <a:r>
              <a:rPr sz="1200" b="1" spc="-8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Moh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55" dirty="0">
                <a:solidFill>
                  <a:srgbClr val="5D7B3E"/>
                </a:solidFill>
                <a:latin typeface="Tahoma"/>
                <a:cs typeface="Tahoma"/>
              </a:rPr>
              <a:t>n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5D7B3E"/>
                </a:solidFill>
                <a:latin typeface="Tahoma"/>
                <a:cs typeface="Tahoma"/>
              </a:rPr>
              <a:t>K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i</a:t>
            </a: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sh</a:t>
            </a:r>
            <a:r>
              <a:rPr sz="1200" b="1" spc="-55" dirty="0">
                <a:solidFill>
                  <a:srgbClr val="5D7B3E"/>
                </a:solidFill>
                <a:latin typeface="Tahoma"/>
                <a:cs typeface="Tahoma"/>
              </a:rPr>
              <a:t>n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a  </a:t>
            </a:r>
            <a:r>
              <a:rPr sz="1200" spc="-40" dirty="0">
                <a:latin typeface="Verdana"/>
                <a:cs typeface="Verdana"/>
              </a:rPr>
              <a:t>Bra</a:t>
            </a:r>
            <a:r>
              <a:rPr sz="1200" spc="-50" dirty="0">
                <a:latin typeface="Verdana"/>
                <a:cs typeface="Verdana"/>
              </a:rPr>
              <a:t>n</a:t>
            </a:r>
            <a:r>
              <a:rPr sz="1200" spc="-20" dirty="0">
                <a:latin typeface="Verdana"/>
                <a:cs typeface="Verdana"/>
              </a:rPr>
              <a:t>ch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(</a:t>
            </a:r>
            <a:r>
              <a:rPr sz="1200" dirty="0">
                <a:latin typeface="Verdana"/>
                <a:cs typeface="Verdana"/>
              </a:rPr>
              <a:t>Bt</a:t>
            </a:r>
            <a:r>
              <a:rPr sz="1200" spc="-20" dirty="0">
                <a:latin typeface="Verdana"/>
                <a:cs typeface="Verdana"/>
              </a:rPr>
              <a:t>ec</a:t>
            </a:r>
            <a:r>
              <a:rPr sz="1200" spc="-30" dirty="0">
                <a:latin typeface="Verdana"/>
                <a:cs typeface="Verdana"/>
              </a:rPr>
              <a:t>h</a:t>
            </a:r>
            <a:r>
              <a:rPr sz="1200" spc="-204" dirty="0">
                <a:latin typeface="Verdana"/>
                <a:cs typeface="Verdana"/>
              </a:rPr>
              <a:t>)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-50" dirty="0">
                <a:latin typeface="Verdana"/>
                <a:cs typeface="Verdana"/>
              </a:rPr>
              <a:t>Stream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(</a:t>
            </a:r>
            <a:r>
              <a:rPr sz="1200" spc="30" dirty="0">
                <a:latin typeface="Verdana"/>
                <a:cs typeface="Verdana"/>
              </a:rPr>
              <a:t>C</a:t>
            </a:r>
            <a:r>
              <a:rPr sz="1200" spc="35" dirty="0">
                <a:latin typeface="Verdana"/>
                <a:cs typeface="Verdana"/>
              </a:rPr>
              <a:t>A</a:t>
            </a:r>
            <a:r>
              <a:rPr sz="1200" spc="-160" dirty="0">
                <a:latin typeface="Verdana"/>
                <a:cs typeface="Verdana"/>
              </a:rPr>
              <a:t>I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)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70" dirty="0">
                <a:latin typeface="Verdana"/>
                <a:cs typeface="Verdana"/>
              </a:rPr>
              <a:t>Y</a:t>
            </a:r>
            <a:r>
              <a:rPr sz="1200" spc="-45" dirty="0">
                <a:latin typeface="Verdana"/>
                <a:cs typeface="Verdana"/>
              </a:rPr>
              <a:t>ear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(</a:t>
            </a:r>
            <a:r>
              <a:rPr sz="1200" spc="-160" dirty="0">
                <a:latin typeface="Verdana"/>
                <a:cs typeface="Verdana"/>
              </a:rPr>
              <a:t>III)  </a:t>
            </a:r>
            <a:r>
              <a:rPr sz="1200" b="1" spc="35" dirty="0">
                <a:solidFill>
                  <a:srgbClr val="5D7B3E"/>
                </a:solidFill>
                <a:latin typeface="Tahoma"/>
                <a:cs typeface="Tahoma"/>
              </a:rPr>
              <a:t>Te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114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5D7B3E"/>
                </a:solidFill>
                <a:latin typeface="Tahoma"/>
                <a:cs typeface="Tahoma"/>
              </a:rPr>
              <a:t>Me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mb</a:t>
            </a: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13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5D7B3E"/>
                </a:solidFill>
                <a:latin typeface="Tahoma"/>
                <a:cs typeface="Tahoma"/>
              </a:rPr>
              <a:t>3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r>
              <a:rPr sz="1200" b="1" spc="-10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5D7B3E"/>
                </a:solidFill>
                <a:latin typeface="Tahoma"/>
                <a:cs typeface="Tahoma"/>
              </a:rPr>
              <a:t>S</a:t>
            </a:r>
            <a:r>
              <a:rPr sz="1200" b="1" spc="-55" dirty="0">
                <a:solidFill>
                  <a:srgbClr val="5D7B3E"/>
                </a:solidFill>
                <a:latin typeface="Tahoma"/>
                <a:cs typeface="Tahoma"/>
              </a:rPr>
              <a:t>h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i</a:t>
            </a:r>
            <a:r>
              <a:rPr sz="1200" b="1" dirty="0">
                <a:solidFill>
                  <a:srgbClr val="5D7B3E"/>
                </a:solidFill>
                <a:latin typeface="Tahoma"/>
                <a:cs typeface="Tahoma"/>
              </a:rPr>
              <a:t>k</a:t>
            </a:r>
            <a:r>
              <a:rPr sz="1200" b="1" spc="-13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2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dirty="0">
                <a:solidFill>
                  <a:srgbClr val="5D7B3E"/>
                </a:solidFill>
                <a:latin typeface="Tahoma"/>
                <a:cs typeface="Tahoma"/>
              </a:rPr>
              <a:t>fr</a:t>
            </a:r>
            <a:r>
              <a:rPr sz="1200" b="1" spc="5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55" dirty="0">
                <a:solidFill>
                  <a:srgbClr val="5D7B3E"/>
                </a:solidFill>
                <a:latin typeface="Tahoma"/>
                <a:cs typeface="Tahoma"/>
              </a:rPr>
              <a:t>n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1397635" algn="l"/>
                <a:tab pos="2755900" algn="l"/>
              </a:tabLst>
            </a:pPr>
            <a:r>
              <a:rPr sz="1200" spc="-40" dirty="0">
                <a:latin typeface="Verdana"/>
                <a:cs typeface="Verdana"/>
              </a:rPr>
              <a:t>Bra</a:t>
            </a:r>
            <a:r>
              <a:rPr sz="1200" spc="-50" dirty="0">
                <a:latin typeface="Verdana"/>
                <a:cs typeface="Verdana"/>
              </a:rPr>
              <a:t>n</a:t>
            </a:r>
            <a:r>
              <a:rPr sz="1200" spc="-20" dirty="0">
                <a:latin typeface="Verdana"/>
                <a:cs typeface="Verdana"/>
              </a:rPr>
              <a:t>ch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(</a:t>
            </a:r>
            <a:r>
              <a:rPr sz="1200" dirty="0">
                <a:latin typeface="Verdana"/>
                <a:cs typeface="Verdana"/>
              </a:rPr>
              <a:t>Bt</a:t>
            </a:r>
            <a:r>
              <a:rPr sz="1200" spc="-20" dirty="0">
                <a:latin typeface="Verdana"/>
                <a:cs typeface="Verdana"/>
              </a:rPr>
              <a:t>ech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)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-50" dirty="0">
                <a:latin typeface="Verdana"/>
                <a:cs typeface="Verdana"/>
              </a:rPr>
              <a:t>Stream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(</a:t>
            </a:r>
            <a:r>
              <a:rPr sz="1200" spc="-20" dirty="0">
                <a:latin typeface="Verdana"/>
                <a:cs typeface="Verdana"/>
              </a:rPr>
              <a:t>CSE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)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70" dirty="0">
                <a:latin typeface="Verdana"/>
                <a:cs typeface="Verdana"/>
              </a:rPr>
              <a:t>Y</a:t>
            </a:r>
            <a:r>
              <a:rPr sz="1200" spc="-45" dirty="0">
                <a:latin typeface="Verdana"/>
                <a:cs typeface="Verdana"/>
              </a:rPr>
              <a:t>ear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(</a:t>
            </a:r>
            <a:r>
              <a:rPr sz="1200" spc="-170" dirty="0">
                <a:latin typeface="Verdana"/>
                <a:cs typeface="Verdana"/>
              </a:rPr>
              <a:t>III)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b="1" spc="35" dirty="0">
                <a:solidFill>
                  <a:srgbClr val="5D7B3E"/>
                </a:solidFill>
                <a:latin typeface="Tahoma"/>
                <a:cs typeface="Tahoma"/>
              </a:rPr>
              <a:t>Te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114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5D7B3E"/>
                </a:solidFill>
                <a:latin typeface="Tahoma"/>
                <a:cs typeface="Tahoma"/>
              </a:rPr>
              <a:t>Me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mb</a:t>
            </a: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13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5D7B3E"/>
                </a:solidFill>
                <a:latin typeface="Tahoma"/>
                <a:cs typeface="Tahoma"/>
              </a:rPr>
              <a:t>4</a:t>
            </a:r>
            <a:r>
              <a:rPr sz="1200" b="1" spc="-114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r>
              <a:rPr sz="1200" b="1" spc="-10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5" dirty="0">
                <a:solidFill>
                  <a:srgbClr val="5D7B3E"/>
                </a:solidFill>
                <a:latin typeface="Tahoma"/>
                <a:cs typeface="Tahoma"/>
              </a:rPr>
              <a:t>V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u</a:t>
            </a:r>
            <a:r>
              <a:rPr sz="1200" b="1" spc="-15" dirty="0">
                <a:solidFill>
                  <a:srgbClr val="5D7B3E"/>
                </a:solidFill>
                <a:latin typeface="Tahoma"/>
                <a:cs typeface="Tahoma"/>
              </a:rPr>
              <a:t>sa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75" dirty="0">
                <a:solidFill>
                  <a:srgbClr val="5D7B3E"/>
                </a:solidFill>
                <a:latin typeface="Tahoma"/>
                <a:cs typeface="Tahoma"/>
              </a:rPr>
              <a:t>Y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swanth</a:t>
            </a:r>
            <a:endParaRPr sz="1200" dirty="0">
              <a:latin typeface="Tahoma"/>
              <a:cs typeface="Tahoma"/>
            </a:endParaRPr>
          </a:p>
          <a:p>
            <a:pPr marL="12700" marR="664845">
              <a:lnSpc>
                <a:spcPct val="159400"/>
              </a:lnSpc>
              <a:spcBef>
                <a:spcPts val="10"/>
              </a:spcBef>
              <a:tabLst>
                <a:tab pos="1397635" algn="l"/>
                <a:tab pos="2755900" algn="l"/>
              </a:tabLst>
            </a:pPr>
            <a:r>
              <a:rPr sz="1200" spc="-40" dirty="0">
                <a:latin typeface="Verdana"/>
                <a:cs typeface="Verdana"/>
              </a:rPr>
              <a:t>Bra</a:t>
            </a:r>
            <a:r>
              <a:rPr sz="1200" spc="-50" dirty="0">
                <a:latin typeface="Verdana"/>
                <a:cs typeface="Verdana"/>
              </a:rPr>
              <a:t>n</a:t>
            </a:r>
            <a:r>
              <a:rPr sz="1200" spc="-20" dirty="0">
                <a:latin typeface="Verdana"/>
                <a:cs typeface="Verdana"/>
              </a:rPr>
              <a:t>ch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(</a:t>
            </a:r>
            <a:r>
              <a:rPr sz="1200" dirty="0">
                <a:latin typeface="Verdana"/>
                <a:cs typeface="Verdana"/>
              </a:rPr>
              <a:t>Bt</a:t>
            </a:r>
            <a:r>
              <a:rPr sz="1200" spc="-20" dirty="0">
                <a:latin typeface="Verdana"/>
                <a:cs typeface="Verdana"/>
              </a:rPr>
              <a:t>ec</a:t>
            </a:r>
            <a:r>
              <a:rPr sz="1200" spc="-30" dirty="0">
                <a:latin typeface="Verdana"/>
                <a:cs typeface="Verdana"/>
              </a:rPr>
              <a:t>h</a:t>
            </a:r>
            <a:r>
              <a:rPr sz="1200" spc="-204" dirty="0">
                <a:latin typeface="Verdana"/>
                <a:cs typeface="Verdana"/>
              </a:rPr>
              <a:t>)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-50" dirty="0">
                <a:latin typeface="Verdana"/>
                <a:cs typeface="Verdana"/>
              </a:rPr>
              <a:t>Stream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(</a:t>
            </a:r>
            <a:r>
              <a:rPr sz="1200" spc="30" dirty="0">
                <a:latin typeface="Verdana"/>
                <a:cs typeface="Verdana"/>
              </a:rPr>
              <a:t>C</a:t>
            </a:r>
            <a:r>
              <a:rPr sz="1200" spc="35" dirty="0">
                <a:latin typeface="Verdana"/>
                <a:cs typeface="Verdana"/>
              </a:rPr>
              <a:t>A</a:t>
            </a:r>
            <a:r>
              <a:rPr sz="1200" spc="-160" dirty="0">
                <a:latin typeface="Verdana"/>
                <a:cs typeface="Verdana"/>
              </a:rPr>
              <a:t>I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)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70" dirty="0">
                <a:latin typeface="Verdana"/>
                <a:cs typeface="Verdana"/>
              </a:rPr>
              <a:t>Y</a:t>
            </a:r>
            <a:r>
              <a:rPr sz="1200" spc="-45" dirty="0">
                <a:latin typeface="Verdana"/>
                <a:cs typeface="Verdana"/>
              </a:rPr>
              <a:t>ear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(</a:t>
            </a:r>
            <a:r>
              <a:rPr sz="1200" spc="-160" dirty="0">
                <a:latin typeface="Verdana"/>
                <a:cs typeface="Verdana"/>
              </a:rPr>
              <a:t>III)  </a:t>
            </a:r>
            <a:r>
              <a:rPr sz="1200" b="1" spc="35" dirty="0">
                <a:solidFill>
                  <a:srgbClr val="5D7B3E"/>
                </a:solidFill>
                <a:latin typeface="Tahoma"/>
                <a:cs typeface="Tahoma"/>
              </a:rPr>
              <a:t>Te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114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5D7B3E"/>
                </a:solidFill>
                <a:latin typeface="Tahoma"/>
                <a:cs typeface="Tahoma"/>
              </a:rPr>
              <a:t>Me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mb</a:t>
            </a: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13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5D7B3E"/>
                </a:solidFill>
                <a:latin typeface="Tahoma"/>
                <a:cs typeface="Tahoma"/>
              </a:rPr>
              <a:t>5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r>
              <a:rPr sz="1200" b="1" spc="15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5D7B3E"/>
                </a:solidFill>
                <a:latin typeface="Tahoma"/>
                <a:cs typeface="Tahoma"/>
              </a:rPr>
              <a:t>S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55" dirty="0">
                <a:solidFill>
                  <a:srgbClr val="5D7B3E"/>
                </a:solidFill>
                <a:latin typeface="Tahoma"/>
                <a:cs typeface="Tahoma"/>
              </a:rPr>
              <a:t>nn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la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5D7B3E"/>
                </a:solidFill>
                <a:latin typeface="Tahoma"/>
                <a:cs typeface="Tahoma"/>
              </a:rPr>
              <a:t>Ven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k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15" dirty="0">
                <a:solidFill>
                  <a:srgbClr val="5D7B3E"/>
                </a:solidFill>
                <a:latin typeface="Tahoma"/>
                <a:cs typeface="Tahoma"/>
              </a:rPr>
              <a:t>ta</a:t>
            </a:r>
            <a:r>
              <a:rPr sz="1200" b="1" spc="-12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5D7B3E"/>
                </a:solidFill>
                <a:latin typeface="Tahoma"/>
                <a:cs typeface="Tahoma"/>
              </a:rPr>
              <a:t>S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un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l  </a:t>
            </a:r>
            <a:r>
              <a:rPr sz="1200" spc="-40" dirty="0">
                <a:latin typeface="Verdana"/>
                <a:cs typeface="Verdana"/>
              </a:rPr>
              <a:t>Bra</a:t>
            </a:r>
            <a:r>
              <a:rPr sz="1200" spc="-50" dirty="0">
                <a:latin typeface="Verdana"/>
                <a:cs typeface="Verdana"/>
              </a:rPr>
              <a:t>n</a:t>
            </a:r>
            <a:r>
              <a:rPr sz="1200" spc="-20" dirty="0">
                <a:latin typeface="Verdana"/>
                <a:cs typeface="Verdana"/>
              </a:rPr>
              <a:t>ch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(</a:t>
            </a:r>
            <a:r>
              <a:rPr sz="1200" dirty="0">
                <a:latin typeface="Verdana"/>
                <a:cs typeface="Verdana"/>
              </a:rPr>
              <a:t>Bt</a:t>
            </a:r>
            <a:r>
              <a:rPr sz="1200" spc="-20" dirty="0">
                <a:latin typeface="Verdana"/>
                <a:cs typeface="Verdana"/>
              </a:rPr>
              <a:t>ech</a:t>
            </a:r>
            <a:r>
              <a:rPr sz="1200" spc="-18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)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-50" dirty="0">
                <a:latin typeface="Verdana"/>
                <a:cs typeface="Verdana"/>
              </a:rPr>
              <a:t>Stream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(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CAI</a:t>
            </a:r>
            <a:r>
              <a:rPr sz="1200" spc="-204" dirty="0">
                <a:latin typeface="Verdana"/>
                <a:cs typeface="Verdana"/>
              </a:rPr>
              <a:t>)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70" dirty="0">
                <a:latin typeface="Verdana"/>
                <a:cs typeface="Verdana"/>
              </a:rPr>
              <a:t>Y</a:t>
            </a:r>
            <a:r>
              <a:rPr sz="1200" spc="-45" dirty="0">
                <a:latin typeface="Verdana"/>
                <a:cs typeface="Verdana"/>
              </a:rPr>
              <a:t>ear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(</a:t>
            </a:r>
            <a:r>
              <a:rPr sz="1200" spc="-160" dirty="0">
                <a:latin typeface="Verdana"/>
                <a:cs typeface="Verdana"/>
              </a:rPr>
              <a:t>III)  </a:t>
            </a:r>
            <a:r>
              <a:rPr sz="1200" b="1" spc="35" dirty="0">
                <a:solidFill>
                  <a:srgbClr val="80415F"/>
                </a:solidFill>
                <a:latin typeface="Tahoma"/>
                <a:cs typeface="Tahoma"/>
              </a:rPr>
              <a:t>Te</a:t>
            </a:r>
            <a:r>
              <a:rPr sz="1200" b="1" spc="-50" dirty="0">
                <a:solidFill>
                  <a:srgbClr val="80415F"/>
                </a:solidFill>
                <a:latin typeface="Tahoma"/>
                <a:cs typeface="Tahoma"/>
              </a:rPr>
              <a:t>a</a:t>
            </a:r>
            <a:r>
              <a:rPr sz="1200" b="1" spc="-45" dirty="0">
                <a:solidFill>
                  <a:srgbClr val="80415F"/>
                </a:solidFill>
                <a:latin typeface="Tahoma"/>
                <a:cs typeface="Tahoma"/>
              </a:rPr>
              <a:t>m</a:t>
            </a:r>
            <a:r>
              <a:rPr sz="1200" b="1" spc="-114" dirty="0">
                <a:solidFill>
                  <a:srgbClr val="80415F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80415F"/>
                </a:solidFill>
                <a:latin typeface="Tahoma"/>
                <a:cs typeface="Tahoma"/>
              </a:rPr>
              <a:t>Me</a:t>
            </a:r>
            <a:r>
              <a:rPr sz="1200" b="1" spc="-55" dirty="0">
                <a:solidFill>
                  <a:srgbClr val="80415F"/>
                </a:solidFill>
                <a:latin typeface="Tahoma"/>
                <a:cs typeface="Tahoma"/>
              </a:rPr>
              <a:t>n</a:t>
            </a:r>
            <a:r>
              <a:rPr sz="1200" b="1" spc="-5" dirty="0">
                <a:solidFill>
                  <a:srgbClr val="80415F"/>
                </a:solidFill>
                <a:latin typeface="Tahoma"/>
                <a:cs typeface="Tahoma"/>
              </a:rPr>
              <a:t>tor</a:t>
            </a:r>
            <a:r>
              <a:rPr sz="1200" b="1" spc="-120" dirty="0">
                <a:solidFill>
                  <a:srgbClr val="80415F"/>
                </a:solidFill>
                <a:latin typeface="Tahoma"/>
                <a:cs typeface="Tahoma"/>
              </a:rPr>
              <a:t> </a:t>
            </a:r>
            <a:r>
              <a:rPr sz="1200" b="1" spc="-155" dirty="0">
                <a:solidFill>
                  <a:srgbClr val="80415F"/>
                </a:solidFill>
                <a:latin typeface="Tahoma"/>
                <a:cs typeface="Tahoma"/>
              </a:rPr>
              <a:t>1</a:t>
            </a:r>
            <a:r>
              <a:rPr sz="1200" b="1" spc="-100" dirty="0">
                <a:solidFill>
                  <a:srgbClr val="80415F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80415F"/>
                </a:solidFill>
                <a:latin typeface="Tahoma"/>
                <a:cs typeface="Tahoma"/>
              </a:rPr>
              <a:t>Name:</a:t>
            </a:r>
            <a:r>
              <a:rPr lang="en-US" sz="1200" b="1" spc="-50" dirty="0">
                <a:solidFill>
                  <a:srgbClr val="80415F"/>
                </a:solidFill>
                <a:latin typeface="Tahoma"/>
                <a:cs typeface="Tahoma"/>
              </a:rPr>
              <a:t> B . Hari babu</a:t>
            </a:r>
            <a:r>
              <a:rPr lang="en-US" sz="1200" b="1" spc="140" dirty="0">
                <a:solidFill>
                  <a:srgbClr val="80415F"/>
                </a:solidFill>
                <a:latin typeface="Tahoma"/>
                <a:cs typeface="Tahoma"/>
              </a:rPr>
              <a:t> </a:t>
            </a:r>
            <a:endParaRPr lang="en-US"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1841500" algn="l"/>
              </a:tabLst>
            </a:pPr>
            <a:r>
              <a:rPr lang="en-US" sz="1200" spc="-30" dirty="0">
                <a:latin typeface="Verdana"/>
                <a:cs typeface="Verdana"/>
              </a:rPr>
              <a:t>Ca</a:t>
            </a:r>
            <a:r>
              <a:rPr lang="en-US" sz="1200" spc="-35" dirty="0">
                <a:latin typeface="Verdana"/>
                <a:cs typeface="Verdana"/>
              </a:rPr>
              <a:t>tegory</a:t>
            </a:r>
            <a:r>
              <a:rPr lang="en-US" sz="1200" spc="-150" dirty="0">
                <a:latin typeface="Verdana"/>
                <a:cs typeface="Verdana"/>
              </a:rPr>
              <a:t> </a:t>
            </a:r>
            <a:r>
              <a:rPr lang="en-US" sz="1200" spc="-204" dirty="0">
                <a:latin typeface="Verdana"/>
                <a:cs typeface="Verdana"/>
              </a:rPr>
              <a:t>(</a:t>
            </a:r>
            <a:r>
              <a:rPr lang="en-US" sz="1200" spc="50" dirty="0">
                <a:latin typeface="Verdana"/>
                <a:cs typeface="Verdana"/>
              </a:rPr>
              <a:t>A</a:t>
            </a:r>
            <a:r>
              <a:rPr lang="en-US" sz="1200" spc="-35" dirty="0">
                <a:latin typeface="Verdana"/>
                <a:cs typeface="Verdana"/>
              </a:rPr>
              <a:t>cadem</a:t>
            </a:r>
            <a:r>
              <a:rPr lang="en-US" sz="1200" spc="-10" dirty="0">
                <a:latin typeface="Verdana"/>
                <a:cs typeface="Verdana"/>
              </a:rPr>
              <a:t>ic</a:t>
            </a:r>
            <a:r>
              <a:rPr lang="en-US" sz="1200" spc="-165" dirty="0">
                <a:latin typeface="Verdana"/>
                <a:cs typeface="Verdana"/>
              </a:rPr>
              <a:t> </a:t>
            </a:r>
            <a:r>
              <a:rPr lang="en-US" sz="1200" spc="-204" dirty="0">
                <a:latin typeface="Verdana"/>
                <a:cs typeface="Verdana"/>
              </a:rPr>
              <a:t>)</a:t>
            </a:r>
            <a:r>
              <a:rPr lang="en-US" sz="1200" dirty="0">
                <a:latin typeface="Verdana"/>
                <a:cs typeface="Verdana"/>
              </a:rPr>
              <a:t>	                 </a:t>
            </a:r>
            <a:r>
              <a:rPr lang="en-US" sz="1200" spc="-30" dirty="0">
                <a:latin typeface="Verdana"/>
                <a:cs typeface="Verdana"/>
              </a:rPr>
              <a:t>Expertise</a:t>
            </a:r>
            <a:r>
              <a:rPr lang="en-US" sz="1200" spc="-165" dirty="0">
                <a:latin typeface="Verdana"/>
                <a:cs typeface="Verdana"/>
              </a:rPr>
              <a:t> </a:t>
            </a:r>
            <a:r>
              <a:rPr lang="en-US" sz="1200" spc="-200" dirty="0">
                <a:latin typeface="Verdana"/>
                <a:cs typeface="Verdana"/>
              </a:rPr>
              <a:t>: A I  &amp;  M L</a:t>
            </a:r>
            <a:endParaRPr lang="en-US"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b="1" spc="10" dirty="0">
                <a:solidFill>
                  <a:srgbClr val="80415F"/>
                </a:solidFill>
                <a:latin typeface="Tahoma"/>
                <a:cs typeface="Tahoma"/>
              </a:rPr>
              <a:t>Te</a:t>
            </a:r>
            <a:r>
              <a:rPr sz="1200" b="1" spc="5" dirty="0">
                <a:solidFill>
                  <a:srgbClr val="80415F"/>
                </a:solidFill>
                <a:latin typeface="Tahoma"/>
                <a:cs typeface="Tahoma"/>
              </a:rPr>
              <a:t>a</a:t>
            </a:r>
            <a:r>
              <a:rPr sz="1200" b="1" spc="-40" dirty="0">
                <a:solidFill>
                  <a:srgbClr val="80415F"/>
                </a:solidFill>
                <a:latin typeface="Tahoma"/>
                <a:cs typeface="Tahoma"/>
              </a:rPr>
              <a:t>m</a:t>
            </a:r>
            <a:r>
              <a:rPr sz="1200" b="1" spc="-114" dirty="0">
                <a:solidFill>
                  <a:srgbClr val="80415F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80415F"/>
                </a:solidFill>
                <a:latin typeface="Tahoma"/>
                <a:cs typeface="Tahoma"/>
              </a:rPr>
              <a:t>Ment</a:t>
            </a:r>
            <a:r>
              <a:rPr sz="1200" b="1" spc="-5" dirty="0">
                <a:solidFill>
                  <a:srgbClr val="80415F"/>
                </a:solidFill>
                <a:latin typeface="Tahoma"/>
                <a:cs typeface="Tahoma"/>
              </a:rPr>
              <a:t>o</a:t>
            </a:r>
            <a:r>
              <a:rPr sz="1200" b="1" spc="-10" dirty="0">
                <a:solidFill>
                  <a:srgbClr val="80415F"/>
                </a:solidFill>
                <a:latin typeface="Tahoma"/>
                <a:cs typeface="Tahoma"/>
              </a:rPr>
              <a:t>r</a:t>
            </a:r>
            <a:r>
              <a:rPr sz="1200" b="1" spc="-125" dirty="0">
                <a:solidFill>
                  <a:srgbClr val="80415F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80415F"/>
                </a:solidFill>
                <a:latin typeface="Tahoma"/>
                <a:cs typeface="Tahoma"/>
              </a:rPr>
              <a:t>2</a:t>
            </a:r>
            <a:r>
              <a:rPr sz="1200" b="1" spc="-110" dirty="0">
                <a:solidFill>
                  <a:srgbClr val="80415F"/>
                </a:solidFill>
                <a:latin typeface="Tahoma"/>
                <a:cs typeface="Tahoma"/>
              </a:rPr>
              <a:t> </a:t>
            </a:r>
            <a:r>
              <a:rPr sz="1200" b="1" spc="-30" dirty="0">
                <a:solidFill>
                  <a:srgbClr val="80415F"/>
                </a:solidFill>
                <a:latin typeface="Tahoma"/>
                <a:cs typeface="Tahoma"/>
              </a:rPr>
              <a:t>N</a:t>
            </a:r>
            <a:r>
              <a:rPr sz="1200" b="1" spc="-35" dirty="0">
                <a:solidFill>
                  <a:srgbClr val="80415F"/>
                </a:solidFill>
                <a:latin typeface="Tahoma"/>
                <a:cs typeface="Tahoma"/>
              </a:rPr>
              <a:t>a</a:t>
            </a:r>
            <a:r>
              <a:rPr sz="1200" b="1" spc="-65" dirty="0">
                <a:solidFill>
                  <a:srgbClr val="80415F"/>
                </a:solidFill>
                <a:latin typeface="Tahoma"/>
                <a:cs typeface="Tahoma"/>
              </a:rPr>
              <a:t>me:</a:t>
            </a:r>
            <a:r>
              <a:rPr sz="1200" b="1" spc="-105" dirty="0">
                <a:solidFill>
                  <a:srgbClr val="80415F"/>
                </a:solidFill>
                <a:latin typeface="Tahoma"/>
                <a:cs typeface="Tahoma"/>
              </a:rPr>
              <a:t> </a:t>
            </a:r>
            <a:r>
              <a:rPr lang="en-US" sz="1200" b="1" spc="-105" dirty="0">
                <a:solidFill>
                  <a:srgbClr val="80415F"/>
                </a:solidFill>
                <a:latin typeface="Tahoma"/>
                <a:cs typeface="Tahoma"/>
              </a:rPr>
              <a:t>K . </a:t>
            </a:r>
            <a:r>
              <a:rPr lang="en-US" sz="1200" b="1" spc="10" dirty="0">
                <a:solidFill>
                  <a:srgbClr val="80415F"/>
                </a:solidFill>
                <a:latin typeface="Tahoma"/>
                <a:cs typeface="Tahoma"/>
              </a:rPr>
              <a:t>KAVITHA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30" dirty="0">
                <a:latin typeface="Verdana"/>
                <a:cs typeface="Verdana"/>
              </a:rPr>
              <a:t>Ca</a:t>
            </a:r>
            <a:r>
              <a:rPr sz="1200" spc="-35" dirty="0">
                <a:latin typeface="Verdana"/>
                <a:cs typeface="Verdana"/>
              </a:rPr>
              <a:t>tegory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(</a:t>
            </a:r>
            <a:r>
              <a:rPr sz="1200" spc="50" dirty="0">
                <a:latin typeface="Verdana"/>
                <a:cs typeface="Verdana"/>
              </a:rPr>
              <a:t>A</a:t>
            </a:r>
            <a:r>
              <a:rPr sz="1200" spc="-35" dirty="0">
                <a:latin typeface="Verdana"/>
                <a:cs typeface="Verdana"/>
              </a:rPr>
              <a:t>cadem</a:t>
            </a:r>
            <a:r>
              <a:rPr sz="1200" spc="-50" dirty="0">
                <a:latin typeface="Verdana"/>
                <a:cs typeface="Verdana"/>
              </a:rPr>
              <a:t>ic</a:t>
            </a:r>
            <a:r>
              <a:rPr sz="1200" spc="-65" dirty="0">
                <a:latin typeface="Verdana"/>
                <a:cs typeface="Verdana"/>
              </a:rPr>
              <a:t>)</a:t>
            </a:r>
            <a:r>
              <a:rPr sz="1200" spc="-295" dirty="0">
                <a:latin typeface="Verdana"/>
                <a:cs typeface="Verdana"/>
              </a:rPr>
              <a:t>: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30084" y="5862015"/>
            <a:ext cx="28425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Dom</a:t>
            </a:r>
            <a:r>
              <a:rPr sz="1200" spc="-55" dirty="0">
                <a:latin typeface="Verdana"/>
                <a:cs typeface="Verdana"/>
              </a:rPr>
              <a:t>ai</a:t>
            </a:r>
            <a:r>
              <a:rPr sz="1200" spc="-60" dirty="0">
                <a:latin typeface="Verdana"/>
                <a:cs typeface="Verdana"/>
              </a:rPr>
              <a:t>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Experi</a:t>
            </a:r>
            <a:r>
              <a:rPr sz="1200" spc="-45" dirty="0">
                <a:latin typeface="Verdana"/>
                <a:cs typeface="Verdana"/>
              </a:rPr>
              <a:t>e</a:t>
            </a:r>
            <a:r>
              <a:rPr sz="1200" spc="-65" dirty="0">
                <a:latin typeface="Verdana"/>
                <a:cs typeface="Verdana"/>
              </a:rPr>
              <a:t>n</a:t>
            </a:r>
            <a:r>
              <a:rPr sz="1200" dirty="0">
                <a:latin typeface="Verdana"/>
                <a:cs typeface="Verdana"/>
              </a:rPr>
              <a:t>ce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(</a:t>
            </a:r>
            <a:r>
              <a:rPr sz="1200" spc="-55" dirty="0">
                <a:latin typeface="Verdana"/>
                <a:cs typeface="Verdana"/>
              </a:rPr>
              <a:t>in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years):</a:t>
            </a:r>
            <a:r>
              <a:rPr lang="en-US" sz="1200" spc="-105" dirty="0">
                <a:latin typeface="Verdana"/>
                <a:cs typeface="Verdana"/>
              </a:rPr>
              <a:t>10 years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4724" y="6524998"/>
            <a:ext cx="32004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Verdana"/>
                <a:cs typeface="Verdana"/>
              </a:rPr>
              <a:t>Expertise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lang="en-US" sz="1200" spc="-200" dirty="0">
                <a:latin typeface="Verdana"/>
                <a:cs typeface="Verdana"/>
              </a:rPr>
              <a:t>: D B M S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0084" y="6521893"/>
            <a:ext cx="261353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Dom</a:t>
            </a:r>
            <a:r>
              <a:rPr sz="1200" spc="-55" dirty="0">
                <a:latin typeface="Verdana"/>
                <a:cs typeface="Verdana"/>
              </a:rPr>
              <a:t>ai</a:t>
            </a:r>
            <a:r>
              <a:rPr sz="1200" spc="-60" dirty="0">
                <a:latin typeface="Verdana"/>
                <a:cs typeface="Verdana"/>
              </a:rPr>
              <a:t>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Experi</a:t>
            </a:r>
            <a:r>
              <a:rPr sz="1200" spc="-45" dirty="0">
                <a:latin typeface="Verdana"/>
                <a:cs typeface="Verdana"/>
              </a:rPr>
              <a:t>e</a:t>
            </a:r>
            <a:r>
              <a:rPr sz="1200" spc="-65" dirty="0">
                <a:latin typeface="Verdana"/>
                <a:cs typeface="Verdana"/>
              </a:rPr>
              <a:t>n</a:t>
            </a:r>
            <a:r>
              <a:rPr sz="1200" dirty="0">
                <a:latin typeface="Verdana"/>
                <a:cs typeface="Verdana"/>
              </a:rPr>
              <a:t>ce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(</a:t>
            </a:r>
            <a:r>
              <a:rPr sz="1200" spc="-55" dirty="0">
                <a:latin typeface="Verdana"/>
                <a:cs typeface="Verdana"/>
              </a:rPr>
              <a:t>in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years):</a:t>
            </a:r>
            <a:r>
              <a:rPr lang="en-US" sz="1200" spc="-105" dirty="0">
                <a:latin typeface="Verdana"/>
                <a:cs typeface="Verdana"/>
              </a:rPr>
              <a:t>3 years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604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Arial Rounded MT Bold</vt:lpstr>
      <vt:lpstr>Calibri</vt:lpstr>
      <vt:lpstr>Lucida Bright</vt:lpstr>
      <vt:lpstr>Sitka Banner Semibold</vt:lpstr>
      <vt:lpstr>Söhne</vt:lpstr>
      <vt:lpstr>Tahoma</vt:lpstr>
      <vt:lpstr>Verdana</vt:lpstr>
      <vt:lpstr>Wingdings</vt:lpstr>
      <vt:lpstr>Office Theme</vt:lpstr>
      <vt:lpstr>Basic Details of the Team and  Problem Statement</vt:lpstr>
      <vt:lpstr>Idea/Approach Details</vt:lpstr>
      <vt:lpstr>Describe your Dependencies / Show stopper here</vt:lpstr>
      <vt:lpstr>PowerPoint Presentation</vt:lpstr>
      <vt:lpstr>Team Member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vusa yaswanth</cp:lastModifiedBy>
  <cp:revision>23</cp:revision>
  <dcterms:created xsi:type="dcterms:W3CDTF">2023-09-22T04:52:09Z</dcterms:created>
  <dcterms:modified xsi:type="dcterms:W3CDTF">2023-09-22T17:24:11Z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2023-09-22T00:00:00Z</vt:filetime>
  </property>
</Properties>
</file>