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59" r:id="rId4"/>
    <p:sldId id="260" r:id="rId5"/>
    <p:sldId id="261" r:id="rId6"/>
    <p:sldId id="271" r:id="rId7"/>
    <p:sldId id="272" r:id="rId8"/>
    <p:sldId id="262" r:id="rId9"/>
    <p:sldId id="273" r:id="rId10"/>
    <p:sldId id="263" r:id="rId11"/>
    <p:sldId id="288" r:id="rId12"/>
    <p:sldId id="287" r:id="rId13"/>
    <p:sldId id="289" r:id="rId14"/>
    <p:sldId id="290" r:id="rId15"/>
    <p:sldId id="291" r:id="rId16"/>
    <p:sldId id="292" r:id="rId17"/>
    <p:sldId id="264" r:id="rId18"/>
    <p:sldId id="276" r:id="rId19"/>
    <p:sldId id="275" r:id="rId20"/>
    <p:sldId id="277" r:id="rId21"/>
    <p:sldId id="278" r:id="rId22"/>
    <p:sldId id="280" r:id="rId23"/>
    <p:sldId id="282" r:id="rId24"/>
    <p:sldId id="293" r:id="rId25"/>
    <p:sldId id="294" r:id="rId26"/>
    <p:sldId id="295" r:id="rId27"/>
    <p:sldId id="296" r:id="rId28"/>
    <p:sldId id="297" r:id="rId29"/>
    <p:sldId id="298" r:id="rId30"/>
    <p:sldId id="279" r:id="rId31"/>
    <p:sldId id="265" r:id="rId32"/>
    <p:sldId id="266" r:id="rId33"/>
    <p:sldId id="267" r:id="rId34"/>
    <p:sldId id="268" r:id="rId35"/>
    <p:sldId id="270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084168" y="458112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Corpo geológico</a:t>
            </a:r>
            <a:endParaRPr lang="pt-BR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 corpo geológico 3D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 corpo geológico 3D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424570" y="5229200"/>
            <a:ext cx="2487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Em geofísica, corpos geológicos são caracterizados em termos de suas </a:t>
            </a:r>
            <a:r>
              <a:rPr lang="pt-BR" dirty="0" smtClean="0">
                <a:solidFill>
                  <a:srgbClr val="FF0000"/>
                </a:solidFill>
              </a:rPr>
              <a:t>propriedades físicas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Corpo geológico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960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3D de propriedade física</a:t>
            </a:r>
          </a:p>
          <a:p>
            <a:pPr algn="ctr"/>
            <a:r>
              <a:rPr lang="pt-BR" sz="2400" dirty="0" smtClean="0"/>
              <a:t>(Ex.: densidade ou magnetização)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927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3D de propriedade física</a:t>
            </a:r>
          </a:p>
          <a:p>
            <a:pPr algn="ctr"/>
            <a:r>
              <a:rPr lang="pt-BR" sz="2400" dirty="0" smtClean="0"/>
              <a:t>(Ex.: densidade ou magnetização)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48264" y="188640"/>
            <a:ext cx="2088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Os dados medidos nestes pontos em cinza são utilizados, em geral, para estimar alguma informação sobre o corpo geológico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3D de propriedade física</a:t>
            </a:r>
          </a:p>
          <a:p>
            <a:pPr algn="ctr"/>
            <a:r>
              <a:rPr lang="pt-BR" sz="2400" dirty="0" smtClean="0"/>
              <a:t>(Ex.: densidade ou magnetização)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48264" y="108738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Para tanto, às vezes, é necessário conhecer o valor do dado em pontos diferentes daqueles em que foram realizadas as medições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4196675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5436096" y="25649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3635896" y="29969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699792" y="292494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644008" y="30689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349075" y="22048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5148064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6300192" y="18448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3491880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7092280" y="27809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5724128" y="34290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7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3D de propriedade física</a:t>
            </a:r>
          </a:p>
          <a:p>
            <a:pPr algn="ctr"/>
            <a:r>
              <a:rPr lang="pt-BR" sz="2400" dirty="0" smtClean="0"/>
              <a:t>(Ex.: densidade ou magnetização)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48264" y="108738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ou calcular alguma outra quantidade derivada dos dados e útil para estimar alguma informação sobre a distribuição 3D de propriedade física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7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3D de propriedade física</a:t>
            </a:r>
          </a:p>
          <a:p>
            <a:pPr algn="ctr"/>
            <a:r>
              <a:rPr lang="pt-BR" sz="2400" dirty="0" smtClean="0"/>
              <a:t>(Ex.: densidade ou magnetização)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48264" y="108738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ou calcular alguma outra quantidade derivada dos dados e útil para estimar alguma informação sobre a distribuição 3D de propriedade física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60757" y="1052736"/>
            <a:ext cx="6022487" cy="517064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/>
              <a:t>A </a:t>
            </a:r>
            <a:r>
              <a:rPr lang="pt-BR" sz="6600" dirty="0" smtClean="0">
                <a:solidFill>
                  <a:srgbClr val="FF0000"/>
                </a:solidFill>
              </a:rPr>
              <a:t>camada equivalente</a:t>
            </a:r>
            <a:r>
              <a:rPr lang="pt-BR" sz="6600" dirty="0" smtClean="0"/>
              <a:t> pode ser usada pra fazer essas coisas!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534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354537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1727098" y="5685055"/>
            <a:ext cx="6517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2D de propriedade física</a:t>
            </a:r>
            <a:r>
              <a:rPr lang="pt-BR" sz="2400" dirty="0" smtClean="0"/>
              <a:t> que produz o mesmo campo </a:t>
            </a:r>
            <a:r>
              <a:rPr lang="pt-BR" sz="2400" dirty="0" smtClean="0"/>
              <a:t>potencial fora das fontes</a:t>
            </a:r>
            <a:endParaRPr lang="pt-BR" sz="2400" dirty="0"/>
          </a:p>
        </p:txBody>
      </p:sp>
      <p:grpSp>
        <p:nvGrpSpPr>
          <p:cNvPr id="39" name="Grupo 38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0" name="Elipse 3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35304" y="548680"/>
            <a:ext cx="3672408" cy="5328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300" dirty="0" smtClean="0"/>
              <a:t>?</a:t>
            </a:r>
            <a:endParaRPr lang="pt-BR" sz="41300" dirty="0"/>
          </a:p>
        </p:txBody>
      </p:sp>
    </p:spTree>
    <p:extLst>
      <p:ext uri="{BB962C8B-B14F-4D97-AF65-F5344CB8AC3E}">
        <p14:creationId xmlns:p14="http://schemas.microsoft.com/office/powerpoint/2010/main" val="33586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6" name="Forma livre 5"/>
          <p:cNvSpPr>
            <a:spLocks/>
          </p:cNvSpPr>
          <p:nvPr/>
        </p:nvSpPr>
        <p:spPr>
          <a:xfrm>
            <a:off x="1001557" y="4077072"/>
            <a:ext cx="1194179" cy="576000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99792" y="2204864"/>
            <a:ext cx="2455473" cy="97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verdadeira (corpo geológico)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701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Essa técnica surgiu no final dos anos 60, com o trabalho de </a:t>
            </a:r>
            <a:r>
              <a:rPr lang="pt-BR" dirty="0" err="1" smtClean="0"/>
              <a:t>Dampney</a:t>
            </a:r>
            <a:r>
              <a:rPr lang="pt-BR" dirty="0" smtClean="0"/>
              <a:t> (1969)</a:t>
            </a:r>
          </a:p>
          <a:p>
            <a:r>
              <a:rPr lang="pt-BR" dirty="0"/>
              <a:t>É útil </a:t>
            </a:r>
            <a:r>
              <a:rPr lang="pt-BR" dirty="0" smtClean="0"/>
              <a:t>para:</a:t>
            </a:r>
          </a:p>
          <a:p>
            <a:pPr lvl="1"/>
            <a:r>
              <a:rPr lang="pt-BR" dirty="0" smtClean="0"/>
              <a:t> </a:t>
            </a:r>
            <a:r>
              <a:rPr lang="pt-BR" u="sng" dirty="0"/>
              <a:t>interpolação</a:t>
            </a:r>
            <a:r>
              <a:rPr lang="pt-BR" dirty="0"/>
              <a:t> (</a:t>
            </a:r>
            <a:r>
              <a:rPr lang="pt-BR" dirty="0" err="1"/>
              <a:t>Cordell</a:t>
            </a:r>
            <a:r>
              <a:rPr lang="pt-BR" dirty="0"/>
              <a:t>, 1992; Mendonça e Silva, </a:t>
            </a:r>
            <a:r>
              <a:rPr lang="pt-BR" dirty="0" smtClean="0"/>
              <a:t>1994)</a:t>
            </a:r>
          </a:p>
          <a:p>
            <a:pPr lvl="1"/>
            <a:r>
              <a:rPr lang="pt-BR" u="sng" dirty="0" smtClean="0"/>
              <a:t>continuação </a:t>
            </a:r>
            <a:r>
              <a:rPr lang="pt-BR" u="sng" dirty="0"/>
              <a:t>para cima</a:t>
            </a:r>
            <a:r>
              <a:rPr lang="pt-BR" dirty="0"/>
              <a:t> (</a:t>
            </a:r>
            <a:r>
              <a:rPr lang="pt-BR" dirty="0" err="1"/>
              <a:t>Emilia</a:t>
            </a:r>
            <a:r>
              <a:rPr lang="pt-BR" dirty="0"/>
              <a:t>, 1973; Hansen </a:t>
            </a:r>
            <a:r>
              <a:rPr lang="pt-BR" dirty="0" err="1"/>
              <a:t>and</a:t>
            </a:r>
            <a:r>
              <a:rPr lang="pt-BR" dirty="0"/>
              <a:t> Miyazaki, 1984; Li </a:t>
            </a:r>
            <a:r>
              <a:rPr lang="pt-BR" dirty="0" err="1"/>
              <a:t>and</a:t>
            </a:r>
            <a:r>
              <a:rPr lang="pt-BR" dirty="0"/>
              <a:t> Oldenburg, 2010</a:t>
            </a:r>
            <a:r>
              <a:rPr lang="pt-BR" dirty="0" smtClean="0"/>
              <a:t>)</a:t>
            </a:r>
          </a:p>
          <a:p>
            <a:pPr lvl="1"/>
            <a:r>
              <a:rPr lang="pt-BR" u="sng" dirty="0" smtClean="0"/>
              <a:t>redução </a:t>
            </a:r>
            <a:r>
              <a:rPr lang="pt-BR" u="sng" dirty="0"/>
              <a:t>ao </a:t>
            </a:r>
            <a:r>
              <a:rPr lang="pt-BR" u="sng" dirty="0" err="1"/>
              <a:t>pólo</a:t>
            </a:r>
            <a:r>
              <a:rPr lang="pt-BR" dirty="0"/>
              <a:t> (Silva 1986; Leão </a:t>
            </a:r>
            <a:r>
              <a:rPr lang="pt-BR" dirty="0" err="1"/>
              <a:t>and</a:t>
            </a:r>
            <a:r>
              <a:rPr lang="pt-BR" dirty="0"/>
              <a:t> Silva, 1989; </a:t>
            </a:r>
            <a:r>
              <a:rPr lang="pt-BR" dirty="0" err="1"/>
              <a:t>Guspí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Novara</a:t>
            </a:r>
            <a:r>
              <a:rPr lang="pt-BR" dirty="0" smtClean="0"/>
              <a:t>, 2009)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7504" y="2708920"/>
            <a:ext cx="9036496" cy="3960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2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2419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6" name="Forma livre 5"/>
          <p:cNvSpPr>
            <a:spLocks/>
          </p:cNvSpPr>
          <p:nvPr/>
        </p:nvSpPr>
        <p:spPr>
          <a:xfrm>
            <a:off x="1001557" y="4077072"/>
            <a:ext cx="1194179" cy="576000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99792" y="2204864"/>
            <a:ext cx="2455473" cy="97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verdadeira (corpo geológico)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71800" y="4686613"/>
            <a:ext cx="245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fictícia diferente da verdadeira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112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2419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6" name="Forma livre 5"/>
          <p:cNvSpPr>
            <a:spLocks/>
          </p:cNvSpPr>
          <p:nvPr/>
        </p:nvSpPr>
        <p:spPr>
          <a:xfrm>
            <a:off x="1001557" y="4077072"/>
            <a:ext cx="1194179" cy="576000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699792" y="2204864"/>
            <a:ext cx="2455473" cy="97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verdadeira (corpo geológico)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71800" y="4686613"/>
            <a:ext cx="245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fictícia diferente da verdadeira</a:t>
            </a:r>
            <a:endParaRPr lang="pt-BR" sz="2400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6372200" y="372225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Ambas produzem o mesmo dado nos </a:t>
            </a:r>
            <a:r>
              <a:rPr lang="pt-BR" sz="2000" b="1" dirty="0" smtClean="0"/>
              <a:t>pontos de observação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pSp>
        <p:nvGrpSpPr>
          <p:cNvPr id="86" name="Grupo 85"/>
          <p:cNvGrpSpPr>
            <a:grpSpLocks noChangeAspect="1"/>
          </p:cNvGrpSpPr>
          <p:nvPr/>
        </p:nvGrpSpPr>
        <p:grpSpPr>
          <a:xfrm>
            <a:off x="6057636" y="2636912"/>
            <a:ext cx="2340000" cy="1704347"/>
            <a:chOff x="1343085" y="2026335"/>
            <a:chExt cx="6325259" cy="4607041"/>
          </a:xfrm>
        </p:grpSpPr>
        <p:cxnSp>
          <p:nvCxnSpPr>
            <p:cNvPr id="87" name="Conector de seta reta 86"/>
            <p:cNvCxnSpPr/>
            <p:nvPr/>
          </p:nvCxnSpPr>
          <p:spPr>
            <a:xfrm rot="5400000">
              <a:off x="-78864" y="5192582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/>
            <p:nvPr/>
          </p:nvCxnSpPr>
          <p:spPr>
            <a:xfrm flipV="1">
              <a:off x="1343085" y="3743664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/>
            <p:cNvCxnSpPr/>
            <p:nvPr/>
          </p:nvCxnSpPr>
          <p:spPr>
            <a:xfrm rot="5400000" flipH="1" flipV="1">
              <a:off x="1135794" y="2266424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upo 89"/>
            <p:cNvGrpSpPr/>
            <p:nvPr/>
          </p:nvGrpSpPr>
          <p:grpSpPr>
            <a:xfrm>
              <a:off x="1691680" y="2132856"/>
              <a:ext cx="5976664" cy="1512168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91" name="Elipse 90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Elipse 101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05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3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2419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6" name="Forma livre 5"/>
          <p:cNvSpPr>
            <a:spLocks/>
          </p:cNvSpPr>
          <p:nvPr/>
        </p:nvSpPr>
        <p:spPr>
          <a:xfrm>
            <a:off x="1001557" y="4077072"/>
            <a:ext cx="1194179" cy="576000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699792" y="2204864"/>
            <a:ext cx="2455473" cy="97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verdadeira (corpo geológico)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71800" y="4686613"/>
            <a:ext cx="245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fictícia diferente da verdadeira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72200" y="3722256"/>
            <a:ext cx="2088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Ambas produzem o mesmo dado nos </a:t>
            </a:r>
            <a:r>
              <a:rPr lang="pt-BR" sz="2000" b="1" dirty="0" smtClean="0"/>
              <a:t>pontos de observação </a:t>
            </a:r>
            <a:r>
              <a:rPr lang="pt-BR" sz="2000" b="1" dirty="0" smtClean="0">
                <a:solidFill>
                  <a:srgbClr val="FF0000"/>
                </a:solidFill>
              </a:rPr>
              <a:t>e também em outros </a:t>
            </a:r>
            <a:r>
              <a:rPr lang="pt-BR" sz="2000" b="1" dirty="0" smtClean="0">
                <a:solidFill>
                  <a:srgbClr val="FF0000"/>
                </a:solidFill>
              </a:rPr>
              <a:t>pontos próximos</a:t>
            </a:r>
            <a:endParaRPr lang="pt-BR" sz="2000" b="1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rot="5400000">
            <a:off x="5531595" y="3808246"/>
            <a:ext cx="1065439" cy="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6057636" y="3272227"/>
            <a:ext cx="22640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5400000" flipH="1" flipV="1">
            <a:off x="5980951" y="2725731"/>
            <a:ext cx="630501" cy="452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6186597" y="2676319"/>
            <a:ext cx="2211039" cy="559417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4" name="Elipse 13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6191688" y="1772816"/>
            <a:ext cx="2211039" cy="559417"/>
            <a:chOff x="1691680" y="2132856"/>
            <a:chExt cx="5976664" cy="1512168"/>
          </a:xfrm>
          <a:solidFill>
            <a:srgbClr val="FF0000"/>
          </a:solidFill>
        </p:grpSpPr>
        <p:sp>
          <p:nvSpPr>
            <p:cNvPr id="35" name="Elipse 34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Elipse 56"/>
          <p:cNvSpPr/>
          <p:nvPr/>
        </p:nvSpPr>
        <p:spPr>
          <a:xfrm>
            <a:off x="6932490" y="3007769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6883922" y="2847935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6614430" y="2768018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6507874" y="2981130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6522633" y="3124489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7280406" y="2847935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7183504" y="2733967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7173850" y="3061046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7546796" y="2847935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7866464" y="2794657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7688090" y="3158250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8106216" y="2847935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7753783" y="2981130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8239411" y="3007769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8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01898" y="2780928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 smtClean="0"/>
              <a:t>E daí?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31482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 corpo geológico 3D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Corpo geológico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161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 corpo geológico 3D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Corpo geológico</a:t>
            </a:r>
            <a:endParaRPr lang="pt-BR" sz="2400" dirty="0"/>
          </a:p>
        </p:txBody>
      </p:sp>
      <p:grpSp>
        <p:nvGrpSpPr>
          <p:cNvPr id="4" name="Grupo 3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</p:grpSpPr>
        <p:sp>
          <p:nvSpPr>
            <p:cNvPr id="140" name="Elipse 13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14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Elipse 151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Elipse 155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1619672" y="2060848"/>
            <a:ext cx="6048672" cy="1584176"/>
            <a:chOff x="-6157192" y="1916832"/>
            <a:chExt cx="6048672" cy="1584176"/>
          </a:xfrm>
        </p:grpSpPr>
        <p:sp>
          <p:nvSpPr>
            <p:cNvPr id="71" name="Elipse 70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7077518" y="525084"/>
            <a:ext cx="1829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Considere, por exemplo, que os dados precisam ser “</a:t>
            </a:r>
            <a:r>
              <a:rPr lang="pt-BR" dirty="0" err="1" smtClean="0"/>
              <a:t>gridados</a:t>
            </a:r>
            <a:r>
              <a:rPr lang="pt-BR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6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21088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006043"/>
            <a:ext cx="1908000" cy="216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5188" y="3841884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115616" y="4005064"/>
            <a:ext cx="2340000" cy="1704347"/>
            <a:chOff x="1115616" y="1508629"/>
            <a:chExt cx="2340000" cy="1704347"/>
          </a:xfrm>
        </p:grpSpPr>
        <p:cxnSp>
          <p:nvCxnSpPr>
            <p:cNvPr id="32" name="Conector de seta reta 31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36" name="Elipse 35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Seta em curva para a esquerda 55"/>
          <p:cNvSpPr/>
          <p:nvPr/>
        </p:nvSpPr>
        <p:spPr>
          <a:xfrm>
            <a:off x="3569954" y="4352359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15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006043"/>
            <a:ext cx="1908000" cy="216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5188" y="3841884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115616" y="4005064"/>
            <a:ext cx="2340000" cy="1704347"/>
            <a:chOff x="1115616" y="1508629"/>
            <a:chExt cx="2340000" cy="1704347"/>
          </a:xfrm>
        </p:grpSpPr>
        <p:cxnSp>
          <p:nvCxnSpPr>
            <p:cNvPr id="32" name="Conector de seta reta 31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36" name="Elipse 35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Seta em curva para a esquerda 55"/>
          <p:cNvSpPr/>
          <p:nvPr/>
        </p:nvSpPr>
        <p:spPr>
          <a:xfrm>
            <a:off x="3569954" y="4352359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998149"/>
            <a:ext cx="1908000" cy="216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58" name="CaixaDeTexto 57"/>
          <p:cNvSpPr txBox="1"/>
          <p:nvPr/>
        </p:nvSpPr>
        <p:spPr>
          <a:xfrm>
            <a:off x="5103700" y="383399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3)</a:t>
            </a:r>
            <a:endParaRPr lang="pt-BR" sz="2800" dirty="0"/>
          </a:p>
        </p:txBody>
      </p:sp>
      <p:cxnSp>
        <p:nvCxnSpPr>
          <p:cNvPr id="60" name="Conector de seta reta 59"/>
          <p:cNvCxnSpPr/>
          <p:nvPr/>
        </p:nvCxnSpPr>
        <p:spPr>
          <a:xfrm rot="5400000">
            <a:off x="5198087" y="5168504"/>
            <a:ext cx="1065439" cy="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5724128" y="4632485"/>
            <a:ext cx="22640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5400000" flipH="1" flipV="1">
            <a:off x="5647443" y="4085989"/>
            <a:ext cx="630501" cy="452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eta em curva para a esquerda 83"/>
          <p:cNvSpPr/>
          <p:nvPr/>
        </p:nvSpPr>
        <p:spPr>
          <a:xfrm flipV="1">
            <a:off x="8178466" y="4344465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5" name="Grupo 84"/>
          <p:cNvGrpSpPr>
            <a:grpSpLocks noChangeAspect="1"/>
          </p:cNvGrpSpPr>
          <p:nvPr/>
        </p:nvGrpSpPr>
        <p:grpSpPr>
          <a:xfrm>
            <a:off x="5966538" y="3933056"/>
            <a:ext cx="2196000" cy="575139"/>
            <a:chOff x="-6157192" y="1916832"/>
            <a:chExt cx="6048672" cy="1584176"/>
          </a:xfrm>
        </p:grpSpPr>
        <p:sp>
          <p:nvSpPr>
            <p:cNvPr id="86" name="Elipse 85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lipse 139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142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1822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Parei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55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Essa técnica surgiu no final dos anos 60, com o trabalho de </a:t>
            </a:r>
            <a:r>
              <a:rPr lang="pt-BR" dirty="0" err="1" smtClean="0"/>
              <a:t>Dampney</a:t>
            </a:r>
            <a:r>
              <a:rPr lang="pt-BR" dirty="0" smtClean="0"/>
              <a:t> (1969)</a:t>
            </a:r>
          </a:p>
          <a:p>
            <a:r>
              <a:rPr lang="pt-BR" dirty="0"/>
              <a:t>É útil </a:t>
            </a:r>
            <a:r>
              <a:rPr lang="pt-BR" dirty="0" smtClean="0"/>
              <a:t>para:</a:t>
            </a:r>
          </a:p>
          <a:p>
            <a:pPr lvl="1"/>
            <a:r>
              <a:rPr lang="pt-BR" dirty="0" smtClean="0"/>
              <a:t> </a:t>
            </a:r>
            <a:r>
              <a:rPr lang="pt-BR" u="sng" dirty="0"/>
              <a:t>interpolação</a:t>
            </a:r>
            <a:r>
              <a:rPr lang="pt-BR" dirty="0"/>
              <a:t> (</a:t>
            </a:r>
            <a:r>
              <a:rPr lang="pt-BR" dirty="0" err="1"/>
              <a:t>Cordell</a:t>
            </a:r>
            <a:r>
              <a:rPr lang="pt-BR" dirty="0"/>
              <a:t>, 1992; Mendonça e Silva, </a:t>
            </a:r>
            <a:r>
              <a:rPr lang="pt-BR" dirty="0" smtClean="0"/>
              <a:t>1994)</a:t>
            </a:r>
          </a:p>
          <a:p>
            <a:pPr lvl="1"/>
            <a:r>
              <a:rPr lang="pt-BR" u="sng" dirty="0" smtClean="0"/>
              <a:t>continuação </a:t>
            </a:r>
            <a:r>
              <a:rPr lang="pt-BR" u="sng" dirty="0"/>
              <a:t>para cima</a:t>
            </a:r>
            <a:r>
              <a:rPr lang="pt-BR" dirty="0"/>
              <a:t> (</a:t>
            </a:r>
            <a:r>
              <a:rPr lang="pt-BR" dirty="0" err="1"/>
              <a:t>Emilia</a:t>
            </a:r>
            <a:r>
              <a:rPr lang="pt-BR" dirty="0"/>
              <a:t>, 1973; Hansen </a:t>
            </a:r>
            <a:r>
              <a:rPr lang="pt-BR" dirty="0" err="1"/>
              <a:t>and</a:t>
            </a:r>
            <a:r>
              <a:rPr lang="pt-BR" dirty="0"/>
              <a:t> Miyazaki, 1984; Li </a:t>
            </a:r>
            <a:r>
              <a:rPr lang="pt-BR" dirty="0" err="1"/>
              <a:t>and</a:t>
            </a:r>
            <a:r>
              <a:rPr lang="pt-BR" dirty="0"/>
              <a:t> Oldenburg, 2010</a:t>
            </a:r>
            <a:r>
              <a:rPr lang="pt-BR" dirty="0" smtClean="0"/>
              <a:t>)</a:t>
            </a:r>
          </a:p>
          <a:p>
            <a:pPr lvl="1"/>
            <a:r>
              <a:rPr lang="pt-BR" u="sng" dirty="0" smtClean="0"/>
              <a:t>redução </a:t>
            </a:r>
            <a:r>
              <a:rPr lang="pt-BR" u="sng" dirty="0"/>
              <a:t>ao </a:t>
            </a:r>
            <a:r>
              <a:rPr lang="pt-BR" u="sng" dirty="0" err="1"/>
              <a:t>pólo</a:t>
            </a:r>
            <a:r>
              <a:rPr lang="pt-BR" dirty="0"/>
              <a:t> (Silva 1986; Leão </a:t>
            </a:r>
            <a:r>
              <a:rPr lang="pt-BR" dirty="0" err="1"/>
              <a:t>and</a:t>
            </a:r>
            <a:r>
              <a:rPr lang="pt-BR" dirty="0"/>
              <a:t> Silva, 1989; </a:t>
            </a:r>
            <a:r>
              <a:rPr lang="pt-BR" dirty="0" err="1"/>
              <a:t>Guspí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Novara</a:t>
            </a:r>
            <a:r>
              <a:rPr lang="pt-BR" dirty="0" smtClean="0"/>
              <a:t>, 2009)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7504" y="1484784"/>
            <a:ext cx="9036496" cy="11471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6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354537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16" name="CaixaDeTexto 15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Conjunto de N observações do campo potencial produzido por uma distribuição </a:t>
            </a:r>
            <a:r>
              <a:rPr lang="pt-BR" smtClean="0">
                <a:solidFill>
                  <a:srgbClr val="FF0000"/>
                </a:solidFill>
              </a:rPr>
              <a:t>3D de propriedade física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5076056" y="5685055"/>
            <a:ext cx="4046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Distribuição 2D de propriedade física</a:t>
            </a:r>
            <a:r>
              <a:rPr lang="pt-BR" sz="2400" smtClean="0"/>
              <a:t> que produz o mesmo campo potencial </a:t>
            </a:r>
            <a:endParaRPr lang="pt-BR" sz="2400"/>
          </a:p>
        </p:txBody>
      </p:sp>
      <p:grpSp>
        <p:nvGrpSpPr>
          <p:cNvPr id="39" name="Grupo 38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0" name="Elipse 3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</p:spTree>
    <p:extLst>
      <p:ext uri="{BB962C8B-B14F-4D97-AF65-F5344CB8AC3E}">
        <p14:creationId xmlns:p14="http://schemas.microsoft.com/office/powerpoint/2010/main" val="9460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 120"/>
          <p:cNvGrpSpPr/>
          <p:nvPr/>
        </p:nvGrpSpPr>
        <p:grpSpPr>
          <a:xfrm>
            <a:off x="1475656" y="4077072"/>
            <a:ext cx="6149256" cy="1512168"/>
            <a:chOff x="1475656" y="4077072"/>
            <a:chExt cx="6149256" cy="1512168"/>
          </a:xfrm>
        </p:grpSpPr>
        <p:sp>
          <p:nvSpPr>
            <p:cNvPr id="19" name="Elipse 18"/>
            <p:cNvSpPr/>
            <p:nvPr/>
          </p:nvSpPr>
          <p:spPr>
            <a:xfrm>
              <a:off x="1475656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1628056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1792832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1979144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131544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2296320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1835696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1988096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152872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2339184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491584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56360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2267744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2420144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2584920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2771232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2923632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088408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2671216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3616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988392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174704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327104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491880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059832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3212232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377008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563320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3715720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880496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419872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3572272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3737048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3923360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4075760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4240536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3851920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4004320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4169096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4355408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4507808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4672584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4255392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4407792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4572568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4758880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4911280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5076056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4644008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4796408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4961184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/>
            <p:cNvSpPr/>
            <p:nvPr/>
          </p:nvSpPr>
          <p:spPr>
            <a:xfrm>
              <a:off x="5147496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>
              <a:off x="5299896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>
              <a:off x="5464672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5004048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5156448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5321224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/>
            <p:cNvSpPr/>
            <p:nvPr/>
          </p:nvSpPr>
          <p:spPr>
            <a:xfrm>
              <a:off x="5507536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5659936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824712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5436096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5588496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5753272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5939584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6091984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256760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5839568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5991968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6156744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6343056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6495456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6660232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6228184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6380584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6545360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731672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6884072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7048848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6588224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6740624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6905400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7091712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7244112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7408888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Conjunto de N observações do campo potencial produzido por uma distribuição 3D de propriedade física</a:t>
            </a:r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grpSp>
        <p:nvGrpSpPr>
          <p:cNvPr id="109" name="Grupo 108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10" name="Elipse 10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</p:spTree>
    <p:extLst>
      <p:ext uri="{BB962C8B-B14F-4D97-AF65-F5344CB8AC3E}">
        <p14:creationId xmlns:p14="http://schemas.microsoft.com/office/powerpoint/2010/main" val="41638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aixaDeTexto 108"/>
          <p:cNvSpPr txBox="1"/>
          <p:nvPr/>
        </p:nvSpPr>
        <p:spPr>
          <a:xfrm>
            <a:off x="323528" y="2132856"/>
            <a:ext cx="3672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Dado um conjunto de</a:t>
            </a:r>
          </a:p>
          <a:p>
            <a:pPr algn="ctr"/>
            <a:r>
              <a:rPr lang="pt-BR" sz="2800" smtClean="0">
                <a:solidFill>
                  <a:srgbClr val="FF0000"/>
                </a:solidFill>
              </a:rPr>
              <a:t>N observações</a:t>
            </a:r>
            <a:r>
              <a:rPr lang="pt-BR" sz="2800" smtClean="0"/>
              <a:t>, estimar a propriedade física das </a:t>
            </a:r>
            <a:r>
              <a:rPr lang="pt-BR" sz="2800" smtClean="0">
                <a:solidFill>
                  <a:srgbClr val="FF0000"/>
                </a:solidFill>
              </a:rPr>
              <a:t>M fontes equivalentes</a:t>
            </a:r>
            <a:endParaRPr lang="pt-BR" sz="2800">
              <a:solidFill>
                <a:srgbClr val="FF0000"/>
              </a:solidFill>
            </a:endParaRPr>
          </a:p>
        </p:txBody>
      </p:sp>
      <p:pic>
        <p:nvPicPr>
          <p:cNvPr id="7" name="Imagem 6" descr="camada_equivalente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7920" y="2780928"/>
            <a:ext cx="4320000" cy="297782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940152" y="24928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N observações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96136" y="53012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M fontes equivalentes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31" name="Forma livre 30"/>
          <p:cNvSpPr/>
          <p:nvPr/>
        </p:nvSpPr>
        <p:spPr>
          <a:xfrm>
            <a:off x="5124450" y="2996952"/>
            <a:ext cx="3790950" cy="971550"/>
          </a:xfrm>
          <a:custGeom>
            <a:avLst/>
            <a:gdLst>
              <a:gd name="connsiteX0" fmla="*/ 0 w 3790950"/>
              <a:gd name="connsiteY0" fmla="*/ 971550 h 971550"/>
              <a:gd name="connsiteX1" fmla="*/ 657225 w 3790950"/>
              <a:gd name="connsiteY1" fmla="*/ 47625 h 971550"/>
              <a:gd name="connsiteX2" fmla="*/ 3790950 w 3790950"/>
              <a:gd name="connsiteY2" fmla="*/ 0 h 971550"/>
              <a:gd name="connsiteX3" fmla="*/ 3152775 w 3790950"/>
              <a:gd name="connsiteY3" fmla="*/ 962025 h 971550"/>
              <a:gd name="connsiteX4" fmla="*/ 0 w 3790950"/>
              <a:gd name="connsiteY4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971550">
                <a:moveTo>
                  <a:pt x="0" y="971550"/>
                </a:moveTo>
                <a:lnTo>
                  <a:pt x="657225" y="47625"/>
                </a:lnTo>
                <a:lnTo>
                  <a:pt x="3790950" y="0"/>
                </a:lnTo>
                <a:lnTo>
                  <a:pt x="3152775" y="962025"/>
                </a:lnTo>
                <a:lnTo>
                  <a:pt x="0" y="971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5292080" y="3140968"/>
            <a:ext cx="3168000" cy="684000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1" name="Elipse 1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5" name="Conector de seta reta 34"/>
          <p:cNvCxnSpPr/>
          <p:nvPr/>
        </p:nvCxnSpPr>
        <p:spPr>
          <a:xfrm>
            <a:off x="5114925" y="3978027"/>
            <a:ext cx="356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</p:spTree>
    <p:extLst>
      <p:ext uri="{BB962C8B-B14F-4D97-AF65-F5344CB8AC3E}">
        <p14:creationId xmlns:p14="http://schemas.microsoft.com/office/powerpoint/2010/main" val="7265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aixaDeTexto 108"/>
          <p:cNvSpPr txBox="1"/>
          <p:nvPr/>
        </p:nvSpPr>
        <p:spPr>
          <a:xfrm>
            <a:off x="323528" y="2132856"/>
            <a:ext cx="3672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Dado um conjunto de</a:t>
            </a:r>
          </a:p>
          <a:p>
            <a:pPr algn="ctr"/>
            <a:r>
              <a:rPr lang="pt-BR" sz="2800" smtClean="0">
                <a:solidFill>
                  <a:srgbClr val="FF0000"/>
                </a:solidFill>
              </a:rPr>
              <a:t>N observações</a:t>
            </a:r>
            <a:r>
              <a:rPr lang="pt-BR" sz="2800" smtClean="0"/>
              <a:t>, estimar a propriedade física das </a:t>
            </a:r>
            <a:r>
              <a:rPr lang="pt-BR" sz="2800" smtClean="0">
                <a:solidFill>
                  <a:srgbClr val="FF0000"/>
                </a:solidFill>
              </a:rPr>
              <a:t>M fontes equivalentes</a:t>
            </a:r>
            <a:endParaRPr lang="pt-BR" sz="280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107504" y="5373216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Resolver um sistema linear com </a:t>
            </a:r>
            <a:r>
              <a:rPr lang="pt-BR" sz="2800" smtClean="0">
                <a:solidFill>
                  <a:srgbClr val="FF0000"/>
                </a:solidFill>
              </a:rPr>
              <a:t>N equações</a:t>
            </a:r>
            <a:r>
              <a:rPr lang="pt-BR" sz="2800" smtClean="0"/>
              <a:t> e </a:t>
            </a:r>
          </a:p>
          <a:p>
            <a:pPr algn="ctr"/>
            <a:r>
              <a:rPr lang="pt-BR" sz="2800" smtClean="0">
                <a:solidFill>
                  <a:srgbClr val="FF0000"/>
                </a:solidFill>
              </a:rPr>
              <a:t>M incógnitas</a:t>
            </a:r>
            <a:endParaRPr lang="pt-BR" sz="2800">
              <a:solidFill>
                <a:srgbClr val="FF0000"/>
              </a:solidFill>
            </a:endParaRPr>
          </a:p>
        </p:txBody>
      </p:sp>
      <p:pic>
        <p:nvPicPr>
          <p:cNvPr id="7" name="Imagem 6" descr="camada_equivalente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7920" y="2780928"/>
            <a:ext cx="4320000" cy="297782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940152" y="24928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N observações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96136" y="53012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M fontes equivalentes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124450" y="2996952"/>
            <a:ext cx="3790950" cy="971550"/>
          </a:xfrm>
          <a:custGeom>
            <a:avLst/>
            <a:gdLst>
              <a:gd name="connsiteX0" fmla="*/ 0 w 3790950"/>
              <a:gd name="connsiteY0" fmla="*/ 971550 h 971550"/>
              <a:gd name="connsiteX1" fmla="*/ 657225 w 3790950"/>
              <a:gd name="connsiteY1" fmla="*/ 47625 h 971550"/>
              <a:gd name="connsiteX2" fmla="*/ 3790950 w 3790950"/>
              <a:gd name="connsiteY2" fmla="*/ 0 h 971550"/>
              <a:gd name="connsiteX3" fmla="*/ 3152775 w 3790950"/>
              <a:gd name="connsiteY3" fmla="*/ 962025 h 971550"/>
              <a:gd name="connsiteX4" fmla="*/ 0 w 3790950"/>
              <a:gd name="connsiteY4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971550">
                <a:moveTo>
                  <a:pt x="0" y="971550"/>
                </a:moveTo>
                <a:lnTo>
                  <a:pt x="657225" y="47625"/>
                </a:lnTo>
                <a:lnTo>
                  <a:pt x="3790950" y="0"/>
                </a:lnTo>
                <a:lnTo>
                  <a:pt x="3152775" y="962025"/>
                </a:lnTo>
                <a:lnTo>
                  <a:pt x="0" y="971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5292080" y="3140968"/>
            <a:ext cx="3168000" cy="684000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2" name="Elipse 11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3" name="Conector de seta reta 32"/>
          <p:cNvCxnSpPr/>
          <p:nvPr/>
        </p:nvCxnSpPr>
        <p:spPr>
          <a:xfrm>
            <a:off x="5114925" y="3978027"/>
            <a:ext cx="356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37257" y="4293096"/>
            <a:ext cx="2066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/>
              <a:t>A x = y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36182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ixaDeTexto 109"/>
          <p:cNvSpPr txBox="1"/>
          <p:nvPr/>
        </p:nvSpPr>
        <p:spPr>
          <a:xfrm>
            <a:off x="107504" y="5373216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Resolver um sistema linear com </a:t>
            </a:r>
            <a:r>
              <a:rPr lang="pt-BR" sz="2800" smtClean="0">
                <a:solidFill>
                  <a:srgbClr val="FF0000"/>
                </a:solidFill>
              </a:rPr>
              <a:t>N equações</a:t>
            </a:r>
            <a:r>
              <a:rPr lang="pt-BR" sz="2800" smtClean="0"/>
              <a:t> e </a:t>
            </a:r>
          </a:p>
          <a:p>
            <a:pPr algn="ctr"/>
            <a:r>
              <a:rPr lang="pt-BR" sz="2800" smtClean="0">
                <a:solidFill>
                  <a:srgbClr val="FF0000"/>
                </a:solidFill>
              </a:rPr>
              <a:t>M incógnitas</a:t>
            </a:r>
            <a:endParaRPr lang="pt-BR" sz="2800">
              <a:solidFill>
                <a:srgbClr val="FF0000"/>
              </a:solidFill>
            </a:endParaRPr>
          </a:p>
        </p:txBody>
      </p:sp>
      <p:pic>
        <p:nvPicPr>
          <p:cNvPr id="7" name="Imagem 6" descr="camada_equivalente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7920" y="2780928"/>
            <a:ext cx="4320000" cy="297782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940152" y="24928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N observações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96136" y="53012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M fontes equivalentes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98818" y="1772816"/>
            <a:ext cx="3672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N </a:t>
            </a:r>
            <a:r>
              <a:rPr lang="pt-BR" sz="2800" dirty="0" smtClean="0"/>
              <a:t>grande implica em </a:t>
            </a:r>
            <a:r>
              <a:rPr lang="pt-BR" sz="2800" dirty="0" smtClean="0">
                <a:solidFill>
                  <a:srgbClr val="FF0000"/>
                </a:solidFill>
              </a:rPr>
              <a:t>M</a:t>
            </a:r>
            <a:r>
              <a:rPr lang="pt-BR" sz="2800" dirty="0" smtClean="0"/>
              <a:t> grande e a solução do sistema pode se tornar proibitiva em termos computacionais</a:t>
            </a:r>
            <a:endParaRPr lang="pt-BR" sz="2800" dirty="0"/>
          </a:p>
        </p:txBody>
      </p:sp>
      <p:sp>
        <p:nvSpPr>
          <p:cNvPr id="11" name="Forma livre 10"/>
          <p:cNvSpPr/>
          <p:nvPr/>
        </p:nvSpPr>
        <p:spPr>
          <a:xfrm>
            <a:off x="5124450" y="2996952"/>
            <a:ext cx="3790950" cy="971550"/>
          </a:xfrm>
          <a:custGeom>
            <a:avLst/>
            <a:gdLst>
              <a:gd name="connsiteX0" fmla="*/ 0 w 3790950"/>
              <a:gd name="connsiteY0" fmla="*/ 971550 h 971550"/>
              <a:gd name="connsiteX1" fmla="*/ 657225 w 3790950"/>
              <a:gd name="connsiteY1" fmla="*/ 47625 h 971550"/>
              <a:gd name="connsiteX2" fmla="*/ 3790950 w 3790950"/>
              <a:gd name="connsiteY2" fmla="*/ 0 h 971550"/>
              <a:gd name="connsiteX3" fmla="*/ 3152775 w 3790950"/>
              <a:gd name="connsiteY3" fmla="*/ 962025 h 971550"/>
              <a:gd name="connsiteX4" fmla="*/ 0 w 3790950"/>
              <a:gd name="connsiteY4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971550">
                <a:moveTo>
                  <a:pt x="0" y="971550"/>
                </a:moveTo>
                <a:lnTo>
                  <a:pt x="657225" y="47625"/>
                </a:lnTo>
                <a:lnTo>
                  <a:pt x="3790950" y="0"/>
                </a:lnTo>
                <a:lnTo>
                  <a:pt x="3152775" y="962025"/>
                </a:lnTo>
                <a:lnTo>
                  <a:pt x="0" y="971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292080" y="3140968"/>
            <a:ext cx="3168000" cy="684000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3" name="Elipse 12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4" name="Conector de seta reta 33"/>
          <p:cNvCxnSpPr/>
          <p:nvPr/>
        </p:nvCxnSpPr>
        <p:spPr>
          <a:xfrm>
            <a:off x="5114925" y="3978027"/>
            <a:ext cx="356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137257" y="4293096"/>
            <a:ext cx="2066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/>
              <a:t>A x = y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9880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err="1"/>
              <a:t>Dampney</a:t>
            </a:r>
            <a:r>
              <a:rPr lang="pt-BR" dirty="0"/>
              <a:t>, C. N. G., 1969, The </a:t>
            </a:r>
            <a:r>
              <a:rPr lang="pt-BR" dirty="0" err="1"/>
              <a:t>equivalent</a:t>
            </a:r>
            <a:r>
              <a:rPr lang="pt-BR" dirty="0"/>
              <a:t>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technique</a:t>
            </a:r>
            <a:r>
              <a:rPr lang="pt-BR" dirty="0"/>
              <a:t>: GEOPHYSICS, 34, </a:t>
            </a:r>
            <a:r>
              <a:rPr lang="pt-BR" dirty="0" smtClean="0"/>
              <a:t>39-53.</a:t>
            </a:r>
          </a:p>
          <a:p>
            <a:r>
              <a:rPr lang="en-US" dirty="0" smtClean="0"/>
              <a:t>Emilia</a:t>
            </a:r>
            <a:r>
              <a:rPr lang="en-US" dirty="0"/>
              <a:t>, D. A., 1973, Equivalent sources used as an analytic base for processing total </a:t>
            </a:r>
            <a:r>
              <a:rPr lang="en-US" dirty="0" smtClean="0"/>
              <a:t>magnetic field profiles</a:t>
            </a:r>
            <a:r>
              <a:rPr lang="en-US" dirty="0"/>
              <a:t>: GEOPHYSICS, 38, </a:t>
            </a:r>
            <a:r>
              <a:rPr lang="en-US" dirty="0" smtClean="0"/>
              <a:t>339-348.</a:t>
            </a:r>
          </a:p>
          <a:p>
            <a:r>
              <a:rPr lang="en-US" dirty="0"/>
              <a:t>Hansen, R. O., and Y. Miyazaki, 1984, Continuation of potential </a:t>
            </a:r>
            <a:r>
              <a:rPr lang="en-US" dirty="0" smtClean="0"/>
              <a:t>fields </a:t>
            </a:r>
            <a:r>
              <a:rPr lang="en-US" dirty="0"/>
              <a:t>between </a:t>
            </a:r>
            <a:r>
              <a:rPr lang="en-US" dirty="0" smtClean="0"/>
              <a:t>arbitrary </a:t>
            </a:r>
            <a:r>
              <a:rPr lang="pt-BR" dirty="0" err="1" smtClean="0"/>
              <a:t>surfaces</a:t>
            </a:r>
            <a:r>
              <a:rPr lang="pt-BR" dirty="0"/>
              <a:t>: GEOPHYSICS, 49, </a:t>
            </a:r>
            <a:r>
              <a:rPr lang="pt-BR" dirty="0" smtClean="0"/>
              <a:t>787-795.</a:t>
            </a:r>
          </a:p>
          <a:p>
            <a:r>
              <a:rPr lang="en-US" dirty="0"/>
              <a:t>Silva, J. B. C., 1986, Reduction to the pole as an inverse problem and its application </a:t>
            </a:r>
            <a:r>
              <a:rPr lang="en-US" dirty="0" smtClean="0"/>
              <a:t>to low-latitude </a:t>
            </a:r>
            <a:r>
              <a:rPr lang="en-US" dirty="0"/>
              <a:t>anomalies: GEOPHYSICS, 51, </a:t>
            </a:r>
            <a:r>
              <a:rPr lang="en-US" dirty="0" smtClean="0"/>
              <a:t>369-382</a:t>
            </a:r>
            <a:r>
              <a:rPr lang="en-US" dirty="0"/>
              <a:t>.</a:t>
            </a:r>
            <a:endParaRPr lang="pt-BR" dirty="0" smtClean="0"/>
          </a:p>
          <a:p>
            <a:r>
              <a:rPr lang="en-US" dirty="0" err="1" smtClean="0"/>
              <a:t>Leão</a:t>
            </a:r>
            <a:r>
              <a:rPr lang="en-US" dirty="0"/>
              <a:t>, J. W. D., and J. B. C. Silva, 1989, Discrete linear transformations of potential </a:t>
            </a:r>
            <a:r>
              <a:rPr lang="en-US" dirty="0" smtClean="0"/>
              <a:t>field </a:t>
            </a:r>
            <a:r>
              <a:rPr lang="pt-BR" dirty="0" smtClean="0"/>
              <a:t>data</a:t>
            </a:r>
            <a:r>
              <a:rPr lang="pt-BR" dirty="0"/>
              <a:t>: GEOPHYSICS, 54, </a:t>
            </a:r>
            <a:r>
              <a:rPr lang="pt-BR" dirty="0" smtClean="0"/>
              <a:t>497-507.</a:t>
            </a:r>
          </a:p>
          <a:p>
            <a:r>
              <a:rPr lang="en-US" dirty="0"/>
              <a:t>Cordell, L., 1992, A scattered equivalent-source method for interpolation and gridding of potential-field data in three dimensions: GEOPHYSICS, 57, 629-636.</a:t>
            </a:r>
          </a:p>
          <a:p>
            <a:r>
              <a:rPr lang="en-US" dirty="0" err="1"/>
              <a:t>Mendonça</a:t>
            </a:r>
            <a:r>
              <a:rPr lang="en-US" dirty="0"/>
              <a:t>, C. A., and J. B. C. Silva, 1994, The equivalent data concept applied to the interpolation of potential field data: GEOPHYSICS, 59, 722-732</a:t>
            </a:r>
            <a:r>
              <a:rPr lang="en-US" dirty="0" smtClean="0"/>
              <a:t>.</a:t>
            </a:r>
          </a:p>
          <a:p>
            <a:r>
              <a:rPr lang="en-US" dirty="0" err="1"/>
              <a:t>Gusp</a:t>
            </a:r>
            <a:r>
              <a:rPr lang="en-US" dirty="0"/>
              <a:t>, F., and I. Novara, 2009, Reduction to the pole and transformations of </a:t>
            </a:r>
            <a:r>
              <a:rPr lang="en-US" dirty="0" smtClean="0"/>
              <a:t>scattered magnetic </a:t>
            </a:r>
            <a:r>
              <a:rPr lang="en-US" dirty="0"/>
              <a:t>data using </a:t>
            </a:r>
            <a:r>
              <a:rPr lang="en-US" dirty="0" err="1"/>
              <a:t>newtonian</a:t>
            </a:r>
            <a:r>
              <a:rPr lang="en-US" dirty="0"/>
              <a:t> equivalent sources: GEOPHYSICS, 74, </a:t>
            </a:r>
            <a:r>
              <a:rPr lang="en-US" dirty="0" smtClean="0"/>
              <a:t>L67-L73</a:t>
            </a:r>
            <a:r>
              <a:rPr lang="en-US" dirty="0"/>
              <a:t>.</a:t>
            </a:r>
            <a:endParaRPr lang="pt-BR" dirty="0" smtClean="0"/>
          </a:p>
          <a:p>
            <a:r>
              <a:rPr lang="en-US" dirty="0"/>
              <a:t>Li, Y., and D. W. Oldenburg, 2010, Rapid construction of equivalent sources using wavelets</a:t>
            </a:r>
            <a:r>
              <a:rPr lang="en-US" dirty="0" smtClean="0"/>
              <a:t>: </a:t>
            </a:r>
            <a:r>
              <a:rPr lang="pt-BR" dirty="0" smtClean="0"/>
              <a:t>GEOPHYSICS</a:t>
            </a:r>
            <a:r>
              <a:rPr lang="pt-BR" dirty="0"/>
              <a:t>, 75, </a:t>
            </a:r>
            <a:r>
              <a:rPr lang="pt-BR" dirty="0" smtClean="0"/>
              <a:t>L51-L59.</a:t>
            </a:r>
          </a:p>
          <a:p>
            <a:r>
              <a:rPr lang="en-US" dirty="0"/>
              <a:t>Barnes, G., and J. Lumley, 2011, Processing gravity gradient data: GEOPHYSICS, 76</a:t>
            </a:r>
            <a:r>
              <a:rPr lang="en-US" dirty="0" smtClean="0"/>
              <a:t>, </a:t>
            </a:r>
            <a:r>
              <a:rPr lang="pt-BR" dirty="0" smtClean="0"/>
              <a:t>I33-I47</a:t>
            </a:r>
            <a:r>
              <a:rPr lang="pt-BR" dirty="0"/>
              <a:t>.</a:t>
            </a:r>
            <a:endParaRPr lang="pt-BR" dirty="0" smtClean="0"/>
          </a:p>
          <a:p>
            <a:r>
              <a:rPr lang="pt-BR" dirty="0"/>
              <a:t>Oliveira Jr., V. C., V. C. F. Barbosa, </a:t>
            </a:r>
            <a:r>
              <a:rPr lang="pt-BR" dirty="0" err="1"/>
              <a:t>and</a:t>
            </a:r>
            <a:r>
              <a:rPr lang="pt-BR" dirty="0"/>
              <a:t> L. </a:t>
            </a:r>
            <a:r>
              <a:rPr lang="pt-BR" dirty="0" err="1"/>
              <a:t>Uieda</a:t>
            </a:r>
            <a:r>
              <a:rPr lang="pt-BR" dirty="0"/>
              <a:t>, 2013, </a:t>
            </a:r>
            <a:r>
              <a:rPr lang="pt-BR" dirty="0" err="1"/>
              <a:t>Polynomial</a:t>
            </a:r>
            <a:r>
              <a:rPr lang="pt-BR" dirty="0"/>
              <a:t> </a:t>
            </a:r>
            <a:r>
              <a:rPr lang="pt-BR" dirty="0" err="1"/>
              <a:t>equivalent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 smtClean="0"/>
              <a:t>: GEOPHYSICS</a:t>
            </a:r>
            <a:r>
              <a:rPr lang="pt-BR" dirty="0"/>
              <a:t>, 78, </a:t>
            </a:r>
            <a:r>
              <a:rPr lang="pt-BR" dirty="0" smtClean="0"/>
              <a:t>G1-G13</a:t>
            </a:r>
            <a:r>
              <a:rPr lang="pt-BR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49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Alguns trabalhos foram feitos para reduzir o custo computacional da CE (</a:t>
            </a:r>
            <a:r>
              <a:rPr lang="pt-BR" dirty="0"/>
              <a:t>Leão </a:t>
            </a:r>
            <a:r>
              <a:rPr lang="pt-BR" dirty="0" smtClean="0"/>
              <a:t>e Silva, 1989; </a:t>
            </a:r>
            <a:r>
              <a:rPr lang="pt-BR" dirty="0"/>
              <a:t>Mendonça </a:t>
            </a:r>
            <a:r>
              <a:rPr lang="pt-BR" dirty="0" smtClean="0"/>
              <a:t>e Silva, 1994; </a:t>
            </a:r>
            <a:r>
              <a:rPr lang="pt-BR" dirty="0"/>
              <a:t>Li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smtClean="0"/>
              <a:t>Oldenburg, 2010; </a:t>
            </a:r>
            <a:r>
              <a:rPr lang="pt-BR" dirty="0"/>
              <a:t>Barnes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Lumley</a:t>
            </a:r>
            <a:r>
              <a:rPr lang="pt-BR" dirty="0" smtClean="0"/>
              <a:t>, 2011; Oliveira Jr. </a:t>
            </a:r>
            <a:r>
              <a:rPr lang="pt-BR" dirty="0"/>
              <a:t>e</a:t>
            </a:r>
            <a:r>
              <a:rPr lang="pt-BR" dirty="0" smtClean="0"/>
              <a:t>t al., 2013)</a:t>
            </a:r>
          </a:p>
          <a:p>
            <a:r>
              <a:rPr lang="pt-BR" dirty="0" smtClean="0"/>
              <a:t>Atualmente, os principais esforços são feitos com o intuito de tornar a CE viável do ponto de vista computacional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504" y="4149080"/>
            <a:ext cx="9036496" cy="167961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Alguns trabalhos foram feitos para reduzir o custo computacional da CE (</a:t>
            </a:r>
            <a:r>
              <a:rPr lang="pt-BR" dirty="0"/>
              <a:t>Leão </a:t>
            </a:r>
            <a:r>
              <a:rPr lang="pt-BR" dirty="0" smtClean="0"/>
              <a:t>e Silva, 1989; </a:t>
            </a:r>
            <a:r>
              <a:rPr lang="pt-BR" dirty="0"/>
              <a:t>Mendonça </a:t>
            </a:r>
            <a:r>
              <a:rPr lang="pt-BR" dirty="0" smtClean="0"/>
              <a:t>e Silva, 1994; </a:t>
            </a:r>
            <a:r>
              <a:rPr lang="pt-BR" dirty="0"/>
              <a:t>Li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smtClean="0"/>
              <a:t>Oldenburg, 2010; </a:t>
            </a:r>
            <a:r>
              <a:rPr lang="pt-BR" dirty="0"/>
              <a:t>Barnes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Lumley</a:t>
            </a:r>
            <a:r>
              <a:rPr lang="pt-BR" dirty="0" smtClean="0"/>
              <a:t>, 2011; Oliveira Jr. </a:t>
            </a:r>
            <a:r>
              <a:rPr lang="pt-BR" dirty="0"/>
              <a:t>e</a:t>
            </a:r>
            <a:r>
              <a:rPr lang="pt-BR" dirty="0" smtClean="0"/>
              <a:t>t al., 2013)</a:t>
            </a:r>
          </a:p>
          <a:p>
            <a:r>
              <a:rPr lang="pt-BR" dirty="0" smtClean="0"/>
              <a:t>Atualmente, os principais esforços são feitos com o intuito de tornar a CE viável do ponto de vista computacional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504" y="1653678"/>
            <a:ext cx="9036496" cy="245912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7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2008" y="655176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50" dirty="0"/>
              <a:t>http://www.guiageo-americas.com/mapas/globo-america.htm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02" y="1872442"/>
            <a:ext cx="4109812" cy="41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02" y="1872442"/>
            <a:ext cx="4109812" cy="41098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004048" y="469851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>
            <a:off x="5562356" y="4581128"/>
            <a:ext cx="936104" cy="504056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2008" y="655176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50" dirty="0"/>
              <a:t>http://www.guiageo-americas.com/mapas/globo-america.htm</a:t>
            </a:r>
          </a:p>
        </p:txBody>
      </p:sp>
    </p:spTree>
    <p:extLst>
      <p:ext uri="{BB962C8B-B14F-4D97-AF65-F5344CB8AC3E}">
        <p14:creationId xmlns:p14="http://schemas.microsoft.com/office/powerpoint/2010/main" val="811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1556792"/>
            <a:ext cx="176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 corpo geológico 3D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grpSp>
        <p:nvGrpSpPr>
          <p:cNvPr id="41" name="Grupo 40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2" name="Elipse 41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7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1324</Words>
  <Application>Microsoft Office PowerPoint</Application>
  <PresentationFormat>Apresentação na tela (4:3)</PresentationFormat>
  <Paragraphs>190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Camada equivalente aplicada ao processamento e interpretação de dados de campos potenciais 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Apresentação do PowerPoint</vt:lpstr>
      <vt:lpstr>Camada Equivalente</vt:lpstr>
      <vt:lpstr>Camada Equivalente</vt:lpstr>
      <vt:lpstr>Camada Equivalente</vt:lpstr>
      <vt:lpstr>Camada Equivalente</vt:lpstr>
      <vt:lpstr>Apresentação do PowerPoint</vt:lpstr>
      <vt:lpstr>Camada Equivalente</vt:lpstr>
      <vt:lpstr>Camada Equivalente</vt:lpstr>
      <vt:lpstr>Camada Equivalente</vt:lpstr>
      <vt:lpstr>Camada Equivalente</vt:lpstr>
      <vt:lpstr>Camada Equivalente</vt:lpstr>
      <vt:lpstr>Parei aqui</vt:lpstr>
      <vt:lpstr>Camada Equivalente</vt:lpstr>
      <vt:lpstr>Camada Equivalente</vt:lpstr>
      <vt:lpstr>Camada Equivalente</vt:lpstr>
      <vt:lpstr>Camada Equivalente</vt:lpstr>
      <vt:lpstr>Camada Equivalente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 </dc:title>
  <dc:creator>Vanderlei</dc:creator>
  <cp:lastModifiedBy>Vanderlei</cp:lastModifiedBy>
  <cp:revision>16</cp:revision>
  <dcterms:created xsi:type="dcterms:W3CDTF">2016-10-05T21:25:32Z</dcterms:created>
  <dcterms:modified xsi:type="dcterms:W3CDTF">2016-10-10T15:04:48Z</dcterms:modified>
</cp:coreProperties>
</file>