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82" r:id="rId10"/>
    <p:sldId id="279" r:id="rId11"/>
    <p:sldId id="283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7" d="100"/>
          <a:sy n="107" d="100"/>
        </p:scale>
        <p:origin x="-163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8185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5008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003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5658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6277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8780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2725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397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868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051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8372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E7A87-AD80-4CF8-A2FC-E38A060CEB8C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1606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5" Type="http://schemas.openxmlformats.org/officeDocument/2006/relationships/image" Target="../media/image27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25.png"/><Relationship Id="rId1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8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7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25.png"/><Relationship Id="rId1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20.png"/><Relationship Id="rId1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7.png"/><Relationship Id="rId2" Type="http://schemas.openxmlformats.org/officeDocument/2006/relationships/image" Target="../media/image5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5" Type="http://schemas.openxmlformats.org/officeDocument/2006/relationships/image" Target="../media/image23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22.png"/><Relationship Id="rId1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06084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Camada equivalente aplicada ao processamento e interpretação de dados de campos potenciais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764632"/>
            <a:ext cx="6400800" cy="1752600"/>
          </a:xfrm>
        </p:spPr>
        <p:txBody>
          <a:bodyPr/>
          <a:lstStyle/>
          <a:p>
            <a:r>
              <a:rPr lang="pt-BR" dirty="0" smtClean="0"/>
              <a:t>Vanderlei C. Oliveira Jr.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509120"/>
            <a:ext cx="2251714" cy="191836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959440" y="4583559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2016</a:t>
            </a:r>
            <a:endParaRPr lang="pt-BR" sz="28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157192"/>
            <a:ext cx="1562456" cy="10543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79" y="260648"/>
            <a:ext cx="3600000" cy="72776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73779"/>
            <a:ext cx="3600000" cy="90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02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rma livre 19"/>
          <p:cNvSpPr/>
          <p:nvPr/>
        </p:nvSpPr>
        <p:spPr>
          <a:xfrm>
            <a:off x="6369263" y="5240317"/>
            <a:ext cx="1587113" cy="1054194"/>
          </a:xfrm>
          <a:custGeom>
            <a:avLst/>
            <a:gdLst>
              <a:gd name="connsiteX0" fmla="*/ 195347 w 2323692"/>
              <a:gd name="connsiteY0" fmla="*/ 110359 h 1403131"/>
              <a:gd name="connsiteX1" fmla="*/ 195347 w 2323692"/>
              <a:gd name="connsiteY1" fmla="*/ 110359 h 1403131"/>
              <a:gd name="connsiteX2" fmla="*/ 447596 w 2323692"/>
              <a:gd name="connsiteY2" fmla="*/ 31531 h 1403131"/>
              <a:gd name="connsiteX3" fmla="*/ 557954 w 2323692"/>
              <a:gd name="connsiteY3" fmla="*/ 15766 h 1403131"/>
              <a:gd name="connsiteX4" fmla="*/ 936327 w 2323692"/>
              <a:gd name="connsiteY4" fmla="*/ 0 h 1403131"/>
              <a:gd name="connsiteX5" fmla="*/ 1882258 w 2323692"/>
              <a:gd name="connsiteY5" fmla="*/ 15766 h 1403131"/>
              <a:gd name="connsiteX6" fmla="*/ 1929554 w 2323692"/>
              <a:gd name="connsiteY6" fmla="*/ 31531 h 1403131"/>
              <a:gd name="connsiteX7" fmla="*/ 1961085 w 2323692"/>
              <a:gd name="connsiteY7" fmla="*/ 78828 h 1403131"/>
              <a:gd name="connsiteX8" fmla="*/ 2039913 w 2323692"/>
              <a:gd name="connsiteY8" fmla="*/ 204952 h 1403131"/>
              <a:gd name="connsiteX9" fmla="*/ 2118741 w 2323692"/>
              <a:gd name="connsiteY9" fmla="*/ 315311 h 1403131"/>
              <a:gd name="connsiteX10" fmla="*/ 2166037 w 2323692"/>
              <a:gd name="connsiteY10" fmla="*/ 362607 h 1403131"/>
              <a:gd name="connsiteX11" fmla="*/ 2229099 w 2323692"/>
              <a:gd name="connsiteY11" fmla="*/ 457200 h 1403131"/>
              <a:gd name="connsiteX12" fmla="*/ 2276396 w 2323692"/>
              <a:gd name="connsiteY12" fmla="*/ 567559 h 1403131"/>
              <a:gd name="connsiteX13" fmla="*/ 2307927 w 2323692"/>
              <a:gd name="connsiteY13" fmla="*/ 662152 h 1403131"/>
              <a:gd name="connsiteX14" fmla="*/ 2323692 w 2323692"/>
              <a:gd name="connsiteY14" fmla="*/ 709449 h 1403131"/>
              <a:gd name="connsiteX15" fmla="*/ 2307927 w 2323692"/>
              <a:gd name="connsiteY15" fmla="*/ 1119352 h 1403131"/>
              <a:gd name="connsiteX16" fmla="*/ 2229099 w 2323692"/>
              <a:gd name="connsiteY16" fmla="*/ 1182414 h 1403131"/>
              <a:gd name="connsiteX17" fmla="*/ 2150272 w 2323692"/>
              <a:gd name="connsiteY17" fmla="*/ 1213945 h 1403131"/>
              <a:gd name="connsiteX18" fmla="*/ 2039913 w 2323692"/>
              <a:gd name="connsiteY18" fmla="*/ 1277007 h 1403131"/>
              <a:gd name="connsiteX19" fmla="*/ 1976851 w 2323692"/>
              <a:gd name="connsiteY19" fmla="*/ 1308538 h 1403131"/>
              <a:gd name="connsiteX20" fmla="*/ 1913789 w 2323692"/>
              <a:gd name="connsiteY20" fmla="*/ 1355835 h 1403131"/>
              <a:gd name="connsiteX21" fmla="*/ 1756134 w 2323692"/>
              <a:gd name="connsiteY21" fmla="*/ 1403131 h 1403131"/>
              <a:gd name="connsiteX22" fmla="*/ 1204341 w 2323692"/>
              <a:gd name="connsiteY22" fmla="*/ 1387366 h 1403131"/>
              <a:gd name="connsiteX23" fmla="*/ 1046685 w 2323692"/>
              <a:gd name="connsiteY23" fmla="*/ 1324304 h 1403131"/>
              <a:gd name="connsiteX24" fmla="*/ 920561 w 2323692"/>
              <a:gd name="connsiteY24" fmla="*/ 1292773 h 1403131"/>
              <a:gd name="connsiteX25" fmla="*/ 825968 w 2323692"/>
              <a:gd name="connsiteY25" fmla="*/ 1245476 h 1403131"/>
              <a:gd name="connsiteX26" fmla="*/ 731375 w 2323692"/>
              <a:gd name="connsiteY26" fmla="*/ 1198180 h 1403131"/>
              <a:gd name="connsiteX27" fmla="*/ 636782 w 2323692"/>
              <a:gd name="connsiteY27" fmla="*/ 1135118 h 1403131"/>
              <a:gd name="connsiteX28" fmla="*/ 605251 w 2323692"/>
              <a:gd name="connsiteY28" fmla="*/ 1103586 h 1403131"/>
              <a:gd name="connsiteX29" fmla="*/ 557954 w 2323692"/>
              <a:gd name="connsiteY29" fmla="*/ 1087821 h 1403131"/>
              <a:gd name="connsiteX30" fmla="*/ 494892 w 2323692"/>
              <a:gd name="connsiteY30" fmla="*/ 1056290 h 1403131"/>
              <a:gd name="connsiteX31" fmla="*/ 368768 w 2323692"/>
              <a:gd name="connsiteY31" fmla="*/ 914400 h 1403131"/>
              <a:gd name="connsiteX32" fmla="*/ 321472 w 2323692"/>
              <a:gd name="connsiteY32" fmla="*/ 882869 h 1403131"/>
              <a:gd name="connsiteX33" fmla="*/ 226879 w 2323692"/>
              <a:gd name="connsiteY33" fmla="*/ 772511 h 1403131"/>
              <a:gd name="connsiteX34" fmla="*/ 179582 w 2323692"/>
              <a:gd name="connsiteY34" fmla="*/ 725214 h 1403131"/>
              <a:gd name="connsiteX35" fmla="*/ 148051 w 2323692"/>
              <a:gd name="connsiteY35" fmla="*/ 677918 h 1403131"/>
              <a:gd name="connsiteX36" fmla="*/ 100754 w 2323692"/>
              <a:gd name="connsiteY36" fmla="*/ 630621 h 1403131"/>
              <a:gd name="connsiteX37" fmla="*/ 37692 w 2323692"/>
              <a:gd name="connsiteY37" fmla="*/ 536028 h 1403131"/>
              <a:gd name="connsiteX38" fmla="*/ 21927 w 2323692"/>
              <a:gd name="connsiteY38" fmla="*/ 252249 h 1403131"/>
              <a:gd name="connsiteX39" fmla="*/ 53458 w 2323692"/>
              <a:gd name="connsiteY39" fmla="*/ 204952 h 1403131"/>
              <a:gd name="connsiteX40" fmla="*/ 100754 w 2323692"/>
              <a:gd name="connsiteY40" fmla="*/ 189186 h 1403131"/>
              <a:gd name="connsiteX41" fmla="*/ 179582 w 2323692"/>
              <a:gd name="connsiteY41" fmla="*/ 110359 h 1403131"/>
              <a:gd name="connsiteX42" fmla="*/ 195347 w 2323692"/>
              <a:gd name="connsiteY42" fmla="*/ 110359 h 1403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323692" h="1403131">
                <a:moveTo>
                  <a:pt x="195347" y="110359"/>
                </a:moveTo>
                <a:lnTo>
                  <a:pt x="195347" y="110359"/>
                </a:lnTo>
                <a:cubicBezTo>
                  <a:pt x="279430" y="84083"/>
                  <a:pt x="362356" y="53768"/>
                  <a:pt x="447596" y="31531"/>
                </a:cubicBezTo>
                <a:cubicBezTo>
                  <a:pt x="483552" y="22151"/>
                  <a:pt x="520872" y="18158"/>
                  <a:pt x="557954" y="15766"/>
                </a:cubicBezTo>
                <a:cubicBezTo>
                  <a:pt x="683926" y="7639"/>
                  <a:pt x="810203" y="5255"/>
                  <a:pt x="936327" y="0"/>
                </a:cubicBezTo>
                <a:lnTo>
                  <a:pt x="1882258" y="15766"/>
                </a:lnTo>
                <a:cubicBezTo>
                  <a:pt x="1898868" y="16293"/>
                  <a:pt x="1916577" y="21150"/>
                  <a:pt x="1929554" y="31531"/>
                </a:cubicBezTo>
                <a:cubicBezTo>
                  <a:pt x="1944350" y="43368"/>
                  <a:pt x="1950912" y="62842"/>
                  <a:pt x="1961085" y="78828"/>
                </a:cubicBezTo>
                <a:cubicBezTo>
                  <a:pt x="1987702" y="120654"/>
                  <a:pt x="2013296" y="163126"/>
                  <a:pt x="2039913" y="204952"/>
                </a:cubicBezTo>
                <a:cubicBezTo>
                  <a:pt x="2060466" y="237250"/>
                  <a:pt x="2095510" y="288209"/>
                  <a:pt x="2118741" y="315311"/>
                </a:cubicBezTo>
                <a:cubicBezTo>
                  <a:pt x="2133251" y="332239"/>
                  <a:pt x="2152349" y="345008"/>
                  <a:pt x="2166037" y="362607"/>
                </a:cubicBezTo>
                <a:cubicBezTo>
                  <a:pt x="2189303" y="392520"/>
                  <a:pt x="2217115" y="421249"/>
                  <a:pt x="2229099" y="457200"/>
                </a:cubicBezTo>
                <a:cubicBezTo>
                  <a:pt x="2279852" y="609456"/>
                  <a:pt x="2198465" y="372732"/>
                  <a:pt x="2276396" y="567559"/>
                </a:cubicBezTo>
                <a:cubicBezTo>
                  <a:pt x="2288740" y="598418"/>
                  <a:pt x="2297417" y="630621"/>
                  <a:pt x="2307927" y="662152"/>
                </a:cubicBezTo>
                <a:lnTo>
                  <a:pt x="2323692" y="709449"/>
                </a:lnTo>
                <a:cubicBezTo>
                  <a:pt x="2318437" y="846083"/>
                  <a:pt x="2321997" y="983342"/>
                  <a:pt x="2307927" y="1119352"/>
                </a:cubicBezTo>
                <a:cubicBezTo>
                  <a:pt x="2302659" y="1170273"/>
                  <a:pt x="2263252" y="1169607"/>
                  <a:pt x="2229099" y="1182414"/>
                </a:cubicBezTo>
                <a:cubicBezTo>
                  <a:pt x="2202601" y="1192351"/>
                  <a:pt x="2176133" y="1202451"/>
                  <a:pt x="2150272" y="1213945"/>
                </a:cubicBezTo>
                <a:cubicBezTo>
                  <a:pt x="2043079" y="1261587"/>
                  <a:pt x="2128681" y="1226283"/>
                  <a:pt x="2039913" y="1277007"/>
                </a:cubicBezTo>
                <a:cubicBezTo>
                  <a:pt x="2019508" y="1288667"/>
                  <a:pt x="1996780" y="1296082"/>
                  <a:pt x="1976851" y="1308538"/>
                </a:cubicBezTo>
                <a:cubicBezTo>
                  <a:pt x="1954569" y="1322464"/>
                  <a:pt x="1937291" y="1344084"/>
                  <a:pt x="1913789" y="1355835"/>
                </a:cubicBezTo>
                <a:cubicBezTo>
                  <a:pt x="1875404" y="1375028"/>
                  <a:pt x="1801396" y="1391816"/>
                  <a:pt x="1756134" y="1403131"/>
                </a:cubicBezTo>
                <a:cubicBezTo>
                  <a:pt x="1572203" y="1397876"/>
                  <a:pt x="1387856" y="1400794"/>
                  <a:pt x="1204341" y="1387366"/>
                </a:cubicBezTo>
                <a:cubicBezTo>
                  <a:pt x="1120273" y="1381215"/>
                  <a:pt x="1116267" y="1347498"/>
                  <a:pt x="1046685" y="1324304"/>
                </a:cubicBezTo>
                <a:cubicBezTo>
                  <a:pt x="1005574" y="1310600"/>
                  <a:pt x="920561" y="1292773"/>
                  <a:pt x="920561" y="1292773"/>
                </a:cubicBezTo>
                <a:cubicBezTo>
                  <a:pt x="785019" y="1202411"/>
                  <a:pt x="956511" y="1310748"/>
                  <a:pt x="825968" y="1245476"/>
                </a:cubicBezTo>
                <a:cubicBezTo>
                  <a:pt x="703728" y="1184355"/>
                  <a:pt x="850251" y="1237804"/>
                  <a:pt x="731375" y="1198180"/>
                </a:cubicBezTo>
                <a:cubicBezTo>
                  <a:pt x="699844" y="1177159"/>
                  <a:pt x="663578" y="1161915"/>
                  <a:pt x="636782" y="1135118"/>
                </a:cubicBezTo>
                <a:cubicBezTo>
                  <a:pt x="626272" y="1124607"/>
                  <a:pt x="617997" y="1111234"/>
                  <a:pt x="605251" y="1103586"/>
                </a:cubicBezTo>
                <a:cubicBezTo>
                  <a:pt x="591001" y="1095036"/>
                  <a:pt x="573229" y="1094367"/>
                  <a:pt x="557954" y="1087821"/>
                </a:cubicBezTo>
                <a:cubicBezTo>
                  <a:pt x="536352" y="1078563"/>
                  <a:pt x="515913" y="1066800"/>
                  <a:pt x="494892" y="1056290"/>
                </a:cubicBezTo>
                <a:cubicBezTo>
                  <a:pt x="456981" y="999423"/>
                  <a:pt x="433564" y="957598"/>
                  <a:pt x="368768" y="914400"/>
                </a:cubicBezTo>
                <a:cubicBezTo>
                  <a:pt x="353003" y="903890"/>
                  <a:pt x="336028" y="894999"/>
                  <a:pt x="321472" y="882869"/>
                </a:cubicBezTo>
                <a:cubicBezTo>
                  <a:pt x="262787" y="833965"/>
                  <a:pt x="279076" y="833408"/>
                  <a:pt x="226879" y="772511"/>
                </a:cubicBezTo>
                <a:cubicBezTo>
                  <a:pt x="212369" y="755583"/>
                  <a:pt x="193856" y="742342"/>
                  <a:pt x="179582" y="725214"/>
                </a:cubicBezTo>
                <a:cubicBezTo>
                  <a:pt x="167452" y="710658"/>
                  <a:pt x="160181" y="692474"/>
                  <a:pt x="148051" y="677918"/>
                </a:cubicBezTo>
                <a:cubicBezTo>
                  <a:pt x="133777" y="660790"/>
                  <a:pt x="114442" y="648220"/>
                  <a:pt x="100754" y="630621"/>
                </a:cubicBezTo>
                <a:cubicBezTo>
                  <a:pt x="77488" y="600708"/>
                  <a:pt x="37692" y="536028"/>
                  <a:pt x="37692" y="536028"/>
                </a:cubicBezTo>
                <a:cubicBezTo>
                  <a:pt x="-5336" y="406943"/>
                  <a:pt x="-12809" y="425928"/>
                  <a:pt x="21927" y="252249"/>
                </a:cubicBezTo>
                <a:cubicBezTo>
                  <a:pt x="25643" y="233669"/>
                  <a:pt x="38662" y="216789"/>
                  <a:pt x="53458" y="204952"/>
                </a:cubicBezTo>
                <a:cubicBezTo>
                  <a:pt x="66435" y="194571"/>
                  <a:pt x="84989" y="194441"/>
                  <a:pt x="100754" y="189186"/>
                </a:cubicBezTo>
                <a:cubicBezTo>
                  <a:pt x="132286" y="141889"/>
                  <a:pt x="127030" y="136635"/>
                  <a:pt x="179582" y="110359"/>
                </a:cubicBezTo>
                <a:cubicBezTo>
                  <a:pt x="194446" y="102927"/>
                  <a:pt x="192720" y="110359"/>
                  <a:pt x="195347" y="110359"/>
                </a:cubicBezTo>
                <a:close/>
              </a:path>
            </a:pathLst>
          </a:custGeom>
          <a:solidFill>
            <a:schemeClr val="bg1">
              <a:lumMod val="75000"/>
              <a:alpha val="59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203200" contourW="25400">
            <a:bevelT w="222250" h="146050"/>
            <a:bevelB w="95250" h="158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1" name="Grupo 20"/>
          <p:cNvGrpSpPr/>
          <p:nvPr/>
        </p:nvGrpSpPr>
        <p:grpSpPr>
          <a:xfrm>
            <a:off x="6782011" y="5661248"/>
            <a:ext cx="324000" cy="354160"/>
            <a:chOff x="5388005" y="3300750"/>
            <a:chExt cx="2693711" cy="1784434"/>
          </a:xfrm>
        </p:grpSpPr>
        <p:cxnSp>
          <p:nvCxnSpPr>
            <p:cNvPr id="22" name="Conector reto 21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de seta reta 23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de seta reta 25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de seta reta 28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to 31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2601150" y="350081"/>
                <a:ext cx="3934597" cy="630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Seja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pt-B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/>
                          </a:rPr>
                          <m:t>𝑥</m:t>
                        </m:r>
                        <m:r>
                          <a:rPr lang="pt-BR" b="0" i="1" smtClean="0">
                            <a:latin typeface="Cambria Math"/>
                          </a:rPr>
                          <m:t>, </m:t>
                        </m:r>
                        <m:r>
                          <a:rPr lang="pt-BR" b="0" i="1" smtClean="0">
                            <a:latin typeface="Cambria Math"/>
                          </a:rPr>
                          <m:t>𝑦</m:t>
                        </m:r>
                        <m:r>
                          <a:rPr lang="pt-BR" b="0" i="1" smtClean="0">
                            <a:latin typeface="Cambria Math"/>
                          </a:rPr>
                          <m:t>, </m:t>
                        </m:r>
                        <m:r>
                          <a:rPr lang="pt-BR" b="0" i="1" smtClean="0">
                            <a:latin typeface="Cambria Math"/>
                          </a:rPr>
                          <m:t>𝑧</m:t>
                        </m:r>
                      </m:e>
                    </m:d>
                  </m:oMath>
                </a14:m>
                <a:r>
                  <a:rPr lang="pt-BR" dirty="0" smtClean="0"/>
                  <a:t> uma função escalar que depende das coordenadas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(</m:t>
                    </m:r>
                    <m:r>
                      <a:rPr lang="pt-BR" b="0" i="1" smtClean="0">
                        <a:latin typeface="Cambria Math"/>
                      </a:rPr>
                      <m:t>𝑥</m:t>
                    </m:r>
                    <m:r>
                      <a:rPr lang="pt-BR" b="0" i="1" smtClean="0">
                        <a:latin typeface="Cambria Math"/>
                      </a:rPr>
                      <m:t>, </m:t>
                    </m:r>
                    <m:r>
                      <a:rPr lang="pt-BR" b="0" i="1" smtClean="0">
                        <a:latin typeface="Cambria Math"/>
                      </a:rPr>
                      <m:t>𝑦</m:t>
                    </m:r>
                    <m:r>
                      <a:rPr lang="pt-BR" b="0" i="1" smtClean="0">
                        <a:latin typeface="Cambria Math"/>
                      </a:rPr>
                      <m:t>, </m:t>
                    </m:r>
                    <m:r>
                      <a:rPr lang="pt-BR" b="0" i="1" smtClean="0">
                        <a:latin typeface="Cambria Math"/>
                      </a:rPr>
                      <m:t>𝑧</m:t>
                    </m:r>
                    <m:r>
                      <a:rPr lang="pt-BR" b="0" i="1" smtClean="0">
                        <a:latin typeface="Cambria Math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150" y="350081"/>
                <a:ext cx="3934597" cy="630647"/>
              </a:xfrm>
              <a:prstGeom prst="rect">
                <a:avLst/>
              </a:prstGeom>
              <a:blipFill rotWithShape="1">
                <a:blip r:embed="rId2"/>
                <a:stretch>
                  <a:fillRect t="-4808" r="-155" b="-163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2735304" y="1340768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Esta função é considerada harmônica se ela satisfaz a equação de Laplace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1772566" y="2420888"/>
                <a:ext cx="5587299" cy="698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i="1" smtClean="0">
                              <a:latin typeface="Cambria Math"/>
                              <a:ea typeface="Cambria Math"/>
                            </a:rPr>
                            <m:t>𝛻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  <m:r>
                            <a:rPr lang="pt-BR" i="1">
                              <a:latin typeface="Cambria Math"/>
                            </a:rPr>
                            <m:t>, </m:t>
                          </m:r>
                          <m:r>
                            <a:rPr lang="pt-BR" i="1">
                              <a:latin typeface="Cambria Math"/>
                            </a:rPr>
                            <m:t>𝑦</m:t>
                          </m:r>
                          <m:r>
                            <a:rPr lang="pt-BR" i="1">
                              <a:latin typeface="Cambria Math"/>
                            </a:rPr>
                            <m:t>, </m:t>
                          </m:r>
                          <m:r>
                            <a:rPr lang="pt-BR" i="1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, 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, 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pt-BR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, 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, 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pt-BR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, 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, 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2566" y="2420888"/>
                <a:ext cx="5587299" cy="69884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6305841" y="3486199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841" y="3486199"/>
                <a:ext cx="426399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8534114" y="4695527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114" y="4695527"/>
                <a:ext cx="430374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5135224" y="5991671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224" y="5991671"/>
                <a:ext cx="407932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ctor de seta reta 7"/>
          <p:cNvCxnSpPr/>
          <p:nvPr/>
        </p:nvCxnSpPr>
        <p:spPr>
          <a:xfrm>
            <a:off x="5600677" y="4725144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 rot="16200000">
            <a:off x="7127099" y="3194346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flipV="1">
            <a:off x="5596301" y="3717032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H="1" flipV="1">
            <a:off x="5603274" y="4026264"/>
            <a:ext cx="1344004" cy="1785038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5028686" y="3563724"/>
                <a:ext cx="9834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r>
                        <a:rPr lang="pt-BR" b="0" i="1" smtClean="0">
                          <a:latin typeface="Cambria Math"/>
                        </a:rPr>
                        <m:t>𝑥</m:t>
                      </m:r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r>
                        <a:rPr lang="pt-BR" b="0" i="1" smtClean="0">
                          <a:latin typeface="Cambria Math"/>
                        </a:rPr>
                        <m:t>𝑦</m:t>
                      </m:r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r>
                        <a:rPr lang="pt-BR" b="0" i="1" smtClean="0">
                          <a:latin typeface="Cambria Math"/>
                        </a:rPr>
                        <m:t>𝑧</m:t>
                      </m:r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8686" y="3563724"/>
                <a:ext cx="983474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>
                <a:off x="6682915" y="5292330"/>
                <a:ext cx="1210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915" y="5292330"/>
                <a:ext cx="1210331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Elipse 14"/>
          <p:cNvSpPr/>
          <p:nvPr/>
        </p:nvSpPr>
        <p:spPr>
          <a:xfrm>
            <a:off x="5562364" y="3990263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6902898" y="5778638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198252" y="4437112"/>
                <a:ext cx="4280852" cy="9512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  <m:d>
                            <m:dPr>
                              <m:ctrlP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𝜕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𝛼𝜕𝛽</m:t>
                          </m:r>
                        </m:den>
                      </m:f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𝜕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𝛼𝜕𝛽</m:t>
                          </m:r>
                        </m:den>
                      </m:f>
                      <m:nary>
                        <m:naryPr>
                          <m:chr m:val="∭"/>
                          <m:limLoc m:val="undOvr"/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sub>
                        <m:sup/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𝜎</m:t>
                          </m:r>
                          <m:d>
                            <m:d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f>
                            <m:fPr>
                              <m:ctrlP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den>
                          </m:f>
                        </m:e>
                      </m:nary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52" y="4437112"/>
                <a:ext cx="4280852" cy="95128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6012160" y="4926359"/>
                <a:ext cx="351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4926359"/>
                <a:ext cx="351635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412463" y="5521534"/>
                <a:ext cx="4087529" cy="427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𝑟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𝑧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63" y="5521534"/>
                <a:ext cx="4087529" cy="427746"/>
              </a:xfrm>
              <a:prstGeom prst="rect">
                <a:avLst/>
              </a:prstGeom>
              <a:blipFill rotWithShape="1">
                <a:blip r:embed="rId11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ixaDeTexto 11"/>
          <p:cNvSpPr txBox="1"/>
          <p:nvPr/>
        </p:nvSpPr>
        <p:spPr>
          <a:xfrm>
            <a:off x="178981" y="3501008"/>
            <a:ext cx="3024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Exemplo de função harmônica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2559025" y="3963873"/>
                <a:ext cx="2445023" cy="5452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As variáveis de integração são as coordenadas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pt-BR" sz="1400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 sz="14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pt-BR" sz="1400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pt-BR" sz="1400" i="1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pt-BR" sz="1400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 sz="1400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pt-BR" sz="1400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pt-BR" sz="1400" i="1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pt-BR" sz="1400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 sz="1400" i="1">
                            <a:latin typeface="Cambria Math"/>
                          </a:rPr>
                          <m:t>𝑧</m:t>
                        </m:r>
                      </m:e>
                      <m:sup>
                        <m:r>
                          <a:rPr lang="pt-BR" sz="1400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pt-BR" sz="1400" i="1">
                        <a:latin typeface="Cambria Math"/>
                      </a:rPr>
                      <m:t>)</m:t>
                    </m:r>
                  </m:oMath>
                </a14:m>
                <a:endParaRPr lang="pt-BR" sz="1400" dirty="0"/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025" y="3963873"/>
                <a:ext cx="2445023" cy="545247"/>
              </a:xfrm>
              <a:prstGeom prst="rect">
                <a:avLst/>
              </a:prstGeom>
              <a:blipFill rotWithShape="1">
                <a:blip r:embed="rId12"/>
                <a:stretch>
                  <a:fillRect t="-1111" r="-249" b="-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tângulo 35"/>
              <p:cNvSpPr/>
              <p:nvPr/>
            </p:nvSpPr>
            <p:spPr>
              <a:xfrm>
                <a:off x="7362364" y="5721494"/>
                <a:ext cx="3778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6" name="Retângulo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2364" y="5721494"/>
                <a:ext cx="377860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1187624" y="6210095"/>
                <a:ext cx="1237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𝑦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𝑧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6210095"/>
                <a:ext cx="1237326" cy="369332"/>
              </a:xfrm>
              <a:prstGeom prst="rect">
                <a:avLst/>
              </a:prstGeom>
              <a:blipFill rotWithShape="1">
                <a:blip r:embed="rId1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2470578" y="6228020"/>
                <a:ext cx="12389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𝛽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𝑦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𝑧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0578" y="6228020"/>
                <a:ext cx="1238929" cy="369332"/>
              </a:xfrm>
              <a:prstGeom prst="rect">
                <a:avLst/>
              </a:prstGeom>
              <a:blipFill rotWithShape="1"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275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rma livre 19"/>
          <p:cNvSpPr/>
          <p:nvPr/>
        </p:nvSpPr>
        <p:spPr>
          <a:xfrm>
            <a:off x="6369263" y="5240317"/>
            <a:ext cx="1587113" cy="1054194"/>
          </a:xfrm>
          <a:custGeom>
            <a:avLst/>
            <a:gdLst>
              <a:gd name="connsiteX0" fmla="*/ 195347 w 2323692"/>
              <a:gd name="connsiteY0" fmla="*/ 110359 h 1403131"/>
              <a:gd name="connsiteX1" fmla="*/ 195347 w 2323692"/>
              <a:gd name="connsiteY1" fmla="*/ 110359 h 1403131"/>
              <a:gd name="connsiteX2" fmla="*/ 447596 w 2323692"/>
              <a:gd name="connsiteY2" fmla="*/ 31531 h 1403131"/>
              <a:gd name="connsiteX3" fmla="*/ 557954 w 2323692"/>
              <a:gd name="connsiteY3" fmla="*/ 15766 h 1403131"/>
              <a:gd name="connsiteX4" fmla="*/ 936327 w 2323692"/>
              <a:gd name="connsiteY4" fmla="*/ 0 h 1403131"/>
              <a:gd name="connsiteX5" fmla="*/ 1882258 w 2323692"/>
              <a:gd name="connsiteY5" fmla="*/ 15766 h 1403131"/>
              <a:gd name="connsiteX6" fmla="*/ 1929554 w 2323692"/>
              <a:gd name="connsiteY6" fmla="*/ 31531 h 1403131"/>
              <a:gd name="connsiteX7" fmla="*/ 1961085 w 2323692"/>
              <a:gd name="connsiteY7" fmla="*/ 78828 h 1403131"/>
              <a:gd name="connsiteX8" fmla="*/ 2039913 w 2323692"/>
              <a:gd name="connsiteY8" fmla="*/ 204952 h 1403131"/>
              <a:gd name="connsiteX9" fmla="*/ 2118741 w 2323692"/>
              <a:gd name="connsiteY9" fmla="*/ 315311 h 1403131"/>
              <a:gd name="connsiteX10" fmla="*/ 2166037 w 2323692"/>
              <a:gd name="connsiteY10" fmla="*/ 362607 h 1403131"/>
              <a:gd name="connsiteX11" fmla="*/ 2229099 w 2323692"/>
              <a:gd name="connsiteY11" fmla="*/ 457200 h 1403131"/>
              <a:gd name="connsiteX12" fmla="*/ 2276396 w 2323692"/>
              <a:gd name="connsiteY12" fmla="*/ 567559 h 1403131"/>
              <a:gd name="connsiteX13" fmla="*/ 2307927 w 2323692"/>
              <a:gd name="connsiteY13" fmla="*/ 662152 h 1403131"/>
              <a:gd name="connsiteX14" fmla="*/ 2323692 w 2323692"/>
              <a:gd name="connsiteY14" fmla="*/ 709449 h 1403131"/>
              <a:gd name="connsiteX15" fmla="*/ 2307927 w 2323692"/>
              <a:gd name="connsiteY15" fmla="*/ 1119352 h 1403131"/>
              <a:gd name="connsiteX16" fmla="*/ 2229099 w 2323692"/>
              <a:gd name="connsiteY16" fmla="*/ 1182414 h 1403131"/>
              <a:gd name="connsiteX17" fmla="*/ 2150272 w 2323692"/>
              <a:gd name="connsiteY17" fmla="*/ 1213945 h 1403131"/>
              <a:gd name="connsiteX18" fmla="*/ 2039913 w 2323692"/>
              <a:gd name="connsiteY18" fmla="*/ 1277007 h 1403131"/>
              <a:gd name="connsiteX19" fmla="*/ 1976851 w 2323692"/>
              <a:gd name="connsiteY19" fmla="*/ 1308538 h 1403131"/>
              <a:gd name="connsiteX20" fmla="*/ 1913789 w 2323692"/>
              <a:gd name="connsiteY20" fmla="*/ 1355835 h 1403131"/>
              <a:gd name="connsiteX21" fmla="*/ 1756134 w 2323692"/>
              <a:gd name="connsiteY21" fmla="*/ 1403131 h 1403131"/>
              <a:gd name="connsiteX22" fmla="*/ 1204341 w 2323692"/>
              <a:gd name="connsiteY22" fmla="*/ 1387366 h 1403131"/>
              <a:gd name="connsiteX23" fmla="*/ 1046685 w 2323692"/>
              <a:gd name="connsiteY23" fmla="*/ 1324304 h 1403131"/>
              <a:gd name="connsiteX24" fmla="*/ 920561 w 2323692"/>
              <a:gd name="connsiteY24" fmla="*/ 1292773 h 1403131"/>
              <a:gd name="connsiteX25" fmla="*/ 825968 w 2323692"/>
              <a:gd name="connsiteY25" fmla="*/ 1245476 h 1403131"/>
              <a:gd name="connsiteX26" fmla="*/ 731375 w 2323692"/>
              <a:gd name="connsiteY26" fmla="*/ 1198180 h 1403131"/>
              <a:gd name="connsiteX27" fmla="*/ 636782 w 2323692"/>
              <a:gd name="connsiteY27" fmla="*/ 1135118 h 1403131"/>
              <a:gd name="connsiteX28" fmla="*/ 605251 w 2323692"/>
              <a:gd name="connsiteY28" fmla="*/ 1103586 h 1403131"/>
              <a:gd name="connsiteX29" fmla="*/ 557954 w 2323692"/>
              <a:gd name="connsiteY29" fmla="*/ 1087821 h 1403131"/>
              <a:gd name="connsiteX30" fmla="*/ 494892 w 2323692"/>
              <a:gd name="connsiteY30" fmla="*/ 1056290 h 1403131"/>
              <a:gd name="connsiteX31" fmla="*/ 368768 w 2323692"/>
              <a:gd name="connsiteY31" fmla="*/ 914400 h 1403131"/>
              <a:gd name="connsiteX32" fmla="*/ 321472 w 2323692"/>
              <a:gd name="connsiteY32" fmla="*/ 882869 h 1403131"/>
              <a:gd name="connsiteX33" fmla="*/ 226879 w 2323692"/>
              <a:gd name="connsiteY33" fmla="*/ 772511 h 1403131"/>
              <a:gd name="connsiteX34" fmla="*/ 179582 w 2323692"/>
              <a:gd name="connsiteY34" fmla="*/ 725214 h 1403131"/>
              <a:gd name="connsiteX35" fmla="*/ 148051 w 2323692"/>
              <a:gd name="connsiteY35" fmla="*/ 677918 h 1403131"/>
              <a:gd name="connsiteX36" fmla="*/ 100754 w 2323692"/>
              <a:gd name="connsiteY36" fmla="*/ 630621 h 1403131"/>
              <a:gd name="connsiteX37" fmla="*/ 37692 w 2323692"/>
              <a:gd name="connsiteY37" fmla="*/ 536028 h 1403131"/>
              <a:gd name="connsiteX38" fmla="*/ 21927 w 2323692"/>
              <a:gd name="connsiteY38" fmla="*/ 252249 h 1403131"/>
              <a:gd name="connsiteX39" fmla="*/ 53458 w 2323692"/>
              <a:gd name="connsiteY39" fmla="*/ 204952 h 1403131"/>
              <a:gd name="connsiteX40" fmla="*/ 100754 w 2323692"/>
              <a:gd name="connsiteY40" fmla="*/ 189186 h 1403131"/>
              <a:gd name="connsiteX41" fmla="*/ 179582 w 2323692"/>
              <a:gd name="connsiteY41" fmla="*/ 110359 h 1403131"/>
              <a:gd name="connsiteX42" fmla="*/ 195347 w 2323692"/>
              <a:gd name="connsiteY42" fmla="*/ 110359 h 1403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323692" h="1403131">
                <a:moveTo>
                  <a:pt x="195347" y="110359"/>
                </a:moveTo>
                <a:lnTo>
                  <a:pt x="195347" y="110359"/>
                </a:lnTo>
                <a:cubicBezTo>
                  <a:pt x="279430" y="84083"/>
                  <a:pt x="362356" y="53768"/>
                  <a:pt x="447596" y="31531"/>
                </a:cubicBezTo>
                <a:cubicBezTo>
                  <a:pt x="483552" y="22151"/>
                  <a:pt x="520872" y="18158"/>
                  <a:pt x="557954" y="15766"/>
                </a:cubicBezTo>
                <a:cubicBezTo>
                  <a:pt x="683926" y="7639"/>
                  <a:pt x="810203" y="5255"/>
                  <a:pt x="936327" y="0"/>
                </a:cubicBezTo>
                <a:lnTo>
                  <a:pt x="1882258" y="15766"/>
                </a:lnTo>
                <a:cubicBezTo>
                  <a:pt x="1898868" y="16293"/>
                  <a:pt x="1916577" y="21150"/>
                  <a:pt x="1929554" y="31531"/>
                </a:cubicBezTo>
                <a:cubicBezTo>
                  <a:pt x="1944350" y="43368"/>
                  <a:pt x="1950912" y="62842"/>
                  <a:pt x="1961085" y="78828"/>
                </a:cubicBezTo>
                <a:cubicBezTo>
                  <a:pt x="1987702" y="120654"/>
                  <a:pt x="2013296" y="163126"/>
                  <a:pt x="2039913" y="204952"/>
                </a:cubicBezTo>
                <a:cubicBezTo>
                  <a:pt x="2060466" y="237250"/>
                  <a:pt x="2095510" y="288209"/>
                  <a:pt x="2118741" y="315311"/>
                </a:cubicBezTo>
                <a:cubicBezTo>
                  <a:pt x="2133251" y="332239"/>
                  <a:pt x="2152349" y="345008"/>
                  <a:pt x="2166037" y="362607"/>
                </a:cubicBezTo>
                <a:cubicBezTo>
                  <a:pt x="2189303" y="392520"/>
                  <a:pt x="2217115" y="421249"/>
                  <a:pt x="2229099" y="457200"/>
                </a:cubicBezTo>
                <a:cubicBezTo>
                  <a:pt x="2279852" y="609456"/>
                  <a:pt x="2198465" y="372732"/>
                  <a:pt x="2276396" y="567559"/>
                </a:cubicBezTo>
                <a:cubicBezTo>
                  <a:pt x="2288740" y="598418"/>
                  <a:pt x="2297417" y="630621"/>
                  <a:pt x="2307927" y="662152"/>
                </a:cubicBezTo>
                <a:lnTo>
                  <a:pt x="2323692" y="709449"/>
                </a:lnTo>
                <a:cubicBezTo>
                  <a:pt x="2318437" y="846083"/>
                  <a:pt x="2321997" y="983342"/>
                  <a:pt x="2307927" y="1119352"/>
                </a:cubicBezTo>
                <a:cubicBezTo>
                  <a:pt x="2302659" y="1170273"/>
                  <a:pt x="2263252" y="1169607"/>
                  <a:pt x="2229099" y="1182414"/>
                </a:cubicBezTo>
                <a:cubicBezTo>
                  <a:pt x="2202601" y="1192351"/>
                  <a:pt x="2176133" y="1202451"/>
                  <a:pt x="2150272" y="1213945"/>
                </a:cubicBezTo>
                <a:cubicBezTo>
                  <a:pt x="2043079" y="1261587"/>
                  <a:pt x="2128681" y="1226283"/>
                  <a:pt x="2039913" y="1277007"/>
                </a:cubicBezTo>
                <a:cubicBezTo>
                  <a:pt x="2019508" y="1288667"/>
                  <a:pt x="1996780" y="1296082"/>
                  <a:pt x="1976851" y="1308538"/>
                </a:cubicBezTo>
                <a:cubicBezTo>
                  <a:pt x="1954569" y="1322464"/>
                  <a:pt x="1937291" y="1344084"/>
                  <a:pt x="1913789" y="1355835"/>
                </a:cubicBezTo>
                <a:cubicBezTo>
                  <a:pt x="1875404" y="1375028"/>
                  <a:pt x="1801396" y="1391816"/>
                  <a:pt x="1756134" y="1403131"/>
                </a:cubicBezTo>
                <a:cubicBezTo>
                  <a:pt x="1572203" y="1397876"/>
                  <a:pt x="1387856" y="1400794"/>
                  <a:pt x="1204341" y="1387366"/>
                </a:cubicBezTo>
                <a:cubicBezTo>
                  <a:pt x="1120273" y="1381215"/>
                  <a:pt x="1116267" y="1347498"/>
                  <a:pt x="1046685" y="1324304"/>
                </a:cubicBezTo>
                <a:cubicBezTo>
                  <a:pt x="1005574" y="1310600"/>
                  <a:pt x="920561" y="1292773"/>
                  <a:pt x="920561" y="1292773"/>
                </a:cubicBezTo>
                <a:cubicBezTo>
                  <a:pt x="785019" y="1202411"/>
                  <a:pt x="956511" y="1310748"/>
                  <a:pt x="825968" y="1245476"/>
                </a:cubicBezTo>
                <a:cubicBezTo>
                  <a:pt x="703728" y="1184355"/>
                  <a:pt x="850251" y="1237804"/>
                  <a:pt x="731375" y="1198180"/>
                </a:cubicBezTo>
                <a:cubicBezTo>
                  <a:pt x="699844" y="1177159"/>
                  <a:pt x="663578" y="1161915"/>
                  <a:pt x="636782" y="1135118"/>
                </a:cubicBezTo>
                <a:cubicBezTo>
                  <a:pt x="626272" y="1124607"/>
                  <a:pt x="617997" y="1111234"/>
                  <a:pt x="605251" y="1103586"/>
                </a:cubicBezTo>
                <a:cubicBezTo>
                  <a:pt x="591001" y="1095036"/>
                  <a:pt x="573229" y="1094367"/>
                  <a:pt x="557954" y="1087821"/>
                </a:cubicBezTo>
                <a:cubicBezTo>
                  <a:pt x="536352" y="1078563"/>
                  <a:pt x="515913" y="1066800"/>
                  <a:pt x="494892" y="1056290"/>
                </a:cubicBezTo>
                <a:cubicBezTo>
                  <a:pt x="456981" y="999423"/>
                  <a:pt x="433564" y="957598"/>
                  <a:pt x="368768" y="914400"/>
                </a:cubicBezTo>
                <a:cubicBezTo>
                  <a:pt x="353003" y="903890"/>
                  <a:pt x="336028" y="894999"/>
                  <a:pt x="321472" y="882869"/>
                </a:cubicBezTo>
                <a:cubicBezTo>
                  <a:pt x="262787" y="833965"/>
                  <a:pt x="279076" y="833408"/>
                  <a:pt x="226879" y="772511"/>
                </a:cubicBezTo>
                <a:cubicBezTo>
                  <a:pt x="212369" y="755583"/>
                  <a:pt x="193856" y="742342"/>
                  <a:pt x="179582" y="725214"/>
                </a:cubicBezTo>
                <a:cubicBezTo>
                  <a:pt x="167452" y="710658"/>
                  <a:pt x="160181" y="692474"/>
                  <a:pt x="148051" y="677918"/>
                </a:cubicBezTo>
                <a:cubicBezTo>
                  <a:pt x="133777" y="660790"/>
                  <a:pt x="114442" y="648220"/>
                  <a:pt x="100754" y="630621"/>
                </a:cubicBezTo>
                <a:cubicBezTo>
                  <a:pt x="77488" y="600708"/>
                  <a:pt x="37692" y="536028"/>
                  <a:pt x="37692" y="536028"/>
                </a:cubicBezTo>
                <a:cubicBezTo>
                  <a:pt x="-5336" y="406943"/>
                  <a:pt x="-12809" y="425928"/>
                  <a:pt x="21927" y="252249"/>
                </a:cubicBezTo>
                <a:cubicBezTo>
                  <a:pt x="25643" y="233669"/>
                  <a:pt x="38662" y="216789"/>
                  <a:pt x="53458" y="204952"/>
                </a:cubicBezTo>
                <a:cubicBezTo>
                  <a:pt x="66435" y="194571"/>
                  <a:pt x="84989" y="194441"/>
                  <a:pt x="100754" y="189186"/>
                </a:cubicBezTo>
                <a:cubicBezTo>
                  <a:pt x="132286" y="141889"/>
                  <a:pt x="127030" y="136635"/>
                  <a:pt x="179582" y="110359"/>
                </a:cubicBezTo>
                <a:cubicBezTo>
                  <a:pt x="194446" y="102927"/>
                  <a:pt x="192720" y="110359"/>
                  <a:pt x="195347" y="110359"/>
                </a:cubicBezTo>
                <a:close/>
              </a:path>
            </a:pathLst>
          </a:custGeom>
          <a:solidFill>
            <a:schemeClr val="bg1">
              <a:lumMod val="75000"/>
              <a:alpha val="59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203200" contourW="25400">
            <a:bevelT w="222250" h="146050"/>
            <a:bevelB w="95250" h="158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1" name="Grupo 20"/>
          <p:cNvGrpSpPr/>
          <p:nvPr/>
        </p:nvGrpSpPr>
        <p:grpSpPr>
          <a:xfrm>
            <a:off x="6782011" y="5661248"/>
            <a:ext cx="324000" cy="354160"/>
            <a:chOff x="5388005" y="3300750"/>
            <a:chExt cx="2693711" cy="1784434"/>
          </a:xfrm>
        </p:grpSpPr>
        <p:cxnSp>
          <p:nvCxnSpPr>
            <p:cNvPr id="22" name="Conector reto 21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de seta reta 23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de seta reta 25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de seta reta 28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to 31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2601150" y="350081"/>
                <a:ext cx="3934597" cy="630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Seja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pt-B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/>
                          </a:rPr>
                          <m:t>𝑥</m:t>
                        </m:r>
                        <m:r>
                          <a:rPr lang="pt-BR" b="0" i="1" smtClean="0">
                            <a:latin typeface="Cambria Math"/>
                          </a:rPr>
                          <m:t>, </m:t>
                        </m:r>
                        <m:r>
                          <a:rPr lang="pt-BR" b="0" i="1" smtClean="0">
                            <a:latin typeface="Cambria Math"/>
                          </a:rPr>
                          <m:t>𝑦</m:t>
                        </m:r>
                        <m:r>
                          <a:rPr lang="pt-BR" b="0" i="1" smtClean="0">
                            <a:latin typeface="Cambria Math"/>
                          </a:rPr>
                          <m:t>, </m:t>
                        </m:r>
                        <m:r>
                          <a:rPr lang="pt-BR" b="0" i="1" smtClean="0">
                            <a:latin typeface="Cambria Math"/>
                          </a:rPr>
                          <m:t>𝑧</m:t>
                        </m:r>
                      </m:e>
                    </m:d>
                  </m:oMath>
                </a14:m>
                <a:r>
                  <a:rPr lang="pt-BR" dirty="0" smtClean="0"/>
                  <a:t> uma função escalar que depende das coordenadas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(</m:t>
                    </m:r>
                    <m:r>
                      <a:rPr lang="pt-BR" b="0" i="1" smtClean="0">
                        <a:latin typeface="Cambria Math"/>
                      </a:rPr>
                      <m:t>𝑥</m:t>
                    </m:r>
                    <m:r>
                      <a:rPr lang="pt-BR" b="0" i="1" smtClean="0">
                        <a:latin typeface="Cambria Math"/>
                      </a:rPr>
                      <m:t>, </m:t>
                    </m:r>
                    <m:r>
                      <a:rPr lang="pt-BR" b="0" i="1" smtClean="0">
                        <a:latin typeface="Cambria Math"/>
                      </a:rPr>
                      <m:t>𝑦</m:t>
                    </m:r>
                    <m:r>
                      <a:rPr lang="pt-BR" b="0" i="1" smtClean="0">
                        <a:latin typeface="Cambria Math"/>
                      </a:rPr>
                      <m:t>, </m:t>
                    </m:r>
                    <m:r>
                      <a:rPr lang="pt-BR" b="0" i="1" smtClean="0">
                        <a:latin typeface="Cambria Math"/>
                      </a:rPr>
                      <m:t>𝑧</m:t>
                    </m:r>
                    <m:r>
                      <a:rPr lang="pt-BR" b="0" i="1" smtClean="0">
                        <a:latin typeface="Cambria Math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150" y="350081"/>
                <a:ext cx="3934597" cy="630647"/>
              </a:xfrm>
              <a:prstGeom prst="rect">
                <a:avLst/>
              </a:prstGeom>
              <a:blipFill rotWithShape="1">
                <a:blip r:embed="rId2"/>
                <a:stretch>
                  <a:fillRect t="-4808" r="-155" b="-163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2735304" y="1340768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Esta função é considerada harmônica se ela satisfaz a equação de Laplace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1772566" y="2420888"/>
                <a:ext cx="5587299" cy="698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i="1" smtClean="0">
                              <a:latin typeface="Cambria Math"/>
                              <a:ea typeface="Cambria Math"/>
                            </a:rPr>
                            <m:t>𝛻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  <m:r>
                            <a:rPr lang="pt-BR" i="1">
                              <a:latin typeface="Cambria Math"/>
                            </a:rPr>
                            <m:t>, </m:t>
                          </m:r>
                          <m:r>
                            <a:rPr lang="pt-BR" i="1">
                              <a:latin typeface="Cambria Math"/>
                            </a:rPr>
                            <m:t>𝑦</m:t>
                          </m:r>
                          <m:r>
                            <a:rPr lang="pt-BR" i="1">
                              <a:latin typeface="Cambria Math"/>
                            </a:rPr>
                            <m:t>, </m:t>
                          </m:r>
                          <m:r>
                            <a:rPr lang="pt-BR" i="1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, 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, 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pt-BR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, 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, 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pt-BR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, 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, 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2566" y="2420888"/>
                <a:ext cx="5587299" cy="69884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6305841" y="3486199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841" y="3486199"/>
                <a:ext cx="426399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8534114" y="4695527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114" y="4695527"/>
                <a:ext cx="430374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5135224" y="5991671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224" y="5991671"/>
                <a:ext cx="407932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ctor de seta reta 7"/>
          <p:cNvCxnSpPr/>
          <p:nvPr/>
        </p:nvCxnSpPr>
        <p:spPr>
          <a:xfrm>
            <a:off x="5600677" y="4725144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 rot="16200000">
            <a:off x="7127099" y="3194346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flipV="1">
            <a:off x="5596301" y="3717032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H="1" flipV="1">
            <a:off x="5603274" y="4026264"/>
            <a:ext cx="1344004" cy="1785038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5028686" y="3563724"/>
                <a:ext cx="9834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r>
                        <a:rPr lang="pt-BR" b="0" i="1" smtClean="0">
                          <a:latin typeface="Cambria Math"/>
                        </a:rPr>
                        <m:t>𝑥</m:t>
                      </m:r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r>
                        <a:rPr lang="pt-BR" b="0" i="1" smtClean="0">
                          <a:latin typeface="Cambria Math"/>
                        </a:rPr>
                        <m:t>𝑦</m:t>
                      </m:r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r>
                        <a:rPr lang="pt-BR" b="0" i="1" smtClean="0">
                          <a:latin typeface="Cambria Math"/>
                        </a:rPr>
                        <m:t>𝑧</m:t>
                      </m:r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8686" y="3563724"/>
                <a:ext cx="983474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>
                <a:off x="6682915" y="5292330"/>
                <a:ext cx="1210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915" y="5292330"/>
                <a:ext cx="1210331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Elipse 14"/>
          <p:cNvSpPr/>
          <p:nvPr/>
        </p:nvSpPr>
        <p:spPr>
          <a:xfrm>
            <a:off x="5562364" y="3990263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6902898" y="5778638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198252" y="4437112"/>
                <a:ext cx="4280852" cy="9512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  <m:d>
                            <m:dPr>
                              <m:ctrlP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𝜕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𝛼𝜕𝛽</m:t>
                          </m:r>
                        </m:den>
                      </m:f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𝜕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𝛼𝜕𝛽</m:t>
                          </m:r>
                        </m:den>
                      </m:f>
                      <m:nary>
                        <m:naryPr>
                          <m:chr m:val="∭"/>
                          <m:limLoc m:val="undOvr"/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sub>
                        <m:sup/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𝜎</m:t>
                          </m:r>
                          <m:d>
                            <m:d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f>
                            <m:fPr>
                              <m:ctrlP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den>
                          </m:f>
                        </m:e>
                      </m:nary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52" y="4437112"/>
                <a:ext cx="4280852" cy="95128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6012160" y="4926359"/>
                <a:ext cx="351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4926359"/>
                <a:ext cx="351635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ixaDeTexto 11"/>
          <p:cNvSpPr txBox="1"/>
          <p:nvPr/>
        </p:nvSpPr>
        <p:spPr>
          <a:xfrm>
            <a:off x="178981" y="3501008"/>
            <a:ext cx="3024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Exemplo de função harmônica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2559025" y="3963873"/>
                <a:ext cx="2445023" cy="5452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As variáveis de integração são as coordenadas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pt-BR" sz="1400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 sz="14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pt-BR" sz="1400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pt-BR" sz="1400" i="1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pt-BR" sz="1400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 sz="1400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pt-BR" sz="1400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pt-BR" sz="1400" i="1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pt-BR" sz="1400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 sz="1400" i="1">
                            <a:latin typeface="Cambria Math"/>
                          </a:rPr>
                          <m:t>𝑧</m:t>
                        </m:r>
                      </m:e>
                      <m:sup>
                        <m:r>
                          <a:rPr lang="pt-BR" sz="1400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pt-BR" sz="1400" i="1">
                        <a:latin typeface="Cambria Math"/>
                      </a:rPr>
                      <m:t>)</m:t>
                    </m:r>
                  </m:oMath>
                </a14:m>
                <a:endParaRPr lang="pt-BR" sz="1400" dirty="0"/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025" y="3963873"/>
                <a:ext cx="2445023" cy="545247"/>
              </a:xfrm>
              <a:prstGeom prst="rect">
                <a:avLst/>
              </a:prstGeom>
              <a:blipFill rotWithShape="1">
                <a:blip r:embed="rId11"/>
                <a:stretch>
                  <a:fillRect t="-1111" r="-249" b="-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tângulo 35"/>
              <p:cNvSpPr/>
              <p:nvPr/>
            </p:nvSpPr>
            <p:spPr>
              <a:xfrm>
                <a:off x="7362364" y="5721494"/>
                <a:ext cx="3778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6" name="Retângulo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2364" y="5721494"/>
                <a:ext cx="377860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Chave esquerda 38"/>
          <p:cNvSpPr/>
          <p:nvPr/>
        </p:nvSpPr>
        <p:spPr>
          <a:xfrm rot="16200000">
            <a:off x="3276475" y="4581749"/>
            <a:ext cx="72008" cy="1078881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/>
              <p:cNvSpPr txBox="1"/>
              <p:nvPr/>
            </p:nvSpPr>
            <p:spPr>
              <a:xfrm>
                <a:off x="2950100" y="5130767"/>
                <a:ext cx="730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l-GR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𝑚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𝑚</m:t>
                      </m:r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0100" y="5130767"/>
                <a:ext cx="730072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CaixaDeTexto 40"/>
              <p:cNvSpPr txBox="1"/>
              <p:nvPr/>
            </p:nvSpPr>
            <p:spPr>
              <a:xfrm>
                <a:off x="323528" y="5733256"/>
                <a:ext cx="3559564" cy="9979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𝑇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1" i="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p>
                          <m:r>
                            <m:rPr>
                              <m:sty m:val="p"/>
                            </m:rPr>
                            <a:rPr lang="pt-BR" b="0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T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𝑥𝑥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l-GR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Φ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l-GR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Φ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l-GR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Φ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l-GR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Φ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𝑦𝑦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l-GR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Φ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𝑦𝑧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l-GR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Φ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l-GR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Φ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𝑦𝑧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l-GR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Φ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BR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𝑧𝑧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l-GR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Φ</m:t>
                                </m:r>
                              </m:e>
                            </m:mr>
                          </m:m>
                        </m:e>
                      </m:d>
                      <m:acc>
                        <m:accPr>
                          <m:chr m:val="̂"/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𝐦</m:t>
                          </m:r>
                        </m:e>
                      </m:acc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1" name="CaixaDe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5733256"/>
                <a:ext cx="3559564" cy="997966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CaixaDeTexto 41"/>
          <p:cNvSpPr txBox="1"/>
          <p:nvPr/>
        </p:nvSpPr>
        <p:spPr>
          <a:xfrm>
            <a:off x="205144" y="5425479"/>
            <a:ext cx="2014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rgbClr val="FF0000"/>
                </a:solidFill>
              </a:rPr>
              <a:t>Anomalia de campo total</a:t>
            </a:r>
            <a:endParaRPr lang="pt-B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06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060848"/>
            <a:ext cx="7772400" cy="1470025"/>
          </a:xfrm>
        </p:spPr>
        <p:txBody>
          <a:bodyPr>
            <a:normAutofit/>
          </a:bodyPr>
          <a:lstStyle/>
          <a:p>
            <a:r>
              <a:rPr lang="pt-BR" b="1" dirty="0" smtClean="0"/>
              <a:t>Funções harmônicas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764632"/>
            <a:ext cx="6400800" cy="1752600"/>
          </a:xfrm>
        </p:spPr>
        <p:txBody>
          <a:bodyPr/>
          <a:lstStyle/>
          <a:p>
            <a:r>
              <a:rPr lang="pt-BR" dirty="0" smtClean="0"/>
              <a:t>Vanderlei C. Oliveira Jr.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509120"/>
            <a:ext cx="2251714" cy="191836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959440" y="4583559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2016</a:t>
            </a:r>
            <a:endParaRPr lang="pt-BR" sz="28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157192"/>
            <a:ext cx="1562456" cy="10543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79" y="260648"/>
            <a:ext cx="3600000" cy="72776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73779"/>
            <a:ext cx="3600000" cy="90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15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2601150" y="350081"/>
                <a:ext cx="3934597" cy="630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Seja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pt-B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/>
                          </a:rPr>
                          <m:t>𝑥</m:t>
                        </m:r>
                        <m:r>
                          <a:rPr lang="pt-BR" b="0" i="1" smtClean="0">
                            <a:latin typeface="Cambria Math"/>
                          </a:rPr>
                          <m:t>, </m:t>
                        </m:r>
                        <m:r>
                          <a:rPr lang="pt-BR" b="0" i="1" smtClean="0">
                            <a:latin typeface="Cambria Math"/>
                          </a:rPr>
                          <m:t>𝑦</m:t>
                        </m:r>
                        <m:r>
                          <a:rPr lang="pt-BR" b="0" i="1" smtClean="0">
                            <a:latin typeface="Cambria Math"/>
                          </a:rPr>
                          <m:t>, </m:t>
                        </m:r>
                        <m:r>
                          <a:rPr lang="pt-BR" b="0" i="1" smtClean="0">
                            <a:latin typeface="Cambria Math"/>
                          </a:rPr>
                          <m:t>𝑧</m:t>
                        </m:r>
                      </m:e>
                    </m:d>
                  </m:oMath>
                </a14:m>
                <a:r>
                  <a:rPr lang="pt-BR" dirty="0" smtClean="0"/>
                  <a:t> uma função escalar que depende das coordenadas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(</m:t>
                    </m:r>
                    <m:r>
                      <a:rPr lang="pt-BR" b="0" i="1" smtClean="0">
                        <a:latin typeface="Cambria Math"/>
                      </a:rPr>
                      <m:t>𝑥</m:t>
                    </m:r>
                    <m:r>
                      <a:rPr lang="pt-BR" b="0" i="1" smtClean="0">
                        <a:latin typeface="Cambria Math"/>
                      </a:rPr>
                      <m:t>, </m:t>
                    </m:r>
                    <m:r>
                      <a:rPr lang="pt-BR" b="0" i="1" smtClean="0">
                        <a:latin typeface="Cambria Math"/>
                      </a:rPr>
                      <m:t>𝑦</m:t>
                    </m:r>
                    <m:r>
                      <a:rPr lang="pt-BR" b="0" i="1" smtClean="0">
                        <a:latin typeface="Cambria Math"/>
                      </a:rPr>
                      <m:t>, </m:t>
                    </m:r>
                    <m:r>
                      <a:rPr lang="pt-BR" b="0" i="1" smtClean="0">
                        <a:latin typeface="Cambria Math"/>
                      </a:rPr>
                      <m:t>𝑧</m:t>
                    </m:r>
                    <m:r>
                      <a:rPr lang="pt-BR" b="0" i="1" smtClean="0">
                        <a:latin typeface="Cambria Math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150" y="350081"/>
                <a:ext cx="3934597" cy="630647"/>
              </a:xfrm>
              <a:prstGeom prst="rect">
                <a:avLst/>
              </a:prstGeom>
              <a:blipFill rotWithShape="1">
                <a:blip r:embed="rId2"/>
                <a:stretch>
                  <a:fillRect t="-4808" r="-155" b="-163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601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2601150" y="350081"/>
                <a:ext cx="3934597" cy="630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Seja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pt-B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/>
                          </a:rPr>
                          <m:t>𝑥</m:t>
                        </m:r>
                        <m:r>
                          <a:rPr lang="pt-BR" b="0" i="1" smtClean="0">
                            <a:latin typeface="Cambria Math"/>
                          </a:rPr>
                          <m:t>, </m:t>
                        </m:r>
                        <m:r>
                          <a:rPr lang="pt-BR" b="0" i="1" smtClean="0">
                            <a:latin typeface="Cambria Math"/>
                          </a:rPr>
                          <m:t>𝑦</m:t>
                        </m:r>
                        <m:r>
                          <a:rPr lang="pt-BR" b="0" i="1" smtClean="0">
                            <a:latin typeface="Cambria Math"/>
                          </a:rPr>
                          <m:t>, </m:t>
                        </m:r>
                        <m:r>
                          <a:rPr lang="pt-BR" b="0" i="1" smtClean="0">
                            <a:latin typeface="Cambria Math"/>
                          </a:rPr>
                          <m:t>𝑧</m:t>
                        </m:r>
                      </m:e>
                    </m:d>
                  </m:oMath>
                </a14:m>
                <a:r>
                  <a:rPr lang="pt-BR" dirty="0" smtClean="0"/>
                  <a:t> uma função escalar que depende das coordenadas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(</m:t>
                    </m:r>
                    <m:r>
                      <a:rPr lang="pt-BR" b="0" i="1" smtClean="0">
                        <a:latin typeface="Cambria Math"/>
                      </a:rPr>
                      <m:t>𝑥</m:t>
                    </m:r>
                    <m:r>
                      <a:rPr lang="pt-BR" b="0" i="1" smtClean="0">
                        <a:latin typeface="Cambria Math"/>
                      </a:rPr>
                      <m:t>, </m:t>
                    </m:r>
                    <m:r>
                      <a:rPr lang="pt-BR" b="0" i="1" smtClean="0">
                        <a:latin typeface="Cambria Math"/>
                      </a:rPr>
                      <m:t>𝑦</m:t>
                    </m:r>
                    <m:r>
                      <a:rPr lang="pt-BR" b="0" i="1" smtClean="0">
                        <a:latin typeface="Cambria Math"/>
                      </a:rPr>
                      <m:t>, </m:t>
                    </m:r>
                    <m:r>
                      <a:rPr lang="pt-BR" b="0" i="1" smtClean="0">
                        <a:latin typeface="Cambria Math"/>
                      </a:rPr>
                      <m:t>𝑧</m:t>
                    </m:r>
                    <m:r>
                      <a:rPr lang="pt-BR" b="0" i="1" smtClean="0">
                        <a:latin typeface="Cambria Math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150" y="350081"/>
                <a:ext cx="3934597" cy="630647"/>
              </a:xfrm>
              <a:prstGeom prst="rect">
                <a:avLst/>
              </a:prstGeom>
              <a:blipFill rotWithShape="1">
                <a:blip r:embed="rId2"/>
                <a:stretch>
                  <a:fillRect t="-4808" r="-155" b="-163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2735304" y="1340768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Esta função é considerada harmônica se ela satisfaz a equação de Laplace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1772566" y="2420888"/>
                <a:ext cx="5587299" cy="698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i="1" smtClean="0">
                              <a:latin typeface="Cambria Math"/>
                              <a:ea typeface="Cambria Math"/>
                            </a:rPr>
                            <m:t>𝛻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  <m:r>
                            <a:rPr lang="pt-BR" i="1">
                              <a:latin typeface="Cambria Math"/>
                            </a:rPr>
                            <m:t>, </m:t>
                          </m:r>
                          <m:r>
                            <a:rPr lang="pt-BR" i="1">
                              <a:latin typeface="Cambria Math"/>
                            </a:rPr>
                            <m:t>𝑦</m:t>
                          </m:r>
                          <m:r>
                            <a:rPr lang="pt-BR" i="1">
                              <a:latin typeface="Cambria Math"/>
                            </a:rPr>
                            <m:t>, </m:t>
                          </m:r>
                          <m:r>
                            <a:rPr lang="pt-BR" i="1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, 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, 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pt-BR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, 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, 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pt-BR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, 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, 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2566" y="2420888"/>
                <a:ext cx="5587299" cy="69884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973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2601150" y="350081"/>
                <a:ext cx="3934597" cy="630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Seja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pt-B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/>
                          </a:rPr>
                          <m:t>𝑥</m:t>
                        </m:r>
                        <m:r>
                          <a:rPr lang="pt-BR" b="0" i="1" smtClean="0">
                            <a:latin typeface="Cambria Math"/>
                          </a:rPr>
                          <m:t>, </m:t>
                        </m:r>
                        <m:r>
                          <a:rPr lang="pt-BR" b="0" i="1" smtClean="0">
                            <a:latin typeface="Cambria Math"/>
                          </a:rPr>
                          <m:t>𝑦</m:t>
                        </m:r>
                        <m:r>
                          <a:rPr lang="pt-BR" b="0" i="1" smtClean="0">
                            <a:latin typeface="Cambria Math"/>
                          </a:rPr>
                          <m:t>, </m:t>
                        </m:r>
                        <m:r>
                          <a:rPr lang="pt-BR" b="0" i="1" smtClean="0">
                            <a:latin typeface="Cambria Math"/>
                          </a:rPr>
                          <m:t>𝑧</m:t>
                        </m:r>
                      </m:e>
                    </m:d>
                  </m:oMath>
                </a14:m>
                <a:r>
                  <a:rPr lang="pt-BR" dirty="0" smtClean="0"/>
                  <a:t> uma função escalar que depende das coordenadas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(</m:t>
                    </m:r>
                    <m:r>
                      <a:rPr lang="pt-BR" b="0" i="1" smtClean="0">
                        <a:latin typeface="Cambria Math"/>
                      </a:rPr>
                      <m:t>𝑥</m:t>
                    </m:r>
                    <m:r>
                      <a:rPr lang="pt-BR" b="0" i="1" smtClean="0">
                        <a:latin typeface="Cambria Math"/>
                      </a:rPr>
                      <m:t>, </m:t>
                    </m:r>
                    <m:r>
                      <a:rPr lang="pt-BR" b="0" i="1" smtClean="0">
                        <a:latin typeface="Cambria Math"/>
                      </a:rPr>
                      <m:t>𝑦</m:t>
                    </m:r>
                    <m:r>
                      <a:rPr lang="pt-BR" b="0" i="1" smtClean="0">
                        <a:latin typeface="Cambria Math"/>
                      </a:rPr>
                      <m:t>, </m:t>
                    </m:r>
                    <m:r>
                      <a:rPr lang="pt-BR" b="0" i="1" smtClean="0">
                        <a:latin typeface="Cambria Math"/>
                      </a:rPr>
                      <m:t>𝑧</m:t>
                    </m:r>
                    <m:r>
                      <a:rPr lang="pt-BR" b="0" i="1" smtClean="0">
                        <a:latin typeface="Cambria Math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150" y="350081"/>
                <a:ext cx="3934597" cy="630647"/>
              </a:xfrm>
              <a:prstGeom prst="rect">
                <a:avLst/>
              </a:prstGeom>
              <a:blipFill rotWithShape="1">
                <a:blip r:embed="rId2"/>
                <a:stretch>
                  <a:fillRect t="-4808" r="-155" b="-163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2735304" y="1340768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Esta função é considerada harmônica se ela satisfaz a equação de Laplace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1772566" y="2420888"/>
                <a:ext cx="5587299" cy="698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i="1" smtClean="0">
                              <a:latin typeface="Cambria Math"/>
                              <a:ea typeface="Cambria Math"/>
                            </a:rPr>
                            <m:t>𝛻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  <m:r>
                            <a:rPr lang="pt-BR" i="1">
                              <a:latin typeface="Cambria Math"/>
                            </a:rPr>
                            <m:t>, </m:t>
                          </m:r>
                          <m:r>
                            <a:rPr lang="pt-BR" i="1">
                              <a:latin typeface="Cambria Math"/>
                            </a:rPr>
                            <m:t>𝑦</m:t>
                          </m:r>
                          <m:r>
                            <a:rPr lang="pt-BR" i="1">
                              <a:latin typeface="Cambria Math"/>
                            </a:rPr>
                            <m:t>, </m:t>
                          </m:r>
                          <m:r>
                            <a:rPr lang="pt-BR" i="1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, 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, 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pt-BR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, 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, 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pt-BR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, 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, 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2566" y="2420888"/>
                <a:ext cx="5587299" cy="69884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6305841" y="3486199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841" y="3486199"/>
                <a:ext cx="426399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8534114" y="4695527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114" y="4695527"/>
                <a:ext cx="430374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5135224" y="5991671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224" y="5991671"/>
                <a:ext cx="407932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ctor de seta reta 7"/>
          <p:cNvCxnSpPr/>
          <p:nvPr/>
        </p:nvCxnSpPr>
        <p:spPr>
          <a:xfrm>
            <a:off x="5600677" y="4725144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 rot="16200000">
            <a:off x="7127099" y="3194346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flipV="1">
            <a:off x="5596301" y="3717032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H="1" flipV="1">
            <a:off x="5603274" y="4026264"/>
            <a:ext cx="1344004" cy="1785038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5028686" y="3563724"/>
                <a:ext cx="9834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r>
                        <a:rPr lang="pt-BR" b="0" i="1" smtClean="0">
                          <a:latin typeface="Cambria Math"/>
                        </a:rPr>
                        <m:t>𝑥</m:t>
                      </m:r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r>
                        <a:rPr lang="pt-BR" b="0" i="1" smtClean="0">
                          <a:latin typeface="Cambria Math"/>
                        </a:rPr>
                        <m:t>𝑦</m:t>
                      </m:r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r>
                        <a:rPr lang="pt-BR" b="0" i="1" smtClean="0">
                          <a:latin typeface="Cambria Math"/>
                        </a:rPr>
                        <m:t>𝑧</m:t>
                      </m:r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8686" y="3563724"/>
                <a:ext cx="983474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>
                <a:off x="6890061" y="5805264"/>
                <a:ext cx="1210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0061" y="5805264"/>
                <a:ext cx="1210331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Elipse 14"/>
          <p:cNvSpPr/>
          <p:nvPr/>
        </p:nvSpPr>
        <p:spPr>
          <a:xfrm>
            <a:off x="5562364" y="3990263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6902898" y="5778638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6012160" y="4926359"/>
                <a:ext cx="351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4926359"/>
                <a:ext cx="351635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412463" y="5521534"/>
                <a:ext cx="4087529" cy="427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𝑟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𝑧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63" y="5521534"/>
                <a:ext cx="4087529" cy="427746"/>
              </a:xfrm>
              <a:prstGeom prst="rect">
                <a:avLst/>
              </a:prstGeom>
              <a:blipFill rotWithShape="1">
                <a:blip r:embed="rId10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ixaDeTexto 11"/>
          <p:cNvSpPr txBox="1"/>
          <p:nvPr/>
        </p:nvSpPr>
        <p:spPr>
          <a:xfrm>
            <a:off x="178981" y="3501008"/>
            <a:ext cx="3024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Exemplo de função harmônica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395536" y="4618264"/>
                <a:ext cx="1545680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4618264"/>
                <a:ext cx="1545680" cy="610936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961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rma livre 19"/>
          <p:cNvSpPr/>
          <p:nvPr/>
        </p:nvSpPr>
        <p:spPr>
          <a:xfrm>
            <a:off x="6369263" y="5240317"/>
            <a:ext cx="1587113" cy="1054194"/>
          </a:xfrm>
          <a:custGeom>
            <a:avLst/>
            <a:gdLst>
              <a:gd name="connsiteX0" fmla="*/ 195347 w 2323692"/>
              <a:gd name="connsiteY0" fmla="*/ 110359 h 1403131"/>
              <a:gd name="connsiteX1" fmla="*/ 195347 w 2323692"/>
              <a:gd name="connsiteY1" fmla="*/ 110359 h 1403131"/>
              <a:gd name="connsiteX2" fmla="*/ 447596 w 2323692"/>
              <a:gd name="connsiteY2" fmla="*/ 31531 h 1403131"/>
              <a:gd name="connsiteX3" fmla="*/ 557954 w 2323692"/>
              <a:gd name="connsiteY3" fmla="*/ 15766 h 1403131"/>
              <a:gd name="connsiteX4" fmla="*/ 936327 w 2323692"/>
              <a:gd name="connsiteY4" fmla="*/ 0 h 1403131"/>
              <a:gd name="connsiteX5" fmla="*/ 1882258 w 2323692"/>
              <a:gd name="connsiteY5" fmla="*/ 15766 h 1403131"/>
              <a:gd name="connsiteX6" fmla="*/ 1929554 w 2323692"/>
              <a:gd name="connsiteY6" fmla="*/ 31531 h 1403131"/>
              <a:gd name="connsiteX7" fmla="*/ 1961085 w 2323692"/>
              <a:gd name="connsiteY7" fmla="*/ 78828 h 1403131"/>
              <a:gd name="connsiteX8" fmla="*/ 2039913 w 2323692"/>
              <a:gd name="connsiteY8" fmla="*/ 204952 h 1403131"/>
              <a:gd name="connsiteX9" fmla="*/ 2118741 w 2323692"/>
              <a:gd name="connsiteY9" fmla="*/ 315311 h 1403131"/>
              <a:gd name="connsiteX10" fmla="*/ 2166037 w 2323692"/>
              <a:gd name="connsiteY10" fmla="*/ 362607 h 1403131"/>
              <a:gd name="connsiteX11" fmla="*/ 2229099 w 2323692"/>
              <a:gd name="connsiteY11" fmla="*/ 457200 h 1403131"/>
              <a:gd name="connsiteX12" fmla="*/ 2276396 w 2323692"/>
              <a:gd name="connsiteY12" fmla="*/ 567559 h 1403131"/>
              <a:gd name="connsiteX13" fmla="*/ 2307927 w 2323692"/>
              <a:gd name="connsiteY13" fmla="*/ 662152 h 1403131"/>
              <a:gd name="connsiteX14" fmla="*/ 2323692 w 2323692"/>
              <a:gd name="connsiteY14" fmla="*/ 709449 h 1403131"/>
              <a:gd name="connsiteX15" fmla="*/ 2307927 w 2323692"/>
              <a:gd name="connsiteY15" fmla="*/ 1119352 h 1403131"/>
              <a:gd name="connsiteX16" fmla="*/ 2229099 w 2323692"/>
              <a:gd name="connsiteY16" fmla="*/ 1182414 h 1403131"/>
              <a:gd name="connsiteX17" fmla="*/ 2150272 w 2323692"/>
              <a:gd name="connsiteY17" fmla="*/ 1213945 h 1403131"/>
              <a:gd name="connsiteX18" fmla="*/ 2039913 w 2323692"/>
              <a:gd name="connsiteY18" fmla="*/ 1277007 h 1403131"/>
              <a:gd name="connsiteX19" fmla="*/ 1976851 w 2323692"/>
              <a:gd name="connsiteY19" fmla="*/ 1308538 h 1403131"/>
              <a:gd name="connsiteX20" fmla="*/ 1913789 w 2323692"/>
              <a:gd name="connsiteY20" fmla="*/ 1355835 h 1403131"/>
              <a:gd name="connsiteX21" fmla="*/ 1756134 w 2323692"/>
              <a:gd name="connsiteY21" fmla="*/ 1403131 h 1403131"/>
              <a:gd name="connsiteX22" fmla="*/ 1204341 w 2323692"/>
              <a:gd name="connsiteY22" fmla="*/ 1387366 h 1403131"/>
              <a:gd name="connsiteX23" fmla="*/ 1046685 w 2323692"/>
              <a:gd name="connsiteY23" fmla="*/ 1324304 h 1403131"/>
              <a:gd name="connsiteX24" fmla="*/ 920561 w 2323692"/>
              <a:gd name="connsiteY24" fmla="*/ 1292773 h 1403131"/>
              <a:gd name="connsiteX25" fmla="*/ 825968 w 2323692"/>
              <a:gd name="connsiteY25" fmla="*/ 1245476 h 1403131"/>
              <a:gd name="connsiteX26" fmla="*/ 731375 w 2323692"/>
              <a:gd name="connsiteY26" fmla="*/ 1198180 h 1403131"/>
              <a:gd name="connsiteX27" fmla="*/ 636782 w 2323692"/>
              <a:gd name="connsiteY27" fmla="*/ 1135118 h 1403131"/>
              <a:gd name="connsiteX28" fmla="*/ 605251 w 2323692"/>
              <a:gd name="connsiteY28" fmla="*/ 1103586 h 1403131"/>
              <a:gd name="connsiteX29" fmla="*/ 557954 w 2323692"/>
              <a:gd name="connsiteY29" fmla="*/ 1087821 h 1403131"/>
              <a:gd name="connsiteX30" fmla="*/ 494892 w 2323692"/>
              <a:gd name="connsiteY30" fmla="*/ 1056290 h 1403131"/>
              <a:gd name="connsiteX31" fmla="*/ 368768 w 2323692"/>
              <a:gd name="connsiteY31" fmla="*/ 914400 h 1403131"/>
              <a:gd name="connsiteX32" fmla="*/ 321472 w 2323692"/>
              <a:gd name="connsiteY32" fmla="*/ 882869 h 1403131"/>
              <a:gd name="connsiteX33" fmla="*/ 226879 w 2323692"/>
              <a:gd name="connsiteY33" fmla="*/ 772511 h 1403131"/>
              <a:gd name="connsiteX34" fmla="*/ 179582 w 2323692"/>
              <a:gd name="connsiteY34" fmla="*/ 725214 h 1403131"/>
              <a:gd name="connsiteX35" fmla="*/ 148051 w 2323692"/>
              <a:gd name="connsiteY35" fmla="*/ 677918 h 1403131"/>
              <a:gd name="connsiteX36" fmla="*/ 100754 w 2323692"/>
              <a:gd name="connsiteY36" fmla="*/ 630621 h 1403131"/>
              <a:gd name="connsiteX37" fmla="*/ 37692 w 2323692"/>
              <a:gd name="connsiteY37" fmla="*/ 536028 h 1403131"/>
              <a:gd name="connsiteX38" fmla="*/ 21927 w 2323692"/>
              <a:gd name="connsiteY38" fmla="*/ 252249 h 1403131"/>
              <a:gd name="connsiteX39" fmla="*/ 53458 w 2323692"/>
              <a:gd name="connsiteY39" fmla="*/ 204952 h 1403131"/>
              <a:gd name="connsiteX40" fmla="*/ 100754 w 2323692"/>
              <a:gd name="connsiteY40" fmla="*/ 189186 h 1403131"/>
              <a:gd name="connsiteX41" fmla="*/ 179582 w 2323692"/>
              <a:gd name="connsiteY41" fmla="*/ 110359 h 1403131"/>
              <a:gd name="connsiteX42" fmla="*/ 195347 w 2323692"/>
              <a:gd name="connsiteY42" fmla="*/ 110359 h 1403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323692" h="1403131">
                <a:moveTo>
                  <a:pt x="195347" y="110359"/>
                </a:moveTo>
                <a:lnTo>
                  <a:pt x="195347" y="110359"/>
                </a:lnTo>
                <a:cubicBezTo>
                  <a:pt x="279430" y="84083"/>
                  <a:pt x="362356" y="53768"/>
                  <a:pt x="447596" y="31531"/>
                </a:cubicBezTo>
                <a:cubicBezTo>
                  <a:pt x="483552" y="22151"/>
                  <a:pt x="520872" y="18158"/>
                  <a:pt x="557954" y="15766"/>
                </a:cubicBezTo>
                <a:cubicBezTo>
                  <a:pt x="683926" y="7639"/>
                  <a:pt x="810203" y="5255"/>
                  <a:pt x="936327" y="0"/>
                </a:cubicBezTo>
                <a:lnTo>
                  <a:pt x="1882258" y="15766"/>
                </a:lnTo>
                <a:cubicBezTo>
                  <a:pt x="1898868" y="16293"/>
                  <a:pt x="1916577" y="21150"/>
                  <a:pt x="1929554" y="31531"/>
                </a:cubicBezTo>
                <a:cubicBezTo>
                  <a:pt x="1944350" y="43368"/>
                  <a:pt x="1950912" y="62842"/>
                  <a:pt x="1961085" y="78828"/>
                </a:cubicBezTo>
                <a:cubicBezTo>
                  <a:pt x="1987702" y="120654"/>
                  <a:pt x="2013296" y="163126"/>
                  <a:pt x="2039913" y="204952"/>
                </a:cubicBezTo>
                <a:cubicBezTo>
                  <a:pt x="2060466" y="237250"/>
                  <a:pt x="2095510" y="288209"/>
                  <a:pt x="2118741" y="315311"/>
                </a:cubicBezTo>
                <a:cubicBezTo>
                  <a:pt x="2133251" y="332239"/>
                  <a:pt x="2152349" y="345008"/>
                  <a:pt x="2166037" y="362607"/>
                </a:cubicBezTo>
                <a:cubicBezTo>
                  <a:pt x="2189303" y="392520"/>
                  <a:pt x="2217115" y="421249"/>
                  <a:pt x="2229099" y="457200"/>
                </a:cubicBezTo>
                <a:cubicBezTo>
                  <a:pt x="2279852" y="609456"/>
                  <a:pt x="2198465" y="372732"/>
                  <a:pt x="2276396" y="567559"/>
                </a:cubicBezTo>
                <a:cubicBezTo>
                  <a:pt x="2288740" y="598418"/>
                  <a:pt x="2297417" y="630621"/>
                  <a:pt x="2307927" y="662152"/>
                </a:cubicBezTo>
                <a:lnTo>
                  <a:pt x="2323692" y="709449"/>
                </a:lnTo>
                <a:cubicBezTo>
                  <a:pt x="2318437" y="846083"/>
                  <a:pt x="2321997" y="983342"/>
                  <a:pt x="2307927" y="1119352"/>
                </a:cubicBezTo>
                <a:cubicBezTo>
                  <a:pt x="2302659" y="1170273"/>
                  <a:pt x="2263252" y="1169607"/>
                  <a:pt x="2229099" y="1182414"/>
                </a:cubicBezTo>
                <a:cubicBezTo>
                  <a:pt x="2202601" y="1192351"/>
                  <a:pt x="2176133" y="1202451"/>
                  <a:pt x="2150272" y="1213945"/>
                </a:cubicBezTo>
                <a:cubicBezTo>
                  <a:pt x="2043079" y="1261587"/>
                  <a:pt x="2128681" y="1226283"/>
                  <a:pt x="2039913" y="1277007"/>
                </a:cubicBezTo>
                <a:cubicBezTo>
                  <a:pt x="2019508" y="1288667"/>
                  <a:pt x="1996780" y="1296082"/>
                  <a:pt x="1976851" y="1308538"/>
                </a:cubicBezTo>
                <a:cubicBezTo>
                  <a:pt x="1954569" y="1322464"/>
                  <a:pt x="1937291" y="1344084"/>
                  <a:pt x="1913789" y="1355835"/>
                </a:cubicBezTo>
                <a:cubicBezTo>
                  <a:pt x="1875404" y="1375028"/>
                  <a:pt x="1801396" y="1391816"/>
                  <a:pt x="1756134" y="1403131"/>
                </a:cubicBezTo>
                <a:cubicBezTo>
                  <a:pt x="1572203" y="1397876"/>
                  <a:pt x="1387856" y="1400794"/>
                  <a:pt x="1204341" y="1387366"/>
                </a:cubicBezTo>
                <a:cubicBezTo>
                  <a:pt x="1120273" y="1381215"/>
                  <a:pt x="1116267" y="1347498"/>
                  <a:pt x="1046685" y="1324304"/>
                </a:cubicBezTo>
                <a:cubicBezTo>
                  <a:pt x="1005574" y="1310600"/>
                  <a:pt x="920561" y="1292773"/>
                  <a:pt x="920561" y="1292773"/>
                </a:cubicBezTo>
                <a:cubicBezTo>
                  <a:pt x="785019" y="1202411"/>
                  <a:pt x="956511" y="1310748"/>
                  <a:pt x="825968" y="1245476"/>
                </a:cubicBezTo>
                <a:cubicBezTo>
                  <a:pt x="703728" y="1184355"/>
                  <a:pt x="850251" y="1237804"/>
                  <a:pt x="731375" y="1198180"/>
                </a:cubicBezTo>
                <a:cubicBezTo>
                  <a:pt x="699844" y="1177159"/>
                  <a:pt x="663578" y="1161915"/>
                  <a:pt x="636782" y="1135118"/>
                </a:cubicBezTo>
                <a:cubicBezTo>
                  <a:pt x="626272" y="1124607"/>
                  <a:pt x="617997" y="1111234"/>
                  <a:pt x="605251" y="1103586"/>
                </a:cubicBezTo>
                <a:cubicBezTo>
                  <a:pt x="591001" y="1095036"/>
                  <a:pt x="573229" y="1094367"/>
                  <a:pt x="557954" y="1087821"/>
                </a:cubicBezTo>
                <a:cubicBezTo>
                  <a:pt x="536352" y="1078563"/>
                  <a:pt x="515913" y="1066800"/>
                  <a:pt x="494892" y="1056290"/>
                </a:cubicBezTo>
                <a:cubicBezTo>
                  <a:pt x="456981" y="999423"/>
                  <a:pt x="433564" y="957598"/>
                  <a:pt x="368768" y="914400"/>
                </a:cubicBezTo>
                <a:cubicBezTo>
                  <a:pt x="353003" y="903890"/>
                  <a:pt x="336028" y="894999"/>
                  <a:pt x="321472" y="882869"/>
                </a:cubicBezTo>
                <a:cubicBezTo>
                  <a:pt x="262787" y="833965"/>
                  <a:pt x="279076" y="833408"/>
                  <a:pt x="226879" y="772511"/>
                </a:cubicBezTo>
                <a:cubicBezTo>
                  <a:pt x="212369" y="755583"/>
                  <a:pt x="193856" y="742342"/>
                  <a:pt x="179582" y="725214"/>
                </a:cubicBezTo>
                <a:cubicBezTo>
                  <a:pt x="167452" y="710658"/>
                  <a:pt x="160181" y="692474"/>
                  <a:pt x="148051" y="677918"/>
                </a:cubicBezTo>
                <a:cubicBezTo>
                  <a:pt x="133777" y="660790"/>
                  <a:pt x="114442" y="648220"/>
                  <a:pt x="100754" y="630621"/>
                </a:cubicBezTo>
                <a:cubicBezTo>
                  <a:pt x="77488" y="600708"/>
                  <a:pt x="37692" y="536028"/>
                  <a:pt x="37692" y="536028"/>
                </a:cubicBezTo>
                <a:cubicBezTo>
                  <a:pt x="-5336" y="406943"/>
                  <a:pt x="-12809" y="425928"/>
                  <a:pt x="21927" y="252249"/>
                </a:cubicBezTo>
                <a:cubicBezTo>
                  <a:pt x="25643" y="233669"/>
                  <a:pt x="38662" y="216789"/>
                  <a:pt x="53458" y="204952"/>
                </a:cubicBezTo>
                <a:cubicBezTo>
                  <a:pt x="66435" y="194571"/>
                  <a:pt x="84989" y="194441"/>
                  <a:pt x="100754" y="189186"/>
                </a:cubicBezTo>
                <a:cubicBezTo>
                  <a:pt x="132286" y="141889"/>
                  <a:pt x="127030" y="136635"/>
                  <a:pt x="179582" y="110359"/>
                </a:cubicBezTo>
                <a:cubicBezTo>
                  <a:pt x="194446" y="102927"/>
                  <a:pt x="192720" y="110359"/>
                  <a:pt x="195347" y="110359"/>
                </a:cubicBezTo>
                <a:close/>
              </a:path>
            </a:pathLst>
          </a:custGeom>
          <a:solidFill>
            <a:schemeClr val="bg1">
              <a:lumMod val="75000"/>
              <a:alpha val="59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203200" contourW="25400">
            <a:bevelT w="222250" h="146050"/>
            <a:bevelB w="95250" h="158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1" name="Grupo 20"/>
          <p:cNvGrpSpPr/>
          <p:nvPr/>
        </p:nvGrpSpPr>
        <p:grpSpPr>
          <a:xfrm>
            <a:off x="6782011" y="5661248"/>
            <a:ext cx="324000" cy="354160"/>
            <a:chOff x="5388005" y="3300750"/>
            <a:chExt cx="2693711" cy="1784434"/>
          </a:xfrm>
        </p:grpSpPr>
        <p:cxnSp>
          <p:nvCxnSpPr>
            <p:cNvPr id="22" name="Conector reto 21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de seta reta 23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de seta reta 25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de seta reta 28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to 31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2601150" y="350081"/>
                <a:ext cx="3934597" cy="630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Seja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pt-B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/>
                          </a:rPr>
                          <m:t>𝑥</m:t>
                        </m:r>
                        <m:r>
                          <a:rPr lang="pt-BR" b="0" i="1" smtClean="0">
                            <a:latin typeface="Cambria Math"/>
                          </a:rPr>
                          <m:t>, </m:t>
                        </m:r>
                        <m:r>
                          <a:rPr lang="pt-BR" b="0" i="1" smtClean="0">
                            <a:latin typeface="Cambria Math"/>
                          </a:rPr>
                          <m:t>𝑦</m:t>
                        </m:r>
                        <m:r>
                          <a:rPr lang="pt-BR" b="0" i="1" smtClean="0">
                            <a:latin typeface="Cambria Math"/>
                          </a:rPr>
                          <m:t>, </m:t>
                        </m:r>
                        <m:r>
                          <a:rPr lang="pt-BR" b="0" i="1" smtClean="0">
                            <a:latin typeface="Cambria Math"/>
                          </a:rPr>
                          <m:t>𝑧</m:t>
                        </m:r>
                      </m:e>
                    </m:d>
                  </m:oMath>
                </a14:m>
                <a:r>
                  <a:rPr lang="pt-BR" dirty="0" smtClean="0"/>
                  <a:t> uma função escalar que depende das coordenadas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(</m:t>
                    </m:r>
                    <m:r>
                      <a:rPr lang="pt-BR" b="0" i="1" smtClean="0">
                        <a:latin typeface="Cambria Math"/>
                      </a:rPr>
                      <m:t>𝑥</m:t>
                    </m:r>
                    <m:r>
                      <a:rPr lang="pt-BR" b="0" i="1" smtClean="0">
                        <a:latin typeface="Cambria Math"/>
                      </a:rPr>
                      <m:t>, </m:t>
                    </m:r>
                    <m:r>
                      <a:rPr lang="pt-BR" b="0" i="1" smtClean="0">
                        <a:latin typeface="Cambria Math"/>
                      </a:rPr>
                      <m:t>𝑦</m:t>
                    </m:r>
                    <m:r>
                      <a:rPr lang="pt-BR" b="0" i="1" smtClean="0">
                        <a:latin typeface="Cambria Math"/>
                      </a:rPr>
                      <m:t>, </m:t>
                    </m:r>
                    <m:r>
                      <a:rPr lang="pt-BR" b="0" i="1" smtClean="0">
                        <a:latin typeface="Cambria Math"/>
                      </a:rPr>
                      <m:t>𝑧</m:t>
                    </m:r>
                    <m:r>
                      <a:rPr lang="pt-BR" b="0" i="1" smtClean="0">
                        <a:latin typeface="Cambria Math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150" y="350081"/>
                <a:ext cx="3934597" cy="630647"/>
              </a:xfrm>
              <a:prstGeom prst="rect">
                <a:avLst/>
              </a:prstGeom>
              <a:blipFill rotWithShape="1">
                <a:blip r:embed="rId2"/>
                <a:stretch>
                  <a:fillRect t="-4808" r="-155" b="-163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2735304" y="1340768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Esta função é considerada harmônica se ela satisfaz a equação de Laplace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1772566" y="2420888"/>
                <a:ext cx="5587299" cy="698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i="1" smtClean="0">
                              <a:latin typeface="Cambria Math"/>
                              <a:ea typeface="Cambria Math"/>
                            </a:rPr>
                            <m:t>𝛻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  <m:r>
                            <a:rPr lang="pt-BR" i="1">
                              <a:latin typeface="Cambria Math"/>
                            </a:rPr>
                            <m:t>, </m:t>
                          </m:r>
                          <m:r>
                            <a:rPr lang="pt-BR" i="1">
                              <a:latin typeface="Cambria Math"/>
                            </a:rPr>
                            <m:t>𝑦</m:t>
                          </m:r>
                          <m:r>
                            <a:rPr lang="pt-BR" i="1">
                              <a:latin typeface="Cambria Math"/>
                            </a:rPr>
                            <m:t>, </m:t>
                          </m:r>
                          <m:r>
                            <a:rPr lang="pt-BR" i="1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, 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, 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pt-BR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, 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, 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pt-BR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, 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, 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2566" y="2420888"/>
                <a:ext cx="5587299" cy="69884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6305841" y="3486199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841" y="3486199"/>
                <a:ext cx="426399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8534114" y="4695527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114" y="4695527"/>
                <a:ext cx="430374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5135224" y="5991671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224" y="5991671"/>
                <a:ext cx="407932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ctor de seta reta 7"/>
          <p:cNvCxnSpPr/>
          <p:nvPr/>
        </p:nvCxnSpPr>
        <p:spPr>
          <a:xfrm>
            <a:off x="5600677" y="4725144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 rot="16200000">
            <a:off x="7127099" y="3194346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flipV="1">
            <a:off x="5596301" y="3717032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H="1" flipV="1">
            <a:off x="5603274" y="4026264"/>
            <a:ext cx="1344004" cy="1785038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5028686" y="3563724"/>
                <a:ext cx="9834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r>
                        <a:rPr lang="pt-BR" b="0" i="1" smtClean="0">
                          <a:latin typeface="Cambria Math"/>
                        </a:rPr>
                        <m:t>𝑥</m:t>
                      </m:r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r>
                        <a:rPr lang="pt-BR" b="0" i="1" smtClean="0">
                          <a:latin typeface="Cambria Math"/>
                        </a:rPr>
                        <m:t>𝑦</m:t>
                      </m:r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r>
                        <a:rPr lang="pt-BR" b="0" i="1" smtClean="0">
                          <a:latin typeface="Cambria Math"/>
                        </a:rPr>
                        <m:t>𝑧</m:t>
                      </m:r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8686" y="3563724"/>
                <a:ext cx="983474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>
                <a:off x="6682915" y="5292330"/>
                <a:ext cx="1210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915" y="5292330"/>
                <a:ext cx="1210331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Elipse 14"/>
          <p:cNvSpPr/>
          <p:nvPr/>
        </p:nvSpPr>
        <p:spPr>
          <a:xfrm>
            <a:off x="5562364" y="3990263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6902898" y="5778638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251520" y="4437112"/>
                <a:ext cx="2304926" cy="9512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Φ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∭"/>
                          <m:limLoc m:val="undOvr"/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den>
                          </m:f>
                        </m:e>
                      </m:nary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437112"/>
                <a:ext cx="2304926" cy="95128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6012160" y="4926359"/>
                <a:ext cx="351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4926359"/>
                <a:ext cx="351635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412463" y="5521534"/>
                <a:ext cx="4087529" cy="427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𝑟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𝑧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63" y="5521534"/>
                <a:ext cx="4087529" cy="427746"/>
              </a:xfrm>
              <a:prstGeom prst="rect">
                <a:avLst/>
              </a:prstGeom>
              <a:blipFill rotWithShape="1">
                <a:blip r:embed="rId11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ixaDeTexto 11"/>
          <p:cNvSpPr txBox="1"/>
          <p:nvPr/>
        </p:nvSpPr>
        <p:spPr>
          <a:xfrm>
            <a:off x="178981" y="3501008"/>
            <a:ext cx="3024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Exemplo de função harmônica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2559025" y="3963873"/>
                <a:ext cx="2445023" cy="5452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As variáveis de integração são as coordenadas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pt-BR" sz="1400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 sz="14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pt-BR" sz="1400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pt-BR" sz="1400" i="1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pt-BR" sz="1400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 sz="1400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pt-BR" sz="1400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pt-BR" sz="1400" i="1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pt-BR" sz="1400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 sz="1400" i="1">
                            <a:latin typeface="Cambria Math"/>
                          </a:rPr>
                          <m:t>𝑧</m:t>
                        </m:r>
                      </m:e>
                      <m:sup>
                        <m:r>
                          <a:rPr lang="pt-BR" sz="1400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pt-BR" sz="1400" i="1">
                        <a:latin typeface="Cambria Math"/>
                      </a:rPr>
                      <m:t>)</m:t>
                    </m:r>
                  </m:oMath>
                </a14:m>
                <a:endParaRPr lang="pt-BR" sz="1400" dirty="0"/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025" y="3963873"/>
                <a:ext cx="2445023" cy="545247"/>
              </a:xfrm>
              <a:prstGeom prst="rect">
                <a:avLst/>
              </a:prstGeom>
              <a:blipFill rotWithShape="1">
                <a:blip r:embed="rId12"/>
                <a:stretch>
                  <a:fillRect t="-1111" r="-249" b="-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751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rma livre 19"/>
          <p:cNvSpPr/>
          <p:nvPr/>
        </p:nvSpPr>
        <p:spPr>
          <a:xfrm>
            <a:off x="6369263" y="5240317"/>
            <a:ext cx="1587113" cy="1054194"/>
          </a:xfrm>
          <a:custGeom>
            <a:avLst/>
            <a:gdLst>
              <a:gd name="connsiteX0" fmla="*/ 195347 w 2323692"/>
              <a:gd name="connsiteY0" fmla="*/ 110359 h 1403131"/>
              <a:gd name="connsiteX1" fmla="*/ 195347 w 2323692"/>
              <a:gd name="connsiteY1" fmla="*/ 110359 h 1403131"/>
              <a:gd name="connsiteX2" fmla="*/ 447596 w 2323692"/>
              <a:gd name="connsiteY2" fmla="*/ 31531 h 1403131"/>
              <a:gd name="connsiteX3" fmla="*/ 557954 w 2323692"/>
              <a:gd name="connsiteY3" fmla="*/ 15766 h 1403131"/>
              <a:gd name="connsiteX4" fmla="*/ 936327 w 2323692"/>
              <a:gd name="connsiteY4" fmla="*/ 0 h 1403131"/>
              <a:gd name="connsiteX5" fmla="*/ 1882258 w 2323692"/>
              <a:gd name="connsiteY5" fmla="*/ 15766 h 1403131"/>
              <a:gd name="connsiteX6" fmla="*/ 1929554 w 2323692"/>
              <a:gd name="connsiteY6" fmla="*/ 31531 h 1403131"/>
              <a:gd name="connsiteX7" fmla="*/ 1961085 w 2323692"/>
              <a:gd name="connsiteY7" fmla="*/ 78828 h 1403131"/>
              <a:gd name="connsiteX8" fmla="*/ 2039913 w 2323692"/>
              <a:gd name="connsiteY8" fmla="*/ 204952 h 1403131"/>
              <a:gd name="connsiteX9" fmla="*/ 2118741 w 2323692"/>
              <a:gd name="connsiteY9" fmla="*/ 315311 h 1403131"/>
              <a:gd name="connsiteX10" fmla="*/ 2166037 w 2323692"/>
              <a:gd name="connsiteY10" fmla="*/ 362607 h 1403131"/>
              <a:gd name="connsiteX11" fmla="*/ 2229099 w 2323692"/>
              <a:gd name="connsiteY11" fmla="*/ 457200 h 1403131"/>
              <a:gd name="connsiteX12" fmla="*/ 2276396 w 2323692"/>
              <a:gd name="connsiteY12" fmla="*/ 567559 h 1403131"/>
              <a:gd name="connsiteX13" fmla="*/ 2307927 w 2323692"/>
              <a:gd name="connsiteY13" fmla="*/ 662152 h 1403131"/>
              <a:gd name="connsiteX14" fmla="*/ 2323692 w 2323692"/>
              <a:gd name="connsiteY14" fmla="*/ 709449 h 1403131"/>
              <a:gd name="connsiteX15" fmla="*/ 2307927 w 2323692"/>
              <a:gd name="connsiteY15" fmla="*/ 1119352 h 1403131"/>
              <a:gd name="connsiteX16" fmla="*/ 2229099 w 2323692"/>
              <a:gd name="connsiteY16" fmla="*/ 1182414 h 1403131"/>
              <a:gd name="connsiteX17" fmla="*/ 2150272 w 2323692"/>
              <a:gd name="connsiteY17" fmla="*/ 1213945 h 1403131"/>
              <a:gd name="connsiteX18" fmla="*/ 2039913 w 2323692"/>
              <a:gd name="connsiteY18" fmla="*/ 1277007 h 1403131"/>
              <a:gd name="connsiteX19" fmla="*/ 1976851 w 2323692"/>
              <a:gd name="connsiteY19" fmla="*/ 1308538 h 1403131"/>
              <a:gd name="connsiteX20" fmla="*/ 1913789 w 2323692"/>
              <a:gd name="connsiteY20" fmla="*/ 1355835 h 1403131"/>
              <a:gd name="connsiteX21" fmla="*/ 1756134 w 2323692"/>
              <a:gd name="connsiteY21" fmla="*/ 1403131 h 1403131"/>
              <a:gd name="connsiteX22" fmla="*/ 1204341 w 2323692"/>
              <a:gd name="connsiteY22" fmla="*/ 1387366 h 1403131"/>
              <a:gd name="connsiteX23" fmla="*/ 1046685 w 2323692"/>
              <a:gd name="connsiteY23" fmla="*/ 1324304 h 1403131"/>
              <a:gd name="connsiteX24" fmla="*/ 920561 w 2323692"/>
              <a:gd name="connsiteY24" fmla="*/ 1292773 h 1403131"/>
              <a:gd name="connsiteX25" fmla="*/ 825968 w 2323692"/>
              <a:gd name="connsiteY25" fmla="*/ 1245476 h 1403131"/>
              <a:gd name="connsiteX26" fmla="*/ 731375 w 2323692"/>
              <a:gd name="connsiteY26" fmla="*/ 1198180 h 1403131"/>
              <a:gd name="connsiteX27" fmla="*/ 636782 w 2323692"/>
              <a:gd name="connsiteY27" fmla="*/ 1135118 h 1403131"/>
              <a:gd name="connsiteX28" fmla="*/ 605251 w 2323692"/>
              <a:gd name="connsiteY28" fmla="*/ 1103586 h 1403131"/>
              <a:gd name="connsiteX29" fmla="*/ 557954 w 2323692"/>
              <a:gd name="connsiteY29" fmla="*/ 1087821 h 1403131"/>
              <a:gd name="connsiteX30" fmla="*/ 494892 w 2323692"/>
              <a:gd name="connsiteY30" fmla="*/ 1056290 h 1403131"/>
              <a:gd name="connsiteX31" fmla="*/ 368768 w 2323692"/>
              <a:gd name="connsiteY31" fmla="*/ 914400 h 1403131"/>
              <a:gd name="connsiteX32" fmla="*/ 321472 w 2323692"/>
              <a:gd name="connsiteY32" fmla="*/ 882869 h 1403131"/>
              <a:gd name="connsiteX33" fmla="*/ 226879 w 2323692"/>
              <a:gd name="connsiteY33" fmla="*/ 772511 h 1403131"/>
              <a:gd name="connsiteX34" fmla="*/ 179582 w 2323692"/>
              <a:gd name="connsiteY34" fmla="*/ 725214 h 1403131"/>
              <a:gd name="connsiteX35" fmla="*/ 148051 w 2323692"/>
              <a:gd name="connsiteY35" fmla="*/ 677918 h 1403131"/>
              <a:gd name="connsiteX36" fmla="*/ 100754 w 2323692"/>
              <a:gd name="connsiteY36" fmla="*/ 630621 h 1403131"/>
              <a:gd name="connsiteX37" fmla="*/ 37692 w 2323692"/>
              <a:gd name="connsiteY37" fmla="*/ 536028 h 1403131"/>
              <a:gd name="connsiteX38" fmla="*/ 21927 w 2323692"/>
              <a:gd name="connsiteY38" fmla="*/ 252249 h 1403131"/>
              <a:gd name="connsiteX39" fmla="*/ 53458 w 2323692"/>
              <a:gd name="connsiteY39" fmla="*/ 204952 h 1403131"/>
              <a:gd name="connsiteX40" fmla="*/ 100754 w 2323692"/>
              <a:gd name="connsiteY40" fmla="*/ 189186 h 1403131"/>
              <a:gd name="connsiteX41" fmla="*/ 179582 w 2323692"/>
              <a:gd name="connsiteY41" fmla="*/ 110359 h 1403131"/>
              <a:gd name="connsiteX42" fmla="*/ 195347 w 2323692"/>
              <a:gd name="connsiteY42" fmla="*/ 110359 h 1403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323692" h="1403131">
                <a:moveTo>
                  <a:pt x="195347" y="110359"/>
                </a:moveTo>
                <a:lnTo>
                  <a:pt x="195347" y="110359"/>
                </a:lnTo>
                <a:cubicBezTo>
                  <a:pt x="279430" y="84083"/>
                  <a:pt x="362356" y="53768"/>
                  <a:pt x="447596" y="31531"/>
                </a:cubicBezTo>
                <a:cubicBezTo>
                  <a:pt x="483552" y="22151"/>
                  <a:pt x="520872" y="18158"/>
                  <a:pt x="557954" y="15766"/>
                </a:cubicBezTo>
                <a:cubicBezTo>
                  <a:pt x="683926" y="7639"/>
                  <a:pt x="810203" y="5255"/>
                  <a:pt x="936327" y="0"/>
                </a:cubicBezTo>
                <a:lnTo>
                  <a:pt x="1882258" y="15766"/>
                </a:lnTo>
                <a:cubicBezTo>
                  <a:pt x="1898868" y="16293"/>
                  <a:pt x="1916577" y="21150"/>
                  <a:pt x="1929554" y="31531"/>
                </a:cubicBezTo>
                <a:cubicBezTo>
                  <a:pt x="1944350" y="43368"/>
                  <a:pt x="1950912" y="62842"/>
                  <a:pt x="1961085" y="78828"/>
                </a:cubicBezTo>
                <a:cubicBezTo>
                  <a:pt x="1987702" y="120654"/>
                  <a:pt x="2013296" y="163126"/>
                  <a:pt x="2039913" y="204952"/>
                </a:cubicBezTo>
                <a:cubicBezTo>
                  <a:pt x="2060466" y="237250"/>
                  <a:pt x="2095510" y="288209"/>
                  <a:pt x="2118741" y="315311"/>
                </a:cubicBezTo>
                <a:cubicBezTo>
                  <a:pt x="2133251" y="332239"/>
                  <a:pt x="2152349" y="345008"/>
                  <a:pt x="2166037" y="362607"/>
                </a:cubicBezTo>
                <a:cubicBezTo>
                  <a:pt x="2189303" y="392520"/>
                  <a:pt x="2217115" y="421249"/>
                  <a:pt x="2229099" y="457200"/>
                </a:cubicBezTo>
                <a:cubicBezTo>
                  <a:pt x="2279852" y="609456"/>
                  <a:pt x="2198465" y="372732"/>
                  <a:pt x="2276396" y="567559"/>
                </a:cubicBezTo>
                <a:cubicBezTo>
                  <a:pt x="2288740" y="598418"/>
                  <a:pt x="2297417" y="630621"/>
                  <a:pt x="2307927" y="662152"/>
                </a:cubicBezTo>
                <a:lnTo>
                  <a:pt x="2323692" y="709449"/>
                </a:lnTo>
                <a:cubicBezTo>
                  <a:pt x="2318437" y="846083"/>
                  <a:pt x="2321997" y="983342"/>
                  <a:pt x="2307927" y="1119352"/>
                </a:cubicBezTo>
                <a:cubicBezTo>
                  <a:pt x="2302659" y="1170273"/>
                  <a:pt x="2263252" y="1169607"/>
                  <a:pt x="2229099" y="1182414"/>
                </a:cubicBezTo>
                <a:cubicBezTo>
                  <a:pt x="2202601" y="1192351"/>
                  <a:pt x="2176133" y="1202451"/>
                  <a:pt x="2150272" y="1213945"/>
                </a:cubicBezTo>
                <a:cubicBezTo>
                  <a:pt x="2043079" y="1261587"/>
                  <a:pt x="2128681" y="1226283"/>
                  <a:pt x="2039913" y="1277007"/>
                </a:cubicBezTo>
                <a:cubicBezTo>
                  <a:pt x="2019508" y="1288667"/>
                  <a:pt x="1996780" y="1296082"/>
                  <a:pt x="1976851" y="1308538"/>
                </a:cubicBezTo>
                <a:cubicBezTo>
                  <a:pt x="1954569" y="1322464"/>
                  <a:pt x="1937291" y="1344084"/>
                  <a:pt x="1913789" y="1355835"/>
                </a:cubicBezTo>
                <a:cubicBezTo>
                  <a:pt x="1875404" y="1375028"/>
                  <a:pt x="1801396" y="1391816"/>
                  <a:pt x="1756134" y="1403131"/>
                </a:cubicBezTo>
                <a:cubicBezTo>
                  <a:pt x="1572203" y="1397876"/>
                  <a:pt x="1387856" y="1400794"/>
                  <a:pt x="1204341" y="1387366"/>
                </a:cubicBezTo>
                <a:cubicBezTo>
                  <a:pt x="1120273" y="1381215"/>
                  <a:pt x="1116267" y="1347498"/>
                  <a:pt x="1046685" y="1324304"/>
                </a:cubicBezTo>
                <a:cubicBezTo>
                  <a:pt x="1005574" y="1310600"/>
                  <a:pt x="920561" y="1292773"/>
                  <a:pt x="920561" y="1292773"/>
                </a:cubicBezTo>
                <a:cubicBezTo>
                  <a:pt x="785019" y="1202411"/>
                  <a:pt x="956511" y="1310748"/>
                  <a:pt x="825968" y="1245476"/>
                </a:cubicBezTo>
                <a:cubicBezTo>
                  <a:pt x="703728" y="1184355"/>
                  <a:pt x="850251" y="1237804"/>
                  <a:pt x="731375" y="1198180"/>
                </a:cubicBezTo>
                <a:cubicBezTo>
                  <a:pt x="699844" y="1177159"/>
                  <a:pt x="663578" y="1161915"/>
                  <a:pt x="636782" y="1135118"/>
                </a:cubicBezTo>
                <a:cubicBezTo>
                  <a:pt x="626272" y="1124607"/>
                  <a:pt x="617997" y="1111234"/>
                  <a:pt x="605251" y="1103586"/>
                </a:cubicBezTo>
                <a:cubicBezTo>
                  <a:pt x="591001" y="1095036"/>
                  <a:pt x="573229" y="1094367"/>
                  <a:pt x="557954" y="1087821"/>
                </a:cubicBezTo>
                <a:cubicBezTo>
                  <a:pt x="536352" y="1078563"/>
                  <a:pt x="515913" y="1066800"/>
                  <a:pt x="494892" y="1056290"/>
                </a:cubicBezTo>
                <a:cubicBezTo>
                  <a:pt x="456981" y="999423"/>
                  <a:pt x="433564" y="957598"/>
                  <a:pt x="368768" y="914400"/>
                </a:cubicBezTo>
                <a:cubicBezTo>
                  <a:pt x="353003" y="903890"/>
                  <a:pt x="336028" y="894999"/>
                  <a:pt x="321472" y="882869"/>
                </a:cubicBezTo>
                <a:cubicBezTo>
                  <a:pt x="262787" y="833965"/>
                  <a:pt x="279076" y="833408"/>
                  <a:pt x="226879" y="772511"/>
                </a:cubicBezTo>
                <a:cubicBezTo>
                  <a:pt x="212369" y="755583"/>
                  <a:pt x="193856" y="742342"/>
                  <a:pt x="179582" y="725214"/>
                </a:cubicBezTo>
                <a:cubicBezTo>
                  <a:pt x="167452" y="710658"/>
                  <a:pt x="160181" y="692474"/>
                  <a:pt x="148051" y="677918"/>
                </a:cubicBezTo>
                <a:cubicBezTo>
                  <a:pt x="133777" y="660790"/>
                  <a:pt x="114442" y="648220"/>
                  <a:pt x="100754" y="630621"/>
                </a:cubicBezTo>
                <a:cubicBezTo>
                  <a:pt x="77488" y="600708"/>
                  <a:pt x="37692" y="536028"/>
                  <a:pt x="37692" y="536028"/>
                </a:cubicBezTo>
                <a:cubicBezTo>
                  <a:pt x="-5336" y="406943"/>
                  <a:pt x="-12809" y="425928"/>
                  <a:pt x="21927" y="252249"/>
                </a:cubicBezTo>
                <a:cubicBezTo>
                  <a:pt x="25643" y="233669"/>
                  <a:pt x="38662" y="216789"/>
                  <a:pt x="53458" y="204952"/>
                </a:cubicBezTo>
                <a:cubicBezTo>
                  <a:pt x="66435" y="194571"/>
                  <a:pt x="84989" y="194441"/>
                  <a:pt x="100754" y="189186"/>
                </a:cubicBezTo>
                <a:cubicBezTo>
                  <a:pt x="132286" y="141889"/>
                  <a:pt x="127030" y="136635"/>
                  <a:pt x="179582" y="110359"/>
                </a:cubicBezTo>
                <a:cubicBezTo>
                  <a:pt x="194446" y="102927"/>
                  <a:pt x="192720" y="110359"/>
                  <a:pt x="195347" y="110359"/>
                </a:cubicBezTo>
                <a:close/>
              </a:path>
            </a:pathLst>
          </a:custGeom>
          <a:solidFill>
            <a:schemeClr val="bg1">
              <a:lumMod val="75000"/>
              <a:alpha val="59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203200" contourW="25400">
            <a:bevelT w="222250" h="146050"/>
            <a:bevelB w="95250" h="158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1" name="Grupo 20"/>
          <p:cNvGrpSpPr/>
          <p:nvPr/>
        </p:nvGrpSpPr>
        <p:grpSpPr>
          <a:xfrm>
            <a:off x="6782011" y="5661248"/>
            <a:ext cx="324000" cy="354160"/>
            <a:chOff x="5388005" y="3300750"/>
            <a:chExt cx="2693711" cy="1784434"/>
          </a:xfrm>
        </p:grpSpPr>
        <p:cxnSp>
          <p:nvCxnSpPr>
            <p:cNvPr id="22" name="Conector reto 21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de seta reta 23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de seta reta 25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de seta reta 28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to 31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2601150" y="350081"/>
                <a:ext cx="3934597" cy="630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Seja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pt-B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/>
                          </a:rPr>
                          <m:t>𝑥</m:t>
                        </m:r>
                        <m:r>
                          <a:rPr lang="pt-BR" b="0" i="1" smtClean="0">
                            <a:latin typeface="Cambria Math"/>
                          </a:rPr>
                          <m:t>, </m:t>
                        </m:r>
                        <m:r>
                          <a:rPr lang="pt-BR" b="0" i="1" smtClean="0">
                            <a:latin typeface="Cambria Math"/>
                          </a:rPr>
                          <m:t>𝑦</m:t>
                        </m:r>
                        <m:r>
                          <a:rPr lang="pt-BR" b="0" i="1" smtClean="0">
                            <a:latin typeface="Cambria Math"/>
                          </a:rPr>
                          <m:t>, </m:t>
                        </m:r>
                        <m:r>
                          <a:rPr lang="pt-BR" b="0" i="1" smtClean="0">
                            <a:latin typeface="Cambria Math"/>
                          </a:rPr>
                          <m:t>𝑧</m:t>
                        </m:r>
                      </m:e>
                    </m:d>
                  </m:oMath>
                </a14:m>
                <a:r>
                  <a:rPr lang="pt-BR" dirty="0" smtClean="0"/>
                  <a:t> uma função escalar que depende das coordenadas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(</m:t>
                    </m:r>
                    <m:r>
                      <a:rPr lang="pt-BR" b="0" i="1" smtClean="0">
                        <a:latin typeface="Cambria Math"/>
                      </a:rPr>
                      <m:t>𝑥</m:t>
                    </m:r>
                    <m:r>
                      <a:rPr lang="pt-BR" b="0" i="1" smtClean="0">
                        <a:latin typeface="Cambria Math"/>
                      </a:rPr>
                      <m:t>, </m:t>
                    </m:r>
                    <m:r>
                      <a:rPr lang="pt-BR" b="0" i="1" smtClean="0">
                        <a:latin typeface="Cambria Math"/>
                      </a:rPr>
                      <m:t>𝑦</m:t>
                    </m:r>
                    <m:r>
                      <a:rPr lang="pt-BR" b="0" i="1" smtClean="0">
                        <a:latin typeface="Cambria Math"/>
                      </a:rPr>
                      <m:t>, </m:t>
                    </m:r>
                    <m:r>
                      <a:rPr lang="pt-BR" b="0" i="1" smtClean="0">
                        <a:latin typeface="Cambria Math"/>
                      </a:rPr>
                      <m:t>𝑧</m:t>
                    </m:r>
                    <m:r>
                      <a:rPr lang="pt-BR" b="0" i="1" smtClean="0">
                        <a:latin typeface="Cambria Math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150" y="350081"/>
                <a:ext cx="3934597" cy="630647"/>
              </a:xfrm>
              <a:prstGeom prst="rect">
                <a:avLst/>
              </a:prstGeom>
              <a:blipFill rotWithShape="1">
                <a:blip r:embed="rId2"/>
                <a:stretch>
                  <a:fillRect t="-4808" r="-155" b="-163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2735304" y="1340768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Esta função é considerada harmônica se ela satisfaz a equação de Laplace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1772566" y="2420888"/>
                <a:ext cx="5587299" cy="698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i="1" smtClean="0">
                              <a:latin typeface="Cambria Math"/>
                              <a:ea typeface="Cambria Math"/>
                            </a:rPr>
                            <m:t>𝛻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  <m:r>
                            <a:rPr lang="pt-BR" i="1">
                              <a:latin typeface="Cambria Math"/>
                            </a:rPr>
                            <m:t>, </m:t>
                          </m:r>
                          <m:r>
                            <a:rPr lang="pt-BR" i="1">
                              <a:latin typeface="Cambria Math"/>
                            </a:rPr>
                            <m:t>𝑦</m:t>
                          </m:r>
                          <m:r>
                            <a:rPr lang="pt-BR" i="1">
                              <a:latin typeface="Cambria Math"/>
                            </a:rPr>
                            <m:t>, </m:t>
                          </m:r>
                          <m:r>
                            <a:rPr lang="pt-BR" i="1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, 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, 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pt-BR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, 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, 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pt-BR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, 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, 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2566" y="2420888"/>
                <a:ext cx="5587299" cy="69884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6305841" y="3486199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841" y="3486199"/>
                <a:ext cx="426399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8534114" y="4695527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114" y="4695527"/>
                <a:ext cx="430374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5135224" y="5991671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224" y="5991671"/>
                <a:ext cx="407932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ctor de seta reta 7"/>
          <p:cNvCxnSpPr/>
          <p:nvPr/>
        </p:nvCxnSpPr>
        <p:spPr>
          <a:xfrm>
            <a:off x="5600677" y="4725144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 rot="16200000">
            <a:off x="7127099" y="3194346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flipV="1">
            <a:off x="5596301" y="3717032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H="1" flipV="1">
            <a:off x="5603274" y="4026264"/>
            <a:ext cx="1344004" cy="1785038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5028686" y="3563724"/>
                <a:ext cx="9834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r>
                        <a:rPr lang="pt-BR" b="0" i="1" smtClean="0">
                          <a:latin typeface="Cambria Math"/>
                        </a:rPr>
                        <m:t>𝑥</m:t>
                      </m:r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r>
                        <a:rPr lang="pt-BR" b="0" i="1" smtClean="0">
                          <a:latin typeface="Cambria Math"/>
                        </a:rPr>
                        <m:t>𝑦</m:t>
                      </m:r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r>
                        <a:rPr lang="pt-BR" b="0" i="1" smtClean="0">
                          <a:latin typeface="Cambria Math"/>
                        </a:rPr>
                        <m:t>𝑧</m:t>
                      </m:r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8686" y="3563724"/>
                <a:ext cx="983474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>
                <a:off x="6682915" y="5292330"/>
                <a:ext cx="1210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915" y="5292330"/>
                <a:ext cx="1210331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Elipse 14"/>
          <p:cNvSpPr/>
          <p:nvPr/>
        </p:nvSpPr>
        <p:spPr>
          <a:xfrm>
            <a:off x="5562364" y="3990263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6902898" y="5778638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198252" y="4437112"/>
                <a:ext cx="3559564" cy="9512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Φ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∭"/>
                          <m:limLoc m:val="undOvr"/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sub>
                        <m:sup/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𝜎</m:t>
                          </m:r>
                          <m:d>
                            <m:d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f>
                            <m:fPr>
                              <m:ctrlP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den>
                          </m:f>
                        </m:e>
                      </m:nary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52" y="4437112"/>
                <a:ext cx="3559564" cy="95128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6012160" y="4926359"/>
                <a:ext cx="351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4926359"/>
                <a:ext cx="351635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412463" y="5521534"/>
                <a:ext cx="4087529" cy="427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𝑟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𝑧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63" y="5521534"/>
                <a:ext cx="4087529" cy="427746"/>
              </a:xfrm>
              <a:prstGeom prst="rect">
                <a:avLst/>
              </a:prstGeom>
              <a:blipFill rotWithShape="1">
                <a:blip r:embed="rId11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ixaDeTexto 11"/>
          <p:cNvSpPr txBox="1"/>
          <p:nvPr/>
        </p:nvSpPr>
        <p:spPr>
          <a:xfrm>
            <a:off x="178981" y="3501008"/>
            <a:ext cx="3024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Exemplo de função harmônica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2559025" y="3963873"/>
                <a:ext cx="2445023" cy="5452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As variáveis de integração são as coordenadas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pt-BR" sz="1400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 sz="14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pt-BR" sz="1400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pt-BR" sz="1400" i="1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pt-BR" sz="1400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 sz="1400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pt-BR" sz="1400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pt-BR" sz="1400" i="1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pt-BR" sz="1400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 sz="1400" i="1">
                            <a:latin typeface="Cambria Math"/>
                          </a:rPr>
                          <m:t>𝑧</m:t>
                        </m:r>
                      </m:e>
                      <m:sup>
                        <m:r>
                          <a:rPr lang="pt-BR" sz="1400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pt-BR" sz="1400" i="1">
                        <a:latin typeface="Cambria Math"/>
                      </a:rPr>
                      <m:t>)</m:t>
                    </m:r>
                  </m:oMath>
                </a14:m>
                <a:endParaRPr lang="pt-BR" sz="1400" dirty="0"/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025" y="3963873"/>
                <a:ext cx="2445023" cy="545247"/>
              </a:xfrm>
              <a:prstGeom prst="rect">
                <a:avLst/>
              </a:prstGeom>
              <a:blipFill rotWithShape="1">
                <a:blip r:embed="rId12"/>
                <a:stretch>
                  <a:fillRect t="-1111" r="-249" b="-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tângulo 35"/>
              <p:cNvSpPr/>
              <p:nvPr/>
            </p:nvSpPr>
            <p:spPr>
              <a:xfrm>
                <a:off x="7362364" y="5721494"/>
                <a:ext cx="3778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6" name="Retângulo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2364" y="5721494"/>
                <a:ext cx="377860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545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rma livre 19"/>
          <p:cNvSpPr/>
          <p:nvPr/>
        </p:nvSpPr>
        <p:spPr>
          <a:xfrm>
            <a:off x="6369263" y="5240317"/>
            <a:ext cx="1587113" cy="1054194"/>
          </a:xfrm>
          <a:custGeom>
            <a:avLst/>
            <a:gdLst>
              <a:gd name="connsiteX0" fmla="*/ 195347 w 2323692"/>
              <a:gd name="connsiteY0" fmla="*/ 110359 h 1403131"/>
              <a:gd name="connsiteX1" fmla="*/ 195347 w 2323692"/>
              <a:gd name="connsiteY1" fmla="*/ 110359 h 1403131"/>
              <a:gd name="connsiteX2" fmla="*/ 447596 w 2323692"/>
              <a:gd name="connsiteY2" fmla="*/ 31531 h 1403131"/>
              <a:gd name="connsiteX3" fmla="*/ 557954 w 2323692"/>
              <a:gd name="connsiteY3" fmla="*/ 15766 h 1403131"/>
              <a:gd name="connsiteX4" fmla="*/ 936327 w 2323692"/>
              <a:gd name="connsiteY4" fmla="*/ 0 h 1403131"/>
              <a:gd name="connsiteX5" fmla="*/ 1882258 w 2323692"/>
              <a:gd name="connsiteY5" fmla="*/ 15766 h 1403131"/>
              <a:gd name="connsiteX6" fmla="*/ 1929554 w 2323692"/>
              <a:gd name="connsiteY6" fmla="*/ 31531 h 1403131"/>
              <a:gd name="connsiteX7" fmla="*/ 1961085 w 2323692"/>
              <a:gd name="connsiteY7" fmla="*/ 78828 h 1403131"/>
              <a:gd name="connsiteX8" fmla="*/ 2039913 w 2323692"/>
              <a:gd name="connsiteY8" fmla="*/ 204952 h 1403131"/>
              <a:gd name="connsiteX9" fmla="*/ 2118741 w 2323692"/>
              <a:gd name="connsiteY9" fmla="*/ 315311 h 1403131"/>
              <a:gd name="connsiteX10" fmla="*/ 2166037 w 2323692"/>
              <a:gd name="connsiteY10" fmla="*/ 362607 h 1403131"/>
              <a:gd name="connsiteX11" fmla="*/ 2229099 w 2323692"/>
              <a:gd name="connsiteY11" fmla="*/ 457200 h 1403131"/>
              <a:gd name="connsiteX12" fmla="*/ 2276396 w 2323692"/>
              <a:gd name="connsiteY12" fmla="*/ 567559 h 1403131"/>
              <a:gd name="connsiteX13" fmla="*/ 2307927 w 2323692"/>
              <a:gd name="connsiteY13" fmla="*/ 662152 h 1403131"/>
              <a:gd name="connsiteX14" fmla="*/ 2323692 w 2323692"/>
              <a:gd name="connsiteY14" fmla="*/ 709449 h 1403131"/>
              <a:gd name="connsiteX15" fmla="*/ 2307927 w 2323692"/>
              <a:gd name="connsiteY15" fmla="*/ 1119352 h 1403131"/>
              <a:gd name="connsiteX16" fmla="*/ 2229099 w 2323692"/>
              <a:gd name="connsiteY16" fmla="*/ 1182414 h 1403131"/>
              <a:gd name="connsiteX17" fmla="*/ 2150272 w 2323692"/>
              <a:gd name="connsiteY17" fmla="*/ 1213945 h 1403131"/>
              <a:gd name="connsiteX18" fmla="*/ 2039913 w 2323692"/>
              <a:gd name="connsiteY18" fmla="*/ 1277007 h 1403131"/>
              <a:gd name="connsiteX19" fmla="*/ 1976851 w 2323692"/>
              <a:gd name="connsiteY19" fmla="*/ 1308538 h 1403131"/>
              <a:gd name="connsiteX20" fmla="*/ 1913789 w 2323692"/>
              <a:gd name="connsiteY20" fmla="*/ 1355835 h 1403131"/>
              <a:gd name="connsiteX21" fmla="*/ 1756134 w 2323692"/>
              <a:gd name="connsiteY21" fmla="*/ 1403131 h 1403131"/>
              <a:gd name="connsiteX22" fmla="*/ 1204341 w 2323692"/>
              <a:gd name="connsiteY22" fmla="*/ 1387366 h 1403131"/>
              <a:gd name="connsiteX23" fmla="*/ 1046685 w 2323692"/>
              <a:gd name="connsiteY23" fmla="*/ 1324304 h 1403131"/>
              <a:gd name="connsiteX24" fmla="*/ 920561 w 2323692"/>
              <a:gd name="connsiteY24" fmla="*/ 1292773 h 1403131"/>
              <a:gd name="connsiteX25" fmla="*/ 825968 w 2323692"/>
              <a:gd name="connsiteY25" fmla="*/ 1245476 h 1403131"/>
              <a:gd name="connsiteX26" fmla="*/ 731375 w 2323692"/>
              <a:gd name="connsiteY26" fmla="*/ 1198180 h 1403131"/>
              <a:gd name="connsiteX27" fmla="*/ 636782 w 2323692"/>
              <a:gd name="connsiteY27" fmla="*/ 1135118 h 1403131"/>
              <a:gd name="connsiteX28" fmla="*/ 605251 w 2323692"/>
              <a:gd name="connsiteY28" fmla="*/ 1103586 h 1403131"/>
              <a:gd name="connsiteX29" fmla="*/ 557954 w 2323692"/>
              <a:gd name="connsiteY29" fmla="*/ 1087821 h 1403131"/>
              <a:gd name="connsiteX30" fmla="*/ 494892 w 2323692"/>
              <a:gd name="connsiteY30" fmla="*/ 1056290 h 1403131"/>
              <a:gd name="connsiteX31" fmla="*/ 368768 w 2323692"/>
              <a:gd name="connsiteY31" fmla="*/ 914400 h 1403131"/>
              <a:gd name="connsiteX32" fmla="*/ 321472 w 2323692"/>
              <a:gd name="connsiteY32" fmla="*/ 882869 h 1403131"/>
              <a:gd name="connsiteX33" fmla="*/ 226879 w 2323692"/>
              <a:gd name="connsiteY33" fmla="*/ 772511 h 1403131"/>
              <a:gd name="connsiteX34" fmla="*/ 179582 w 2323692"/>
              <a:gd name="connsiteY34" fmla="*/ 725214 h 1403131"/>
              <a:gd name="connsiteX35" fmla="*/ 148051 w 2323692"/>
              <a:gd name="connsiteY35" fmla="*/ 677918 h 1403131"/>
              <a:gd name="connsiteX36" fmla="*/ 100754 w 2323692"/>
              <a:gd name="connsiteY36" fmla="*/ 630621 h 1403131"/>
              <a:gd name="connsiteX37" fmla="*/ 37692 w 2323692"/>
              <a:gd name="connsiteY37" fmla="*/ 536028 h 1403131"/>
              <a:gd name="connsiteX38" fmla="*/ 21927 w 2323692"/>
              <a:gd name="connsiteY38" fmla="*/ 252249 h 1403131"/>
              <a:gd name="connsiteX39" fmla="*/ 53458 w 2323692"/>
              <a:gd name="connsiteY39" fmla="*/ 204952 h 1403131"/>
              <a:gd name="connsiteX40" fmla="*/ 100754 w 2323692"/>
              <a:gd name="connsiteY40" fmla="*/ 189186 h 1403131"/>
              <a:gd name="connsiteX41" fmla="*/ 179582 w 2323692"/>
              <a:gd name="connsiteY41" fmla="*/ 110359 h 1403131"/>
              <a:gd name="connsiteX42" fmla="*/ 195347 w 2323692"/>
              <a:gd name="connsiteY42" fmla="*/ 110359 h 1403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323692" h="1403131">
                <a:moveTo>
                  <a:pt x="195347" y="110359"/>
                </a:moveTo>
                <a:lnTo>
                  <a:pt x="195347" y="110359"/>
                </a:lnTo>
                <a:cubicBezTo>
                  <a:pt x="279430" y="84083"/>
                  <a:pt x="362356" y="53768"/>
                  <a:pt x="447596" y="31531"/>
                </a:cubicBezTo>
                <a:cubicBezTo>
                  <a:pt x="483552" y="22151"/>
                  <a:pt x="520872" y="18158"/>
                  <a:pt x="557954" y="15766"/>
                </a:cubicBezTo>
                <a:cubicBezTo>
                  <a:pt x="683926" y="7639"/>
                  <a:pt x="810203" y="5255"/>
                  <a:pt x="936327" y="0"/>
                </a:cubicBezTo>
                <a:lnTo>
                  <a:pt x="1882258" y="15766"/>
                </a:lnTo>
                <a:cubicBezTo>
                  <a:pt x="1898868" y="16293"/>
                  <a:pt x="1916577" y="21150"/>
                  <a:pt x="1929554" y="31531"/>
                </a:cubicBezTo>
                <a:cubicBezTo>
                  <a:pt x="1944350" y="43368"/>
                  <a:pt x="1950912" y="62842"/>
                  <a:pt x="1961085" y="78828"/>
                </a:cubicBezTo>
                <a:cubicBezTo>
                  <a:pt x="1987702" y="120654"/>
                  <a:pt x="2013296" y="163126"/>
                  <a:pt x="2039913" y="204952"/>
                </a:cubicBezTo>
                <a:cubicBezTo>
                  <a:pt x="2060466" y="237250"/>
                  <a:pt x="2095510" y="288209"/>
                  <a:pt x="2118741" y="315311"/>
                </a:cubicBezTo>
                <a:cubicBezTo>
                  <a:pt x="2133251" y="332239"/>
                  <a:pt x="2152349" y="345008"/>
                  <a:pt x="2166037" y="362607"/>
                </a:cubicBezTo>
                <a:cubicBezTo>
                  <a:pt x="2189303" y="392520"/>
                  <a:pt x="2217115" y="421249"/>
                  <a:pt x="2229099" y="457200"/>
                </a:cubicBezTo>
                <a:cubicBezTo>
                  <a:pt x="2279852" y="609456"/>
                  <a:pt x="2198465" y="372732"/>
                  <a:pt x="2276396" y="567559"/>
                </a:cubicBezTo>
                <a:cubicBezTo>
                  <a:pt x="2288740" y="598418"/>
                  <a:pt x="2297417" y="630621"/>
                  <a:pt x="2307927" y="662152"/>
                </a:cubicBezTo>
                <a:lnTo>
                  <a:pt x="2323692" y="709449"/>
                </a:lnTo>
                <a:cubicBezTo>
                  <a:pt x="2318437" y="846083"/>
                  <a:pt x="2321997" y="983342"/>
                  <a:pt x="2307927" y="1119352"/>
                </a:cubicBezTo>
                <a:cubicBezTo>
                  <a:pt x="2302659" y="1170273"/>
                  <a:pt x="2263252" y="1169607"/>
                  <a:pt x="2229099" y="1182414"/>
                </a:cubicBezTo>
                <a:cubicBezTo>
                  <a:pt x="2202601" y="1192351"/>
                  <a:pt x="2176133" y="1202451"/>
                  <a:pt x="2150272" y="1213945"/>
                </a:cubicBezTo>
                <a:cubicBezTo>
                  <a:pt x="2043079" y="1261587"/>
                  <a:pt x="2128681" y="1226283"/>
                  <a:pt x="2039913" y="1277007"/>
                </a:cubicBezTo>
                <a:cubicBezTo>
                  <a:pt x="2019508" y="1288667"/>
                  <a:pt x="1996780" y="1296082"/>
                  <a:pt x="1976851" y="1308538"/>
                </a:cubicBezTo>
                <a:cubicBezTo>
                  <a:pt x="1954569" y="1322464"/>
                  <a:pt x="1937291" y="1344084"/>
                  <a:pt x="1913789" y="1355835"/>
                </a:cubicBezTo>
                <a:cubicBezTo>
                  <a:pt x="1875404" y="1375028"/>
                  <a:pt x="1801396" y="1391816"/>
                  <a:pt x="1756134" y="1403131"/>
                </a:cubicBezTo>
                <a:cubicBezTo>
                  <a:pt x="1572203" y="1397876"/>
                  <a:pt x="1387856" y="1400794"/>
                  <a:pt x="1204341" y="1387366"/>
                </a:cubicBezTo>
                <a:cubicBezTo>
                  <a:pt x="1120273" y="1381215"/>
                  <a:pt x="1116267" y="1347498"/>
                  <a:pt x="1046685" y="1324304"/>
                </a:cubicBezTo>
                <a:cubicBezTo>
                  <a:pt x="1005574" y="1310600"/>
                  <a:pt x="920561" y="1292773"/>
                  <a:pt x="920561" y="1292773"/>
                </a:cubicBezTo>
                <a:cubicBezTo>
                  <a:pt x="785019" y="1202411"/>
                  <a:pt x="956511" y="1310748"/>
                  <a:pt x="825968" y="1245476"/>
                </a:cubicBezTo>
                <a:cubicBezTo>
                  <a:pt x="703728" y="1184355"/>
                  <a:pt x="850251" y="1237804"/>
                  <a:pt x="731375" y="1198180"/>
                </a:cubicBezTo>
                <a:cubicBezTo>
                  <a:pt x="699844" y="1177159"/>
                  <a:pt x="663578" y="1161915"/>
                  <a:pt x="636782" y="1135118"/>
                </a:cubicBezTo>
                <a:cubicBezTo>
                  <a:pt x="626272" y="1124607"/>
                  <a:pt x="617997" y="1111234"/>
                  <a:pt x="605251" y="1103586"/>
                </a:cubicBezTo>
                <a:cubicBezTo>
                  <a:pt x="591001" y="1095036"/>
                  <a:pt x="573229" y="1094367"/>
                  <a:pt x="557954" y="1087821"/>
                </a:cubicBezTo>
                <a:cubicBezTo>
                  <a:pt x="536352" y="1078563"/>
                  <a:pt x="515913" y="1066800"/>
                  <a:pt x="494892" y="1056290"/>
                </a:cubicBezTo>
                <a:cubicBezTo>
                  <a:pt x="456981" y="999423"/>
                  <a:pt x="433564" y="957598"/>
                  <a:pt x="368768" y="914400"/>
                </a:cubicBezTo>
                <a:cubicBezTo>
                  <a:pt x="353003" y="903890"/>
                  <a:pt x="336028" y="894999"/>
                  <a:pt x="321472" y="882869"/>
                </a:cubicBezTo>
                <a:cubicBezTo>
                  <a:pt x="262787" y="833965"/>
                  <a:pt x="279076" y="833408"/>
                  <a:pt x="226879" y="772511"/>
                </a:cubicBezTo>
                <a:cubicBezTo>
                  <a:pt x="212369" y="755583"/>
                  <a:pt x="193856" y="742342"/>
                  <a:pt x="179582" y="725214"/>
                </a:cubicBezTo>
                <a:cubicBezTo>
                  <a:pt x="167452" y="710658"/>
                  <a:pt x="160181" y="692474"/>
                  <a:pt x="148051" y="677918"/>
                </a:cubicBezTo>
                <a:cubicBezTo>
                  <a:pt x="133777" y="660790"/>
                  <a:pt x="114442" y="648220"/>
                  <a:pt x="100754" y="630621"/>
                </a:cubicBezTo>
                <a:cubicBezTo>
                  <a:pt x="77488" y="600708"/>
                  <a:pt x="37692" y="536028"/>
                  <a:pt x="37692" y="536028"/>
                </a:cubicBezTo>
                <a:cubicBezTo>
                  <a:pt x="-5336" y="406943"/>
                  <a:pt x="-12809" y="425928"/>
                  <a:pt x="21927" y="252249"/>
                </a:cubicBezTo>
                <a:cubicBezTo>
                  <a:pt x="25643" y="233669"/>
                  <a:pt x="38662" y="216789"/>
                  <a:pt x="53458" y="204952"/>
                </a:cubicBezTo>
                <a:cubicBezTo>
                  <a:pt x="66435" y="194571"/>
                  <a:pt x="84989" y="194441"/>
                  <a:pt x="100754" y="189186"/>
                </a:cubicBezTo>
                <a:cubicBezTo>
                  <a:pt x="132286" y="141889"/>
                  <a:pt x="127030" y="136635"/>
                  <a:pt x="179582" y="110359"/>
                </a:cubicBezTo>
                <a:cubicBezTo>
                  <a:pt x="194446" y="102927"/>
                  <a:pt x="192720" y="110359"/>
                  <a:pt x="195347" y="110359"/>
                </a:cubicBezTo>
                <a:close/>
              </a:path>
            </a:pathLst>
          </a:custGeom>
          <a:solidFill>
            <a:schemeClr val="bg1">
              <a:lumMod val="75000"/>
              <a:alpha val="59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203200" contourW="25400">
            <a:bevelT w="222250" h="146050"/>
            <a:bevelB w="95250" h="158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1" name="Grupo 20"/>
          <p:cNvGrpSpPr/>
          <p:nvPr/>
        </p:nvGrpSpPr>
        <p:grpSpPr>
          <a:xfrm>
            <a:off x="6782011" y="5661248"/>
            <a:ext cx="324000" cy="354160"/>
            <a:chOff x="5388005" y="3300750"/>
            <a:chExt cx="2693711" cy="1784434"/>
          </a:xfrm>
        </p:grpSpPr>
        <p:cxnSp>
          <p:nvCxnSpPr>
            <p:cNvPr id="22" name="Conector reto 21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de seta reta 23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de seta reta 25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de seta reta 28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to 31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2601150" y="350081"/>
                <a:ext cx="3934597" cy="630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Seja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pt-B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/>
                          </a:rPr>
                          <m:t>𝑥</m:t>
                        </m:r>
                        <m:r>
                          <a:rPr lang="pt-BR" b="0" i="1" smtClean="0">
                            <a:latin typeface="Cambria Math"/>
                          </a:rPr>
                          <m:t>, </m:t>
                        </m:r>
                        <m:r>
                          <a:rPr lang="pt-BR" b="0" i="1" smtClean="0">
                            <a:latin typeface="Cambria Math"/>
                          </a:rPr>
                          <m:t>𝑦</m:t>
                        </m:r>
                        <m:r>
                          <a:rPr lang="pt-BR" b="0" i="1" smtClean="0">
                            <a:latin typeface="Cambria Math"/>
                          </a:rPr>
                          <m:t>, </m:t>
                        </m:r>
                        <m:r>
                          <a:rPr lang="pt-BR" b="0" i="1" smtClean="0">
                            <a:latin typeface="Cambria Math"/>
                          </a:rPr>
                          <m:t>𝑧</m:t>
                        </m:r>
                      </m:e>
                    </m:d>
                  </m:oMath>
                </a14:m>
                <a:r>
                  <a:rPr lang="pt-BR" dirty="0" smtClean="0"/>
                  <a:t> uma função escalar que depende das coordenadas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(</m:t>
                    </m:r>
                    <m:r>
                      <a:rPr lang="pt-BR" b="0" i="1" smtClean="0">
                        <a:latin typeface="Cambria Math"/>
                      </a:rPr>
                      <m:t>𝑥</m:t>
                    </m:r>
                    <m:r>
                      <a:rPr lang="pt-BR" b="0" i="1" smtClean="0">
                        <a:latin typeface="Cambria Math"/>
                      </a:rPr>
                      <m:t>, </m:t>
                    </m:r>
                    <m:r>
                      <a:rPr lang="pt-BR" b="0" i="1" smtClean="0">
                        <a:latin typeface="Cambria Math"/>
                      </a:rPr>
                      <m:t>𝑦</m:t>
                    </m:r>
                    <m:r>
                      <a:rPr lang="pt-BR" b="0" i="1" smtClean="0">
                        <a:latin typeface="Cambria Math"/>
                      </a:rPr>
                      <m:t>, </m:t>
                    </m:r>
                    <m:r>
                      <a:rPr lang="pt-BR" b="0" i="1" smtClean="0">
                        <a:latin typeface="Cambria Math"/>
                      </a:rPr>
                      <m:t>𝑧</m:t>
                    </m:r>
                    <m:r>
                      <a:rPr lang="pt-BR" b="0" i="1" smtClean="0">
                        <a:latin typeface="Cambria Math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150" y="350081"/>
                <a:ext cx="3934597" cy="630647"/>
              </a:xfrm>
              <a:prstGeom prst="rect">
                <a:avLst/>
              </a:prstGeom>
              <a:blipFill rotWithShape="1">
                <a:blip r:embed="rId2"/>
                <a:stretch>
                  <a:fillRect t="-4808" r="-155" b="-163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2735304" y="1340768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Esta função é considerada harmônica se ela satisfaz a equação de Laplace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1772566" y="2420888"/>
                <a:ext cx="5587299" cy="698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i="1" smtClean="0">
                              <a:latin typeface="Cambria Math"/>
                              <a:ea typeface="Cambria Math"/>
                            </a:rPr>
                            <m:t>𝛻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  <m:r>
                            <a:rPr lang="pt-BR" i="1">
                              <a:latin typeface="Cambria Math"/>
                            </a:rPr>
                            <m:t>, </m:t>
                          </m:r>
                          <m:r>
                            <a:rPr lang="pt-BR" i="1">
                              <a:latin typeface="Cambria Math"/>
                            </a:rPr>
                            <m:t>𝑦</m:t>
                          </m:r>
                          <m:r>
                            <a:rPr lang="pt-BR" i="1">
                              <a:latin typeface="Cambria Math"/>
                            </a:rPr>
                            <m:t>, </m:t>
                          </m:r>
                          <m:r>
                            <a:rPr lang="pt-BR" i="1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, 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, 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pt-BR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, 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, 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pt-BR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, 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, 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2566" y="2420888"/>
                <a:ext cx="5587299" cy="69884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6305841" y="3486199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841" y="3486199"/>
                <a:ext cx="426399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8534114" y="4695527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114" y="4695527"/>
                <a:ext cx="430374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5135224" y="5991671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224" y="5991671"/>
                <a:ext cx="407932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ctor de seta reta 7"/>
          <p:cNvCxnSpPr/>
          <p:nvPr/>
        </p:nvCxnSpPr>
        <p:spPr>
          <a:xfrm>
            <a:off x="5600677" y="4725144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 rot="16200000">
            <a:off x="7127099" y="3194346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flipV="1">
            <a:off x="5596301" y="3717032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H="1" flipV="1">
            <a:off x="5603274" y="4026264"/>
            <a:ext cx="1344004" cy="1785038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5028686" y="3563724"/>
                <a:ext cx="9834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r>
                        <a:rPr lang="pt-BR" b="0" i="1" smtClean="0">
                          <a:latin typeface="Cambria Math"/>
                        </a:rPr>
                        <m:t>𝑥</m:t>
                      </m:r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r>
                        <a:rPr lang="pt-BR" b="0" i="1" smtClean="0">
                          <a:latin typeface="Cambria Math"/>
                        </a:rPr>
                        <m:t>𝑦</m:t>
                      </m:r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r>
                        <a:rPr lang="pt-BR" b="0" i="1" smtClean="0">
                          <a:latin typeface="Cambria Math"/>
                        </a:rPr>
                        <m:t>𝑧</m:t>
                      </m:r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8686" y="3563724"/>
                <a:ext cx="983474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>
                <a:off x="6682915" y="5292330"/>
                <a:ext cx="1210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915" y="5292330"/>
                <a:ext cx="1210331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Elipse 14"/>
          <p:cNvSpPr/>
          <p:nvPr/>
        </p:nvSpPr>
        <p:spPr>
          <a:xfrm>
            <a:off x="5562364" y="3990263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6902898" y="5778638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198252" y="4437112"/>
                <a:ext cx="3884461" cy="9512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  <m:d>
                            <m:dPr>
                              <m:ctrlP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𝜕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</m:den>
                      </m:f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𝜕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𝜕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</m:den>
                      </m:f>
                      <m:nary>
                        <m:naryPr>
                          <m:chr m:val="∭"/>
                          <m:limLoc m:val="undOvr"/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sub>
                        <m:sup/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𝜎</m:t>
                          </m:r>
                          <m:d>
                            <m:d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f>
                            <m:fPr>
                              <m:ctrlP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den>
                          </m:f>
                        </m:e>
                      </m:nary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52" y="4437112"/>
                <a:ext cx="3884461" cy="95128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6012160" y="4926359"/>
                <a:ext cx="351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4926359"/>
                <a:ext cx="351635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412463" y="5521534"/>
                <a:ext cx="4087529" cy="427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𝑟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𝑧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63" y="5521534"/>
                <a:ext cx="4087529" cy="427746"/>
              </a:xfrm>
              <a:prstGeom prst="rect">
                <a:avLst/>
              </a:prstGeom>
              <a:blipFill rotWithShape="1">
                <a:blip r:embed="rId11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ixaDeTexto 11"/>
          <p:cNvSpPr txBox="1"/>
          <p:nvPr/>
        </p:nvSpPr>
        <p:spPr>
          <a:xfrm>
            <a:off x="178981" y="3501008"/>
            <a:ext cx="3024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Exemplo de função harmônica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2559025" y="3963873"/>
                <a:ext cx="2445023" cy="5452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As variáveis de integração são as coordenadas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pt-BR" sz="1400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 sz="14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pt-BR" sz="1400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pt-BR" sz="1400" i="1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pt-BR" sz="1400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 sz="1400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pt-BR" sz="1400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pt-BR" sz="1400" i="1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pt-BR" sz="1400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 sz="1400" i="1">
                            <a:latin typeface="Cambria Math"/>
                          </a:rPr>
                          <m:t>𝑧</m:t>
                        </m:r>
                      </m:e>
                      <m:sup>
                        <m:r>
                          <a:rPr lang="pt-BR" sz="1400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pt-BR" sz="1400" i="1">
                        <a:latin typeface="Cambria Math"/>
                      </a:rPr>
                      <m:t>)</m:t>
                    </m:r>
                  </m:oMath>
                </a14:m>
                <a:endParaRPr lang="pt-BR" sz="1400" dirty="0"/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025" y="3963873"/>
                <a:ext cx="2445023" cy="545247"/>
              </a:xfrm>
              <a:prstGeom prst="rect">
                <a:avLst/>
              </a:prstGeom>
              <a:blipFill rotWithShape="1">
                <a:blip r:embed="rId12"/>
                <a:stretch>
                  <a:fillRect t="-1111" r="-249" b="-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tângulo 35"/>
              <p:cNvSpPr/>
              <p:nvPr/>
            </p:nvSpPr>
            <p:spPr>
              <a:xfrm>
                <a:off x="7362364" y="5721494"/>
                <a:ext cx="3778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6" name="Retângulo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2364" y="5721494"/>
                <a:ext cx="377860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2038530" y="6210095"/>
                <a:ext cx="1237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𝑦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𝑧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530" y="6210095"/>
                <a:ext cx="1237326" cy="369332"/>
              </a:xfrm>
              <a:prstGeom prst="rect">
                <a:avLst/>
              </a:prstGeom>
              <a:blipFill rotWithShape="1">
                <a:blip r:embed="rId1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264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rma livre 19"/>
          <p:cNvSpPr/>
          <p:nvPr/>
        </p:nvSpPr>
        <p:spPr>
          <a:xfrm>
            <a:off x="6369263" y="5240317"/>
            <a:ext cx="1587113" cy="1054194"/>
          </a:xfrm>
          <a:custGeom>
            <a:avLst/>
            <a:gdLst>
              <a:gd name="connsiteX0" fmla="*/ 195347 w 2323692"/>
              <a:gd name="connsiteY0" fmla="*/ 110359 h 1403131"/>
              <a:gd name="connsiteX1" fmla="*/ 195347 w 2323692"/>
              <a:gd name="connsiteY1" fmla="*/ 110359 h 1403131"/>
              <a:gd name="connsiteX2" fmla="*/ 447596 w 2323692"/>
              <a:gd name="connsiteY2" fmla="*/ 31531 h 1403131"/>
              <a:gd name="connsiteX3" fmla="*/ 557954 w 2323692"/>
              <a:gd name="connsiteY3" fmla="*/ 15766 h 1403131"/>
              <a:gd name="connsiteX4" fmla="*/ 936327 w 2323692"/>
              <a:gd name="connsiteY4" fmla="*/ 0 h 1403131"/>
              <a:gd name="connsiteX5" fmla="*/ 1882258 w 2323692"/>
              <a:gd name="connsiteY5" fmla="*/ 15766 h 1403131"/>
              <a:gd name="connsiteX6" fmla="*/ 1929554 w 2323692"/>
              <a:gd name="connsiteY6" fmla="*/ 31531 h 1403131"/>
              <a:gd name="connsiteX7" fmla="*/ 1961085 w 2323692"/>
              <a:gd name="connsiteY7" fmla="*/ 78828 h 1403131"/>
              <a:gd name="connsiteX8" fmla="*/ 2039913 w 2323692"/>
              <a:gd name="connsiteY8" fmla="*/ 204952 h 1403131"/>
              <a:gd name="connsiteX9" fmla="*/ 2118741 w 2323692"/>
              <a:gd name="connsiteY9" fmla="*/ 315311 h 1403131"/>
              <a:gd name="connsiteX10" fmla="*/ 2166037 w 2323692"/>
              <a:gd name="connsiteY10" fmla="*/ 362607 h 1403131"/>
              <a:gd name="connsiteX11" fmla="*/ 2229099 w 2323692"/>
              <a:gd name="connsiteY11" fmla="*/ 457200 h 1403131"/>
              <a:gd name="connsiteX12" fmla="*/ 2276396 w 2323692"/>
              <a:gd name="connsiteY12" fmla="*/ 567559 h 1403131"/>
              <a:gd name="connsiteX13" fmla="*/ 2307927 w 2323692"/>
              <a:gd name="connsiteY13" fmla="*/ 662152 h 1403131"/>
              <a:gd name="connsiteX14" fmla="*/ 2323692 w 2323692"/>
              <a:gd name="connsiteY14" fmla="*/ 709449 h 1403131"/>
              <a:gd name="connsiteX15" fmla="*/ 2307927 w 2323692"/>
              <a:gd name="connsiteY15" fmla="*/ 1119352 h 1403131"/>
              <a:gd name="connsiteX16" fmla="*/ 2229099 w 2323692"/>
              <a:gd name="connsiteY16" fmla="*/ 1182414 h 1403131"/>
              <a:gd name="connsiteX17" fmla="*/ 2150272 w 2323692"/>
              <a:gd name="connsiteY17" fmla="*/ 1213945 h 1403131"/>
              <a:gd name="connsiteX18" fmla="*/ 2039913 w 2323692"/>
              <a:gd name="connsiteY18" fmla="*/ 1277007 h 1403131"/>
              <a:gd name="connsiteX19" fmla="*/ 1976851 w 2323692"/>
              <a:gd name="connsiteY19" fmla="*/ 1308538 h 1403131"/>
              <a:gd name="connsiteX20" fmla="*/ 1913789 w 2323692"/>
              <a:gd name="connsiteY20" fmla="*/ 1355835 h 1403131"/>
              <a:gd name="connsiteX21" fmla="*/ 1756134 w 2323692"/>
              <a:gd name="connsiteY21" fmla="*/ 1403131 h 1403131"/>
              <a:gd name="connsiteX22" fmla="*/ 1204341 w 2323692"/>
              <a:gd name="connsiteY22" fmla="*/ 1387366 h 1403131"/>
              <a:gd name="connsiteX23" fmla="*/ 1046685 w 2323692"/>
              <a:gd name="connsiteY23" fmla="*/ 1324304 h 1403131"/>
              <a:gd name="connsiteX24" fmla="*/ 920561 w 2323692"/>
              <a:gd name="connsiteY24" fmla="*/ 1292773 h 1403131"/>
              <a:gd name="connsiteX25" fmla="*/ 825968 w 2323692"/>
              <a:gd name="connsiteY25" fmla="*/ 1245476 h 1403131"/>
              <a:gd name="connsiteX26" fmla="*/ 731375 w 2323692"/>
              <a:gd name="connsiteY26" fmla="*/ 1198180 h 1403131"/>
              <a:gd name="connsiteX27" fmla="*/ 636782 w 2323692"/>
              <a:gd name="connsiteY27" fmla="*/ 1135118 h 1403131"/>
              <a:gd name="connsiteX28" fmla="*/ 605251 w 2323692"/>
              <a:gd name="connsiteY28" fmla="*/ 1103586 h 1403131"/>
              <a:gd name="connsiteX29" fmla="*/ 557954 w 2323692"/>
              <a:gd name="connsiteY29" fmla="*/ 1087821 h 1403131"/>
              <a:gd name="connsiteX30" fmla="*/ 494892 w 2323692"/>
              <a:gd name="connsiteY30" fmla="*/ 1056290 h 1403131"/>
              <a:gd name="connsiteX31" fmla="*/ 368768 w 2323692"/>
              <a:gd name="connsiteY31" fmla="*/ 914400 h 1403131"/>
              <a:gd name="connsiteX32" fmla="*/ 321472 w 2323692"/>
              <a:gd name="connsiteY32" fmla="*/ 882869 h 1403131"/>
              <a:gd name="connsiteX33" fmla="*/ 226879 w 2323692"/>
              <a:gd name="connsiteY33" fmla="*/ 772511 h 1403131"/>
              <a:gd name="connsiteX34" fmla="*/ 179582 w 2323692"/>
              <a:gd name="connsiteY34" fmla="*/ 725214 h 1403131"/>
              <a:gd name="connsiteX35" fmla="*/ 148051 w 2323692"/>
              <a:gd name="connsiteY35" fmla="*/ 677918 h 1403131"/>
              <a:gd name="connsiteX36" fmla="*/ 100754 w 2323692"/>
              <a:gd name="connsiteY36" fmla="*/ 630621 h 1403131"/>
              <a:gd name="connsiteX37" fmla="*/ 37692 w 2323692"/>
              <a:gd name="connsiteY37" fmla="*/ 536028 h 1403131"/>
              <a:gd name="connsiteX38" fmla="*/ 21927 w 2323692"/>
              <a:gd name="connsiteY38" fmla="*/ 252249 h 1403131"/>
              <a:gd name="connsiteX39" fmla="*/ 53458 w 2323692"/>
              <a:gd name="connsiteY39" fmla="*/ 204952 h 1403131"/>
              <a:gd name="connsiteX40" fmla="*/ 100754 w 2323692"/>
              <a:gd name="connsiteY40" fmla="*/ 189186 h 1403131"/>
              <a:gd name="connsiteX41" fmla="*/ 179582 w 2323692"/>
              <a:gd name="connsiteY41" fmla="*/ 110359 h 1403131"/>
              <a:gd name="connsiteX42" fmla="*/ 195347 w 2323692"/>
              <a:gd name="connsiteY42" fmla="*/ 110359 h 1403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323692" h="1403131">
                <a:moveTo>
                  <a:pt x="195347" y="110359"/>
                </a:moveTo>
                <a:lnTo>
                  <a:pt x="195347" y="110359"/>
                </a:lnTo>
                <a:cubicBezTo>
                  <a:pt x="279430" y="84083"/>
                  <a:pt x="362356" y="53768"/>
                  <a:pt x="447596" y="31531"/>
                </a:cubicBezTo>
                <a:cubicBezTo>
                  <a:pt x="483552" y="22151"/>
                  <a:pt x="520872" y="18158"/>
                  <a:pt x="557954" y="15766"/>
                </a:cubicBezTo>
                <a:cubicBezTo>
                  <a:pt x="683926" y="7639"/>
                  <a:pt x="810203" y="5255"/>
                  <a:pt x="936327" y="0"/>
                </a:cubicBezTo>
                <a:lnTo>
                  <a:pt x="1882258" y="15766"/>
                </a:lnTo>
                <a:cubicBezTo>
                  <a:pt x="1898868" y="16293"/>
                  <a:pt x="1916577" y="21150"/>
                  <a:pt x="1929554" y="31531"/>
                </a:cubicBezTo>
                <a:cubicBezTo>
                  <a:pt x="1944350" y="43368"/>
                  <a:pt x="1950912" y="62842"/>
                  <a:pt x="1961085" y="78828"/>
                </a:cubicBezTo>
                <a:cubicBezTo>
                  <a:pt x="1987702" y="120654"/>
                  <a:pt x="2013296" y="163126"/>
                  <a:pt x="2039913" y="204952"/>
                </a:cubicBezTo>
                <a:cubicBezTo>
                  <a:pt x="2060466" y="237250"/>
                  <a:pt x="2095510" y="288209"/>
                  <a:pt x="2118741" y="315311"/>
                </a:cubicBezTo>
                <a:cubicBezTo>
                  <a:pt x="2133251" y="332239"/>
                  <a:pt x="2152349" y="345008"/>
                  <a:pt x="2166037" y="362607"/>
                </a:cubicBezTo>
                <a:cubicBezTo>
                  <a:pt x="2189303" y="392520"/>
                  <a:pt x="2217115" y="421249"/>
                  <a:pt x="2229099" y="457200"/>
                </a:cubicBezTo>
                <a:cubicBezTo>
                  <a:pt x="2279852" y="609456"/>
                  <a:pt x="2198465" y="372732"/>
                  <a:pt x="2276396" y="567559"/>
                </a:cubicBezTo>
                <a:cubicBezTo>
                  <a:pt x="2288740" y="598418"/>
                  <a:pt x="2297417" y="630621"/>
                  <a:pt x="2307927" y="662152"/>
                </a:cubicBezTo>
                <a:lnTo>
                  <a:pt x="2323692" y="709449"/>
                </a:lnTo>
                <a:cubicBezTo>
                  <a:pt x="2318437" y="846083"/>
                  <a:pt x="2321997" y="983342"/>
                  <a:pt x="2307927" y="1119352"/>
                </a:cubicBezTo>
                <a:cubicBezTo>
                  <a:pt x="2302659" y="1170273"/>
                  <a:pt x="2263252" y="1169607"/>
                  <a:pt x="2229099" y="1182414"/>
                </a:cubicBezTo>
                <a:cubicBezTo>
                  <a:pt x="2202601" y="1192351"/>
                  <a:pt x="2176133" y="1202451"/>
                  <a:pt x="2150272" y="1213945"/>
                </a:cubicBezTo>
                <a:cubicBezTo>
                  <a:pt x="2043079" y="1261587"/>
                  <a:pt x="2128681" y="1226283"/>
                  <a:pt x="2039913" y="1277007"/>
                </a:cubicBezTo>
                <a:cubicBezTo>
                  <a:pt x="2019508" y="1288667"/>
                  <a:pt x="1996780" y="1296082"/>
                  <a:pt x="1976851" y="1308538"/>
                </a:cubicBezTo>
                <a:cubicBezTo>
                  <a:pt x="1954569" y="1322464"/>
                  <a:pt x="1937291" y="1344084"/>
                  <a:pt x="1913789" y="1355835"/>
                </a:cubicBezTo>
                <a:cubicBezTo>
                  <a:pt x="1875404" y="1375028"/>
                  <a:pt x="1801396" y="1391816"/>
                  <a:pt x="1756134" y="1403131"/>
                </a:cubicBezTo>
                <a:cubicBezTo>
                  <a:pt x="1572203" y="1397876"/>
                  <a:pt x="1387856" y="1400794"/>
                  <a:pt x="1204341" y="1387366"/>
                </a:cubicBezTo>
                <a:cubicBezTo>
                  <a:pt x="1120273" y="1381215"/>
                  <a:pt x="1116267" y="1347498"/>
                  <a:pt x="1046685" y="1324304"/>
                </a:cubicBezTo>
                <a:cubicBezTo>
                  <a:pt x="1005574" y="1310600"/>
                  <a:pt x="920561" y="1292773"/>
                  <a:pt x="920561" y="1292773"/>
                </a:cubicBezTo>
                <a:cubicBezTo>
                  <a:pt x="785019" y="1202411"/>
                  <a:pt x="956511" y="1310748"/>
                  <a:pt x="825968" y="1245476"/>
                </a:cubicBezTo>
                <a:cubicBezTo>
                  <a:pt x="703728" y="1184355"/>
                  <a:pt x="850251" y="1237804"/>
                  <a:pt x="731375" y="1198180"/>
                </a:cubicBezTo>
                <a:cubicBezTo>
                  <a:pt x="699844" y="1177159"/>
                  <a:pt x="663578" y="1161915"/>
                  <a:pt x="636782" y="1135118"/>
                </a:cubicBezTo>
                <a:cubicBezTo>
                  <a:pt x="626272" y="1124607"/>
                  <a:pt x="617997" y="1111234"/>
                  <a:pt x="605251" y="1103586"/>
                </a:cubicBezTo>
                <a:cubicBezTo>
                  <a:pt x="591001" y="1095036"/>
                  <a:pt x="573229" y="1094367"/>
                  <a:pt x="557954" y="1087821"/>
                </a:cubicBezTo>
                <a:cubicBezTo>
                  <a:pt x="536352" y="1078563"/>
                  <a:pt x="515913" y="1066800"/>
                  <a:pt x="494892" y="1056290"/>
                </a:cubicBezTo>
                <a:cubicBezTo>
                  <a:pt x="456981" y="999423"/>
                  <a:pt x="433564" y="957598"/>
                  <a:pt x="368768" y="914400"/>
                </a:cubicBezTo>
                <a:cubicBezTo>
                  <a:pt x="353003" y="903890"/>
                  <a:pt x="336028" y="894999"/>
                  <a:pt x="321472" y="882869"/>
                </a:cubicBezTo>
                <a:cubicBezTo>
                  <a:pt x="262787" y="833965"/>
                  <a:pt x="279076" y="833408"/>
                  <a:pt x="226879" y="772511"/>
                </a:cubicBezTo>
                <a:cubicBezTo>
                  <a:pt x="212369" y="755583"/>
                  <a:pt x="193856" y="742342"/>
                  <a:pt x="179582" y="725214"/>
                </a:cubicBezTo>
                <a:cubicBezTo>
                  <a:pt x="167452" y="710658"/>
                  <a:pt x="160181" y="692474"/>
                  <a:pt x="148051" y="677918"/>
                </a:cubicBezTo>
                <a:cubicBezTo>
                  <a:pt x="133777" y="660790"/>
                  <a:pt x="114442" y="648220"/>
                  <a:pt x="100754" y="630621"/>
                </a:cubicBezTo>
                <a:cubicBezTo>
                  <a:pt x="77488" y="600708"/>
                  <a:pt x="37692" y="536028"/>
                  <a:pt x="37692" y="536028"/>
                </a:cubicBezTo>
                <a:cubicBezTo>
                  <a:pt x="-5336" y="406943"/>
                  <a:pt x="-12809" y="425928"/>
                  <a:pt x="21927" y="252249"/>
                </a:cubicBezTo>
                <a:cubicBezTo>
                  <a:pt x="25643" y="233669"/>
                  <a:pt x="38662" y="216789"/>
                  <a:pt x="53458" y="204952"/>
                </a:cubicBezTo>
                <a:cubicBezTo>
                  <a:pt x="66435" y="194571"/>
                  <a:pt x="84989" y="194441"/>
                  <a:pt x="100754" y="189186"/>
                </a:cubicBezTo>
                <a:cubicBezTo>
                  <a:pt x="132286" y="141889"/>
                  <a:pt x="127030" y="136635"/>
                  <a:pt x="179582" y="110359"/>
                </a:cubicBezTo>
                <a:cubicBezTo>
                  <a:pt x="194446" y="102927"/>
                  <a:pt x="192720" y="110359"/>
                  <a:pt x="195347" y="110359"/>
                </a:cubicBezTo>
                <a:close/>
              </a:path>
            </a:pathLst>
          </a:custGeom>
          <a:solidFill>
            <a:schemeClr val="bg1">
              <a:lumMod val="75000"/>
              <a:alpha val="59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203200" contourW="25400">
            <a:bevelT w="222250" h="146050"/>
            <a:bevelB w="95250" h="158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1" name="Grupo 20"/>
          <p:cNvGrpSpPr/>
          <p:nvPr/>
        </p:nvGrpSpPr>
        <p:grpSpPr>
          <a:xfrm>
            <a:off x="6782011" y="5661248"/>
            <a:ext cx="324000" cy="354160"/>
            <a:chOff x="5388005" y="3300750"/>
            <a:chExt cx="2693711" cy="1784434"/>
          </a:xfrm>
        </p:grpSpPr>
        <p:cxnSp>
          <p:nvCxnSpPr>
            <p:cNvPr id="22" name="Conector reto 21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de seta reta 23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de seta reta 25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de seta reta 28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to 31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2601150" y="350081"/>
                <a:ext cx="3934597" cy="630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Seja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pt-B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/>
                          </a:rPr>
                          <m:t>𝑥</m:t>
                        </m:r>
                        <m:r>
                          <a:rPr lang="pt-BR" b="0" i="1" smtClean="0">
                            <a:latin typeface="Cambria Math"/>
                          </a:rPr>
                          <m:t>, </m:t>
                        </m:r>
                        <m:r>
                          <a:rPr lang="pt-BR" b="0" i="1" smtClean="0">
                            <a:latin typeface="Cambria Math"/>
                          </a:rPr>
                          <m:t>𝑦</m:t>
                        </m:r>
                        <m:r>
                          <a:rPr lang="pt-BR" b="0" i="1" smtClean="0">
                            <a:latin typeface="Cambria Math"/>
                          </a:rPr>
                          <m:t>, </m:t>
                        </m:r>
                        <m:r>
                          <a:rPr lang="pt-BR" b="0" i="1" smtClean="0">
                            <a:latin typeface="Cambria Math"/>
                          </a:rPr>
                          <m:t>𝑧</m:t>
                        </m:r>
                      </m:e>
                    </m:d>
                  </m:oMath>
                </a14:m>
                <a:r>
                  <a:rPr lang="pt-BR" dirty="0" smtClean="0"/>
                  <a:t> uma função escalar que depende das coordenadas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(</m:t>
                    </m:r>
                    <m:r>
                      <a:rPr lang="pt-BR" b="0" i="1" smtClean="0">
                        <a:latin typeface="Cambria Math"/>
                      </a:rPr>
                      <m:t>𝑥</m:t>
                    </m:r>
                    <m:r>
                      <a:rPr lang="pt-BR" b="0" i="1" smtClean="0">
                        <a:latin typeface="Cambria Math"/>
                      </a:rPr>
                      <m:t>, </m:t>
                    </m:r>
                    <m:r>
                      <a:rPr lang="pt-BR" b="0" i="1" smtClean="0">
                        <a:latin typeface="Cambria Math"/>
                      </a:rPr>
                      <m:t>𝑦</m:t>
                    </m:r>
                    <m:r>
                      <a:rPr lang="pt-BR" b="0" i="1" smtClean="0">
                        <a:latin typeface="Cambria Math"/>
                      </a:rPr>
                      <m:t>, </m:t>
                    </m:r>
                    <m:r>
                      <a:rPr lang="pt-BR" b="0" i="1" smtClean="0">
                        <a:latin typeface="Cambria Math"/>
                      </a:rPr>
                      <m:t>𝑧</m:t>
                    </m:r>
                    <m:r>
                      <a:rPr lang="pt-BR" b="0" i="1" smtClean="0">
                        <a:latin typeface="Cambria Math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150" y="350081"/>
                <a:ext cx="3934597" cy="630647"/>
              </a:xfrm>
              <a:prstGeom prst="rect">
                <a:avLst/>
              </a:prstGeom>
              <a:blipFill rotWithShape="1">
                <a:blip r:embed="rId2"/>
                <a:stretch>
                  <a:fillRect t="-4808" r="-155" b="-163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2735304" y="1340768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Esta função é considerada harmônica se ela satisfaz a equação de Laplace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1772566" y="2420888"/>
                <a:ext cx="5587299" cy="698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i="1" smtClean="0">
                              <a:latin typeface="Cambria Math"/>
                              <a:ea typeface="Cambria Math"/>
                            </a:rPr>
                            <m:t>𝛻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  <m:r>
                            <a:rPr lang="pt-BR" i="1">
                              <a:latin typeface="Cambria Math"/>
                            </a:rPr>
                            <m:t>, </m:t>
                          </m:r>
                          <m:r>
                            <a:rPr lang="pt-BR" i="1">
                              <a:latin typeface="Cambria Math"/>
                            </a:rPr>
                            <m:t>𝑦</m:t>
                          </m:r>
                          <m:r>
                            <a:rPr lang="pt-BR" i="1">
                              <a:latin typeface="Cambria Math"/>
                            </a:rPr>
                            <m:t>, </m:t>
                          </m:r>
                          <m:r>
                            <a:rPr lang="pt-BR" i="1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, 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, 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pt-BR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, 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, 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pt-BR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, 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, 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2566" y="2420888"/>
                <a:ext cx="5587299" cy="69884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6305841" y="3486199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841" y="3486199"/>
                <a:ext cx="426399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8534114" y="4695527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114" y="4695527"/>
                <a:ext cx="430374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5135224" y="5991671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224" y="5991671"/>
                <a:ext cx="407932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ctor de seta reta 7"/>
          <p:cNvCxnSpPr/>
          <p:nvPr/>
        </p:nvCxnSpPr>
        <p:spPr>
          <a:xfrm>
            <a:off x="5600677" y="4725144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 rot="16200000">
            <a:off x="7127099" y="3194346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flipV="1">
            <a:off x="5596301" y="3717032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H="1" flipV="1">
            <a:off x="5603274" y="4026264"/>
            <a:ext cx="1344004" cy="1785038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5028686" y="3563724"/>
                <a:ext cx="9834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r>
                        <a:rPr lang="pt-BR" b="0" i="1" smtClean="0">
                          <a:latin typeface="Cambria Math"/>
                        </a:rPr>
                        <m:t>𝑥</m:t>
                      </m:r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r>
                        <a:rPr lang="pt-BR" b="0" i="1" smtClean="0">
                          <a:latin typeface="Cambria Math"/>
                        </a:rPr>
                        <m:t>𝑦</m:t>
                      </m:r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r>
                        <a:rPr lang="pt-BR" b="0" i="1" smtClean="0">
                          <a:latin typeface="Cambria Math"/>
                        </a:rPr>
                        <m:t>𝑧</m:t>
                      </m:r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8686" y="3563724"/>
                <a:ext cx="983474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>
                <a:off x="6682915" y="5292330"/>
                <a:ext cx="1210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915" y="5292330"/>
                <a:ext cx="1210331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Elipse 14"/>
          <p:cNvSpPr/>
          <p:nvPr/>
        </p:nvSpPr>
        <p:spPr>
          <a:xfrm>
            <a:off x="5562364" y="3990263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6902898" y="5778638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198252" y="4437112"/>
                <a:ext cx="3866828" cy="9512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  <m:d>
                            <m:dPr>
                              <m:ctrlP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𝜕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𝑧</m:t>
                          </m:r>
                        </m:den>
                      </m:f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𝜕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𝜕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𝑧</m:t>
                          </m:r>
                        </m:den>
                      </m:f>
                      <m:nary>
                        <m:naryPr>
                          <m:chr m:val="∭"/>
                          <m:limLoc m:val="undOvr"/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sub>
                        <m:sup/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𝜎</m:t>
                          </m:r>
                          <m:d>
                            <m:d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f>
                            <m:fPr>
                              <m:ctrlP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den>
                          </m:f>
                        </m:e>
                      </m:nary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52" y="4437112"/>
                <a:ext cx="3866828" cy="95128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6012160" y="4926359"/>
                <a:ext cx="351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4926359"/>
                <a:ext cx="351635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412463" y="5521534"/>
                <a:ext cx="4087529" cy="427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𝑟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𝑧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63" y="5521534"/>
                <a:ext cx="4087529" cy="427746"/>
              </a:xfrm>
              <a:prstGeom prst="rect">
                <a:avLst/>
              </a:prstGeom>
              <a:blipFill rotWithShape="1">
                <a:blip r:embed="rId11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ixaDeTexto 11"/>
          <p:cNvSpPr txBox="1"/>
          <p:nvPr/>
        </p:nvSpPr>
        <p:spPr>
          <a:xfrm>
            <a:off x="178981" y="3501008"/>
            <a:ext cx="3024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Exemplo de função harmônica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2559025" y="3963873"/>
                <a:ext cx="2445023" cy="5452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As variáveis de integração são as coordenadas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pt-BR" sz="1400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 sz="14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pt-BR" sz="1400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pt-BR" sz="1400" i="1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pt-BR" sz="1400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 sz="1400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pt-BR" sz="1400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pt-BR" sz="1400" i="1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pt-BR" sz="1400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 sz="1400" i="1">
                            <a:latin typeface="Cambria Math"/>
                          </a:rPr>
                          <m:t>𝑧</m:t>
                        </m:r>
                      </m:e>
                      <m:sup>
                        <m:r>
                          <a:rPr lang="pt-BR" sz="1400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pt-BR" sz="1400" i="1">
                        <a:latin typeface="Cambria Math"/>
                      </a:rPr>
                      <m:t>)</m:t>
                    </m:r>
                  </m:oMath>
                </a14:m>
                <a:endParaRPr lang="pt-BR" sz="1400" dirty="0"/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025" y="3963873"/>
                <a:ext cx="2445023" cy="545247"/>
              </a:xfrm>
              <a:prstGeom prst="rect">
                <a:avLst/>
              </a:prstGeom>
              <a:blipFill rotWithShape="1">
                <a:blip r:embed="rId12"/>
                <a:stretch>
                  <a:fillRect t="-1111" r="-249" b="-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tângulo 35"/>
              <p:cNvSpPr/>
              <p:nvPr/>
            </p:nvSpPr>
            <p:spPr>
              <a:xfrm>
                <a:off x="7362364" y="5721494"/>
                <a:ext cx="3778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6" name="Retângulo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2364" y="5721494"/>
                <a:ext cx="377860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2038530" y="6210095"/>
                <a:ext cx="1237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𝑦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𝑧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530" y="6210095"/>
                <a:ext cx="1237326" cy="369332"/>
              </a:xfrm>
              <a:prstGeom prst="rect">
                <a:avLst/>
              </a:prstGeom>
              <a:blipFill rotWithShape="1">
                <a:blip r:embed="rId1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Chave esquerda 34"/>
          <p:cNvSpPr/>
          <p:nvPr/>
        </p:nvSpPr>
        <p:spPr>
          <a:xfrm rot="16200000">
            <a:off x="2880923" y="4581749"/>
            <a:ext cx="72008" cy="1078881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2554548" y="5130767"/>
                <a:ext cx="746294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l-GR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l-GR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Δ</m:t>
                      </m:r>
                      <m:r>
                        <a:rPr lang="el-GR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𝜌</m:t>
                      </m:r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4548" y="5130767"/>
                <a:ext cx="746294" cy="391902"/>
              </a:xfrm>
              <a:prstGeom prst="rect">
                <a:avLst/>
              </a:prstGeom>
              <a:blipFill rotWithShape="1">
                <a:blip r:embed="rId15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Chave esquerda 40"/>
          <p:cNvSpPr/>
          <p:nvPr/>
        </p:nvSpPr>
        <p:spPr>
          <a:xfrm rot="5400000" flipV="1">
            <a:off x="808901" y="3951739"/>
            <a:ext cx="72008" cy="1186769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611560" y="4139788"/>
                <a:ext cx="5060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𝛿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𝑔</m:t>
                      </m:r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4139788"/>
                <a:ext cx="506036" cy="369332"/>
              </a:xfrm>
              <a:prstGeom prst="rect">
                <a:avLst/>
              </a:prstGeom>
              <a:blipFill rotWithShape="1">
                <a:blip r:embed="rId1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CaixaDeTexto 42"/>
          <p:cNvSpPr txBox="1"/>
          <p:nvPr/>
        </p:nvSpPr>
        <p:spPr>
          <a:xfrm>
            <a:off x="198252" y="3933056"/>
            <a:ext cx="1835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rgbClr val="FF0000"/>
                </a:solidFill>
              </a:rPr>
              <a:t>Distúrbio de gravidade</a:t>
            </a:r>
            <a:endParaRPr lang="pt-B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38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1553</Words>
  <Application>Microsoft Office PowerPoint</Application>
  <PresentationFormat>Apresentação na tela (4:3)</PresentationFormat>
  <Paragraphs>114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Tema do Office</vt:lpstr>
      <vt:lpstr>Camada equivalente aplicada ao processamento e interpretação de dados de campos potenciais </vt:lpstr>
      <vt:lpstr>Funções harmônicas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Camada equivalente aplicada ao processamento e interpretação de dados de campos potenciais</dc:title>
  <dc:creator>Vanderlei</dc:creator>
  <cp:lastModifiedBy>Vanderlei</cp:lastModifiedBy>
  <cp:revision>28</cp:revision>
  <dcterms:created xsi:type="dcterms:W3CDTF">2016-10-05T18:21:47Z</dcterms:created>
  <dcterms:modified xsi:type="dcterms:W3CDTF">2016-10-20T18:44:37Z</dcterms:modified>
</cp:coreProperties>
</file>