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69" r:id="rId2"/>
    <p:sldId id="299" r:id="rId3"/>
    <p:sldId id="436" r:id="rId4"/>
    <p:sldId id="440" r:id="rId5"/>
    <p:sldId id="439" r:id="rId6"/>
    <p:sldId id="438" r:id="rId7"/>
    <p:sldId id="437" r:id="rId8"/>
    <p:sldId id="441" r:id="rId9"/>
    <p:sldId id="442" r:id="rId10"/>
    <p:sldId id="462" r:id="rId11"/>
    <p:sldId id="461" r:id="rId12"/>
    <p:sldId id="452" r:id="rId13"/>
    <p:sldId id="463" r:id="rId14"/>
    <p:sldId id="453" r:id="rId15"/>
    <p:sldId id="454" r:id="rId16"/>
    <p:sldId id="455" r:id="rId17"/>
    <p:sldId id="444" r:id="rId18"/>
    <p:sldId id="456" r:id="rId19"/>
    <p:sldId id="458" r:id="rId20"/>
    <p:sldId id="459" r:id="rId21"/>
    <p:sldId id="460" r:id="rId22"/>
    <p:sldId id="410" r:id="rId2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B3DF"/>
    <a:srgbClr val="EF3521"/>
    <a:srgbClr val="D82D37"/>
    <a:srgbClr val="00DFFF"/>
    <a:srgbClr val="008200"/>
    <a:srgbClr val="00A761"/>
    <a:srgbClr val="00A7C5"/>
    <a:srgbClr val="53A368"/>
    <a:srgbClr val="5FAD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279" autoAdjust="0"/>
  </p:normalViewPr>
  <p:slideViewPr>
    <p:cSldViewPr showGuides="1">
      <p:cViewPr>
        <p:scale>
          <a:sx n="100" d="100"/>
          <a:sy n="100" d="100"/>
        </p:scale>
        <p:origin x="-1848" y="-22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AFB30C-EA21-4B0C-AF73-822C0D5BE9F7}" type="datetimeFigureOut">
              <a:rPr lang="pt-BR" smtClean="0"/>
              <a:t>19/10/2016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B1404C-35D1-4FF3-B6C8-FBFDD96C5D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63903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B1404C-35D1-4FF3-B6C8-FBFDD96C5D4A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17283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B1404C-35D1-4FF3-B6C8-FBFDD96C5D4A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05780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B1404C-35D1-4FF3-B6C8-FBFDD96C5D4A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05780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B1404C-35D1-4FF3-B6C8-FBFDD96C5D4A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05780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B1404C-35D1-4FF3-B6C8-FBFDD96C5D4A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05780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B1404C-35D1-4FF3-B6C8-FBFDD96C5D4A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05780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B1404C-35D1-4FF3-B6C8-FBFDD96C5D4A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05780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B1404C-35D1-4FF3-B6C8-FBFDD96C5D4A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05780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B1404C-35D1-4FF3-B6C8-FBFDD96C5D4A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05780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B1404C-35D1-4FF3-B6C8-FBFDD96C5D4A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05780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2CE90-33BF-47EA-B2DE-97CF0EE02F19}" type="datetimeFigureOut">
              <a:rPr lang="pt-BR" smtClean="0"/>
              <a:t>19/10/2016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B744-AEDA-48E9-AB92-98D33AD225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4891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2CE90-33BF-47EA-B2DE-97CF0EE02F19}" type="datetimeFigureOut">
              <a:rPr lang="pt-BR" smtClean="0"/>
              <a:t>19/10/2016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B744-AEDA-48E9-AB92-98D33AD225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4163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2CE90-33BF-47EA-B2DE-97CF0EE02F19}" type="datetimeFigureOut">
              <a:rPr lang="pt-BR" smtClean="0"/>
              <a:t>19/10/2016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B744-AEDA-48E9-AB92-98D33AD225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9460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2CE90-33BF-47EA-B2DE-97CF0EE02F19}" type="datetimeFigureOut">
              <a:rPr lang="pt-BR" smtClean="0"/>
              <a:t>19/10/2016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B744-AEDA-48E9-AB92-98D33AD225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9071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2CE90-33BF-47EA-B2DE-97CF0EE02F19}" type="datetimeFigureOut">
              <a:rPr lang="pt-BR" smtClean="0"/>
              <a:t>19/10/2016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B744-AEDA-48E9-AB92-98D33AD225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7008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2CE90-33BF-47EA-B2DE-97CF0EE02F19}" type="datetimeFigureOut">
              <a:rPr lang="pt-BR" smtClean="0"/>
              <a:t>19/10/2016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B744-AEDA-48E9-AB92-98D33AD225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838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2CE90-33BF-47EA-B2DE-97CF0EE02F19}" type="datetimeFigureOut">
              <a:rPr lang="pt-BR" smtClean="0"/>
              <a:t>19/10/2016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B744-AEDA-48E9-AB92-98D33AD225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1577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2CE90-33BF-47EA-B2DE-97CF0EE02F19}" type="datetimeFigureOut">
              <a:rPr lang="pt-BR" smtClean="0"/>
              <a:t>19/10/2016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B744-AEDA-48E9-AB92-98D33AD225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6716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2CE90-33BF-47EA-B2DE-97CF0EE02F19}" type="datetimeFigureOut">
              <a:rPr lang="pt-BR" smtClean="0"/>
              <a:t>19/10/2016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B744-AEDA-48E9-AB92-98D33AD225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1258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2CE90-33BF-47EA-B2DE-97CF0EE02F19}" type="datetimeFigureOut">
              <a:rPr lang="pt-BR" smtClean="0"/>
              <a:t>19/10/2016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B744-AEDA-48E9-AB92-98D33AD225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8728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2CE90-33BF-47EA-B2DE-97CF0EE02F19}" type="datetimeFigureOut">
              <a:rPr lang="pt-BR" smtClean="0"/>
              <a:t>19/10/2016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B744-AEDA-48E9-AB92-98D33AD225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3476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32CE90-33BF-47EA-B2DE-97CF0EE02F19}" type="datetimeFigureOut">
              <a:rPr lang="pt-BR" smtClean="0"/>
              <a:t>19/10/2016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9DB744-AEDA-48E9-AB92-98D33AD225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4523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5.png"/><Relationship Id="rId7" Type="http://schemas.openxmlformats.org/officeDocument/2006/relationships/image" Target="../media/image40.png"/><Relationship Id="rId12" Type="http://schemas.openxmlformats.org/officeDocument/2006/relationships/image" Target="../media/image17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10" Type="http://schemas.openxmlformats.org/officeDocument/2006/relationships/image" Target="../media/image15.png"/><Relationship Id="rId4" Type="http://schemas.openxmlformats.org/officeDocument/2006/relationships/image" Target="../media/image6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5.png"/><Relationship Id="rId7" Type="http://schemas.openxmlformats.org/officeDocument/2006/relationships/image" Target="../media/image40.png"/><Relationship Id="rId12" Type="http://schemas.openxmlformats.org/officeDocument/2006/relationships/image" Target="../media/image17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png"/><Relationship Id="rId11" Type="http://schemas.openxmlformats.org/officeDocument/2006/relationships/image" Target="../media/image15.png"/><Relationship Id="rId5" Type="http://schemas.openxmlformats.org/officeDocument/2006/relationships/image" Target="../media/image41.png"/><Relationship Id="rId10" Type="http://schemas.openxmlformats.org/officeDocument/2006/relationships/image" Target="../media/image14.png"/><Relationship Id="rId4" Type="http://schemas.openxmlformats.org/officeDocument/2006/relationships/image" Target="../media/image6.png"/><Relationship Id="rId9" Type="http://schemas.openxmlformats.org/officeDocument/2006/relationships/image" Target="../media/image13.png"/><Relationship Id="rId1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3.png"/><Relationship Id="rId18" Type="http://schemas.openxmlformats.org/officeDocument/2006/relationships/image" Target="../media/image40.png"/><Relationship Id="rId3" Type="http://schemas.openxmlformats.org/officeDocument/2006/relationships/image" Target="../media/image37.png"/><Relationship Id="rId7" Type="http://schemas.openxmlformats.org/officeDocument/2006/relationships/image" Target="../media/image39.png"/><Relationship Id="rId12" Type="http://schemas.openxmlformats.org/officeDocument/2006/relationships/image" Target="../media/image17.png"/><Relationship Id="rId17" Type="http://schemas.openxmlformats.org/officeDocument/2006/relationships/image" Target="../media/image4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44.png"/><Relationship Id="rId19" Type="http://schemas.openxmlformats.org/officeDocument/2006/relationships/image" Target="../media/image41.png"/><Relationship Id="rId9" Type="http://schemas.openxmlformats.org/officeDocument/2006/relationships/image" Target="../media/image14.png"/><Relationship Id="rId14" Type="http://schemas.openxmlformats.org/officeDocument/2006/relationships/image" Target="../media/image4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8" Type="http://schemas.openxmlformats.org/officeDocument/2006/relationships/image" Target="../media/image40.png"/><Relationship Id="rId3" Type="http://schemas.openxmlformats.org/officeDocument/2006/relationships/image" Target="../media/image37.png"/><Relationship Id="rId7" Type="http://schemas.openxmlformats.org/officeDocument/2006/relationships/image" Target="../media/image39.png"/><Relationship Id="rId17" Type="http://schemas.openxmlformats.org/officeDocument/2006/relationships/image" Target="../media/image47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43.png"/><Relationship Id="rId20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5" Type="http://schemas.openxmlformats.org/officeDocument/2006/relationships/image" Target="../media/image420.png"/><Relationship Id="rId19" Type="http://schemas.openxmlformats.org/officeDocument/2006/relationships/image" Target="../media/image48.png"/><Relationship Id="rId10" Type="http://schemas.openxmlformats.org/officeDocument/2006/relationships/image" Target="../media/image44.png"/><Relationship Id="rId9" Type="http://schemas.openxmlformats.org/officeDocument/2006/relationships/image" Target="../media/image14.png"/><Relationship Id="rId14" Type="http://schemas.openxmlformats.org/officeDocument/2006/relationships/image" Target="../media/image45.png"/></Relationships>
</file>

<file path=ppt/slides/_rels/slide15.xml.rels><?xml version="1.0" encoding="UTF-8" standalone="yes"?>
<Relationships xmlns="http://schemas.openxmlformats.org/package/2006/relationships"><Relationship Id="rId26" Type="http://schemas.openxmlformats.org/officeDocument/2006/relationships/image" Target="../media/image55.png"/><Relationship Id="rId8" Type="http://schemas.openxmlformats.org/officeDocument/2006/relationships/image" Target="../media/image13.png"/><Relationship Id="rId3" Type="http://schemas.openxmlformats.org/officeDocument/2006/relationships/image" Target="../media/image37.png"/><Relationship Id="rId7" Type="http://schemas.openxmlformats.org/officeDocument/2006/relationships/image" Target="../media/image39.png"/><Relationship Id="rId17" Type="http://schemas.openxmlformats.org/officeDocument/2006/relationships/image" Target="../media/image47.png"/><Relationship Id="rId25" Type="http://schemas.openxmlformats.org/officeDocument/2006/relationships/image" Target="../media/image54.png"/><Relationship Id="rId12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24" Type="http://schemas.openxmlformats.org/officeDocument/2006/relationships/image" Target="../media/image53.png"/><Relationship Id="rId5" Type="http://schemas.openxmlformats.org/officeDocument/2006/relationships/image" Target="../media/image5.png"/><Relationship Id="rId15" Type="http://schemas.openxmlformats.org/officeDocument/2006/relationships/image" Target="../media/image420.png"/><Relationship Id="rId23" Type="http://schemas.openxmlformats.org/officeDocument/2006/relationships/image" Target="../media/image52.png"/><Relationship Id="rId10" Type="http://schemas.openxmlformats.org/officeDocument/2006/relationships/image" Target="../media/image15.png"/><Relationship Id="rId22" Type="http://schemas.openxmlformats.org/officeDocument/2006/relationships/image" Target="../media/image40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18" Type="http://schemas.openxmlformats.org/officeDocument/2006/relationships/image" Target="../media/image40.png"/><Relationship Id="rId26" Type="http://schemas.openxmlformats.org/officeDocument/2006/relationships/image" Target="../media/image59.png"/><Relationship Id="rId8" Type="http://schemas.openxmlformats.org/officeDocument/2006/relationships/image" Target="../media/image13.png"/><Relationship Id="rId3" Type="http://schemas.openxmlformats.org/officeDocument/2006/relationships/image" Target="../media/image37.png"/><Relationship Id="rId21" Type="http://schemas.openxmlformats.org/officeDocument/2006/relationships/image" Target="../media/image54.png"/><Relationship Id="rId7" Type="http://schemas.openxmlformats.org/officeDocument/2006/relationships/image" Target="../media/image39.png"/><Relationship Id="rId17" Type="http://schemas.openxmlformats.org/officeDocument/2006/relationships/image" Target="../media/image47.png"/><Relationship Id="rId25" Type="http://schemas.openxmlformats.org/officeDocument/2006/relationships/image" Target="../media/image58.png"/><Relationship Id="rId12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43.png"/><Relationship Id="rId20" Type="http://schemas.openxmlformats.org/officeDocument/2006/relationships/image" Target="../media/image5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24" Type="http://schemas.openxmlformats.org/officeDocument/2006/relationships/image" Target="../media/image57.png"/><Relationship Id="rId5" Type="http://schemas.openxmlformats.org/officeDocument/2006/relationships/image" Target="../media/image5.png"/><Relationship Id="rId15" Type="http://schemas.openxmlformats.org/officeDocument/2006/relationships/image" Target="../media/image420.png"/><Relationship Id="rId23" Type="http://schemas.openxmlformats.org/officeDocument/2006/relationships/image" Target="../media/image56.png"/><Relationship Id="rId19" Type="http://schemas.openxmlformats.org/officeDocument/2006/relationships/image" Target="../media/image52.png"/><Relationship Id="rId10" Type="http://schemas.openxmlformats.org/officeDocument/2006/relationships/image" Target="../media/image15.png"/><Relationship Id="rId22" Type="http://schemas.openxmlformats.org/officeDocument/2006/relationships/image" Target="../media/image55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26" Type="http://schemas.openxmlformats.org/officeDocument/2006/relationships/image" Target="../media/image55.png"/><Relationship Id="rId8" Type="http://schemas.openxmlformats.org/officeDocument/2006/relationships/image" Target="../media/image13.png"/><Relationship Id="rId3" Type="http://schemas.openxmlformats.org/officeDocument/2006/relationships/image" Target="../media/image37.png"/><Relationship Id="rId21" Type="http://schemas.openxmlformats.org/officeDocument/2006/relationships/image" Target="../media/image61.png"/><Relationship Id="rId25" Type="http://schemas.openxmlformats.org/officeDocument/2006/relationships/image" Target="../media/image63.png"/><Relationship Id="rId12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20" Type="http://schemas.openxmlformats.org/officeDocument/2006/relationships/image" Target="../media/image60.png"/><Relationship Id="rId29" Type="http://schemas.openxmlformats.org/officeDocument/2006/relationships/image" Target="../media/image5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png"/><Relationship Id="rId11" Type="http://schemas.openxmlformats.org/officeDocument/2006/relationships/image" Target="../media/image510.png"/><Relationship Id="rId24" Type="http://schemas.openxmlformats.org/officeDocument/2006/relationships/image" Target="../media/image53.png"/><Relationship Id="rId5" Type="http://schemas.openxmlformats.org/officeDocument/2006/relationships/image" Target="../media/image6.png"/><Relationship Id="rId23" Type="http://schemas.openxmlformats.org/officeDocument/2006/relationships/image" Target="../media/image52.png"/><Relationship Id="rId28" Type="http://schemas.openxmlformats.org/officeDocument/2006/relationships/image" Target="../media/image57.png"/><Relationship Id="rId10" Type="http://schemas.openxmlformats.org/officeDocument/2006/relationships/image" Target="../media/image500.png"/><Relationship Id="rId19" Type="http://schemas.openxmlformats.org/officeDocument/2006/relationships/image" Target="../media/image40.png"/><Relationship Id="rId31" Type="http://schemas.openxmlformats.org/officeDocument/2006/relationships/image" Target="../media/image15.png"/><Relationship Id="rId4" Type="http://schemas.openxmlformats.org/officeDocument/2006/relationships/image" Target="../media/image5.png"/><Relationship Id="rId22" Type="http://schemas.openxmlformats.org/officeDocument/2006/relationships/image" Target="../media/image62.png"/><Relationship Id="rId27" Type="http://schemas.openxmlformats.org/officeDocument/2006/relationships/image" Target="../media/image64.png"/><Relationship Id="rId30" Type="http://schemas.openxmlformats.org/officeDocument/2006/relationships/image" Target="../media/image59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13" Type="http://schemas.openxmlformats.org/officeDocument/2006/relationships/image" Target="../media/image63.png"/><Relationship Id="rId18" Type="http://schemas.openxmlformats.org/officeDocument/2006/relationships/image" Target="../media/image59.png"/><Relationship Id="rId26" Type="http://schemas.openxmlformats.org/officeDocument/2006/relationships/image" Target="../media/image13.png"/><Relationship Id="rId21" Type="http://schemas.openxmlformats.org/officeDocument/2006/relationships/image" Target="../media/image67.png"/><Relationship Id="rId7" Type="http://schemas.openxmlformats.org/officeDocument/2006/relationships/image" Target="../media/image40.png"/><Relationship Id="rId12" Type="http://schemas.openxmlformats.org/officeDocument/2006/relationships/image" Target="../media/image53.png"/><Relationship Id="rId17" Type="http://schemas.openxmlformats.org/officeDocument/2006/relationships/image" Target="../media/image58.png"/><Relationship Id="rId25" Type="http://schemas.openxmlformats.org/officeDocument/2006/relationships/image" Target="../media/image71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57.png"/><Relationship Id="rId20" Type="http://schemas.openxmlformats.org/officeDocument/2006/relationships/image" Target="../media/image66.png"/><Relationship Id="rId29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png"/><Relationship Id="rId11" Type="http://schemas.openxmlformats.org/officeDocument/2006/relationships/image" Target="../media/image52.png"/><Relationship Id="rId24" Type="http://schemas.openxmlformats.org/officeDocument/2006/relationships/image" Target="../media/image70.png"/><Relationship Id="rId5" Type="http://schemas.openxmlformats.org/officeDocument/2006/relationships/image" Target="../media/image6.png"/><Relationship Id="rId15" Type="http://schemas.openxmlformats.org/officeDocument/2006/relationships/image" Target="../media/image64.png"/><Relationship Id="rId23" Type="http://schemas.openxmlformats.org/officeDocument/2006/relationships/image" Target="../media/image69.png"/><Relationship Id="rId28" Type="http://schemas.openxmlformats.org/officeDocument/2006/relationships/image" Target="../media/image15.png"/><Relationship Id="rId10" Type="http://schemas.openxmlformats.org/officeDocument/2006/relationships/image" Target="../media/image62.png"/><Relationship Id="rId19" Type="http://schemas.openxmlformats.org/officeDocument/2006/relationships/image" Target="../media/image65.png"/><Relationship Id="rId4" Type="http://schemas.openxmlformats.org/officeDocument/2006/relationships/image" Target="../media/image5.png"/><Relationship Id="rId9" Type="http://schemas.openxmlformats.org/officeDocument/2006/relationships/image" Target="../media/image61.png"/><Relationship Id="rId14" Type="http://schemas.openxmlformats.org/officeDocument/2006/relationships/image" Target="../media/image55.png"/><Relationship Id="rId22" Type="http://schemas.openxmlformats.org/officeDocument/2006/relationships/image" Target="../media/image68.png"/><Relationship Id="rId27" Type="http://schemas.openxmlformats.org/officeDocument/2006/relationships/image" Target="../media/image14.png"/><Relationship Id="rId30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13" Type="http://schemas.openxmlformats.org/officeDocument/2006/relationships/image" Target="../media/image79.png"/><Relationship Id="rId18" Type="http://schemas.openxmlformats.org/officeDocument/2006/relationships/image" Target="../media/image82.png"/><Relationship Id="rId26" Type="http://schemas.openxmlformats.org/officeDocument/2006/relationships/image" Target="../media/image87.png"/><Relationship Id="rId3" Type="http://schemas.openxmlformats.org/officeDocument/2006/relationships/image" Target="../media/image72.png"/><Relationship Id="rId21" Type="http://schemas.openxmlformats.org/officeDocument/2006/relationships/image" Target="../media/image70.png"/><Relationship Id="rId7" Type="http://schemas.openxmlformats.org/officeDocument/2006/relationships/image" Target="../media/image60.png"/><Relationship Id="rId12" Type="http://schemas.openxmlformats.org/officeDocument/2006/relationships/image" Target="../media/image63.png"/><Relationship Id="rId17" Type="http://schemas.openxmlformats.org/officeDocument/2006/relationships/image" Target="../media/image81.png"/><Relationship Id="rId25" Type="http://schemas.openxmlformats.org/officeDocument/2006/relationships/image" Target="../media/image86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80.png"/><Relationship Id="rId20" Type="http://schemas.openxmlformats.org/officeDocument/2006/relationships/image" Target="../media/image8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5.png"/><Relationship Id="rId11" Type="http://schemas.openxmlformats.org/officeDocument/2006/relationships/image" Target="../media/image78.png"/><Relationship Id="rId24" Type="http://schemas.openxmlformats.org/officeDocument/2006/relationships/image" Target="../media/image85.png"/><Relationship Id="rId5" Type="http://schemas.openxmlformats.org/officeDocument/2006/relationships/image" Target="../media/image74.png"/><Relationship Id="rId15" Type="http://schemas.openxmlformats.org/officeDocument/2006/relationships/image" Target="../media/image57.png"/><Relationship Id="rId23" Type="http://schemas.openxmlformats.org/officeDocument/2006/relationships/image" Target="../media/image71.png"/><Relationship Id="rId28" Type="http://schemas.openxmlformats.org/officeDocument/2006/relationships/image" Target="../media/image65.png"/><Relationship Id="rId10" Type="http://schemas.openxmlformats.org/officeDocument/2006/relationships/image" Target="../media/image77.png"/><Relationship Id="rId19" Type="http://schemas.openxmlformats.org/officeDocument/2006/relationships/image" Target="../media/image67.png"/><Relationship Id="rId4" Type="http://schemas.openxmlformats.org/officeDocument/2006/relationships/image" Target="../media/image73.png"/><Relationship Id="rId9" Type="http://schemas.openxmlformats.org/officeDocument/2006/relationships/image" Target="../media/image62.png"/><Relationship Id="rId14" Type="http://schemas.openxmlformats.org/officeDocument/2006/relationships/image" Target="../media/image64.png"/><Relationship Id="rId22" Type="http://schemas.openxmlformats.org/officeDocument/2006/relationships/image" Target="../media/image84.png"/><Relationship Id="rId27" Type="http://schemas.openxmlformats.org/officeDocument/2006/relationships/image" Target="../media/image8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13" Type="http://schemas.openxmlformats.org/officeDocument/2006/relationships/image" Target="../media/image79.png"/><Relationship Id="rId18" Type="http://schemas.openxmlformats.org/officeDocument/2006/relationships/image" Target="../media/image82.png"/><Relationship Id="rId26" Type="http://schemas.openxmlformats.org/officeDocument/2006/relationships/image" Target="../media/image88.png"/><Relationship Id="rId3" Type="http://schemas.openxmlformats.org/officeDocument/2006/relationships/image" Target="../media/image72.png"/><Relationship Id="rId21" Type="http://schemas.openxmlformats.org/officeDocument/2006/relationships/image" Target="../media/image70.png"/><Relationship Id="rId7" Type="http://schemas.openxmlformats.org/officeDocument/2006/relationships/image" Target="../media/image60.png"/><Relationship Id="rId12" Type="http://schemas.openxmlformats.org/officeDocument/2006/relationships/image" Target="../media/image63.png"/><Relationship Id="rId17" Type="http://schemas.openxmlformats.org/officeDocument/2006/relationships/image" Target="../media/image81.png"/><Relationship Id="rId25" Type="http://schemas.openxmlformats.org/officeDocument/2006/relationships/image" Target="../media/image87.pn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80.png"/><Relationship Id="rId20" Type="http://schemas.openxmlformats.org/officeDocument/2006/relationships/image" Target="../media/image8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5.png"/><Relationship Id="rId11" Type="http://schemas.openxmlformats.org/officeDocument/2006/relationships/image" Target="../media/image78.png"/><Relationship Id="rId24" Type="http://schemas.openxmlformats.org/officeDocument/2006/relationships/image" Target="../media/image86.png"/><Relationship Id="rId5" Type="http://schemas.openxmlformats.org/officeDocument/2006/relationships/image" Target="../media/image74.png"/><Relationship Id="rId15" Type="http://schemas.openxmlformats.org/officeDocument/2006/relationships/image" Target="../media/image57.png"/><Relationship Id="rId23" Type="http://schemas.openxmlformats.org/officeDocument/2006/relationships/image" Target="../media/image85.png"/><Relationship Id="rId28" Type="http://schemas.openxmlformats.org/officeDocument/2006/relationships/image" Target="../media/image89.png"/><Relationship Id="rId10" Type="http://schemas.openxmlformats.org/officeDocument/2006/relationships/image" Target="../media/image77.png"/><Relationship Id="rId19" Type="http://schemas.openxmlformats.org/officeDocument/2006/relationships/image" Target="../media/image67.png"/><Relationship Id="rId4" Type="http://schemas.openxmlformats.org/officeDocument/2006/relationships/image" Target="../media/image73.png"/><Relationship Id="rId9" Type="http://schemas.openxmlformats.org/officeDocument/2006/relationships/image" Target="../media/image62.png"/><Relationship Id="rId14" Type="http://schemas.openxmlformats.org/officeDocument/2006/relationships/image" Target="../media/image64.png"/><Relationship Id="rId22" Type="http://schemas.openxmlformats.org/officeDocument/2006/relationships/image" Target="../media/image71.png"/><Relationship Id="rId27" Type="http://schemas.openxmlformats.org/officeDocument/2006/relationships/image" Target="../media/image65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13" Type="http://schemas.openxmlformats.org/officeDocument/2006/relationships/image" Target="../media/image79.png"/><Relationship Id="rId18" Type="http://schemas.openxmlformats.org/officeDocument/2006/relationships/image" Target="../media/image82.png"/><Relationship Id="rId26" Type="http://schemas.openxmlformats.org/officeDocument/2006/relationships/image" Target="../media/image88.png"/><Relationship Id="rId3" Type="http://schemas.openxmlformats.org/officeDocument/2006/relationships/image" Target="../media/image72.png"/><Relationship Id="rId21" Type="http://schemas.openxmlformats.org/officeDocument/2006/relationships/image" Target="../media/image70.png"/><Relationship Id="rId7" Type="http://schemas.openxmlformats.org/officeDocument/2006/relationships/image" Target="../media/image60.png"/><Relationship Id="rId12" Type="http://schemas.openxmlformats.org/officeDocument/2006/relationships/image" Target="../media/image63.png"/><Relationship Id="rId17" Type="http://schemas.openxmlformats.org/officeDocument/2006/relationships/image" Target="../media/image81.png"/><Relationship Id="rId25" Type="http://schemas.openxmlformats.org/officeDocument/2006/relationships/image" Target="../media/image87.pn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80.png"/><Relationship Id="rId20" Type="http://schemas.openxmlformats.org/officeDocument/2006/relationships/image" Target="../media/image8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5.png"/><Relationship Id="rId11" Type="http://schemas.openxmlformats.org/officeDocument/2006/relationships/image" Target="../media/image78.png"/><Relationship Id="rId24" Type="http://schemas.openxmlformats.org/officeDocument/2006/relationships/image" Target="../media/image86.png"/><Relationship Id="rId5" Type="http://schemas.openxmlformats.org/officeDocument/2006/relationships/image" Target="../media/image74.png"/><Relationship Id="rId15" Type="http://schemas.openxmlformats.org/officeDocument/2006/relationships/image" Target="../media/image57.png"/><Relationship Id="rId23" Type="http://schemas.openxmlformats.org/officeDocument/2006/relationships/image" Target="../media/image85.png"/><Relationship Id="rId28" Type="http://schemas.openxmlformats.org/officeDocument/2006/relationships/image" Target="../media/image90.png"/><Relationship Id="rId10" Type="http://schemas.openxmlformats.org/officeDocument/2006/relationships/image" Target="../media/image77.png"/><Relationship Id="rId19" Type="http://schemas.openxmlformats.org/officeDocument/2006/relationships/image" Target="../media/image67.png"/><Relationship Id="rId4" Type="http://schemas.openxmlformats.org/officeDocument/2006/relationships/image" Target="../media/image73.png"/><Relationship Id="rId9" Type="http://schemas.openxmlformats.org/officeDocument/2006/relationships/image" Target="../media/image62.png"/><Relationship Id="rId14" Type="http://schemas.openxmlformats.org/officeDocument/2006/relationships/image" Target="../media/image64.png"/><Relationship Id="rId22" Type="http://schemas.openxmlformats.org/officeDocument/2006/relationships/image" Target="../media/image71.png"/><Relationship Id="rId27" Type="http://schemas.openxmlformats.org/officeDocument/2006/relationships/image" Target="../media/image6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6.png"/><Relationship Id="rId7" Type="http://schemas.openxmlformats.org/officeDocument/2006/relationships/image" Target="../media/image21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5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11" Type="http://schemas.openxmlformats.org/officeDocument/2006/relationships/image" Target="../media/image10.png"/><Relationship Id="rId5" Type="http://schemas.openxmlformats.org/officeDocument/2006/relationships/image" Target="../media/image8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7.png"/><Relationship Id="rId9" Type="http://schemas.openxmlformats.org/officeDocument/2006/relationships/image" Target="../media/image23.png"/><Relationship Id="rId1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18" Type="http://schemas.openxmlformats.org/officeDocument/2006/relationships/image" Target="../media/image12.png"/><Relationship Id="rId26" Type="http://schemas.openxmlformats.org/officeDocument/2006/relationships/image" Target="../media/image16.png"/><Relationship Id="rId3" Type="http://schemas.openxmlformats.org/officeDocument/2006/relationships/image" Target="../media/image6.png"/><Relationship Id="rId21" Type="http://schemas.openxmlformats.org/officeDocument/2006/relationships/image" Target="../media/image31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17" Type="http://schemas.openxmlformats.org/officeDocument/2006/relationships/image" Target="../media/image11.png"/><Relationship Id="rId25" Type="http://schemas.openxmlformats.org/officeDocument/2006/relationships/image" Target="../media/image15.png"/><Relationship Id="rId2" Type="http://schemas.openxmlformats.org/officeDocument/2006/relationships/image" Target="../media/image5.png"/><Relationship Id="rId16" Type="http://schemas.openxmlformats.org/officeDocument/2006/relationships/image" Target="../media/image10.png"/><Relationship Id="rId20" Type="http://schemas.openxmlformats.org/officeDocument/2006/relationships/image" Target="../media/image30.png"/><Relationship Id="rId29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24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9.png"/><Relationship Id="rId23" Type="http://schemas.openxmlformats.org/officeDocument/2006/relationships/image" Target="../media/image13.png"/><Relationship Id="rId28" Type="http://schemas.openxmlformats.org/officeDocument/2006/relationships/image" Target="../media/image18.png"/><Relationship Id="rId10" Type="http://schemas.openxmlformats.org/officeDocument/2006/relationships/image" Target="../media/image24.png"/><Relationship Id="rId19" Type="http://schemas.openxmlformats.org/officeDocument/2006/relationships/image" Target="../media/image29.png"/><Relationship Id="rId4" Type="http://schemas.openxmlformats.org/officeDocument/2006/relationships/image" Target="../media/image7.png"/><Relationship Id="rId9" Type="http://schemas.openxmlformats.org/officeDocument/2006/relationships/image" Target="../media/image23.png"/><Relationship Id="rId14" Type="http://schemas.openxmlformats.org/officeDocument/2006/relationships/image" Target="../media/image28.png"/><Relationship Id="rId22" Type="http://schemas.openxmlformats.org/officeDocument/2006/relationships/image" Target="../media/image32.png"/><Relationship Id="rId27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18" Type="http://schemas.openxmlformats.org/officeDocument/2006/relationships/image" Target="../media/image36.png"/><Relationship Id="rId26" Type="http://schemas.openxmlformats.org/officeDocument/2006/relationships/image" Target="../media/image32.png"/><Relationship Id="rId3" Type="http://schemas.openxmlformats.org/officeDocument/2006/relationships/image" Target="../media/image6.png"/><Relationship Id="rId21" Type="http://schemas.openxmlformats.org/officeDocument/2006/relationships/image" Target="../media/image11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17" Type="http://schemas.openxmlformats.org/officeDocument/2006/relationships/image" Target="../media/image35.png"/><Relationship Id="rId25" Type="http://schemas.openxmlformats.org/officeDocument/2006/relationships/image" Target="../media/image31.png"/><Relationship Id="rId33" Type="http://schemas.openxmlformats.org/officeDocument/2006/relationships/image" Target="../media/image19.png"/><Relationship Id="rId2" Type="http://schemas.openxmlformats.org/officeDocument/2006/relationships/image" Target="../media/image5.png"/><Relationship Id="rId16" Type="http://schemas.openxmlformats.org/officeDocument/2006/relationships/image" Target="../media/image34.png"/><Relationship Id="rId20" Type="http://schemas.openxmlformats.org/officeDocument/2006/relationships/image" Target="../media/image10.png"/><Relationship Id="rId29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24" Type="http://schemas.openxmlformats.org/officeDocument/2006/relationships/image" Target="../media/image30.png"/><Relationship Id="rId32" Type="http://schemas.openxmlformats.org/officeDocument/2006/relationships/image" Target="../media/image18.png"/><Relationship Id="rId5" Type="http://schemas.openxmlformats.org/officeDocument/2006/relationships/image" Target="../media/image8.png"/><Relationship Id="rId15" Type="http://schemas.openxmlformats.org/officeDocument/2006/relationships/image" Target="../media/image33.png"/><Relationship Id="rId23" Type="http://schemas.openxmlformats.org/officeDocument/2006/relationships/image" Target="../media/image29.png"/><Relationship Id="rId28" Type="http://schemas.openxmlformats.org/officeDocument/2006/relationships/image" Target="../media/image14.png"/><Relationship Id="rId10" Type="http://schemas.openxmlformats.org/officeDocument/2006/relationships/image" Target="../media/image24.png"/><Relationship Id="rId19" Type="http://schemas.openxmlformats.org/officeDocument/2006/relationships/image" Target="../media/image9.png"/><Relationship Id="rId31" Type="http://schemas.openxmlformats.org/officeDocument/2006/relationships/image" Target="../media/image17.png"/><Relationship Id="rId4" Type="http://schemas.openxmlformats.org/officeDocument/2006/relationships/image" Target="../media/image7.png"/><Relationship Id="rId9" Type="http://schemas.openxmlformats.org/officeDocument/2006/relationships/image" Target="../media/image23.png"/><Relationship Id="rId14" Type="http://schemas.openxmlformats.org/officeDocument/2006/relationships/image" Target="../media/image28.png"/><Relationship Id="rId22" Type="http://schemas.openxmlformats.org/officeDocument/2006/relationships/image" Target="../media/image12.png"/><Relationship Id="rId27" Type="http://schemas.openxmlformats.org/officeDocument/2006/relationships/image" Target="../media/image13.png"/><Relationship Id="rId30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18" Type="http://schemas.openxmlformats.org/officeDocument/2006/relationships/image" Target="../media/image34.png"/><Relationship Id="rId26" Type="http://schemas.openxmlformats.org/officeDocument/2006/relationships/image" Target="../media/image18.png"/><Relationship Id="rId3" Type="http://schemas.openxmlformats.org/officeDocument/2006/relationships/image" Target="../media/image5.png"/><Relationship Id="rId21" Type="http://schemas.openxmlformats.org/officeDocument/2006/relationships/image" Target="../media/image13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17" Type="http://schemas.openxmlformats.org/officeDocument/2006/relationships/image" Target="../media/image33.png"/><Relationship Id="rId25" Type="http://schemas.openxmlformats.org/officeDocument/2006/relationships/image" Target="../media/image17.png"/><Relationship Id="rId2" Type="http://schemas.openxmlformats.org/officeDocument/2006/relationships/image" Target="../media/image37.png"/><Relationship Id="rId16" Type="http://schemas.openxmlformats.org/officeDocument/2006/relationships/image" Target="../media/image38.png"/><Relationship Id="rId20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24.png"/><Relationship Id="rId24" Type="http://schemas.openxmlformats.org/officeDocument/2006/relationships/image" Target="../media/image16.png"/><Relationship Id="rId5" Type="http://schemas.openxmlformats.org/officeDocument/2006/relationships/image" Target="../media/image7.png"/><Relationship Id="rId15" Type="http://schemas.openxmlformats.org/officeDocument/2006/relationships/image" Target="../media/image28.png"/><Relationship Id="rId23" Type="http://schemas.openxmlformats.org/officeDocument/2006/relationships/image" Target="../media/image15.png"/><Relationship Id="rId10" Type="http://schemas.openxmlformats.org/officeDocument/2006/relationships/image" Target="../media/image23.png"/><Relationship Id="rId19" Type="http://schemas.openxmlformats.org/officeDocument/2006/relationships/image" Target="../media/image35.png"/><Relationship Id="rId4" Type="http://schemas.openxmlformats.org/officeDocument/2006/relationships/image" Target="../media/image6.png"/><Relationship Id="rId9" Type="http://schemas.openxmlformats.org/officeDocument/2006/relationships/image" Target="../media/image22.png"/><Relationship Id="rId14" Type="http://schemas.openxmlformats.org/officeDocument/2006/relationships/image" Target="../media/image27.png"/><Relationship Id="rId22" Type="http://schemas.openxmlformats.org/officeDocument/2006/relationships/image" Target="../media/image14.png"/><Relationship Id="rId27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33.png"/><Relationship Id="rId18" Type="http://schemas.openxmlformats.org/officeDocument/2006/relationships/image" Target="../media/image13.png"/><Relationship Id="rId26" Type="http://schemas.openxmlformats.org/officeDocument/2006/relationships/image" Target="../media/image6.png"/><Relationship Id="rId3" Type="http://schemas.openxmlformats.org/officeDocument/2006/relationships/image" Target="../media/image8.png"/><Relationship Id="rId21" Type="http://schemas.openxmlformats.org/officeDocument/2006/relationships/image" Target="../media/image16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17" Type="http://schemas.openxmlformats.org/officeDocument/2006/relationships/image" Target="../media/image37.png"/><Relationship Id="rId25" Type="http://schemas.openxmlformats.org/officeDocument/2006/relationships/image" Target="../media/image5.png"/><Relationship Id="rId2" Type="http://schemas.openxmlformats.org/officeDocument/2006/relationships/image" Target="../media/image7.png"/><Relationship Id="rId16" Type="http://schemas.openxmlformats.org/officeDocument/2006/relationships/image" Target="../media/image36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24" Type="http://schemas.openxmlformats.org/officeDocument/2006/relationships/image" Target="../media/image19.png"/><Relationship Id="rId5" Type="http://schemas.openxmlformats.org/officeDocument/2006/relationships/image" Target="../media/image21.png"/><Relationship Id="rId15" Type="http://schemas.openxmlformats.org/officeDocument/2006/relationships/image" Target="../media/image35.png"/><Relationship Id="rId23" Type="http://schemas.openxmlformats.org/officeDocument/2006/relationships/image" Target="../media/image18.png"/><Relationship Id="rId10" Type="http://schemas.openxmlformats.org/officeDocument/2006/relationships/image" Target="../media/image26.png"/><Relationship Id="rId19" Type="http://schemas.openxmlformats.org/officeDocument/2006/relationships/image" Target="../media/image14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Relationship Id="rId14" Type="http://schemas.openxmlformats.org/officeDocument/2006/relationships/image" Target="../media/image34.png"/><Relationship Id="rId22" Type="http://schemas.openxmlformats.org/officeDocument/2006/relationships/image" Target="../media/image17.png"/><Relationship Id="rId27" Type="http://schemas.openxmlformats.org/officeDocument/2006/relationships/image" Target="../media/image3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5.png"/><Relationship Id="rId7" Type="http://schemas.openxmlformats.org/officeDocument/2006/relationships/image" Target="../media/image40.png"/><Relationship Id="rId12" Type="http://schemas.openxmlformats.org/officeDocument/2006/relationships/image" Target="../media/image17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10" Type="http://schemas.openxmlformats.org/officeDocument/2006/relationships/image" Target="../media/image15.png"/><Relationship Id="rId4" Type="http://schemas.openxmlformats.org/officeDocument/2006/relationships/image" Target="../media/image6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060848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pt-BR" b="1" dirty="0"/>
              <a:t>Camada equivalente aplicada ao processamento e interpretação de dados de campos potenciais</a:t>
            </a:r>
            <a:br>
              <a:rPr lang="pt-BR" b="1" dirty="0"/>
            </a:b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764632"/>
            <a:ext cx="6400800" cy="1752600"/>
          </a:xfrm>
        </p:spPr>
        <p:txBody>
          <a:bodyPr/>
          <a:lstStyle/>
          <a:p>
            <a:r>
              <a:rPr lang="pt-BR" dirty="0" smtClean="0"/>
              <a:t>Vanderlei C. Oliveira Jr.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4509120"/>
            <a:ext cx="2251714" cy="1918360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3959440" y="4583559"/>
            <a:ext cx="1224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/>
              <a:t>2016</a:t>
            </a:r>
            <a:endParaRPr lang="pt-BR" sz="2800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5157192"/>
            <a:ext cx="1562456" cy="105434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079" y="260648"/>
            <a:ext cx="3600000" cy="727764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173779"/>
            <a:ext cx="3600000" cy="901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451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Imagem 9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6713" y="3294398"/>
            <a:ext cx="4079464" cy="3528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/>
              <p:cNvSpPr txBox="1"/>
              <p:nvPr/>
            </p:nvSpPr>
            <p:spPr>
              <a:xfrm>
                <a:off x="73713" y="57673"/>
                <a:ext cx="216386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𝛅</m:t>
                          </m:r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13" y="57673"/>
                <a:ext cx="2163863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aixaDeTexto 2"/>
          <p:cNvSpPr txBox="1"/>
          <p:nvPr/>
        </p:nvSpPr>
        <p:spPr>
          <a:xfrm>
            <a:off x="63350" y="476672"/>
            <a:ext cx="21845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Vetor distúrbio de gravidade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73713" y="1330092"/>
                <a:ext cx="216386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𝛿</m:t>
                          </m:r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𝑔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𝑔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𝛾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13" y="1330092"/>
                <a:ext cx="2163863" cy="461665"/>
              </a:xfrm>
              <a:prstGeom prst="rect">
                <a:avLst/>
              </a:prstGeom>
              <a:blipFill rotWithShape="1">
                <a:blip r:embed="rId4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aixaDeTexto 4"/>
          <p:cNvSpPr txBox="1"/>
          <p:nvPr/>
        </p:nvSpPr>
        <p:spPr>
          <a:xfrm>
            <a:off x="63350" y="1763524"/>
            <a:ext cx="2184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Distúrbio de gravidade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aixaDeTexto 27"/>
              <p:cNvSpPr txBox="1"/>
              <p:nvPr/>
            </p:nvSpPr>
            <p:spPr>
              <a:xfrm>
                <a:off x="5062874" y="1988840"/>
                <a:ext cx="3629263" cy="9165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𝛅</m:t>
                          </m:r>
                          <m:r>
                            <a:rPr lang="pt-BR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</a:rPr>
                        <m:t>𝐺</m:t>
                      </m:r>
                      <m:nary>
                        <m:naryPr>
                          <m:limLoc m:val="undOvr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pt-BR" b="0" i="1" smtClean="0">
                              <a:latin typeface="Cambria Math"/>
                            </a:rPr>
                            <m:t>−</m:t>
                          </m:r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∞</m:t>
                          </m:r>
                        </m:sub>
                        <m:sup>
                          <m:r>
                            <a:rPr lang="pt-BR" b="0" i="1" smtClean="0">
                              <a:latin typeface="Cambria Math"/>
                            </a:rPr>
                            <m:t>+</m:t>
                          </m:r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∞</m:t>
                          </m:r>
                        </m:sup>
                        <m:e>
                          <m:nary>
                            <m:naryPr>
                              <m:limLoc m:val="undOvr"/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4"/>
                                </m:rPr>
                                <a:rPr lang="pt-BR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∞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+</m:t>
                              </m:r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∞</m:t>
                              </m:r>
                            </m:sup>
                            <m:e>
                              <m:nary>
                                <m:naryPr>
                                  <m:limLoc m:val="undOvr"/>
                                  <m:ctrlPr>
                                    <a:rPr lang="pt-BR" b="0" i="1" smtClean="0"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4"/>
                                    </m:rPr>
                                    <a:rPr lang="pt-BR" b="0" i="1" smtClean="0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pt-BR" b="0" i="1" smtClean="0">
                                      <a:latin typeface="Cambria Math"/>
                                      <a:ea typeface="Cambria Math"/>
                                    </a:rPr>
                                    <m:t>∞</m:t>
                                  </m:r>
                                </m:sub>
                                <m:sup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+</m:t>
                                  </m:r>
                                  <m:r>
                                    <a:rPr lang="pt-BR" b="0" i="1" smtClean="0">
                                      <a:latin typeface="Cambria Math"/>
                                      <a:ea typeface="Cambria Math"/>
                                    </a:rPr>
                                    <m:t>∞</m:t>
                                  </m:r>
                                </m:sup>
                                <m:e>
                                  <m:d>
                                    <m:dPr>
                                      <m:ctrlPr>
                                        <a:rPr lang="pt-BR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b="0" i="1" smtClean="0">
                                          <a:latin typeface="Cambria Math"/>
                                          <a:ea typeface="Cambria Math"/>
                                        </a:rPr>
                                        <m:t>𝜌</m:t>
                                      </m:r>
                                      <m:r>
                                        <a:rPr lang="pt-BR" b="0" i="1" smtClean="0">
                                          <a:latin typeface="Cambria Math"/>
                                          <a:ea typeface="Cambria Math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̃"/>
                                          <m:ctrlPr>
                                            <a:rPr lang="pt-BR" i="1">
                                              <a:latin typeface="Cambria Math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pt-BR" i="1">
                                              <a:latin typeface="Cambria Math"/>
                                              <a:ea typeface="Cambria Math"/>
                                            </a:rPr>
                                            <m:t>𝜌</m:t>
                                          </m:r>
                                        </m:e>
                                      </m:acc>
                                    </m:e>
                                  </m:d>
                                  <m:r>
                                    <a:rPr lang="pt-BR" b="0" i="1" smtClean="0">
                                      <a:latin typeface="Cambria Math"/>
                                      <a:ea typeface="Cambria Math"/>
                                    </a:rPr>
                                    <m:t>𝛻</m:t>
                                  </m:r>
                                  <m:f>
                                    <m:fPr>
                                      <m:ctrlPr>
                                        <a:rPr lang="pt-BR" i="1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pt-BR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pt-BR" i="1">
                                          <a:latin typeface="Cambria Math"/>
                                          <a:ea typeface="Cambria Math"/>
                                        </a:rPr>
                                        <m:t>ℓ</m:t>
                                      </m:r>
                                    </m:den>
                                  </m:f>
                                  <m:r>
                                    <a:rPr lang="pt-BR" i="1">
                                      <a:latin typeface="Cambria Math"/>
                                    </a:rPr>
                                    <m:t>𝑑𝑣</m:t>
                                  </m:r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8" name="CaixaDeTexto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2874" y="1988840"/>
                <a:ext cx="3629263" cy="916533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CaixaDeTexto 28"/>
          <p:cNvSpPr txBox="1"/>
          <p:nvPr/>
        </p:nvSpPr>
        <p:spPr>
          <a:xfrm>
            <a:off x="4942682" y="2833772"/>
            <a:ext cx="38777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Representa a atração gravitacional exercida pelas </a:t>
            </a:r>
            <a:r>
              <a:rPr lang="pt-BR" sz="1400" b="1" dirty="0" smtClean="0"/>
              <a:t>massas anômalas</a:t>
            </a:r>
            <a:r>
              <a:rPr lang="pt-BR" sz="1400" dirty="0" smtClean="0"/>
              <a:t> ou </a:t>
            </a:r>
            <a:r>
              <a:rPr lang="pt-BR" sz="1400" b="1" dirty="0" smtClean="0"/>
              <a:t>fontes gravimétricas</a:t>
            </a:r>
            <a:r>
              <a:rPr lang="pt-BR" sz="1400" dirty="0" smtClean="0"/>
              <a:t>!</a:t>
            </a:r>
            <a:endParaRPr lang="pt-BR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tângulo 33"/>
              <p:cNvSpPr/>
              <p:nvPr/>
            </p:nvSpPr>
            <p:spPr>
              <a:xfrm>
                <a:off x="2423913" y="282840"/>
                <a:ext cx="222009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>
                              <a:latin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b="1">
                              <a:latin typeface="Cambria Math"/>
                              <a:ea typeface="Cambria Math"/>
                            </a:rPr>
                            <m:t>𝛅</m:t>
                          </m:r>
                          <m:r>
                            <a:rPr lang="pt-BR" sz="2400" b="1"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4" name="Retângulo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3913" y="282840"/>
                <a:ext cx="2220095" cy="461665"/>
              </a:xfrm>
              <a:prstGeom prst="rect">
                <a:avLst/>
              </a:prstGeom>
              <a:blipFill rotWithShape="1">
                <a:blip r:embed="rId6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CaixaDeTexto 56"/>
              <p:cNvSpPr txBox="1"/>
              <p:nvPr/>
            </p:nvSpPr>
            <p:spPr>
              <a:xfrm>
                <a:off x="2685798" y="1219965"/>
                <a:ext cx="1788316" cy="4642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𝛾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≫</m:t>
                      </m:r>
                      <m:d>
                        <m:dPr>
                          <m:begChr m:val="‖"/>
                          <m:endChr m:val="‖"/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l-GR" sz="2400" b="1">
                                  <a:latin typeface="Cambria Math"/>
                                  <a:ea typeface="Cambria Math"/>
                                </a:rPr>
                                <m:t>𝛅</m:t>
                              </m:r>
                              <m:r>
                                <a:rPr lang="pt-BR" sz="2400" b="1">
                                  <a:latin typeface="Cambria Math"/>
                                  <a:ea typeface="Cambria Math"/>
                                </a:rPr>
                                <m:t>𝐠</m:t>
                              </m:r>
                            </m:e>
                            <m:sub>
                              <m:r>
                                <a:rPr lang="pt-BR" sz="2400" i="1">
                                  <a:latin typeface="Cambria Math"/>
                                </a:rPr>
                                <m:t>𝑃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7" name="CaixaDeTexto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5798" y="1219965"/>
                <a:ext cx="1788316" cy="464262"/>
              </a:xfrm>
              <a:prstGeom prst="rect">
                <a:avLst/>
              </a:prstGeom>
              <a:blipFill rotWithShape="1">
                <a:blip r:embed="rId7"/>
                <a:stretch>
                  <a:fillRect l="-683" b="-105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CaixaDeTexto 60"/>
          <p:cNvSpPr txBox="1"/>
          <p:nvPr/>
        </p:nvSpPr>
        <p:spPr>
          <a:xfrm>
            <a:off x="2466460" y="1628800"/>
            <a:ext cx="2143099" cy="630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Condição observada</a:t>
            </a:r>
          </a:p>
          <a:p>
            <a:pPr algn="ctr"/>
            <a:r>
              <a:rPr lang="pt-BR" dirty="0" smtClean="0"/>
              <a:t>na prática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5357604" y="1196752"/>
            <a:ext cx="303980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Esta integral pode ser reescrita de tal forma que represente o efeito de cada fonte, separadamente </a:t>
            </a:r>
            <a:endParaRPr lang="pt-BR" sz="1400" dirty="0"/>
          </a:p>
        </p:txBody>
      </p:sp>
      <p:grpSp>
        <p:nvGrpSpPr>
          <p:cNvPr id="35" name="Grupo 34"/>
          <p:cNvGrpSpPr/>
          <p:nvPr/>
        </p:nvGrpSpPr>
        <p:grpSpPr>
          <a:xfrm>
            <a:off x="7606908" y="3409255"/>
            <a:ext cx="1451367" cy="1183170"/>
            <a:chOff x="7606908" y="3409255"/>
            <a:chExt cx="1451367" cy="1183170"/>
          </a:xfrm>
        </p:grpSpPr>
        <p:cxnSp>
          <p:nvCxnSpPr>
            <p:cNvPr id="36" name="Conector reto 35"/>
            <p:cNvCxnSpPr/>
            <p:nvPr/>
          </p:nvCxnSpPr>
          <p:spPr>
            <a:xfrm rot="240000" flipV="1">
              <a:off x="8479186" y="3675766"/>
              <a:ext cx="3276" cy="648000"/>
            </a:xfrm>
            <a:prstGeom prst="line">
              <a:avLst/>
            </a:prstGeom>
            <a:ln w="952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Forma livre 36"/>
            <p:cNvSpPr/>
            <p:nvPr/>
          </p:nvSpPr>
          <p:spPr>
            <a:xfrm rot="561971">
              <a:off x="7896225" y="3666620"/>
              <a:ext cx="1162050" cy="143205"/>
            </a:xfrm>
            <a:custGeom>
              <a:avLst/>
              <a:gdLst>
                <a:gd name="connsiteX0" fmla="*/ 0 w 1162050"/>
                <a:gd name="connsiteY0" fmla="*/ 134040 h 143205"/>
                <a:gd name="connsiteX1" fmla="*/ 171450 w 1162050"/>
                <a:gd name="connsiteY1" fmla="*/ 134040 h 143205"/>
                <a:gd name="connsiteX2" fmla="*/ 419100 w 1162050"/>
                <a:gd name="connsiteY2" fmla="*/ 38790 h 143205"/>
                <a:gd name="connsiteX3" fmla="*/ 762000 w 1162050"/>
                <a:gd name="connsiteY3" fmla="*/ 690 h 143205"/>
                <a:gd name="connsiteX4" fmla="*/ 1009650 w 1162050"/>
                <a:gd name="connsiteY4" fmla="*/ 67365 h 143205"/>
                <a:gd name="connsiteX5" fmla="*/ 1162050 w 1162050"/>
                <a:gd name="connsiteY5" fmla="*/ 124515 h 1432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62050" h="143205">
                  <a:moveTo>
                    <a:pt x="0" y="134040"/>
                  </a:moveTo>
                  <a:cubicBezTo>
                    <a:pt x="50800" y="141977"/>
                    <a:pt x="101600" y="149915"/>
                    <a:pt x="171450" y="134040"/>
                  </a:cubicBezTo>
                  <a:cubicBezTo>
                    <a:pt x="241300" y="118165"/>
                    <a:pt x="320675" y="61015"/>
                    <a:pt x="419100" y="38790"/>
                  </a:cubicBezTo>
                  <a:cubicBezTo>
                    <a:pt x="517525" y="16565"/>
                    <a:pt x="663575" y="-4072"/>
                    <a:pt x="762000" y="690"/>
                  </a:cubicBezTo>
                  <a:cubicBezTo>
                    <a:pt x="860425" y="5452"/>
                    <a:pt x="942975" y="46728"/>
                    <a:pt x="1009650" y="67365"/>
                  </a:cubicBezTo>
                  <a:cubicBezTo>
                    <a:pt x="1076325" y="88002"/>
                    <a:pt x="1119187" y="106258"/>
                    <a:pt x="1162050" y="124515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Elipse 37"/>
            <p:cNvSpPr/>
            <p:nvPr/>
          </p:nvSpPr>
          <p:spPr>
            <a:xfrm>
              <a:off x="8481576" y="3655648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Forma livre 38"/>
            <p:cNvSpPr/>
            <p:nvPr/>
          </p:nvSpPr>
          <p:spPr>
            <a:xfrm>
              <a:off x="7962900" y="4303668"/>
              <a:ext cx="1047750" cy="76200"/>
            </a:xfrm>
            <a:custGeom>
              <a:avLst/>
              <a:gdLst>
                <a:gd name="connsiteX0" fmla="*/ 1047750 w 1047750"/>
                <a:gd name="connsiteY0" fmla="*/ 76200 h 76200"/>
                <a:gd name="connsiteX1" fmla="*/ 533400 w 1047750"/>
                <a:gd name="connsiteY1" fmla="*/ 19050 h 76200"/>
                <a:gd name="connsiteX2" fmla="*/ 0 w 1047750"/>
                <a:gd name="connsiteY2" fmla="*/ 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47750" h="76200">
                  <a:moveTo>
                    <a:pt x="1047750" y="76200"/>
                  </a:moveTo>
                  <a:cubicBezTo>
                    <a:pt x="877887" y="53975"/>
                    <a:pt x="708025" y="31750"/>
                    <a:pt x="533400" y="19050"/>
                  </a:cubicBezTo>
                  <a:cubicBezTo>
                    <a:pt x="358775" y="6350"/>
                    <a:pt x="179387" y="3175"/>
                    <a:pt x="0" y="0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CaixaDeTexto 39"/>
                <p:cNvSpPr txBox="1"/>
                <p:nvPr/>
              </p:nvSpPr>
              <p:spPr>
                <a:xfrm>
                  <a:off x="8444574" y="3409255"/>
                  <a:ext cx="33970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/>
                          </a:rPr>
                          <m:t>𝑃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72" name="CaixaDeTexto 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44574" y="3409255"/>
                  <a:ext cx="339708" cy="307777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1" name="Conector de seta reta 40"/>
            <p:cNvCxnSpPr/>
            <p:nvPr/>
          </p:nvCxnSpPr>
          <p:spPr>
            <a:xfrm rot="300000" flipH="1">
              <a:off x="8435998" y="3673368"/>
              <a:ext cx="54006" cy="26497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ector de seta reta 41"/>
            <p:cNvCxnSpPr/>
            <p:nvPr/>
          </p:nvCxnSpPr>
          <p:spPr>
            <a:xfrm rot="180000">
              <a:off x="8495438" y="3674804"/>
              <a:ext cx="0" cy="26353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Retângulo 42"/>
                <p:cNvSpPr/>
                <p:nvPr/>
              </p:nvSpPr>
              <p:spPr>
                <a:xfrm>
                  <a:off x="8121536" y="3603737"/>
                  <a:ext cx="423385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sz="1400" b="1">
                                <a:latin typeface="Cambria Math"/>
                                <a:ea typeface="Cambria Math"/>
                              </a:rPr>
                              <m:t>𝐠</m:t>
                            </m:r>
                          </m:e>
                          <m:sub>
                            <m:r>
                              <a:rPr lang="pt-BR" sz="1400" i="1">
                                <a:latin typeface="Cambria Math"/>
                              </a:rPr>
                              <m:t>𝑃</m:t>
                            </m:r>
                          </m:sub>
                        </m:sSub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92" name="Retângulo 9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21536" y="3603737"/>
                  <a:ext cx="423385" cy="307777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Retângulo 43"/>
                <p:cNvSpPr/>
                <p:nvPr/>
              </p:nvSpPr>
              <p:spPr>
                <a:xfrm>
                  <a:off x="8423430" y="3645024"/>
                  <a:ext cx="421205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sz="1400" b="1" i="1" smtClean="0">
                                <a:latin typeface="Cambria Math"/>
                                <a:ea typeface="Cambria Math"/>
                              </a:rPr>
                              <m:t>𝛄</m:t>
                            </m:r>
                          </m:e>
                          <m:sub>
                            <m:r>
                              <a:rPr lang="pt-BR" sz="1400" i="1">
                                <a:latin typeface="Cambria Math"/>
                              </a:rPr>
                              <m:t>𝑃</m:t>
                            </m:r>
                          </m:sub>
                        </m:sSub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93" name="Retângulo 9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23430" y="3645024"/>
                  <a:ext cx="421205" cy="307777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b="-2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5" name="Elipse 44"/>
            <p:cNvSpPr/>
            <p:nvPr/>
          </p:nvSpPr>
          <p:spPr>
            <a:xfrm>
              <a:off x="8444574" y="4298382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CaixaDeTexto 45"/>
                <p:cNvSpPr txBox="1"/>
                <p:nvPr/>
              </p:nvSpPr>
              <p:spPr>
                <a:xfrm>
                  <a:off x="8403889" y="4284648"/>
                  <a:ext cx="3518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/>
                          </a:rPr>
                          <m:t>𝑄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97" name="CaixaDeTexto 9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03889" y="4284648"/>
                  <a:ext cx="351828" cy="307777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b="-6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7" name="Conector de seta reta 46"/>
            <p:cNvCxnSpPr/>
            <p:nvPr/>
          </p:nvCxnSpPr>
          <p:spPr>
            <a:xfrm rot="180000">
              <a:off x="8456757" y="4314480"/>
              <a:ext cx="0" cy="26353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Retângulo 47"/>
                <p:cNvSpPr/>
                <p:nvPr/>
              </p:nvSpPr>
              <p:spPr>
                <a:xfrm>
                  <a:off x="8083230" y="4258091"/>
                  <a:ext cx="428066" cy="32303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sz="1400" b="1" i="1" smtClean="0">
                                <a:latin typeface="Cambria Math"/>
                                <a:ea typeface="Cambria Math"/>
                              </a:rPr>
                              <m:t>𝛄</m:t>
                            </m:r>
                          </m:e>
                          <m:sub>
                            <m:r>
                              <a:rPr lang="pt-BR" sz="1400" b="0" i="1" smtClean="0">
                                <a:latin typeface="Cambria Math"/>
                              </a:rPr>
                              <m:t>𝑄</m:t>
                            </m:r>
                          </m:sub>
                        </m:sSub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101" name="Retângulo 10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83230" y="4258091"/>
                  <a:ext cx="428066" cy="323037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b="-192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9" name="CaixaDeTexto 48"/>
            <p:cNvSpPr txBox="1"/>
            <p:nvPr/>
          </p:nvSpPr>
          <p:spPr>
            <a:xfrm>
              <a:off x="7740352" y="4150479"/>
              <a:ext cx="2728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/>
                <a:t>E</a:t>
              </a:r>
              <a:endParaRPr lang="pt-BR" sz="1400" dirty="0"/>
            </a:p>
          </p:txBody>
        </p:sp>
        <p:sp>
          <p:nvSpPr>
            <p:cNvPr id="50" name="CaixaDeTexto 49"/>
            <p:cNvSpPr txBox="1"/>
            <p:nvPr/>
          </p:nvSpPr>
          <p:spPr>
            <a:xfrm>
              <a:off x="7606908" y="3553271"/>
              <a:ext cx="35336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/>
                <a:t>ST</a:t>
              </a:r>
              <a:endParaRPr lang="pt-BR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990645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Imagem 9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6713" y="3294398"/>
            <a:ext cx="4079464" cy="3528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/>
              <p:cNvSpPr txBox="1"/>
              <p:nvPr/>
            </p:nvSpPr>
            <p:spPr>
              <a:xfrm>
                <a:off x="73713" y="57673"/>
                <a:ext cx="216386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𝛅</m:t>
                          </m:r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13" y="57673"/>
                <a:ext cx="2163863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aixaDeTexto 2"/>
          <p:cNvSpPr txBox="1"/>
          <p:nvPr/>
        </p:nvSpPr>
        <p:spPr>
          <a:xfrm>
            <a:off x="63350" y="476672"/>
            <a:ext cx="21845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Vetor distúrbio de gravidade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73713" y="1330092"/>
                <a:ext cx="216386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𝛿</m:t>
                          </m:r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𝑔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𝑔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𝛾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13" y="1330092"/>
                <a:ext cx="2163863" cy="461665"/>
              </a:xfrm>
              <a:prstGeom prst="rect">
                <a:avLst/>
              </a:prstGeom>
              <a:blipFill rotWithShape="1">
                <a:blip r:embed="rId4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aixaDeTexto 4"/>
          <p:cNvSpPr txBox="1"/>
          <p:nvPr/>
        </p:nvSpPr>
        <p:spPr>
          <a:xfrm>
            <a:off x="63350" y="1763524"/>
            <a:ext cx="2184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Distúrbio de gravidade</a:t>
            </a:r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CaixaDeTexto 27"/>
              <p:cNvSpPr txBox="1"/>
              <p:nvPr/>
            </p:nvSpPr>
            <p:spPr>
              <a:xfrm>
                <a:off x="5324569" y="1844824"/>
                <a:ext cx="2886303" cy="10154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𝛅</m:t>
                          </m:r>
                          <m:r>
                            <a:rPr lang="pt-BR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</a:rPr>
                        <m:t>𝐺</m:t>
                      </m:r>
                      <m:nary>
                        <m:naryPr>
                          <m:chr m:val="∑"/>
                          <m:supHide m:val="on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pt-BR" b="0" i="1" smtClean="0">
                              <a:latin typeface="Cambria Math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pt-BR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∆</m:t>
                              </m:r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pt-BR" i="1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  <m:nary>
                            <m:naryPr>
                              <m:chr m:val="∭"/>
                              <m:limLoc m:val="undOvr"/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</m:sub>
                            <m:sup/>
                            <m:e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𝛻</m:t>
                              </m:r>
                              <m:f>
                                <m:fPr>
                                  <m:ctrlPr>
                                    <a:rPr lang="pt-BR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pt-BR" i="1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pt-BR" i="1">
                                      <a:latin typeface="Cambria Math"/>
                                      <a:ea typeface="Cambria Math"/>
                                    </a:rPr>
                                    <m:t>ℓ</m:t>
                                  </m:r>
                                </m:den>
                              </m:f>
                              <m:r>
                                <a:rPr lang="pt-BR" i="1">
                                  <a:latin typeface="Cambria Math"/>
                                </a:rPr>
                                <m:t>𝑑𝑣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28" name="CaixaDeTexto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4569" y="1844824"/>
                <a:ext cx="2886303" cy="1015406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tângulo 33"/>
              <p:cNvSpPr/>
              <p:nvPr/>
            </p:nvSpPr>
            <p:spPr>
              <a:xfrm>
                <a:off x="2423913" y="282840"/>
                <a:ext cx="222009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>
                              <a:latin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b="1">
                              <a:latin typeface="Cambria Math"/>
                              <a:ea typeface="Cambria Math"/>
                            </a:rPr>
                            <m:t>𝛅</m:t>
                          </m:r>
                          <m:r>
                            <a:rPr lang="pt-BR" sz="2400" b="1"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4" name="Retângulo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3913" y="282840"/>
                <a:ext cx="2220095" cy="461665"/>
              </a:xfrm>
              <a:prstGeom prst="rect">
                <a:avLst/>
              </a:prstGeom>
              <a:blipFill rotWithShape="1">
                <a:blip r:embed="rId6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CaixaDeTexto 56"/>
              <p:cNvSpPr txBox="1"/>
              <p:nvPr/>
            </p:nvSpPr>
            <p:spPr>
              <a:xfrm>
                <a:off x="2685798" y="1219965"/>
                <a:ext cx="1788316" cy="4642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𝛾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≫</m:t>
                      </m:r>
                      <m:d>
                        <m:dPr>
                          <m:begChr m:val="‖"/>
                          <m:endChr m:val="‖"/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l-GR" sz="2400" b="1">
                                  <a:latin typeface="Cambria Math"/>
                                  <a:ea typeface="Cambria Math"/>
                                </a:rPr>
                                <m:t>𝛅</m:t>
                              </m:r>
                              <m:r>
                                <a:rPr lang="pt-BR" sz="2400" b="1">
                                  <a:latin typeface="Cambria Math"/>
                                  <a:ea typeface="Cambria Math"/>
                                </a:rPr>
                                <m:t>𝐠</m:t>
                              </m:r>
                            </m:e>
                            <m:sub>
                              <m:r>
                                <a:rPr lang="pt-BR" sz="2400" i="1">
                                  <a:latin typeface="Cambria Math"/>
                                </a:rPr>
                                <m:t>𝑃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7" name="CaixaDeTexto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5798" y="1219965"/>
                <a:ext cx="1788316" cy="464262"/>
              </a:xfrm>
              <a:prstGeom prst="rect">
                <a:avLst/>
              </a:prstGeom>
              <a:blipFill rotWithShape="1">
                <a:blip r:embed="rId7"/>
                <a:stretch>
                  <a:fillRect l="-683" b="-105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CaixaDeTexto 60"/>
          <p:cNvSpPr txBox="1"/>
          <p:nvPr/>
        </p:nvSpPr>
        <p:spPr>
          <a:xfrm>
            <a:off x="2466460" y="1628800"/>
            <a:ext cx="2143099" cy="630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Condição observada</a:t>
            </a:r>
          </a:p>
          <a:p>
            <a:pPr algn="ctr"/>
            <a:r>
              <a:rPr lang="pt-BR" dirty="0" smtClean="0"/>
              <a:t>na prática</a:t>
            </a:r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CaixaDeTexto 35"/>
              <p:cNvSpPr txBox="1"/>
              <p:nvPr/>
            </p:nvSpPr>
            <p:spPr>
              <a:xfrm>
                <a:off x="5357604" y="1124744"/>
                <a:ext cx="3039801" cy="764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400" dirty="0" smtClean="0"/>
                  <a:t>Neste expressão, considerou-se que cada fonte possui um contraste de densidade </a:t>
                </a:r>
                <a14:m>
                  <m:oMath xmlns:m="http://schemas.openxmlformats.org/officeDocument/2006/math">
                    <m:r>
                      <a:rPr lang="pt-BR" sz="1400" i="1" smtClean="0">
                        <a:latin typeface="Cambria Math"/>
                        <a:ea typeface="Cambria Math"/>
                      </a:rPr>
                      <m:t>∆</m:t>
                    </m:r>
                    <m:r>
                      <a:rPr lang="pt-BR" sz="1400" i="1" smtClean="0">
                        <a:latin typeface="Cambria Math"/>
                        <a:ea typeface="Cambria Math"/>
                      </a:rPr>
                      <m:t>𝜌</m:t>
                    </m:r>
                    <m:r>
                      <a:rPr lang="pt-BR" sz="1400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pt-BR" sz="1400" b="0" i="1" smtClean="0">
                        <a:latin typeface="Cambria Math"/>
                        <a:ea typeface="Cambria Math"/>
                      </a:rPr>
                      <m:t>𝜌</m:t>
                    </m:r>
                    <m:r>
                      <a:rPr lang="pt-BR" sz="1400" b="0" i="1" smtClean="0">
                        <a:latin typeface="Cambria Math"/>
                        <a:ea typeface="Cambria Math"/>
                      </a:rPr>
                      <m:t>−</m:t>
                    </m:r>
                    <m:acc>
                      <m:accPr>
                        <m:chr m:val="̃"/>
                        <m:ctrlPr>
                          <a:rPr lang="pt-BR" sz="1400" b="0" i="1" smtClean="0">
                            <a:latin typeface="Cambria Math"/>
                            <a:ea typeface="Cambria Math"/>
                          </a:rPr>
                        </m:ctrlPr>
                      </m:accPr>
                      <m:e>
                        <m:r>
                          <a:rPr lang="pt-BR" sz="1400" b="0" i="1" smtClean="0">
                            <a:latin typeface="Cambria Math"/>
                            <a:ea typeface="Cambria Math"/>
                          </a:rPr>
                          <m:t>𝜌</m:t>
                        </m:r>
                      </m:e>
                    </m:acc>
                  </m:oMath>
                </a14:m>
                <a:r>
                  <a:rPr lang="pt-BR" sz="1400" dirty="0" smtClean="0"/>
                  <a:t> constante</a:t>
                </a:r>
                <a:endParaRPr lang="pt-BR" sz="1400" dirty="0"/>
              </a:p>
            </p:txBody>
          </p:sp>
        </mc:Choice>
        <mc:Fallback>
          <p:sp>
            <p:nvSpPr>
              <p:cNvPr id="36" name="CaixaDeTexto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7604" y="1124744"/>
                <a:ext cx="3039801" cy="764055"/>
              </a:xfrm>
              <a:prstGeom prst="rect">
                <a:avLst/>
              </a:prstGeom>
              <a:blipFill rotWithShape="1">
                <a:blip r:embed="rId8"/>
                <a:stretch>
                  <a:fillRect t="-800" b="-4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7" name="Grupo 36"/>
          <p:cNvGrpSpPr/>
          <p:nvPr/>
        </p:nvGrpSpPr>
        <p:grpSpPr>
          <a:xfrm>
            <a:off x="7606908" y="3409255"/>
            <a:ext cx="1451367" cy="1183170"/>
            <a:chOff x="7606908" y="3409255"/>
            <a:chExt cx="1451367" cy="1183170"/>
          </a:xfrm>
        </p:grpSpPr>
        <p:cxnSp>
          <p:nvCxnSpPr>
            <p:cNvPr id="38" name="Conector reto 37"/>
            <p:cNvCxnSpPr/>
            <p:nvPr/>
          </p:nvCxnSpPr>
          <p:spPr>
            <a:xfrm rot="240000" flipV="1">
              <a:off x="8479186" y="3675766"/>
              <a:ext cx="3276" cy="648000"/>
            </a:xfrm>
            <a:prstGeom prst="line">
              <a:avLst/>
            </a:prstGeom>
            <a:ln w="952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Forma livre 38"/>
            <p:cNvSpPr/>
            <p:nvPr/>
          </p:nvSpPr>
          <p:spPr>
            <a:xfrm rot="561971">
              <a:off x="7896225" y="3666620"/>
              <a:ext cx="1162050" cy="143205"/>
            </a:xfrm>
            <a:custGeom>
              <a:avLst/>
              <a:gdLst>
                <a:gd name="connsiteX0" fmla="*/ 0 w 1162050"/>
                <a:gd name="connsiteY0" fmla="*/ 134040 h 143205"/>
                <a:gd name="connsiteX1" fmla="*/ 171450 w 1162050"/>
                <a:gd name="connsiteY1" fmla="*/ 134040 h 143205"/>
                <a:gd name="connsiteX2" fmla="*/ 419100 w 1162050"/>
                <a:gd name="connsiteY2" fmla="*/ 38790 h 143205"/>
                <a:gd name="connsiteX3" fmla="*/ 762000 w 1162050"/>
                <a:gd name="connsiteY3" fmla="*/ 690 h 143205"/>
                <a:gd name="connsiteX4" fmla="*/ 1009650 w 1162050"/>
                <a:gd name="connsiteY4" fmla="*/ 67365 h 143205"/>
                <a:gd name="connsiteX5" fmla="*/ 1162050 w 1162050"/>
                <a:gd name="connsiteY5" fmla="*/ 124515 h 1432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62050" h="143205">
                  <a:moveTo>
                    <a:pt x="0" y="134040"/>
                  </a:moveTo>
                  <a:cubicBezTo>
                    <a:pt x="50800" y="141977"/>
                    <a:pt x="101600" y="149915"/>
                    <a:pt x="171450" y="134040"/>
                  </a:cubicBezTo>
                  <a:cubicBezTo>
                    <a:pt x="241300" y="118165"/>
                    <a:pt x="320675" y="61015"/>
                    <a:pt x="419100" y="38790"/>
                  </a:cubicBezTo>
                  <a:cubicBezTo>
                    <a:pt x="517525" y="16565"/>
                    <a:pt x="663575" y="-4072"/>
                    <a:pt x="762000" y="690"/>
                  </a:cubicBezTo>
                  <a:cubicBezTo>
                    <a:pt x="860425" y="5452"/>
                    <a:pt x="942975" y="46728"/>
                    <a:pt x="1009650" y="67365"/>
                  </a:cubicBezTo>
                  <a:cubicBezTo>
                    <a:pt x="1076325" y="88002"/>
                    <a:pt x="1119187" y="106258"/>
                    <a:pt x="1162050" y="124515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Elipse 39"/>
            <p:cNvSpPr/>
            <p:nvPr/>
          </p:nvSpPr>
          <p:spPr>
            <a:xfrm>
              <a:off x="8481576" y="3655648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Forma livre 40"/>
            <p:cNvSpPr/>
            <p:nvPr/>
          </p:nvSpPr>
          <p:spPr>
            <a:xfrm>
              <a:off x="7962900" y="4303668"/>
              <a:ext cx="1047750" cy="76200"/>
            </a:xfrm>
            <a:custGeom>
              <a:avLst/>
              <a:gdLst>
                <a:gd name="connsiteX0" fmla="*/ 1047750 w 1047750"/>
                <a:gd name="connsiteY0" fmla="*/ 76200 h 76200"/>
                <a:gd name="connsiteX1" fmla="*/ 533400 w 1047750"/>
                <a:gd name="connsiteY1" fmla="*/ 19050 h 76200"/>
                <a:gd name="connsiteX2" fmla="*/ 0 w 1047750"/>
                <a:gd name="connsiteY2" fmla="*/ 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47750" h="76200">
                  <a:moveTo>
                    <a:pt x="1047750" y="76200"/>
                  </a:moveTo>
                  <a:cubicBezTo>
                    <a:pt x="877887" y="53975"/>
                    <a:pt x="708025" y="31750"/>
                    <a:pt x="533400" y="19050"/>
                  </a:cubicBezTo>
                  <a:cubicBezTo>
                    <a:pt x="358775" y="6350"/>
                    <a:pt x="179387" y="3175"/>
                    <a:pt x="0" y="0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CaixaDeTexto 41"/>
                <p:cNvSpPr txBox="1"/>
                <p:nvPr/>
              </p:nvSpPr>
              <p:spPr>
                <a:xfrm>
                  <a:off x="8444574" y="3409255"/>
                  <a:ext cx="33970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/>
                          </a:rPr>
                          <m:t>𝑃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72" name="CaixaDeTexto 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44574" y="3409255"/>
                  <a:ext cx="339708" cy="307777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3" name="Conector de seta reta 42"/>
            <p:cNvCxnSpPr/>
            <p:nvPr/>
          </p:nvCxnSpPr>
          <p:spPr>
            <a:xfrm rot="300000" flipH="1">
              <a:off x="8435998" y="3673368"/>
              <a:ext cx="54006" cy="26497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ector de seta reta 43"/>
            <p:cNvCxnSpPr/>
            <p:nvPr/>
          </p:nvCxnSpPr>
          <p:spPr>
            <a:xfrm rot="180000">
              <a:off x="8495438" y="3674804"/>
              <a:ext cx="0" cy="26353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Retângulo 44"/>
                <p:cNvSpPr/>
                <p:nvPr/>
              </p:nvSpPr>
              <p:spPr>
                <a:xfrm>
                  <a:off x="8121536" y="3603737"/>
                  <a:ext cx="423385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sz="1400" b="1">
                                <a:latin typeface="Cambria Math"/>
                                <a:ea typeface="Cambria Math"/>
                              </a:rPr>
                              <m:t>𝐠</m:t>
                            </m:r>
                          </m:e>
                          <m:sub>
                            <m:r>
                              <a:rPr lang="pt-BR" sz="1400" i="1">
                                <a:latin typeface="Cambria Math"/>
                              </a:rPr>
                              <m:t>𝑃</m:t>
                            </m:r>
                          </m:sub>
                        </m:sSub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92" name="Retângulo 9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21536" y="3603737"/>
                  <a:ext cx="423385" cy="307777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Retângulo 45"/>
                <p:cNvSpPr/>
                <p:nvPr/>
              </p:nvSpPr>
              <p:spPr>
                <a:xfrm>
                  <a:off x="8423430" y="3645024"/>
                  <a:ext cx="421205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sz="1400" b="1" i="1" smtClean="0">
                                <a:latin typeface="Cambria Math"/>
                                <a:ea typeface="Cambria Math"/>
                              </a:rPr>
                              <m:t>𝛄</m:t>
                            </m:r>
                          </m:e>
                          <m:sub>
                            <m:r>
                              <a:rPr lang="pt-BR" sz="1400" i="1">
                                <a:latin typeface="Cambria Math"/>
                              </a:rPr>
                              <m:t>𝑃</m:t>
                            </m:r>
                          </m:sub>
                        </m:sSub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93" name="Retângulo 9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23430" y="3645024"/>
                  <a:ext cx="421205" cy="307777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b="-2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7" name="Elipse 46"/>
            <p:cNvSpPr/>
            <p:nvPr/>
          </p:nvSpPr>
          <p:spPr>
            <a:xfrm>
              <a:off x="8444574" y="4298382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CaixaDeTexto 47"/>
                <p:cNvSpPr txBox="1"/>
                <p:nvPr/>
              </p:nvSpPr>
              <p:spPr>
                <a:xfrm>
                  <a:off x="8403889" y="4284648"/>
                  <a:ext cx="3518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/>
                          </a:rPr>
                          <m:t>𝑄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97" name="CaixaDeTexto 9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03889" y="4284648"/>
                  <a:ext cx="351828" cy="307777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b="-6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9" name="Conector de seta reta 48"/>
            <p:cNvCxnSpPr/>
            <p:nvPr/>
          </p:nvCxnSpPr>
          <p:spPr>
            <a:xfrm rot="180000">
              <a:off x="8456757" y="4314480"/>
              <a:ext cx="0" cy="26353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Retângulo 49"/>
                <p:cNvSpPr/>
                <p:nvPr/>
              </p:nvSpPr>
              <p:spPr>
                <a:xfrm>
                  <a:off x="8083230" y="4258091"/>
                  <a:ext cx="428066" cy="32303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sz="1400" b="1" i="1" smtClean="0">
                                <a:latin typeface="Cambria Math"/>
                                <a:ea typeface="Cambria Math"/>
                              </a:rPr>
                              <m:t>𝛄</m:t>
                            </m:r>
                          </m:e>
                          <m:sub>
                            <m:r>
                              <a:rPr lang="pt-BR" sz="1400" b="0" i="1" smtClean="0">
                                <a:latin typeface="Cambria Math"/>
                              </a:rPr>
                              <m:t>𝑄</m:t>
                            </m:r>
                          </m:sub>
                        </m:sSub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101" name="Retângulo 10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83230" y="4258091"/>
                  <a:ext cx="428066" cy="323037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b="-192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1" name="CaixaDeTexto 50"/>
            <p:cNvSpPr txBox="1"/>
            <p:nvPr/>
          </p:nvSpPr>
          <p:spPr>
            <a:xfrm>
              <a:off x="7740352" y="4150479"/>
              <a:ext cx="2728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/>
                <a:t>E</a:t>
              </a:r>
              <a:endParaRPr lang="pt-BR" sz="1400" dirty="0"/>
            </a:p>
          </p:txBody>
        </p:sp>
        <p:sp>
          <p:nvSpPr>
            <p:cNvPr id="52" name="CaixaDeTexto 51"/>
            <p:cNvSpPr txBox="1"/>
            <p:nvPr/>
          </p:nvSpPr>
          <p:spPr>
            <a:xfrm>
              <a:off x="7606908" y="3553271"/>
              <a:ext cx="35336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/>
                <a:t>ST</a:t>
              </a:r>
              <a:endParaRPr lang="pt-BR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020762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Imagem 4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6713" y="3294398"/>
            <a:ext cx="4079464" cy="3528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/>
              <p:cNvSpPr txBox="1"/>
              <p:nvPr/>
            </p:nvSpPr>
            <p:spPr>
              <a:xfrm>
                <a:off x="73713" y="57673"/>
                <a:ext cx="216386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𝛅</m:t>
                          </m:r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13" y="57673"/>
                <a:ext cx="2163863" cy="461665"/>
              </a:xfrm>
              <a:prstGeom prst="rect">
                <a:avLst/>
              </a:prstGeom>
              <a:blipFill rotWithShape="1">
                <a:blip r:embed="rId5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aixaDeTexto 2"/>
          <p:cNvSpPr txBox="1"/>
          <p:nvPr/>
        </p:nvSpPr>
        <p:spPr>
          <a:xfrm>
            <a:off x="63350" y="476672"/>
            <a:ext cx="21845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Vetor distúrbio de gravidade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73713" y="1330092"/>
                <a:ext cx="216386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𝛿</m:t>
                          </m:r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𝑔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𝑔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𝛾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13" y="1330092"/>
                <a:ext cx="2163863" cy="461665"/>
              </a:xfrm>
              <a:prstGeom prst="rect">
                <a:avLst/>
              </a:prstGeom>
              <a:blipFill rotWithShape="1">
                <a:blip r:embed="rId6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aixaDeTexto 4"/>
          <p:cNvSpPr txBox="1"/>
          <p:nvPr/>
        </p:nvSpPr>
        <p:spPr>
          <a:xfrm>
            <a:off x="63350" y="1763524"/>
            <a:ext cx="2184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Distúrbio de gravidade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tângulo 33"/>
              <p:cNvSpPr/>
              <p:nvPr/>
            </p:nvSpPr>
            <p:spPr>
              <a:xfrm>
                <a:off x="2423913" y="282840"/>
                <a:ext cx="222009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>
                              <a:latin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b="1">
                              <a:latin typeface="Cambria Math"/>
                              <a:ea typeface="Cambria Math"/>
                            </a:rPr>
                            <m:t>𝛅</m:t>
                          </m:r>
                          <m:r>
                            <a:rPr lang="pt-BR" sz="2400" b="1"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4" name="Retângulo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3913" y="282840"/>
                <a:ext cx="2220095" cy="461665"/>
              </a:xfrm>
              <a:prstGeom prst="rect">
                <a:avLst/>
              </a:prstGeom>
              <a:blipFill rotWithShape="1">
                <a:blip r:embed="rId7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CaixaDeTexto 58"/>
          <p:cNvSpPr txBox="1"/>
          <p:nvPr/>
        </p:nvSpPr>
        <p:spPr>
          <a:xfrm>
            <a:off x="2466460" y="1628800"/>
            <a:ext cx="2143099" cy="630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Condição observada</a:t>
            </a:r>
          </a:p>
          <a:p>
            <a:pPr algn="ctr"/>
            <a:r>
              <a:rPr lang="pt-BR" dirty="0" smtClean="0"/>
              <a:t>na prática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aixaDeTexto 29"/>
              <p:cNvSpPr txBox="1"/>
              <p:nvPr/>
            </p:nvSpPr>
            <p:spPr>
              <a:xfrm>
                <a:off x="8403889" y="4284648"/>
                <a:ext cx="35182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/>
                        </a:rPr>
                        <m:t>𝑄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30" name="CaixaDeTexto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3889" y="4284648"/>
                <a:ext cx="351828" cy="307777"/>
              </a:xfrm>
              <a:prstGeom prst="rect">
                <a:avLst/>
              </a:prstGeom>
              <a:blipFill rotWithShape="1">
                <a:blip r:embed="rId12"/>
                <a:stretch>
                  <a:fillRect b="-6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upo 7"/>
          <p:cNvGrpSpPr/>
          <p:nvPr/>
        </p:nvGrpSpPr>
        <p:grpSpPr>
          <a:xfrm>
            <a:off x="7606908" y="3409255"/>
            <a:ext cx="1451367" cy="1171873"/>
            <a:chOff x="7606908" y="3409255"/>
            <a:chExt cx="1451367" cy="117187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CaixaDeTexto 19"/>
                <p:cNvSpPr txBox="1"/>
                <p:nvPr/>
              </p:nvSpPr>
              <p:spPr>
                <a:xfrm>
                  <a:off x="8444574" y="3409255"/>
                  <a:ext cx="33970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/>
                          </a:rPr>
                          <m:t>𝑃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20" name="CaixaDeTexto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44574" y="3409255"/>
                  <a:ext cx="339708" cy="307777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3" name="Conector de seta reta 32"/>
            <p:cNvCxnSpPr/>
            <p:nvPr/>
          </p:nvCxnSpPr>
          <p:spPr>
            <a:xfrm rot="180000">
              <a:off x="8456757" y="4314480"/>
              <a:ext cx="0" cy="263538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to 14"/>
            <p:cNvCxnSpPr/>
            <p:nvPr/>
          </p:nvCxnSpPr>
          <p:spPr>
            <a:xfrm rot="240000" flipV="1">
              <a:off x="8479186" y="3675766"/>
              <a:ext cx="3276" cy="648000"/>
            </a:xfrm>
            <a:prstGeom prst="line">
              <a:avLst/>
            </a:prstGeom>
            <a:ln w="952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Forma livre 15"/>
            <p:cNvSpPr/>
            <p:nvPr/>
          </p:nvSpPr>
          <p:spPr>
            <a:xfrm rot="561971">
              <a:off x="7896225" y="3666620"/>
              <a:ext cx="1162050" cy="143205"/>
            </a:xfrm>
            <a:custGeom>
              <a:avLst/>
              <a:gdLst>
                <a:gd name="connsiteX0" fmla="*/ 0 w 1162050"/>
                <a:gd name="connsiteY0" fmla="*/ 134040 h 143205"/>
                <a:gd name="connsiteX1" fmla="*/ 171450 w 1162050"/>
                <a:gd name="connsiteY1" fmla="*/ 134040 h 143205"/>
                <a:gd name="connsiteX2" fmla="*/ 419100 w 1162050"/>
                <a:gd name="connsiteY2" fmla="*/ 38790 h 143205"/>
                <a:gd name="connsiteX3" fmla="*/ 762000 w 1162050"/>
                <a:gd name="connsiteY3" fmla="*/ 690 h 143205"/>
                <a:gd name="connsiteX4" fmla="*/ 1009650 w 1162050"/>
                <a:gd name="connsiteY4" fmla="*/ 67365 h 143205"/>
                <a:gd name="connsiteX5" fmla="*/ 1162050 w 1162050"/>
                <a:gd name="connsiteY5" fmla="*/ 124515 h 1432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62050" h="143205">
                  <a:moveTo>
                    <a:pt x="0" y="134040"/>
                  </a:moveTo>
                  <a:cubicBezTo>
                    <a:pt x="50800" y="141977"/>
                    <a:pt x="101600" y="149915"/>
                    <a:pt x="171450" y="134040"/>
                  </a:cubicBezTo>
                  <a:cubicBezTo>
                    <a:pt x="241300" y="118165"/>
                    <a:pt x="320675" y="61015"/>
                    <a:pt x="419100" y="38790"/>
                  </a:cubicBezTo>
                  <a:cubicBezTo>
                    <a:pt x="517525" y="16565"/>
                    <a:pt x="663575" y="-4072"/>
                    <a:pt x="762000" y="690"/>
                  </a:cubicBezTo>
                  <a:cubicBezTo>
                    <a:pt x="860425" y="5452"/>
                    <a:pt x="942975" y="46728"/>
                    <a:pt x="1009650" y="67365"/>
                  </a:cubicBezTo>
                  <a:cubicBezTo>
                    <a:pt x="1076325" y="88002"/>
                    <a:pt x="1119187" y="106258"/>
                    <a:pt x="1162050" y="124515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Forma livre 18"/>
            <p:cNvSpPr/>
            <p:nvPr/>
          </p:nvSpPr>
          <p:spPr>
            <a:xfrm>
              <a:off x="7962900" y="4303668"/>
              <a:ext cx="1047750" cy="76200"/>
            </a:xfrm>
            <a:custGeom>
              <a:avLst/>
              <a:gdLst>
                <a:gd name="connsiteX0" fmla="*/ 1047750 w 1047750"/>
                <a:gd name="connsiteY0" fmla="*/ 76200 h 76200"/>
                <a:gd name="connsiteX1" fmla="*/ 533400 w 1047750"/>
                <a:gd name="connsiteY1" fmla="*/ 19050 h 76200"/>
                <a:gd name="connsiteX2" fmla="*/ 0 w 1047750"/>
                <a:gd name="connsiteY2" fmla="*/ 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47750" h="76200">
                  <a:moveTo>
                    <a:pt x="1047750" y="76200"/>
                  </a:moveTo>
                  <a:cubicBezTo>
                    <a:pt x="877887" y="53975"/>
                    <a:pt x="708025" y="31750"/>
                    <a:pt x="533400" y="19050"/>
                  </a:cubicBezTo>
                  <a:cubicBezTo>
                    <a:pt x="358775" y="6350"/>
                    <a:pt x="179387" y="3175"/>
                    <a:pt x="0" y="0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1" name="Conector de seta reta 20"/>
            <p:cNvCxnSpPr/>
            <p:nvPr/>
          </p:nvCxnSpPr>
          <p:spPr>
            <a:xfrm rot="300000" flipH="1">
              <a:off x="8435998" y="3673368"/>
              <a:ext cx="54006" cy="26497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de seta reta 21"/>
            <p:cNvCxnSpPr/>
            <p:nvPr/>
          </p:nvCxnSpPr>
          <p:spPr>
            <a:xfrm rot="180000">
              <a:off x="8495438" y="3674804"/>
              <a:ext cx="0" cy="263538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tângulo 22"/>
                <p:cNvSpPr/>
                <p:nvPr/>
              </p:nvSpPr>
              <p:spPr>
                <a:xfrm>
                  <a:off x="8121536" y="3603737"/>
                  <a:ext cx="423385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sz="1400" b="1">
                                <a:latin typeface="Cambria Math"/>
                                <a:ea typeface="Cambria Math"/>
                              </a:rPr>
                              <m:t>𝐠</m:t>
                            </m:r>
                          </m:e>
                          <m:sub>
                            <m:r>
                              <a:rPr lang="pt-BR" sz="1400" i="1">
                                <a:latin typeface="Cambria Math"/>
                              </a:rPr>
                              <m:t>𝑃</m:t>
                            </m:r>
                          </m:sub>
                        </m:sSub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23" name="Retângulo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21536" y="3603737"/>
                  <a:ext cx="423385" cy="307777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Retângulo 23"/>
                <p:cNvSpPr/>
                <p:nvPr/>
              </p:nvSpPr>
              <p:spPr>
                <a:xfrm>
                  <a:off x="8423430" y="3645024"/>
                  <a:ext cx="421205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sz="14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/>
                              </a:rPr>
                              <m:t>𝛄</m:t>
                            </m:r>
                          </m:e>
                          <m:sub>
                            <m:r>
                              <a:rPr lang="pt-BR" sz="14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𝑃</m:t>
                            </m:r>
                          </m:sub>
                        </m:sSub>
                      </m:oMath>
                    </m:oMathPara>
                  </a14:m>
                  <a:endParaRPr lang="pt-BR" sz="14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Retângulo 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23430" y="3645024"/>
                  <a:ext cx="421205" cy="307777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b="-2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" name="Elipse 25"/>
            <p:cNvSpPr/>
            <p:nvPr/>
          </p:nvSpPr>
          <p:spPr>
            <a:xfrm>
              <a:off x="8444574" y="4298382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Retângulo 34"/>
                <p:cNvSpPr/>
                <p:nvPr/>
              </p:nvSpPr>
              <p:spPr>
                <a:xfrm>
                  <a:off x="8083230" y="4258091"/>
                  <a:ext cx="428066" cy="32303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sz="14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/>
                              </a:rPr>
                              <m:t>𝛄</m:t>
                            </m:r>
                          </m:e>
                          <m:sub>
                            <m:r>
                              <a:rPr lang="pt-BR" sz="14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𝑄</m:t>
                            </m:r>
                          </m:sub>
                        </m:sSub>
                      </m:oMath>
                    </m:oMathPara>
                  </a14:m>
                  <a:endParaRPr lang="pt-BR" sz="14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35" name="Retângulo 3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83230" y="4258091"/>
                  <a:ext cx="428066" cy="323037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b="-192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6" name="CaixaDeTexto 35"/>
            <p:cNvSpPr txBox="1"/>
            <p:nvPr/>
          </p:nvSpPr>
          <p:spPr>
            <a:xfrm>
              <a:off x="7740352" y="4150479"/>
              <a:ext cx="2728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/>
                <a:t>E</a:t>
              </a:r>
              <a:endParaRPr lang="pt-BR" sz="1400" dirty="0"/>
            </a:p>
          </p:txBody>
        </p:sp>
        <p:sp>
          <p:nvSpPr>
            <p:cNvPr id="38" name="CaixaDeTexto 37"/>
            <p:cNvSpPr txBox="1"/>
            <p:nvPr/>
          </p:nvSpPr>
          <p:spPr>
            <a:xfrm>
              <a:off x="7606908" y="3553271"/>
              <a:ext cx="35336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/>
                <a:t>ST</a:t>
              </a:r>
              <a:endParaRPr lang="pt-BR" sz="1400" dirty="0"/>
            </a:p>
          </p:txBody>
        </p:sp>
        <p:sp>
          <p:nvSpPr>
            <p:cNvPr id="17" name="Elipse 16"/>
            <p:cNvSpPr/>
            <p:nvPr/>
          </p:nvSpPr>
          <p:spPr>
            <a:xfrm>
              <a:off x="8481576" y="3655648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ixaDeTexto 9"/>
              <p:cNvSpPr txBox="1"/>
              <p:nvPr/>
            </p:nvSpPr>
            <p:spPr>
              <a:xfrm>
                <a:off x="899592" y="4725144"/>
                <a:ext cx="3593416" cy="19423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dirty="0" smtClean="0"/>
                  <a:t>Em geral, considera-se que a direção do vetor gravidade normal no ponto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𝑃</m:t>
                    </m:r>
                  </m:oMath>
                </a14:m>
                <a:r>
                  <a:rPr lang="pt-BR" dirty="0" smtClean="0"/>
                  <a:t> é igual a direção do vetor gravidade normal no ponto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𝑄</m:t>
                    </m:r>
                  </m:oMath>
                </a14:m>
                <a:r>
                  <a:rPr lang="pt-BR" dirty="0" smtClean="0"/>
                  <a:t>. No sistema de coordenadas geodésicas, esta direção é constante ao longo da normal ao elipsoide</a:t>
                </a:r>
              </a:p>
            </p:txBody>
          </p:sp>
        </mc:Choice>
        <mc:Fallback xmlns="">
          <p:sp>
            <p:nvSpPr>
              <p:cNvPr id="10" name="CaixaDeTexto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4725144"/>
                <a:ext cx="3593416" cy="1942392"/>
              </a:xfrm>
              <a:prstGeom prst="rect">
                <a:avLst/>
              </a:prstGeom>
              <a:blipFill rotWithShape="1">
                <a:blip r:embed="rId17"/>
                <a:stretch>
                  <a:fillRect l="-1528" t="-1567" r="-2547" b="-846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CaixaDeTexto 39"/>
              <p:cNvSpPr txBox="1"/>
              <p:nvPr/>
            </p:nvSpPr>
            <p:spPr>
              <a:xfrm>
                <a:off x="2685798" y="1219965"/>
                <a:ext cx="1788316" cy="4642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𝛾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≫</m:t>
                      </m:r>
                      <m:d>
                        <m:dPr>
                          <m:begChr m:val="‖"/>
                          <m:endChr m:val="‖"/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l-GR" sz="2400" b="1">
                                  <a:latin typeface="Cambria Math"/>
                                  <a:ea typeface="Cambria Math"/>
                                </a:rPr>
                                <m:t>𝛅</m:t>
                              </m:r>
                              <m:r>
                                <a:rPr lang="pt-BR" sz="2400" b="1">
                                  <a:latin typeface="Cambria Math"/>
                                  <a:ea typeface="Cambria Math"/>
                                </a:rPr>
                                <m:t>𝐠</m:t>
                              </m:r>
                            </m:e>
                            <m:sub>
                              <m:r>
                                <a:rPr lang="pt-BR" sz="2400" i="1">
                                  <a:latin typeface="Cambria Math"/>
                                </a:rPr>
                                <m:t>𝑃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CaixaDeTexto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5798" y="1219965"/>
                <a:ext cx="1788316" cy="464262"/>
              </a:xfrm>
              <a:prstGeom prst="rect">
                <a:avLst/>
              </a:prstGeom>
              <a:blipFill rotWithShape="1">
                <a:blip r:embed="rId18"/>
                <a:stretch>
                  <a:fillRect l="-683" b="-105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CaixaDeTexto 41"/>
              <p:cNvSpPr txBox="1"/>
              <p:nvPr/>
            </p:nvSpPr>
            <p:spPr>
              <a:xfrm>
                <a:off x="5324569" y="1844824"/>
                <a:ext cx="2886303" cy="10154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𝛅</m:t>
                          </m:r>
                          <m:r>
                            <a:rPr lang="pt-BR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</a:rPr>
                        <m:t>𝐺</m:t>
                      </m:r>
                      <m:nary>
                        <m:naryPr>
                          <m:chr m:val="∑"/>
                          <m:supHide m:val="on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pt-BR" b="0" i="1" smtClean="0">
                              <a:latin typeface="Cambria Math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pt-BR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∆</m:t>
                              </m:r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pt-BR" i="1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  <m:nary>
                            <m:naryPr>
                              <m:chr m:val="∭"/>
                              <m:limLoc m:val="undOvr"/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</m:sub>
                            <m:sup/>
                            <m:e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𝛻</m:t>
                              </m:r>
                              <m:f>
                                <m:fPr>
                                  <m:ctrlPr>
                                    <a:rPr lang="pt-BR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pt-BR" i="1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pt-BR" i="1">
                                      <a:latin typeface="Cambria Math"/>
                                      <a:ea typeface="Cambria Math"/>
                                    </a:rPr>
                                    <m:t>ℓ</m:t>
                                  </m:r>
                                </m:den>
                              </m:f>
                              <m:r>
                                <a:rPr lang="pt-BR" i="1">
                                  <a:latin typeface="Cambria Math"/>
                                </a:rPr>
                                <m:t>𝑑𝑣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42" name="CaixaDeTexto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4569" y="1844824"/>
                <a:ext cx="2886303" cy="1015406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3132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Parei aqui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97621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Imagem 3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6713" y="3294398"/>
            <a:ext cx="4079464" cy="3528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/>
              <p:cNvSpPr txBox="1"/>
              <p:nvPr/>
            </p:nvSpPr>
            <p:spPr>
              <a:xfrm>
                <a:off x="73713" y="57673"/>
                <a:ext cx="216386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𝛅</m:t>
                          </m:r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13" y="57673"/>
                <a:ext cx="2163863" cy="461665"/>
              </a:xfrm>
              <a:prstGeom prst="rect">
                <a:avLst/>
              </a:prstGeom>
              <a:blipFill rotWithShape="1">
                <a:blip r:embed="rId5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aixaDeTexto 2"/>
          <p:cNvSpPr txBox="1"/>
          <p:nvPr/>
        </p:nvSpPr>
        <p:spPr>
          <a:xfrm>
            <a:off x="63350" y="476672"/>
            <a:ext cx="21845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Vetor distúrbio de gravidade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73713" y="1330092"/>
                <a:ext cx="216386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𝛿</m:t>
                          </m:r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𝑔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𝑔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𝛾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13" y="1330092"/>
                <a:ext cx="2163863" cy="461665"/>
              </a:xfrm>
              <a:prstGeom prst="rect">
                <a:avLst/>
              </a:prstGeom>
              <a:blipFill rotWithShape="1">
                <a:blip r:embed="rId6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aixaDeTexto 4"/>
          <p:cNvSpPr txBox="1"/>
          <p:nvPr/>
        </p:nvSpPr>
        <p:spPr>
          <a:xfrm>
            <a:off x="63350" y="1763524"/>
            <a:ext cx="2184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Distúrbio de gravidade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tângulo 33"/>
              <p:cNvSpPr/>
              <p:nvPr/>
            </p:nvSpPr>
            <p:spPr>
              <a:xfrm>
                <a:off x="2423913" y="282840"/>
                <a:ext cx="222009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>
                              <a:latin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b="1">
                              <a:latin typeface="Cambria Math"/>
                              <a:ea typeface="Cambria Math"/>
                            </a:rPr>
                            <m:t>𝛅</m:t>
                          </m:r>
                          <m:r>
                            <a:rPr lang="pt-BR" sz="2400" b="1"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4" name="Retângulo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3913" y="282840"/>
                <a:ext cx="2220095" cy="461665"/>
              </a:xfrm>
              <a:prstGeom prst="rect">
                <a:avLst/>
              </a:prstGeom>
              <a:blipFill rotWithShape="1">
                <a:blip r:embed="rId7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CaixaDeTexto 58"/>
          <p:cNvSpPr txBox="1"/>
          <p:nvPr/>
        </p:nvSpPr>
        <p:spPr>
          <a:xfrm>
            <a:off x="2466460" y="1628800"/>
            <a:ext cx="2143099" cy="630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Condição observada</a:t>
            </a:r>
          </a:p>
          <a:p>
            <a:pPr algn="ctr"/>
            <a:r>
              <a:rPr lang="pt-BR" dirty="0" smtClean="0"/>
              <a:t>na prática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/>
              <p:cNvSpPr txBox="1"/>
              <p:nvPr/>
            </p:nvSpPr>
            <p:spPr>
              <a:xfrm>
                <a:off x="4758870" y="836712"/>
                <a:ext cx="3809724" cy="13726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dirty="0" smtClean="0"/>
                  <a:t>Por simplicidade, considere que o distúrbio seja produzido por apenas uma fonte com contraste de densidade constante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/>
                        <a:ea typeface="Cambria Math"/>
                      </a:rPr>
                      <m:t>∆</m:t>
                    </m:r>
                    <m:r>
                      <a:rPr lang="pt-BR" i="1" smtClean="0">
                        <a:latin typeface="Cambria Math"/>
                        <a:ea typeface="Cambria Math"/>
                      </a:rPr>
                      <m:t>𝜌</m:t>
                    </m:r>
                    <m:r>
                      <a:rPr lang="pt-BR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pt-BR" b="0" i="1" smtClean="0">
                        <a:latin typeface="Cambria Math"/>
                        <a:ea typeface="Cambria Math"/>
                      </a:rPr>
                      <m:t>𝜌</m:t>
                    </m:r>
                    <m:r>
                      <a:rPr lang="pt-BR" b="0" i="1" smtClean="0">
                        <a:latin typeface="Cambria Math"/>
                        <a:ea typeface="Cambria Math"/>
                      </a:rPr>
                      <m:t>−</m:t>
                    </m:r>
                    <m:acc>
                      <m:accPr>
                        <m:chr m:val="̃"/>
                        <m:ctrlPr>
                          <a:rPr lang="pt-BR" b="0" i="1" smtClean="0">
                            <a:latin typeface="Cambria Math"/>
                            <a:ea typeface="Cambria Math"/>
                          </a:rPr>
                        </m:ctrlPr>
                      </m:accPr>
                      <m:e>
                        <m:r>
                          <a:rPr lang="pt-BR" b="0" i="1" smtClean="0">
                            <a:latin typeface="Cambria Math"/>
                            <a:ea typeface="Cambria Math"/>
                          </a:rPr>
                          <m:t>𝜌</m:t>
                        </m:r>
                      </m:e>
                    </m:acc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6" name="CaixaDe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8870" y="836712"/>
                <a:ext cx="3809724" cy="1372637"/>
              </a:xfrm>
              <a:prstGeom prst="rect">
                <a:avLst/>
              </a:prstGeom>
              <a:blipFill rotWithShape="1">
                <a:blip r:embed="rId15"/>
                <a:stretch>
                  <a:fillRect t="-222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CaixaDeTexto 38"/>
              <p:cNvSpPr txBox="1"/>
              <p:nvPr/>
            </p:nvSpPr>
            <p:spPr>
              <a:xfrm>
                <a:off x="5062874" y="2087015"/>
                <a:ext cx="2472665" cy="8188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𝛅</m:t>
                          </m:r>
                          <m:r>
                            <a:rPr lang="pt-BR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</a:rPr>
                        <m:t>𝐺</m:t>
                      </m:r>
                      <m:r>
                        <a:rPr lang="pt-BR" b="0" i="1" smtClean="0">
                          <a:latin typeface="Cambria Math"/>
                        </a:rPr>
                        <m:t> ∆</m:t>
                      </m:r>
                      <m:r>
                        <a:rPr lang="pt-BR" i="1">
                          <a:latin typeface="Cambria Math"/>
                          <a:ea typeface="Cambria Math"/>
                        </a:rPr>
                        <m:t>𝜌</m:t>
                      </m:r>
                      <m:nary>
                        <m:naryPr>
                          <m:chr m:val="∭"/>
                          <m:limLoc m:val="undOvr"/>
                          <m:subHide m:val="on"/>
                          <m:supHide m:val="on"/>
                          <m:ctrlPr>
                            <a:rPr lang="pt-BR" i="1" smtClean="0">
                              <a:latin typeface="Cambria Math"/>
                              <a:ea typeface="Cambria Math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𝛻</m:t>
                          </m:r>
                          <m:f>
                            <m:fPr>
                              <m:ctrlPr>
                                <a:rPr lang="pt-BR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pt-BR" i="1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ℓ</m:t>
                              </m:r>
                            </m:den>
                          </m:f>
                          <m:r>
                            <a:rPr lang="pt-BR" i="1">
                              <a:latin typeface="Cambria Math"/>
                            </a:rPr>
                            <m:t>𝑑𝑣</m:t>
                          </m:r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9" name="CaixaDeTexto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2874" y="2087015"/>
                <a:ext cx="2472665" cy="818879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tângulo 7"/>
              <p:cNvSpPr/>
              <p:nvPr/>
            </p:nvSpPr>
            <p:spPr>
              <a:xfrm>
                <a:off x="1426239" y="2675061"/>
                <a:ext cx="164339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pt-BR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/>
                                  <a:ea typeface="Cambria Math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pt-BR" sz="2400" i="1">
                                  <a:latin typeface="Cambria Math"/>
                                </a:rPr>
                                <m:t>𝑃</m:t>
                              </m:r>
                            </m:sub>
                          </m:sSub>
                          <m:acc>
                            <m:accPr>
                              <m:chr m:val="̂"/>
                              <m:ctrlPr>
                                <a:rPr lang="pt-BR" sz="2400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 i="0" smtClean="0">
                                  <a:latin typeface="Cambria Math"/>
                                  <a:ea typeface="Cambria Math"/>
                                </a:rPr>
                                <m:t>𝛄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8" name="Retângulo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6239" y="2675061"/>
                <a:ext cx="1643399" cy="461665"/>
              </a:xfrm>
              <a:prstGeom prst="rect">
                <a:avLst/>
              </a:prstGeom>
              <a:blipFill rotWithShape="1">
                <a:blip r:embed="rId17"/>
                <a:stretch>
                  <a:fillRect t="-5263" r="-11481" b="-789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CaixaDeTexto 40"/>
              <p:cNvSpPr txBox="1"/>
              <p:nvPr/>
            </p:nvSpPr>
            <p:spPr>
              <a:xfrm>
                <a:off x="2685798" y="1219965"/>
                <a:ext cx="1788316" cy="4642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𝛾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≫</m:t>
                      </m:r>
                      <m:d>
                        <m:dPr>
                          <m:begChr m:val="‖"/>
                          <m:endChr m:val="‖"/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l-GR" sz="2400" b="1">
                                  <a:latin typeface="Cambria Math"/>
                                  <a:ea typeface="Cambria Math"/>
                                </a:rPr>
                                <m:t>𝛅</m:t>
                              </m:r>
                              <m:r>
                                <a:rPr lang="pt-BR" sz="2400" b="1">
                                  <a:latin typeface="Cambria Math"/>
                                  <a:ea typeface="Cambria Math"/>
                                </a:rPr>
                                <m:t>𝐠</m:t>
                              </m:r>
                            </m:e>
                            <m:sub>
                              <m:r>
                                <a:rPr lang="pt-BR" sz="2400" i="1">
                                  <a:latin typeface="Cambria Math"/>
                                </a:rPr>
                                <m:t>𝑃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CaixaDeTexto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5798" y="1219965"/>
                <a:ext cx="1788316" cy="464262"/>
              </a:xfrm>
              <a:prstGeom prst="rect">
                <a:avLst/>
              </a:prstGeom>
              <a:blipFill rotWithShape="1">
                <a:blip r:embed="rId18"/>
                <a:stretch>
                  <a:fillRect l="-683" b="-105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CaixaDeTexto 51"/>
              <p:cNvSpPr txBox="1"/>
              <p:nvPr/>
            </p:nvSpPr>
            <p:spPr>
              <a:xfrm>
                <a:off x="899592" y="4725144"/>
                <a:ext cx="3593416" cy="19423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dirty="0" smtClean="0"/>
                  <a:t>Em geral, considera-se que a direção do vetor gravidade normal no ponto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𝑃</m:t>
                    </m:r>
                  </m:oMath>
                </a14:m>
                <a:r>
                  <a:rPr lang="pt-BR" dirty="0" smtClean="0"/>
                  <a:t> é igual a direção do vetor gravidade normal no ponto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𝑄</m:t>
                    </m:r>
                  </m:oMath>
                </a14:m>
                <a:r>
                  <a:rPr lang="pt-BR" dirty="0" smtClean="0"/>
                  <a:t>. No sistema de coordenadas geodésicas, esta direção é constante ao longo da normal ao elipsoide</a:t>
                </a:r>
              </a:p>
            </p:txBody>
          </p:sp>
        </mc:Choice>
        <mc:Fallback xmlns="">
          <p:sp>
            <p:nvSpPr>
              <p:cNvPr id="52" name="CaixaDeTexto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4725144"/>
                <a:ext cx="3593416" cy="1942392"/>
              </a:xfrm>
              <a:prstGeom prst="rect">
                <a:avLst/>
              </a:prstGeom>
              <a:blipFill rotWithShape="1">
                <a:blip r:embed="rId19"/>
                <a:stretch>
                  <a:fillRect l="-1528" t="-1567" r="-2547" b="-846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Conector de seta reta 10"/>
          <p:cNvCxnSpPr/>
          <p:nvPr/>
        </p:nvCxnSpPr>
        <p:spPr>
          <a:xfrm flipV="1">
            <a:off x="2466460" y="3136726"/>
            <a:ext cx="305340" cy="50829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ixaDeTexto 13"/>
          <p:cNvSpPr txBox="1"/>
          <p:nvPr/>
        </p:nvSpPr>
        <p:spPr>
          <a:xfrm>
            <a:off x="1423900" y="3645024"/>
            <a:ext cx="2134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Direção constante normal ao elipsoide</a:t>
            </a:r>
            <a:endParaRPr lang="pt-BR" dirty="0"/>
          </a:p>
        </p:txBody>
      </p:sp>
      <p:grpSp>
        <p:nvGrpSpPr>
          <p:cNvPr id="42" name="Grupo 41"/>
          <p:cNvGrpSpPr/>
          <p:nvPr/>
        </p:nvGrpSpPr>
        <p:grpSpPr>
          <a:xfrm>
            <a:off x="7606908" y="3409255"/>
            <a:ext cx="1451367" cy="1171873"/>
            <a:chOff x="7606908" y="3409255"/>
            <a:chExt cx="1451367" cy="117187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CaixaDeTexto 42"/>
                <p:cNvSpPr txBox="1"/>
                <p:nvPr/>
              </p:nvSpPr>
              <p:spPr>
                <a:xfrm>
                  <a:off x="8444574" y="3409255"/>
                  <a:ext cx="33970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/>
                          </a:rPr>
                          <m:t>𝑃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20" name="CaixaDeTexto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44574" y="3409255"/>
                  <a:ext cx="339708" cy="307777"/>
                </a:xfrm>
                <a:prstGeom prst="rect">
                  <a:avLst/>
                </a:prstGeom>
                <a:blipFill rotWithShape="1"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4" name="Conector de seta reta 43"/>
            <p:cNvCxnSpPr/>
            <p:nvPr/>
          </p:nvCxnSpPr>
          <p:spPr>
            <a:xfrm rot="180000">
              <a:off x="8456757" y="4314480"/>
              <a:ext cx="0" cy="263538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 reto 44"/>
            <p:cNvCxnSpPr/>
            <p:nvPr/>
          </p:nvCxnSpPr>
          <p:spPr>
            <a:xfrm rot="240000" flipV="1">
              <a:off x="8479186" y="3675766"/>
              <a:ext cx="3276" cy="648000"/>
            </a:xfrm>
            <a:prstGeom prst="line">
              <a:avLst/>
            </a:prstGeom>
            <a:ln w="952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Forma livre 45"/>
            <p:cNvSpPr/>
            <p:nvPr/>
          </p:nvSpPr>
          <p:spPr>
            <a:xfrm rot="561971">
              <a:off x="7896225" y="3666620"/>
              <a:ext cx="1162050" cy="143205"/>
            </a:xfrm>
            <a:custGeom>
              <a:avLst/>
              <a:gdLst>
                <a:gd name="connsiteX0" fmla="*/ 0 w 1162050"/>
                <a:gd name="connsiteY0" fmla="*/ 134040 h 143205"/>
                <a:gd name="connsiteX1" fmla="*/ 171450 w 1162050"/>
                <a:gd name="connsiteY1" fmla="*/ 134040 h 143205"/>
                <a:gd name="connsiteX2" fmla="*/ 419100 w 1162050"/>
                <a:gd name="connsiteY2" fmla="*/ 38790 h 143205"/>
                <a:gd name="connsiteX3" fmla="*/ 762000 w 1162050"/>
                <a:gd name="connsiteY3" fmla="*/ 690 h 143205"/>
                <a:gd name="connsiteX4" fmla="*/ 1009650 w 1162050"/>
                <a:gd name="connsiteY4" fmla="*/ 67365 h 143205"/>
                <a:gd name="connsiteX5" fmla="*/ 1162050 w 1162050"/>
                <a:gd name="connsiteY5" fmla="*/ 124515 h 1432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62050" h="143205">
                  <a:moveTo>
                    <a:pt x="0" y="134040"/>
                  </a:moveTo>
                  <a:cubicBezTo>
                    <a:pt x="50800" y="141977"/>
                    <a:pt x="101600" y="149915"/>
                    <a:pt x="171450" y="134040"/>
                  </a:cubicBezTo>
                  <a:cubicBezTo>
                    <a:pt x="241300" y="118165"/>
                    <a:pt x="320675" y="61015"/>
                    <a:pt x="419100" y="38790"/>
                  </a:cubicBezTo>
                  <a:cubicBezTo>
                    <a:pt x="517525" y="16565"/>
                    <a:pt x="663575" y="-4072"/>
                    <a:pt x="762000" y="690"/>
                  </a:cubicBezTo>
                  <a:cubicBezTo>
                    <a:pt x="860425" y="5452"/>
                    <a:pt x="942975" y="46728"/>
                    <a:pt x="1009650" y="67365"/>
                  </a:cubicBezTo>
                  <a:cubicBezTo>
                    <a:pt x="1076325" y="88002"/>
                    <a:pt x="1119187" y="106258"/>
                    <a:pt x="1162050" y="124515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Forma livre 46"/>
            <p:cNvSpPr/>
            <p:nvPr/>
          </p:nvSpPr>
          <p:spPr>
            <a:xfrm>
              <a:off x="7962900" y="4303668"/>
              <a:ext cx="1047750" cy="76200"/>
            </a:xfrm>
            <a:custGeom>
              <a:avLst/>
              <a:gdLst>
                <a:gd name="connsiteX0" fmla="*/ 1047750 w 1047750"/>
                <a:gd name="connsiteY0" fmla="*/ 76200 h 76200"/>
                <a:gd name="connsiteX1" fmla="*/ 533400 w 1047750"/>
                <a:gd name="connsiteY1" fmla="*/ 19050 h 76200"/>
                <a:gd name="connsiteX2" fmla="*/ 0 w 1047750"/>
                <a:gd name="connsiteY2" fmla="*/ 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47750" h="76200">
                  <a:moveTo>
                    <a:pt x="1047750" y="76200"/>
                  </a:moveTo>
                  <a:cubicBezTo>
                    <a:pt x="877887" y="53975"/>
                    <a:pt x="708025" y="31750"/>
                    <a:pt x="533400" y="19050"/>
                  </a:cubicBezTo>
                  <a:cubicBezTo>
                    <a:pt x="358775" y="6350"/>
                    <a:pt x="179387" y="3175"/>
                    <a:pt x="0" y="0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48" name="Conector de seta reta 47"/>
            <p:cNvCxnSpPr/>
            <p:nvPr/>
          </p:nvCxnSpPr>
          <p:spPr>
            <a:xfrm rot="300000" flipH="1">
              <a:off x="8435998" y="3673368"/>
              <a:ext cx="54006" cy="26497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ector de seta reta 48"/>
            <p:cNvCxnSpPr/>
            <p:nvPr/>
          </p:nvCxnSpPr>
          <p:spPr>
            <a:xfrm rot="180000">
              <a:off x="8495438" y="3674804"/>
              <a:ext cx="0" cy="263538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Retângulo 49"/>
                <p:cNvSpPr/>
                <p:nvPr/>
              </p:nvSpPr>
              <p:spPr>
                <a:xfrm>
                  <a:off x="8121536" y="3603737"/>
                  <a:ext cx="423385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sz="1400" b="1">
                                <a:latin typeface="Cambria Math"/>
                                <a:ea typeface="Cambria Math"/>
                              </a:rPr>
                              <m:t>𝐠</m:t>
                            </m:r>
                          </m:e>
                          <m:sub>
                            <m:r>
                              <a:rPr lang="pt-BR" sz="1400" i="1">
                                <a:latin typeface="Cambria Math"/>
                              </a:rPr>
                              <m:t>𝑃</m:t>
                            </m:r>
                          </m:sub>
                        </m:sSub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23" name="Retângulo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21536" y="3603737"/>
                  <a:ext cx="423385" cy="307777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Retângulo 50"/>
                <p:cNvSpPr/>
                <p:nvPr/>
              </p:nvSpPr>
              <p:spPr>
                <a:xfrm>
                  <a:off x="8423430" y="3645024"/>
                  <a:ext cx="421205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sz="14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/>
                              </a:rPr>
                              <m:t>𝛄</m:t>
                            </m:r>
                          </m:e>
                          <m:sub>
                            <m:r>
                              <a:rPr lang="pt-BR" sz="14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𝑃</m:t>
                            </m:r>
                          </m:sub>
                        </m:sSub>
                      </m:oMath>
                    </m:oMathPara>
                  </a14:m>
                  <a:endParaRPr lang="pt-BR" sz="14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Retângulo 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23430" y="3645024"/>
                  <a:ext cx="421205" cy="307777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b="-2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3" name="Elipse 52"/>
            <p:cNvSpPr/>
            <p:nvPr/>
          </p:nvSpPr>
          <p:spPr>
            <a:xfrm>
              <a:off x="8444574" y="4298382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Retângulo 53"/>
                <p:cNvSpPr/>
                <p:nvPr/>
              </p:nvSpPr>
              <p:spPr>
                <a:xfrm>
                  <a:off x="8083230" y="4258091"/>
                  <a:ext cx="428066" cy="32303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sz="14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/>
                              </a:rPr>
                              <m:t>𝛄</m:t>
                            </m:r>
                          </m:e>
                          <m:sub>
                            <m:r>
                              <a:rPr lang="pt-BR" sz="14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𝑄</m:t>
                            </m:r>
                          </m:sub>
                        </m:sSub>
                      </m:oMath>
                    </m:oMathPara>
                  </a14:m>
                  <a:endParaRPr lang="pt-BR" sz="14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35" name="Retângulo 3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83230" y="4258091"/>
                  <a:ext cx="428066" cy="323037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b="-192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5" name="CaixaDeTexto 54"/>
            <p:cNvSpPr txBox="1"/>
            <p:nvPr/>
          </p:nvSpPr>
          <p:spPr>
            <a:xfrm>
              <a:off x="7740352" y="4150479"/>
              <a:ext cx="2728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/>
                <a:t>E</a:t>
              </a:r>
              <a:endParaRPr lang="pt-BR" sz="1400" dirty="0"/>
            </a:p>
          </p:txBody>
        </p:sp>
        <p:sp>
          <p:nvSpPr>
            <p:cNvPr id="56" name="CaixaDeTexto 55"/>
            <p:cNvSpPr txBox="1"/>
            <p:nvPr/>
          </p:nvSpPr>
          <p:spPr>
            <a:xfrm>
              <a:off x="7606908" y="3553271"/>
              <a:ext cx="35336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/>
                <a:t>ST</a:t>
              </a:r>
              <a:endParaRPr lang="pt-BR" sz="1400" dirty="0"/>
            </a:p>
          </p:txBody>
        </p:sp>
        <p:sp>
          <p:nvSpPr>
            <p:cNvPr id="57" name="Elipse 56"/>
            <p:cNvSpPr/>
            <p:nvPr/>
          </p:nvSpPr>
          <p:spPr>
            <a:xfrm>
              <a:off x="8481576" y="3655648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613562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Imagem 5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6713" y="3294398"/>
            <a:ext cx="4079464" cy="3528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/>
              <p:cNvSpPr txBox="1"/>
              <p:nvPr/>
            </p:nvSpPr>
            <p:spPr>
              <a:xfrm>
                <a:off x="73713" y="57673"/>
                <a:ext cx="216386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𝛅</m:t>
                          </m:r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13" y="57673"/>
                <a:ext cx="2163863" cy="461665"/>
              </a:xfrm>
              <a:prstGeom prst="rect">
                <a:avLst/>
              </a:prstGeom>
              <a:blipFill rotWithShape="1">
                <a:blip r:embed="rId5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aixaDeTexto 2"/>
          <p:cNvSpPr txBox="1"/>
          <p:nvPr/>
        </p:nvSpPr>
        <p:spPr>
          <a:xfrm>
            <a:off x="63350" y="476672"/>
            <a:ext cx="21845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Vetor distúrbio de gravidade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73713" y="1330092"/>
                <a:ext cx="216386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𝛿</m:t>
                          </m:r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𝑔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𝑔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𝛾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13" y="1330092"/>
                <a:ext cx="2163863" cy="461665"/>
              </a:xfrm>
              <a:prstGeom prst="rect">
                <a:avLst/>
              </a:prstGeom>
              <a:blipFill rotWithShape="1">
                <a:blip r:embed="rId6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aixaDeTexto 4"/>
          <p:cNvSpPr txBox="1"/>
          <p:nvPr/>
        </p:nvSpPr>
        <p:spPr>
          <a:xfrm>
            <a:off x="63350" y="1763524"/>
            <a:ext cx="2184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Distúrbio de gravidade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tângulo 33"/>
              <p:cNvSpPr/>
              <p:nvPr/>
            </p:nvSpPr>
            <p:spPr>
              <a:xfrm>
                <a:off x="2423913" y="282840"/>
                <a:ext cx="222009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>
                              <a:latin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b="1">
                              <a:latin typeface="Cambria Math"/>
                              <a:ea typeface="Cambria Math"/>
                            </a:rPr>
                            <m:t>𝛅</m:t>
                          </m:r>
                          <m:r>
                            <a:rPr lang="pt-BR" sz="2400" b="1"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4" name="Retângulo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3913" y="282840"/>
                <a:ext cx="2220095" cy="461665"/>
              </a:xfrm>
              <a:prstGeom prst="rect">
                <a:avLst/>
              </a:prstGeom>
              <a:blipFill rotWithShape="1">
                <a:blip r:embed="rId7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CaixaDeTexto 58"/>
          <p:cNvSpPr txBox="1"/>
          <p:nvPr/>
        </p:nvSpPr>
        <p:spPr>
          <a:xfrm>
            <a:off x="2466460" y="1628800"/>
            <a:ext cx="2143099" cy="630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Condição observada</a:t>
            </a:r>
          </a:p>
          <a:p>
            <a:pPr algn="ctr"/>
            <a:r>
              <a:rPr lang="pt-BR" dirty="0" smtClean="0"/>
              <a:t>na prática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/>
              <p:cNvSpPr txBox="1"/>
              <p:nvPr/>
            </p:nvSpPr>
            <p:spPr>
              <a:xfrm>
                <a:off x="4758870" y="836712"/>
                <a:ext cx="3809724" cy="13726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dirty="0" smtClean="0"/>
                  <a:t>Por simplicidade, considere que o distúrbio seja produzido por apenas uma fonte com contraste de densidade constante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/>
                        <a:ea typeface="Cambria Math"/>
                      </a:rPr>
                      <m:t>∆</m:t>
                    </m:r>
                    <m:r>
                      <a:rPr lang="pt-BR" i="1" smtClean="0">
                        <a:latin typeface="Cambria Math"/>
                        <a:ea typeface="Cambria Math"/>
                      </a:rPr>
                      <m:t>𝜌</m:t>
                    </m:r>
                    <m:r>
                      <a:rPr lang="pt-BR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pt-BR" b="0" i="1" smtClean="0">
                        <a:latin typeface="Cambria Math"/>
                        <a:ea typeface="Cambria Math"/>
                      </a:rPr>
                      <m:t>𝜌</m:t>
                    </m:r>
                    <m:r>
                      <a:rPr lang="pt-BR" b="0" i="1" smtClean="0">
                        <a:latin typeface="Cambria Math"/>
                        <a:ea typeface="Cambria Math"/>
                      </a:rPr>
                      <m:t>−</m:t>
                    </m:r>
                    <m:acc>
                      <m:accPr>
                        <m:chr m:val="̃"/>
                        <m:ctrlPr>
                          <a:rPr lang="pt-BR" b="0" i="1" smtClean="0">
                            <a:latin typeface="Cambria Math"/>
                            <a:ea typeface="Cambria Math"/>
                          </a:rPr>
                        </m:ctrlPr>
                      </m:accPr>
                      <m:e>
                        <m:r>
                          <a:rPr lang="pt-BR" b="0" i="1" smtClean="0">
                            <a:latin typeface="Cambria Math"/>
                            <a:ea typeface="Cambria Math"/>
                          </a:rPr>
                          <m:t>𝜌</m:t>
                        </m:r>
                      </m:e>
                    </m:acc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6" name="CaixaDe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8870" y="836712"/>
                <a:ext cx="3809724" cy="1372637"/>
              </a:xfrm>
              <a:prstGeom prst="rect">
                <a:avLst/>
              </a:prstGeom>
              <a:blipFill rotWithShape="1">
                <a:blip r:embed="rId15"/>
                <a:stretch>
                  <a:fillRect t="-222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CaixaDeTexto 38"/>
              <p:cNvSpPr txBox="1"/>
              <p:nvPr/>
            </p:nvSpPr>
            <p:spPr>
              <a:xfrm>
                <a:off x="5062874" y="2087015"/>
                <a:ext cx="2472665" cy="8188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𝛅</m:t>
                          </m:r>
                          <m:r>
                            <a:rPr lang="pt-BR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</a:rPr>
                        <m:t>𝐺</m:t>
                      </m:r>
                      <m:r>
                        <a:rPr lang="pt-BR" b="0" i="1" smtClean="0">
                          <a:latin typeface="Cambria Math"/>
                        </a:rPr>
                        <m:t> ∆</m:t>
                      </m:r>
                      <m:r>
                        <a:rPr lang="pt-BR" i="1">
                          <a:latin typeface="Cambria Math"/>
                          <a:ea typeface="Cambria Math"/>
                        </a:rPr>
                        <m:t>𝜌</m:t>
                      </m:r>
                      <m:nary>
                        <m:naryPr>
                          <m:chr m:val="∭"/>
                          <m:limLoc m:val="undOvr"/>
                          <m:subHide m:val="on"/>
                          <m:supHide m:val="on"/>
                          <m:ctrlPr>
                            <a:rPr lang="pt-BR" i="1" smtClean="0">
                              <a:latin typeface="Cambria Math"/>
                              <a:ea typeface="Cambria Math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𝛻</m:t>
                          </m:r>
                          <m:f>
                            <m:fPr>
                              <m:ctrlPr>
                                <a:rPr lang="pt-BR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pt-BR" i="1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ℓ</m:t>
                              </m:r>
                            </m:den>
                          </m:f>
                          <m:r>
                            <a:rPr lang="pt-BR" i="1">
                              <a:latin typeface="Cambria Math"/>
                            </a:rPr>
                            <m:t>𝑑𝑣</m:t>
                          </m:r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9" name="CaixaDeTexto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2874" y="2087015"/>
                <a:ext cx="2472665" cy="818879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tângulo 7"/>
              <p:cNvSpPr/>
              <p:nvPr/>
            </p:nvSpPr>
            <p:spPr>
              <a:xfrm>
                <a:off x="1426239" y="2675061"/>
                <a:ext cx="164339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pt-BR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/>
                                  <a:ea typeface="Cambria Math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pt-BR" sz="2400" i="1">
                                  <a:latin typeface="Cambria Math"/>
                                </a:rPr>
                                <m:t>𝑃</m:t>
                              </m:r>
                            </m:sub>
                          </m:sSub>
                          <m:acc>
                            <m:accPr>
                              <m:chr m:val="̂"/>
                              <m:ctrlPr>
                                <a:rPr lang="pt-BR" sz="2400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 i="0" smtClean="0">
                                  <a:latin typeface="Cambria Math"/>
                                  <a:ea typeface="Cambria Math"/>
                                </a:rPr>
                                <m:t>𝛄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8" name="Retângulo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6239" y="2675061"/>
                <a:ext cx="1643399" cy="461665"/>
              </a:xfrm>
              <a:prstGeom prst="rect">
                <a:avLst/>
              </a:prstGeom>
              <a:blipFill rotWithShape="1">
                <a:blip r:embed="rId17"/>
                <a:stretch>
                  <a:fillRect t="-5263" r="-11481" b="-789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CaixaDeTexto 40"/>
              <p:cNvSpPr txBox="1"/>
              <p:nvPr/>
            </p:nvSpPr>
            <p:spPr>
              <a:xfrm>
                <a:off x="2685798" y="1219965"/>
                <a:ext cx="1788316" cy="4642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𝛾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≫</m:t>
                      </m:r>
                      <m:d>
                        <m:dPr>
                          <m:begChr m:val="‖"/>
                          <m:endChr m:val="‖"/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l-GR" sz="2400" b="1">
                                  <a:latin typeface="Cambria Math"/>
                                  <a:ea typeface="Cambria Math"/>
                                </a:rPr>
                                <m:t>𝛅</m:t>
                              </m:r>
                              <m:r>
                                <a:rPr lang="pt-BR" sz="2400" b="1">
                                  <a:latin typeface="Cambria Math"/>
                                  <a:ea typeface="Cambria Math"/>
                                </a:rPr>
                                <m:t>𝐠</m:t>
                              </m:r>
                            </m:e>
                            <m:sub>
                              <m:r>
                                <a:rPr lang="pt-BR" sz="2400" i="1">
                                  <a:latin typeface="Cambria Math"/>
                                </a:rPr>
                                <m:t>𝑃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CaixaDeTexto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5798" y="1219965"/>
                <a:ext cx="1788316" cy="464262"/>
              </a:xfrm>
              <a:prstGeom prst="rect">
                <a:avLst/>
              </a:prstGeom>
              <a:blipFill rotWithShape="1">
                <a:blip r:embed="rId22"/>
                <a:stretch>
                  <a:fillRect l="-683" b="-105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Conector de seta reta 41"/>
          <p:cNvCxnSpPr>
            <a:cxnSpLocks noChangeAspect="1"/>
          </p:cNvCxnSpPr>
          <p:nvPr/>
        </p:nvCxnSpPr>
        <p:spPr>
          <a:xfrm>
            <a:off x="635295" y="3720412"/>
            <a:ext cx="302434" cy="41933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de seta reta 42"/>
          <p:cNvCxnSpPr>
            <a:cxnSpLocks noChangeAspect="1"/>
          </p:cNvCxnSpPr>
          <p:nvPr/>
        </p:nvCxnSpPr>
        <p:spPr>
          <a:xfrm>
            <a:off x="624235" y="3709553"/>
            <a:ext cx="3163775" cy="49058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de seta reta 43"/>
          <p:cNvCxnSpPr>
            <a:cxnSpLocks noChangeAspect="1"/>
          </p:cNvCxnSpPr>
          <p:nvPr/>
        </p:nvCxnSpPr>
        <p:spPr>
          <a:xfrm>
            <a:off x="3781953" y="4212677"/>
            <a:ext cx="302434" cy="419332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de seta reta 44"/>
          <p:cNvCxnSpPr>
            <a:cxnSpLocks noChangeAspect="1"/>
          </p:cNvCxnSpPr>
          <p:nvPr/>
        </p:nvCxnSpPr>
        <p:spPr>
          <a:xfrm>
            <a:off x="916844" y="4141420"/>
            <a:ext cx="3168000" cy="491244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de seta reta 45"/>
          <p:cNvCxnSpPr/>
          <p:nvPr/>
        </p:nvCxnSpPr>
        <p:spPr>
          <a:xfrm>
            <a:off x="635295" y="3730025"/>
            <a:ext cx="3456000" cy="9000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tângulo 46"/>
              <p:cNvSpPr/>
              <p:nvPr/>
            </p:nvSpPr>
            <p:spPr>
              <a:xfrm>
                <a:off x="356071" y="3844180"/>
                <a:ext cx="54624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 i="0" smtClean="0">
                              <a:latin typeface="Cambria Math"/>
                              <a:ea typeface="Cambria Math"/>
                            </a:rPr>
                            <m:t>𝛅</m:t>
                          </m:r>
                          <m:r>
                            <a:rPr lang="pt-BR" sz="1400" b="1" i="0" smtClean="0"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47" name="Retângulo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071" y="3844180"/>
                <a:ext cx="546240" cy="307777"/>
              </a:xfrm>
              <a:prstGeom prst="rect">
                <a:avLst/>
              </a:prstGeom>
              <a:blipFill rotWithShape="1">
                <a:blip r:embed="rId23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tângulo 47"/>
              <p:cNvSpPr/>
              <p:nvPr/>
            </p:nvSpPr>
            <p:spPr>
              <a:xfrm>
                <a:off x="2071597" y="3647070"/>
                <a:ext cx="42293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 i="0" smtClean="0"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48" name="Retângulo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1597" y="3647070"/>
                <a:ext cx="422936" cy="307777"/>
              </a:xfrm>
              <a:prstGeom prst="rect">
                <a:avLst/>
              </a:prstGeom>
              <a:blipFill rotWithShape="1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Arco 48"/>
          <p:cNvSpPr/>
          <p:nvPr/>
        </p:nvSpPr>
        <p:spPr>
          <a:xfrm rot="4908073">
            <a:off x="594632" y="3594215"/>
            <a:ext cx="392994" cy="402602"/>
          </a:xfrm>
          <a:prstGeom prst="arc">
            <a:avLst/>
          </a:prstGeom>
          <a:noFill/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CaixaDeTexto 49"/>
              <p:cNvSpPr txBox="1"/>
              <p:nvPr/>
            </p:nvSpPr>
            <p:spPr>
              <a:xfrm>
                <a:off x="869311" y="3501008"/>
                <a:ext cx="33098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𝜃</m:t>
                      </m:r>
                    </m:oMath>
                  </m:oMathPara>
                </a14:m>
                <a:endParaRPr lang="pt-BR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0" name="CaixaDeTexto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311" y="3501008"/>
                <a:ext cx="330988" cy="307777"/>
              </a:xfrm>
              <a:prstGeom prst="rect">
                <a:avLst/>
              </a:prstGeom>
              <a:blipFill rotWithShape="1"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tângulo 50"/>
              <p:cNvSpPr/>
              <p:nvPr/>
            </p:nvSpPr>
            <p:spPr>
              <a:xfrm>
                <a:off x="4043583" y="4530319"/>
                <a:ext cx="42338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 i="0" smtClean="0">
                              <a:latin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51" name="Retângulo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3583" y="4530319"/>
                <a:ext cx="423386" cy="307777"/>
              </a:xfrm>
              <a:prstGeom prst="rect">
                <a:avLst/>
              </a:prstGeom>
              <a:blipFill rotWithShape="1"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aixaDeTexto 8"/>
          <p:cNvSpPr txBox="1"/>
          <p:nvPr/>
        </p:nvSpPr>
        <p:spPr>
          <a:xfrm>
            <a:off x="88760" y="4509120"/>
            <a:ext cx="2827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Tal como no caso magnético</a:t>
            </a:r>
            <a:endParaRPr lang="pt-BR" dirty="0"/>
          </a:p>
        </p:txBody>
      </p:sp>
      <p:grpSp>
        <p:nvGrpSpPr>
          <p:cNvPr id="53" name="Grupo 52"/>
          <p:cNvGrpSpPr/>
          <p:nvPr/>
        </p:nvGrpSpPr>
        <p:grpSpPr>
          <a:xfrm>
            <a:off x="7606908" y="3409255"/>
            <a:ext cx="1451367" cy="1183170"/>
            <a:chOff x="7606908" y="3409255"/>
            <a:chExt cx="1451367" cy="1183170"/>
          </a:xfrm>
        </p:grpSpPr>
        <p:cxnSp>
          <p:nvCxnSpPr>
            <p:cNvPr id="54" name="Conector reto 53"/>
            <p:cNvCxnSpPr/>
            <p:nvPr/>
          </p:nvCxnSpPr>
          <p:spPr>
            <a:xfrm rot="240000" flipV="1">
              <a:off x="8479186" y="3675766"/>
              <a:ext cx="3276" cy="648000"/>
            </a:xfrm>
            <a:prstGeom prst="line">
              <a:avLst/>
            </a:prstGeom>
            <a:ln w="952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Forma livre 54"/>
            <p:cNvSpPr/>
            <p:nvPr/>
          </p:nvSpPr>
          <p:spPr>
            <a:xfrm rot="561971">
              <a:off x="7896225" y="3666620"/>
              <a:ext cx="1162050" cy="143205"/>
            </a:xfrm>
            <a:custGeom>
              <a:avLst/>
              <a:gdLst>
                <a:gd name="connsiteX0" fmla="*/ 0 w 1162050"/>
                <a:gd name="connsiteY0" fmla="*/ 134040 h 143205"/>
                <a:gd name="connsiteX1" fmla="*/ 171450 w 1162050"/>
                <a:gd name="connsiteY1" fmla="*/ 134040 h 143205"/>
                <a:gd name="connsiteX2" fmla="*/ 419100 w 1162050"/>
                <a:gd name="connsiteY2" fmla="*/ 38790 h 143205"/>
                <a:gd name="connsiteX3" fmla="*/ 762000 w 1162050"/>
                <a:gd name="connsiteY3" fmla="*/ 690 h 143205"/>
                <a:gd name="connsiteX4" fmla="*/ 1009650 w 1162050"/>
                <a:gd name="connsiteY4" fmla="*/ 67365 h 143205"/>
                <a:gd name="connsiteX5" fmla="*/ 1162050 w 1162050"/>
                <a:gd name="connsiteY5" fmla="*/ 124515 h 1432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62050" h="143205">
                  <a:moveTo>
                    <a:pt x="0" y="134040"/>
                  </a:moveTo>
                  <a:cubicBezTo>
                    <a:pt x="50800" y="141977"/>
                    <a:pt x="101600" y="149915"/>
                    <a:pt x="171450" y="134040"/>
                  </a:cubicBezTo>
                  <a:cubicBezTo>
                    <a:pt x="241300" y="118165"/>
                    <a:pt x="320675" y="61015"/>
                    <a:pt x="419100" y="38790"/>
                  </a:cubicBezTo>
                  <a:cubicBezTo>
                    <a:pt x="517525" y="16565"/>
                    <a:pt x="663575" y="-4072"/>
                    <a:pt x="762000" y="690"/>
                  </a:cubicBezTo>
                  <a:cubicBezTo>
                    <a:pt x="860425" y="5452"/>
                    <a:pt x="942975" y="46728"/>
                    <a:pt x="1009650" y="67365"/>
                  </a:cubicBezTo>
                  <a:cubicBezTo>
                    <a:pt x="1076325" y="88002"/>
                    <a:pt x="1119187" y="106258"/>
                    <a:pt x="1162050" y="124515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" name="Elipse 55"/>
            <p:cNvSpPr/>
            <p:nvPr/>
          </p:nvSpPr>
          <p:spPr>
            <a:xfrm>
              <a:off x="8481576" y="3655648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Forma livre 56"/>
            <p:cNvSpPr/>
            <p:nvPr/>
          </p:nvSpPr>
          <p:spPr>
            <a:xfrm>
              <a:off x="7962900" y="4303668"/>
              <a:ext cx="1047750" cy="76200"/>
            </a:xfrm>
            <a:custGeom>
              <a:avLst/>
              <a:gdLst>
                <a:gd name="connsiteX0" fmla="*/ 1047750 w 1047750"/>
                <a:gd name="connsiteY0" fmla="*/ 76200 h 76200"/>
                <a:gd name="connsiteX1" fmla="*/ 533400 w 1047750"/>
                <a:gd name="connsiteY1" fmla="*/ 19050 h 76200"/>
                <a:gd name="connsiteX2" fmla="*/ 0 w 1047750"/>
                <a:gd name="connsiteY2" fmla="*/ 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47750" h="76200">
                  <a:moveTo>
                    <a:pt x="1047750" y="76200"/>
                  </a:moveTo>
                  <a:cubicBezTo>
                    <a:pt x="877887" y="53975"/>
                    <a:pt x="708025" y="31750"/>
                    <a:pt x="533400" y="19050"/>
                  </a:cubicBezTo>
                  <a:cubicBezTo>
                    <a:pt x="358775" y="6350"/>
                    <a:pt x="179387" y="3175"/>
                    <a:pt x="0" y="0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CaixaDeTexto 57"/>
                <p:cNvSpPr txBox="1"/>
                <p:nvPr/>
              </p:nvSpPr>
              <p:spPr>
                <a:xfrm>
                  <a:off x="8444574" y="3409255"/>
                  <a:ext cx="33970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/>
                          </a:rPr>
                          <m:t>𝑃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72" name="CaixaDeTexto 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44574" y="3409255"/>
                  <a:ext cx="339708" cy="307777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0" name="Conector de seta reta 59"/>
            <p:cNvCxnSpPr/>
            <p:nvPr/>
          </p:nvCxnSpPr>
          <p:spPr>
            <a:xfrm rot="300000" flipH="1">
              <a:off x="8435998" y="3673368"/>
              <a:ext cx="54006" cy="26497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ector de seta reta 60"/>
            <p:cNvCxnSpPr/>
            <p:nvPr/>
          </p:nvCxnSpPr>
          <p:spPr>
            <a:xfrm rot="180000">
              <a:off x="8495438" y="3674804"/>
              <a:ext cx="0" cy="26353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Retângulo 61"/>
                <p:cNvSpPr/>
                <p:nvPr/>
              </p:nvSpPr>
              <p:spPr>
                <a:xfrm>
                  <a:off x="8121536" y="3603737"/>
                  <a:ext cx="423385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sz="1400" b="1">
                                <a:latin typeface="Cambria Math"/>
                                <a:ea typeface="Cambria Math"/>
                              </a:rPr>
                              <m:t>𝐠</m:t>
                            </m:r>
                          </m:e>
                          <m:sub>
                            <m:r>
                              <a:rPr lang="pt-BR" sz="1400" i="1">
                                <a:latin typeface="Cambria Math"/>
                              </a:rPr>
                              <m:t>𝑃</m:t>
                            </m:r>
                          </m:sub>
                        </m:sSub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92" name="Retângulo 9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21536" y="3603737"/>
                  <a:ext cx="423385" cy="307777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Retângulo 62"/>
                <p:cNvSpPr/>
                <p:nvPr/>
              </p:nvSpPr>
              <p:spPr>
                <a:xfrm>
                  <a:off x="8423430" y="3645024"/>
                  <a:ext cx="421205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sz="1400" b="1" i="1" smtClean="0">
                                <a:latin typeface="Cambria Math"/>
                                <a:ea typeface="Cambria Math"/>
                              </a:rPr>
                              <m:t>𝛄</m:t>
                            </m:r>
                          </m:e>
                          <m:sub>
                            <m:r>
                              <a:rPr lang="pt-BR" sz="1400" i="1">
                                <a:latin typeface="Cambria Math"/>
                              </a:rPr>
                              <m:t>𝑃</m:t>
                            </m:r>
                          </m:sub>
                        </m:sSub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93" name="Retângulo 9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23430" y="3645024"/>
                  <a:ext cx="421205" cy="307777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b="-2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4" name="Elipse 63"/>
            <p:cNvSpPr/>
            <p:nvPr/>
          </p:nvSpPr>
          <p:spPr>
            <a:xfrm>
              <a:off x="8444574" y="4298382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CaixaDeTexto 64"/>
                <p:cNvSpPr txBox="1"/>
                <p:nvPr/>
              </p:nvSpPr>
              <p:spPr>
                <a:xfrm>
                  <a:off x="8403889" y="4284648"/>
                  <a:ext cx="3518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/>
                          </a:rPr>
                          <m:t>𝑄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97" name="CaixaDeTexto 9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03889" y="4284648"/>
                  <a:ext cx="351828" cy="307777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b="-6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6" name="Conector de seta reta 65"/>
            <p:cNvCxnSpPr/>
            <p:nvPr/>
          </p:nvCxnSpPr>
          <p:spPr>
            <a:xfrm rot="180000">
              <a:off x="8456757" y="4314480"/>
              <a:ext cx="0" cy="26353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Retângulo 66"/>
                <p:cNvSpPr/>
                <p:nvPr/>
              </p:nvSpPr>
              <p:spPr>
                <a:xfrm>
                  <a:off x="8083230" y="4258091"/>
                  <a:ext cx="428066" cy="32303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sz="1400" b="1" i="1" smtClean="0">
                                <a:latin typeface="Cambria Math"/>
                                <a:ea typeface="Cambria Math"/>
                              </a:rPr>
                              <m:t>𝛄</m:t>
                            </m:r>
                          </m:e>
                          <m:sub>
                            <m:r>
                              <a:rPr lang="pt-BR" sz="1400" b="0" i="1" smtClean="0">
                                <a:latin typeface="Cambria Math"/>
                              </a:rPr>
                              <m:t>𝑄</m:t>
                            </m:r>
                          </m:sub>
                        </m:sSub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101" name="Retângulo 10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83230" y="4258091"/>
                  <a:ext cx="428066" cy="323037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b="-192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8" name="CaixaDeTexto 67"/>
            <p:cNvSpPr txBox="1"/>
            <p:nvPr/>
          </p:nvSpPr>
          <p:spPr>
            <a:xfrm>
              <a:off x="7740352" y="4150479"/>
              <a:ext cx="2728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/>
                <a:t>E</a:t>
              </a:r>
              <a:endParaRPr lang="pt-BR" sz="1400" dirty="0"/>
            </a:p>
          </p:txBody>
        </p:sp>
        <p:sp>
          <p:nvSpPr>
            <p:cNvPr id="69" name="CaixaDeTexto 68"/>
            <p:cNvSpPr txBox="1"/>
            <p:nvPr/>
          </p:nvSpPr>
          <p:spPr>
            <a:xfrm>
              <a:off x="7606908" y="3553271"/>
              <a:ext cx="35336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/>
                <a:t>ST</a:t>
              </a:r>
              <a:endParaRPr lang="pt-BR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67814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Imagem 8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6713" y="3294398"/>
            <a:ext cx="4079464" cy="3528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/>
              <p:cNvSpPr txBox="1"/>
              <p:nvPr/>
            </p:nvSpPr>
            <p:spPr>
              <a:xfrm>
                <a:off x="73713" y="57673"/>
                <a:ext cx="216386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𝛅</m:t>
                          </m:r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13" y="57673"/>
                <a:ext cx="2163863" cy="461665"/>
              </a:xfrm>
              <a:prstGeom prst="rect">
                <a:avLst/>
              </a:prstGeom>
              <a:blipFill rotWithShape="1">
                <a:blip r:embed="rId5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aixaDeTexto 2"/>
          <p:cNvSpPr txBox="1"/>
          <p:nvPr/>
        </p:nvSpPr>
        <p:spPr>
          <a:xfrm>
            <a:off x="63350" y="476672"/>
            <a:ext cx="21845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Vetor distúrbio de gravidade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73713" y="1330092"/>
                <a:ext cx="216386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𝛿</m:t>
                          </m:r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𝑔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𝑔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𝛾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13" y="1330092"/>
                <a:ext cx="2163863" cy="461665"/>
              </a:xfrm>
              <a:prstGeom prst="rect">
                <a:avLst/>
              </a:prstGeom>
              <a:blipFill rotWithShape="1">
                <a:blip r:embed="rId6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aixaDeTexto 4"/>
          <p:cNvSpPr txBox="1"/>
          <p:nvPr/>
        </p:nvSpPr>
        <p:spPr>
          <a:xfrm>
            <a:off x="63350" y="1763524"/>
            <a:ext cx="2184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Distúrbio de gravidade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tângulo 33"/>
              <p:cNvSpPr/>
              <p:nvPr/>
            </p:nvSpPr>
            <p:spPr>
              <a:xfrm>
                <a:off x="2423913" y="282840"/>
                <a:ext cx="222009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>
                              <a:latin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b="1">
                              <a:latin typeface="Cambria Math"/>
                              <a:ea typeface="Cambria Math"/>
                            </a:rPr>
                            <m:t>𝛅</m:t>
                          </m:r>
                          <m:r>
                            <a:rPr lang="pt-BR" sz="2400" b="1"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4" name="Retângulo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3913" y="282840"/>
                <a:ext cx="2220095" cy="461665"/>
              </a:xfrm>
              <a:prstGeom prst="rect">
                <a:avLst/>
              </a:prstGeom>
              <a:blipFill rotWithShape="1">
                <a:blip r:embed="rId7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CaixaDeTexto 58"/>
          <p:cNvSpPr txBox="1"/>
          <p:nvPr/>
        </p:nvSpPr>
        <p:spPr>
          <a:xfrm>
            <a:off x="2466460" y="1628800"/>
            <a:ext cx="2143099" cy="630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Condição observada</a:t>
            </a:r>
          </a:p>
          <a:p>
            <a:pPr algn="ctr"/>
            <a:r>
              <a:rPr lang="pt-BR" dirty="0" smtClean="0"/>
              <a:t>na prática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/>
              <p:cNvSpPr txBox="1"/>
              <p:nvPr/>
            </p:nvSpPr>
            <p:spPr>
              <a:xfrm>
                <a:off x="4758870" y="836712"/>
                <a:ext cx="3809724" cy="13726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dirty="0" smtClean="0"/>
                  <a:t>Por simplicidade, considere que o distúrbio seja produzido por apenas uma fonte com contraste de densidade constante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/>
                        <a:ea typeface="Cambria Math"/>
                      </a:rPr>
                      <m:t>∆</m:t>
                    </m:r>
                    <m:r>
                      <a:rPr lang="pt-BR" i="1" smtClean="0">
                        <a:latin typeface="Cambria Math"/>
                        <a:ea typeface="Cambria Math"/>
                      </a:rPr>
                      <m:t>𝜌</m:t>
                    </m:r>
                    <m:r>
                      <a:rPr lang="pt-BR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pt-BR" b="0" i="1" smtClean="0">
                        <a:latin typeface="Cambria Math"/>
                        <a:ea typeface="Cambria Math"/>
                      </a:rPr>
                      <m:t>𝜌</m:t>
                    </m:r>
                    <m:r>
                      <a:rPr lang="pt-BR" b="0" i="1" smtClean="0">
                        <a:latin typeface="Cambria Math"/>
                        <a:ea typeface="Cambria Math"/>
                      </a:rPr>
                      <m:t>−</m:t>
                    </m:r>
                    <m:acc>
                      <m:accPr>
                        <m:chr m:val="̃"/>
                        <m:ctrlPr>
                          <a:rPr lang="pt-BR" b="0" i="1" smtClean="0">
                            <a:latin typeface="Cambria Math"/>
                            <a:ea typeface="Cambria Math"/>
                          </a:rPr>
                        </m:ctrlPr>
                      </m:accPr>
                      <m:e>
                        <m:r>
                          <a:rPr lang="pt-BR" b="0" i="1" smtClean="0">
                            <a:latin typeface="Cambria Math"/>
                            <a:ea typeface="Cambria Math"/>
                          </a:rPr>
                          <m:t>𝜌</m:t>
                        </m:r>
                      </m:e>
                    </m:acc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6" name="CaixaDe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8870" y="836712"/>
                <a:ext cx="3809724" cy="1372637"/>
              </a:xfrm>
              <a:prstGeom prst="rect">
                <a:avLst/>
              </a:prstGeom>
              <a:blipFill rotWithShape="1">
                <a:blip r:embed="rId15"/>
                <a:stretch>
                  <a:fillRect t="-222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CaixaDeTexto 38"/>
              <p:cNvSpPr txBox="1"/>
              <p:nvPr/>
            </p:nvSpPr>
            <p:spPr>
              <a:xfrm>
                <a:off x="5062874" y="2087015"/>
                <a:ext cx="2472665" cy="8188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𝛅</m:t>
                          </m:r>
                          <m:r>
                            <a:rPr lang="pt-BR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</a:rPr>
                        <m:t>𝐺</m:t>
                      </m:r>
                      <m:r>
                        <a:rPr lang="pt-BR" b="0" i="1" smtClean="0">
                          <a:latin typeface="Cambria Math"/>
                        </a:rPr>
                        <m:t> ∆</m:t>
                      </m:r>
                      <m:r>
                        <a:rPr lang="pt-BR" i="1">
                          <a:latin typeface="Cambria Math"/>
                          <a:ea typeface="Cambria Math"/>
                        </a:rPr>
                        <m:t>𝜌</m:t>
                      </m:r>
                      <m:nary>
                        <m:naryPr>
                          <m:chr m:val="∭"/>
                          <m:limLoc m:val="undOvr"/>
                          <m:subHide m:val="on"/>
                          <m:supHide m:val="on"/>
                          <m:ctrlPr>
                            <a:rPr lang="pt-BR" i="1" smtClean="0">
                              <a:latin typeface="Cambria Math"/>
                              <a:ea typeface="Cambria Math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𝛻</m:t>
                          </m:r>
                          <m:f>
                            <m:fPr>
                              <m:ctrlPr>
                                <a:rPr lang="pt-BR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pt-BR" i="1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ℓ</m:t>
                              </m:r>
                            </m:den>
                          </m:f>
                          <m:r>
                            <a:rPr lang="pt-BR" i="1">
                              <a:latin typeface="Cambria Math"/>
                            </a:rPr>
                            <m:t>𝑑𝑣</m:t>
                          </m:r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9" name="CaixaDeTexto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2874" y="2087015"/>
                <a:ext cx="2472665" cy="818879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tângulo 7"/>
              <p:cNvSpPr/>
              <p:nvPr/>
            </p:nvSpPr>
            <p:spPr>
              <a:xfrm>
                <a:off x="1426239" y="2675061"/>
                <a:ext cx="164339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pt-BR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/>
                                  <a:ea typeface="Cambria Math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pt-BR" sz="2400" i="1">
                                  <a:latin typeface="Cambria Math"/>
                                </a:rPr>
                                <m:t>𝑃</m:t>
                              </m:r>
                            </m:sub>
                          </m:sSub>
                          <m:acc>
                            <m:accPr>
                              <m:chr m:val="̂"/>
                              <m:ctrlPr>
                                <a:rPr lang="pt-BR" sz="2400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 i="0" smtClean="0">
                                  <a:latin typeface="Cambria Math"/>
                                  <a:ea typeface="Cambria Math"/>
                                </a:rPr>
                                <m:t>𝛄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8" name="Retângulo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6239" y="2675061"/>
                <a:ext cx="1643399" cy="461665"/>
              </a:xfrm>
              <a:prstGeom prst="rect">
                <a:avLst/>
              </a:prstGeom>
              <a:blipFill rotWithShape="1">
                <a:blip r:embed="rId17"/>
                <a:stretch>
                  <a:fillRect t="-5263" r="-11481" b="-789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CaixaDeTexto 40"/>
              <p:cNvSpPr txBox="1"/>
              <p:nvPr/>
            </p:nvSpPr>
            <p:spPr>
              <a:xfrm>
                <a:off x="2685798" y="1219965"/>
                <a:ext cx="1788316" cy="4642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𝛾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≫</m:t>
                      </m:r>
                      <m:d>
                        <m:dPr>
                          <m:begChr m:val="‖"/>
                          <m:endChr m:val="‖"/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l-GR" sz="2400" b="1">
                                  <a:latin typeface="Cambria Math"/>
                                  <a:ea typeface="Cambria Math"/>
                                </a:rPr>
                                <m:t>𝛅</m:t>
                              </m:r>
                              <m:r>
                                <a:rPr lang="pt-BR" sz="2400" b="1">
                                  <a:latin typeface="Cambria Math"/>
                                  <a:ea typeface="Cambria Math"/>
                                </a:rPr>
                                <m:t>𝐠</m:t>
                              </m:r>
                            </m:e>
                            <m:sub>
                              <m:r>
                                <a:rPr lang="pt-BR" sz="2400" i="1">
                                  <a:latin typeface="Cambria Math"/>
                                </a:rPr>
                                <m:t>𝑃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CaixaDeTexto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5798" y="1219965"/>
                <a:ext cx="1788316" cy="464262"/>
              </a:xfrm>
              <a:prstGeom prst="rect">
                <a:avLst/>
              </a:prstGeom>
              <a:blipFill rotWithShape="1">
                <a:blip r:embed="rId18"/>
                <a:stretch>
                  <a:fillRect l="-683" b="-105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Conector de seta reta 41"/>
          <p:cNvCxnSpPr>
            <a:cxnSpLocks noChangeAspect="1"/>
          </p:cNvCxnSpPr>
          <p:nvPr/>
        </p:nvCxnSpPr>
        <p:spPr>
          <a:xfrm>
            <a:off x="635295" y="3720412"/>
            <a:ext cx="302434" cy="41933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de seta reta 42"/>
          <p:cNvCxnSpPr>
            <a:cxnSpLocks noChangeAspect="1"/>
          </p:cNvCxnSpPr>
          <p:nvPr/>
        </p:nvCxnSpPr>
        <p:spPr>
          <a:xfrm>
            <a:off x="624235" y="3709553"/>
            <a:ext cx="3163775" cy="49058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de seta reta 43"/>
          <p:cNvCxnSpPr>
            <a:cxnSpLocks noChangeAspect="1"/>
          </p:cNvCxnSpPr>
          <p:nvPr/>
        </p:nvCxnSpPr>
        <p:spPr>
          <a:xfrm>
            <a:off x="3781953" y="4212677"/>
            <a:ext cx="302434" cy="419332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de seta reta 44"/>
          <p:cNvCxnSpPr>
            <a:cxnSpLocks noChangeAspect="1"/>
          </p:cNvCxnSpPr>
          <p:nvPr/>
        </p:nvCxnSpPr>
        <p:spPr>
          <a:xfrm>
            <a:off x="916844" y="4141420"/>
            <a:ext cx="3168000" cy="491244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de seta reta 45"/>
          <p:cNvCxnSpPr/>
          <p:nvPr/>
        </p:nvCxnSpPr>
        <p:spPr>
          <a:xfrm>
            <a:off x="635295" y="3730025"/>
            <a:ext cx="3456000" cy="9000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tângulo 46"/>
              <p:cNvSpPr/>
              <p:nvPr/>
            </p:nvSpPr>
            <p:spPr>
              <a:xfrm>
                <a:off x="356071" y="3844180"/>
                <a:ext cx="54624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 i="0" smtClean="0">
                              <a:latin typeface="Cambria Math"/>
                              <a:ea typeface="Cambria Math"/>
                            </a:rPr>
                            <m:t>𝛅</m:t>
                          </m:r>
                          <m:r>
                            <a:rPr lang="pt-BR" sz="1400" b="1" i="0" smtClean="0"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47" name="Retângulo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071" y="3844180"/>
                <a:ext cx="546240" cy="307777"/>
              </a:xfrm>
              <a:prstGeom prst="rect">
                <a:avLst/>
              </a:prstGeom>
              <a:blipFill rotWithShape="1">
                <a:blip r:embed="rId19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tângulo 47"/>
              <p:cNvSpPr/>
              <p:nvPr/>
            </p:nvSpPr>
            <p:spPr>
              <a:xfrm>
                <a:off x="2071597" y="3647070"/>
                <a:ext cx="42293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 i="0" smtClean="0"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48" name="Retângulo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1597" y="3647070"/>
                <a:ext cx="422936" cy="307777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Arco 48"/>
          <p:cNvSpPr/>
          <p:nvPr/>
        </p:nvSpPr>
        <p:spPr>
          <a:xfrm rot="4908073">
            <a:off x="594632" y="3594215"/>
            <a:ext cx="392994" cy="402602"/>
          </a:xfrm>
          <a:prstGeom prst="arc">
            <a:avLst/>
          </a:prstGeom>
          <a:noFill/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CaixaDeTexto 49"/>
              <p:cNvSpPr txBox="1"/>
              <p:nvPr/>
            </p:nvSpPr>
            <p:spPr>
              <a:xfrm>
                <a:off x="869311" y="3501008"/>
                <a:ext cx="33098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𝜃</m:t>
                      </m:r>
                    </m:oMath>
                  </m:oMathPara>
                </a14:m>
                <a:endParaRPr lang="pt-BR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0" name="CaixaDeTexto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311" y="3501008"/>
                <a:ext cx="330988" cy="307777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tângulo 50"/>
              <p:cNvSpPr/>
              <p:nvPr/>
            </p:nvSpPr>
            <p:spPr>
              <a:xfrm>
                <a:off x="4043583" y="4530319"/>
                <a:ext cx="42338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 i="0" smtClean="0">
                              <a:latin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51" name="Retângulo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3583" y="4530319"/>
                <a:ext cx="423386" cy="307777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CaixaDeTexto 51"/>
              <p:cNvSpPr txBox="1"/>
              <p:nvPr/>
            </p:nvSpPr>
            <p:spPr>
              <a:xfrm>
                <a:off x="508488" y="5168511"/>
                <a:ext cx="109991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𝑣</m:t>
                      </m:r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𝑤</m:t>
                      </m:r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𝑐𝑜𝑠</m:t>
                      </m:r>
                      <m:r>
                        <a:rPr lang="pt-BR" sz="1400" b="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𝜃</m:t>
                      </m:r>
                    </m:oMath>
                  </m:oMathPara>
                </a14:m>
                <a:endParaRPr lang="pt-BR" sz="14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2" name="CaixaDeTexto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488" y="5168511"/>
                <a:ext cx="1099916" cy="307777"/>
              </a:xfrm>
              <a:prstGeom prst="rect">
                <a:avLst/>
              </a:prstGeom>
              <a:blipFill rotWithShape="1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CaixaDeTexto 52"/>
              <p:cNvSpPr txBox="1"/>
              <p:nvPr/>
            </p:nvSpPr>
            <p:spPr>
              <a:xfrm>
                <a:off x="107504" y="4864487"/>
                <a:ext cx="2380074" cy="3334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400" b="1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𝐯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pt-BR" sz="1400" b="0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T</m:t>
                          </m:r>
                        </m:sup>
                      </m:sSup>
                      <m:r>
                        <a:rPr lang="pt-BR" sz="1400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𝐰</m:t>
                      </m:r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sub>
                      </m:sSub>
                      <m:sSub>
                        <m:sSubPr>
                          <m:ctrlP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sub>
                      </m:sSub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</m:sub>
                      </m:sSub>
                      <m:sSub>
                        <m:sSubPr>
                          <m:ctrlP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</m:sub>
                      </m:sSub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𝑧</m:t>
                          </m:r>
                        </m:sub>
                      </m:sSub>
                      <m:sSub>
                        <m:sSubPr>
                          <m:ctrlP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pt-BR" sz="14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3" name="CaixaDeTexto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4864487"/>
                <a:ext cx="2380074" cy="333489"/>
              </a:xfrm>
              <a:prstGeom prst="rect">
                <a:avLst/>
              </a:prstGeom>
              <a:blipFill rotWithShape="1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Retângulo 53"/>
          <p:cNvSpPr/>
          <p:nvPr/>
        </p:nvSpPr>
        <p:spPr>
          <a:xfrm>
            <a:off x="107504" y="4812545"/>
            <a:ext cx="2380074" cy="7107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5" name="CaixaDeTexto 54"/>
          <p:cNvSpPr txBox="1"/>
          <p:nvPr/>
        </p:nvSpPr>
        <p:spPr>
          <a:xfrm>
            <a:off x="653387" y="4509120"/>
            <a:ext cx="13263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Produto escalar</a:t>
            </a:r>
            <a:endParaRPr lang="pt-BR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CaixaDeTexto 55"/>
              <p:cNvSpPr txBox="1"/>
              <p:nvPr/>
            </p:nvSpPr>
            <p:spPr>
              <a:xfrm>
                <a:off x="2576602" y="4967046"/>
                <a:ext cx="1948455" cy="4043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𝑔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 ≈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𝛾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sSubSup>
                        <m:sSubSup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pt-BR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𝛄</m:t>
                              </m:r>
                            </m:e>
                          </m:acc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pt-BR" b="0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T</m:t>
                          </m:r>
                        </m:sup>
                      </m:sSubSup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𝛅</m:t>
                          </m:r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𝒈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6" name="CaixaDeTexto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6602" y="4967046"/>
                <a:ext cx="1948455" cy="404346"/>
              </a:xfrm>
              <a:prstGeom prst="rect">
                <a:avLst/>
              </a:prstGeom>
              <a:blipFill rotWithShape="1">
                <a:blip r:embed="rId25"/>
                <a:stretch>
                  <a:fillRect l="-940" t="-3030" b="-606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CaixaDeTexto 56"/>
              <p:cNvSpPr txBox="1"/>
              <p:nvPr/>
            </p:nvSpPr>
            <p:spPr>
              <a:xfrm>
                <a:off x="467544" y="5811302"/>
                <a:ext cx="2008948" cy="476605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i="1" smtClean="0">
                              <a:latin typeface="Cambria Math"/>
                              <a:ea typeface="Cambria Math"/>
                            </a:rPr>
                            <m:t>𝛿</m:t>
                          </m:r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𝑔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i="1">
                          <a:latin typeface="Cambria Math"/>
                          <a:ea typeface="Cambria Math"/>
                        </a:rPr>
                        <m:t>≈</m:t>
                      </m:r>
                      <m:sSubSup>
                        <m:sSubSup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pt-BR" sz="2400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 i="1" smtClean="0">
                                  <a:latin typeface="Cambria Math"/>
                                  <a:ea typeface="Cambria Math"/>
                                </a:rPr>
                                <m:t>𝛄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/>
                            </a:rPr>
                            <m:t>T</m:t>
                          </m:r>
                        </m:sup>
                      </m:sSubSup>
                      <m:sSub>
                        <m:sSub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  <a:ea typeface="Cambria Math"/>
                            </a:rPr>
                            <m:t>𝛅</m:t>
                          </m:r>
                          <m:r>
                            <a:rPr lang="pt-BR" sz="2400" b="1" i="0" smtClean="0"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7" name="CaixaDeTexto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5811302"/>
                <a:ext cx="2008948" cy="476605"/>
              </a:xfrm>
              <a:prstGeom prst="rect">
                <a:avLst/>
              </a:prstGeom>
              <a:blipFill rotWithShape="1">
                <a:blip r:embed="rId26"/>
                <a:stretch>
                  <a:fillRect t="-1282" b="-17949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2" name="Grupo 81"/>
          <p:cNvGrpSpPr/>
          <p:nvPr/>
        </p:nvGrpSpPr>
        <p:grpSpPr>
          <a:xfrm>
            <a:off x="7606908" y="3409255"/>
            <a:ext cx="1451367" cy="1183170"/>
            <a:chOff x="7606908" y="3409255"/>
            <a:chExt cx="1451367" cy="1183170"/>
          </a:xfrm>
        </p:grpSpPr>
        <p:cxnSp>
          <p:nvCxnSpPr>
            <p:cNvPr id="83" name="Conector reto 82"/>
            <p:cNvCxnSpPr/>
            <p:nvPr/>
          </p:nvCxnSpPr>
          <p:spPr>
            <a:xfrm rot="240000" flipV="1">
              <a:off x="8479186" y="3675766"/>
              <a:ext cx="3276" cy="648000"/>
            </a:xfrm>
            <a:prstGeom prst="line">
              <a:avLst/>
            </a:prstGeom>
            <a:ln w="952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Forma livre 83"/>
            <p:cNvSpPr/>
            <p:nvPr/>
          </p:nvSpPr>
          <p:spPr>
            <a:xfrm rot="561971">
              <a:off x="7896225" y="3666620"/>
              <a:ext cx="1162050" cy="143205"/>
            </a:xfrm>
            <a:custGeom>
              <a:avLst/>
              <a:gdLst>
                <a:gd name="connsiteX0" fmla="*/ 0 w 1162050"/>
                <a:gd name="connsiteY0" fmla="*/ 134040 h 143205"/>
                <a:gd name="connsiteX1" fmla="*/ 171450 w 1162050"/>
                <a:gd name="connsiteY1" fmla="*/ 134040 h 143205"/>
                <a:gd name="connsiteX2" fmla="*/ 419100 w 1162050"/>
                <a:gd name="connsiteY2" fmla="*/ 38790 h 143205"/>
                <a:gd name="connsiteX3" fmla="*/ 762000 w 1162050"/>
                <a:gd name="connsiteY3" fmla="*/ 690 h 143205"/>
                <a:gd name="connsiteX4" fmla="*/ 1009650 w 1162050"/>
                <a:gd name="connsiteY4" fmla="*/ 67365 h 143205"/>
                <a:gd name="connsiteX5" fmla="*/ 1162050 w 1162050"/>
                <a:gd name="connsiteY5" fmla="*/ 124515 h 1432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62050" h="143205">
                  <a:moveTo>
                    <a:pt x="0" y="134040"/>
                  </a:moveTo>
                  <a:cubicBezTo>
                    <a:pt x="50800" y="141977"/>
                    <a:pt x="101600" y="149915"/>
                    <a:pt x="171450" y="134040"/>
                  </a:cubicBezTo>
                  <a:cubicBezTo>
                    <a:pt x="241300" y="118165"/>
                    <a:pt x="320675" y="61015"/>
                    <a:pt x="419100" y="38790"/>
                  </a:cubicBezTo>
                  <a:cubicBezTo>
                    <a:pt x="517525" y="16565"/>
                    <a:pt x="663575" y="-4072"/>
                    <a:pt x="762000" y="690"/>
                  </a:cubicBezTo>
                  <a:cubicBezTo>
                    <a:pt x="860425" y="5452"/>
                    <a:pt x="942975" y="46728"/>
                    <a:pt x="1009650" y="67365"/>
                  </a:cubicBezTo>
                  <a:cubicBezTo>
                    <a:pt x="1076325" y="88002"/>
                    <a:pt x="1119187" y="106258"/>
                    <a:pt x="1162050" y="124515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5" name="Elipse 84"/>
            <p:cNvSpPr/>
            <p:nvPr/>
          </p:nvSpPr>
          <p:spPr>
            <a:xfrm>
              <a:off x="8481576" y="3655648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6" name="Forma livre 85"/>
            <p:cNvSpPr/>
            <p:nvPr/>
          </p:nvSpPr>
          <p:spPr>
            <a:xfrm>
              <a:off x="7962900" y="4303668"/>
              <a:ext cx="1047750" cy="76200"/>
            </a:xfrm>
            <a:custGeom>
              <a:avLst/>
              <a:gdLst>
                <a:gd name="connsiteX0" fmla="*/ 1047750 w 1047750"/>
                <a:gd name="connsiteY0" fmla="*/ 76200 h 76200"/>
                <a:gd name="connsiteX1" fmla="*/ 533400 w 1047750"/>
                <a:gd name="connsiteY1" fmla="*/ 19050 h 76200"/>
                <a:gd name="connsiteX2" fmla="*/ 0 w 1047750"/>
                <a:gd name="connsiteY2" fmla="*/ 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47750" h="76200">
                  <a:moveTo>
                    <a:pt x="1047750" y="76200"/>
                  </a:moveTo>
                  <a:cubicBezTo>
                    <a:pt x="877887" y="53975"/>
                    <a:pt x="708025" y="31750"/>
                    <a:pt x="533400" y="19050"/>
                  </a:cubicBezTo>
                  <a:cubicBezTo>
                    <a:pt x="358775" y="6350"/>
                    <a:pt x="179387" y="3175"/>
                    <a:pt x="0" y="0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CaixaDeTexto 86"/>
                <p:cNvSpPr txBox="1"/>
                <p:nvPr/>
              </p:nvSpPr>
              <p:spPr>
                <a:xfrm>
                  <a:off x="8444574" y="3409255"/>
                  <a:ext cx="33970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/>
                          </a:rPr>
                          <m:t>𝑃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72" name="CaixaDeTexto 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44574" y="3409255"/>
                  <a:ext cx="339708" cy="307777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8" name="Conector de seta reta 87"/>
            <p:cNvCxnSpPr/>
            <p:nvPr/>
          </p:nvCxnSpPr>
          <p:spPr>
            <a:xfrm rot="300000" flipH="1">
              <a:off x="8435998" y="3673368"/>
              <a:ext cx="54006" cy="26497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ector de seta reta 88"/>
            <p:cNvCxnSpPr/>
            <p:nvPr/>
          </p:nvCxnSpPr>
          <p:spPr>
            <a:xfrm rot="180000">
              <a:off x="8495438" y="3674804"/>
              <a:ext cx="0" cy="26353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Retângulo 89"/>
                <p:cNvSpPr/>
                <p:nvPr/>
              </p:nvSpPr>
              <p:spPr>
                <a:xfrm>
                  <a:off x="8121536" y="3603737"/>
                  <a:ext cx="423385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sz="1400" b="1">
                                <a:latin typeface="Cambria Math"/>
                                <a:ea typeface="Cambria Math"/>
                              </a:rPr>
                              <m:t>𝐠</m:t>
                            </m:r>
                          </m:e>
                          <m:sub>
                            <m:r>
                              <a:rPr lang="pt-BR" sz="1400" i="1">
                                <a:latin typeface="Cambria Math"/>
                              </a:rPr>
                              <m:t>𝑃</m:t>
                            </m:r>
                          </m:sub>
                        </m:sSub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92" name="Retângulo 9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21536" y="3603737"/>
                  <a:ext cx="423385" cy="307777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Retângulo 90"/>
                <p:cNvSpPr/>
                <p:nvPr/>
              </p:nvSpPr>
              <p:spPr>
                <a:xfrm>
                  <a:off x="8423430" y="3645024"/>
                  <a:ext cx="421205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sz="1400" b="1" i="1" smtClean="0">
                                <a:latin typeface="Cambria Math"/>
                                <a:ea typeface="Cambria Math"/>
                              </a:rPr>
                              <m:t>𝛄</m:t>
                            </m:r>
                          </m:e>
                          <m:sub>
                            <m:r>
                              <a:rPr lang="pt-BR" sz="1400" i="1">
                                <a:latin typeface="Cambria Math"/>
                              </a:rPr>
                              <m:t>𝑃</m:t>
                            </m:r>
                          </m:sub>
                        </m:sSub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93" name="Retângulo 9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23430" y="3645024"/>
                  <a:ext cx="421205" cy="307777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b="-2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2" name="Elipse 91"/>
            <p:cNvSpPr/>
            <p:nvPr/>
          </p:nvSpPr>
          <p:spPr>
            <a:xfrm>
              <a:off x="8444574" y="4298382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CaixaDeTexto 92"/>
                <p:cNvSpPr txBox="1"/>
                <p:nvPr/>
              </p:nvSpPr>
              <p:spPr>
                <a:xfrm>
                  <a:off x="8403889" y="4284648"/>
                  <a:ext cx="3518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/>
                          </a:rPr>
                          <m:t>𝑄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97" name="CaixaDeTexto 9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03889" y="4284648"/>
                  <a:ext cx="351828" cy="307777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b="-6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4" name="Conector de seta reta 93"/>
            <p:cNvCxnSpPr/>
            <p:nvPr/>
          </p:nvCxnSpPr>
          <p:spPr>
            <a:xfrm rot="180000">
              <a:off x="8456757" y="4314480"/>
              <a:ext cx="0" cy="26353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Retângulo 94"/>
                <p:cNvSpPr/>
                <p:nvPr/>
              </p:nvSpPr>
              <p:spPr>
                <a:xfrm>
                  <a:off x="8083230" y="4258091"/>
                  <a:ext cx="428066" cy="32303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sz="1400" b="1" i="1" smtClean="0">
                                <a:latin typeface="Cambria Math"/>
                                <a:ea typeface="Cambria Math"/>
                              </a:rPr>
                              <m:t>𝛄</m:t>
                            </m:r>
                          </m:e>
                          <m:sub>
                            <m:r>
                              <a:rPr lang="pt-BR" sz="1400" b="0" i="1" smtClean="0">
                                <a:latin typeface="Cambria Math"/>
                              </a:rPr>
                              <m:t>𝑄</m:t>
                            </m:r>
                          </m:sub>
                        </m:sSub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101" name="Retângulo 10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83230" y="4258091"/>
                  <a:ext cx="428066" cy="323037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b="-192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6" name="CaixaDeTexto 95"/>
            <p:cNvSpPr txBox="1"/>
            <p:nvPr/>
          </p:nvSpPr>
          <p:spPr>
            <a:xfrm>
              <a:off x="7740352" y="4150479"/>
              <a:ext cx="2728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/>
                <a:t>E</a:t>
              </a:r>
              <a:endParaRPr lang="pt-BR" sz="1400" dirty="0"/>
            </a:p>
          </p:txBody>
        </p:sp>
        <p:sp>
          <p:nvSpPr>
            <p:cNvPr id="97" name="CaixaDeTexto 96"/>
            <p:cNvSpPr txBox="1"/>
            <p:nvPr/>
          </p:nvSpPr>
          <p:spPr>
            <a:xfrm>
              <a:off x="7606908" y="3553271"/>
              <a:ext cx="35336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/>
                <a:t>ST</a:t>
              </a:r>
              <a:endParaRPr lang="pt-BR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94096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Imagem 9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6713" y="3294398"/>
            <a:ext cx="4079464" cy="3528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/>
              <p:cNvSpPr txBox="1"/>
              <p:nvPr/>
            </p:nvSpPr>
            <p:spPr>
              <a:xfrm>
                <a:off x="73713" y="57673"/>
                <a:ext cx="216386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𝛅</m:t>
                          </m:r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13" y="57673"/>
                <a:ext cx="2163863" cy="461665"/>
              </a:xfrm>
              <a:prstGeom prst="rect">
                <a:avLst/>
              </a:prstGeom>
              <a:blipFill rotWithShape="1">
                <a:blip r:embed="rId4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aixaDeTexto 2"/>
          <p:cNvSpPr txBox="1"/>
          <p:nvPr/>
        </p:nvSpPr>
        <p:spPr>
          <a:xfrm>
            <a:off x="63350" y="476672"/>
            <a:ext cx="21845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Vetor distúrbio de gravidade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73713" y="1330092"/>
                <a:ext cx="216386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𝛿</m:t>
                          </m:r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𝑔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𝑔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𝛾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13" y="1330092"/>
                <a:ext cx="2163863" cy="461665"/>
              </a:xfrm>
              <a:prstGeom prst="rect">
                <a:avLst/>
              </a:prstGeom>
              <a:blipFill rotWithShape="1">
                <a:blip r:embed="rId5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aixaDeTexto 4"/>
          <p:cNvSpPr txBox="1"/>
          <p:nvPr/>
        </p:nvSpPr>
        <p:spPr>
          <a:xfrm>
            <a:off x="63350" y="1763524"/>
            <a:ext cx="2184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Distúrbio de gravidade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tângulo 33"/>
              <p:cNvSpPr/>
              <p:nvPr/>
            </p:nvSpPr>
            <p:spPr>
              <a:xfrm>
                <a:off x="2423913" y="282840"/>
                <a:ext cx="222009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>
                              <a:latin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b="1">
                              <a:latin typeface="Cambria Math"/>
                              <a:ea typeface="Cambria Math"/>
                            </a:rPr>
                            <m:t>𝛅</m:t>
                          </m:r>
                          <m:r>
                            <a:rPr lang="pt-BR" sz="2400" b="1"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4" name="Retângulo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3913" y="282840"/>
                <a:ext cx="2220095" cy="461665"/>
              </a:xfrm>
              <a:prstGeom prst="rect">
                <a:avLst/>
              </a:prstGeom>
              <a:blipFill rotWithShape="1">
                <a:blip r:embed="rId6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CaixaDeTexto 58"/>
          <p:cNvSpPr txBox="1"/>
          <p:nvPr/>
        </p:nvSpPr>
        <p:spPr>
          <a:xfrm>
            <a:off x="2466460" y="1628800"/>
            <a:ext cx="2143099" cy="630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Condição observada</a:t>
            </a:r>
          </a:p>
          <a:p>
            <a:pPr algn="ctr"/>
            <a:r>
              <a:rPr lang="pt-BR" dirty="0" smtClean="0"/>
              <a:t>na prática</a:t>
            </a:r>
            <a:endParaRPr lang="pt-BR" dirty="0"/>
          </a:p>
        </p:txBody>
      </p:sp>
      <p:cxnSp>
        <p:nvCxnSpPr>
          <p:cNvPr id="9" name="Conector de seta reta 8"/>
          <p:cNvCxnSpPr/>
          <p:nvPr/>
        </p:nvCxnSpPr>
        <p:spPr>
          <a:xfrm flipH="1">
            <a:off x="7442795" y="4537695"/>
            <a:ext cx="216024" cy="288032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/>
          <p:cNvCxnSpPr/>
          <p:nvPr/>
        </p:nvCxnSpPr>
        <p:spPr>
          <a:xfrm rot="5400000" flipH="1">
            <a:off x="7387741" y="4285667"/>
            <a:ext cx="216024" cy="288032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ixaDeTexto 10"/>
              <p:cNvSpPr txBox="1"/>
              <p:nvPr/>
            </p:nvSpPr>
            <p:spPr>
              <a:xfrm>
                <a:off x="7317829" y="4011399"/>
                <a:ext cx="3679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pt-BR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" name="CaixaDeTexto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7829" y="4011399"/>
                <a:ext cx="367986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ixaDeTexto 18"/>
              <p:cNvSpPr txBox="1"/>
              <p:nvPr/>
            </p:nvSpPr>
            <p:spPr>
              <a:xfrm>
                <a:off x="7236296" y="4787860"/>
                <a:ext cx="3537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𝑧</m:t>
                      </m:r>
                    </m:oMath>
                  </m:oMathPara>
                </a14:m>
                <a:endParaRPr lang="pt-BR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9" name="CaixaDeTexto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6296" y="4787860"/>
                <a:ext cx="353751" cy="3693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CaixaDeTexto 13"/>
          <p:cNvSpPr txBox="1"/>
          <p:nvPr/>
        </p:nvSpPr>
        <p:spPr>
          <a:xfrm>
            <a:off x="3419872" y="3358733"/>
            <a:ext cx="26184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Considere um sistema topocêntrico Cartesiano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CaixaDeTexto 43"/>
              <p:cNvSpPr txBox="1"/>
              <p:nvPr/>
            </p:nvSpPr>
            <p:spPr>
              <a:xfrm>
                <a:off x="2685798" y="1219965"/>
                <a:ext cx="1788316" cy="4642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𝛾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≫</m:t>
                      </m:r>
                      <m:d>
                        <m:dPr>
                          <m:begChr m:val="‖"/>
                          <m:endChr m:val="‖"/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l-GR" sz="2400" b="1">
                                  <a:latin typeface="Cambria Math"/>
                                  <a:ea typeface="Cambria Math"/>
                                </a:rPr>
                                <m:t>𝛅</m:t>
                              </m:r>
                              <m:r>
                                <a:rPr lang="pt-BR" sz="2400" b="1">
                                  <a:latin typeface="Cambria Math"/>
                                  <a:ea typeface="Cambria Math"/>
                                </a:rPr>
                                <m:t>𝐠</m:t>
                              </m:r>
                            </m:e>
                            <m:sub>
                              <m:r>
                                <a:rPr lang="pt-BR" sz="2400" i="1">
                                  <a:latin typeface="Cambria Math"/>
                                </a:rPr>
                                <m:t>𝑃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CaixaDeTexto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5798" y="1219965"/>
                <a:ext cx="1788316" cy="464262"/>
              </a:xfrm>
              <a:prstGeom prst="rect">
                <a:avLst/>
              </a:prstGeom>
              <a:blipFill rotWithShape="1">
                <a:blip r:embed="rId19"/>
                <a:stretch>
                  <a:fillRect l="-683" b="-105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aixaDeTexto 44"/>
              <p:cNvSpPr txBox="1"/>
              <p:nvPr/>
            </p:nvSpPr>
            <p:spPr>
              <a:xfrm>
                <a:off x="4758870" y="836712"/>
                <a:ext cx="3809724" cy="13726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dirty="0" smtClean="0"/>
                  <a:t>Por simplicidade, considere que o distúrbio seja produzido por apenas uma fonte com contraste de densidade constante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/>
                        <a:ea typeface="Cambria Math"/>
                      </a:rPr>
                      <m:t>∆</m:t>
                    </m:r>
                    <m:r>
                      <a:rPr lang="pt-BR" i="1" smtClean="0">
                        <a:latin typeface="Cambria Math"/>
                        <a:ea typeface="Cambria Math"/>
                      </a:rPr>
                      <m:t>𝜌</m:t>
                    </m:r>
                    <m:r>
                      <a:rPr lang="pt-BR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pt-BR" b="0" i="1" smtClean="0">
                        <a:latin typeface="Cambria Math"/>
                        <a:ea typeface="Cambria Math"/>
                      </a:rPr>
                      <m:t>𝜌</m:t>
                    </m:r>
                    <m:r>
                      <a:rPr lang="pt-BR" b="0" i="1" smtClean="0">
                        <a:latin typeface="Cambria Math"/>
                        <a:ea typeface="Cambria Math"/>
                      </a:rPr>
                      <m:t>−</m:t>
                    </m:r>
                    <m:acc>
                      <m:accPr>
                        <m:chr m:val="̃"/>
                        <m:ctrlPr>
                          <a:rPr lang="pt-BR" b="0" i="1" smtClean="0">
                            <a:latin typeface="Cambria Math"/>
                            <a:ea typeface="Cambria Math"/>
                          </a:rPr>
                        </m:ctrlPr>
                      </m:accPr>
                      <m:e>
                        <m:r>
                          <a:rPr lang="pt-BR" b="0" i="1" smtClean="0">
                            <a:latin typeface="Cambria Math"/>
                            <a:ea typeface="Cambria Math"/>
                          </a:rPr>
                          <m:t>𝜌</m:t>
                        </m:r>
                      </m:e>
                    </m:acc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45" name="CaixaDeTexto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8870" y="836712"/>
                <a:ext cx="3809724" cy="1372637"/>
              </a:xfrm>
              <a:prstGeom prst="rect">
                <a:avLst/>
              </a:prstGeom>
              <a:blipFill rotWithShape="1">
                <a:blip r:embed="rId20"/>
                <a:stretch>
                  <a:fillRect t="-222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CaixaDeTexto 45"/>
              <p:cNvSpPr txBox="1"/>
              <p:nvPr/>
            </p:nvSpPr>
            <p:spPr>
              <a:xfrm>
                <a:off x="5062874" y="2087015"/>
                <a:ext cx="2472665" cy="8188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𝛅</m:t>
                          </m:r>
                          <m:r>
                            <a:rPr lang="pt-BR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</a:rPr>
                        <m:t>𝐺</m:t>
                      </m:r>
                      <m:r>
                        <a:rPr lang="pt-BR" b="0" i="1" smtClean="0">
                          <a:latin typeface="Cambria Math"/>
                        </a:rPr>
                        <m:t> ∆</m:t>
                      </m:r>
                      <m:r>
                        <a:rPr lang="pt-BR" i="1">
                          <a:latin typeface="Cambria Math"/>
                          <a:ea typeface="Cambria Math"/>
                        </a:rPr>
                        <m:t>𝜌</m:t>
                      </m:r>
                      <m:nary>
                        <m:naryPr>
                          <m:chr m:val="∭"/>
                          <m:limLoc m:val="undOvr"/>
                          <m:subHide m:val="on"/>
                          <m:supHide m:val="on"/>
                          <m:ctrlPr>
                            <a:rPr lang="pt-BR" i="1" smtClean="0">
                              <a:latin typeface="Cambria Math"/>
                              <a:ea typeface="Cambria Math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𝛻</m:t>
                          </m:r>
                          <m:f>
                            <m:fPr>
                              <m:ctrlPr>
                                <a:rPr lang="pt-BR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pt-BR" i="1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ℓ</m:t>
                              </m:r>
                            </m:den>
                          </m:f>
                          <m:r>
                            <a:rPr lang="pt-BR" i="1">
                              <a:latin typeface="Cambria Math"/>
                            </a:rPr>
                            <m:t>𝑑𝑣</m:t>
                          </m:r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6" name="CaixaDeTexto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2874" y="2087015"/>
                <a:ext cx="2472665" cy="818879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tângulo 46"/>
              <p:cNvSpPr/>
              <p:nvPr/>
            </p:nvSpPr>
            <p:spPr>
              <a:xfrm>
                <a:off x="1426239" y="2675061"/>
                <a:ext cx="164339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pt-BR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/>
                                  <a:ea typeface="Cambria Math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pt-BR" sz="2400" i="1">
                                  <a:latin typeface="Cambria Math"/>
                                </a:rPr>
                                <m:t>𝑃</m:t>
                              </m:r>
                            </m:sub>
                          </m:sSub>
                          <m:acc>
                            <m:accPr>
                              <m:chr m:val="̂"/>
                              <m:ctrlPr>
                                <a:rPr lang="pt-BR" sz="2400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 i="0" smtClean="0">
                                  <a:latin typeface="Cambria Math"/>
                                  <a:ea typeface="Cambria Math"/>
                                </a:rPr>
                                <m:t>𝛄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7" name="Retângulo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6239" y="2675061"/>
                <a:ext cx="1643399" cy="461665"/>
              </a:xfrm>
              <a:prstGeom prst="rect">
                <a:avLst/>
              </a:prstGeom>
              <a:blipFill rotWithShape="1">
                <a:blip r:embed="rId22"/>
                <a:stretch>
                  <a:fillRect t="-5263" r="-11481" b="-789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Conector de seta reta 47"/>
          <p:cNvCxnSpPr>
            <a:cxnSpLocks noChangeAspect="1"/>
          </p:cNvCxnSpPr>
          <p:nvPr/>
        </p:nvCxnSpPr>
        <p:spPr>
          <a:xfrm>
            <a:off x="635295" y="3720412"/>
            <a:ext cx="302434" cy="41933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de seta reta 48"/>
          <p:cNvCxnSpPr>
            <a:cxnSpLocks noChangeAspect="1"/>
          </p:cNvCxnSpPr>
          <p:nvPr/>
        </p:nvCxnSpPr>
        <p:spPr>
          <a:xfrm>
            <a:off x="624235" y="3709553"/>
            <a:ext cx="3163775" cy="49058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de seta reta 49"/>
          <p:cNvCxnSpPr>
            <a:cxnSpLocks noChangeAspect="1"/>
          </p:cNvCxnSpPr>
          <p:nvPr/>
        </p:nvCxnSpPr>
        <p:spPr>
          <a:xfrm>
            <a:off x="3781953" y="4212677"/>
            <a:ext cx="302434" cy="419332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de seta reta 50"/>
          <p:cNvCxnSpPr>
            <a:cxnSpLocks noChangeAspect="1"/>
          </p:cNvCxnSpPr>
          <p:nvPr/>
        </p:nvCxnSpPr>
        <p:spPr>
          <a:xfrm>
            <a:off x="916844" y="4141420"/>
            <a:ext cx="3168000" cy="491244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de seta reta 51"/>
          <p:cNvCxnSpPr/>
          <p:nvPr/>
        </p:nvCxnSpPr>
        <p:spPr>
          <a:xfrm>
            <a:off x="635295" y="3730025"/>
            <a:ext cx="3456000" cy="9000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tângulo 52"/>
              <p:cNvSpPr/>
              <p:nvPr/>
            </p:nvSpPr>
            <p:spPr>
              <a:xfrm>
                <a:off x="356071" y="3844180"/>
                <a:ext cx="54624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 i="0" smtClean="0">
                              <a:latin typeface="Cambria Math"/>
                              <a:ea typeface="Cambria Math"/>
                            </a:rPr>
                            <m:t>𝛅</m:t>
                          </m:r>
                          <m:r>
                            <a:rPr lang="pt-BR" sz="1400" b="1" i="0" smtClean="0"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53" name="Retângulo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071" y="3844180"/>
                <a:ext cx="546240" cy="307777"/>
              </a:xfrm>
              <a:prstGeom prst="rect">
                <a:avLst/>
              </a:prstGeom>
              <a:blipFill rotWithShape="1">
                <a:blip r:embed="rId23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tângulo 53"/>
              <p:cNvSpPr/>
              <p:nvPr/>
            </p:nvSpPr>
            <p:spPr>
              <a:xfrm>
                <a:off x="2071597" y="3647070"/>
                <a:ext cx="42293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 i="0" smtClean="0"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54" name="Retângulo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1597" y="3647070"/>
                <a:ext cx="422936" cy="307777"/>
              </a:xfrm>
              <a:prstGeom prst="rect">
                <a:avLst/>
              </a:prstGeom>
              <a:blipFill rotWithShape="1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Arco 54"/>
          <p:cNvSpPr/>
          <p:nvPr/>
        </p:nvSpPr>
        <p:spPr>
          <a:xfrm rot="4908073">
            <a:off x="594632" y="3594215"/>
            <a:ext cx="392994" cy="402602"/>
          </a:xfrm>
          <a:prstGeom prst="arc">
            <a:avLst/>
          </a:pr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CaixaDeTexto 55"/>
              <p:cNvSpPr txBox="1"/>
              <p:nvPr/>
            </p:nvSpPr>
            <p:spPr>
              <a:xfrm>
                <a:off x="869311" y="3501008"/>
                <a:ext cx="33098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𝜃</m:t>
                      </m:r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6" name="CaixaDeTexto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311" y="3501008"/>
                <a:ext cx="330988" cy="307777"/>
              </a:xfrm>
              <a:prstGeom prst="rect">
                <a:avLst/>
              </a:prstGeom>
              <a:blipFill rotWithShape="1"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tângulo 57"/>
              <p:cNvSpPr/>
              <p:nvPr/>
            </p:nvSpPr>
            <p:spPr>
              <a:xfrm>
                <a:off x="4043583" y="4530319"/>
                <a:ext cx="42338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 i="0" smtClean="0">
                              <a:latin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58" name="Retângulo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3583" y="4530319"/>
                <a:ext cx="423386" cy="307777"/>
              </a:xfrm>
              <a:prstGeom prst="rect">
                <a:avLst/>
              </a:prstGeom>
              <a:blipFill rotWithShape="1"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CaixaDeTexto 59"/>
              <p:cNvSpPr txBox="1"/>
              <p:nvPr/>
            </p:nvSpPr>
            <p:spPr>
              <a:xfrm>
                <a:off x="508488" y="5168511"/>
                <a:ext cx="109991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𝑣</m:t>
                      </m:r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𝑤</m:t>
                      </m:r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𝑐𝑜𝑠</m:t>
                      </m:r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𝜃</m:t>
                      </m:r>
                    </m:oMath>
                  </m:oMathPara>
                </a14:m>
                <a:endParaRPr lang="pt-BR" sz="14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CaixaDeTexto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488" y="5168511"/>
                <a:ext cx="1099916" cy="307777"/>
              </a:xfrm>
              <a:prstGeom prst="rect">
                <a:avLst/>
              </a:prstGeom>
              <a:blipFill rotWithShape="1"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CaixaDeTexto 60"/>
              <p:cNvSpPr txBox="1"/>
              <p:nvPr/>
            </p:nvSpPr>
            <p:spPr>
              <a:xfrm>
                <a:off x="107504" y="4864487"/>
                <a:ext cx="2380074" cy="3334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400" b="1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𝐯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pt-BR" sz="1400" b="0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T</m:t>
                          </m:r>
                        </m:sup>
                      </m:sSup>
                      <m:r>
                        <a:rPr lang="pt-BR" sz="1400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𝐰</m:t>
                      </m:r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sub>
                      </m:sSub>
                      <m:sSub>
                        <m:sSubPr>
                          <m:ctrlP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sub>
                      </m:sSub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</m:sub>
                      </m:sSub>
                      <m:sSub>
                        <m:sSubPr>
                          <m:ctrlP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</m:sub>
                      </m:sSub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𝑧</m:t>
                          </m:r>
                        </m:sub>
                      </m:sSub>
                      <m:sSub>
                        <m:sSubPr>
                          <m:ctrlP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pt-BR" sz="14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CaixaDeTexto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4864487"/>
                <a:ext cx="2380074" cy="333489"/>
              </a:xfrm>
              <a:prstGeom prst="rect">
                <a:avLst/>
              </a:prstGeom>
              <a:blipFill rotWithShape="1"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Retângulo 61"/>
          <p:cNvSpPr/>
          <p:nvPr/>
        </p:nvSpPr>
        <p:spPr>
          <a:xfrm>
            <a:off x="107504" y="4812545"/>
            <a:ext cx="2380074" cy="7107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3" name="CaixaDeTexto 62"/>
          <p:cNvSpPr txBox="1"/>
          <p:nvPr/>
        </p:nvSpPr>
        <p:spPr>
          <a:xfrm>
            <a:off x="653387" y="4509120"/>
            <a:ext cx="13263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Produto escalar</a:t>
            </a:r>
            <a:endParaRPr lang="pt-BR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CaixaDeTexto 63"/>
              <p:cNvSpPr txBox="1"/>
              <p:nvPr/>
            </p:nvSpPr>
            <p:spPr>
              <a:xfrm>
                <a:off x="2576602" y="4967046"/>
                <a:ext cx="1948455" cy="4043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𝑔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 ≈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𝛾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sSubSup>
                        <m:sSubSup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pt-BR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𝛄</m:t>
                              </m:r>
                            </m:e>
                          </m:acc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pt-BR" b="0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T</m:t>
                          </m:r>
                        </m:sup>
                      </m:sSubSup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𝛅</m:t>
                          </m:r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𝒈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CaixaDeTexto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6602" y="4967046"/>
                <a:ext cx="1948455" cy="404346"/>
              </a:xfrm>
              <a:prstGeom prst="rect">
                <a:avLst/>
              </a:prstGeom>
              <a:blipFill rotWithShape="1">
                <a:blip r:embed="rId29"/>
                <a:stretch>
                  <a:fillRect l="-940" t="-3030" b="-606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CaixaDeTexto 64"/>
              <p:cNvSpPr txBox="1"/>
              <p:nvPr/>
            </p:nvSpPr>
            <p:spPr>
              <a:xfrm>
                <a:off x="467544" y="5811302"/>
                <a:ext cx="2008948" cy="476605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i="1" smtClean="0">
                              <a:latin typeface="Cambria Math"/>
                              <a:ea typeface="Cambria Math"/>
                            </a:rPr>
                            <m:t>𝛿</m:t>
                          </m:r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𝑔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i="1">
                          <a:latin typeface="Cambria Math"/>
                          <a:ea typeface="Cambria Math"/>
                        </a:rPr>
                        <m:t>≈</m:t>
                      </m:r>
                      <m:sSubSup>
                        <m:sSubSup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pt-BR" sz="2400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 i="1" smtClean="0">
                                  <a:latin typeface="Cambria Math"/>
                                  <a:ea typeface="Cambria Math"/>
                                </a:rPr>
                                <m:t>𝛄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/>
                            </a:rPr>
                            <m:t>T</m:t>
                          </m:r>
                        </m:sup>
                      </m:sSubSup>
                      <m:sSub>
                        <m:sSub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  <a:ea typeface="Cambria Math"/>
                            </a:rPr>
                            <m:t>𝛅</m:t>
                          </m:r>
                          <m:r>
                            <a:rPr lang="pt-BR" sz="2400" b="1" i="0" smtClean="0"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5" name="CaixaDeTexto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5811302"/>
                <a:ext cx="2008948" cy="476605"/>
              </a:xfrm>
              <a:prstGeom prst="rect">
                <a:avLst/>
              </a:prstGeom>
              <a:blipFill rotWithShape="1">
                <a:blip r:embed="rId30"/>
                <a:stretch>
                  <a:fillRect t="-1282" b="-17949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7" name="Grupo 56"/>
          <p:cNvGrpSpPr/>
          <p:nvPr/>
        </p:nvGrpSpPr>
        <p:grpSpPr>
          <a:xfrm>
            <a:off x="7606908" y="3409255"/>
            <a:ext cx="1451367" cy="1183170"/>
            <a:chOff x="7606908" y="3409255"/>
            <a:chExt cx="1451367" cy="1183170"/>
          </a:xfrm>
        </p:grpSpPr>
        <p:cxnSp>
          <p:nvCxnSpPr>
            <p:cNvPr id="66" name="Conector reto 65"/>
            <p:cNvCxnSpPr/>
            <p:nvPr/>
          </p:nvCxnSpPr>
          <p:spPr>
            <a:xfrm rot="240000" flipV="1">
              <a:off x="8479186" y="3675766"/>
              <a:ext cx="3276" cy="648000"/>
            </a:xfrm>
            <a:prstGeom prst="line">
              <a:avLst/>
            </a:prstGeom>
            <a:ln w="952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Forma livre 66"/>
            <p:cNvSpPr/>
            <p:nvPr/>
          </p:nvSpPr>
          <p:spPr>
            <a:xfrm rot="561971">
              <a:off x="7896225" y="3666620"/>
              <a:ext cx="1162050" cy="143205"/>
            </a:xfrm>
            <a:custGeom>
              <a:avLst/>
              <a:gdLst>
                <a:gd name="connsiteX0" fmla="*/ 0 w 1162050"/>
                <a:gd name="connsiteY0" fmla="*/ 134040 h 143205"/>
                <a:gd name="connsiteX1" fmla="*/ 171450 w 1162050"/>
                <a:gd name="connsiteY1" fmla="*/ 134040 h 143205"/>
                <a:gd name="connsiteX2" fmla="*/ 419100 w 1162050"/>
                <a:gd name="connsiteY2" fmla="*/ 38790 h 143205"/>
                <a:gd name="connsiteX3" fmla="*/ 762000 w 1162050"/>
                <a:gd name="connsiteY3" fmla="*/ 690 h 143205"/>
                <a:gd name="connsiteX4" fmla="*/ 1009650 w 1162050"/>
                <a:gd name="connsiteY4" fmla="*/ 67365 h 143205"/>
                <a:gd name="connsiteX5" fmla="*/ 1162050 w 1162050"/>
                <a:gd name="connsiteY5" fmla="*/ 124515 h 1432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62050" h="143205">
                  <a:moveTo>
                    <a:pt x="0" y="134040"/>
                  </a:moveTo>
                  <a:cubicBezTo>
                    <a:pt x="50800" y="141977"/>
                    <a:pt x="101600" y="149915"/>
                    <a:pt x="171450" y="134040"/>
                  </a:cubicBezTo>
                  <a:cubicBezTo>
                    <a:pt x="241300" y="118165"/>
                    <a:pt x="320675" y="61015"/>
                    <a:pt x="419100" y="38790"/>
                  </a:cubicBezTo>
                  <a:cubicBezTo>
                    <a:pt x="517525" y="16565"/>
                    <a:pt x="663575" y="-4072"/>
                    <a:pt x="762000" y="690"/>
                  </a:cubicBezTo>
                  <a:cubicBezTo>
                    <a:pt x="860425" y="5452"/>
                    <a:pt x="942975" y="46728"/>
                    <a:pt x="1009650" y="67365"/>
                  </a:cubicBezTo>
                  <a:cubicBezTo>
                    <a:pt x="1076325" y="88002"/>
                    <a:pt x="1119187" y="106258"/>
                    <a:pt x="1162050" y="124515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8" name="Elipse 67"/>
            <p:cNvSpPr/>
            <p:nvPr/>
          </p:nvSpPr>
          <p:spPr>
            <a:xfrm>
              <a:off x="8481576" y="3655648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9" name="Forma livre 68"/>
            <p:cNvSpPr/>
            <p:nvPr/>
          </p:nvSpPr>
          <p:spPr>
            <a:xfrm>
              <a:off x="7962900" y="4303668"/>
              <a:ext cx="1047750" cy="76200"/>
            </a:xfrm>
            <a:custGeom>
              <a:avLst/>
              <a:gdLst>
                <a:gd name="connsiteX0" fmla="*/ 1047750 w 1047750"/>
                <a:gd name="connsiteY0" fmla="*/ 76200 h 76200"/>
                <a:gd name="connsiteX1" fmla="*/ 533400 w 1047750"/>
                <a:gd name="connsiteY1" fmla="*/ 19050 h 76200"/>
                <a:gd name="connsiteX2" fmla="*/ 0 w 1047750"/>
                <a:gd name="connsiteY2" fmla="*/ 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47750" h="76200">
                  <a:moveTo>
                    <a:pt x="1047750" y="76200"/>
                  </a:moveTo>
                  <a:cubicBezTo>
                    <a:pt x="877887" y="53975"/>
                    <a:pt x="708025" y="31750"/>
                    <a:pt x="533400" y="19050"/>
                  </a:cubicBezTo>
                  <a:cubicBezTo>
                    <a:pt x="358775" y="6350"/>
                    <a:pt x="179387" y="3175"/>
                    <a:pt x="0" y="0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CaixaDeTexto 69"/>
                <p:cNvSpPr txBox="1"/>
                <p:nvPr/>
              </p:nvSpPr>
              <p:spPr>
                <a:xfrm>
                  <a:off x="8444574" y="3409255"/>
                  <a:ext cx="33970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/>
                          </a:rPr>
                          <m:t>𝑃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72" name="CaixaDeTexto 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44574" y="3409255"/>
                  <a:ext cx="339708" cy="307777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1" name="Conector de seta reta 70"/>
            <p:cNvCxnSpPr/>
            <p:nvPr/>
          </p:nvCxnSpPr>
          <p:spPr>
            <a:xfrm rot="300000" flipH="1">
              <a:off x="8435998" y="3673368"/>
              <a:ext cx="54006" cy="26497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ector de seta reta 71"/>
            <p:cNvCxnSpPr/>
            <p:nvPr/>
          </p:nvCxnSpPr>
          <p:spPr>
            <a:xfrm rot="180000">
              <a:off x="8495438" y="3674804"/>
              <a:ext cx="0" cy="26353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Retângulo 72"/>
                <p:cNvSpPr/>
                <p:nvPr/>
              </p:nvSpPr>
              <p:spPr>
                <a:xfrm>
                  <a:off x="8121536" y="3603737"/>
                  <a:ext cx="423385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sz="1400" b="1">
                                <a:latin typeface="Cambria Math"/>
                                <a:ea typeface="Cambria Math"/>
                              </a:rPr>
                              <m:t>𝐠</m:t>
                            </m:r>
                          </m:e>
                          <m:sub>
                            <m:r>
                              <a:rPr lang="pt-BR" sz="1400" i="1">
                                <a:latin typeface="Cambria Math"/>
                              </a:rPr>
                              <m:t>𝑃</m:t>
                            </m:r>
                          </m:sub>
                        </m:sSub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92" name="Retângulo 9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21536" y="3603737"/>
                  <a:ext cx="423385" cy="307777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Retângulo 73"/>
                <p:cNvSpPr/>
                <p:nvPr/>
              </p:nvSpPr>
              <p:spPr>
                <a:xfrm>
                  <a:off x="8423430" y="3645024"/>
                  <a:ext cx="421205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sz="1400" b="1" i="1" smtClean="0">
                                <a:latin typeface="Cambria Math"/>
                                <a:ea typeface="Cambria Math"/>
                              </a:rPr>
                              <m:t>𝛄</m:t>
                            </m:r>
                          </m:e>
                          <m:sub>
                            <m:r>
                              <a:rPr lang="pt-BR" sz="1400" i="1">
                                <a:latin typeface="Cambria Math"/>
                              </a:rPr>
                              <m:t>𝑃</m:t>
                            </m:r>
                          </m:sub>
                        </m:sSub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93" name="Retângulo 9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23430" y="3645024"/>
                  <a:ext cx="421205" cy="307777"/>
                </a:xfrm>
                <a:prstGeom prst="rect">
                  <a:avLst/>
                </a:prstGeom>
                <a:blipFill rotWithShape="1">
                  <a:blip r:embed="rId31"/>
                  <a:stretch>
                    <a:fillRect b="-2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5" name="Elipse 74"/>
            <p:cNvSpPr/>
            <p:nvPr/>
          </p:nvSpPr>
          <p:spPr>
            <a:xfrm>
              <a:off x="8444574" y="4298382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CaixaDeTexto 75"/>
                <p:cNvSpPr txBox="1"/>
                <p:nvPr/>
              </p:nvSpPr>
              <p:spPr>
                <a:xfrm>
                  <a:off x="8403889" y="4284648"/>
                  <a:ext cx="3518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/>
                          </a:rPr>
                          <m:t>𝑄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97" name="CaixaDeTexto 9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03889" y="4284648"/>
                  <a:ext cx="351828" cy="307777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b="-6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7" name="Conector de seta reta 76"/>
            <p:cNvCxnSpPr/>
            <p:nvPr/>
          </p:nvCxnSpPr>
          <p:spPr>
            <a:xfrm rot="180000">
              <a:off x="8456757" y="4314480"/>
              <a:ext cx="0" cy="26353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Retângulo 77"/>
                <p:cNvSpPr/>
                <p:nvPr/>
              </p:nvSpPr>
              <p:spPr>
                <a:xfrm>
                  <a:off x="8083230" y="4258091"/>
                  <a:ext cx="428066" cy="32303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sz="1400" b="1" i="1" smtClean="0">
                                <a:latin typeface="Cambria Math"/>
                                <a:ea typeface="Cambria Math"/>
                              </a:rPr>
                              <m:t>𝛄</m:t>
                            </m:r>
                          </m:e>
                          <m:sub>
                            <m:r>
                              <a:rPr lang="pt-BR" sz="1400" b="0" i="1" smtClean="0">
                                <a:latin typeface="Cambria Math"/>
                              </a:rPr>
                              <m:t>𝑄</m:t>
                            </m:r>
                          </m:sub>
                        </m:sSub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101" name="Retângulo 10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83230" y="4258091"/>
                  <a:ext cx="428066" cy="323037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b="-192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9" name="CaixaDeTexto 78"/>
            <p:cNvSpPr txBox="1"/>
            <p:nvPr/>
          </p:nvSpPr>
          <p:spPr>
            <a:xfrm>
              <a:off x="7740352" y="4150479"/>
              <a:ext cx="2728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/>
                <a:t>E</a:t>
              </a:r>
              <a:endParaRPr lang="pt-BR" sz="1400" dirty="0"/>
            </a:p>
          </p:txBody>
        </p:sp>
        <p:sp>
          <p:nvSpPr>
            <p:cNvPr id="80" name="CaixaDeTexto 79"/>
            <p:cNvSpPr txBox="1"/>
            <p:nvPr/>
          </p:nvSpPr>
          <p:spPr>
            <a:xfrm>
              <a:off x="7606908" y="3553271"/>
              <a:ext cx="35336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/>
                <a:t>ST</a:t>
              </a:r>
              <a:endParaRPr lang="pt-BR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378049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/>
              <p:cNvSpPr txBox="1"/>
              <p:nvPr/>
            </p:nvSpPr>
            <p:spPr>
              <a:xfrm>
                <a:off x="73713" y="57673"/>
                <a:ext cx="216386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𝛅</m:t>
                          </m:r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13" y="57673"/>
                <a:ext cx="2163863" cy="461665"/>
              </a:xfrm>
              <a:prstGeom prst="rect">
                <a:avLst/>
              </a:prstGeom>
              <a:blipFill rotWithShape="1">
                <a:blip r:embed="rId4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aixaDeTexto 2"/>
          <p:cNvSpPr txBox="1"/>
          <p:nvPr/>
        </p:nvSpPr>
        <p:spPr>
          <a:xfrm>
            <a:off x="63350" y="476672"/>
            <a:ext cx="21845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Vetor distúrbio de gravidade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73713" y="1330092"/>
                <a:ext cx="216386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𝛿</m:t>
                          </m:r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𝑔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𝑔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𝛾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13" y="1330092"/>
                <a:ext cx="2163863" cy="461665"/>
              </a:xfrm>
              <a:prstGeom prst="rect">
                <a:avLst/>
              </a:prstGeom>
              <a:blipFill rotWithShape="1">
                <a:blip r:embed="rId5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aixaDeTexto 4"/>
          <p:cNvSpPr txBox="1"/>
          <p:nvPr/>
        </p:nvSpPr>
        <p:spPr>
          <a:xfrm>
            <a:off x="63350" y="1763524"/>
            <a:ext cx="2184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Distúrbio de gravidade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tângulo 33"/>
              <p:cNvSpPr/>
              <p:nvPr/>
            </p:nvSpPr>
            <p:spPr>
              <a:xfrm>
                <a:off x="2423913" y="282840"/>
                <a:ext cx="222009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>
                              <a:latin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b="1">
                              <a:latin typeface="Cambria Math"/>
                              <a:ea typeface="Cambria Math"/>
                            </a:rPr>
                            <m:t>𝛅</m:t>
                          </m:r>
                          <m:r>
                            <a:rPr lang="pt-BR" sz="2400" b="1"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4" name="Retângulo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3913" y="282840"/>
                <a:ext cx="2220095" cy="461665"/>
              </a:xfrm>
              <a:prstGeom prst="rect">
                <a:avLst/>
              </a:prstGeom>
              <a:blipFill rotWithShape="1">
                <a:blip r:embed="rId6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CaixaDeTexto 58"/>
          <p:cNvSpPr txBox="1"/>
          <p:nvPr/>
        </p:nvSpPr>
        <p:spPr>
          <a:xfrm>
            <a:off x="2466460" y="1628800"/>
            <a:ext cx="2143099" cy="630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Condição observada</a:t>
            </a:r>
          </a:p>
          <a:p>
            <a:pPr algn="ctr"/>
            <a:r>
              <a:rPr lang="pt-BR" dirty="0" smtClean="0"/>
              <a:t>na prática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CaixaDeTexto 43"/>
              <p:cNvSpPr txBox="1"/>
              <p:nvPr/>
            </p:nvSpPr>
            <p:spPr>
              <a:xfrm>
                <a:off x="2685798" y="1219965"/>
                <a:ext cx="1788316" cy="4642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𝛾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≫</m:t>
                      </m:r>
                      <m:d>
                        <m:dPr>
                          <m:begChr m:val="‖"/>
                          <m:endChr m:val="‖"/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l-GR" sz="2400" b="1">
                                  <a:latin typeface="Cambria Math"/>
                                  <a:ea typeface="Cambria Math"/>
                                </a:rPr>
                                <m:t>𝛅</m:t>
                              </m:r>
                              <m:r>
                                <a:rPr lang="pt-BR" sz="2400" b="1">
                                  <a:latin typeface="Cambria Math"/>
                                  <a:ea typeface="Cambria Math"/>
                                </a:rPr>
                                <m:t>𝐠</m:t>
                              </m:r>
                            </m:e>
                            <m:sub>
                              <m:r>
                                <a:rPr lang="pt-BR" sz="2400" i="1">
                                  <a:latin typeface="Cambria Math"/>
                                </a:rPr>
                                <m:t>𝑃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CaixaDeTexto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5798" y="1219965"/>
                <a:ext cx="1788316" cy="464262"/>
              </a:xfrm>
              <a:prstGeom prst="rect">
                <a:avLst/>
              </a:prstGeom>
              <a:blipFill rotWithShape="1">
                <a:blip r:embed="rId7"/>
                <a:stretch>
                  <a:fillRect l="-683" b="-105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aixaDeTexto 44"/>
              <p:cNvSpPr txBox="1"/>
              <p:nvPr/>
            </p:nvSpPr>
            <p:spPr>
              <a:xfrm>
                <a:off x="4758870" y="836712"/>
                <a:ext cx="3809724" cy="13726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dirty="0" smtClean="0"/>
                  <a:t>Por simplicidade, considere que o distúrbio seja produzido por apenas uma fonte com contraste de densidade constante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/>
                        <a:ea typeface="Cambria Math"/>
                      </a:rPr>
                      <m:t>∆</m:t>
                    </m:r>
                    <m:r>
                      <a:rPr lang="pt-BR" i="1" smtClean="0">
                        <a:latin typeface="Cambria Math"/>
                        <a:ea typeface="Cambria Math"/>
                      </a:rPr>
                      <m:t>𝜌</m:t>
                    </m:r>
                    <m:r>
                      <a:rPr lang="pt-BR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pt-BR" b="0" i="1" smtClean="0">
                        <a:latin typeface="Cambria Math"/>
                        <a:ea typeface="Cambria Math"/>
                      </a:rPr>
                      <m:t>𝜌</m:t>
                    </m:r>
                    <m:r>
                      <a:rPr lang="pt-BR" b="0" i="1" smtClean="0">
                        <a:latin typeface="Cambria Math"/>
                        <a:ea typeface="Cambria Math"/>
                      </a:rPr>
                      <m:t>−</m:t>
                    </m:r>
                    <m:acc>
                      <m:accPr>
                        <m:chr m:val="̃"/>
                        <m:ctrlPr>
                          <a:rPr lang="pt-BR" b="0" i="1" smtClean="0">
                            <a:latin typeface="Cambria Math"/>
                            <a:ea typeface="Cambria Math"/>
                          </a:rPr>
                        </m:ctrlPr>
                      </m:accPr>
                      <m:e>
                        <m:r>
                          <a:rPr lang="pt-BR" b="0" i="1" smtClean="0">
                            <a:latin typeface="Cambria Math"/>
                            <a:ea typeface="Cambria Math"/>
                          </a:rPr>
                          <m:t>𝜌</m:t>
                        </m:r>
                      </m:e>
                    </m:acc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45" name="CaixaDeTexto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8870" y="836712"/>
                <a:ext cx="3809724" cy="1372637"/>
              </a:xfrm>
              <a:prstGeom prst="rect">
                <a:avLst/>
              </a:prstGeom>
              <a:blipFill rotWithShape="1">
                <a:blip r:embed="rId8"/>
                <a:stretch>
                  <a:fillRect t="-222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CaixaDeTexto 45"/>
              <p:cNvSpPr txBox="1"/>
              <p:nvPr/>
            </p:nvSpPr>
            <p:spPr>
              <a:xfrm>
                <a:off x="5062874" y="2087015"/>
                <a:ext cx="2472665" cy="8188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𝛅</m:t>
                          </m:r>
                          <m:r>
                            <a:rPr lang="pt-BR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</a:rPr>
                        <m:t>𝐺</m:t>
                      </m:r>
                      <m:r>
                        <a:rPr lang="pt-BR" b="0" i="1" smtClean="0">
                          <a:latin typeface="Cambria Math"/>
                        </a:rPr>
                        <m:t> ∆</m:t>
                      </m:r>
                      <m:r>
                        <a:rPr lang="pt-BR" i="1">
                          <a:latin typeface="Cambria Math"/>
                          <a:ea typeface="Cambria Math"/>
                        </a:rPr>
                        <m:t>𝜌</m:t>
                      </m:r>
                      <m:nary>
                        <m:naryPr>
                          <m:chr m:val="∭"/>
                          <m:limLoc m:val="undOvr"/>
                          <m:subHide m:val="on"/>
                          <m:supHide m:val="on"/>
                          <m:ctrlPr>
                            <a:rPr lang="pt-BR" i="1" smtClean="0">
                              <a:latin typeface="Cambria Math"/>
                              <a:ea typeface="Cambria Math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𝛻</m:t>
                          </m:r>
                          <m:f>
                            <m:fPr>
                              <m:ctrlPr>
                                <a:rPr lang="pt-BR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pt-BR" i="1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ℓ</m:t>
                              </m:r>
                            </m:den>
                          </m:f>
                          <m:r>
                            <a:rPr lang="pt-BR" i="1">
                              <a:latin typeface="Cambria Math"/>
                            </a:rPr>
                            <m:t>𝑑𝑣</m:t>
                          </m:r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6" name="CaixaDeTexto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2874" y="2087015"/>
                <a:ext cx="2472665" cy="818879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tângulo 46"/>
              <p:cNvSpPr/>
              <p:nvPr/>
            </p:nvSpPr>
            <p:spPr>
              <a:xfrm>
                <a:off x="1426239" y="2675061"/>
                <a:ext cx="164339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pt-BR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/>
                                  <a:ea typeface="Cambria Math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pt-BR" sz="2400" i="1">
                                  <a:latin typeface="Cambria Math"/>
                                </a:rPr>
                                <m:t>𝑃</m:t>
                              </m:r>
                            </m:sub>
                          </m:sSub>
                          <m:acc>
                            <m:accPr>
                              <m:chr m:val="̂"/>
                              <m:ctrlPr>
                                <a:rPr lang="pt-BR" sz="2400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 i="0" smtClean="0">
                                  <a:latin typeface="Cambria Math"/>
                                  <a:ea typeface="Cambria Math"/>
                                </a:rPr>
                                <m:t>𝛄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7" name="Retângulo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6239" y="2675061"/>
                <a:ext cx="1643399" cy="461665"/>
              </a:xfrm>
              <a:prstGeom prst="rect">
                <a:avLst/>
              </a:prstGeom>
              <a:blipFill rotWithShape="1">
                <a:blip r:embed="rId10"/>
                <a:stretch>
                  <a:fillRect t="-5263" r="-11481" b="-789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Conector de seta reta 47"/>
          <p:cNvCxnSpPr>
            <a:cxnSpLocks noChangeAspect="1"/>
          </p:cNvCxnSpPr>
          <p:nvPr/>
        </p:nvCxnSpPr>
        <p:spPr>
          <a:xfrm>
            <a:off x="635295" y="3720412"/>
            <a:ext cx="302434" cy="41933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de seta reta 48"/>
          <p:cNvCxnSpPr>
            <a:cxnSpLocks noChangeAspect="1"/>
          </p:cNvCxnSpPr>
          <p:nvPr/>
        </p:nvCxnSpPr>
        <p:spPr>
          <a:xfrm>
            <a:off x="624235" y="3709553"/>
            <a:ext cx="3163775" cy="49058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de seta reta 49"/>
          <p:cNvCxnSpPr>
            <a:cxnSpLocks noChangeAspect="1"/>
          </p:cNvCxnSpPr>
          <p:nvPr/>
        </p:nvCxnSpPr>
        <p:spPr>
          <a:xfrm>
            <a:off x="3781953" y="4212677"/>
            <a:ext cx="302434" cy="419332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de seta reta 50"/>
          <p:cNvCxnSpPr>
            <a:cxnSpLocks noChangeAspect="1"/>
          </p:cNvCxnSpPr>
          <p:nvPr/>
        </p:nvCxnSpPr>
        <p:spPr>
          <a:xfrm>
            <a:off x="916844" y="4141420"/>
            <a:ext cx="3168000" cy="491244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de seta reta 51"/>
          <p:cNvCxnSpPr/>
          <p:nvPr/>
        </p:nvCxnSpPr>
        <p:spPr>
          <a:xfrm>
            <a:off x="635295" y="3730025"/>
            <a:ext cx="3456000" cy="9000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tângulo 52"/>
              <p:cNvSpPr/>
              <p:nvPr/>
            </p:nvSpPr>
            <p:spPr>
              <a:xfrm>
                <a:off x="356071" y="3844180"/>
                <a:ext cx="54624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 i="0" smtClean="0">
                              <a:latin typeface="Cambria Math"/>
                              <a:ea typeface="Cambria Math"/>
                            </a:rPr>
                            <m:t>𝛅</m:t>
                          </m:r>
                          <m:r>
                            <a:rPr lang="pt-BR" sz="1400" b="1" i="0" smtClean="0"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53" name="Retângulo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071" y="3844180"/>
                <a:ext cx="546240" cy="307777"/>
              </a:xfrm>
              <a:prstGeom prst="rect">
                <a:avLst/>
              </a:prstGeom>
              <a:blipFill rotWithShape="1">
                <a:blip r:embed="rId11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tângulo 53"/>
              <p:cNvSpPr/>
              <p:nvPr/>
            </p:nvSpPr>
            <p:spPr>
              <a:xfrm>
                <a:off x="2071597" y="3647070"/>
                <a:ext cx="42293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 i="0" smtClean="0"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54" name="Retângulo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1597" y="3647070"/>
                <a:ext cx="422936" cy="307777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Arco 54"/>
          <p:cNvSpPr/>
          <p:nvPr/>
        </p:nvSpPr>
        <p:spPr>
          <a:xfrm rot="4908073">
            <a:off x="594632" y="3594215"/>
            <a:ext cx="392994" cy="402602"/>
          </a:xfrm>
          <a:prstGeom prst="arc">
            <a:avLst/>
          </a:pr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CaixaDeTexto 55"/>
              <p:cNvSpPr txBox="1"/>
              <p:nvPr/>
            </p:nvSpPr>
            <p:spPr>
              <a:xfrm>
                <a:off x="869311" y="3501008"/>
                <a:ext cx="33098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𝜃</m:t>
                      </m:r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6" name="CaixaDeTexto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311" y="3501008"/>
                <a:ext cx="330988" cy="307777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tângulo 57"/>
              <p:cNvSpPr/>
              <p:nvPr/>
            </p:nvSpPr>
            <p:spPr>
              <a:xfrm>
                <a:off x="4043583" y="4530319"/>
                <a:ext cx="42338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 i="0" smtClean="0">
                              <a:latin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58" name="Retângulo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3583" y="4530319"/>
                <a:ext cx="423386" cy="307777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CaixaDeTexto 59"/>
              <p:cNvSpPr txBox="1"/>
              <p:nvPr/>
            </p:nvSpPr>
            <p:spPr>
              <a:xfrm>
                <a:off x="508488" y="5168511"/>
                <a:ext cx="109991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𝑣</m:t>
                      </m:r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𝑤</m:t>
                      </m:r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𝑐𝑜𝑠</m:t>
                      </m:r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𝜃</m:t>
                      </m:r>
                    </m:oMath>
                  </m:oMathPara>
                </a14:m>
                <a:endParaRPr lang="pt-BR" sz="14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CaixaDeTexto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488" y="5168511"/>
                <a:ext cx="1099916" cy="307777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CaixaDeTexto 60"/>
              <p:cNvSpPr txBox="1"/>
              <p:nvPr/>
            </p:nvSpPr>
            <p:spPr>
              <a:xfrm>
                <a:off x="107504" y="4864487"/>
                <a:ext cx="2380074" cy="3334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400" b="1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𝐯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pt-BR" sz="1400" b="0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T</m:t>
                          </m:r>
                        </m:sup>
                      </m:sSup>
                      <m:r>
                        <a:rPr lang="pt-BR" sz="1400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𝐰</m:t>
                      </m:r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sub>
                      </m:sSub>
                      <m:sSub>
                        <m:sSubPr>
                          <m:ctrlP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sub>
                      </m:sSub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</m:sub>
                      </m:sSub>
                      <m:sSub>
                        <m:sSubPr>
                          <m:ctrlP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</m:sub>
                      </m:sSub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𝑧</m:t>
                          </m:r>
                        </m:sub>
                      </m:sSub>
                      <m:sSub>
                        <m:sSubPr>
                          <m:ctrlP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pt-BR" sz="14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CaixaDeTexto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4864487"/>
                <a:ext cx="2380074" cy="333489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Retângulo 61"/>
          <p:cNvSpPr/>
          <p:nvPr/>
        </p:nvSpPr>
        <p:spPr>
          <a:xfrm>
            <a:off x="107504" y="4812545"/>
            <a:ext cx="2380074" cy="7107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3" name="CaixaDeTexto 62"/>
          <p:cNvSpPr txBox="1"/>
          <p:nvPr/>
        </p:nvSpPr>
        <p:spPr>
          <a:xfrm>
            <a:off x="653387" y="4509120"/>
            <a:ext cx="13263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Produto escalar</a:t>
            </a:r>
            <a:endParaRPr lang="pt-BR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CaixaDeTexto 63"/>
              <p:cNvSpPr txBox="1"/>
              <p:nvPr/>
            </p:nvSpPr>
            <p:spPr>
              <a:xfrm>
                <a:off x="2576602" y="4967046"/>
                <a:ext cx="1948455" cy="4043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𝑔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 ≈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𝛾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sSubSup>
                        <m:sSubSup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pt-BR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𝛄</m:t>
                              </m:r>
                            </m:e>
                          </m:acc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pt-BR" b="0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T</m:t>
                          </m:r>
                        </m:sup>
                      </m:sSubSup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𝛅</m:t>
                          </m:r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𝒈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CaixaDeTexto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6602" y="4967046"/>
                <a:ext cx="1948455" cy="404346"/>
              </a:xfrm>
              <a:prstGeom prst="rect">
                <a:avLst/>
              </a:prstGeom>
              <a:blipFill rotWithShape="1">
                <a:blip r:embed="rId17"/>
                <a:stretch>
                  <a:fillRect l="-940" t="-3030" b="-606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CaixaDeTexto 64"/>
              <p:cNvSpPr txBox="1"/>
              <p:nvPr/>
            </p:nvSpPr>
            <p:spPr>
              <a:xfrm>
                <a:off x="467544" y="5811302"/>
                <a:ext cx="2008948" cy="476605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i="1" smtClean="0">
                              <a:latin typeface="Cambria Math"/>
                              <a:ea typeface="Cambria Math"/>
                            </a:rPr>
                            <m:t>𝛿</m:t>
                          </m:r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𝑔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i="1">
                          <a:latin typeface="Cambria Math"/>
                          <a:ea typeface="Cambria Math"/>
                        </a:rPr>
                        <m:t>≈</m:t>
                      </m:r>
                      <m:sSubSup>
                        <m:sSubSup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pt-BR" sz="2400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 i="1" smtClean="0">
                                  <a:latin typeface="Cambria Math"/>
                                  <a:ea typeface="Cambria Math"/>
                                </a:rPr>
                                <m:t>𝛄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/>
                            </a:rPr>
                            <m:t>T</m:t>
                          </m:r>
                        </m:sup>
                      </m:sSubSup>
                      <m:sSub>
                        <m:sSub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  <a:ea typeface="Cambria Math"/>
                            </a:rPr>
                            <m:t>𝛅</m:t>
                          </m:r>
                          <m:r>
                            <a:rPr lang="pt-BR" sz="2400" b="1" i="0" smtClean="0"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5" name="CaixaDeTexto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5811302"/>
                <a:ext cx="2008948" cy="476605"/>
              </a:xfrm>
              <a:prstGeom prst="rect">
                <a:avLst/>
              </a:prstGeom>
              <a:blipFill rotWithShape="1">
                <a:blip r:embed="rId18"/>
                <a:stretch>
                  <a:fillRect t="-1282" b="-17949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CaixaDeTexto 56"/>
              <p:cNvSpPr txBox="1"/>
              <p:nvPr/>
            </p:nvSpPr>
            <p:spPr>
              <a:xfrm>
                <a:off x="4521060" y="4681760"/>
                <a:ext cx="4710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𝑄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7" name="CaixaDeTexto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1060" y="4681760"/>
                <a:ext cx="471026" cy="461665"/>
              </a:xfrm>
              <a:prstGeom prst="rect">
                <a:avLst/>
              </a:prstGeom>
              <a:blipFill rotWithShape="1">
                <a:blip r:embed="rId19"/>
                <a:stretch>
                  <a:fillRect l="-1299" b="-1184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CaixaDeTexto 65"/>
              <p:cNvSpPr txBox="1"/>
              <p:nvPr/>
            </p:nvSpPr>
            <p:spPr>
              <a:xfrm>
                <a:off x="5657769" y="3486199"/>
                <a:ext cx="42639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pt-BR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6" name="CaixaDeTexto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7769" y="3486199"/>
                <a:ext cx="426399" cy="461665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CaixaDeTexto 66"/>
              <p:cNvSpPr txBox="1"/>
              <p:nvPr/>
            </p:nvSpPr>
            <p:spPr>
              <a:xfrm>
                <a:off x="7886042" y="4695527"/>
                <a:ext cx="4303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7" name="CaixaDeTexto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6042" y="4695527"/>
                <a:ext cx="430374" cy="461665"/>
              </a:xfrm>
              <a:prstGeom prst="rect">
                <a:avLst/>
              </a:prstGeom>
              <a:blipFill rotWithShape="1">
                <a:blip r:embed="rId21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CaixaDeTexto 67"/>
              <p:cNvSpPr txBox="1"/>
              <p:nvPr/>
            </p:nvSpPr>
            <p:spPr>
              <a:xfrm>
                <a:off x="4487152" y="5991671"/>
                <a:ext cx="40793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𝑧</m:t>
                      </m:r>
                    </m:oMath>
                  </m:oMathPara>
                </a14:m>
                <a:endParaRPr lang="pt-BR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8" name="CaixaDeTexto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7152" y="5991671"/>
                <a:ext cx="407932" cy="461665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Conector de seta reta 68"/>
          <p:cNvCxnSpPr/>
          <p:nvPr/>
        </p:nvCxnSpPr>
        <p:spPr>
          <a:xfrm>
            <a:off x="4952605" y="4725144"/>
            <a:ext cx="0" cy="172819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de seta reta 69"/>
          <p:cNvCxnSpPr/>
          <p:nvPr/>
        </p:nvCxnSpPr>
        <p:spPr>
          <a:xfrm rot="16200000">
            <a:off x="6479027" y="3194346"/>
            <a:ext cx="0" cy="306159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de seta reta 70"/>
          <p:cNvCxnSpPr/>
          <p:nvPr/>
        </p:nvCxnSpPr>
        <p:spPr>
          <a:xfrm flipV="1">
            <a:off x="4948229" y="3717032"/>
            <a:ext cx="1228343" cy="100811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Forma livre 71"/>
          <p:cNvSpPr/>
          <p:nvPr/>
        </p:nvSpPr>
        <p:spPr>
          <a:xfrm>
            <a:off x="5721191" y="5240317"/>
            <a:ext cx="1587113" cy="1054194"/>
          </a:xfrm>
          <a:custGeom>
            <a:avLst/>
            <a:gdLst>
              <a:gd name="connsiteX0" fmla="*/ 195347 w 2323692"/>
              <a:gd name="connsiteY0" fmla="*/ 110359 h 1403131"/>
              <a:gd name="connsiteX1" fmla="*/ 195347 w 2323692"/>
              <a:gd name="connsiteY1" fmla="*/ 110359 h 1403131"/>
              <a:gd name="connsiteX2" fmla="*/ 447596 w 2323692"/>
              <a:gd name="connsiteY2" fmla="*/ 31531 h 1403131"/>
              <a:gd name="connsiteX3" fmla="*/ 557954 w 2323692"/>
              <a:gd name="connsiteY3" fmla="*/ 15766 h 1403131"/>
              <a:gd name="connsiteX4" fmla="*/ 936327 w 2323692"/>
              <a:gd name="connsiteY4" fmla="*/ 0 h 1403131"/>
              <a:gd name="connsiteX5" fmla="*/ 1882258 w 2323692"/>
              <a:gd name="connsiteY5" fmla="*/ 15766 h 1403131"/>
              <a:gd name="connsiteX6" fmla="*/ 1929554 w 2323692"/>
              <a:gd name="connsiteY6" fmla="*/ 31531 h 1403131"/>
              <a:gd name="connsiteX7" fmla="*/ 1961085 w 2323692"/>
              <a:gd name="connsiteY7" fmla="*/ 78828 h 1403131"/>
              <a:gd name="connsiteX8" fmla="*/ 2039913 w 2323692"/>
              <a:gd name="connsiteY8" fmla="*/ 204952 h 1403131"/>
              <a:gd name="connsiteX9" fmla="*/ 2118741 w 2323692"/>
              <a:gd name="connsiteY9" fmla="*/ 315311 h 1403131"/>
              <a:gd name="connsiteX10" fmla="*/ 2166037 w 2323692"/>
              <a:gd name="connsiteY10" fmla="*/ 362607 h 1403131"/>
              <a:gd name="connsiteX11" fmla="*/ 2229099 w 2323692"/>
              <a:gd name="connsiteY11" fmla="*/ 457200 h 1403131"/>
              <a:gd name="connsiteX12" fmla="*/ 2276396 w 2323692"/>
              <a:gd name="connsiteY12" fmla="*/ 567559 h 1403131"/>
              <a:gd name="connsiteX13" fmla="*/ 2307927 w 2323692"/>
              <a:gd name="connsiteY13" fmla="*/ 662152 h 1403131"/>
              <a:gd name="connsiteX14" fmla="*/ 2323692 w 2323692"/>
              <a:gd name="connsiteY14" fmla="*/ 709449 h 1403131"/>
              <a:gd name="connsiteX15" fmla="*/ 2307927 w 2323692"/>
              <a:gd name="connsiteY15" fmla="*/ 1119352 h 1403131"/>
              <a:gd name="connsiteX16" fmla="*/ 2229099 w 2323692"/>
              <a:gd name="connsiteY16" fmla="*/ 1182414 h 1403131"/>
              <a:gd name="connsiteX17" fmla="*/ 2150272 w 2323692"/>
              <a:gd name="connsiteY17" fmla="*/ 1213945 h 1403131"/>
              <a:gd name="connsiteX18" fmla="*/ 2039913 w 2323692"/>
              <a:gd name="connsiteY18" fmla="*/ 1277007 h 1403131"/>
              <a:gd name="connsiteX19" fmla="*/ 1976851 w 2323692"/>
              <a:gd name="connsiteY19" fmla="*/ 1308538 h 1403131"/>
              <a:gd name="connsiteX20" fmla="*/ 1913789 w 2323692"/>
              <a:gd name="connsiteY20" fmla="*/ 1355835 h 1403131"/>
              <a:gd name="connsiteX21" fmla="*/ 1756134 w 2323692"/>
              <a:gd name="connsiteY21" fmla="*/ 1403131 h 1403131"/>
              <a:gd name="connsiteX22" fmla="*/ 1204341 w 2323692"/>
              <a:gd name="connsiteY22" fmla="*/ 1387366 h 1403131"/>
              <a:gd name="connsiteX23" fmla="*/ 1046685 w 2323692"/>
              <a:gd name="connsiteY23" fmla="*/ 1324304 h 1403131"/>
              <a:gd name="connsiteX24" fmla="*/ 920561 w 2323692"/>
              <a:gd name="connsiteY24" fmla="*/ 1292773 h 1403131"/>
              <a:gd name="connsiteX25" fmla="*/ 825968 w 2323692"/>
              <a:gd name="connsiteY25" fmla="*/ 1245476 h 1403131"/>
              <a:gd name="connsiteX26" fmla="*/ 731375 w 2323692"/>
              <a:gd name="connsiteY26" fmla="*/ 1198180 h 1403131"/>
              <a:gd name="connsiteX27" fmla="*/ 636782 w 2323692"/>
              <a:gd name="connsiteY27" fmla="*/ 1135118 h 1403131"/>
              <a:gd name="connsiteX28" fmla="*/ 605251 w 2323692"/>
              <a:gd name="connsiteY28" fmla="*/ 1103586 h 1403131"/>
              <a:gd name="connsiteX29" fmla="*/ 557954 w 2323692"/>
              <a:gd name="connsiteY29" fmla="*/ 1087821 h 1403131"/>
              <a:gd name="connsiteX30" fmla="*/ 494892 w 2323692"/>
              <a:gd name="connsiteY30" fmla="*/ 1056290 h 1403131"/>
              <a:gd name="connsiteX31" fmla="*/ 368768 w 2323692"/>
              <a:gd name="connsiteY31" fmla="*/ 914400 h 1403131"/>
              <a:gd name="connsiteX32" fmla="*/ 321472 w 2323692"/>
              <a:gd name="connsiteY32" fmla="*/ 882869 h 1403131"/>
              <a:gd name="connsiteX33" fmla="*/ 226879 w 2323692"/>
              <a:gd name="connsiteY33" fmla="*/ 772511 h 1403131"/>
              <a:gd name="connsiteX34" fmla="*/ 179582 w 2323692"/>
              <a:gd name="connsiteY34" fmla="*/ 725214 h 1403131"/>
              <a:gd name="connsiteX35" fmla="*/ 148051 w 2323692"/>
              <a:gd name="connsiteY35" fmla="*/ 677918 h 1403131"/>
              <a:gd name="connsiteX36" fmla="*/ 100754 w 2323692"/>
              <a:gd name="connsiteY36" fmla="*/ 630621 h 1403131"/>
              <a:gd name="connsiteX37" fmla="*/ 37692 w 2323692"/>
              <a:gd name="connsiteY37" fmla="*/ 536028 h 1403131"/>
              <a:gd name="connsiteX38" fmla="*/ 21927 w 2323692"/>
              <a:gd name="connsiteY38" fmla="*/ 252249 h 1403131"/>
              <a:gd name="connsiteX39" fmla="*/ 53458 w 2323692"/>
              <a:gd name="connsiteY39" fmla="*/ 204952 h 1403131"/>
              <a:gd name="connsiteX40" fmla="*/ 100754 w 2323692"/>
              <a:gd name="connsiteY40" fmla="*/ 189186 h 1403131"/>
              <a:gd name="connsiteX41" fmla="*/ 179582 w 2323692"/>
              <a:gd name="connsiteY41" fmla="*/ 110359 h 1403131"/>
              <a:gd name="connsiteX42" fmla="*/ 195347 w 2323692"/>
              <a:gd name="connsiteY42" fmla="*/ 110359 h 1403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2323692" h="1403131">
                <a:moveTo>
                  <a:pt x="195347" y="110359"/>
                </a:moveTo>
                <a:lnTo>
                  <a:pt x="195347" y="110359"/>
                </a:lnTo>
                <a:cubicBezTo>
                  <a:pt x="279430" y="84083"/>
                  <a:pt x="362356" y="53768"/>
                  <a:pt x="447596" y="31531"/>
                </a:cubicBezTo>
                <a:cubicBezTo>
                  <a:pt x="483552" y="22151"/>
                  <a:pt x="520872" y="18158"/>
                  <a:pt x="557954" y="15766"/>
                </a:cubicBezTo>
                <a:cubicBezTo>
                  <a:pt x="683926" y="7639"/>
                  <a:pt x="810203" y="5255"/>
                  <a:pt x="936327" y="0"/>
                </a:cubicBezTo>
                <a:lnTo>
                  <a:pt x="1882258" y="15766"/>
                </a:lnTo>
                <a:cubicBezTo>
                  <a:pt x="1898868" y="16293"/>
                  <a:pt x="1916577" y="21150"/>
                  <a:pt x="1929554" y="31531"/>
                </a:cubicBezTo>
                <a:cubicBezTo>
                  <a:pt x="1944350" y="43368"/>
                  <a:pt x="1950912" y="62842"/>
                  <a:pt x="1961085" y="78828"/>
                </a:cubicBezTo>
                <a:cubicBezTo>
                  <a:pt x="1987702" y="120654"/>
                  <a:pt x="2013296" y="163126"/>
                  <a:pt x="2039913" y="204952"/>
                </a:cubicBezTo>
                <a:cubicBezTo>
                  <a:pt x="2060466" y="237250"/>
                  <a:pt x="2095510" y="288209"/>
                  <a:pt x="2118741" y="315311"/>
                </a:cubicBezTo>
                <a:cubicBezTo>
                  <a:pt x="2133251" y="332239"/>
                  <a:pt x="2152349" y="345008"/>
                  <a:pt x="2166037" y="362607"/>
                </a:cubicBezTo>
                <a:cubicBezTo>
                  <a:pt x="2189303" y="392520"/>
                  <a:pt x="2217115" y="421249"/>
                  <a:pt x="2229099" y="457200"/>
                </a:cubicBezTo>
                <a:cubicBezTo>
                  <a:pt x="2279852" y="609456"/>
                  <a:pt x="2198465" y="372732"/>
                  <a:pt x="2276396" y="567559"/>
                </a:cubicBezTo>
                <a:cubicBezTo>
                  <a:pt x="2288740" y="598418"/>
                  <a:pt x="2297417" y="630621"/>
                  <a:pt x="2307927" y="662152"/>
                </a:cubicBezTo>
                <a:lnTo>
                  <a:pt x="2323692" y="709449"/>
                </a:lnTo>
                <a:cubicBezTo>
                  <a:pt x="2318437" y="846083"/>
                  <a:pt x="2321997" y="983342"/>
                  <a:pt x="2307927" y="1119352"/>
                </a:cubicBezTo>
                <a:cubicBezTo>
                  <a:pt x="2302659" y="1170273"/>
                  <a:pt x="2263252" y="1169607"/>
                  <a:pt x="2229099" y="1182414"/>
                </a:cubicBezTo>
                <a:cubicBezTo>
                  <a:pt x="2202601" y="1192351"/>
                  <a:pt x="2176133" y="1202451"/>
                  <a:pt x="2150272" y="1213945"/>
                </a:cubicBezTo>
                <a:cubicBezTo>
                  <a:pt x="2043079" y="1261587"/>
                  <a:pt x="2128681" y="1226283"/>
                  <a:pt x="2039913" y="1277007"/>
                </a:cubicBezTo>
                <a:cubicBezTo>
                  <a:pt x="2019508" y="1288667"/>
                  <a:pt x="1996780" y="1296082"/>
                  <a:pt x="1976851" y="1308538"/>
                </a:cubicBezTo>
                <a:cubicBezTo>
                  <a:pt x="1954569" y="1322464"/>
                  <a:pt x="1937291" y="1344084"/>
                  <a:pt x="1913789" y="1355835"/>
                </a:cubicBezTo>
                <a:cubicBezTo>
                  <a:pt x="1875404" y="1375028"/>
                  <a:pt x="1801396" y="1391816"/>
                  <a:pt x="1756134" y="1403131"/>
                </a:cubicBezTo>
                <a:cubicBezTo>
                  <a:pt x="1572203" y="1397876"/>
                  <a:pt x="1387856" y="1400794"/>
                  <a:pt x="1204341" y="1387366"/>
                </a:cubicBezTo>
                <a:cubicBezTo>
                  <a:pt x="1120273" y="1381215"/>
                  <a:pt x="1116267" y="1347498"/>
                  <a:pt x="1046685" y="1324304"/>
                </a:cubicBezTo>
                <a:cubicBezTo>
                  <a:pt x="1005574" y="1310600"/>
                  <a:pt x="920561" y="1292773"/>
                  <a:pt x="920561" y="1292773"/>
                </a:cubicBezTo>
                <a:cubicBezTo>
                  <a:pt x="785019" y="1202411"/>
                  <a:pt x="956511" y="1310748"/>
                  <a:pt x="825968" y="1245476"/>
                </a:cubicBezTo>
                <a:cubicBezTo>
                  <a:pt x="703728" y="1184355"/>
                  <a:pt x="850251" y="1237804"/>
                  <a:pt x="731375" y="1198180"/>
                </a:cubicBezTo>
                <a:cubicBezTo>
                  <a:pt x="699844" y="1177159"/>
                  <a:pt x="663578" y="1161915"/>
                  <a:pt x="636782" y="1135118"/>
                </a:cubicBezTo>
                <a:cubicBezTo>
                  <a:pt x="626272" y="1124607"/>
                  <a:pt x="617997" y="1111234"/>
                  <a:pt x="605251" y="1103586"/>
                </a:cubicBezTo>
                <a:cubicBezTo>
                  <a:pt x="591001" y="1095036"/>
                  <a:pt x="573229" y="1094367"/>
                  <a:pt x="557954" y="1087821"/>
                </a:cubicBezTo>
                <a:cubicBezTo>
                  <a:pt x="536352" y="1078563"/>
                  <a:pt x="515913" y="1066800"/>
                  <a:pt x="494892" y="1056290"/>
                </a:cubicBezTo>
                <a:cubicBezTo>
                  <a:pt x="456981" y="999423"/>
                  <a:pt x="433564" y="957598"/>
                  <a:pt x="368768" y="914400"/>
                </a:cubicBezTo>
                <a:cubicBezTo>
                  <a:pt x="353003" y="903890"/>
                  <a:pt x="336028" y="894999"/>
                  <a:pt x="321472" y="882869"/>
                </a:cubicBezTo>
                <a:cubicBezTo>
                  <a:pt x="262787" y="833965"/>
                  <a:pt x="279076" y="833408"/>
                  <a:pt x="226879" y="772511"/>
                </a:cubicBezTo>
                <a:cubicBezTo>
                  <a:pt x="212369" y="755583"/>
                  <a:pt x="193856" y="742342"/>
                  <a:pt x="179582" y="725214"/>
                </a:cubicBezTo>
                <a:cubicBezTo>
                  <a:pt x="167452" y="710658"/>
                  <a:pt x="160181" y="692474"/>
                  <a:pt x="148051" y="677918"/>
                </a:cubicBezTo>
                <a:cubicBezTo>
                  <a:pt x="133777" y="660790"/>
                  <a:pt x="114442" y="648220"/>
                  <a:pt x="100754" y="630621"/>
                </a:cubicBezTo>
                <a:cubicBezTo>
                  <a:pt x="77488" y="600708"/>
                  <a:pt x="37692" y="536028"/>
                  <a:pt x="37692" y="536028"/>
                </a:cubicBezTo>
                <a:cubicBezTo>
                  <a:pt x="-5336" y="406943"/>
                  <a:pt x="-12809" y="425928"/>
                  <a:pt x="21927" y="252249"/>
                </a:cubicBezTo>
                <a:cubicBezTo>
                  <a:pt x="25643" y="233669"/>
                  <a:pt x="38662" y="216789"/>
                  <a:pt x="53458" y="204952"/>
                </a:cubicBezTo>
                <a:cubicBezTo>
                  <a:pt x="66435" y="194571"/>
                  <a:pt x="84989" y="194441"/>
                  <a:pt x="100754" y="189186"/>
                </a:cubicBezTo>
                <a:cubicBezTo>
                  <a:pt x="132286" y="141889"/>
                  <a:pt x="127030" y="136635"/>
                  <a:pt x="179582" y="110359"/>
                </a:cubicBezTo>
                <a:cubicBezTo>
                  <a:pt x="194446" y="102927"/>
                  <a:pt x="192720" y="110359"/>
                  <a:pt x="195347" y="110359"/>
                </a:cubicBezTo>
                <a:close/>
              </a:path>
            </a:pathLst>
          </a:custGeom>
          <a:solidFill>
            <a:schemeClr val="bg1">
              <a:lumMod val="75000"/>
              <a:alpha val="59000"/>
            </a:schemeClr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>
              <a:rot lat="0" lon="0" rev="0"/>
            </a:lightRig>
          </a:scene3d>
          <a:sp3d extrusionH="203200" contourW="25400">
            <a:bevelT w="222250" h="146050"/>
            <a:bevelB w="95250" h="158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3" name="Conector reto 72"/>
          <p:cNvCxnSpPr/>
          <p:nvPr/>
        </p:nvCxnSpPr>
        <p:spPr>
          <a:xfrm flipV="1">
            <a:off x="4952605" y="4062263"/>
            <a:ext cx="0" cy="712651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Elipse 73"/>
          <p:cNvSpPr/>
          <p:nvPr/>
        </p:nvSpPr>
        <p:spPr>
          <a:xfrm>
            <a:off x="4919200" y="3990263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CaixaDeTexto 74"/>
              <p:cNvSpPr txBox="1"/>
              <p:nvPr/>
            </p:nvSpPr>
            <p:spPr>
              <a:xfrm>
                <a:off x="4563352" y="3639629"/>
                <a:ext cx="4518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75" name="CaixaDeTexto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3352" y="3639629"/>
                <a:ext cx="451855" cy="461665"/>
              </a:xfrm>
              <a:prstGeom prst="rect">
                <a:avLst/>
              </a:prstGeom>
              <a:blipFill rotWithShape="1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CaixaDeTexto 75"/>
              <p:cNvSpPr txBox="1"/>
              <p:nvPr/>
            </p:nvSpPr>
            <p:spPr>
              <a:xfrm>
                <a:off x="4573795" y="4147667"/>
                <a:ext cx="4303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h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76" name="CaixaDeTexto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3795" y="4147667"/>
                <a:ext cx="430374" cy="461665"/>
              </a:xfrm>
              <a:prstGeom prst="rect">
                <a:avLst/>
              </a:prstGeom>
              <a:blipFill rotWithShape="1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Elipse 76"/>
          <p:cNvSpPr/>
          <p:nvPr/>
        </p:nvSpPr>
        <p:spPr>
          <a:xfrm>
            <a:off x="4915008" y="4690362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CaixaDeTexto 77"/>
              <p:cNvSpPr txBox="1"/>
              <p:nvPr/>
            </p:nvSpPr>
            <p:spPr>
              <a:xfrm>
                <a:off x="6767067" y="5703639"/>
                <a:ext cx="61324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1" smtClean="0">
                          <a:latin typeface="Cambria Math"/>
                          <a:ea typeface="Cambria Math"/>
                        </a:rPr>
                        <m:t>∆</m:t>
                      </m:r>
                      <m:r>
                        <a:rPr lang="pt-BR" sz="2400" i="1" smtClean="0">
                          <a:latin typeface="Cambria Math"/>
                          <a:ea typeface="Cambria Math"/>
                        </a:rPr>
                        <m:t>𝜌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78" name="CaixaDeTexto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7067" y="5703639"/>
                <a:ext cx="613245" cy="461665"/>
              </a:xfrm>
              <a:prstGeom prst="rect">
                <a:avLst/>
              </a:prstGeom>
              <a:blipFill rotWithShape="1">
                <a:blip r:embed="rId25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9" name="Grupo 78"/>
          <p:cNvGrpSpPr/>
          <p:nvPr/>
        </p:nvGrpSpPr>
        <p:grpSpPr>
          <a:xfrm>
            <a:off x="7606908" y="3409255"/>
            <a:ext cx="1451367" cy="1183170"/>
            <a:chOff x="7606908" y="3409255"/>
            <a:chExt cx="1451367" cy="1183170"/>
          </a:xfrm>
        </p:grpSpPr>
        <p:cxnSp>
          <p:nvCxnSpPr>
            <p:cNvPr id="80" name="Conector reto 79"/>
            <p:cNvCxnSpPr/>
            <p:nvPr/>
          </p:nvCxnSpPr>
          <p:spPr>
            <a:xfrm rot="240000" flipV="1">
              <a:off x="8479186" y="3675766"/>
              <a:ext cx="3276" cy="648000"/>
            </a:xfrm>
            <a:prstGeom prst="line">
              <a:avLst/>
            </a:prstGeom>
            <a:ln w="952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Forma livre 80"/>
            <p:cNvSpPr/>
            <p:nvPr/>
          </p:nvSpPr>
          <p:spPr>
            <a:xfrm rot="561971">
              <a:off x="7896225" y="3666620"/>
              <a:ext cx="1162050" cy="143205"/>
            </a:xfrm>
            <a:custGeom>
              <a:avLst/>
              <a:gdLst>
                <a:gd name="connsiteX0" fmla="*/ 0 w 1162050"/>
                <a:gd name="connsiteY0" fmla="*/ 134040 h 143205"/>
                <a:gd name="connsiteX1" fmla="*/ 171450 w 1162050"/>
                <a:gd name="connsiteY1" fmla="*/ 134040 h 143205"/>
                <a:gd name="connsiteX2" fmla="*/ 419100 w 1162050"/>
                <a:gd name="connsiteY2" fmla="*/ 38790 h 143205"/>
                <a:gd name="connsiteX3" fmla="*/ 762000 w 1162050"/>
                <a:gd name="connsiteY3" fmla="*/ 690 h 143205"/>
                <a:gd name="connsiteX4" fmla="*/ 1009650 w 1162050"/>
                <a:gd name="connsiteY4" fmla="*/ 67365 h 143205"/>
                <a:gd name="connsiteX5" fmla="*/ 1162050 w 1162050"/>
                <a:gd name="connsiteY5" fmla="*/ 124515 h 1432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62050" h="143205">
                  <a:moveTo>
                    <a:pt x="0" y="134040"/>
                  </a:moveTo>
                  <a:cubicBezTo>
                    <a:pt x="50800" y="141977"/>
                    <a:pt x="101600" y="149915"/>
                    <a:pt x="171450" y="134040"/>
                  </a:cubicBezTo>
                  <a:cubicBezTo>
                    <a:pt x="241300" y="118165"/>
                    <a:pt x="320675" y="61015"/>
                    <a:pt x="419100" y="38790"/>
                  </a:cubicBezTo>
                  <a:cubicBezTo>
                    <a:pt x="517525" y="16565"/>
                    <a:pt x="663575" y="-4072"/>
                    <a:pt x="762000" y="690"/>
                  </a:cubicBezTo>
                  <a:cubicBezTo>
                    <a:pt x="860425" y="5452"/>
                    <a:pt x="942975" y="46728"/>
                    <a:pt x="1009650" y="67365"/>
                  </a:cubicBezTo>
                  <a:cubicBezTo>
                    <a:pt x="1076325" y="88002"/>
                    <a:pt x="1119187" y="106258"/>
                    <a:pt x="1162050" y="124515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2" name="Elipse 81"/>
            <p:cNvSpPr/>
            <p:nvPr/>
          </p:nvSpPr>
          <p:spPr>
            <a:xfrm>
              <a:off x="8481576" y="3655648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3" name="Forma livre 82"/>
            <p:cNvSpPr/>
            <p:nvPr/>
          </p:nvSpPr>
          <p:spPr>
            <a:xfrm>
              <a:off x="7962900" y="4303668"/>
              <a:ext cx="1047750" cy="76200"/>
            </a:xfrm>
            <a:custGeom>
              <a:avLst/>
              <a:gdLst>
                <a:gd name="connsiteX0" fmla="*/ 1047750 w 1047750"/>
                <a:gd name="connsiteY0" fmla="*/ 76200 h 76200"/>
                <a:gd name="connsiteX1" fmla="*/ 533400 w 1047750"/>
                <a:gd name="connsiteY1" fmla="*/ 19050 h 76200"/>
                <a:gd name="connsiteX2" fmla="*/ 0 w 1047750"/>
                <a:gd name="connsiteY2" fmla="*/ 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47750" h="76200">
                  <a:moveTo>
                    <a:pt x="1047750" y="76200"/>
                  </a:moveTo>
                  <a:cubicBezTo>
                    <a:pt x="877887" y="53975"/>
                    <a:pt x="708025" y="31750"/>
                    <a:pt x="533400" y="19050"/>
                  </a:cubicBezTo>
                  <a:cubicBezTo>
                    <a:pt x="358775" y="6350"/>
                    <a:pt x="179387" y="3175"/>
                    <a:pt x="0" y="0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CaixaDeTexto 83"/>
                <p:cNvSpPr txBox="1"/>
                <p:nvPr/>
              </p:nvSpPr>
              <p:spPr>
                <a:xfrm>
                  <a:off x="8444574" y="3409255"/>
                  <a:ext cx="33970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/>
                          </a:rPr>
                          <m:t>𝑃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27" name="CaixaDeTexto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44574" y="3409255"/>
                  <a:ext cx="339708" cy="307777"/>
                </a:xfrm>
                <a:prstGeom prst="rect">
                  <a:avLst/>
                </a:prstGeom>
                <a:blipFill rotWithShape="1"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5" name="Conector de seta reta 84"/>
            <p:cNvCxnSpPr/>
            <p:nvPr/>
          </p:nvCxnSpPr>
          <p:spPr>
            <a:xfrm rot="300000" flipH="1">
              <a:off x="8435998" y="3673368"/>
              <a:ext cx="54006" cy="26497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ector de seta reta 85"/>
            <p:cNvCxnSpPr/>
            <p:nvPr/>
          </p:nvCxnSpPr>
          <p:spPr>
            <a:xfrm rot="180000">
              <a:off x="8495438" y="3674804"/>
              <a:ext cx="0" cy="26353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Retângulo 86"/>
                <p:cNvSpPr/>
                <p:nvPr/>
              </p:nvSpPr>
              <p:spPr>
                <a:xfrm>
                  <a:off x="8121536" y="3603737"/>
                  <a:ext cx="423385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sz="1400" b="1">
                                <a:latin typeface="Cambria Math"/>
                                <a:ea typeface="Cambria Math"/>
                              </a:rPr>
                              <m:t>𝐠</m:t>
                            </m:r>
                          </m:e>
                          <m:sub>
                            <m:r>
                              <a:rPr lang="pt-BR" sz="1400" i="1">
                                <a:latin typeface="Cambria Math"/>
                              </a:rPr>
                              <m:t>𝑃</m:t>
                            </m:r>
                          </m:sub>
                        </m:sSub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30" name="Retângulo 2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21536" y="3603737"/>
                  <a:ext cx="423385" cy="307777"/>
                </a:xfrm>
                <a:prstGeom prst="rect">
                  <a:avLst/>
                </a:prstGeom>
                <a:blipFill rotWithShape="1"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Retângulo 87"/>
                <p:cNvSpPr/>
                <p:nvPr/>
              </p:nvSpPr>
              <p:spPr>
                <a:xfrm>
                  <a:off x="8423430" y="3645024"/>
                  <a:ext cx="421205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sz="1400" b="1" i="1" smtClean="0">
                                <a:latin typeface="Cambria Math"/>
                                <a:ea typeface="Cambria Math"/>
                              </a:rPr>
                              <m:t>𝛄</m:t>
                            </m:r>
                          </m:e>
                          <m:sub>
                            <m:r>
                              <a:rPr lang="pt-BR" sz="1400" i="1">
                                <a:latin typeface="Cambria Math"/>
                              </a:rPr>
                              <m:t>𝑃</m:t>
                            </m:r>
                          </m:sub>
                        </m:sSub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31" name="Retângulo 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23430" y="3645024"/>
                  <a:ext cx="421205" cy="307777"/>
                </a:xfrm>
                <a:prstGeom prst="rect">
                  <a:avLst/>
                </a:prstGeom>
                <a:blipFill rotWithShape="1">
                  <a:blip r:embed="rId28"/>
                  <a:stretch>
                    <a:fillRect b="-2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0" name="Elipse 89"/>
            <p:cNvSpPr/>
            <p:nvPr/>
          </p:nvSpPr>
          <p:spPr>
            <a:xfrm>
              <a:off x="8444574" y="4298382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CaixaDeTexto 91"/>
                <p:cNvSpPr txBox="1"/>
                <p:nvPr/>
              </p:nvSpPr>
              <p:spPr>
                <a:xfrm>
                  <a:off x="8403889" y="4284648"/>
                  <a:ext cx="3518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/>
                          </a:rPr>
                          <m:t>𝑄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36" name="CaixaDeTexto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03889" y="4284648"/>
                  <a:ext cx="351828" cy="307777"/>
                </a:xfrm>
                <a:prstGeom prst="rect">
                  <a:avLst/>
                </a:prstGeom>
                <a:blipFill rotWithShape="1">
                  <a:blip r:embed="rId29"/>
                  <a:stretch>
                    <a:fillRect b="-6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3" name="Conector de seta reta 92"/>
            <p:cNvCxnSpPr/>
            <p:nvPr/>
          </p:nvCxnSpPr>
          <p:spPr>
            <a:xfrm rot="180000">
              <a:off x="8456757" y="4314480"/>
              <a:ext cx="0" cy="26353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Retângulo 93"/>
                <p:cNvSpPr/>
                <p:nvPr/>
              </p:nvSpPr>
              <p:spPr>
                <a:xfrm>
                  <a:off x="8083230" y="4258091"/>
                  <a:ext cx="428066" cy="32303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sz="1400" b="1" i="1" smtClean="0">
                                <a:latin typeface="Cambria Math"/>
                                <a:ea typeface="Cambria Math"/>
                              </a:rPr>
                              <m:t>𝛄</m:t>
                            </m:r>
                          </m:e>
                          <m:sub>
                            <m:r>
                              <a:rPr lang="pt-BR" sz="1400" b="0" i="1" smtClean="0">
                                <a:latin typeface="Cambria Math"/>
                              </a:rPr>
                              <m:t>𝑄</m:t>
                            </m:r>
                          </m:sub>
                        </m:sSub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40" name="Retângulo 3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83230" y="4258091"/>
                  <a:ext cx="428066" cy="323037"/>
                </a:xfrm>
                <a:prstGeom prst="rect">
                  <a:avLst/>
                </a:prstGeom>
                <a:blipFill rotWithShape="1">
                  <a:blip r:embed="rId30"/>
                  <a:stretch>
                    <a:fillRect b="-192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5" name="CaixaDeTexto 94"/>
            <p:cNvSpPr txBox="1"/>
            <p:nvPr/>
          </p:nvSpPr>
          <p:spPr>
            <a:xfrm>
              <a:off x="7740352" y="4150479"/>
              <a:ext cx="2728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/>
                <a:t>E</a:t>
              </a:r>
              <a:endParaRPr lang="pt-BR" sz="1400" dirty="0"/>
            </a:p>
          </p:txBody>
        </p:sp>
        <p:sp>
          <p:nvSpPr>
            <p:cNvPr id="96" name="CaixaDeTexto 95"/>
            <p:cNvSpPr txBox="1"/>
            <p:nvPr/>
          </p:nvSpPr>
          <p:spPr>
            <a:xfrm>
              <a:off x="7606908" y="3553271"/>
              <a:ext cx="35336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/>
                <a:t>ST</a:t>
              </a:r>
              <a:endParaRPr lang="pt-BR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957406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/>
              <p:cNvSpPr txBox="1"/>
              <p:nvPr/>
            </p:nvSpPr>
            <p:spPr>
              <a:xfrm>
                <a:off x="73713" y="57673"/>
                <a:ext cx="216386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𝛅</m:t>
                          </m:r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13" y="57673"/>
                <a:ext cx="2163863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aixaDeTexto 2"/>
          <p:cNvSpPr txBox="1"/>
          <p:nvPr/>
        </p:nvSpPr>
        <p:spPr>
          <a:xfrm>
            <a:off x="63350" y="476672"/>
            <a:ext cx="21845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Vetor distúrbio de gravidade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73713" y="1330092"/>
                <a:ext cx="216386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𝛿</m:t>
                          </m:r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𝑔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𝑔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𝛾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13" y="1330092"/>
                <a:ext cx="2163863" cy="461665"/>
              </a:xfrm>
              <a:prstGeom prst="rect">
                <a:avLst/>
              </a:prstGeom>
              <a:blipFill rotWithShape="1">
                <a:blip r:embed="rId4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aixaDeTexto 4"/>
          <p:cNvSpPr txBox="1"/>
          <p:nvPr/>
        </p:nvSpPr>
        <p:spPr>
          <a:xfrm>
            <a:off x="63350" y="1763524"/>
            <a:ext cx="2184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Distúrbio de gravidade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tângulo 33"/>
              <p:cNvSpPr/>
              <p:nvPr/>
            </p:nvSpPr>
            <p:spPr>
              <a:xfrm>
                <a:off x="2423913" y="282840"/>
                <a:ext cx="209031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>
                              <a:latin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b="1">
                              <a:latin typeface="Cambria Math"/>
                              <a:ea typeface="Cambria Math"/>
                            </a:rPr>
                            <m:t>𝛅</m:t>
                          </m:r>
                          <m:r>
                            <a:rPr lang="pt-BR" sz="2400" b="1"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4" name="Retângulo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3913" y="282840"/>
                <a:ext cx="2090316" cy="461665"/>
              </a:xfrm>
              <a:prstGeom prst="rect">
                <a:avLst/>
              </a:prstGeom>
              <a:blipFill rotWithShape="1">
                <a:blip r:embed="rId5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CaixaDeTexto 58"/>
          <p:cNvSpPr txBox="1"/>
          <p:nvPr/>
        </p:nvSpPr>
        <p:spPr>
          <a:xfrm>
            <a:off x="2466460" y="1628800"/>
            <a:ext cx="2143099" cy="630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Condição observada</a:t>
            </a:r>
          </a:p>
          <a:p>
            <a:pPr algn="ctr"/>
            <a:r>
              <a:rPr lang="pt-BR" dirty="0" smtClean="0"/>
              <a:t>na prática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CaixaDeTexto 43"/>
              <p:cNvSpPr txBox="1"/>
              <p:nvPr/>
            </p:nvSpPr>
            <p:spPr>
              <a:xfrm>
                <a:off x="2685798" y="1219965"/>
                <a:ext cx="1788316" cy="4642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𝛾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≫</m:t>
                      </m:r>
                      <m:d>
                        <m:dPr>
                          <m:begChr m:val="‖"/>
                          <m:endChr m:val="‖"/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l-GR" sz="2400" b="1">
                                  <a:latin typeface="Cambria Math"/>
                                  <a:ea typeface="Cambria Math"/>
                                </a:rPr>
                                <m:t>𝛅</m:t>
                              </m:r>
                              <m:r>
                                <a:rPr lang="pt-BR" sz="2400" b="1">
                                  <a:latin typeface="Cambria Math"/>
                                  <a:ea typeface="Cambria Math"/>
                                </a:rPr>
                                <m:t>𝐠</m:t>
                              </m:r>
                            </m:e>
                            <m:sub>
                              <m:r>
                                <a:rPr lang="pt-BR" sz="24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CaixaDeTexto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5798" y="1219965"/>
                <a:ext cx="1788316" cy="464262"/>
              </a:xfrm>
              <a:prstGeom prst="rect">
                <a:avLst/>
              </a:prstGeom>
              <a:blipFill rotWithShape="1">
                <a:blip r:embed="rId6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aixaDeTexto 44"/>
              <p:cNvSpPr txBox="1"/>
              <p:nvPr/>
            </p:nvSpPr>
            <p:spPr>
              <a:xfrm>
                <a:off x="4758870" y="836712"/>
                <a:ext cx="3809724" cy="13726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dirty="0" smtClean="0"/>
                  <a:t>Por simplicidade, considere que o distúrbio seja produzido por apenas uma fonte com contraste de densidade constante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/>
                        <a:ea typeface="Cambria Math"/>
                      </a:rPr>
                      <m:t>∆</m:t>
                    </m:r>
                    <m:r>
                      <a:rPr lang="pt-BR" i="1" smtClean="0">
                        <a:latin typeface="Cambria Math"/>
                        <a:ea typeface="Cambria Math"/>
                      </a:rPr>
                      <m:t>𝜌</m:t>
                    </m:r>
                    <m:r>
                      <a:rPr lang="pt-BR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pt-BR" b="0" i="1" smtClean="0">
                        <a:latin typeface="Cambria Math"/>
                        <a:ea typeface="Cambria Math"/>
                      </a:rPr>
                      <m:t>𝜌</m:t>
                    </m:r>
                    <m:r>
                      <a:rPr lang="pt-BR" b="0" i="1" smtClean="0">
                        <a:latin typeface="Cambria Math"/>
                        <a:ea typeface="Cambria Math"/>
                      </a:rPr>
                      <m:t>−</m:t>
                    </m:r>
                    <m:acc>
                      <m:accPr>
                        <m:chr m:val="̃"/>
                        <m:ctrlPr>
                          <a:rPr lang="pt-BR" b="0" i="1" smtClean="0">
                            <a:latin typeface="Cambria Math"/>
                            <a:ea typeface="Cambria Math"/>
                          </a:rPr>
                        </m:ctrlPr>
                      </m:accPr>
                      <m:e>
                        <m:r>
                          <a:rPr lang="pt-BR" b="0" i="1" smtClean="0">
                            <a:latin typeface="Cambria Math"/>
                            <a:ea typeface="Cambria Math"/>
                          </a:rPr>
                          <m:t>𝜌</m:t>
                        </m:r>
                      </m:e>
                    </m:acc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45" name="CaixaDeTexto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8870" y="836712"/>
                <a:ext cx="3809724" cy="1372637"/>
              </a:xfrm>
              <a:prstGeom prst="rect">
                <a:avLst/>
              </a:prstGeom>
              <a:blipFill rotWithShape="1">
                <a:blip r:embed="rId7"/>
                <a:stretch>
                  <a:fillRect t="-222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CaixaDeTexto 45"/>
              <p:cNvSpPr txBox="1"/>
              <p:nvPr/>
            </p:nvSpPr>
            <p:spPr>
              <a:xfrm>
                <a:off x="5062874" y="2087015"/>
                <a:ext cx="2502673" cy="8188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𝛅</m:t>
                          </m:r>
                          <m:r>
                            <a:rPr lang="pt-BR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</a:rPr>
                        <m:t>𝐺</m:t>
                      </m:r>
                      <m:r>
                        <a:rPr lang="pt-BR" b="0" i="1" smtClean="0">
                          <a:latin typeface="Cambria Math"/>
                        </a:rPr>
                        <m:t> ∆</m:t>
                      </m:r>
                      <m:r>
                        <a:rPr lang="pt-BR" i="1">
                          <a:latin typeface="Cambria Math"/>
                          <a:ea typeface="Cambria Math"/>
                        </a:rPr>
                        <m:t>𝜌</m:t>
                      </m:r>
                      <m:nary>
                        <m:naryPr>
                          <m:chr m:val="∭"/>
                          <m:limLoc m:val="undOvr"/>
                          <m:subHide m:val="on"/>
                          <m:supHide m:val="on"/>
                          <m:ctrlPr>
                            <a:rPr lang="pt-BR" i="1" smtClean="0">
                              <a:latin typeface="Cambria Math"/>
                              <a:ea typeface="Cambria Math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𝛻</m:t>
                          </m:r>
                          <m:f>
                            <m:fPr>
                              <m:ctrlPr>
                                <a:rPr lang="pt-BR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pt-BR" i="1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pt-BR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  <m:r>
                            <a:rPr lang="pt-BR" i="1">
                              <a:latin typeface="Cambria Math"/>
                            </a:rPr>
                            <m:t>𝑑𝑣</m:t>
                          </m:r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6" name="CaixaDeTexto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2874" y="2087015"/>
                <a:ext cx="2502673" cy="818879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tângulo 46"/>
              <p:cNvSpPr/>
              <p:nvPr/>
            </p:nvSpPr>
            <p:spPr>
              <a:xfrm>
                <a:off x="1426239" y="2675061"/>
                <a:ext cx="164339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pt-BR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/>
                                  <a:ea typeface="Cambria Math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pt-BR" sz="2400" i="1">
                                  <a:latin typeface="Cambria Math"/>
                                </a:rPr>
                                <m:t>𝑃</m:t>
                              </m:r>
                            </m:sub>
                          </m:sSub>
                          <m:acc>
                            <m:accPr>
                              <m:chr m:val="̂"/>
                              <m:ctrlPr>
                                <a:rPr lang="pt-BR" sz="2400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 i="0" smtClean="0">
                                  <a:latin typeface="Cambria Math"/>
                                  <a:ea typeface="Cambria Math"/>
                                </a:rPr>
                                <m:t>𝛄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7" name="Retângulo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6239" y="2675061"/>
                <a:ext cx="1643399" cy="461665"/>
              </a:xfrm>
              <a:prstGeom prst="rect">
                <a:avLst/>
              </a:prstGeom>
              <a:blipFill rotWithShape="1">
                <a:blip r:embed="rId9"/>
                <a:stretch>
                  <a:fillRect t="-5263" r="-11481" b="-789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Conector de seta reta 47"/>
          <p:cNvCxnSpPr>
            <a:cxnSpLocks noChangeAspect="1"/>
          </p:cNvCxnSpPr>
          <p:nvPr/>
        </p:nvCxnSpPr>
        <p:spPr>
          <a:xfrm>
            <a:off x="635295" y="3720412"/>
            <a:ext cx="302434" cy="41933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de seta reta 48"/>
          <p:cNvCxnSpPr>
            <a:cxnSpLocks noChangeAspect="1"/>
          </p:cNvCxnSpPr>
          <p:nvPr/>
        </p:nvCxnSpPr>
        <p:spPr>
          <a:xfrm>
            <a:off x="624235" y="3709553"/>
            <a:ext cx="3163775" cy="49058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de seta reta 49"/>
          <p:cNvCxnSpPr>
            <a:cxnSpLocks noChangeAspect="1"/>
          </p:cNvCxnSpPr>
          <p:nvPr/>
        </p:nvCxnSpPr>
        <p:spPr>
          <a:xfrm>
            <a:off x="3781953" y="4212677"/>
            <a:ext cx="302434" cy="419332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de seta reta 50"/>
          <p:cNvCxnSpPr>
            <a:cxnSpLocks noChangeAspect="1"/>
          </p:cNvCxnSpPr>
          <p:nvPr/>
        </p:nvCxnSpPr>
        <p:spPr>
          <a:xfrm>
            <a:off x="916844" y="4141420"/>
            <a:ext cx="3168000" cy="491244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de seta reta 51"/>
          <p:cNvCxnSpPr/>
          <p:nvPr/>
        </p:nvCxnSpPr>
        <p:spPr>
          <a:xfrm>
            <a:off x="635295" y="3730025"/>
            <a:ext cx="3456000" cy="9000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tângulo 52"/>
              <p:cNvSpPr/>
              <p:nvPr/>
            </p:nvSpPr>
            <p:spPr>
              <a:xfrm>
                <a:off x="356071" y="3844180"/>
                <a:ext cx="490519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 i="0" smtClean="0">
                              <a:latin typeface="Cambria Math"/>
                              <a:ea typeface="Cambria Math"/>
                            </a:rPr>
                            <m:t>𝛅</m:t>
                          </m:r>
                          <m:r>
                            <a:rPr lang="pt-BR" sz="1400" b="1" i="0" smtClean="0"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53" name="Retângulo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071" y="3844180"/>
                <a:ext cx="490519" cy="307777"/>
              </a:xfrm>
              <a:prstGeom prst="rect">
                <a:avLst/>
              </a:prstGeom>
              <a:blipFill rotWithShape="1">
                <a:blip r:embed="rId10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tângulo 53"/>
              <p:cNvSpPr/>
              <p:nvPr/>
            </p:nvSpPr>
            <p:spPr>
              <a:xfrm>
                <a:off x="2071597" y="3647070"/>
                <a:ext cx="384144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 i="0" smtClean="0"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54" name="Retângulo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1597" y="3647070"/>
                <a:ext cx="384144" cy="307777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Arco 54"/>
          <p:cNvSpPr/>
          <p:nvPr/>
        </p:nvSpPr>
        <p:spPr>
          <a:xfrm rot="4908073">
            <a:off x="594632" y="3594215"/>
            <a:ext cx="392994" cy="402602"/>
          </a:xfrm>
          <a:prstGeom prst="arc">
            <a:avLst/>
          </a:pr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CaixaDeTexto 55"/>
              <p:cNvSpPr txBox="1"/>
              <p:nvPr/>
            </p:nvSpPr>
            <p:spPr>
              <a:xfrm>
                <a:off x="869311" y="3501008"/>
                <a:ext cx="33098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𝜃</m:t>
                      </m:r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6" name="CaixaDeTexto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311" y="3501008"/>
                <a:ext cx="330988" cy="307777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tângulo 57"/>
              <p:cNvSpPr/>
              <p:nvPr/>
            </p:nvSpPr>
            <p:spPr>
              <a:xfrm>
                <a:off x="4043583" y="4530319"/>
                <a:ext cx="386323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 i="0" smtClean="0">
                              <a:latin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58" name="Retângulo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3583" y="4530319"/>
                <a:ext cx="386323" cy="307777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CaixaDeTexto 59"/>
              <p:cNvSpPr txBox="1"/>
              <p:nvPr/>
            </p:nvSpPr>
            <p:spPr>
              <a:xfrm>
                <a:off x="508488" y="5168511"/>
                <a:ext cx="109991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𝑣</m:t>
                      </m:r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𝑤</m:t>
                      </m:r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𝑐𝑜𝑠</m:t>
                      </m:r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𝜃</m:t>
                      </m:r>
                    </m:oMath>
                  </m:oMathPara>
                </a14:m>
                <a:endParaRPr lang="pt-BR" sz="14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CaixaDeTexto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488" y="5168511"/>
                <a:ext cx="1099916" cy="307777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CaixaDeTexto 60"/>
              <p:cNvSpPr txBox="1"/>
              <p:nvPr/>
            </p:nvSpPr>
            <p:spPr>
              <a:xfrm>
                <a:off x="107504" y="4864487"/>
                <a:ext cx="2380074" cy="3334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400" b="1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𝐯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pt-BR" sz="1400" b="0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T</m:t>
                          </m:r>
                        </m:sup>
                      </m:sSup>
                      <m:r>
                        <a:rPr lang="pt-BR" sz="1400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𝐰</m:t>
                      </m:r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sub>
                      </m:sSub>
                      <m:sSub>
                        <m:sSubPr>
                          <m:ctrlP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sub>
                      </m:sSub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</m:sub>
                      </m:sSub>
                      <m:sSub>
                        <m:sSubPr>
                          <m:ctrlP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</m:sub>
                      </m:sSub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𝑧</m:t>
                          </m:r>
                        </m:sub>
                      </m:sSub>
                      <m:sSub>
                        <m:sSubPr>
                          <m:ctrlP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pt-BR" sz="14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CaixaDeTexto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4864487"/>
                <a:ext cx="2380074" cy="333489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Retângulo 61"/>
          <p:cNvSpPr/>
          <p:nvPr/>
        </p:nvSpPr>
        <p:spPr>
          <a:xfrm>
            <a:off x="107504" y="4812545"/>
            <a:ext cx="2380074" cy="7107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3" name="CaixaDeTexto 62"/>
          <p:cNvSpPr txBox="1"/>
          <p:nvPr/>
        </p:nvSpPr>
        <p:spPr>
          <a:xfrm>
            <a:off x="653387" y="4509120"/>
            <a:ext cx="13263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Produto escalar</a:t>
            </a:r>
            <a:endParaRPr lang="pt-BR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CaixaDeTexto 63"/>
              <p:cNvSpPr txBox="1"/>
              <p:nvPr/>
            </p:nvSpPr>
            <p:spPr>
              <a:xfrm>
                <a:off x="2576602" y="4967046"/>
                <a:ext cx="1948455" cy="380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𝑔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 ≈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𝛾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sSubSup>
                        <m:sSubSup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pt-BR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𝛄</m:t>
                              </m:r>
                            </m:e>
                          </m:acc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pt-BR" b="0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T</m:t>
                          </m:r>
                        </m:sup>
                      </m:sSubSup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𝛅</m:t>
                          </m:r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𝒈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CaixaDeTexto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6602" y="4967046"/>
                <a:ext cx="1948455" cy="380553"/>
              </a:xfrm>
              <a:prstGeom prst="rect">
                <a:avLst/>
              </a:prstGeom>
              <a:blipFill rotWithShape="1">
                <a:blip r:embed="rId16"/>
                <a:stretch>
                  <a:fillRect t="-3226" b="-1290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CaixaDeTexto 64"/>
              <p:cNvSpPr txBox="1"/>
              <p:nvPr/>
            </p:nvSpPr>
            <p:spPr>
              <a:xfrm>
                <a:off x="467544" y="5811302"/>
                <a:ext cx="1879168" cy="476605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i="1" smtClean="0">
                              <a:latin typeface="Cambria Math"/>
                              <a:ea typeface="Cambria Math"/>
                            </a:rPr>
                            <m:t>𝛿</m:t>
                          </m:r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𝑔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i="1">
                          <a:latin typeface="Cambria Math"/>
                          <a:ea typeface="Cambria Math"/>
                        </a:rPr>
                        <m:t>≈</m:t>
                      </m:r>
                      <m:sSubSup>
                        <m:sSubSup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pt-BR" sz="2400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 i="1" smtClean="0">
                                  <a:latin typeface="Cambria Math"/>
                                  <a:ea typeface="Cambria Math"/>
                                </a:rPr>
                                <m:t>𝛄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/>
                            </a:rPr>
                            <m:t>T</m:t>
                          </m:r>
                        </m:sup>
                      </m:sSubSup>
                      <m:sSub>
                        <m:sSub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  <a:ea typeface="Cambria Math"/>
                            </a:rPr>
                            <m:t>𝛅</m:t>
                          </m:r>
                          <m:r>
                            <a:rPr lang="pt-BR" sz="2400" b="1" i="0" smtClean="0"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5" name="CaixaDeTexto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5811302"/>
                <a:ext cx="1879168" cy="476605"/>
              </a:xfrm>
              <a:prstGeom prst="rect">
                <a:avLst/>
              </a:prstGeom>
              <a:blipFill rotWithShape="1">
                <a:blip r:embed="rId17"/>
                <a:stretch>
                  <a:fillRect t="-1282" b="-17949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CaixaDeTexto 65"/>
              <p:cNvSpPr txBox="1"/>
              <p:nvPr/>
            </p:nvSpPr>
            <p:spPr>
              <a:xfrm>
                <a:off x="5657769" y="3486199"/>
                <a:ext cx="42639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6" name="CaixaDeTexto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7769" y="3486199"/>
                <a:ext cx="426399" cy="461665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CaixaDeTexto 66"/>
              <p:cNvSpPr txBox="1"/>
              <p:nvPr/>
            </p:nvSpPr>
            <p:spPr>
              <a:xfrm>
                <a:off x="7886042" y="4695527"/>
                <a:ext cx="4303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7" name="CaixaDeTexto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6042" y="4695527"/>
                <a:ext cx="430374" cy="461665"/>
              </a:xfrm>
              <a:prstGeom prst="rect">
                <a:avLst/>
              </a:prstGeom>
              <a:blipFill rotWithShape="1">
                <a:blip r:embed="rId19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CaixaDeTexto 67"/>
              <p:cNvSpPr txBox="1"/>
              <p:nvPr/>
            </p:nvSpPr>
            <p:spPr>
              <a:xfrm>
                <a:off x="4487152" y="5991671"/>
                <a:ext cx="40793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𝑧</m:t>
                      </m:r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8" name="CaixaDeTexto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7152" y="5991671"/>
                <a:ext cx="407932" cy="461665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Conector de seta reta 68"/>
          <p:cNvCxnSpPr/>
          <p:nvPr/>
        </p:nvCxnSpPr>
        <p:spPr>
          <a:xfrm>
            <a:off x="4952605" y="4725144"/>
            <a:ext cx="0" cy="172819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de seta reta 69"/>
          <p:cNvCxnSpPr/>
          <p:nvPr/>
        </p:nvCxnSpPr>
        <p:spPr>
          <a:xfrm rot="16200000">
            <a:off x="6479027" y="3194346"/>
            <a:ext cx="0" cy="306159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de seta reta 70"/>
          <p:cNvCxnSpPr/>
          <p:nvPr/>
        </p:nvCxnSpPr>
        <p:spPr>
          <a:xfrm flipV="1">
            <a:off x="4948229" y="3717032"/>
            <a:ext cx="1228343" cy="100811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Forma livre 71"/>
          <p:cNvSpPr/>
          <p:nvPr/>
        </p:nvSpPr>
        <p:spPr>
          <a:xfrm>
            <a:off x="5721191" y="5240317"/>
            <a:ext cx="1587113" cy="1054194"/>
          </a:xfrm>
          <a:custGeom>
            <a:avLst/>
            <a:gdLst>
              <a:gd name="connsiteX0" fmla="*/ 195347 w 2323692"/>
              <a:gd name="connsiteY0" fmla="*/ 110359 h 1403131"/>
              <a:gd name="connsiteX1" fmla="*/ 195347 w 2323692"/>
              <a:gd name="connsiteY1" fmla="*/ 110359 h 1403131"/>
              <a:gd name="connsiteX2" fmla="*/ 447596 w 2323692"/>
              <a:gd name="connsiteY2" fmla="*/ 31531 h 1403131"/>
              <a:gd name="connsiteX3" fmla="*/ 557954 w 2323692"/>
              <a:gd name="connsiteY3" fmla="*/ 15766 h 1403131"/>
              <a:gd name="connsiteX4" fmla="*/ 936327 w 2323692"/>
              <a:gd name="connsiteY4" fmla="*/ 0 h 1403131"/>
              <a:gd name="connsiteX5" fmla="*/ 1882258 w 2323692"/>
              <a:gd name="connsiteY5" fmla="*/ 15766 h 1403131"/>
              <a:gd name="connsiteX6" fmla="*/ 1929554 w 2323692"/>
              <a:gd name="connsiteY6" fmla="*/ 31531 h 1403131"/>
              <a:gd name="connsiteX7" fmla="*/ 1961085 w 2323692"/>
              <a:gd name="connsiteY7" fmla="*/ 78828 h 1403131"/>
              <a:gd name="connsiteX8" fmla="*/ 2039913 w 2323692"/>
              <a:gd name="connsiteY8" fmla="*/ 204952 h 1403131"/>
              <a:gd name="connsiteX9" fmla="*/ 2118741 w 2323692"/>
              <a:gd name="connsiteY9" fmla="*/ 315311 h 1403131"/>
              <a:gd name="connsiteX10" fmla="*/ 2166037 w 2323692"/>
              <a:gd name="connsiteY10" fmla="*/ 362607 h 1403131"/>
              <a:gd name="connsiteX11" fmla="*/ 2229099 w 2323692"/>
              <a:gd name="connsiteY11" fmla="*/ 457200 h 1403131"/>
              <a:gd name="connsiteX12" fmla="*/ 2276396 w 2323692"/>
              <a:gd name="connsiteY12" fmla="*/ 567559 h 1403131"/>
              <a:gd name="connsiteX13" fmla="*/ 2307927 w 2323692"/>
              <a:gd name="connsiteY13" fmla="*/ 662152 h 1403131"/>
              <a:gd name="connsiteX14" fmla="*/ 2323692 w 2323692"/>
              <a:gd name="connsiteY14" fmla="*/ 709449 h 1403131"/>
              <a:gd name="connsiteX15" fmla="*/ 2307927 w 2323692"/>
              <a:gd name="connsiteY15" fmla="*/ 1119352 h 1403131"/>
              <a:gd name="connsiteX16" fmla="*/ 2229099 w 2323692"/>
              <a:gd name="connsiteY16" fmla="*/ 1182414 h 1403131"/>
              <a:gd name="connsiteX17" fmla="*/ 2150272 w 2323692"/>
              <a:gd name="connsiteY17" fmla="*/ 1213945 h 1403131"/>
              <a:gd name="connsiteX18" fmla="*/ 2039913 w 2323692"/>
              <a:gd name="connsiteY18" fmla="*/ 1277007 h 1403131"/>
              <a:gd name="connsiteX19" fmla="*/ 1976851 w 2323692"/>
              <a:gd name="connsiteY19" fmla="*/ 1308538 h 1403131"/>
              <a:gd name="connsiteX20" fmla="*/ 1913789 w 2323692"/>
              <a:gd name="connsiteY20" fmla="*/ 1355835 h 1403131"/>
              <a:gd name="connsiteX21" fmla="*/ 1756134 w 2323692"/>
              <a:gd name="connsiteY21" fmla="*/ 1403131 h 1403131"/>
              <a:gd name="connsiteX22" fmla="*/ 1204341 w 2323692"/>
              <a:gd name="connsiteY22" fmla="*/ 1387366 h 1403131"/>
              <a:gd name="connsiteX23" fmla="*/ 1046685 w 2323692"/>
              <a:gd name="connsiteY23" fmla="*/ 1324304 h 1403131"/>
              <a:gd name="connsiteX24" fmla="*/ 920561 w 2323692"/>
              <a:gd name="connsiteY24" fmla="*/ 1292773 h 1403131"/>
              <a:gd name="connsiteX25" fmla="*/ 825968 w 2323692"/>
              <a:gd name="connsiteY25" fmla="*/ 1245476 h 1403131"/>
              <a:gd name="connsiteX26" fmla="*/ 731375 w 2323692"/>
              <a:gd name="connsiteY26" fmla="*/ 1198180 h 1403131"/>
              <a:gd name="connsiteX27" fmla="*/ 636782 w 2323692"/>
              <a:gd name="connsiteY27" fmla="*/ 1135118 h 1403131"/>
              <a:gd name="connsiteX28" fmla="*/ 605251 w 2323692"/>
              <a:gd name="connsiteY28" fmla="*/ 1103586 h 1403131"/>
              <a:gd name="connsiteX29" fmla="*/ 557954 w 2323692"/>
              <a:gd name="connsiteY29" fmla="*/ 1087821 h 1403131"/>
              <a:gd name="connsiteX30" fmla="*/ 494892 w 2323692"/>
              <a:gd name="connsiteY30" fmla="*/ 1056290 h 1403131"/>
              <a:gd name="connsiteX31" fmla="*/ 368768 w 2323692"/>
              <a:gd name="connsiteY31" fmla="*/ 914400 h 1403131"/>
              <a:gd name="connsiteX32" fmla="*/ 321472 w 2323692"/>
              <a:gd name="connsiteY32" fmla="*/ 882869 h 1403131"/>
              <a:gd name="connsiteX33" fmla="*/ 226879 w 2323692"/>
              <a:gd name="connsiteY33" fmla="*/ 772511 h 1403131"/>
              <a:gd name="connsiteX34" fmla="*/ 179582 w 2323692"/>
              <a:gd name="connsiteY34" fmla="*/ 725214 h 1403131"/>
              <a:gd name="connsiteX35" fmla="*/ 148051 w 2323692"/>
              <a:gd name="connsiteY35" fmla="*/ 677918 h 1403131"/>
              <a:gd name="connsiteX36" fmla="*/ 100754 w 2323692"/>
              <a:gd name="connsiteY36" fmla="*/ 630621 h 1403131"/>
              <a:gd name="connsiteX37" fmla="*/ 37692 w 2323692"/>
              <a:gd name="connsiteY37" fmla="*/ 536028 h 1403131"/>
              <a:gd name="connsiteX38" fmla="*/ 21927 w 2323692"/>
              <a:gd name="connsiteY38" fmla="*/ 252249 h 1403131"/>
              <a:gd name="connsiteX39" fmla="*/ 53458 w 2323692"/>
              <a:gd name="connsiteY39" fmla="*/ 204952 h 1403131"/>
              <a:gd name="connsiteX40" fmla="*/ 100754 w 2323692"/>
              <a:gd name="connsiteY40" fmla="*/ 189186 h 1403131"/>
              <a:gd name="connsiteX41" fmla="*/ 179582 w 2323692"/>
              <a:gd name="connsiteY41" fmla="*/ 110359 h 1403131"/>
              <a:gd name="connsiteX42" fmla="*/ 195347 w 2323692"/>
              <a:gd name="connsiteY42" fmla="*/ 110359 h 1403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2323692" h="1403131">
                <a:moveTo>
                  <a:pt x="195347" y="110359"/>
                </a:moveTo>
                <a:lnTo>
                  <a:pt x="195347" y="110359"/>
                </a:lnTo>
                <a:cubicBezTo>
                  <a:pt x="279430" y="84083"/>
                  <a:pt x="362356" y="53768"/>
                  <a:pt x="447596" y="31531"/>
                </a:cubicBezTo>
                <a:cubicBezTo>
                  <a:pt x="483552" y="22151"/>
                  <a:pt x="520872" y="18158"/>
                  <a:pt x="557954" y="15766"/>
                </a:cubicBezTo>
                <a:cubicBezTo>
                  <a:pt x="683926" y="7639"/>
                  <a:pt x="810203" y="5255"/>
                  <a:pt x="936327" y="0"/>
                </a:cubicBezTo>
                <a:lnTo>
                  <a:pt x="1882258" y="15766"/>
                </a:lnTo>
                <a:cubicBezTo>
                  <a:pt x="1898868" y="16293"/>
                  <a:pt x="1916577" y="21150"/>
                  <a:pt x="1929554" y="31531"/>
                </a:cubicBezTo>
                <a:cubicBezTo>
                  <a:pt x="1944350" y="43368"/>
                  <a:pt x="1950912" y="62842"/>
                  <a:pt x="1961085" y="78828"/>
                </a:cubicBezTo>
                <a:cubicBezTo>
                  <a:pt x="1987702" y="120654"/>
                  <a:pt x="2013296" y="163126"/>
                  <a:pt x="2039913" y="204952"/>
                </a:cubicBezTo>
                <a:cubicBezTo>
                  <a:pt x="2060466" y="237250"/>
                  <a:pt x="2095510" y="288209"/>
                  <a:pt x="2118741" y="315311"/>
                </a:cubicBezTo>
                <a:cubicBezTo>
                  <a:pt x="2133251" y="332239"/>
                  <a:pt x="2152349" y="345008"/>
                  <a:pt x="2166037" y="362607"/>
                </a:cubicBezTo>
                <a:cubicBezTo>
                  <a:pt x="2189303" y="392520"/>
                  <a:pt x="2217115" y="421249"/>
                  <a:pt x="2229099" y="457200"/>
                </a:cubicBezTo>
                <a:cubicBezTo>
                  <a:pt x="2279852" y="609456"/>
                  <a:pt x="2198465" y="372732"/>
                  <a:pt x="2276396" y="567559"/>
                </a:cubicBezTo>
                <a:cubicBezTo>
                  <a:pt x="2288740" y="598418"/>
                  <a:pt x="2297417" y="630621"/>
                  <a:pt x="2307927" y="662152"/>
                </a:cubicBezTo>
                <a:lnTo>
                  <a:pt x="2323692" y="709449"/>
                </a:lnTo>
                <a:cubicBezTo>
                  <a:pt x="2318437" y="846083"/>
                  <a:pt x="2321997" y="983342"/>
                  <a:pt x="2307927" y="1119352"/>
                </a:cubicBezTo>
                <a:cubicBezTo>
                  <a:pt x="2302659" y="1170273"/>
                  <a:pt x="2263252" y="1169607"/>
                  <a:pt x="2229099" y="1182414"/>
                </a:cubicBezTo>
                <a:cubicBezTo>
                  <a:pt x="2202601" y="1192351"/>
                  <a:pt x="2176133" y="1202451"/>
                  <a:pt x="2150272" y="1213945"/>
                </a:cubicBezTo>
                <a:cubicBezTo>
                  <a:pt x="2043079" y="1261587"/>
                  <a:pt x="2128681" y="1226283"/>
                  <a:pt x="2039913" y="1277007"/>
                </a:cubicBezTo>
                <a:cubicBezTo>
                  <a:pt x="2019508" y="1288667"/>
                  <a:pt x="1996780" y="1296082"/>
                  <a:pt x="1976851" y="1308538"/>
                </a:cubicBezTo>
                <a:cubicBezTo>
                  <a:pt x="1954569" y="1322464"/>
                  <a:pt x="1937291" y="1344084"/>
                  <a:pt x="1913789" y="1355835"/>
                </a:cubicBezTo>
                <a:cubicBezTo>
                  <a:pt x="1875404" y="1375028"/>
                  <a:pt x="1801396" y="1391816"/>
                  <a:pt x="1756134" y="1403131"/>
                </a:cubicBezTo>
                <a:cubicBezTo>
                  <a:pt x="1572203" y="1397876"/>
                  <a:pt x="1387856" y="1400794"/>
                  <a:pt x="1204341" y="1387366"/>
                </a:cubicBezTo>
                <a:cubicBezTo>
                  <a:pt x="1120273" y="1381215"/>
                  <a:pt x="1116267" y="1347498"/>
                  <a:pt x="1046685" y="1324304"/>
                </a:cubicBezTo>
                <a:cubicBezTo>
                  <a:pt x="1005574" y="1310600"/>
                  <a:pt x="920561" y="1292773"/>
                  <a:pt x="920561" y="1292773"/>
                </a:cubicBezTo>
                <a:cubicBezTo>
                  <a:pt x="785019" y="1202411"/>
                  <a:pt x="956511" y="1310748"/>
                  <a:pt x="825968" y="1245476"/>
                </a:cubicBezTo>
                <a:cubicBezTo>
                  <a:pt x="703728" y="1184355"/>
                  <a:pt x="850251" y="1237804"/>
                  <a:pt x="731375" y="1198180"/>
                </a:cubicBezTo>
                <a:cubicBezTo>
                  <a:pt x="699844" y="1177159"/>
                  <a:pt x="663578" y="1161915"/>
                  <a:pt x="636782" y="1135118"/>
                </a:cubicBezTo>
                <a:cubicBezTo>
                  <a:pt x="626272" y="1124607"/>
                  <a:pt x="617997" y="1111234"/>
                  <a:pt x="605251" y="1103586"/>
                </a:cubicBezTo>
                <a:cubicBezTo>
                  <a:pt x="591001" y="1095036"/>
                  <a:pt x="573229" y="1094367"/>
                  <a:pt x="557954" y="1087821"/>
                </a:cubicBezTo>
                <a:cubicBezTo>
                  <a:pt x="536352" y="1078563"/>
                  <a:pt x="515913" y="1066800"/>
                  <a:pt x="494892" y="1056290"/>
                </a:cubicBezTo>
                <a:cubicBezTo>
                  <a:pt x="456981" y="999423"/>
                  <a:pt x="433564" y="957598"/>
                  <a:pt x="368768" y="914400"/>
                </a:cubicBezTo>
                <a:cubicBezTo>
                  <a:pt x="353003" y="903890"/>
                  <a:pt x="336028" y="894999"/>
                  <a:pt x="321472" y="882869"/>
                </a:cubicBezTo>
                <a:cubicBezTo>
                  <a:pt x="262787" y="833965"/>
                  <a:pt x="279076" y="833408"/>
                  <a:pt x="226879" y="772511"/>
                </a:cubicBezTo>
                <a:cubicBezTo>
                  <a:pt x="212369" y="755583"/>
                  <a:pt x="193856" y="742342"/>
                  <a:pt x="179582" y="725214"/>
                </a:cubicBezTo>
                <a:cubicBezTo>
                  <a:pt x="167452" y="710658"/>
                  <a:pt x="160181" y="692474"/>
                  <a:pt x="148051" y="677918"/>
                </a:cubicBezTo>
                <a:cubicBezTo>
                  <a:pt x="133777" y="660790"/>
                  <a:pt x="114442" y="648220"/>
                  <a:pt x="100754" y="630621"/>
                </a:cubicBezTo>
                <a:cubicBezTo>
                  <a:pt x="77488" y="600708"/>
                  <a:pt x="37692" y="536028"/>
                  <a:pt x="37692" y="536028"/>
                </a:cubicBezTo>
                <a:cubicBezTo>
                  <a:pt x="-5336" y="406943"/>
                  <a:pt x="-12809" y="425928"/>
                  <a:pt x="21927" y="252249"/>
                </a:cubicBezTo>
                <a:cubicBezTo>
                  <a:pt x="25643" y="233669"/>
                  <a:pt x="38662" y="216789"/>
                  <a:pt x="53458" y="204952"/>
                </a:cubicBezTo>
                <a:cubicBezTo>
                  <a:pt x="66435" y="194571"/>
                  <a:pt x="84989" y="194441"/>
                  <a:pt x="100754" y="189186"/>
                </a:cubicBezTo>
                <a:cubicBezTo>
                  <a:pt x="132286" y="141889"/>
                  <a:pt x="127030" y="136635"/>
                  <a:pt x="179582" y="110359"/>
                </a:cubicBezTo>
                <a:cubicBezTo>
                  <a:pt x="194446" y="102927"/>
                  <a:pt x="192720" y="110359"/>
                  <a:pt x="195347" y="110359"/>
                </a:cubicBezTo>
                <a:close/>
              </a:path>
            </a:pathLst>
          </a:custGeom>
          <a:solidFill>
            <a:schemeClr val="bg1">
              <a:lumMod val="75000"/>
              <a:alpha val="59000"/>
            </a:schemeClr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>
              <a:rot lat="0" lon="0" rev="0"/>
            </a:lightRig>
          </a:scene3d>
          <a:sp3d extrusionH="203200" contourW="25400">
            <a:bevelT w="222250" h="146050"/>
            <a:bevelB w="95250" h="158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3" name="Conector reto 72"/>
          <p:cNvCxnSpPr/>
          <p:nvPr/>
        </p:nvCxnSpPr>
        <p:spPr>
          <a:xfrm flipV="1">
            <a:off x="4952605" y="4062263"/>
            <a:ext cx="0" cy="712651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Elipse 73"/>
          <p:cNvSpPr/>
          <p:nvPr/>
        </p:nvSpPr>
        <p:spPr>
          <a:xfrm>
            <a:off x="4919200" y="3990263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CaixaDeTexto 75"/>
              <p:cNvSpPr txBox="1"/>
              <p:nvPr/>
            </p:nvSpPr>
            <p:spPr>
              <a:xfrm>
                <a:off x="4573795" y="4147667"/>
                <a:ext cx="4303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h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76" name="CaixaDeTexto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3795" y="4147667"/>
                <a:ext cx="430374" cy="461665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Elipse 76"/>
          <p:cNvSpPr/>
          <p:nvPr/>
        </p:nvSpPr>
        <p:spPr>
          <a:xfrm>
            <a:off x="4915008" y="4690362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/>
              <p:cNvSpPr txBox="1"/>
              <p:nvPr/>
            </p:nvSpPr>
            <p:spPr>
              <a:xfrm>
                <a:off x="6538738" y="3319263"/>
                <a:ext cx="2390388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dirty="0" smtClean="0"/>
                  <a:t>Considerando o ponto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𝑃</m:t>
                    </m:r>
                  </m:oMath>
                </a14:m>
                <a:r>
                  <a:rPr lang="pt-BR" dirty="0" smtClean="0"/>
                  <a:t> com coordenadas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pt-BR" i="1">
                        <a:latin typeface="Cambria Math"/>
                      </a:rPr>
                      <m:t> ,</m:t>
                    </m:r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pt-BR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pt-BR" i="1">
                        <a:latin typeface="Cambria Math"/>
                      </a:rPr>
                      <m:t> ,</m:t>
                    </m:r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/>
                          </a:rPr>
                          <m:t>𝑧</m:t>
                        </m:r>
                      </m:e>
                      <m:sub>
                        <m:r>
                          <a:rPr lang="pt-BR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pt-BR" i="1">
                        <a:latin typeface="Cambria Math"/>
                      </a:rPr>
                      <m:t>)</m:t>
                    </m:r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7" name="CaixaDe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8738" y="3319263"/>
                <a:ext cx="2390388" cy="923330"/>
              </a:xfrm>
              <a:prstGeom prst="rect">
                <a:avLst/>
              </a:prstGeom>
              <a:blipFill rotWithShape="1">
                <a:blip r:embed="rId22"/>
                <a:stretch>
                  <a:fillRect t="-3289" r="-765" b="-394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CaixaDeTexto 80"/>
              <p:cNvSpPr txBox="1"/>
              <p:nvPr/>
            </p:nvSpPr>
            <p:spPr>
              <a:xfrm>
                <a:off x="6767067" y="5703639"/>
                <a:ext cx="61324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1" smtClean="0">
                          <a:latin typeface="Cambria Math"/>
                          <a:ea typeface="Cambria Math"/>
                        </a:rPr>
                        <m:t>∆</m:t>
                      </m:r>
                      <m:r>
                        <a:rPr lang="pt-BR" sz="2400" i="1" smtClean="0">
                          <a:latin typeface="Cambria Math"/>
                          <a:ea typeface="Cambria Math"/>
                        </a:rPr>
                        <m:t>𝜌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81" name="CaixaDeTexto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7067" y="5703639"/>
                <a:ext cx="613245" cy="461665"/>
              </a:xfrm>
              <a:prstGeom prst="rect">
                <a:avLst/>
              </a:prstGeom>
              <a:blipFill rotWithShape="1">
                <a:blip r:embed="rId23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Conector de seta reta 42"/>
          <p:cNvCxnSpPr/>
          <p:nvPr/>
        </p:nvCxnSpPr>
        <p:spPr>
          <a:xfrm flipH="1" flipV="1">
            <a:off x="4955202" y="4026264"/>
            <a:ext cx="1344004" cy="1785038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CaixaDeTexto 77"/>
              <p:cNvSpPr txBox="1"/>
              <p:nvPr/>
            </p:nvSpPr>
            <p:spPr>
              <a:xfrm>
                <a:off x="5325988" y="4782380"/>
                <a:ext cx="3958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8" name="CaixaDeTexto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5988" y="4782380"/>
                <a:ext cx="395814" cy="369332"/>
              </a:xfrm>
              <a:prstGeom prst="rect">
                <a:avLst/>
              </a:prstGeom>
              <a:blipFill rotWithShape="1">
                <a:blip r:embed="rId24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9" name="Grupo 78"/>
          <p:cNvGrpSpPr/>
          <p:nvPr/>
        </p:nvGrpSpPr>
        <p:grpSpPr>
          <a:xfrm>
            <a:off x="6133939" y="5661248"/>
            <a:ext cx="324000" cy="354160"/>
            <a:chOff x="5388005" y="3300750"/>
            <a:chExt cx="2693711" cy="1784434"/>
          </a:xfrm>
        </p:grpSpPr>
        <p:cxnSp>
          <p:nvCxnSpPr>
            <p:cNvPr id="80" name="Conector reto 79"/>
            <p:cNvCxnSpPr/>
            <p:nvPr/>
          </p:nvCxnSpPr>
          <p:spPr>
            <a:xfrm>
              <a:off x="6231668" y="3314868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ector reto 81"/>
            <p:cNvCxnSpPr/>
            <p:nvPr/>
          </p:nvCxnSpPr>
          <p:spPr>
            <a:xfrm rot="16200000">
              <a:off x="7544992" y="3852629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ector de seta reta 82"/>
            <p:cNvCxnSpPr>
              <a:cxnSpLocks noChangeAspect="1"/>
            </p:cNvCxnSpPr>
            <p:nvPr/>
          </p:nvCxnSpPr>
          <p:spPr>
            <a:xfrm flipV="1">
              <a:off x="7246172" y="3312559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ector reto 83"/>
            <p:cNvCxnSpPr/>
            <p:nvPr/>
          </p:nvCxnSpPr>
          <p:spPr>
            <a:xfrm>
              <a:off x="6245716" y="4400317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ector de seta reta 84"/>
            <p:cNvCxnSpPr>
              <a:cxnSpLocks noChangeAspect="1"/>
            </p:cNvCxnSpPr>
            <p:nvPr/>
          </p:nvCxnSpPr>
          <p:spPr>
            <a:xfrm flipV="1">
              <a:off x="7244828" y="4408580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ector reto 85"/>
            <p:cNvCxnSpPr/>
            <p:nvPr/>
          </p:nvCxnSpPr>
          <p:spPr>
            <a:xfrm rot="16200000">
              <a:off x="5679509" y="3851375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ector reto 86"/>
            <p:cNvCxnSpPr/>
            <p:nvPr/>
          </p:nvCxnSpPr>
          <p:spPr>
            <a:xfrm>
              <a:off x="5401970" y="5085184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ector de seta reta 87"/>
            <p:cNvCxnSpPr>
              <a:cxnSpLocks noChangeAspect="1"/>
            </p:cNvCxnSpPr>
            <p:nvPr/>
          </p:nvCxnSpPr>
          <p:spPr>
            <a:xfrm flipV="1">
              <a:off x="5413336" y="4392722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ector reto 88"/>
            <p:cNvCxnSpPr/>
            <p:nvPr/>
          </p:nvCxnSpPr>
          <p:spPr>
            <a:xfrm rot="16200000">
              <a:off x="6734827" y="4534743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ector reto 89"/>
            <p:cNvCxnSpPr/>
            <p:nvPr/>
          </p:nvCxnSpPr>
          <p:spPr>
            <a:xfrm rot="16200000">
              <a:off x="4854123" y="4539740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ector reto 90"/>
            <p:cNvCxnSpPr/>
            <p:nvPr/>
          </p:nvCxnSpPr>
          <p:spPr>
            <a:xfrm>
              <a:off x="5420330" y="3989298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ector de seta reta 91"/>
            <p:cNvCxnSpPr>
              <a:cxnSpLocks noChangeAspect="1"/>
            </p:cNvCxnSpPr>
            <p:nvPr/>
          </p:nvCxnSpPr>
          <p:spPr>
            <a:xfrm flipV="1">
              <a:off x="5388005" y="3300750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CaixaDeTexto 92"/>
              <p:cNvSpPr txBox="1"/>
              <p:nvPr/>
            </p:nvSpPr>
            <p:spPr>
              <a:xfrm>
                <a:off x="6046068" y="5291916"/>
                <a:ext cx="12103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pt-BR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pt-BR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b="0" i="1" smtClean="0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pt-BR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pt-BR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b="0" i="1" smtClean="0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𝑧</m:t>
                          </m:r>
                        </m:e>
                        <m:sup>
                          <m:r>
                            <a:rPr lang="pt-BR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93" name="CaixaDeTexto 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6068" y="5291916"/>
                <a:ext cx="1210331" cy="369332"/>
              </a:xfrm>
              <a:prstGeom prst="rect">
                <a:avLst/>
              </a:prstGeom>
              <a:blipFill rotWithShape="1">
                <a:blip r:embed="rId25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CaixaDeTexto 93"/>
              <p:cNvSpPr txBox="1"/>
              <p:nvPr/>
            </p:nvSpPr>
            <p:spPr>
              <a:xfrm>
                <a:off x="5004048" y="6385630"/>
                <a:ext cx="4087529" cy="4277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𝑟</m:t>
                      </m:r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𝑥</m:t>
                                  </m:r>
                                  <m:r>
                                    <a:rPr lang="pt-BR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pt-BR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𝑦</m:t>
                                  </m:r>
                                  <m:r>
                                    <a:rPr lang="pt-BR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i="1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pt-BR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𝑧</m:t>
                                  </m:r>
                                  <m:r>
                                    <a:rPr lang="pt-BR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i="1">
                                          <a:latin typeface="Cambria Math"/>
                                        </a:rPr>
                                        <m:t>𝑧</m:t>
                                      </m:r>
                                    </m:e>
                                    <m:sup>
                                      <m:r>
                                        <a:rPr lang="pt-BR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94" name="CaixaDeTexto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4048" y="6385630"/>
                <a:ext cx="4087529" cy="427746"/>
              </a:xfrm>
              <a:prstGeom prst="rect">
                <a:avLst/>
              </a:prstGeom>
              <a:blipFill rotWithShape="1">
                <a:blip r:embed="rId26"/>
                <a:stretch>
                  <a:fillRect b="-571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CaixaDeTexto 94"/>
              <p:cNvSpPr txBox="1"/>
              <p:nvPr/>
            </p:nvSpPr>
            <p:spPr>
              <a:xfrm>
                <a:off x="4299954" y="3563724"/>
                <a:ext cx="12801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 ,</m:t>
                      </m:r>
                      <m:sSub>
                        <m:sSubPr>
                          <m:ctrlPr>
                            <a:rPr lang="pt-B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pt-BR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 ,</m:t>
                      </m:r>
                      <m:sSub>
                        <m:sSubPr>
                          <m:ctrlPr>
                            <a:rPr lang="pt-B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pt-BR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95" name="CaixaDeTexto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9954" y="3563724"/>
                <a:ext cx="1280158" cy="369332"/>
              </a:xfrm>
              <a:prstGeom prst="rect">
                <a:avLst/>
              </a:prstGeom>
              <a:blipFill rotWithShape="1">
                <a:blip r:embed="rId27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CaixaDeTexto 95"/>
              <p:cNvSpPr txBox="1"/>
              <p:nvPr/>
            </p:nvSpPr>
            <p:spPr>
              <a:xfrm>
                <a:off x="4521060" y="4681760"/>
                <a:ext cx="4710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𝑄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96" name="CaixaDeTexto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1060" y="4681760"/>
                <a:ext cx="471026" cy="461665"/>
              </a:xfrm>
              <a:prstGeom prst="rect">
                <a:avLst/>
              </a:prstGeom>
              <a:blipFill rotWithShape="1">
                <a:blip r:embed="rId28"/>
                <a:stretch>
                  <a:fillRect l="-1299" b="-1184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7673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060848"/>
            <a:ext cx="7772400" cy="1470025"/>
          </a:xfrm>
        </p:spPr>
        <p:txBody>
          <a:bodyPr>
            <a:normAutofit/>
          </a:bodyPr>
          <a:lstStyle/>
          <a:p>
            <a:r>
              <a:rPr lang="pt-BR" b="1" dirty="0" smtClean="0"/>
              <a:t>Distúrbio de gravidade</a:t>
            </a:r>
            <a:br>
              <a:rPr lang="pt-BR" b="1" dirty="0" smtClean="0"/>
            </a:br>
            <a:r>
              <a:rPr lang="pt-BR" b="1" dirty="0" smtClean="0"/>
              <a:t>(parte B)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764632"/>
            <a:ext cx="6400800" cy="1752600"/>
          </a:xfrm>
        </p:spPr>
        <p:txBody>
          <a:bodyPr/>
          <a:lstStyle/>
          <a:p>
            <a:r>
              <a:rPr lang="pt-BR" dirty="0" smtClean="0"/>
              <a:t>Vanderlei C. Oliveira Jr.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4509120"/>
            <a:ext cx="2251714" cy="1918360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3959440" y="4583559"/>
            <a:ext cx="1224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/>
              <a:t>2016</a:t>
            </a:r>
            <a:endParaRPr lang="pt-BR" sz="2800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5157192"/>
            <a:ext cx="1562456" cy="105434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079" y="260648"/>
            <a:ext cx="3600000" cy="727764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173779"/>
            <a:ext cx="3600000" cy="901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794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/>
              <p:cNvSpPr txBox="1"/>
              <p:nvPr/>
            </p:nvSpPr>
            <p:spPr>
              <a:xfrm>
                <a:off x="73713" y="57673"/>
                <a:ext cx="216386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𝛅</m:t>
                          </m:r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13" y="57673"/>
                <a:ext cx="2163863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aixaDeTexto 2"/>
          <p:cNvSpPr txBox="1"/>
          <p:nvPr/>
        </p:nvSpPr>
        <p:spPr>
          <a:xfrm>
            <a:off x="63350" y="476672"/>
            <a:ext cx="21845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Vetor distúrbio de gravidade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73713" y="1330092"/>
                <a:ext cx="216386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𝛿</m:t>
                          </m:r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𝑔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𝑔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𝛾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13" y="1330092"/>
                <a:ext cx="2163863" cy="461665"/>
              </a:xfrm>
              <a:prstGeom prst="rect">
                <a:avLst/>
              </a:prstGeom>
              <a:blipFill rotWithShape="1">
                <a:blip r:embed="rId4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aixaDeTexto 4"/>
          <p:cNvSpPr txBox="1"/>
          <p:nvPr/>
        </p:nvSpPr>
        <p:spPr>
          <a:xfrm>
            <a:off x="63350" y="1763524"/>
            <a:ext cx="2184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Distúrbio de gravidade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tângulo 33"/>
              <p:cNvSpPr/>
              <p:nvPr/>
            </p:nvSpPr>
            <p:spPr>
              <a:xfrm>
                <a:off x="2423913" y="282840"/>
                <a:ext cx="209031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>
                              <a:latin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b="1">
                              <a:latin typeface="Cambria Math"/>
                              <a:ea typeface="Cambria Math"/>
                            </a:rPr>
                            <m:t>𝛅</m:t>
                          </m:r>
                          <m:r>
                            <a:rPr lang="pt-BR" sz="2400" b="1"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4" name="Retângulo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3913" y="282840"/>
                <a:ext cx="2090316" cy="461665"/>
              </a:xfrm>
              <a:prstGeom prst="rect">
                <a:avLst/>
              </a:prstGeom>
              <a:blipFill rotWithShape="1">
                <a:blip r:embed="rId5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CaixaDeTexto 58"/>
          <p:cNvSpPr txBox="1"/>
          <p:nvPr/>
        </p:nvSpPr>
        <p:spPr>
          <a:xfrm>
            <a:off x="2466460" y="1628800"/>
            <a:ext cx="2143099" cy="630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Condição observada</a:t>
            </a:r>
          </a:p>
          <a:p>
            <a:pPr algn="ctr"/>
            <a:r>
              <a:rPr lang="pt-BR" dirty="0" smtClean="0"/>
              <a:t>na prática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CaixaDeTexto 43"/>
              <p:cNvSpPr txBox="1"/>
              <p:nvPr/>
            </p:nvSpPr>
            <p:spPr>
              <a:xfrm>
                <a:off x="2685798" y="1219965"/>
                <a:ext cx="1788316" cy="4642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𝛾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≫</m:t>
                      </m:r>
                      <m:d>
                        <m:dPr>
                          <m:begChr m:val="‖"/>
                          <m:endChr m:val="‖"/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l-GR" sz="2400" b="1">
                                  <a:latin typeface="Cambria Math"/>
                                  <a:ea typeface="Cambria Math"/>
                                </a:rPr>
                                <m:t>𝛅</m:t>
                              </m:r>
                              <m:r>
                                <a:rPr lang="pt-BR" sz="2400" b="1">
                                  <a:latin typeface="Cambria Math"/>
                                  <a:ea typeface="Cambria Math"/>
                                </a:rPr>
                                <m:t>𝐠</m:t>
                              </m:r>
                            </m:e>
                            <m:sub>
                              <m:r>
                                <a:rPr lang="pt-BR" sz="24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CaixaDeTexto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5798" y="1219965"/>
                <a:ext cx="1788316" cy="464262"/>
              </a:xfrm>
              <a:prstGeom prst="rect">
                <a:avLst/>
              </a:prstGeom>
              <a:blipFill rotWithShape="1">
                <a:blip r:embed="rId6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aixaDeTexto 44"/>
              <p:cNvSpPr txBox="1"/>
              <p:nvPr/>
            </p:nvSpPr>
            <p:spPr>
              <a:xfrm>
                <a:off x="4758870" y="836712"/>
                <a:ext cx="3809724" cy="13726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dirty="0" smtClean="0"/>
                  <a:t>Por simplicidade, considere que o distúrbio seja produzido por apenas uma fonte com contraste de densidade constante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/>
                        <a:ea typeface="Cambria Math"/>
                      </a:rPr>
                      <m:t>∆</m:t>
                    </m:r>
                    <m:r>
                      <a:rPr lang="pt-BR" i="1" smtClean="0">
                        <a:latin typeface="Cambria Math"/>
                        <a:ea typeface="Cambria Math"/>
                      </a:rPr>
                      <m:t>𝜌</m:t>
                    </m:r>
                    <m:r>
                      <a:rPr lang="pt-BR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pt-BR" b="0" i="1" smtClean="0">
                        <a:latin typeface="Cambria Math"/>
                        <a:ea typeface="Cambria Math"/>
                      </a:rPr>
                      <m:t>𝜌</m:t>
                    </m:r>
                    <m:r>
                      <a:rPr lang="pt-BR" b="0" i="1" smtClean="0">
                        <a:latin typeface="Cambria Math"/>
                        <a:ea typeface="Cambria Math"/>
                      </a:rPr>
                      <m:t>−</m:t>
                    </m:r>
                    <m:acc>
                      <m:accPr>
                        <m:chr m:val="̃"/>
                        <m:ctrlPr>
                          <a:rPr lang="pt-BR" b="0" i="1" smtClean="0">
                            <a:latin typeface="Cambria Math"/>
                            <a:ea typeface="Cambria Math"/>
                          </a:rPr>
                        </m:ctrlPr>
                      </m:accPr>
                      <m:e>
                        <m:r>
                          <a:rPr lang="pt-BR" b="0" i="1" smtClean="0">
                            <a:latin typeface="Cambria Math"/>
                            <a:ea typeface="Cambria Math"/>
                          </a:rPr>
                          <m:t>𝜌</m:t>
                        </m:r>
                      </m:e>
                    </m:acc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45" name="CaixaDeTexto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8870" y="836712"/>
                <a:ext cx="3809724" cy="1372637"/>
              </a:xfrm>
              <a:prstGeom prst="rect">
                <a:avLst/>
              </a:prstGeom>
              <a:blipFill rotWithShape="1">
                <a:blip r:embed="rId7"/>
                <a:stretch>
                  <a:fillRect t="-222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CaixaDeTexto 45"/>
              <p:cNvSpPr txBox="1"/>
              <p:nvPr/>
            </p:nvSpPr>
            <p:spPr>
              <a:xfrm>
                <a:off x="5062874" y="2087015"/>
                <a:ext cx="2502673" cy="8188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𝛅</m:t>
                          </m:r>
                          <m:r>
                            <a:rPr lang="pt-BR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</a:rPr>
                        <m:t>𝐺</m:t>
                      </m:r>
                      <m:r>
                        <a:rPr lang="pt-BR" b="0" i="1" smtClean="0">
                          <a:latin typeface="Cambria Math"/>
                        </a:rPr>
                        <m:t> ∆</m:t>
                      </m:r>
                      <m:r>
                        <a:rPr lang="pt-BR" i="1">
                          <a:latin typeface="Cambria Math"/>
                          <a:ea typeface="Cambria Math"/>
                        </a:rPr>
                        <m:t>𝜌</m:t>
                      </m:r>
                      <m:nary>
                        <m:naryPr>
                          <m:chr m:val="∭"/>
                          <m:limLoc m:val="undOvr"/>
                          <m:subHide m:val="on"/>
                          <m:supHide m:val="on"/>
                          <m:ctrlPr>
                            <a:rPr lang="pt-BR" i="1" smtClean="0">
                              <a:latin typeface="Cambria Math"/>
                              <a:ea typeface="Cambria Math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𝛻</m:t>
                          </m:r>
                          <m:f>
                            <m:fPr>
                              <m:ctrlPr>
                                <a:rPr lang="pt-BR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pt-BR" i="1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pt-BR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  <m:r>
                            <a:rPr lang="pt-BR" i="1">
                              <a:latin typeface="Cambria Math"/>
                            </a:rPr>
                            <m:t>𝑑𝑣</m:t>
                          </m:r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6" name="CaixaDeTexto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2874" y="2087015"/>
                <a:ext cx="2502673" cy="818879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tângulo 46"/>
              <p:cNvSpPr/>
              <p:nvPr/>
            </p:nvSpPr>
            <p:spPr>
              <a:xfrm>
                <a:off x="1426239" y="2675061"/>
                <a:ext cx="164339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pt-BR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/>
                                  <a:ea typeface="Cambria Math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pt-BR" sz="2400" i="1">
                                  <a:latin typeface="Cambria Math"/>
                                </a:rPr>
                                <m:t>𝑃</m:t>
                              </m:r>
                            </m:sub>
                          </m:sSub>
                          <m:acc>
                            <m:accPr>
                              <m:chr m:val="̂"/>
                              <m:ctrlPr>
                                <a:rPr lang="pt-BR" sz="2400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 i="0" smtClean="0">
                                  <a:latin typeface="Cambria Math"/>
                                  <a:ea typeface="Cambria Math"/>
                                </a:rPr>
                                <m:t>𝛄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7" name="Retângulo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6239" y="2675061"/>
                <a:ext cx="1643399" cy="461665"/>
              </a:xfrm>
              <a:prstGeom prst="rect">
                <a:avLst/>
              </a:prstGeom>
              <a:blipFill rotWithShape="1">
                <a:blip r:embed="rId9"/>
                <a:stretch>
                  <a:fillRect t="-5263" r="-11481" b="-789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Conector de seta reta 47"/>
          <p:cNvCxnSpPr>
            <a:cxnSpLocks noChangeAspect="1"/>
          </p:cNvCxnSpPr>
          <p:nvPr/>
        </p:nvCxnSpPr>
        <p:spPr>
          <a:xfrm>
            <a:off x="635295" y="3720412"/>
            <a:ext cx="302434" cy="41933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de seta reta 48"/>
          <p:cNvCxnSpPr>
            <a:cxnSpLocks noChangeAspect="1"/>
          </p:cNvCxnSpPr>
          <p:nvPr/>
        </p:nvCxnSpPr>
        <p:spPr>
          <a:xfrm>
            <a:off x="624235" y="3709553"/>
            <a:ext cx="3163775" cy="49058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de seta reta 49"/>
          <p:cNvCxnSpPr>
            <a:cxnSpLocks noChangeAspect="1"/>
          </p:cNvCxnSpPr>
          <p:nvPr/>
        </p:nvCxnSpPr>
        <p:spPr>
          <a:xfrm>
            <a:off x="3781953" y="4212677"/>
            <a:ext cx="302434" cy="419332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de seta reta 50"/>
          <p:cNvCxnSpPr>
            <a:cxnSpLocks noChangeAspect="1"/>
          </p:cNvCxnSpPr>
          <p:nvPr/>
        </p:nvCxnSpPr>
        <p:spPr>
          <a:xfrm>
            <a:off x="916844" y="4141420"/>
            <a:ext cx="3168000" cy="491244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de seta reta 51"/>
          <p:cNvCxnSpPr/>
          <p:nvPr/>
        </p:nvCxnSpPr>
        <p:spPr>
          <a:xfrm>
            <a:off x="635295" y="3730025"/>
            <a:ext cx="3456000" cy="9000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tângulo 52"/>
              <p:cNvSpPr/>
              <p:nvPr/>
            </p:nvSpPr>
            <p:spPr>
              <a:xfrm>
                <a:off x="356071" y="3844180"/>
                <a:ext cx="490519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 i="0" smtClean="0">
                              <a:latin typeface="Cambria Math"/>
                              <a:ea typeface="Cambria Math"/>
                            </a:rPr>
                            <m:t>𝛅</m:t>
                          </m:r>
                          <m:r>
                            <a:rPr lang="pt-BR" sz="1400" b="1" i="0" smtClean="0"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53" name="Retângulo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071" y="3844180"/>
                <a:ext cx="490519" cy="307777"/>
              </a:xfrm>
              <a:prstGeom prst="rect">
                <a:avLst/>
              </a:prstGeom>
              <a:blipFill rotWithShape="1">
                <a:blip r:embed="rId10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tângulo 53"/>
              <p:cNvSpPr/>
              <p:nvPr/>
            </p:nvSpPr>
            <p:spPr>
              <a:xfrm>
                <a:off x="2071597" y="3647070"/>
                <a:ext cx="384144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 i="0" smtClean="0"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54" name="Retângulo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1597" y="3647070"/>
                <a:ext cx="384144" cy="307777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Arco 54"/>
          <p:cNvSpPr/>
          <p:nvPr/>
        </p:nvSpPr>
        <p:spPr>
          <a:xfrm rot="4908073">
            <a:off x="594632" y="3594215"/>
            <a:ext cx="392994" cy="402602"/>
          </a:xfrm>
          <a:prstGeom prst="arc">
            <a:avLst/>
          </a:pr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CaixaDeTexto 55"/>
              <p:cNvSpPr txBox="1"/>
              <p:nvPr/>
            </p:nvSpPr>
            <p:spPr>
              <a:xfrm>
                <a:off x="869311" y="3501008"/>
                <a:ext cx="33098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𝜃</m:t>
                      </m:r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6" name="CaixaDeTexto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311" y="3501008"/>
                <a:ext cx="330988" cy="307777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tângulo 57"/>
              <p:cNvSpPr/>
              <p:nvPr/>
            </p:nvSpPr>
            <p:spPr>
              <a:xfrm>
                <a:off x="4043583" y="4530319"/>
                <a:ext cx="386323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 i="0" smtClean="0">
                              <a:latin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58" name="Retângulo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3583" y="4530319"/>
                <a:ext cx="386323" cy="307777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CaixaDeTexto 59"/>
              <p:cNvSpPr txBox="1"/>
              <p:nvPr/>
            </p:nvSpPr>
            <p:spPr>
              <a:xfrm>
                <a:off x="508488" y="5168511"/>
                <a:ext cx="109991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𝑣</m:t>
                      </m:r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𝑤</m:t>
                      </m:r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𝑐𝑜𝑠</m:t>
                      </m:r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𝜃</m:t>
                      </m:r>
                    </m:oMath>
                  </m:oMathPara>
                </a14:m>
                <a:endParaRPr lang="pt-BR" sz="14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CaixaDeTexto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488" y="5168511"/>
                <a:ext cx="1099916" cy="307777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CaixaDeTexto 60"/>
              <p:cNvSpPr txBox="1"/>
              <p:nvPr/>
            </p:nvSpPr>
            <p:spPr>
              <a:xfrm>
                <a:off x="107504" y="4864487"/>
                <a:ext cx="2380074" cy="3334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400" b="1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𝐯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pt-BR" sz="1400" b="0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T</m:t>
                          </m:r>
                        </m:sup>
                      </m:sSup>
                      <m:r>
                        <a:rPr lang="pt-BR" sz="1400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𝐰</m:t>
                      </m:r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sub>
                      </m:sSub>
                      <m:sSub>
                        <m:sSubPr>
                          <m:ctrlP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sub>
                      </m:sSub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</m:sub>
                      </m:sSub>
                      <m:sSub>
                        <m:sSubPr>
                          <m:ctrlP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</m:sub>
                      </m:sSub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𝑧</m:t>
                          </m:r>
                        </m:sub>
                      </m:sSub>
                      <m:sSub>
                        <m:sSubPr>
                          <m:ctrlP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pt-BR" sz="14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CaixaDeTexto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4864487"/>
                <a:ext cx="2380074" cy="333489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Retângulo 61"/>
          <p:cNvSpPr/>
          <p:nvPr/>
        </p:nvSpPr>
        <p:spPr>
          <a:xfrm>
            <a:off x="107504" y="4812545"/>
            <a:ext cx="2380074" cy="7107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3" name="CaixaDeTexto 62"/>
          <p:cNvSpPr txBox="1"/>
          <p:nvPr/>
        </p:nvSpPr>
        <p:spPr>
          <a:xfrm>
            <a:off x="653387" y="4509120"/>
            <a:ext cx="13263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Produto escalar</a:t>
            </a:r>
            <a:endParaRPr lang="pt-BR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CaixaDeTexto 63"/>
              <p:cNvSpPr txBox="1"/>
              <p:nvPr/>
            </p:nvSpPr>
            <p:spPr>
              <a:xfrm>
                <a:off x="2576602" y="4967046"/>
                <a:ext cx="1948455" cy="380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𝑔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 ≈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𝛾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sSubSup>
                        <m:sSubSup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pt-BR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𝛄</m:t>
                              </m:r>
                            </m:e>
                          </m:acc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pt-BR" b="0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T</m:t>
                          </m:r>
                        </m:sup>
                      </m:sSubSup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𝛅</m:t>
                          </m:r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𝒈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CaixaDeTexto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6602" y="4967046"/>
                <a:ext cx="1948455" cy="380553"/>
              </a:xfrm>
              <a:prstGeom prst="rect">
                <a:avLst/>
              </a:prstGeom>
              <a:blipFill rotWithShape="1">
                <a:blip r:embed="rId16"/>
                <a:stretch>
                  <a:fillRect t="-3226" b="-1290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CaixaDeTexto 64"/>
              <p:cNvSpPr txBox="1"/>
              <p:nvPr/>
            </p:nvSpPr>
            <p:spPr>
              <a:xfrm>
                <a:off x="467544" y="5811302"/>
                <a:ext cx="1879168" cy="476605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i="1" smtClean="0">
                              <a:latin typeface="Cambria Math"/>
                              <a:ea typeface="Cambria Math"/>
                            </a:rPr>
                            <m:t>𝛿</m:t>
                          </m:r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𝑔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i="1">
                          <a:latin typeface="Cambria Math"/>
                          <a:ea typeface="Cambria Math"/>
                        </a:rPr>
                        <m:t>≈</m:t>
                      </m:r>
                      <m:sSubSup>
                        <m:sSubSup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pt-BR" sz="2400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 i="1" smtClean="0">
                                  <a:latin typeface="Cambria Math"/>
                                  <a:ea typeface="Cambria Math"/>
                                </a:rPr>
                                <m:t>𝛄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/>
                            </a:rPr>
                            <m:t>T</m:t>
                          </m:r>
                        </m:sup>
                      </m:sSubSup>
                      <m:sSub>
                        <m:sSub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  <a:ea typeface="Cambria Math"/>
                            </a:rPr>
                            <m:t>𝛅</m:t>
                          </m:r>
                          <m:r>
                            <a:rPr lang="pt-BR" sz="2400" b="1" i="0" smtClean="0"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5" name="CaixaDeTexto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5811302"/>
                <a:ext cx="1879168" cy="476605"/>
              </a:xfrm>
              <a:prstGeom prst="rect">
                <a:avLst/>
              </a:prstGeom>
              <a:blipFill rotWithShape="1">
                <a:blip r:embed="rId17"/>
                <a:stretch>
                  <a:fillRect t="-1282" b="-17949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CaixaDeTexto 65"/>
              <p:cNvSpPr txBox="1"/>
              <p:nvPr/>
            </p:nvSpPr>
            <p:spPr>
              <a:xfrm>
                <a:off x="5657769" y="3486199"/>
                <a:ext cx="42639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6" name="CaixaDeTexto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7769" y="3486199"/>
                <a:ext cx="426399" cy="461665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CaixaDeTexto 66"/>
              <p:cNvSpPr txBox="1"/>
              <p:nvPr/>
            </p:nvSpPr>
            <p:spPr>
              <a:xfrm>
                <a:off x="7886042" y="4695527"/>
                <a:ext cx="4303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7" name="CaixaDeTexto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6042" y="4695527"/>
                <a:ext cx="430374" cy="461665"/>
              </a:xfrm>
              <a:prstGeom prst="rect">
                <a:avLst/>
              </a:prstGeom>
              <a:blipFill rotWithShape="1">
                <a:blip r:embed="rId19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CaixaDeTexto 67"/>
              <p:cNvSpPr txBox="1"/>
              <p:nvPr/>
            </p:nvSpPr>
            <p:spPr>
              <a:xfrm>
                <a:off x="4487152" y="5991671"/>
                <a:ext cx="40793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𝑧</m:t>
                      </m:r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8" name="CaixaDeTexto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7152" y="5991671"/>
                <a:ext cx="407932" cy="461665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Conector de seta reta 68"/>
          <p:cNvCxnSpPr/>
          <p:nvPr/>
        </p:nvCxnSpPr>
        <p:spPr>
          <a:xfrm>
            <a:off x="4952605" y="4725144"/>
            <a:ext cx="0" cy="172819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de seta reta 69"/>
          <p:cNvCxnSpPr/>
          <p:nvPr/>
        </p:nvCxnSpPr>
        <p:spPr>
          <a:xfrm rot="16200000">
            <a:off x="6479027" y="3194346"/>
            <a:ext cx="0" cy="306159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de seta reta 70"/>
          <p:cNvCxnSpPr/>
          <p:nvPr/>
        </p:nvCxnSpPr>
        <p:spPr>
          <a:xfrm flipV="1">
            <a:off x="4948229" y="3717032"/>
            <a:ext cx="1228343" cy="100811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Forma livre 71"/>
          <p:cNvSpPr/>
          <p:nvPr/>
        </p:nvSpPr>
        <p:spPr>
          <a:xfrm>
            <a:off x="5721191" y="5240317"/>
            <a:ext cx="1587113" cy="1054194"/>
          </a:xfrm>
          <a:custGeom>
            <a:avLst/>
            <a:gdLst>
              <a:gd name="connsiteX0" fmla="*/ 195347 w 2323692"/>
              <a:gd name="connsiteY0" fmla="*/ 110359 h 1403131"/>
              <a:gd name="connsiteX1" fmla="*/ 195347 w 2323692"/>
              <a:gd name="connsiteY1" fmla="*/ 110359 h 1403131"/>
              <a:gd name="connsiteX2" fmla="*/ 447596 w 2323692"/>
              <a:gd name="connsiteY2" fmla="*/ 31531 h 1403131"/>
              <a:gd name="connsiteX3" fmla="*/ 557954 w 2323692"/>
              <a:gd name="connsiteY3" fmla="*/ 15766 h 1403131"/>
              <a:gd name="connsiteX4" fmla="*/ 936327 w 2323692"/>
              <a:gd name="connsiteY4" fmla="*/ 0 h 1403131"/>
              <a:gd name="connsiteX5" fmla="*/ 1882258 w 2323692"/>
              <a:gd name="connsiteY5" fmla="*/ 15766 h 1403131"/>
              <a:gd name="connsiteX6" fmla="*/ 1929554 w 2323692"/>
              <a:gd name="connsiteY6" fmla="*/ 31531 h 1403131"/>
              <a:gd name="connsiteX7" fmla="*/ 1961085 w 2323692"/>
              <a:gd name="connsiteY7" fmla="*/ 78828 h 1403131"/>
              <a:gd name="connsiteX8" fmla="*/ 2039913 w 2323692"/>
              <a:gd name="connsiteY8" fmla="*/ 204952 h 1403131"/>
              <a:gd name="connsiteX9" fmla="*/ 2118741 w 2323692"/>
              <a:gd name="connsiteY9" fmla="*/ 315311 h 1403131"/>
              <a:gd name="connsiteX10" fmla="*/ 2166037 w 2323692"/>
              <a:gd name="connsiteY10" fmla="*/ 362607 h 1403131"/>
              <a:gd name="connsiteX11" fmla="*/ 2229099 w 2323692"/>
              <a:gd name="connsiteY11" fmla="*/ 457200 h 1403131"/>
              <a:gd name="connsiteX12" fmla="*/ 2276396 w 2323692"/>
              <a:gd name="connsiteY12" fmla="*/ 567559 h 1403131"/>
              <a:gd name="connsiteX13" fmla="*/ 2307927 w 2323692"/>
              <a:gd name="connsiteY13" fmla="*/ 662152 h 1403131"/>
              <a:gd name="connsiteX14" fmla="*/ 2323692 w 2323692"/>
              <a:gd name="connsiteY14" fmla="*/ 709449 h 1403131"/>
              <a:gd name="connsiteX15" fmla="*/ 2307927 w 2323692"/>
              <a:gd name="connsiteY15" fmla="*/ 1119352 h 1403131"/>
              <a:gd name="connsiteX16" fmla="*/ 2229099 w 2323692"/>
              <a:gd name="connsiteY16" fmla="*/ 1182414 h 1403131"/>
              <a:gd name="connsiteX17" fmla="*/ 2150272 w 2323692"/>
              <a:gd name="connsiteY17" fmla="*/ 1213945 h 1403131"/>
              <a:gd name="connsiteX18" fmla="*/ 2039913 w 2323692"/>
              <a:gd name="connsiteY18" fmla="*/ 1277007 h 1403131"/>
              <a:gd name="connsiteX19" fmla="*/ 1976851 w 2323692"/>
              <a:gd name="connsiteY19" fmla="*/ 1308538 h 1403131"/>
              <a:gd name="connsiteX20" fmla="*/ 1913789 w 2323692"/>
              <a:gd name="connsiteY20" fmla="*/ 1355835 h 1403131"/>
              <a:gd name="connsiteX21" fmla="*/ 1756134 w 2323692"/>
              <a:gd name="connsiteY21" fmla="*/ 1403131 h 1403131"/>
              <a:gd name="connsiteX22" fmla="*/ 1204341 w 2323692"/>
              <a:gd name="connsiteY22" fmla="*/ 1387366 h 1403131"/>
              <a:gd name="connsiteX23" fmla="*/ 1046685 w 2323692"/>
              <a:gd name="connsiteY23" fmla="*/ 1324304 h 1403131"/>
              <a:gd name="connsiteX24" fmla="*/ 920561 w 2323692"/>
              <a:gd name="connsiteY24" fmla="*/ 1292773 h 1403131"/>
              <a:gd name="connsiteX25" fmla="*/ 825968 w 2323692"/>
              <a:gd name="connsiteY25" fmla="*/ 1245476 h 1403131"/>
              <a:gd name="connsiteX26" fmla="*/ 731375 w 2323692"/>
              <a:gd name="connsiteY26" fmla="*/ 1198180 h 1403131"/>
              <a:gd name="connsiteX27" fmla="*/ 636782 w 2323692"/>
              <a:gd name="connsiteY27" fmla="*/ 1135118 h 1403131"/>
              <a:gd name="connsiteX28" fmla="*/ 605251 w 2323692"/>
              <a:gd name="connsiteY28" fmla="*/ 1103586 h 1403131"/>
              <a:gd name="connsiteX29" fmla="*/ 557954 w 2323692"/>
              <a:gd name="connsiteY29" fmla="*/ 1087821 h 1403131"/>
              <a:gd name="connsiteX30" fmla="*/ 494892 w 2323692"/>
              <a:gd name="connsiteY30" fmla="*/ 1056290 h 1403131"/>
              <a:gd name="connsiteX31" fmla="*/ 368768 w 2323692"/>
              <a:gd name="connsiteY31" fmla="*/ 914400 h 1403131"/>
              <a:gd name="connsiteX32" fmla="*/ 321472 w 2323692"/>
              <a:gd name="connsiteY32" fmla="*/ 882869 h 1403131"/>
              <a:gd name="connsiteX33" fmla="*/ 226879 w 2323692"/>
              <a:gd name="connsiteY33" fmla="*/ 772511 h 1403131"/>
              <a:gd name="connsiteX34" fmla="*/ 179582 w 2323692"/>
              <a:gd name="connsiteY34" fmla="*/ 725214 h 1403131"/>
              <a:gd name="connsiteX35" fmla="*/ 148051 w 2323692"/>
              <a:gd name="connsiteY35" fmla="*/ 677918 h 1403131"/>
              <a:gd name="connsiteX36" fmla="*/ 100754 w 2323692"/>
              <a:gd name="connsiteY36" fmla="*/ 630621 h 1403131"/>
              <a:gd name="connsiteX37" fmla="*/ 37692 w 2323692"/>
              <a:gd name="connsiteY37" fmla="*/ 536028 h 1403131"/>
              <a:gd name="connsiteX38" fmla="*/ 21927 w 2323692"/>
              <a:gd name="connsiteY38" fmla="*/ 252249 h 1403131"/>
              <a:gd name="connsiteX39" fmla="*/ 53458 w 2323692"/>
              <a:gd name="connsiteY39" fmla="*/ 204952 h 1403131"/>
              <a:gd name="connsiteX40" fmla="*/ 100754 w 2323692"/>
              <a:gd name="connsiteY40" fmla="*/ 189186 h 1403131"/>
              <a:gd name="connsiteX41" fmla="*/ 179582 w 2323692"/>
              <a:gd name="connsiteY41" fmla="*/ 110359 h 1403131"/>
              <a:gd name="connsiteX42" fmla="*/ 195347 w 2323692"/>
              <a:gd name="connsiteY42" fmla="*/ 110359 h 1403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2323692" h="1403131">
                <a:moveTo>
                  <a:pt x="195347" y="110359"/>
                </a:moveTo>
                <a:lnTo>
                  <a:pt x="195347" y="110359"/>
                </a:lnTo>
                <a:cubicBezTo>
                  <a:pt x="279430" y="84083"/>
                  <a:pt x="362356" y="53768"/>
                  <a:pt x="447596" y="31531"/>
                </a:cubicBezTo>
                <a:cubicBezTo>
                  <a:pt x="483552" y="22151"/>
                  <a:pt x="520872" y="18158"/>
                  <a:pt x="557954" y="15766"/>
                </a:cubicBezTo>
                <a:cubicBezTo>
                  <a:pt x="683926" y="7639"/>
                  <a:pt x="810203" y="5255"/>
                  <a:pt x="936327" y="0"/>
                </a:cubicBezTo>
                <a:lnTo>
                  <a:pt x="1882258" y="15766"/>
                </a:lnTo>
                <a:cubicBezTo>
                  <a:pt x="1898868" y="16293"/>
                  <a:pt x="1916577" y="21150"/>
                  <a:pt x="1929554" y="31531"/>
                </a:cubicBezTo>
                <a:cubicBezTo>
                  <a:pt x="1944350" y="43368"/>
                  <a:pt x="1950912" y="62842"/>
                  <a:pt x="1961085" y="78828"/>
                </a:cubicBezTo>
                <a:cubicBezTo>
                  <a:pt x="1987702" y="120654"/>
                  <a:pt x="2013296" y="163126"/>
                  <a:pt x="2039913" y="204952"/>
                </a:cubicBezTo>
                <a:cubicBezTo>
                  <a:pt x="2060466" y="237250"/>
                  <a:pt x="2095510" y="288209"/>
                  <a:pt x="2118741" y="315311"/>
                </a:cubicBezTo>
                <a:cubicBezTo>
                  <a:pt x="2133251" y="332239"/>
                  <a:pt x="2152349" y="345008"/>
                  <a:pt x="2166037" y="362607"/>
                </a:cubicBezTo>
                <a:cubicBezTo>
                  <a:pt x="2189303" y="392520"/>
                  <a:pt x="2217115" y="421249"/>
                  <a:pt x="2229099" y="457200"/>
                </a:cubicBezTo>
                <a:cubicBezTo>
                  <a:pt x="2279852" y="609456"/>
                  <a:pt x="2198465" y="372732"/>
                  <a:pt x="2276396" y="567559"/>
                </a:cubicBezTo>
                <a:cubicBezTo>
                  <a:pt x="2288740" y="598418"/>
                  <a:pt x="2297417" y="630621"/>
                  <a:pt x="2307927" y="662152"/>
                </a:cubicBezTo>
                <a:lnTo>
                  <a:pt x="2323692" y="709449"/>
                </a:lnTo>
                <a:cubicBezTo>
                  <a:pt x="2318437" y="846083"/>
                  <a:pt x="2321997" y="983342"/>
                  <a:pt x="2307927" y="1119352"/>
                </a:cubicBezTo>
                <a:cubicBezTo>
                  <a:pt x="2302659" y="1170273"/>
                  <a:pt x="2263252" y="1169607"/>
                  <a:pt x="2229099" y="1182414"/>
                </a:cubicBezTo>
                <a:cubicBezTo>
                  <a:pt x="2202601" y="1192351"/>
                  <a:pt x="2176133" y="1202451"/>
                  <a:pt x="2150272" y="1213945"/>
                </a:cubicBezTo>
                <a:cubicBezTo>
                  <a:pt x="2043079" y="1261587"/>
                  <a:pt x="2128681" y="1226283"/>
                  <a:pt x="2039913" y="1277007"/>
                </a:cubicBezTo>
                <a:cubicBezTo>
                  <a:pt x="2019508" y="1288667"/>
                  <a:pt x="1996780" y="1296082"/>
                  <a:pt x="1976851" y="1308538"/>
                </a:cubicBezTo>
                <a:cubicBezTo>
                  <a:pt x="1954569" y="1322464"/>
                  <a:pt x="1937291" y="1344084"/>
                  <a:pt x="1913789" y="1355835"/>
                </a:cubicBezTo>
                <a:cubicBezTo>
                  <a:pt x="1875404" y="1375028"/>
                  <a:pt x="1801396" y="1391816"/>
                  <a:pt x="1756134" y="1403131"/>
                </a:cubicBezTo>
                <a:cubicBezTo>
                  <a:pt x="1572203" y="1397876"/>
                  <a:pt x="1387856" y="1400794"/>
                  <a:pt x="1204341" y="1387366"/>
                </a:cubicBezTo>
                <a:cubicBezTo>
                  <a:pt x="1120273" y="1381215"/>
                  <a:pt x="1116267" y="1347498"/>
                  <a:pt x="1046685" y="1324304"/>
                </a:cubicBezTo>
                <a:cubicBezTo>
                  <a:pt x="1005574" y="1310600"/>
                  <a:pt x="920561" y="1292773"/>
                  <a:pt x="920561" y="1292773"/>
                </a:cubicBezTo>
                <a:cubicBezTo>
                  <a:pt x="785019" y="1202411"/>
                  <a:pt x="956511" y="1310748"/>
                  <a:pt x="825968" y="1245476"/>
                </a:cubicBezTo>
                <a:cubicBezTo>
                  <a:pt x="703728" y="1184355"/>
                  <a:pt x="850251" y="1237804"/>
                  <a:pt x="731375" y="1198180"/>
                </a:cubicBezTo>
                <a:cubicBezTo>
                  <a:pt x="699844" y="1177159"/>
                  <a:pt x="663578" y="1161915"/>
                  <a:pt x="636782" y="1135118"/>
                </a:cubicBezTo>
                <a:cubicBezTo>
                  <a:pt x="626272" y="1124607"/>
                  <a:pt x="617997" y="1111234"/>
                  <a:pt x="605251" y="1103586"/>
                </a:cubicBezTo>
                <a:cubicBezTo>
                  <a:pt x="591001" y="1095036"/>
                  <a:pt x="573229" y="1094367"/>
                  <a:pt x="557954" y="1087821"/>
                </a:cubicBezTo>
                <a:cubicBezTo>
                  <a:pt x="536352" y="1078563"/>
                  <a:pt x="515913" y="1066800"/>
                  <a:pt x="494892" y="1056290"/>
                </a:cubicBezTo>
                <a:cubicBezTo>
                  <a:pt x="456981" y="999423"/>
                  <a:pt x="433564" y="957598"/>
                  <a:pt x="368768" y="914400"/>
                </a:cubicBezTo>
                <a:cubicBezTo>
                  <a:pt x="353003" y="903890"/>
                  <a:pt x="336028" y="894999"/>
                  <a:pt x="321472" y="882869"/>
                </a:cubicBezTo>
                <a:cubicBezTo>
                  <a:pt x="262787" y="833965"/>
                  <a:pt x="279076" y="833408"/>
                  <a:pt x="226879" y="772511"/>
                </a:cubicBezTo>
                <a:cubicBezTo>
                  <a:pt x="212369" y="755583"/>
                  <a:pt x="193856" y="742342"/>
                  <a:pt x="179582" y="725214"/>
                </a:cubicBezTo>
                <a:cubicBezTo>
                  <a:pt x="167452" y="710658"/>
                  <a:pt x="160181" y="692474"/>
                  <a:pt x="148051" y="677918"/>
                </a:cubicBezTo>
                <a:cubicBezTo>
                  <a:pt x="133777" y="660790"/>
                  <a:pt x="114442" y="648220"/>
                  <a:pt x="100754" y="630621"/>
                </a:cubicBezTo>
                <a:cubicBezTo>
                  <a:pt x="77488" y="600708"/>
                  <a:pt x="37692" y="536028"/>
                  <a:pt x="37692" y="536028"/>
                </a:cubicBezTo>
                <a:cubicBezTo>
                  <a:pt x="-5336" y="406943"/>
                  <a:pt x="-12809" y="425928"/>
                  <a:pt x="21927" y="252249"/>
                </a:cubicBezTo>
                <a:cubicBezTo>
                  <a:pt x="25643" y="233669"/>
                  <a:pt x="38662" y="216789"/>
                  <a:pt x="53458" y="204952"/>
                </a:cubicBezTo>
                <a:cubicBezTo>
                  <a:pt x="66435" y="194571"/>
                  <a:pt x="84989" y="194441"/>
                  <a:pt x="100754" y="189186"/>
                </a:cubicBezTo>
                <a:cubicBezTo>
                  <a:pt x="132286" y="141889"/>
                  <a:pt x="127030" y="136635"/>
                  <a:pt x="179582" y="110359"/>
                </a:cubicBezTo>
                <a:cubicBezTo>
                  <a:pt x="194446" y="102927"/>
                  <a:pt x="192720" y="110359"/>
                  <a:pt x="195347" y="110359"/>
                </a:cubicBezTo>
                <a:close/>
              </a:path>
            </a:pathLst>
          </a:custGeom>
          <a:solidFill>
            <a:schemeClr val="bg1">
              <a:lumMod val="75000"/>
              <a:alpha val="59000"/>
            </a:schemeClr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>
              <a:rot lat="0" lon="0" rev="0"/>
            </a:lightRig>
          </a:scene3d>
          <a:sp3d extrusionH="203200" contourW="25400">
            <a:bevelT w="222250" h="146050"/>
            <a:bevelB w="95250" h="158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3" name="Conector reto 72"/>
          <p:cNvCxnSpPr/>
          <p:nvPr/>
        </p:nvCxnSpPr>
        <p:spPr>
          <a:xfrm flipV="1">
            <a:off x="4952605" y="4062263"/>
            <a:ext cx="0" cy="712651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Elipse 73"/>
          <p:cNvSpPr/>
          <p:nvPr/>
        </p:nvSpPr>
        <p:spPr>
          <a:xfrm>
            <a:off x="4919200" y="3990263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CaixaDeTexto 75"/>
              <p:cNvSpPr txBox="1"/>
              <p:nvPr/>
            </p:nvSpPr>
            <p:spPr>
              <a:xfrm>
                <a:off x="4573795" y="4147667"/>
                <a:ext cx="4303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h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76" name="CaixaDeTexto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3795" y="4147667"/>
                <a:ext cx="430374" cy="461665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Elipse 76"/>
          <p:cNvSpPr/>
          <p:nvPr/>
        </p:nvSpPr>
        <p:spPr>
          <a:xfrm>
            <a:off x="4915008" y="4690362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CaixaDeTexto 80"/>
              <p:cNvSpPr txBox="1"/>
              <p:nvPr/>
            </p:nvSpPr>
            <p:spPr>
              <a:xfrm>
                <a:off x="6767067" y="5703639"/>
                <a:ext cx="61324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1" smtClean="0">
                          <a:latin typeface="Cambria Math"/>
                          <a:ea typeface="Cambria Math"/>
                        </a:rPr>
                        <m:t>∆</m:t>
                      </m:r>
                      <m:r>
                        <a:rPr lang="pt-BR" sz="2400" i="1" smtClean="0">
                          <a:latin typeface="Cambria Math"/>
                          <a:ea typeface="Cambria Math"/>
                        </a:rPr>
                        <m:t>𝜌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81" name="CaixaDeTexto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7067" y="5703639"/>
                <a:ext cx="613245" cy="461665"/>
              </a:xfrm>
              <a:prstGeom prst="rect">
                <a:avLst/>
              </a:prstGeom>
              <a:blipFill rotWithShape="1">
                <a:blip r:embed="rId22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Conector de seta reta 42"/>
          <p:cNvCxnSpPr/>
          <p:nvPr/>
        </p:nvCxnSpPr>
        <p:spPr>
          <a:xfrm flipH="1" flipV="1">
            <a:off x="4955202" y="4026264"/>
            <a:ext cx="1344004" cy="1785038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CaixaDeTexto 77"/>
              <p:cNvSpPr txBox="1"/>
              <p:nvPr/>
            </p:nvSpPr>
            <p:spPr>
              <a:xfrm>
                <a:off x="5325988" y="4782380"/>
                <a:ext cx="3958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8" name="CaixaDeTexto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5988" y="4782380"/>
                <a:ext cx="395814" cy="369332"/>
              </a:xfrm>
              <a:prstGeom prst="rect">
                <a:avLst/>
              </a:prstGeom>
              <a:blipFill rotWithShape="1">
                <a:blip r:embed="rId23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9" name="Grupo 78"/>
          <p:cNvGrpSpPr/>
          <p:nvPr/>
        </p:nvGrpSpPr>
        <p:grpSpPr>
          <a:xfrm>
            <a:off x="6133939" y="5661248"/>
            <a:ext cx="324000" cy="354160"/>
            <a:chOff x="5388005" y="3300750"/>
            <a:chExt cx="2693711" cy="1784434"/>
          </a:xfrm>
        </p:grpSpPr>
        <p:cxnSp>
          <p:nvCxnSpPr>
            <p:cNvPr id="80" name="Conector reto 79"/>
            <p:cNvCxnSpPr/>
            <p:nvPr/>
          </p:nvCxnSpPr>
          <p:spPr>
            <a:xfrm>
              <a:off x="6231668" y="3314868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ector reto 81"/>
            <p:cNvCxnSpPr/>
            <p:nvPr/>
          </p:nvCxnSpPr>
          <p:spPr>
            <a:xfrm rot="16200000">
              <a:off x="7544992" y="3852629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ector de seta reta 82"/>
            <p:cNvCxnSpPr>
              <a:cxnSpLocks noChangeAspect="1"/>
            </p:cNvCxnSpPr>
            <p:nvPr/>
          </p:nvCxnSpPr>
          <p:spPr>
            <a:xfrm flipV="1">
              <a:off x="7246172" y="3312559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ector reto 83"/>
            <p:cNvCxnSpPr/>
            <p:nvPr/>
          </p:nvCxnSpPr>
          <p:spPr>
            <a:xfrm>
              <a:off x="6245716" y="4400317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ector de seta reta 84"/>
            <p:cNvCxnSpPr>
              <a:cxnSpLocks noChangeAspect="1"/>
            </p:cNvCxnSpPr>
            <p:nvPr/>
          </p:nvCxnSpPr>
          <p:spPr>
            <a:xfrm flipV="1">
              <a:off x="7244828" y="4408580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ector reto 85"/>
            <p:cNvCxnSpPr/>
            <p:nvPr/>
          </p:nvCxnSpPr>
          <p:spPr>
            <a:xfrm rot="16200000">
              <a:off x="5679509" y="3851375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ector reto 86"/>
            <p:cNvCxnSpPr/>
            <p:nvPr/>
          </p:nvCxnSpPr>
          <p:spPr>
            <a:xfrm>
              <a:off x="5401970" y="5085184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ector de seta reta 87"/>
            <p:cNvCxnSpPr>
              <a:cxnSpLocks noChangeAspect="1"/>
            </p:cNvCxnSpPr>
            <p:nvPr/>
          </p:nvCxnSpPr>
          <p:spPr>
            <a:xfrm flipV="1">
              <a:off x="5413336" y="4392722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ector reto 88"/>
            <p:cNvCxnSpPr/>
            <p:nvPr/>
          </p:nvCxnSpPr>
          <p:spPr>
            <a:xfrm rot="16200000">
              <a:off x="6734827" y="4534743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ector reto 89"/>
            <p:cNvCxnSpPr/>
            <p:nvPr/>
          </p:nvCxnSpPr>
          <p:spPr>
            <a:xfrm rot="16200000">
              <a:off x="4854123" y="4539740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ector reto 90"/>
            <p:cNvCxnSpPr/>
            <p:nvPr/>
          </p:nvCxnSpPr>
          <p:spPr>
            <a:xfrm>
              <a:off x="5420330" y="3989298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ector de seta reta 91"/>
            <p:cNvCxnSpPr>
              <a:cxnSpLocks noChangeAspect="1"/>
            </p:cNvCxnSpPr>
            <p:nvPr/>
          </p:nvCxnSpPr>
          <p:spPr>
            <a:xfrm flipV="1">
              <a:off x="5388005" y="3300750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CaixaDeTexto 92"/>
              <p:cNvSpPr txBox="1"/>
              <p:nvPr/>
            </p:nvSpPr>
            <p:spPr>
              <a:xfrm>
                <a:off x="6046068" y="5291916"/>
                <a:ext cx="12103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pt-BR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pt-BR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b="0" i="1" smtClean="0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pt-BR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pt-BR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b="0" i="1" smtClean="0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𝑧</m:t>
                          </m:r>
                        </m:e>
                        <m:sup>
                          <m:r>
                            <a:rPr lang="pt-BR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93" name="CaixaDeTexto 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6068" y="5291916"/>
                <a:ext cx="1210331" cy="369332"/>
              </a:xfrm>
              <a:prstGeom prst="rect">
                <a:avLst/>
              </a:prstGeom>
              <a:blipFill rotWithShape="1">
                <a:blip r:embed="rId24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CaixaDeTexto 93"/>
              <p:cNvSpPr txBox="1"/>
              <p:nvPr/>
            </p:nvSpPr>
            <p:spPr>
              <a:xfrm>
                <a:off x="5004048" y="6385630"/>
                <a:ext cx="4087529" cy="4277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𝑟</m:t>
                      </m:r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𝑥</m:t>
                                  </m:r>
                                  <m:r>
                                    <a:rPr lang="pt-BR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pt-BR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𝑦</m:t>
                                  </m:r>
                                  <m:r>
                                    <a:rPr lang="pt-BR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i="1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pt-BR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𝑧</m:t>
                                  </m:r>
                                  <m:r>
                                    <a:rPr lang="pt-BR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i="1">
                                          <a:latin typeface="Cambria Math"/>
                                        </a:rPr>
                                        <m:t>𝑧</m:t>
                                      </m:r>
                                    </m:e>
                                    <m:sup>
                                      <m:r>
                                        <a:rPr lang="pt-BR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94" name="CaixaDeTexto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4048" y="6385630"/>
                <a:ext cx="4087529" cy="427746"/>
              </a:xfrm>
              <a:prstGeom prst="rect">
                <a:avLst/>
              </a:prstGeom>
              <a:blipFill rotWithShape="1">
                <a:blip r:embed="rId25"/>
                <a:stretch>
                  <a:fillRect b="-571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CaixaDeTexto 94"/>
              <p:cNvSpPr txBox="1"/>
              <p:nvPr/>
            </p:nvSpPr>
            <p:spPr>
              <a:xfrm>
                <a:off x="4299954" y="3563724"/>
                <a:ext cx="12801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 ,</m:t>
                      </m:r>
                      <m:sSub>
                        <m:sSubPr>
                          <m:ctrlPr>
                            <a:rPr lang="pt-B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pt-BR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 ,</m:t>
                      </m:r>
                      <m:sSub>
                        <m:sSubPr>
                          <m:ctrlPr>
                            <a:rPr lang="pt-B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pt-BR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95" name="CaixaDeTexto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9954" y="3563724"/>
                <a:ext cx="1280158" cy="369332"/>
              </a:xfrm>
              <a:prstGeom prst="rect">
                <a:avLst/>
              </a:prstGeom>
              <a:blipFill rotWithShape="1">
                <a:blip r:embed="rId2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CaixaDeTexto 95"/>
              <p:cNvSpPr txBox="1"/>
              <p:nvPr/>
            </p:nvSpPr>
            <p:spPr>
              <a:xfrm>
                <a:off x="4521060" y="4681760"/>
                <a:ext cx="4710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𝑄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96" name="CaixaDeTexto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1060" y="4681760"/>
                <a:ext cx="471026" cy="461665"/>
              </a:xfrm>
              <a:prstGeom prst="rect">
                <a:avLst/>
              </a:prstGeom>
              <a:blipFill rotWithShape="1">
                <a:blip r:embed="rId27"/>
                <a:stretch>
                  <a:fillRect l="-1299" b="-1184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CaixaDeTexto 74"/>
              <p:cNvSpPr txBox="1"/>
              <p:nvPr/>
            </p:nvSpPr>
            <p:spPr>
              <a:xfrm>
                <a:off x="6538738" y="3319263"/>
                <a:ext cx="2390388" cy="9018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dirty="0" smtClean="0"/>
                  <a:t>Neste sistema, o vetor unitário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pt-BR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pt-BR" b="1" i="0" smtClean="0">
                                <a:latin typeface="Cambria Math"/>
                                <a:ea typeface="Cambria Math"/>
                              </a:rPr>
                              <m:t>𝛄</m:t>
                            </m:r>
                          </m:e>
                        </m:acc>
                      </m:e>
                      <m:sub>
                        <m:r>
                          <a:rPr lang="pt-BR" b="0" i="1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 smtClean="0"/>
                  <a:t> coincide com o eixo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𝑧</m:t>
                    </m:r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75" name="CaixaDeTexto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8738" y="3319263"/>
                <a:ext cx="2390388" cy="901825"/>
              </a:xfrm>
              <a:prstGeom prst="rect">
                <a:avLst/>
              </a:prstGeom>
              <a:blipFill rotWithShape="1">
                <a:blip r:embed="rId28"/>
                <a:stretch>
                  <a:fillRect t="-3378" r="-1020" b="-1216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7652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/>
              <p:cNvSpPr txBox="1"/>
              <p:nvPr/>
            </p:nvSpPr>
            <p:spPr>
              <a:xfrm>
                <a:off x="73713" y="57673"/>
                <a:ext cx="216386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𝛅</m:t>
                          </m:r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13" y="57673"/>
                <a:ext cx="2163863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aixaDeTexto 2"/>
          <p:cNvSpPr txBox="1"/>
          <p:nvPr/>
        </p:nvSpPr>
        <p:spPr>
          <a:xfrm>
            <a:off x="63350" y="476672"/>
            <a:ext cx="21845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Vetor distúrbio de gravidade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73713" y="1330092"/>
                <a:ext cx="216386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𝛿</m:t>
                          </m:r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𝑔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𝑔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𝛾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13" y="1330092"/>
                <a:ext cx="2163863" cy="461665"/>
              </a:xfrm>
              <a:prstGeom prst="rect">
                <a:avLst/>
              </a:prstGeom>
              <a:blipFill rotWithShape="1">
                <a:blip r:embed="rId4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aixaDeTexto 4"/>
          <p:cNvSpPr txBox="1"/>
          <p:nvPr/>
        </p:nvSpPr>
        <p:spPr>
          <a:xfrm>
            <a:off x="63350" y="1763524"/>
            <a:ext cx="2184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Distúrbio de gravidade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tângulo 33"/>
              <p:cNvSpPr/>
              <p:nvPr/>
            </p:nvSpPr>
            <p:spPr>
              <a:xfrm>
                <a:off x="2423913" y="282840"/>
                <a:ext cx="209031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>
                              <a:latin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b="1">
                              <a:latin typeface="Cambria Math"/>
                              <a:ea typeface="Cambria Math"/>
                            </a:rPr>
                            <m:t>𝛅</m:t>
                          </m:r>
                          <m:r>
                            <a:rPr lang="pt-BR" sz="2400" b="1"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4" name="Retângulo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3913" y="282840"/>
                <a:ext cx="2090316" cy="461665"/>
              </a:xfrm>
              <a:prstGeom prst="rect">
                <a:avLst/>
              </a:prstGeom>
              <a:blipFill rotWithShape="1">
                <a:blip r:embed="rId5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CaixaDeTexto 58"/>
          <p:cNvSpPr txBox="1"/>
          <p:nvPr/>
        </p:nvSpPr>
        <p:spPr>
          <a:xfrm>
            <a:off x="2466460" y="1628800"/>
            <a:ext cx="2143099" cy="630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Condição observada</a:t>
            </a:r>
          </a:p>
          <a:p>
            <a:pPr algn="ctr"/>
            <a:r>
              <a:rPr lang="pt-BR" dirty="0" smtClean="0"/>
              <a:t>na prática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CaixaDeTexto 43"/>
              <p:cNvSpPr txBox="1"/>
              <p:nvPr/>
            </p:nvSpPr>
            <p:spPr>
              <a:xfrm>
                <a:off x="2685798" y="1219965"/>
                <a:ext cx="1788316" cy="4642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𝛾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≫</m:t>
                      </m:r>
                      <m:d>
                        <m:dPr>
                          <m:begChr m:val="‖"/>
                          <m:endChr m:val="‖"/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l-GR" sz="2400" b="1">
                                  <a:latin typeface="Cambria Math"/>
                                  <a:ea typeface="Cambria Math"/>
                                </a:rPr>
                                <m:t>𝛅</m:t>
                              </m:r>
                              <m:r>
                                <a:rPr lang="pt-BR" sz="2400" b="1">
                                  <a:latin typeface="Cambria Math"/>
                                  <a:ea typeface="Cambria Math"/>
                                </a:rPr>
                                <m:t>𝐠</m:t>
                              </m:r>
                            </m:e>
                            <m:sub>
                              <m:r>
                                <a:rPr lang="pt-BR" sz="24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CaixaDeTexto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5798" y="1219965"/>
                <a:ext cx="1788316" cy="464262"/>
              </a:xfrm>
              <a:prstGeom prst="rect">
                <a:avLst/>
              </a:prstGeom>
              <a:blipFill rotWithShape="1">
                <a:blip r:embed="rId6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aixaDeTexto 44"/>
              <p:cNvSpPr txBox="1"/>
              <p:nvPr/>
            </p:nvSpPr>
            <p:spPr>
              <a:xfrm>
                <a:off x="4758870" y="836712"/>
                <a:ext cx="3809724" cy="13726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dirty="0" smtClean="0"/>
                  <a:t>Por simplicidade, considere que o distúrbio seja produzido por apenas uma fonte com contraste de densidade constante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/>
                        <a:ea typeface="Cambria Math"/>
                      </a:rPr>
                      <m:t>∆</m:t>
                    </m:r>
                    <m:r>
                      <a:rPr lang="pt-BR" i="1" smtClean="0">
                        <a:latin typeface="Cambria Math"/>
                        <a:ea typeface="Cambria Math"/>
                      </a:rPr>
                      <m:t>𝜌</m:t>
                    </m:r>
                    <m:r>
                      <a:rPr lang="pt-BR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pt-BR" b="0" i="1" smtClean="0">
                        <a:latin typeface="Cambria Math"/>
                        <a:ea typeface="Cambria Math"/>
                      </a:rPr>
                      <m:t>𝜌</m:t>
                    </m:r>
                    <m:r>
                      <a:rPr lang="pt-BR" b="0" i="1" smtClean="0">
                        <a:latin typeface="Cambria Math"/>
                        <a:ea typeface="Cambria Math"/>
                      </a:rPr>
                      <m:t>−</m:t>
                    </m:r>
                    <m:acc>
                      <m:accPr>
                        <m:chr m:val="̃"/>
                        <m:ctrlPr>
                          <a:rPr lang="pt-BR" b="0" i="1" smtClean="0">
                            <a:latin typeface="Cambria Math"/>
                            <a:ea typeface="Cambria Math"/>
                          </a:rPr>
                        </m:ctrlPr>
                      </m:accPr>
                      <m:e>
                        <m:r>
                          <a:rPr lang="pt-BR" b="0" i="1" smtClean="0">
                            <a:latin typeface="Cambria Math"/>
                            <a:ea typeface="Cambria Math"/>
                          </a:rPr>
                          <m:t>𝜌</m:t>
                        </m:r>
                      </m:e>
                    </m:acc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45" name="CaixaDeTexto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8870" y="836712"/>
                <a:ext cx="3809724" cy="1372637"/>
              </a:xfrm>
              <a:prstGeom prst="rect">
                <a:avLst/>
              </a:prstGeom>
              <a:blipFill rotWithShape="1">
                <a:blip r:embed="rId7"/>
                <a:stretch>
                  <a:fillRect t="-222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CaixaDeTexto 45"/>
              <p:cNvSpPr txBox="1"/>
              <p:nvPr/>
            </p:nvSpPr>
            <p:spPr>
              <a:xfrm>
                <a:off x="5062874" y="2087015"/>
                <a:ext cx="2502673" cy="8188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𝛅</m:t>
                          </m:r>
                          <m:r>
                            <a:rPr lang="pt-BR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</a:rPr>
                        <m:t>𝐺</m:t>
                      </m:r>
                      <m:r>
                        <a:rPr lang="pt-BR" b="0" i="1" smtClean="0">
                          <a:latin typeface="Cambria Math"/>
                        </a:rPr>
                        <m:t> ∆</m:t>
                      </m:r>
                      <m:r>
                        <a:rPr lang="pt-BR" i="1">
                          <a:latin typeface="Cambria Math"/>
                          <a:ea typeface="Cambria Math"/>
                        </a:rPr>
                        <m:t>𝜌</m:t>
                      </m:r>
                      <m:nary>
                        <m:naryPr>
                          <m:chr m:val="∭"/>
                          <m:limLoc m:val="undOvr"/>
                          <m:subHide m:val="on"/>
                          <m:supHide m:val="on"/>
                          <m:ctrlPr>
                            <a:rPr lang="pt-BR" i="1" smtClean="0">
                              <a:latin typeface="Cambria Math"/>
                              <a:ea typeface="Cambria Math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𝛻</m:t>
                          </m:r>
                          <m:f>
                            <m:fPr>
                              <m:ctrlPr>
                                <a:rPr lang="pt-BR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pt-BR" i="1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pt-BR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  <m:r>
                            <a:rPr lang="pt-BR" i="1">
                              <a:latin typeface="Cambria Math"/>
                            </a:rPr>
                            <m:t>𝑑𝑣</m:t>
                          </m:r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6" name="CaixaDeTexto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2874" y="2087015"/>
                <a:ext cx="2502673" cy="818879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tângulo 46"/>
              <p:cNvSpPr/>
              <p:nvPr/>
            </p:nvSpPr>
            <p:spPr>
              <a:xfrm>
                <a:off x="1426239" y="2675061"/>
                <a:ext cx="164339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pt-BR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/>
                                  <a:ea typeface="Cambria Math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pt-BR" sz="2400" i="1">
                                  <a:latin typeface="Cambria Math"/>
                                </a:rPr>
                                <m:t>𝑃</m:t>
                              </m:r>
                            </m:sub>
                          </m:sSub>
                          <m:acc>
                            <m:accPr>
                              <m:chr m:val="̂"/>
                              <m:ctrlPr>
                                <a:rPr lang="pt-BR" sz="2400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 i="0" smtClean="0">
                                  <a:latin typeface="Cambria Math"/>
                                  <a:ea typeface="Cambria Math"/>
                                </a:rPr>
                                <m:t>𝛄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7" name="Retângulo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6239" y="2675061"/>
                <a:ext cx="1643399" cy="461665"/>
              </a:xfrm>
              <a:prstGeom prst="rect">
                <a:avLst/>
              </a:prstGeom>
              <a:blipFill rotWithShape="1">
                <a:blip r:embed="rId9"/>
                <a:stretch>
                  <a:fillRect t="-5263" r="-11481" b="-789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Conector de seta reta 47"/>
          <p:cNvCxnSpPr>
            <a:cxnSpLocks noChangeAspect="1"/>
          </p:cNvCxnSpPr>
          <p:nvPr/>
        </p:nvCxnSpPr>
        <p:spPr>
          <a:xfrm>
            <a:off x="635295" y="3720412"/>
            <a:ext cx="302434" cy="41933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de seta reta 48"/>
          <p:cNvCxnSpPr>
            <a:cxnSpLocks noChangeAspect="1"/>
          </p:cNvCxnSpPr>
          <p:nvPr/>
        </p:nvCxnSpPr>
        <p:spPr>
          <a:xfrm>
            <a:off x="624235" y="3709553"/>
            <a:ext cx="3163775" cy="49058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de seta reta 49"/>
          <p:cNvCxnSpPr>
            <a:cxnSpLocks noChangeAspect="1"/>
          </p:cNvCxnSpPr>
          <p:nvPr/>
        </p:nvCxnSpPr>
        <p:spPr>
          <a:xfrm>
            <a:off x="3781953" y="4212677"/>
            <a:ext cx="302434" cy="419332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de seta reta 50"/>
          <p:cNvCxnSpPr>
            <a:cxnSpLocks noChangeAspect="1"/>
          </p:cNvCxnSpPr>
          <p:nvPr/>
        </p:nvCxnSpPr>
        <p:spPr>
          <a:xfrm>
            <a:off x="916844" y="4141420"/>
            <a:ext cx="3168000" cy="491244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de seta reta 51"/>
          <p:cNvCxnSpPr/>
          <p:nvPr/>
        </p:nvCxnSpPr>
        <p:spPr>
          <a:xfrm>
            <a:off x="635295" y="3730025"/>
            <a:ext cx="3456000" cy="9000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tângulo 52"/>
              <p:cNvSpPr/>
              <p:nvPr/>
            </p:nvSpPr>
            <p:spPr>
              <a:xfrm>
                <a:off x="356071" y="3844180"/>
                <a:ext cx="490519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 i="0" smtClean="0">
                              <a:latin typeface="Cambria Math"/>
                              <a:ea typeface="Cambria Math"/>
                            </a:rPr>
                            <m:t>𝛅</m:t>
                          </m:r>
                          <m:r>
                            <a:rPr lang="pt-BR" sz="1400" b="1" i="0" smtClean="0"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53" name="Retângulo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071" y="3844180"/>
                <a:ext cx="490519" cy="307777"/>
              </a:xfrm>
              <a:prstGeom prst="rect">
                <a:avLst/>
              </a:prstGeom>
              <a:blipFill rotWithShape="1">
                <a:blip r:embed="rId10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tângulo 53"/>
              <p:cNvSpPr/>
              <p:nvPr/>
            </p:nvSpPr>
            <p:spPr>
              <a:xfrm>
                <a:off x="2071597" y="3647070"/>
                <a:ext cx="384144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 i="0" smtClean="0"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54" name="Retângulo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1597" y="3647070"/>
                <a:ext cx="384144" cy="307777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Arco 54"/>
          <p:cNvSpPr/>
          <p:nvPr/>
        </p:nvSpPr>
        <p:spPr>
          <a:xfrm rot="4908073">
            <a:off x="594632" y="3594215"/>
            <a:ext cx="392994" cy="402602"/>
          </a:xfrm>
          <a:prstGeom prst="arc">
            <a:avLst/>
          </a:pr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CaixaDeTexto 55"/>
              <p:cNvSpPr txBox="1"/>
              <p:nvPr/>
            </p:nvSpPr>
            <p:spPr>
              <a:xfrm>
                <a:off x="869311" y="3501008"/>
                <a:ext cx="33098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𝜃</m:t>
                      </m:r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6" name="CaixaDeTexto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311" y="3501008"/>
                <a:ext cx="330988" cy="307777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tângulo 57"/>
              <p:cNvSpPr/>
              <p:nvPr/>
            </p:nvSpPr>
            <p:spPr>
              <a:xfrm>
                <a:off x="4043583" y="4530319"/>
                <a:ext cx="386323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 i="0" smtClean="0">
                              <a:latin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58" name="Retângulo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3583" y="4530319"/>
                <a:ext cx="386323" cy="307777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CaixaDeTexto 59"/>
              <p:cNvSpPr txBox="1"/>
              <p:nvPr/>
            </p:nvSpPr>
            <p:spPr>
              <a:xfrm>
                <a:off x="508488" y="5168511"/>
                <a:ext cx="109991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𝑣</m:t>
                      </m:r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𝑤</m:t>
                      </m:r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𝑐𝑜𝑠</m:t>
                      </m:r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𝜃</m:t>
                      </m:r>
                    </m:oMath>
                  </m:oMathPara>
                </a14:m>
                <a:endParaRPr lang="pt-BR" sz="14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CaixaDeTexto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488" y="5168511"/>
                <a:ext cx="1099916" cy="307777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CaixaDeTexto 60"/>
              <p:cNvSpPr txBox="1"/>
              <p:nvPr/>
            </p:nvSpPr>
            <p:spPr>
              <a:xfrm>
                <a:off x="107504" y="4864487"/>
                <a:ext cx="2380074" cy="3334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400" b="1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𝐯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pt-BR" sz="1400" b="0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T</m:t>
                          </m:r>
                        </m:sup>
                      </m:sSup>
                      <m:r>
                        <a:rPr lang="pt-BR" sz="1400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𝐰</m:t>
                      </m:r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sub>
                      </m:sSub>
                      <m:sSub>
                        <m:sSubPr>
                          <m:ctrlP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sub>
                      </m:sSub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</m:sub>
                      </m:sSub>
                      <m:sSub>
                        <m:sSubPr>
                          <m:ctrlP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</m:sub>
                      </m:sSub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𝑧</m:t>
                          </m:r>
                        </m:sub>
                      </m:sSub>
                      <m:sSub>
                        <m:sSubPr>
                          <m:ctrlP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pt-BR" sz="14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CaixaDeTexto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4864487"/>
                <a:ext cx="2380074" cy="333489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Retângulo 61"/>
          <p:cNvSpPr/>
          <p:nvPr/>
        </p:nvSpPr>
        <p:spPr>
          <a:xfrm>
            <a:off x="107504" y="4812545"/>
            <a:ext cx="2380074" cy="7107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3" name="CaixaDeTexto 62"/>
          <p:cNvSpPr txBox="1"/>
          <p:nvPr/>
        </p:nvSpPr>
        <p:spPr>
          <a:xfrm>
            <a:off x="653387" y="4509120"/>
            <a:ext cx="13263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Produto escalar</a:t>
            </a:r>
            <a:endParaRPr lang="pt-BR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CaixaDeTexto 63"/>
              <p:cNvSpPr txBox="1"/>
              <p:nvPr/>
            </p:nvSpPr>
            <p:spPr>
              <a:xfrm>
                <a:off x="2576602" y="4967046"/>
                <a:ext cx="1948455" cy="380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𝑔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 ≈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𝛾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sSubSup>
                        <m:sSubSup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pt-BR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𝛄</m:t>
                              </m:r>
                            </m:e>
                          </m:acc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pt-BR" b="0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T</m:t>
                          </m:r>
                        </m:sup>
                      </m:sSubSup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𝛅</m:t>
                          </m:r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𝒈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CaixaDeTexto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6602" y="4967046"/>
                <a:ext cx="1948455" cy="380553"/>
              </a:xfrm>
              <a:prstGeom prst="rect">
                <a:avLst/>
              </a:prstGeom>
              <a:blipFill rotWithShape="1">
                <a:blip r:embed="rId16"/>
                <a:stretch>
                  <a:fillRect t="-3226" b="-1290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CaixaDeTexto 64"/>
              <p:cNvSpPr txBox="1"/>
              <p:nvPr/>
            </p:nvSpPr>
            <p:spPr>
              <a:xfrm>
                <a:off x="467544" y="5811302"/>
                <a:ext cx="1879168" cy="476605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i="1" smtClean="0">
                              <a:latin typeface="Cambria Math"/>
                              <a:ea typeface="Cambria Math"/>
                            </a:rPr>
                            <m:t>𝛿</m:t>
                          </m:r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𝑔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i="1">
                          <a:latin typeface="Cambria Math"/>
                          <a:ea typeface="Cambria Math"/>
                        </a:rPr>
                        <m:t>≈</m:t>
                      </m:r>
                      <m:sSubSup>
                        <m:sSubSup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pt-BR" sz="2400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 i="1" smtClean="0">
                                  <a:latin typeface="Cambria Math"/>
                                  <a:ea typeface="Cambria Math"/>
                                </a:rPr>
                                <m:t>𝛄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/>
                            </a:rPr>
                            <m:t>T</m:t>
                          </m:r>
                        </m:sup>
                      </m:sSubSup>
                      <m:sSub>
                        <m:sSub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  <a:ea typeface="Cambria Math"/>
                            </a:rPr>
                            <m:t>𝛅</m:t>
                          </m:r>
                          <m:r>
                            <a:rPr lang="pt-BR" sz="2400" b="1" i="0" smtClean="0"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5" name="CaixaDeTexto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5811302"/>
                <a:ext cx="1879168" cy="476605"/>
              </a:xfrm>
              <a:prstGeom prst="rect">
                <a:avLst/>
              </a:prstGeom>
              <a:blipFill rotWithShape="1">
                <a:blip r:embed="rId17"/>
                <a:stretch>
                  <a:fillRect t="-1282" b="-17949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CaixaDeTexto 65"/>
              <p:cNvSpPr txBox="1"/>
              <p:nvPr/>
            </p:nvSpPr>
            <p:spPr>
              <a:xfrm>
                <a:off x="5657769" y="3486199"/>
                <a:ext cx="42639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6" name="CaixaDeTexto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7769" y="3486199"/>
                <a:ext cx="426399" cy="461665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CaixaDeTexto 66"/>
              <p:cNvSpPr txBox="1"/>
              <p:nvPr/>
            </p:nvSpPr>
            <p:spPr>
              <a:xfrm>
                <a:off x="7886042" y="4695527"/>
                <a:ext cx="4303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7" name="CaixaDeTexto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6042" y="4695527"/>
                <a:ext cx="430374" cy="461665"/>
              </a:xfrm>
              <a:prstGeom prst="rect">
                <a:avLst/>
              </a:prstGeom>
              <a:blipFill rotWithShape="1">
                <a:blip r:embed="rId19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CaixaDeTexto 67"/>
              <p:cNvSpPr txBox="1"/>
              <p:nvPr/>
            </p:nvSpPr>
            <p:spPr>
              <a:xfrm>
                <a:off x="4487152" y="5991671"/>
                <a:ext cx="40793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𝑧</m:t>
                      </m:r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8" name="CaixaDeTexto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7152" y="5991671"/>
                <a:ext cx="407932" cy="461665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Conector de seta reta 68"/>
          <p:cNvCxnSpPr/>
          <p:nvPr/>
        </p:nvCxnSpPr>
        <p:spPr>
          <a:xfrm>
            <a:off x="4952605" y="4725144"/>
            <a:ext cx="0" cy="172819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de seta reta 69"/>
          <p:cNvCxnSpPr/>
          <p:nvPr/>
        </p:nvCxnSpPr>
        <p:spPr>
          <a:xfrm rot="16200000">
            <a:off x="6479027" y="3194346"/>
            <a:ext cx="0" cy="306159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de seta reta 70"/>
          <p:cNvCxnSpPr/>
          <p:nvPr/>
        </p:nvCxnSpPr>
        <p:spPr>
          <a:xfrm flipV="1">
            <a:off x="4948229" y="3717032"/>
            <a:ext cx="1228343" cy="100811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Forma livre 71"/>
          <p:cNvSpPr/>
          <p:nvPr/>
        </p:nvSpPr>
        <p:spPr>
          <a:xfrm>
            <a:off x="5721191" y="5240317"/>
            <a:ext cx="1587113" cy="1054194"/>
          </a:xfrm>
          <a:custGeom>
            <a:avLst/>
            <a:gdLst>
              <a:gd name="connsiteX0" fmla="*/ 195347 w 2323692"/>
              <a:gd name="connsiteY0" fmla="*/ 110359 h 1403131"/>
              <a:gd name="connsiteX1" fmla="*/ 195347 w 2323692"/>
              <a:gd name="connsiteY1" fmla="*/ 110359 h 1403131"/>
              <a:gd name="connsiteX2" fmla="*/ 447596 w 2323692"/>
              <a:gd name="connsiteY2" fmla="*/ 31531 h 1403131"/>
              <a:gd name="connsiteX3" fmla="*/ 557954 w 2323692"/>
              <a:gd name="connsiteY3" fmla="*/ 15766 h 1403131"/>
              <a:gd name="connsiteX4" fmla="*/ 936327 w 2323692"/>
              <a:gd name="connsiteY4" fmla="*/ 0 h 1403131"/>
              <a:gd name="connsiteX5" fmla="*/ 1882258 w 2323692"/>
              <a:gd name="connsiteY5" fmla="*/ 15766 h 1403131"/>
              <a:gd name="connsiteX6" fmla="*/ 1929554 w 2323692"/>
              <a:gd name="connsiteY6" fmla="*/ 31531 h 1403131"/>
              <a:gd name="connsiteX7" fmla="*/ 1961085 w 2323692"/>
              <a:gd name="connsiteY7" fmla="*/ 78828 h 1403131"/>
              <a:gd name="connsiteX8" fmla="*/ 2039913 w 2323692"/>
              <a:gd name="connsiteY8" fmla="*/ 204952 h 1403131"/>
              <a:gd name="connsiteX9" fmla="*/ 2118741 w 2323692"/>
              <a:gd name="connsiteY9" fmla="*/ 315311 h 1403131"/>
              <a:gd name="connsiteX10" fmla="*/ 2166037 w 2323692"/>
              <a:gd name="connsiteY10" fmla="*/ 362607 h 1403131"/>
              <a:gd name="connsiteX11" fmla="*/ 2229099 w 2323692"/>
              <a:gd name="connsiteY11" fmla="*/ 457200 h 1403131"/>
              <a:gd name="connsiteX12" fmla="*/ 2276396 w 2323692"/>
              <a:gd name="connsiteY12" fmla="*/ 567559 h 1403131"/>
              <a:gd name="connsiteX13" fmla="*/ 2307927 w 2323692"/>
              <a:gd name="connsiteY13" fmla="*/ 662152 h 1403131"/>
              <a:gd name="connsiteX14" fmla="*/ 2323692 w 2323692"/>
              <a:gd name="connsiteY14" fmla="*/ 709449 h 1403131"/>
              <a:gd name="connsiteX15" fmla="*/ 2307927 w 2323692"/>
              <a:gd name="connsiteY15" fmla="*/ 1119352 h 1403131"/>
              <a:gd name="connsiteX16" fmla="*/ 2229099 w 2323692"/>
              <a:gd name="connsiteY16" fmla="*/ 1182414 h 1403131"/>
              <a:gd name="connsiteX17" fmla="*/ 2150272 w 2323692"/>
              <a:gd name="connsiteY17" fmla="*/ 1213945 h 1403131"/>
              <a:gd name="connsiteX18" fmla="*/ 2039913 w 2323692"/>
              <a:gd name="connsiteY18" fmla="*/ 1277007 h 1403131"/>
              <a:gd name="connsiteX19" fmla="*/ 1976851 w 2323692"/>
              <a:gd name="connsiteY19" fmla="*/ 1308538 h 1403131"/>
              <a:gd name="connsiteX20" fmla="*/ 1913789 w 2323692"/>
              <a:gd name="connsiteY20" fmla="*/ 1355835 h 1403131"/>
              <a:gd name="connsiteX21" fmla="*/ 1756134 w 2323692"/>
              <a:gd name="connsiteY21" fmla="*/ 1403131 h 1403131"/>
              <a:gd name="connsiteX22" fmla="*/ 1204341 w 2323692"/>
              <a:gd name="connsiteY22" fmla="*/ 1387366 h 1403131"/>
              <a:gd name="connsiteX23" fmla="*/ 1046685 w 2323692"/>
              <a:gd name="connsiteY23" fmla="*/ 1324304 h 1403131"/>
              <a:gd name="connsiteX24" fmla="*/ 920561 w 2323692"/>
              <a:gd name="connsiteY24" fmla="*/ 1292773 h 1403131"/>
              <a:gd name="connsiteX25" fmla="*/ 825968 w 2323692"/>
              <a:gd name="connsiteY25" fmla="*/ 1245476 h 1403131"/>
              <a:gd name="connsiteX26" fmla="*/ 731375 w 2323692"/>
              <a:gd name="connsiteY26" fmla="*/ 1198180 h 1403131"/>
              <a:gd name="connsiteX27" fmla="*/ 636782 w 2323692"/>
              <a:gd name="connsiteY27" fmla="*/ 1135118 h 1403131"/>
              <a:gd name="connsiteX28" fmla="*/ 605251 w 2323692"/>
              <a:gd name="connsiteY28" fmla="*/ 1103586 h 1403131"/>
              <a:gd name="connsiteX29" fmla="*/ 557954 w 2323692"/>
              <a:gd name="connsiteY29" fmla="*/ 1087821 h 1403131"/>
              <a:gd name="connsiteX30" fmla="*/ 494892 w 2323692"/>
              <a:gd name="connsiteY30" fmla="*/ 1056290 h 1403131"/>
              <a:gd name="connsiteX31" fmla="*/ 368768 w 2323692"/>
              <a:gd name="connsiteY31" fmla="*/ 914400 h 1403131"/>
              <a:gd name="connsiteX32" fmla="*/ 321472 w 2323692"/>
              <a:gd name="connsiteY32" fmla="*/ 882869 h 1403131"/>
              <a:gd name="connsiteX33" fmla="*/ 226879 w 2323692"/>
              <a:gd name="connsiteY33" fmla="*/ 772511 h 1403131"/>
              <a:gd name="connsiteX34" fmla="*/ 179582 w 2323692"/>
              <a:gd name="connsiteY34" fmla="*/ 725214 h 1403131"/>
              <a:gd name="connsiteX35" fmla="*/ 148051 w 2323692"/>
              <a:gd name="connsiteY35" fmla="*/ 677918 h 1403131"/>
              <a:gd name="connsiteX36" fmla="*/ 100754 w 2323692"/>
              <a:gd name="connsiteY36" fmla="*/ 630621 h 1403131"/>
              <a:gd name="connsiteX37" fmla="*/ 37692 w 2323692"/>
              <a:gd name="connsiteY37" fmla="*/ 536028 h 1403131"/>
              <a:gd name="connsiteX38" fmla="*/ 21927 w 2323692"/>
              <a:gd name="connsiteY38" fmla="*/ 252249 h 1403131"/>
              <a:gd name="connsiteX39" fmla="*/ 53458 w 2323692"/>
              <a:gd name="connsiteY39" fmla="*/ 204952 h 1403131"/>
              <a:gd name="connsiteX40" fmla="*/ 100754 w 2323692"/>
              <a:gd name="connsiteY40" fmla="*/ 189186 h 1403131"/>
              <a:gd name="connsiteX41" fmla="*/ 179582 w 2323692"/>
              <a:gd name="connsiteY41" fmla="*/ 110359 h 1403131"/>
              <a:gd name="connsiteX42" fmla="*/ 195347 w 2323692"/>
              <a:gd name="connsiteY42" fmla="*/ 110359 h 1403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2323692" h="1403131">
                <a:moveTo>
                  <a:pt x="195347" y="110359"/>
                </a:moveTo>
                <a:lnTo>
                  <a:pt x="195347" y="110359"/>
                </a:lnTo>
                <a:cubicBezTo>
                  <a:pt x="279430" y="84083"/>
                  <a:pt x="362356" y="53768"/>
                  <a:pt x="447596" y="31531"/>
                </a:cubicBezTo>
                <a:cubicBezTo>
                  <a:pt x="483552" y="22151"/>
                  <a:pt x="520872" y="18158"/>
                  <a:pt x="557954" y="15766"/>
                </a:cubicBezTo>
                <a:cubicBezTo>
                  <a:pt x="683926" y="7639"/>
                  <a:pt x="810203" y="5255"/>
                  <a:pt x="936327" y="0"/>
                </a:cubicBezTo>
                <a:lnTo>
                  <a:pt x="1882258" y="15766"/>
                </a:lnTo>
                <a:cubicBezTo>
                  <a:pt x="1898868" y="16293"/>
                  <a:pt x="1916577" y="21150"/>
                  <a:pt x="1929554" y="31531"/>
                </a:cubicBezTo>
                <a:cubicBezTo>
                  <a:pt x="1944350" y="43368"/>
                  <a:pt x="1950912" y="62842"/>
                  <a:pt x="1961085" y="78828"/>
                </a:cubicBezTo>
                <a:cubicBezTo>
                  <a:pt x="1987702" y="120654"/>
                  <a:pt x="2013296" y="163126"/>
                  <a:pt x="2039913" y="204952"/>
                </a:cubicBezTo>
                <a:cubicBezTo>
                  <a:pt x="2060466" y="237250"/>
                  <a:pt x="2095510" y="288209"/>
                  <a:pt x="2118741" y="315311"/>
                </a:cubicBezTo>
                <a:cubicBezTo>
                  <a:pt x="2133251" y="332239"/>
                  <a:pt x="2152349" y="345008"/>
                  <a:pt x="2166037" y="362607"/>
                </a:cubicBezTo>
                <a:cubicBezTo>
                  <a:pt x="2189303" y="392520"/>
                  <a:pt x="2217115" y="421249"/>
                  <a:pt x="2229099" y="457200"/>
                </a:cubicBezTo>
                <a:cubicBezTo>
                  <a:pt x="2279852" y="609456"/>
                  <a:pt x="2198465" y="372732"/>
                  <a:pt x="2276396" y="567559"/>
                </a:cubicBezTo>
                <a:cubicBezTo>
                  <a:pt x="2288740" y="598418"/>
                  <a:pt x="2297417" y="630621"/>
                  <a:pt x="2307927" y="662152"/>
                </a:cubicBezTo>
                <a:lnTo>
                  <a:pt x="2323692" y="709449"/>
                </a:lnTo>
                <a:cubicBezTo>
                  <a:pt x="2318437" y="846083"/>
                  <a:pt x="2321997" y="983342"/>
                  <a:pt x="2307927" y="1119352"/>
                </a:cubicBezTo>
                <a:cubicBezTo>
                  <a:pt x="2302659" y="1170273"/>
                  <a:pt x="2263252" y="1169607"/>
                  <a:pt x="2229099" y="1182414"/>
                </a:cubicBezTo>
                <a:cubicBezTo>
                  <a:pt x="2202601" y="1192351"/>
                  <a:pt x="2176133" y="1202451"/>
                  <a:pt x="2150272" y="1213945"/>
                </a:cubicBezTo>
                <a:cubicBezTo>
                  <a:pt x="2043079" y="1261587"/>
                  <a:pt x="2128681" y="1226283"/>
                  <a:pt x="2039913" y="1277007"/>
                </a:cubicBezTo>
                <a:cubicBezTo>
                  <a:pt x="2019508" y="1288667"/>
                  <a:pt x="1996780" y="1296082"/>
                  <a:pt x="1976851" y="1308538"/>
                </a:cubicBezTo>
                <a:cubicBezTo>
                  <a:pt x="1954569" y="1322464"/>
                  <a:pt x="1937291" y="1344084"/>
                  <a:pt x="1913789" y="1355835"/>
                </a:cubicBezTo>
                <a:cubicBezTo>
                  <a:pt x="1875404" y="1375028"/>
                  <a:pt x="1801396" y="1391816"/>
                  <a:pt x="1756134" y="1403131"/>
                </a:cubicBezTo>
                <a:cubicBezTo>
                  <a:pt x="1572203" y="1397876"/>
                  <a:pt x="1387856" y="1400794"/>
                  <a:pt x="1204341" y="1387366"/>
                </a:cubicBezTo>
                <a:cubicBezTo>
                  <a:pt x="1120273" y="1381215"/>
                  <a:pt x="1116267" y="1347498"/>
                  <a:pt x="1046685" y="1324304"/>
                </a:cubicBezTo>
                <a:cubicBezTo>
                  <a:pt x="1005574" y="1310600"/>
                  <a:pt x="920561" y="1292773"/>
                  <a:pt x="920561" y="1292773"/>
                </a:cubicBezTo>
                <a:cubicBezTo>
                  <a:pt x="785019" y="1202411"/>
                  <a:pt x="956511" y="1310748"/>
                  <a:pt x="825968" y="1245476"/>
                </a:cubicBezTo>
                <a:cubicBezTo>
                  <a:pt x="703728" y="1184355"/>
                  <a:pt x="850251" y="1237804"/>
                  <a:pt x="731375" y="1198180"/>
                </a:cubicBezTo>
                <a:cubicBezTo>
                  <a:pt x="699844" y="1177159"/>
                  <a:pt x="663578" y="1161915"/>
                  <a:pt x="636782" y="1135118"/>
                </a:cubicBezTo>
                <a:cubicBezTo>
                  <a:pt x="626272" y="1124607"/>
                  <a:pt x="617997" y="1111234"/>
                  <a:pt x="605251" y="1103586"/>
                </a:cubicBezTo>
                <a:cubicBezTo>
                  <a:pt x="591001" y="1095036"/>
                  <a:pt x="573229" y="1094367"/>
                  <a:pt x="557954" y="1087821"/>
                </a:cubicBezTo>
                <a:cubicBezTo>
                  <a:pt x="536352" y="1078563"/>
                  <a:pt x="515913" y="1066800"/>
                  <a:pt x="494892" y="1056290"/>
                </a:cubicBezTo>
                <a:cubicBezTo>
                  <a:pt x="456981" y="999423"/>
                  <a:pt x="433564" y="957598"/>
                  <a:pt x="368768" y="914400"/>
                </a:cubicBezTo>
                <a:cubicBezTo>
                  <a:pt x="353003" y="903890"/>
                  <a:pt x="336028" y="894999"/>
                  <a:pt x="321472" y="882869"/>
                </a:cubicBezTo>
                <a:cubicBezTo>
                  <a:pt x="262787" y="833965"/>
                  <a:pt x="279076" y="833408"/>
                  <a:pt x="226879" y="772511"/>
                </a:cubicBezTo>
                <a:cubicBezTo>
                  <a:pt x="212369" y="755583"/>
                  <a:pt x="193856" y="742342"/>
                  <a:pt x="179582" y="725214"/>
                </a:cubicBezTo>
                <a:cubicBezTo>
                  <a:pt x="167452" y="710658"/>
                  <a:pt x="160181" y="692474"/>
                  <a:pt x="148051" y="677918"/>
                </a:cubicBezTo>
                <a:cubicBezTo>
                  <a:pt x="133777" y="660790"/>
                  <a:pt x="114442" y="648220"/>
                  <a:pt x="100754" y="630621"/>
                </a:cubicBezTo>
                <a:cubicBezTo>
                  <a:pt x="77488" y="600708"/>
                  <a:pt x="37692" y="536028"/>
                  <a:pt x="37692" y="536028"/>
                </a:cubicBezTo>
                <a:cubicBezTo>
                  <a:pt x="-5336" y="406943"/>
                  <a:pt x="-12809" y="425928"/>
                  <a:pt x="21927" y="252249"/>
                </a:cubicBezTo>
                <a:cubicBezTo>
                  <a:pt x="25643" y="233669"/>
                  <a:pt x="38662" y="216789"/>
                  <a:pt x="53458" y="204952"/>
                </a:cubicBezTo>
                <a:cubicBezTo>
                  <a:pt x="66435" y="194571"/>
                  <a:pt x="84989" y="194441"/>
                  <a:pt x="100754" y="189186"/>
                </a:cubicBezTo>
                <a:cubicBezTo>
                  <a:pt x="132286" y="141889"/>
                  <a:pt x="127030" y="136635"/>
                  <a:pt x="179582" y="110359"/>
                </a:cubicBezTo>
                <a:cubicBezTo>
                  <a:pt x="194446" y="102927"/>
                  <a:pt x="192720" y="110359"/>
                  <a:pt x="195347" y="110359"/>
                </a:cubicBezTo>
                <a:close/>
              </a:path>
            </a:pathLst>
          </a:custGeom>
          <a:solidFill>
            <a:schemeClr val="bg1">
              <a:lumMod val="75000"/>
              <a:alpha val="59000"/>
            </a:schemeClr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>
              <a:rot lat="0" lon="0" rev="0"/>
            </a:lightRig>
          </a:scene3d>
          <a:sp3d extrusionH="203200" contourW="25400">
            <a:bevelT w="222250" h="146050"/>
            <a:bevelB w="95250" h="158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3" name="Conector reto 72"/>
          <p:cNvCxnSpPr/>
          <p:nvPr/>
        </p:nvCxnSpPr>
        <p:spPr>
          <a:xfrm flipV="1">
            <a:off x="4952605" y="4062263"/>
            <a:ext cx="0" cy="712651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Elipse 73"/>
          <p:cNvSpPr/>
          <p:nvPr/>
        </p:nvSpPr>
        <p:spPr>
          <a:xfrm>
            <a:off x="4919200" y="3990263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CaixaDeTexto 75"/>
              <p:cNvSpPr txBox="1"/>
              <p:nvPr/>
            </p:nvSpPr>
            <p:spPr>
              <a:xfrm>
                <a:off x="4573795" y="4147667"/>
                <a:ext cx="4303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h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76" name="CaixaDeTexto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3795" y="4147667"/>
                <a:ext cx="430374" cy="461665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Elipse 76"/>
          <p:cNvSpPr/>
          <p:nvPr/>
        </p:nvSpPr>
        <p:spPr>
          <a:xfrm>
            <a:off x="4915008" y="4690362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CaixaDeTexto 80"/>
              <p:cNvSpPr txBox="1"/>
              <p:nvPr/>
            </p:nvSpPr>
            <p:spPr>
              <a:xfrm>
                <a:off x="6767067" y="5703639"/>
                <a:ext cx="61324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1" smtClean="0">
                          <a:latin typeface="Cambria Math"/>
                          <a:ea typeface="Cambria Math"/>
                        </a:rPr>
                        <m:t>∆</m:t>
                      </m:r>
                      <m:r>
                        <a:rPr lang="pt-BR" sz="2400" i="1" smtClean="0">
                          <a:latin typeface="Cambria Math"/>
                          <a:ea typeface="Cambria Math"/>
                        </a:rPr>
                        <m:t>𝜌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81" name="CaixaDeTexto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7067" y="5703639"/>
                <a:ext cx="613245" cy="461665"/>
              </a:xfrm>
              <a:prstGeom prst="rect">
                <a:avLst/>
              </a:prstGeom>
              <a:blipFill rotWithShape="1">
                <a:blip r:embed="rId22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Conector de seta reta 42"/>
          <p:cNvCxnSpPr/>
          <p:nvPr/>
        </p:nvCxnSpPr>
        <p:spPr>
          <a:xfrm flipH="1" flipV="1">
            <a:off x="4955202" y="4026264"/>
            <a:ext cx="1344004" cy="1785038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CaixaDeTexto 77"/>
              <p:cNvSpPr txBox="1"/>
              <p:nvPr/>
            </p:nvSpPr>
            <p:spPr>
              <a:xfrm>
                <a:off x="5325988" y="4782380"/>
                <a:ext cx="3958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8" name="CaixaDeTexto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5988" y="4782380"/>
                <a:ext cx="395814" cy="369332"/>
              </a:xfrm>
              <a:prstGeom prst="rect">
                <a:avLst/>
              </a:prstGeom>
              <a:blipFill rotWithShape="1">
                <a:blip r:embed="rId23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9" name="Grupo 78"/>
          <p:cNvGrpSpPr/>
          <p:nvPr/>
        </p:nvGrpSpPr>
        <p:grpSpPr>
          <a:xfrm>
            <a:off x="6133939" y="5661248"/>
            <a:ext cx="324000" cy="354160"/>
            <a:chOff x="5388005" y="3300750"/>
            <a:chExt cx="2693711" cy="1784434"/>
          </a:xfrm>
        </p:grpSpPr>
        <p:cxnSp>
          <p:nvCxnSpPr>
            <p:cNvPr id="80" name="Conector reto 79"/>
            <p:cNvCxnSpPr/>
            <p:nvPr/>
          </p:nvCxnSpPr>
          <p:spPr>
            <a:xfrm>
              <a:off x="6231668" y="3314868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ector reto 81"/>
            <p:cNvCxnSpPr/>
            <p:nvPr/>
          </p:nvCxnSpPr>
          <p:spPr>
            <a:xfrm rot="16200000">
              <a:off x="7544992" y="3852629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ector de seta reta 82"/>
            <p:cNvCxnSpPr>
              <a:cxnSpLocks noChangeAspect="1"/>
            </p:cNvCxnSpPr>
            <p:nvPr/>
          </p:nvCxnSpPr>
          <p:spPr>
            <a:xfrm flipV="1">
              <a:off x="7246172" y="3312559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ector reto 83"/>
            <p:cNvCxnSpPr/>
            <p:nvPr/>
          </p:nvCxnSpPr>
          <p:spPr>
            <a:xfrm>
              <a:off x="6245716" y="4400317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ector de seta reta 84"/>
            <p:cNvCxnSpPr>
              <a:cxnSpLocks noChangeAspect="1"/>
            </p:cNvCxnSpPr>
            <p:nvPr/>
          </p:nvCxnSpPr>
          <p:spPr>
            <a:xfrm flipV="1">
              <a:off x="7244828" y="4408580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ector reto 85"/>
            <p:cNvCxnSpPr/>
            <p:nvPr/>
          </p:nvCxnSpPr>
          <p:spPr>
            <a:xfrm rot="16200000">
              <a:off x="5679509" y="3851375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ector reto 86"/>
            <p:cNvCxnSpPr/>
            <p:nvPr/>
          </p:nvCxnSpPr>
          <p:spPr>
            <a:xfrm>
              <a:off x="5401970" y="5085184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ector de seta reta 87"/>
            <p:cNvCxnSpPr>
              <a:cxnSpLocks noChangeAspect="1"/>
            </p:cNvCxnSpPr>
            <p:nvPr/>
          </p:nvCxnSpPr>
          <p:spPr>
            <a:xfrm flipV="1">
              <a:off x="5413336" y="4392722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ector reto 88"/>
            <p:cNvCxnSpPr/>
            <p:nvPr/>
          </p:nvCxnSpPr>
          <p:spPr>
            <a:xfrm rot="16200000">
              <a:off x="6734827" y="4534743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ector reto 89"/>
            <p:cNvCxnSpPr/>
            <p:nvPr/>
          </p:nvCxnSpPr>
          <p:spPr>
            <a:xfrm rot="16200000">
              <a:off x="4854123" y="4539740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ector reto 90"/>
            <p:cNvCxnSpPr/>
            <p:nvPr/>
          </p:nvCxnSpPr>
          <p:spPr>
            <a:xfrm>
              <a:off x="5420330" y="3989298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ector de seta reta 91"/>
            <p:cNvCxnSpPr>
              <a:cxnSpLocks noChangeAspect="1"/>
            </p:cNvCxnSpPr>
            <p:nvPr/>
          </p:nvCxnSpPr>
          <p:spPr>
            <a:xfrm flipV="1">
              <a:off x="5388005" y="3300750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CaixaDeTexto 92"/>
              <p:cNvSpPr txBox="1"/>
              <p:nvPr/>
            </p:nvSpPr>
            <p:spPr>
              <a:xfrm>
                <a:off x="6046068" y="5291916"/>
                <a:ext cx="12103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pt-BR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pt-BR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b="0" i="1" smtClean="0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pt-BR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pt-BR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b="0" i="1" smtClean="0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𝑧</m:t>
                          </m:r>
                        </m:e>
                        <m:sup>
                          <m:r>
                            <a:rPr lang="pt-BR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93" name="CaixaDeTexto 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6068" y="5291916"/>
                <a:ext cx="1210331" cy="369332"/>
              </a:xfrm>
              <a:prstGeom prst="rect">
                <a:avLst/>
              </a:prstGeom>
              <a:blipFill rotWithShape="1">
                <a:blip r:embed="rId24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CaixaDeTexto 93"/>
              <p:cNvSpPr txBox="1"/>
              <p:nvPr/>
            </p:nvSpPr>
            <p:spPr>
              <a:xfrm>
                <a:off x="5004048" y="6385630"/>
                <a:ext cx="4087529" cy="4277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𝑟</m:t>
                      </m:r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𝑥</m:t>
                                  </m:r>
                                  <m:r>
                                    <a:rPr lang="pt-BR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pt-BR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𝑦</m:t>
                                  </m:r>
                                  <m:r>
                                    <a:rPr lang="pt-BR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i="1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pt-BR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𝑧</m:t>
                                  </m:r>
                                  <m:r>
                                    <a:rPr lang="pt-BR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i="1">
                                          <a:latin typeface="Cambria Math"/>
                                        </a:rPr>
                                        <m:t>𝑧</m:t>
                                      </m:r>
                                    </m:e>
                                    <m:sup>
                                      <m:r>
                                        <a:rPr lang="pt-BR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94" name="CaixaDeTexto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4048" y="6385630"/>
                <a:ext cx="4087529" cy="427746"/>
              </a:xfrm>
              <a:prstGeom prst="rect">
                <a:avLst/>
              </a:prstGeom>
              <a:blipFill rotWithShape="1">
                <a:blip r:embed="rId25"/>
                <a:stretch>
                  <a:fillRect b="-571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CaixaDeTexto 94"/>
              <p:cNvSpPr txBox="1"/>
              <p:nvPr/>
            </p:nvSpPr>
            <p:spPr>
              <a:xfrm>
                <a:off x="4299954" y="3563724"/>
                <a:ext cx="12801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 ,</m:t>
                      </m:r>
                      <m:sSub>
                        <m:sSubPr>
                          <m:ctrlPr>
                            <a:rPr lang="pt-B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pt-BR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 ,</m:t>
                      </m:r>
                      <m:sSub>
                        <m:sSubPr>
                          <m:ctrlPr>
                            <a:rPr lang="pt-B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pt-BR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95" name="CaixaDeTexto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9954" y="3563724"/>
                <a:ext cx="1280158" cy="369332"/>
              </a:xfrm>
              <a:prstGeom prst="rect">
                <a:avLst/>
              </a:prstGeom>
              <a:blipFill rotWithShape="1">
                <a:blip r:embed="rId2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CaixaDeTexto 95"/>
              <p:cNvSpPr txBox="1"/>
              <p:nvPr/>
            </p:nvSpPr>
            <p:spPr>
              <a:xfrm>
                <a:off x="4521060" y="4681760"/>
                <a:ext cx="4710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𝑄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96" name="CaixaDeTexto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1060" y="4681760"/>
                <a:ext cx="471026" cy="461665"/>
              </a:xfrm>
              <a:prstGeom prst="rect">
                <a:avLst/>
              </a:prstGeom>
              <a:blipFill rotWithShape="1">
                <a:blip r:embed="rId27"/>
                <a:stretch>
                  <a:fillRect l="-1299" b="-1184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CaixaDeTexto 74"/>
              <p:cNvSpPr txBox="1"/>
              <p:nvPr/>
            </p:nvSpPr>
            <p:spPr>
              <a:xfrm>
                <a:off x="6216134" y="2980913"/>
                <a:ext cx="2892370" cy="15948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dirty="0" smtClean="0"/>
                  <a:t>Consequentemente, o distúrbio de gravidade representa, neste sistema topocêntrico, a componente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el-GR" b="1">
                            <a:latin typeface="Cambria Math"/>
                            <a:ea typeface="Cambria Math"/>
                          </a:rPr>
                          <m:t>𝛅</m:t>
                        </m:r>
                        <m:r>
                          <a:rPr lang="pt-BR" b="1">
                            <a:latin typeface="Cambria Math"/>
                            <a:ea typeface="Cambria Math"/>
                          </a:rPr>
                          <m:t>𝐠</m:t>
                        </m:r>
                      </m:e>
                      <m:sub>
                        <m:r>
                          <a:rPr lang="pt-BR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t-BR" dirty="0" smtClean="0"/>
                  <a:t> na direção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𝑧</m:t>
                    </m:r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75" name="CaixaDeTexto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6134" y="2980913"/>
                <a:ext cx="2892370" cy="1594842"/>
              </a:xfrm>
              <a:prstGeom prst="rect">
                <a:avLst/>
              </a:prstGeom>
              <a:blipFill rotWithShape="1">
                <a:blip r:embed="rId28"/>
                <a:stretch>
                  <a:fillRect l="-1055" t="-1908" r="-189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6044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Referências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Blakely, R. J., 1996, Potential theory in gravity and magnetic applications: </a:t>
            </a:r>
            <a:r>
              <a:rPr lang="en-US" dirty="0" smtClean="0"/>
              <a:t>Cambridge </a:t>
            </a:r>
            <a:r>
              <a:rPr lang="pt-BR" dirty="0" err="1" smtClean="0"/>
              <a:t>University</a:t>
            </a:r>
            <a:r>
              <a:rPr lang="pt-BR" dirty="0" smtClean="0"/>
              <a:t> </a:t>
            </a:r>
            <a:r>
              <a:rPr lang="pt-BR" dirty="0"/>
              <a:t>Press</a:t>
            </a:r>
            <a:r>
              <a:rPr lang="pt-BR" dirty="0" smtClean="0"/>
              <a:t>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30231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/>
              <p:cNvSpPr txBox="1"/>
              <p:nvPr/>
            </p:nvSpPr>
            <p:spPr>
              <a:xfrm>
                <a:off x="73713" y="57673"/>
                <a:ext cx="216386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𝛅</m:t>
                          </m:r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13" y="57673"/>
                <a:ext cx="2163863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aixaDeTexto 2"/>
          <p:cNvSpPr txBox="1"/>
          <p:nvPr/>
        </p:nvSpPr>
        <p:spPr>
          <a:xfrm>
            <a:off x="63350" y="476672"/>
            <a:ext cx="21845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Vetor distúrbio de gravidade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73713" y="1330092"/>
                <a:ext cx="216386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𝛿</m:t>
                          </m:r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𝑔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𝑔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𝛾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13" y="1330092"/>
                <a:ext cx="2163863" cy="461665"/>
              </a:xfrm>
              <a:prstGeom prst="rect">
                <a:avLst/>
              </a:prstGeom>
              <a:blipFill rotWithShape="1">
                <a:blip r:embed="rId4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aixaDeTexto 4"/>
          <p:cNvSpPr txBox="1"/>
          <p:nvPr/>
        </p:nvSpPr>
        <p:spPr>
          <a:xfrm>
            <a:off x="63350" y="1763524"/>
            <a:ext cx="2184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Distúrbio de gravidade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/>
              <p:cNvSpPr txBox="1"/>
              <p:nvPr/>
            </p:nvSpPr>
            <p:spPr>
              <a:xfrm>
                <a:off x="2350115" y="1317043"/>
                <a:ext cx="2163863" cy="4877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𝛥</m:t>
                          </m:r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𝑔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𝑔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𝛾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𝑄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CaixaDe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0115" y="1317043"/>
                <a:ext cx="2163863" cy="487762"/>
              </a:xfrm>
              <a:prstGeom prst="rect">
                <a:avLst/>
              </a:prstGeom>
              <a:blipFill rotWithShape="1">
                <a:blip r:embed="rId5"/>
                <a:stretch>
                  <a:fillRect b="-875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aixaDeTexto 6"/>
          <p:cNvSpPr txBox="1"/>
          <p:nvPr/>
        </p:nvSpPr>
        <p:spPr>
          <a:xfrm>
            <a:off x="2339752" y="1763524"/>
            <a:ext cx="2184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Anomalia de gravidade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/>
              <p:cNvSpPr txBox="1"/>
              <p:nvPr/>
            </p:nvSpPr>
            <p:spPr>
              <a:xfrm>
                <a:off x="2350115" y="44624"/>
                <a:ext cx="2163863" cy="4877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𝚫</m:t>
                          </m:r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𝑄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CaixaDeTexto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0115" y="44624"/>
                <a:ext cx="2163863" cy="487762"/>
              </a:xfrm>
              <a:prstGeom prst="rect">
                <a:avLst/>
              </a:prstGeom>
              <a:blipFill rotWithShape="1">
                <a:blip r:embed="rId6"/>
                <a:stretch>
                  <a:fillRect l="-282" b="-875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aixaDeTexto 8"/>
          <p:cNvSpPr txBox="1"/>
          <p:nvPr/>
        </p:nvSpPr>
        <p:spPr>
          <a:xfrm>
            <a:off x="2339752" y="476672"/>
            <a:ext cx="21845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Vetor anomalia de gravidade</a:t>
            </a:r>
            <a:endParaRPr lang="pt-BR" dirty="0"/>
          </a:p>
        </p:txBody>
      </p:sp>
      <p:cxnSp>
        <p:nvCxnSpPr>
          <p:cNvPr id="34" name="Conector reto 33"/>
          <p:cNvCxnSpPr/>
          <p:nvPr/>
        </p:nvCxnSpPr>
        <p:spPr>
          <a:xfrm rot="240000" flipV="1">
            <a:off x="8479186" y="3675766"/>
            <a:ext cx="3276" cy="648000"/>
          </a:xfrm>
          <a:prstGeom prst="line">
            <a:avLst/>
          </a:prstGeom>
          <a:ln w="952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aixaDeTexto 34"/>
              <p:cNvSpPr txBox="1"/>
              <p:nvPr/>
            </p:nvSpPr>
            <p:spPr>
              <a:xfrm>
                <a:off x="7380312" y="4581128"/>
                <a:ext cx="4518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5" name="CaixaDeTexto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0312" y="4581128"/>
                <a:ext cx="451855" cy="461665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Elipse 35"/>
          <p:cNvSpPr/>
          <p:nvPr/>
        </p:nvSpPr>
        <p:spPr>
          <a:xfrm>
            <a:off x="4675421" y="4141943"/>
            <a:ext cx="3492000" cy="2628000"/>
          </a:xfrm>
          <a:prstGeom prst="ellipse">
            <a:avLst/>
          </a:prstGeom>
          <a:noFill/>
          <a:ln w="127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Forma livre 36"/>
          <p:cNvSpPr/>
          <p:nvPr/>
        </p:nvSpPr>
        <p:spPr>
          <a:xfrm flipH="1">
            <a:off x="4644008" y="4117640"/>
            <a:ext cx="3564000" cy="2673840"/>
          </a:xfrm>
          <a:custGeom>
            <a:avLst/>
            <a:gdLst>
              <a:gd name="connsiteX0" fmla="*/ 1771222 w 3535092"/>
              <a:gd name="connsiteY0" fmla="*/ 18423 h 2673840"/>
              <a:gd name="connsiteX1" fmla="*/ 1639548 w 3535092"/>
              <a:gd name="connsiteY1" fmla="*/ 11107 h 2673840"/>
              <a:gd name="connsiteX2" fmla="*/ 1449353 w 3535092"/>
              <a:gd name="connsiteY2" fmla="*/ 3792 h 2673840"/>
              <a:gd name="connsiteX3" fmla="*/ 1207951 w 3535092"/>
              <a:gd name="connsiteY3" fmla="*/ 47683 h 2673840"/>
              <a:gd name="connsiteX4" fmla="*/ 1061647 w 3535092"/>
              <a:gd name="connsiteY4" fmla="*/ 98890 h 2673840"/>
              <a:gd name="connsiteX5" fmla="*/ 908028 w 3535092"/>
              <a:gd name="connsiteY5" fmla="*/ 179357 h 2673840"/>
              <a:gd name="connsiteX6" fmla="*/ 842191 w 3535092"/>
              <a:gd name="connsiteY6" fmla="*/ 252509 h 2673840"/>
              <a:gd name="connsiteX7" fmla="*/ 659311 w 3535092"/>
              <a:gd name="connsiteY7" fmla="*/ 369552 h 2673840"/>
              <a:gd name="connsiteX8" fmla="*/ 447170 w 3535092"/>
              <a:gd name="connsiteY8" fmla="*/ 515856 h 2673840"/>
              <a:gd name="connsiteX9" fmla="*/ 315497 w 3535092"/>
              <a:gd name="connsiteY9" fmla="*/ 640215 h 2673840"/>
              <a:gd name="connsiteX10" fmla="*/ 198454 w 3535092"/>
              <a:gd name="connsiteY10" fmla="*/ 757258 h 2673840"/>
              <a:gd name="connsiteX11" fmla="*/ 103356 w 3535092"/>
              <a:gd name="connsiteY11" fmla="*/ 896247 h 2673840"/>
              <a:gd name="connsiteX12" fmla="*/ 8258 w 3535092"/>
              <a:gd name="connsiteY12" fmla="*/ 1086442 h 2673840"/>
              <a:gd name="connsiteX13" fmla="*/ 8258 w 3535092"/>
              <a:gd name="connsiteY13" fmla="*/ 1123018 h 2673840"/>
              <a:gd name="connsiteX14" fmla="*/ 37519 w 3535092"/>
              <a:gd name="connsiteY14" fmla="*/ 1218115 h 2673840"/>
              <a:gd name="connsiteX15" fmla="*/ 37519 w 3535092"/>
              <a:gd name="connsiteY15" fmla="*/ 1379050 h 2673840"/>
              <a:gd name="connsiteX16" fmla="*/ 52150 w 3535092"/>
              <a:gd name="connsiteY16" fmla="*/ 1503408 h 2673840"/>
              <a:gd name="connsiteX17" fmla="*/ 59465 w 3535092"/>
              <a:gd name="connsiteY17" fmla="*/ 1678973 h 2673840"/>
              <a:gd name="connsiteX18" fmla="*/ 74095 w 3535092"/>
              <a:gd name="connsiteY18" fmla="*/ 1781386 h 2673840"/>
              <a:gd name="connsiteX19" fmla="*/ 191138 w 3535092"/>
              <a:gd name="connsiteY19" fmla="*/ 1898429 h 2673840"/>
              <a:gd name="connsiteX20" fmla="*/ 322812 w 3535092"/>
              <a:gd name="connsiteY20" fmla="*/ 2015472 h 2673840"/>
              <a:gd name="connsiteX21" fmla="*/ 395964 w 3535092"/>
              <a:gd name="connsiteY21" fmla="*/ 2110570 h 2673840"/>
              <a:gd name="connsiteX22" fmla="*/ 549583 w 3535092"/>
              <a:gd name="connsiteY22" fmla="*/ 2249559 h 2673840"/>
              <a:gd name="connsiteX23" fmla="*/ 637366 w 3535092"/>
              <a:gd name="connsiteY23" fmla="*/ 2286135 h 2673840"/>
              <a:gd name="connsiteX24" fmla="*/ 681257 w 3535092"/>
              <a:gd name="connsiteY24" fmla="*/ 2381232 h 2673840"/>
              <a:gd name="connsiteX25" fmla="*/ 812930 w 3535092"/>
              <a:gd name="connsiteY25" fmla="*/ 2476330 h 2673840"/>
              <a:gd name="connsiteX26" fmla="*/ 1120169 w 3535092"/>
              <a:gd name="connsiteY26" fmla="*/ 2556797 h 2673840"/>
              <a:gd name="connsiteX27" fmla="*/ 1237212 w 3535092"/>
              <a:gd name="connsiteY27" fmla="*/ 2578743 h 2673840"/>
              <a:gd name="connsiteX28" fmla="*/ 1420092 w 3535092"/>
              <a:gd name="connsiteY28" fmla="*/ 2637264 h 2673840"/>
              <a:gd name="connsiteX29" fmla="*/ 1551766 w 3535092"/>
              <a:gd name="connsiteY29" fmla="*/ 2673840 h 2673840"/>
              <a:gd name="connsiteX30" fmla="*/ 1785852 w 3535092"/>
              <a:gd name="connsiteY30" fmla="*/ 2673840 h 2673840"/>
              <a:gd name="connsiteX31" fmla="*/ 1895580 w 3535092"/>
              <a:gd name="connsiteY31" fmla="*/ 2637264 h 2673840"/>
              <a:gd name="connsiteX32" fmla="*/ 2049199 w 3535092"/>
              <a:gd name="connsiteY32" fmla="*/ 2608003 h 2673840"/>
              <a:gd name="connsiteX33" fmla="*/ 2327177 w 3535092"/>
              <a:gd name="connsiteY33" fmla="*/ 2629949 h 2673840"/>
              <a:gd name="connsiteX34" fmla="*/ 2627100 w 3535092"/>
              <a:gd name="connsiteY34" fmla="*/ 2520221 h 2673840"/>
              <a:gd name="connsiteX35" fmla="*/ 2744143 w 3535092"/>
              <a:gd name="connsiteY35" fmla="*/ 2395863 h 2673840"/>
              <a:gd name="connsiteX36" fmla="*/ 2948969 w 3535092"/>
              <a:gd name="connsiteY36" fmla="*/ 2264189 h 2673840"/>
              <a:gd name="connsiteX37" fmla="*/ 3124534 w 3535092"/>
              <a:gd name="connsiteY37" fmla="*/ 2117885 h 2673840"/>
              <a:gd name="connsiteX38" fmla="*/ 3263522 w 3535092"/>
              <a:gd name="connsiteY38" fmla="*/ 1964266 h 2673840"/>
              <a:gd name="connsiteX39" fmla="*/ 3373250 w 3535092"/>
              <a:gd name="connsiteY39" fmla="*/ 1913059 h 2673840"/>
              <a:gd name="connsiteX40" fmla="*/ 3482978 w 3535092"/>
              <a:gd name="connsiteY40" fmla="*/ 1737495 h 2673840"/>
              <a:gd name="connsiteX41" fmla="*/ 3534185 w 3535092"/>
              <a:gd name="connsiteY41" fmla="*/ 1525354 h 2673840"/>
              <a:gd name="connsiteX42" fmla="*/ 3512239 w 3535092"/>
              <a:gd name="connsiteY42" fmla="*/ 1357104 h 2673840"/>
              <a:gd name="connsiteX43" fmla="*/ 3468348 w 3535092"/>
              <a:gd name="connsiteY43" fmla="*/ 1123018 h 2673840"/>
              <a:gd name="connsiteX44" fmla="*/ 3431772 w 3535092"/>
              <a:gd name="connsiteY44" fmla="*/ 852355 h 2673840"/>
              <a:gd name="connsiteX45" fmla="*/ 3365935 w 3535092"/>
              <a:gd name="connsiteY45" fmla="*/ 691421 h 2673840"/>
              <a:gd name="connsiteX46" fmla="*/ 3285468 w 3535092"/>
              <a:gd name="connsiteY46" fmla="*/ 552432 h 2673840"/>
              <a:gd name="connsiteX47" fmla="*/ 3168425 w 3535092"/>
              <a:gd name="connsiteY47" fmla="*/ 486595 h 2673840"/>
              <a:gd name="connsiteX48" fmla="*/ 3036751 w 3535092"/>
              <a:gd name="connsiteY48" fmla="*/ 464650 h 2673840"/>
              <a:gd name="connsiteX49" fmla="*/ 2912393 w 3535092"/>
              <a:gd name="connsiteY49" fmla="*/ 406128 h 2673840"/>
              <a:gd name="connsiteX50" fmla="*/ 2802665 w 3535092"/>
              <a:gd name="connsiteY50" fmla="*/ 311031 h 2673840"/>
              <a:gd name="connsiteX51" fmla="*/ 2649046 w 3535092"/>
              <a:gd name="connsiteY51" fmla="*/ 215933 h 2673840"/>
              <a:gd name="connsiteX52" fmla="*/ 2495426 w 3535092"/>
              <a:gd name="connsiteY52" fmla="*/ 120835 h 2673840"/>
              <a:gd name="connsiteX53" fmla="*/ 2371068 w 3535092"/>
              <a:gd name="connsiteY53" fmla="*/ 54999 h 2673840"/>
              <a:gd name="connsiteX54" fmla="*/ 2173558 w 3535092"/>
              <a:gd name="connsiteY54" fmla="*/ 3792 h 2673840"/>
              <a:gd name="connsiteX55" fmla="*/ 1910210 w 3535092"/>
              <a:gd name="connsiteY55" fmla="*/ 3792 h 2673840"/>
              <a:gd name="connsiteX56" fmla="*/ 1771222 w 3535092"/>
              <a:gd name="connsiteY56" fmla="*/ 18423 h 2673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3535092" h="2673840">
                <a:moveTo>
                  <a:pt x="1771222" y="18423"/>
                </a:moveTo>
                <a:lnTo>
                  <a:pt x="1639548" y="11107"/>
                </a:lnTo>
                <a:cubicBezTo>
                  <a:pt x="1585903" y="8669"/>
                  <a:pt x="1521286" y="-2304"/>
                  <a:pt x="1449353" y="3792"/>
                </a:cubicBezTo>
                <a:cubicBezTo>
                  <a:pt x="1377420" y="9888"/>
                  <a:pt x="1272569" y="31833"/>
                  <a:pt x="1207951" y="47683"/>
                </a:cubicBezTo>
                <a:cubicBezTo>
                  <a:pt x="1143333" y="63533"/>
                  <a:pt x="1111634" y="76944"/>
                  <a:pt x="1061647" y="98890"/>
                </a:cubicBezTo>
                <a:cubicBezTo>
                  <a:pt x="1011660" y="120836"/>
                  <a:pt x="944604" y="153754"/>
                  <a:pt x="908028" y="179357"/>
                </a:cubicBezTo>
                <a:cubicBezTo>
                  <a:pt x="871452" y="204960"/>
                  <a:pt x="883644" y="220810"/>
                  <a:pt x="842191" y="252509"/>
                </a:cubicBezTo>
                <a:cubicBezTo>
                  <a:pt x="800738" y="284208"/>
                  <a:pt x="725148" y="325661"/>
                  <a:pt x="659311" y="369552"/>
                </a:cubicBezTo>
                <a:cubicBezTo>
                  <a:pt x="593474" y="413443"/>
                  <a:pt x="504472" y="470746"/>
                  <a:pt x="447170" y="515856"/>
                </a:cubicBezTo>
                <a:cubicBezTo>
                  <a:pt x="389868" y="560966"/>
                  <a:pt x="356950" y="599981"/>
                  <a:pt x="315497" y="640215"/>
                </a:cubicBezTo>
                <a:cubicBezTo>
                  <a:pt x="274044" y="680449"/>
                  <a:pt x="233811" y="714586"/>
                  <a:pt x="198454" y="757258"/>
                </a:cubicBezTo>
                <a:cubicBezTo>
                  <a:pt x="163097" y="799930"/>
                  <a:pt x="135055" y="841383"/>
                  <a:pt x="103356" y="896247"/>
                </a:cubicBezTo>
                <a:cubicBezTo>
                  <a:pt x="71657" y="951111"/>
                  <a:pt x="24108" y="1048647"/>
                  <a:pt x="8258" y="1086442"/>
                </a:cubicBezTo>
                <a:cubicBezTo>
                  <a:pt x="-7592" y="1124237"/>
                  <a:pt x="3381" y="1101073"/>
                  <a:pt x="8258" y="1123018"/>
                </a:cubicBezTo>
                <a:cubicBezTo>
                  <a:pt x="13135" y="1144963"/>
                  <a:pt x="32642" y="1175443"/>
                  <a:pt x="37519" y="1218115"/>
                </a:cubicBezTo>
                <a:cubicBezTo>
                  <a:pt x="42396" y="1260787"/>
                  <a:pt x="35081" y="1331501"/>
                  <a:pt x="37519" y="1379050"/>
                </a:cubicBezTo>
                <a:cubicBezTo>
                  <a:pt x="39957" y="1426599"/>
                  <a:pt x="48492" y="1453421"/>
                  <a:pt x="52150" y="1503408"/>
                </a:cubicBezTo>
                <a:cubicBezTo>
                  <a:pt x="55808" y="1553395"/>
                  <a:pt x="55808" y="1632643"/>
                  <a:pt x="59465" y="1678973"/>
                </a:cubicBezTo>
                <a:cubicBezTo>
                  <a:pt x="63122" y="1725303"/>
                  <a:pt x="52150" y="1744810"/>
                  <a:pt x="74095" y="1781386"/>
                </a:cubicBezTo>
                <a:cubicBezTo>
                  <a:pt x="96040" y="1817962"/>
                  <a:pt x="149685" y="1859415"/>
                  <a:pt x="191138" y="1898429"/>
                </a:cubicBezTo>
                <a:cubicBezTo>
                  <a:pt x="232591" y="1937443"/>
                  <a:pt x="288674" y="1980115"/>
                  <a:pt x="322812" y="2015472"/>
                </a:cubicBezTo>
                <a:cubicBezTo>
                  <a:pt x="356950" y="2050829"/>
                  <a:pt x="358169" y="2071556"/>
                  <a:pt x="395964" y="2110570"/>
                </a:cubicBezTo>
                <a:cubicBezTo>
                  <a:pt x="433759" y="2149585"/>
                  <a:pt x="509349" y="2220298"/>
                  <a:pt x="549583" y="2249559"/>
                </a:cubicBezTo>
                <a:cubicBezTo>
                  <a:pt x="589817" y="2278820"/>
                  <a:pt x="615420" y="2264190"/>
                  <a:pt x="637366" y="2286135"/>
                </a:cubicBezTo>
                <a:cubicBezTo>
                  <a:pt x="659312" y="2308080"/>
                  <a:pt x="651996" y="2349533"/>
                  <a:pt x="681257" y="2381232"/>
                </a:cubicBezTo>
                <a:cubicBezTo>
                  <a:pt x="710518" y="2412931"/>
                  <a:pt x="739778" y="2447069"/>
                  <a:pt x="812930" y="2476330"/>
                </a:cubicBezTo>
                <a:cubicBezTo>
                  <a:pt x="886082" y="2505591"/>
                  <a:pt x="1049455" y="2539728"/>
                  <a:pt x="1120169" y="2556797"/>
                </a:cubicBezTo>
                <a:cubicBezTo>
                  <a:pt x="1190883" y="2573866"/>
                  <a:pt x="1187225" y="2565332"/>
                  <a:pt x="1237212" y="2578743"/>
                </a:cubicBezTo>
                <a:cubicBezTo>
                  <a:pt x="1287199" y="2592154"/>
                  <a:pt x="1367666" y="2621415"/>
                  <a:pt x="1420092" y="2637264"/>
                </a:cubicBezTo>
                <a:cubicBezTo>
                  <a:pt x="1472518" y="2653113"/>
                  <a:pt x="1490806" y="2667744"/>
                  <a:pt x="1551766" y="2673840"/>
                </a:cubicBezTo>
                <a:cubicBezTo>
                  <a:pt x="1612726" y="2679936"/>
                  <a:pt x="1728550" y="2679936"/>
                  <a:pt x="1785852" y="2673840"/>
                </a:cubicBezTo>
                <a:cubicBezTo>
                  <a:pt x="1843154" y="2667744"/>
                  <a:pt x="1851689" y="2648237"/>
                  <a:pt x="1895580" y="2637264"/>
                </a:cubicBezTo>
                <a:cubicBezTo>
                  <a:pt x="1939471" y="2626291"/>
                  <a:pt x="1977266" y="2609222"/>
                  <a:pt x="2049199" y="2608003"/>
                </a:cubicBezTo>
                <a:cubicBezTo>
                  <a:pt x="2121132" y="2606784"/>
                  <a:pt x="2230860" y="2644579"/>
                  <a:pt x="2327177" y="2629949"/>
                </a:cubicBezTo>
                <a:cubicBezTo>
                  <a:pt x="2423494" y="2615319"/>
                  <a:pt x="2557606" y="2559235"/>
                  <a:pt x="2627100" y="2520221"/>
                </a:cubicBezTo>
                <a:cubicBezTo>
                  <a:pt x="2696594" y="2481207"/>
                  <a:pt x="2690498" y="2438535"/>
                  <a:pt x="2744143" y="2395863"/>
                </a:cubicBezTo>
                <a:cubicBezTo>
                  <a:pt x="2797788" y="2353191"/>
                  <a:pt x="2885571" y="2310519"/>
                  <a:pt x="2948969" y="2264189"/>
                </a:cubicBezTo>
                <a:cubicBezTo>
                  <a:pt x="3012367" y="2217859"/>
                  <a:pt x="3072108" y="2167872"/>
                  <a:pt x="3124534" y="2117885"/>
                </a:cubicBezTo>
                <a:cubicBezTo>
                  <a:pt x="3176960" y="2067898"/>
                  <a:pt x="3222069" y="1998404"/>
                  <a:pt x="3263522" y="1964266"/>
                </a:cubicBezTo>
                <a:cubicBezTo>
                  <a:pt x="3304975" y="1930128"/>
                  <a:pt x="3336674" y="1950854"/>
                  <a:pt x="3373250" y="1913059"/>
                </a:cubicBezTo>
                <a:cubicBezTo>
                  <a:pt x="3409826" y="1875264"/>
                  <a:pt x="3456156" y="1802112"/>
                  <a:pt x="3482978" y="1737495"/>
                </a:cubicBezTo>
                <a:cubicBezTo>
                  <a:pt x="3509800" y="1672878"/>
                  <a:pt x="3529308" y="1588752"/>
                  <a:pt x="3534185" y="1525354"/>
                </a:cubicBezTo>
                <a:cubicBezTo>
                  <a:pt x="3539062" y="1461956"/>
                  <a:pt x="3523212" y="1424160"/>
                  <a:pt x="3512239" y="1357104"/>
                </a:cubicBezTo>
                <a:cubicBezTo>
                  <a:pt x="3501266" y="1290048"/>
                  <a:pt x="3481759" y="1207143"/>
                  <a:pt x="3468348" y="1123018"/>
                </a:cubicBezTo>
                <a:cubicBezTo>
                  <a:pt x="3454937" y="1038893"/>
                  <a:pt x="3448841" y="924288"/>
                  <a:pt x="3431772" y="852355"/>
                </a:cubicBezTo>
                <a:cubicBezTo>
                  <a:pt x="3414703" y="780422"/>
                  <a:pt x="3390319" y="741408"/>
                  <a:pt x="3365935" y="691421"/>
                </a:cubicBezTo>
                <a:cubicBezTo>
                  <a:pt x="3341551" y="641434"/>
                  <a:pt x="3318386" y="586570"/>
                  <a:pt x="3285468" y="552432"/>
                </a:cubicBezTo>
                <a:cubicBezTo>
                  <a:pt x="3252550" y="518294"/>
                  <a:pt x="3209878" y="501225"/>
                  <a:pt x="3168425" y="486595"/>
                </a:cubicBezTo>
                <a:cubicBezTo>
                  <a:pt x="3126972" y="471965"/>
                  <a:pt x="3079423" y="478061"/>
                  <a:pt x="3036751" y="464650"/>
                </a:cubicBezTo>
                <a:cubicBezTo>
                  <a:pt x="2994079" y="451239"/>
                  <a:pt x="2951407" y="431731"/>
                  <a:pt x="2912393" y="406128"/>
                </a:cubicBezTo>
                <a:cubicBezTo>
                  <a:pt x="2873379" y="380525"/>
                  <a:pt x="2846556" y="342730"/>
                  <a:pt x="2802665" y="311031"/>
                </a:cubicBezTo>
                <a:cubicBezTo>
                  <a:pt x="2758774" y="279332"/>
                  <a:pt x="2649046" y="215933"/>
                  <a:pt x="2649046" y="215933"/>
                </a:cubicBezTo>
                <a:cubicBezTo>
                  <a:pt x="2597840" y="184234"/>
                  <a:pt x="2541756" y="147657"/>
                  <a:pt x="2495426" y="120835"/>
                </a:cubicBezTo>
                <a:cubicBezTo>
                  <a:pt x="2449096" y="94013"/>
                  <a:pt x="2424713" y="74506"/>
                  <a:pt x="2371068" y="54999"/>
                </a:cubicBezTo>
                <a:cubicBezTo>
                  <a:pt x="2317423" y="35492"/>
                  <a:pt x="2250368" y="12326"/>
                  <a:pt x="2173558" y="3792"/>
                </a:cubicBezTo>
                <a:cubicBezTo>
                  <a:pt x="2096748" y="-4742"/>
                  <a:pt x="1910210" y="3792"/>
                  <a:pt x="1910210" y="3792"/>
                </a:cubicBezTo>
                <a:lnTo>
                  <a:pt x="1771222" y="18423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8" name="Conector reto 37"/>
          <p:cNvCxnSpPr/>
          <p:nvPr/>
        </p:nvCxnSpPr>
        <p:spPr>
          <a:xfrm flipV="1">
            <a:off x="6413201" y="3483252"/>
            <a:ext cx="1291" cy="1980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CaixaDeTexto 38"/>
              <p:cNvSpPr txBox="1"/>
              <p:nvPr/>
            </p:nvSpPr>
            <p:spPr>
              <a:xfrm>
                <a:off x="6017221" y="3298045"/>
                <a:ext cx="3794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𝑍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9" name="CaixaDeTexto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7221" y="3298045"/>
                <a:ext cx="379463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Elipse 39"/>
          <p:cNvSpPr/>
          <p:nvPr/>
        </p:nvSpPr>
        <p:spPr>
          <a:xfrm>
            <a:off x="7606190" y="4509120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CaixaDeTexto 40"/>
              <p:cNvSpPr txBox="1"/>
              <p:nvPr/>
            </p:nvSpPr>
            <p:spPr>
              <a:xfrm>
                <a:off x="5964636" y="5304977"/>
                <a:ext cx="469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1" name="CaixaDeTexto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4636" y="5304977"/>
                <a:ext cx="469487" cy="461665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Elipse 41"/>
          <p:cNvSpPr/>
          <p:nvPr/>
        </p:nvSpPr>
        <p:spPr>
          <a:xfrm>
            <a:off x="6367806" y="5411568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3" name="Conector reto 42"/>
          <p:cNvCxnSpPr/>
          <p:nvPr/>
        </p:nvCxnSpPr>
        <p:spPr>
          <a:xfrm flipV="1">
            <a:off x="6413200" y="5449443"/>
            <a:ext cx="2160000" cy="10699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Arco 44"/>
          <p:cNvSpPr/>
          <p:nvPr/>
        </p:nvSpPr>
        <p:spPr>
          <a:xfrm>
            <a:off x="6144716" y="3624177"/>
            <a:ext cx="540000" cy="180000"/>
          </a:xfrm>
          <a:prstGeom prst="arc">
            <a:avLst>
              <a:gd name="adj1" fmla="val 19603726"/>
              <a:gd name="adj2" fmla="val 12826885"/>
            </a:avLst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CaixaDeTexto 45"/>
              <p:cNvSpPr txBox="1"/>
              <p:nvPr/>
            </p:nvSpPr>
            <p:spPr>
              <a:xfrm>
                <a:off x="6554158" y="3307570"/>
                <a:ext cx="35856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i="1" smtClean="0">
                          <a:latin typeface="Cambria Math"/>
                          <a:ea typeface="Cambria Math"/>
                        </a:rPr>
                        <m:t>𝜔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46" name="CaixaDeTexto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4158" y="3307570"/>
                <a:ext cx="358560" cy="307777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Forma livre 64"/>
          <p:cNvSpPr/>
          <p:nvPr/>
        </p:nvSpPr>
        <p:spPr>
          <a:xfrm rot="561971">
            <a:off x="7896225" y="3666620"/>
            <a:ext cx="1162050" cy="143205"/>
          </a:xfrm>
          <a:custGeom>
            <a:avLst/>
            <a:gdLst>
              <a:gd name="connsiteX0" fmla="*/ 0 w 1162050"/>
              <a:gd name="connsiteY0" fmla="*/ 134040 h 143205"/>
              <a:gd name="connsiteX1" fmla="*/ 171450 w 1162050"/>
              <a:gd name="connsiteY1" fmla="*/ 134040 h 143205"/>
              <a:gd name="connsiteX2" fmla="*/ 419100 w 1162050"/>
              <a:gd name="connsiteY2" fmla="*/ 38790 h 143205"/>
              <a:gd name="connsiteX3" fmla="*/ 762000 w 1162050"/>
              <a:gd name="connsiteY3" fmla="*/ 690 h 143205"/>
              <a:gd name="connsiteX4" fmla="*/ 1009650 w 1162050"/>
              <a:gd name="connsiteY4" fmla="*/ 67365 h 143205"/>
              <a:gd name="connsiteX5" fmla="*/ 1162050 w 1162050"/>
              <a:gd name="connsiteY5" fmla="*/ 124515 h 143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62050" h="143205">
                <a:moveTo>
                  <a:pt x="0" y="134040"/>
                </a:moveTo>
                <a:cubicBezTo>
                  <a:pt x="50800" y="141977"/>
                  <a:pt x="101600" y="149915"/>
                  <a:pt x="171450" y="134040"/>
                </a:cubicBezTo>
                <a:cubicBezTo>
                  <a:pt x="241300" y="118165"/>
                  <a:pt x="320675" y="61015"/>
                  <a:pt x="419100" y="38790"/>
                </a:cubicBezTo>
                <a:cubicBezTo>
                  <a:pt x="517525" y="16565"/>
                  <a:pt x="663575" y="-4072"/>
                  <a:pt x="762000" y="690"/>
                </a:cubicBezTo>
                <a:cubicBezTo>
                  <a:pt x="860425" y="5452"/>
                  <a:pt x="942975" y="46728"/>
                  <a:pt x="1009650" y="67365"/>
                </a:cubicBezTo>
                <a:cubicBezTo>
                  <a:pt x="1076325" y="88002"/>
                  <a:pt x="1119187" y="106258"/>
                  <a:pt x="1162050" y="124515"/>
                </a:cubicBezTo>
              </a:path>
            </a:pathLst>
          </a:cu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6" name="Elipse 65"/>
          <p:cNvSpPr/>
          <p:nvPr/>
        </p:nvSpPr>
        <p:spPr>
          <a:xfrm>
            <a:off x="8481576" y="3655648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7" name="Forma livre 66"/>
          <p:cNvSpPr/>
          <p:nvPr/>
        </p:nvSpPr>
        <p:spPr>
          <a:xfrm rot="279743">
            <a:off x="7944195" y="4005064"/>
            <a:ext cx="1057275" cy="133512"/>
          </a:xfrm>
          <a:custGeom>
            <a:avLst/>
            <a:gdLst>
              <a:gd name="connsiteX0" fmla="*/ 1057275 w 1057275"/>
              <a:gd name="connsiteY0" fmla="*/ 133512 h 133512"/>
              <a:gd name="connsiteX1" fmla="*/ 685800 w 1057275"/>
              <a:gd name="connsiteY1" fmla="*/ 28737 h 133512"/>
              <a:gd name="connsiteX2" fmla="*/ 304800 w 1057275"/>
              <a:gd name="connsiteY2" fmla="*/ 162 h 133512"/>
              <a:gd name="connsiteX3" fmla="*/ 0 w 1057275"/>
              <a:gd name="connsiteY3" fmla="*/ 19212 h 133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7275" h="133512">
                <a:moveTo>
                  <a:pt x="1057275" y="133512"/>
                </a:moveTo>
                <a:cubicBezTo>
                  <a:pt x="934243" y="92237"/>
                  <a:pt x="811212" y="50962"/>
                  <a:pt x="685800" y="28737"/>
                </a:cubicBezTo>
                <a:cubicBezTo>
                  <a:pt x="560387" y="6512"/>
                  <a:pt x="419100" y="1749"/>
                  <a:pt x="304800" y="162"/>
                </a:cubicBezTo>
                <a:cubicBezTo>
                  <a:pt x="190500" y="-1426"/>
                  <a:pt x="95250" y="8893"/>
                  <a:pt x="0" y="19212"/>
                </a:cubicBezTo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8" name="Forma livre 67"/>
          <p:cNvSpPr/>
          <p:nvPr/>
        </p:nvSpPr>
        <p:spPr>
          <a:xfrm>
            <a:off x="7962900" y="4303668"/>
            <a:ext cx="1047750" cy="76200"/>
          </a:xfrm>
          <a:custGeom>
            <a:avLst/>
            <a:gdLst>
              <a:gd name="connsiteX0" fmla="*/ 1047750 w 1047750"/>
              <a:gd name="connsiteY0" fmla="*/ 76200 h 76200"/>
              <a:gd name="connsiteX1" fmla="*/ 533400 w 1047750"/>
              <a:gd name="connsiteY1" fmla="*/ 19050 h 76200"/>
              <a:gd name="connsiteX2" fmla="*/ 0 w 1047750"/>
              <a:gd name="connsiteY2" fmla="*/ 0 h 76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47750" h="76200">
                <a:moveTo>
                  <a:pt x="1047750" y="76200"/>
                </a:moveTo>
                <a:cubicBezTo>
                  <a:pt x="877887" y="53975"/>
                  <a:pt x="708025" y="31750"/>
                  <a:pt x="533400" y="19050"/>
                </a:cubicBezTo>
                <a:cubicBezTo>
                  <a:pt x="358775" y="6350"/>
                  <a:pt x="179387" y="3175"/>
                  <a:pt x="0" y="0"/>
                </a:cubicBezTo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CaixaDeTexto 68"/>
              <p:cNvSpPr txBox="1"/>
              <p:nvPr/>
            </p:nvSpPr>
            <p:spPr>
              <a:xfrm>
                <a:off x="8444574" y="3409255"/>
                <a:ext cx="3397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69" name="CaixaDeTexto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4574" y="3409255"/>
                <a:ext cx="339708" cy="307777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" name="Conector de seta reta 69"/>
          <p:cNvCxnSpPr/>
          <p:nvPr/>
        </p:nvCxnSpPr>
        <p:spPr>
          <a:xfrm rot="300000" flipH="1">
            <a:off x="8435998" y="3673368"/>
            <a:ext cx="54006" cy="26497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de seta reta 70"/>
          <p:cNvCxnSpPr/>
          <p:nvPr/>
        </p:nvCxnSpPr>
        <p:spPr>
          <a:xfrm rot="180000">
            <a:off x="8495438" y="3674804"/>
            <a:ext cx="0" cy="26353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Retângulo 71"/>
              <p:cNvSpPr/>
              <p:nvPr/>
            </p:nvSpPr>
            <p:spPr>
              <a:xfrm>
                <a:off x="8121536" y="3603737"/>
                <a:ext cx="423385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1400" i="1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72" name="Retângulo 7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1536" y="3603737"/>
                <a:ext cx="423385" cy="307777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Retângulo 72"/>
              <p:cNvSpPr/>
              <p:nvPr/>
            </p:nvSpPr>
            <p:spPr>
              <a:xfrm>
                <a:off x="8423430" y="3645024"/>
                <a:ext cx="421205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 i="1" smtClean="0"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1400" i="1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73" name="Retângulo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3430" y="3645024"/>
                <a:ext cx="421205" cy="307777"/>
              </a:xfrm>
              <a:prstGeom prst="rect">
                <a:avLst/>
              </a:prstGeom>
              <a:blipFill rotWithShape="1">
                <a:blip r:embed="rId13"/>
                <a:stretch>
                  <a:fillRect b="-2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Elipse 73"/>
          <p:cNvSpPr/>
          <p:nvPr/>
        </p:nvSpPr>
        <p:spPr>
          <a:xfrm>
            <a:off x="8460432" y="3995494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5" name="Elipse 74"/>
          <p:cNvSpPr/>
          <p:nvPr/>
        </p:nvSpPr>
        <p:spPr>
          <a:xfrm>
            <a:off x="8444574" y="4298382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CaixaDeTexto 75"/>
              <p:cNvSpPr txBox="1"/>
              <p:nvPr/>
            </p:nvSpPr>
            <p:spPr>
              <a:xfrm>
                <a:off x="8405787" y="3980033"/>
                <a:ext cx="3988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76" name="CaixaDeTexto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5787" y="3980033"/>
                <a:ext cx="398827" cy="307777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CaixaDeTexto 76"/>
              <p:cNvSpPr txBox="1"/>
              <p:nvPr/>
            </p:nvSpPr>
            <p:spPr>
              <a:xfrm>
                <a:off x="8403889" y="4284648"/>
                <a:ext cx="35182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/>
                        </a:rPr>
                        <m:t>𝑄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77" name="CaixaDeTexto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3889" y="4284648"/>
                <a:ext cx="351828" cy="307777"/>
              </a:xfrm>
              <a:prstGeom prst="rect">
                <a:avLst/>
              </a:prstGeom>
              <a:blipFill rotWithShape="1">
                <a:blip r:embed="rId15"/>
                <a:stretch>
                  <a:fillRect b="-6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8" name="Conector de seta reta 77"/>
          <p:cNvCxnSpPr/>
          <p:nvPr/>
        </p:nvCxnSpPr>
        <p:spPr>
          <a:xfrm flipH="1">
            <a:off x="8424303" y="4012264"/>
            <a:ext cx="54006" cy="26497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Retângulo 78"/>
              <p:cNvSpPr/>
              <p:nvPr/>
            </p:nvSpPr>
            <p:spPr>
              <a:xfrm>
                <a:off x="8105678" y="3923883"/>
                <a:ext cx="423385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79" name="Retângulo 7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5678" y="3923883"/>
                <a:ext cx="423385" cy="307777"/>
              </a:xfrm>
              <a:prstGeom prst="rect">
                <a:avLst/>
              </a:prstGeom>
              <a:blipFill rotWithShape="1">
                <a:blip r:embed="rId16"/>
                <a:stretch>
                  <a:fillRect b="-2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0" name="Conector de seta reta 79"/>
          <p:cNvCxnSpPr/>
          <p:nvPr/>
        </p:nvCxnSpPr>
        <p:spPr>
          <a:xfrm rot="180000">
            <a:off x="8456757" y="4314480"/>
            <a:ext cx="0" cy="26353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Retângulo 80"/>
              <p:cNvSpPr/>
              <p:nvPr/>
            </p:nvSpPr>
            <p:spPr>
              <a:xfrm>
                <a:off x="8083230" y="4258091"/>
                <a:ext cx="428066" cy="32303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 i="1" smtClean="0"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/>
                            </a:rPr>
                            <m:t>𝑄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81" name="Retângulo 8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3230" y="4258091"/>
                <a:ext cx="428066" cy="323037"/>
              </a:xfrm>
              <a:prstGeom prst="rect">
                <a:avLst/>
              </a:prstGeom>
              <a:blipFill rotWithShape="1">
                <a:blip r:embed="rId17"/>
                <a:stretch>
                  <a:fillRect b="-192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CaixaDeTexto 81"/>
          <p:cNvSpPr txBox="1"/>
          <p:nvPr/>
        </p:nvSpPr>
        <p:spPr>
          <a:xfrm>
            <a:off x="7740352" y="4150479"/>
            <a:ext cx="2728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E</a:t>
            </a:r>
            <a:endParaRPr lang="pt-BR" sz="1400" dirty="0"/>
          </a:p>
        </p:txBody>
      </p:sp>
      <p:sp>
        <p:nvSpPr>
          <p:cNvPr id="83" name="CaixaDeTexto 82"/>
          <p:cNvSpPr txBox="1"/>
          <p:nvPr/>
        </p:nvSpPr>
        <p:spPr>
          <a:xfrm>
            <a:off x="7717636" y="3828501"/>
            <a:ext cx="2984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G</a:t>
            </a:r>
            <a:endParaRPr lang="pt-BR" sz="1400" dirty="0"/>
          </a:p>
        </p:txBody>
      </p:sp>
      <p:sp>
        <p:nvSpPr>
          <p:cNvPr id="84" name="CaixaDeTexto 83"/>
          <p:cNvSpPr txBox="1"/>
          <p:nvPr/>
        </p:nvSpPr>
        <p:spPr>
          <a:xfrm>
            <a:off x="7606908" y="3553271"/>
            <a:ext cx="3533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ST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1274812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/>
              <p:cNvSpPr txBox="1"/>
              <p:nvPr/>
            </p:nvSpPr>
            <p:spPr>
              <a:xfrm>
                <a:off x="73713" y="57673"/>
                <a:ext cx="216386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𝛅</m:t>
                          </m:r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13" y="57673"/>
                <a:ext cx="2163863" cy="461665"/>
              </a:xfrm>
              <a:prstGeom prst="rect">
                <a:avLst/>
              </a:prstGeom>
              <a:blipFill rotWithShape="1">
                <a:blip r:embed="rId2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aixaDeTexto 2"/>
          <p:cNvSpPr txBox="1"/>
          <p:nvPr/>
        </p:nvSpPr>
        <p:spPr>
          <a:xfrm>
            <a:off x="63350" y="476672"/>
            <a:ext cx="21845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Vetor distúrbio de gravidade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73713" y="1330092"/>
                <a:ext cx="216386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𝛿</m:t>
                          </m:r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𝑔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𝑔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𝛾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13" y="1330092"/>
                <a:ext cx="2163863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aixaDeTexto 4"/>
          <p:cNvSpPr txBox="1"/>
          <p:nvPr/>
        </p:nvSpPr>
        <p:spPr>
          <a:xfrm>
            <a:off x="63350" y="1763524"/>
            <a:ext cx="2184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Distúrbio de gravidade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/>
              <p:cNvSpPr txBox="1"/>
              <p:nvPr/>
            </p:nvSpPr>
            <p:spPr>
              <a:xfrm>
                <a:off x="2350115" y="1317043"/>
                <a:ext cx="2163863" cy="4877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𝛥</m:t>
                          </m:r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𝑔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𝑔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𝛾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𝑄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CaixaDe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0115" y="1317043"/>
                <a:ext cx="2163863" cy="487762"/>
              </a:xfrm>
              <a:prstGeom prst="rect">
                <a:avLst/>
              </a:prstGeom>
              <a:blipFill rotWithShape="1">
                <a:blip r:embed="rId4"/>
                <a:stretch>
                  <a:fillRect b="-875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aixaDeTexto 6"/>
          <p:cNvSpPr txBox="1"/>
          <p:nvPr/>
        </p:nvSpPr>
        <p:spPr>
          <a:xfrm>
            <a:off x="2339752" y="1763524"/>
            <a:ext cx="2184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Anomalia de gravidade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/>
              <p:cNvSpPr txBox="1"/>
              <p:nvPr/>
            </p:nvSpPr>
            <p:spPr>
              <a:xfrm>
                <a:off x="2350115" y="44624"/>
                <a:ext cx="2163863" cy="4877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𝚫</m:t>
                          </m:r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𝑄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CaixaDeTexto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0115" y="44624"/>
                <a:ext cx="2163863" cy="487762"/>
              </a:xfrm>
              <a:prstGeom prst="rect">
                <a:avLst/>
              </a:prstGeom>
              <a:blipFill rotWithShape="1">
                <a:blip r:embed="rId5"/>
                <a:stretch>
                  <a:fillRect l="-282" b="-875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aixaDeTexto 8"/>
          <p:cNvSpPr txBox="1"/>
          <p:nvPr/>
        </p:nvSpPr>
        <p:spPr>
          <a:xfrm>
            <a:off x="2339752" y="476672"/>
            <a:ext cx="21845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Vetor anomalia de gravidade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ixaDeTexto 9"/>
              <p:cNvSpPr txBox="1"/>
              <p:nvPr/>
            </p:nvSpPr>
            <p:spPr>
              <a:xfrm>
                <a:off x="40325" y="2971068"/>
                <a:ext cx="1250727" cy="3761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𝑊</m:t>
                              </m:r>
                            </m:e>
                          </m:acc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CaixaDeTexto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25" y="2971068"/>
                <a:ext cx="1250727" cy="376193"/>
              </a:xfrm>
              <a:prstGeom prst="rect">
                <a:avLst/>
              </a:prstGeom>
              <a:blipFill rotWithShape="1">
                <a:blip r:embed="rId6"/>
                <a:stretch>
                  <a:fillRect t="-8065" r="-18537" b="-483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ixaDeTexto 10"/>
              <p:cNvSpPr txBox="1"/>
              <p:nvPr/>
            </p:nvSpPr>
            <p:spPr>
              <a:xfrm>
                <a:off x="342026" y="3319720"/>
                <a:ext cx="16173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𝑈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CaixaDeTexto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026" y="3319720"/>
                <a:ext cx="1617302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ixaDeTexto 11"/>
              <p:cNvSpPr txBox="1"/>
              <p:nvPr/>
            </p:nvSpPr>
            <p:spPr>
              <a:xfrm>
                <a:off x="2666278" y="2978368"/>
                <a:ext cx="12447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𝑊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CaixaDeTexto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6278" y="2978368"/>
                <a:ext cx="1244764" cy="369332"/>
              </a:xfrm>
              <a:prstGeom prst="rect">
                <a:avLst/>
              </a:prstGeom>
              <a:blipFill rotWithShape="1">
                <a:blip r:embed="rId8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ixaDeTexto 12"/>
              <p:cNvSpPr txBox="1"/>
              <p:nvPr/>
            </p:nvSpPr>
            <p:spPr>
              <a:xfrm>
                <a:off x="2985668" y="3323590"/>
                <a:ext cx="15863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CaixaDeTexto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5668" y="3323590"/>
                <a:ext cx="1586332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CaixaDeTexto 13"/>
          <p:cNvSpPr txBox="1"/>
          <p:nvPr/>
        </p:nvSpPr>
        <p:spPr>
          <a:xfrm>
            <a:off x="35496" y="2680811"/>
            <a:ext cx="19025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Vetor gravidade normal</a:t>
            </a:r>
            <a:endParaRPr lang="pt-BR" sz="1400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2656082" y="2680811"/>
            <a:ext cx="13398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Vetor gravidade</a:t>
            </a:r>
            <a:endParaRPr lang="pt-BR" sz="1400" dirty="0"/>
          </a:p>
        </p:txBody>
      </p:sp>
      <p:cxnSp>
        <p:nvCxnSpPr>
          <p:cNvPr id="16" name="Conector reto 15"/>
          <p:cNvCxnSpPr/>
          <p:nvPr/>
        </p:nvCxnSpPr>
        <p:spPr>
          <a:xfrm rot="240000" flipV="1">
            <a:off x="8479186" y="3675766"/>
            <a:ext cx="3276" cy="648000"/>
          </a:xfrm>
          <a:prstGeom prst="line">
            <a:avLst/>
          </a:prstGeom>
          <a:ln w="952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ixaDeTexto 16"/>
              <p:cNvSpPr txBox="1"/>
              <p:nvPr/>
            </p:nvSpPr>
            <p:spPr>
              <a:xfrm>
                <a:off x="7380312" y="4581128"/>
                <a:ext cx="4518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17" name="CaixaDeTexto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0312" y="4581128"/>
                <a:ext cx="451855" cy="461665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Elipse 17"/>
          <p:cNvSpPr/>
          <p:nvPr/>
        </p:nvSpPr>
        <p:spPr>
          <a:xfrm>
            <a:off x="4675421" y="4141943"/>
            <a:ext cx="3492000" cy="2628000"/>
          </a:xfrm>
          <a:prstGeom prst="ellipse">
            <a:avLst/>
          </a:prstGeom>
          <a:noFill/>
          <a:ln w="127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Forma livre 18"/>
          <p:cNvSpPr/>
          <p:nvPr/>
        </p:nvSpPr>
        <p:spPr>
          <a:xfrm flipH="1">
            <a:off x="4644008" y="4117640"/>
            <a:ext cx="3564000" cy="2673840"/>
          </a:xfrm>
          <a:custGeom>
            <a:avLst/>
            <a:gdLst>
              <a:gd name="connsiteX0" fmla="*/ 1771222 w 3535092"/>
              <a:gd name="connsiteY0" fmla="*/ 18423 h 2673840"/>
              <a:gd name="connsiteX1" fmla="*/ 1639548 w 3535092"/>
              <a:gd name="connsiteY1" fmla="*/ 11107 h 2673840"/>
              <a:gd name="connsiteX2" fmla="*/ 1449353 w 3535092"/>
              <a:gd name="connsiteY2" fmla="*/ 3792 h 2673840"/>
              <a:gd name="connsiteX3" fmla="*/ 1207951 w 3535092"/>
              <a:gd name="connsiteY3" fmla="*/ 47683 h 2673840"/>
              <a:gd name="connsiteX4" fmla="*/ 1061647 w 3535092"/>
              <a:gd name="connsiteY4" fmla="*/ 98890 h 2673840"/>
              <a:gd name="connsiteX5" fmla="*/ 908028 w 3535092"/>
              <a:gd name="connsiteY5" fmla="*/ 179357 h 2673840"/>
              <a:gd name="connsiteX6" fmla="*/ 842191 w 3535092"/>
              <a:gd name="connsiteY6" fmla="*/ 252509 h 2673840"/>
              <a:gd name="connsiteX7" fmla="*/ 659311 w 3535092"/>
              <a:gd name="connsiteY7" fmla="*/ 369552 h 2673840"/>
              <a:gd name="connsiteX8" fmla="*/ 447170 w 3535092"/>
              <a:gd name="connsiteY8" fmla="*/ 515856 h 2673840"/>
              <a:gd name="connsiteX9" fmla="*/ 315497 w 3535092"/>
              <a:gd name="connsiteY9" fmla="*/ 640215 h 2673840"/>
              <a:gd name="connsiteX10" fmla="*/ 198454 w 3535092"/>
              <a:gd name="connsiteY10" fmla="*/ 757258 h 2673840"/>
              <a:gd name="connsiteX11" fmla="*/ 103356 w 3535092"/>
              <a:gd name="connsiteY11" fmla="*/ 896247 h 2673840"/>
              <a:gd name="connsiteX12" fmla="*/ 8258 w 3535092"/>
              <a:gd name="connsiteY12" fmla="*/ 1086442 h 2673840"/>
              <a:gd name="connsiteX13" fmla="*/ 8258 w 3535092"/>
              <a:gd name="connsiteY13" fmla="*/ 1123018 h 2673840"/>
              <a:gd name="connsiteX14" fmla="*/ 37519 w 3535092"/>
              <a:gd name="connsiteY14" fmla="*/ 1218115 h 2673840"/>
              <a:gd name="connsiteX15" fmla="*/ 37519 w 3535092"/>
              <a:gd name="connsiteY15" fmla="*/ 1379050 h 2673840"/>
              <a:gd name="connsiteX16" fmla="*/ 52150 w 3535092"/>
              <a:gd name="connsiteY16" fmla="*/ 1503408 h 2673840"/>
              <a:gd name="connsiteX17" fmla="*/ 59465 w 3535092"/>
              <a:gd name="connsiteY17" fmla="*/ 1678973 h 2673840"/>
              <a:gd name="connsiteX18" fmla="*/ 74095 w 3535092"/>
              <a:gd name="connsiteY18" fmla="*/ 1781386 h 2673840"/>
              <a:gd name="connsiteX19" fmla="*/ 191138 w 3535092"/>
              <a:gd name="connsiteY19" fmla="*/ 1898429 h 2673840"/>
              <a:gd name="connsiteX20" fmla="*/ 322812 w 3535092"/>
              <a:gd name="connsiteY20" fmla="*/ 2015472 h 2673840"/>
              <a:gd name="connsiteX21" fmla="*/ 395964 w 3535092"/>
              <a:gd name="connsiteY21" fmla="*/ 2110570 h 2673840"/>
              <a:gd name="connsiteX22" fmla="*/ 549583 w 3535092"/>
              <a:gd name="connsiteY22" fmla="*/ 2249559 h 2673840"/>
              <a:gd name="connsiteX23" fmla="*/ 637366 w 3535092"/>
              <a:gd name="connsiteY23" fmla="*/ 2286135 h 2673840"/>
              <a:gd name="connsiteX24" fmla="*/ 681257 w 3535092"/>
              <a:gd name="connsiteY24" fmla="*/ 2381232 h 2673840"/>
              <a:gd name="connsiteX25" fmla="*/ 812930 w 3535092"/>
              <a:gd name="connsiteY25" fmla="*/ 2476330 h 2673840"/>
              <a:gd name="connsiteX26" fmla="*/ 1120169 w 3535092"/>
              <a:gd name="connsiteY26" fmla="*/ 2556797 h 2673840"/>
              <a:gd name="connsiteX27" fmla="*/ 1237212 w 3535092"/>
              <a:gd name="connsiteY27" fmla="*/ 2578743 h 2673840"/>
              <a:gd name="connsiteX28" fmla="*/ 1420092 w 3535092"/>
              <a:gd name="connsiteY28" fmla="*/ 2637264 h 2673840"/>
              <a:gd name="connsiteX29" fmla="*/ 1551766 w 3535092"/>
              <a:gd name="connsiteY29" fmla="*/ 2673840 h 2673840"/>
              <a:gd name="connsiteX30" fmla="*/ 1785852 w 3535092"/>
              <a:gd name="connsiteY30" fmla="*/ 2673840 h 2673840"/>
              <a:gd name="connsiteX31" fmla="*/ 1895580 w 3535092"/>
              <a:gd name="connsiteY31" fmla="*/ 2637264 h 2673840"/>
              <a:gd name="connsiteX32" fmla="*/ 2049199 w 3535092"/>
              <a:gd name="connsiteY32" fmla="*/ 2608003 h 2673840"/>
              <a:gd name="connsiteX33" fmla="*/ 2327177 w 3535092"/>
              <a:gd name="connsiteY33" fmla="*/ 2629949 h 2673840"/>
              <a:gd name="connsiteX34" fmla="*/ 2627100 w 3535092"/>
              <a:gd name="connsiteY34" fmla="*/ 2520221 h 2673840"/>
              <a:gd name="connsiteX35" fmla="*/ 2744143 w 3535092"/>
              <a:gd name="connsiteY35" fmla="*/ 2395863 h 2673840"/>
              <a:gd name="connsiteX36" fmla="*/ 2948969 w 3535092"/>
              <a:gd name="connsiteY36" fmla="*/ 2264189 h 2673840"/>
              <a:gd name="connsiteX37" fmla="*/ 3124534 w 3535092"/>
              <a:gd name="connsiteY37" fmla="*/ 2117885 h 2673840"/>
              <a:gd name="connsiteX38" fmla="*/ 3263522 w 3535092"/>
              <a:gd name="connsiteY38" fmla="*/ 1964266 h 2673840"/>
              <a:gd name="connsiteX39" fmla="*/ 3373250 w 3535092"/>
              <a:gd name="connsiteY39" fmla="*/ 1913059 h 2673840"/>
              <a:gd name="connsiteX40" fmla="*/ 3482978 w 3535092"/>
              <a:gd name="connsiteY40" fmla="*/ 1737495 h 2673840"/>
              <a:gd name="connsiteX41" fmla="*/ 3534185 w 3535092"/>
              <a:gd name="connsiteY41" fmla="*/ 1525354 h 2673840"/>
              <a:gd name="connsiteX42" fmla="*/ 3512239 w 3535092"/>
              <a:gd name="connsiteY42" fmla="*/ 1357104 h 2673840"/>
              <a:gd name="connsiteX43" fmla="*/ 3468348 w 3535092"/>
              <a:gd name="connsiteY43" fmla="*/ 1123018 h 2673840"/>
              <a:gd name="connsiteX44" fmla="*/ 3431772 w 3535092"/>
              <a:gd name="connsiteY44" fmla="*/ 852355 h 2673840"/>
              <a:gd name="connsiteX45" fmla="*/ 3365935 w 3535092"/>
              <a:gd name="connsiteY45" fmla="*/ 691421 h 2673840"/>
              <a:gd name="connsiteX46" fmla="*/ 3285468 w 3535092"/>
              <a:gd name="connsiteY46" fmla="*/ 552432 h 2673840"/>
              <a:gd name="connsiteX47" fmla="*/ 3168425 w 3535092"/>
              <a:gd name="connsiteY47" fmla="*/ 486595 h 2673840"/>
              <a:gd name="connsiteX48" fmla="*/ 3036751 w 3535092"/>
              <a:gd name="connsiteY48" fmla="*/ 464650 h 2673840"/>
              <a:gd name="connsiteX49" fmla="*/ 2912393 w 3535092"/>
              <a:gd name="connsiteY49" fmla="*/ 406128 h 2673840"/>
              <a:gd name="connsiteX50" fmla="*/ 2802665 w 3535092"/>
              <a:gd name="connsiteY50" fmla="*/ 311031 h 2673840"/>
              <a:gd name="connsiteX51" fmla="*/ 2649046 w 3535092"/>
              <a:gd name="connsiteY51" fmla="*/ 215933 h 2673840"/>
              <a:gd name="connsiteX52" fmla="*/ 2495426 w 3535092"/>
              <a:gd name="connsiteY52" fmla="*/ 120835 h 2673840"/>
              <a:gd name="connsiteX53" fmla="*/ 2371068 w 3535092"/>
              <a:gd name="connsiteY53" fmla="*/ 54999 h 2673840"/>
              <a:gd name="connsiteX54" fmla="*/ 2173558 w 3535092"/>
              <a:gd name="connsiteY54" fmla="*/ 3792 h 2673840"/>
              <a:gd name="connsiteX55" fmla="*/ 1910210 w 3535092"/>
              <a:gd name="connsiteY55" fmla="*/ 3792 h 2673840"/>
              <a:gd name="connsiteX56" fmla="*/ 1771222 w 3535092"/>
              <a:gd name="connsiteY56" fmla="*/ 18423 h 2673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3535092" h="2673840">
                <a:moveTo>
                  <a:pt x="1771222" y="18423"/>
                </a:moveTo>
                <a:lnTo>
                  <a:pt x="1639548" y="11107"/>
                </a:lnTo>
                <a:cubicBezTo>
                  <a:pt x="1585903" y="8669"/>
                  <a:pt x="1521286" y="-2304"/>
                  <a:pt x="1449353" y="3792"/>
                </a:cubicBezTo>
                <a:cubicBezTo>
                  <a:pt x="1377420" y="9888"/>
                  <a:pt x="1272569" y="31833"/>
                  <a:pt x="1207951" y="47683"/>
                </a:cubicBezTo>
                <a:cubicBezTo>
                  <a:pt x="1143333" y="63533"/>
                  <a:pt x="1111634" y="76944"/>
                  <a:pt x="1061647" y="98890"/>
                </a:cubicBezTo>
                <a:cubicBezTo>
                  <a:pt x="1011660" y="120836"/>
                  <a:pt x="944604" y="153754"/>
                  <a:pt x="908028" y="179357"/>
                </a:cubicBezTo>
                <a:cubicBezTo>
                  <a:pt x="871452" y="204960"/>
                  <a:pt x="883644" y="220810"/>
                  <a:pt x="842191" y="252509"/>
                </a:cubicBezTo>
                <a:cubicBezTo>
                  <a:pt x="800738" y="284208"/>
                  <a:pt x="725148" y="325661"/>
                  <a:pt x="659311" y="369552"/>
                </a:cubicBezTo>
                <a:cubicBezTo>
                  <a:pt x="593474" y="413443"/>
                  <a:pt x="504472" y="470746"/>
                  <a:pt x="447170" y="515856"/>
                </a:cubicBezTo>
                <a:cubicBezTo>
                  <a:pt x="389868" y="560966"/>
                  <a:pt x="356950" y="599981"/>
                  <a:pt x="315497" y="640215"/>
                </a:cubicBezTo>
                <a:cubicBezTo>
                  <a:pt x="274044" y="680449"/>
                  <a:pt x="233811" y="714586"/>
                  <a:pt x="198454" y="757258"/>
                </a:cubicBezTo>
                <a:cubicBezTo>
                  <a:pt x="163097" y="799930"/>
                  <a:pt x="135055" y="841383"/>
                  <a:pt x="103356" y="896247"/>
                </a:cubicBezTo>
                <a:cubicBezTo>
                  <a:pt x="71657" y="951111"/>
                  <a:pt x="24108" y="1048647"/>
                  <a:pt x="8258" y="1086442"/>
                </a:cubicBezTo>
                <a:cubicBezTo>
                  <a:pt x="-7592" y="1124237"/>
                  <a:pt x="3381" y="1101073"/>
                  <a:pt x="8258" y="1123018"/>
                </a:cubicBezTo>
                <a:cubicBezTo>
                  <a:pt x="13135" y="1144963"/>
                  <a:pt x="32642" y="1175443"/>
                  <a:pt x="37519" y="1218115"/>
                </a:cubicBezTo>
                <a:cubicBezTo>
                  <a:pt x="42396" y="1260787"/>
                  <a:pt x="35081" y="1331501"/>
                  <a:pt x="37519" y="1379050"/>
                </a:cubicBezTo>
                <a:cubicBezTo>
                  <a:pt x="39957" y="1426599"/>
                  <a:pt x="48492" y="1453421"/>
                  <a:pt x="52150" y="1503408"/>
                </a:cubicBezTo>
                <a:cubicBezTo>
                  <a:pt x="55808" y="1553395"/>
                  <a:pt x="55808" y="1632643"/>
                  <a:pt x="59465" y="1678973"/>
                </a:cubicBezTo>
                <a:cubicBezTo>
                  <a:pt x="63122" y="1725303"/>
                  <a:pt x="52150" y="1744810"/>
                  <a:pt x="74095" y="1781386"/>
                </a:cubicBezTo>
                <a:cubicBezTo>
                  <a:pt x="96040" y="1817962"/>
                  <a:pt x="149685" y="1859415"/>
                  <a:pt x="191138" y="1898429"/>
                </a:cubicBezTo>
                <a:cubicBezTo>
                  <a:pt x="232591" y="1937443"/>
                  <a:pt x="288674" y="1980115"/>
                  <a:pt x="322812" y="2015472"/>
                </a:cubicBezTo>
                <a:cubicBezTo>
                  <a:pt x="356950" y="2050829"/>
                  <a:pt x="358169" y="2071556"/>
                  <a:pt x="395964" y="2110570"/>
                </a:cubicBezTo>
                <a:cubicBezTo>
                  <a:pt x="433759" y="2149585"/>
                  <a:pt x="509349" y="2220298"/>
                  <a:pt x="549583" y="2249559"/>
                </a:cubicBezTo>
                <a:cubicBezTo>
                  <a:pt x="589817" y="2278820"/>
                  <a:pt x="615420" y="2264190"/>
                  <a:pt x="637366" y="2286135"/>
                </a:cubicBezTo>
                <a:cubicBezTo>
                  <a:pt x="659312" y="2308080"/>
                  <a:pt x="651996" y="2349533"/>
                  <a:pt x="681257" y="2381232"/>
                </a:cubicBezTo>
                <a:cubicBezTo>
                  <a:pt x="710518" y="2412931"/>
                  <a:pt x="739778" y="2447069"/>
                  <a:pt x="812930" y="2476330"/>
                </a:cubicBezTo>
                <a:cubicBezTo>
                  <a:pt x="886082" y="2505591"/>
                  <a:pt x="1049455" y="2539728"/>
                  <a:pt x="1120169" y="2556797"/>
                </a:cubicBezTo>
                <a:cubicBezTo>
                  <a:pt x="1190883" y="2573866"/>
                  <a:pt x="1187225" y="2565332"/>
                  <a:pt x="1237212" y="2578743"/>
                </a:cubicBezTo>
                <a:cubicBezTo>
                  <a:pt x="1287199" y="2592154"/>
                  <a:pt x="1367666" y="2621415"/>
                  <a:pt x="1420092" y="2637264"/>
                </a:cubicBezTo>
                <a:cubicBezTo>
                  <a:pt x="1472518" y="2653113"/>
                  <a:pt x="1490806" y="2667744"/>
                  <a:pt x="1551766" y="2673840"/>
                </a:cubicBezTo>
                <a:cubicBezTo>
                  <a:pt x="1612726" y="2679936"/>
                  <a:pt x="1728550" y="2679936"/>
                  <a:pt x="1785852" y="2673840"/>
                </a:cubicBezTo>
                <a:cubicBezTo>
                  <a:pt x="1843154" y="2667744"/>
                  <a:pt x="1851689" y="2648237"/>
                  <a:pt x="1895580" y="2637264"/>
                </a:cubicBezTo>
                <a:cubicBezTo>
                  <a:pt x="1939471" y="2626291"/>
                  <a:pt x="1977266" y="2609222"/>
                  <a:pt x="2049199" y="2608003"/>
                </a:cubicBezTo>
                <a:cubicBezTo>
                  <a:pt x="2121132" y="2606784"/>
                  <a:pt x="2230860" y="2644579"/>
                  <a:pt x="2327177" y="2629949"/>
                </a:cubicBezTo>
                <a:cubicBezTo>
                  <a:pt x="2423494" y="2615319"/>
                  <a:pt x="2557606" y="2559235"/>
                  <a:pt x="2627100" y="2520221"/>
                </a:cubicBezTo>
                <a:cubicBezTo>
                  <a:pt x="2696594" y="2481207"/>
                  <a:pt x="2690498" y="2438535"/>
                  <a:pt x="2744143" y="2395863"/>
                </a:cubicBezTo>
                <a:cubicBezTo>
                  <a:pt x="2797788" y="2353191"/>
                  <a:pt x="2885571" y="2310519"/>
                  <a:pt x="2948969" y="2264189"/>
                </a:cubicBezTo>
                <a:cubicBezTo>
                  <a:pt x="3012367" y="2217859"/>
                  <a:pt x="3072108" y="2167872"/>
                  <a:pt x="3124534" y="2117885"/>
                </a:cubicBezTo>
                <a:cubicBezTo>
                  <a:pt x="3176960" y="2067898"/>
                  <a:pt x="3222069" y="1998404"/>
                  <a:pt x="3263522" y="1964266"/>
                </a:cubicBezTo>
                <a:cubicBezTo>
                  <a:pt x="3304975" y="1930128"/>
                  <a:pt x="3336674" y="1950854"/>
                  <a:pt x="3373250" y="1913059"/>
                </a:cubicBezTo>
                <a:cubicBezTo>
                  <a:pt x="3409826" y="1875264"/>
                  <a:pt x="3456156" y="1802112"/>
                  <a:pt x="3482978" y="1737495"/>
                </a:cubicBezTo>
                <a:cubicBezTo>
                  <a:pt x="3509800" y="1672878"/>
                  <a:pt x="3529308" y="1588752"/>
                  <a:pt x="3534185" y="1525354"/>
                </a:cubicBezTo>
                <a:cubicBezTo>
                  <a:pt x="3539062" y="1461956"/>
                  <a:pt x="3523212" y="1424160"/>
                  <a:pt x="3512239" y="1357104"/>
                </a:cubicBezTo>
                <a:cubicBezTo>
                  <a:pt x="3501266" y="1290048"/>
                  <a:pt x="3481759" y="1207143"/>
                  <a:pt x="3468348" y="1123018"/>
                </a:cubicBezTo>
                <a:cubicBezTo>
                  <a:pt x="3454937" y="1038893"/>
                  <a:pt x="3448841" y="924288"/>
                  <a:pt x="3431772" y="852355"/>
                </a:cubicBezTo>
                <a:cubicBezTo>
                  <a:pt x="3414703" y="780422"/>
                  <a:pt x="3390319" y="741408"/>
                  <a:pt x="3365935" y="691421"/>
                </a:cubicBezTo>
                <a:cubicBezTo>
                  <a:pt x="3341551" y="641434"/>
                  <a:pt x="3318386" y="586570"/>
                  <a:pt x="3285468" y="552432"/>
                </a:cubicBezTo>
                <a:cubicBezTo>
                  <a:pt x="3252550" y="518294"/>
                  <a:pt x="3209878" y="501225"/>
                  <a:pt x="3168425" y="486595"/>
                </a:cubicBezTo>
                <a:cubicBezTo>
                  <a:pt x="3126972" y="471965"/>
                  <a:pt x="3079423" y="478061"/>
                  <a:pt x="3036751" y="464650"/>
                </a:cubicBezTo>
                <a:cubicBezTo>
                  <a:pt x="2994079" y="451239"/>
                  <a:pt x="2951407" y="431731"/>
                  <a:pt x="2912393" y="406128"/>
                </a:cubicBezTo>
                <a:cubicBezTo>
                  <a:pt x="2873379" y="380525"/>
                  <a:pt x="2846556" y="342730"/>
                  <a:pt x="2802665" y="311031"/>
                </a:cubicBezTo>
                <a:cubicBezTo>
                  <a:pt x="2758774" y="279332"/>
                  <a:pt x="2649046" y="215933"/>
                  <a:pt x="2649046" y="215933"/>
                </a:cubicBezTo>
                <a:cubicBezTo>
                  <a:pt x="2597840" y="184234"/>
                  <a:pt x="2541756" y="147657"/>
                  <a:pt x="2495426" y="120835"/>
                </a:cubicBezTo>
                <a:cubicBezTo>
                  <a:pt x="2449096" y="94013"/>
                  <a:pt x="2424713" y="74506"/>
                  <a:pt x="2371068" y="54999"/>
                </a:cubicBezTo>
                <a:cubicBezTo>
                  <a:pt x="2317423" y="35492"/>
                  <a:pt x="2250368" y="12326"/>
                  <a:pt x="2173558" y="3792"/>
                </a:cubicBezTo>
                <a:cubicBezTo>
                  <a:pt x="2096748" y="-4742"/>
                  <a:pt x="1910210" y="3792"/>
                  <a:pt x="1910210" y="3792"/>
                </a:cubicBezTo>
                <a:lnTo>
                  <a:pt x="1771222" y="18423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0" name="Conector reto 19"/>
          <p:cNvCxnSpPr/>
          <p:nvPr/>
        </p:nvCxnSpPr>
        <p:spPr>
          <a:xfrm flipV="1">
            <a:off x="6413201" y="3483252"/>
            <a:ext cx="1291" cy="1980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ixaDeTexto 20"/>
              <p:cNvSpPr txBox="1"/>
              <p:nvPr/>
            </p:nvSpPr>
            <p:spPr>
              <a:xfrm>
                <a:off x="6017221" y="3298045"/>
                <a:ext cx="3794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𝑍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1" name="CaixaDeTexto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7221" y="3298045"/>
                <a:ext cx="379463" cy="3693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Elipse 21"/>
          <p:cNvSpPr/>
          <p:nvPr/>
        </p:nvSpPr>
        <p:spPr>
          <a:xfrm>
            <a:off x="7606190" y="4509120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ixaDeTexto 22"/>
              <p:cNvSpPr txBox="1"/>
              <p:nvPr/>
            </p:nvSpPr>
            <p:spPr>
              <a:xfrm>
                <a:off x="5964636" y="5304977"/>
                <a:ext cx="469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3" name="CaixaDeTexto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4636" y="5304977"/>
                <a:ext cx="469487" cy="461665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Elipse 23"/>
          <p:cNvSpPr/>
          <p:nvPr/>
        </p:nvSpPr>
        <p:spPr>
          <a:xfrm>
            <a:off x="6367806" y="5411568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5" name="Conector reto 24"/>
          <p:cNvCxnSpPr/>
          <p:nvPr/>
        </p:nvCxnSpPr>
        <p:spPr>
          <a:xfrm flipV="1">
            <a:off x="6413200" y="5449443"/>
            <a:ext cx="2160000" cy="10699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Arco 25"/>
          <p:cNvSpPr/>
          <p:nvPr/>
        </p:nvSpPr>
        <p:spPr>
          <a:xfrm>
            <a:off x="6144716" y="3624177"/>
            <a:ext cx="540000" cy="180000"/>
          </a:xfrm>
          <a:prstGeom prst="arc">
            <a:avLst>
              <a:gd name="adj1" fmla="val 19603726"/>
              <a:gd name="adj2" fmla="val 12826885"/>
            </a:avLst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aixaDeTexto 26"/>
              <p:cNvSpPr txBox="1"/>
              <p:nvPr/>
            </p:nvSpPr>
            <p:spPr>
              <a:xfrm>
                <a:off x="6554158" y="3307570"/>
                <a:ext cx="35856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i="1" smtClean="0">
                          <a:latin typeface="Cambria Math"/>
                          <a:ea typeface="Cambria Math"/>
                        </a:rPr>
                        <m:t>𝜔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27" name="CaixaDeTexto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4158" y="3307570"/>
                <a:ext cx="358560" cy="307777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Forma livre 27"/>
          <p:cNvSpPr/>
          <p:nvPr/>
        </p:nvSpPr>
        <p:spPr>
          <a:xfrm rot="561971">
            <a:off x="7896225" y="3666620"/>
            <a:ext cx="1162050" cy="143205"/>
          </a:xfrm>
          <a:custGeom>
            <a:avLst/>
            <a:gdLst>
              <a:gd name="connsiteX0" fmla="*/ 0 w 1162050"/>
              <a:gd name="connsiteY0" fmla="*/ 134040 h 143205"/>
              <a:gd name="connsiteX1" fmla="*/ 171450 w 1162050"/>
              <a:gd name="connsiteY1" fmla="*/ 134040 h 143205"/>
              <a:gd name="connsiteX2" fmla="*/ 419100 w 1162050"/>
              <a:gd name="connsiteY2" fmla="*/ 38790 h 143205"/>
              <a:gd name="connsiteX3" fmla="*/ 762000 w 1162050"/>
              <a:gd name="connsiteY3" fmla="*/ 690 h 143205"/>
              <a:gd name="connsiteX4" fmla="*/ 1009650 w 1162050"/>
              <a:gd name="connsiteY4" fmla="*/ 67365 h 143205"/>
              <a:gd name="connsiteX5" fmla="*/ 1162050 w 1162050"/>
              <a:gd name="connsiteY5" fmla="*/ 124515 h 143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62050" h="143205">
                <a:moveTo>
                  <a:pt x="0" y="134040"/>
                </a:moveTo>
                <a:cubicBezTo>
                  <a:pt x="50800" y="141977"/>
                  <a:pt x="101600" y="149915"/>
                  <a:pt x="171450" y="134040"/>
                </a:cubicBezTo>
                <a:cubicBezTo>
                  <a:pt x="241300" y="118165"/>
                  <a:pt x="320675" y="61015"/>
                  <a:pt x="419100" y="38790"/>
                </a:cubicBezTo>
                <a:cubicBezTo>
                  <a:pt x="517525" y="16565"/>
                  <a:pt x="663575" y="-4072"/>
                  <a:pt x="762000" y="690"/>
                </a:cubicBezTo>
                <a:cubicBezTo>
                  <a:pt x="860425" y="5452"/>
                  <a:pt x="942975" y="46728"/>
                  <a:pt x="1009650" y="67365"/>
                </a:cubicBezTo>
                <a:cubicBezTo>
                  <a:pt x="1076325" y="88002"/>
                  <a:pt x="1119187" y="106258"/>
                  <a:pt x="1162050" y="124515"/>
                </a:cubicBezTo>
              </a:path>
            </a:pathLst>
          </a:cu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Elipse 28"/>
          <p:cNvSpPr/>
          <p:nvPr/>
        </p:nvSpPr>
        <p:spPr>
          <a:xfrm>
            <a:off x="8481576" y="3655648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Forma livre 29"/>
          <p:cNvSpPr/>
          <p:nvPr/>
        </p:nvSpPr>
        <p:spPr>
          <a:xfrm rot="279743">
            <a:off x="7944195" y="4005064"/>
            <a:ext cx="1057275" cy="133512"/>
          </a:xfrm>
          <a:custGeom>
            <a:avLst/>
            <a:gdLst>
              <a:gd name="connsiteX0" fmla="*/ 1057275 w 1057275"/>
              <a:gd name="connsiteY0" fmla="*/ 133512 h 133512"/>
              <a:gd name="connsiteX1" fmla="*/ 685800 w 1057275"/>
              <a:gd name="connsiteY1" fmla="*/ 28737 h 133512"/>
              <a:gd name="connsiteX2" fmla="*/ 304800 w 1057275"/>
              <a:gd name="connsiteY2" fmla="*/ 162 h 133512"/>
              <a:gd name="connsiteX3" fmla="*/ 0 w 1057275"/>
              <a:gd name="connsiteY3" fmla="*/ 19212 h 133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7275" h="133512">
                <a:moveTo>
                  <a:pt x="1057275" y="133512"/>
                </a:moveTo>
                <a:cubicBezTo>
                  <a:pt x="934243" y="92237"/>
                  <a:pt x="811212" y="50962"/>
                  <a:pt x="685800" y="28737"/>
                </a:cubicBezTo>
                <a:cubicBezTo>
                  <a:pt x="560387" y="6512"/>
                  <a:pt x="419100" y="1749"/>
                  <a:pt x="304800" y="162"/>
                </a:cubicBezTo>
                <a:cubicBezTo>
                  <a:pt x="190500" y="-1426"/>
                  <a:pt x="95250" y="8893"/>
                  <a:pt x="0" y="19212"/>
                </a:cubicBezTo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Forma livre 30"/>
          <p:cNvSpPr/>
          <p:nvPr/>
        </p:nvSpPr>
        <p:spPr>
          <a:xfrm>
            <a:off x="7962900" y="4303668"/>
            <a:ext cx="1047750" cy="76200"/>
          </a:xfrm>
          <a:custGeom>
            <a:avLst/>
            <a:gdLst>
              <a:gd name="connsiteX0" fmla="*/ 1047750 w 1047750"/>
              <a:gd name="connsiteY0" fmla="*/ 76200 h 76200"/>
              <a:gd name="connsiteX1" fmla="*/ 533400 w 1047750"/>
              <a:gd name="connsiteY1" fmla="*/ 19050 h 76200"/>
              <a:gd name="connsiteX2" fmla="*/ 0 w 1047750"/>
              <a:gd name="connsiteY2" fmla="*/ 0 h 76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47750" h="76200">
                <a:moveTo>
                  <a:pt x="1047750" y="76200"/>
                </a:moveTo>
                <a:cubicBezTo>
                  <a:pt x="877887" y="53975"/>
                  <a:pt x="708025" y="31750"/>
                  <a:pt x="533400" y="19050"/>
                </a:cubicBezTo>
                <a:cubicBezTo>
                  <a:pt x="358775" y="6350"/>
                  <a:pt x="179387" y="3175"/>
                  <a:pt x="0" y="0"/>
                </a:cubicBezTo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aixaDeTexto 31"/>
              <p:cNvSpPr txBox="1"/>
              <p:nvPr/>
            </p:nvSpPr>
            <p:spPr>
              <a:xfrm>
                <a:off x="8444574" y="3409255"/>
                <a:ext cx="3397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32" name="CaixaDeTexto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4574" y="3409255"/>
                <a:ext cx="339708" cy="307777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Conector de seta reta 32"/>
          <p:cNvCxnSpPr/>
          <p:nvPr/>
        </p:nvCxnSpPr>
        <p:spPr>
          <a:xfrm rot="300000" flipH="1">
            <a:off x="8435998" y="3673368"/>
            <a:ext cx="54006" cy="26497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33"/>
          <p:cNvCxnSpPr/>
          <p:nvPr/>
        </p:nvCxnSpPr>
        <p:spPr>
          <a:xfrm rot="180000">
            <a:off x="8495438" y="3674804"/>
            <a:ext cx="0" cy="26353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tângulo 34"/>
              <p:cNvSpPr/>
              <p:nvPr/>
            </p:nvSpPr>
            <p:spPr>
              <a:xfrm>
                <a:off x="8121536" y="3603737"/>
                <a:ext cx="423385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1400" i="1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35" name="Retângulo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1536" y="3603737"/>
                <a:ext cx="423385" cy="307777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tângulo 35"/>
              <p:cNvSpPr/>
              <p:nvPr/>
            </p:nvSpPr>
            <p:spPr>
              <a:xfrm>
                <a:off x="8423430" y="3645024"/>
                <a:ext cx="421205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 i="1" smtClean="0"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1400" i="1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36" name="Retângulo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3430" y="3645024"/>
                <a:ext cx="421205" cy="307777"/>
              </a:xfrm>
              <a:prstGeom prst="rect">
                <a:avLst/>
              </a:prstGeom>
              <a:blipFill rotWithShape="1">
                <a:blip r:embed="rId16"/>
                <a:stretch>
                  <a:fillRect b="-2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Elipse 36"/>
          <p:cNvSpPr/>
          <p:nvPr/>
        </p:nvSpPr>
        <p:spPr>
          <a:xfrm>
            <a:off x="8460432" y="3995494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Elipse 37"/>
          <p:cNvSpPr/>
          <p:nvPr/>
        </p:nvSpPr>
        <p:spPr>
          <a:xfrm>
            <a:off x="8444574" y="4298382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CaixaDeTexto 38"/>
              <p:cNvSpPr txBox="1"/>
              <p:nvPr/>
            </p:nvSpPr>
            <p:spPr>
              <a:xfrm>
                <a:off x="8405787" y="3980033"/>
                <a:ext cx="3988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39" name="CaixaDeTexto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5787" y="3980033"/>
                <a:ext cx="398827" cy="307777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CaixaDeTexto 39"/>
              <p:cNvSpPr txBox="1"/>
              <p:nvPr/>
            </p:nvSpPr>
            <p:spPr>
              <a:xfrm>
                <a:off x="8403889" y="4284648"/>
                <a:ext cx="35182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/>
                        </a:rPr>
                        <m:t>𝑄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40" name="CaixaDeTexto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3889" y="4284648"/>
                <a:ext cx="351828" cy="307777"/>
              </a:xfrm>
              <a:prstGeom prst="rect">
                <a:avLst/>
              </a:prstGeom>
              <a:blipFill rotWithShape="1">
                <a:blip r:embed="rId18"/>
                <a:stretch>
                  <a:fillRect b="-6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Conector de seta reta 40"/>
          <p:cNvCxnSpPr/>
          <p:nvPr/>
        </p:nvCxnSpPr>
        <p:spPr>
          <a:xfrm flipH="1">
            <a:off x="8424303" y="4012264"/>
            <a:ext cx="54006" cy="26497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tângulo 41"/>
              <p:cNvSpPr/>
              <p:nvPr/>
            </p:nvSpPr>
            <p:spPr>
              <a:xfrm>
                <a:off x="8105678" y="3923883"/>
                <a:ext cx="423385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42" name="Retângulo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5678" y="3923883"/>
                <a:ext cx="423385" cy="307777"/>
              </a:xfrm>
              <a:prstGeom prst="rect">
                <a:avLst/>
              </a:prstGeom>
              <a:blipFill rotWithShape="1">
                <a:blip r:embed="rId19"/>
                <a:stretch>
                  <a:fillRect b="-2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Conector de seta reta 42"/>
          <p:cNvCxnSpPr/>
          <p:nvPr/>
        </p:nvCxnSpPr>
        <p:spPr>
          <a:xfrm rot="180000">
            <a:off x="8456757" y="4314480"/>
            <a:ext cx="0" cy="26353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tângulo 43"/>
              <p:cNvSpPr/>
              <p:nvPr/>
            </p:nvSpPr>
            <p:spPr>
              <a:xfrm>
                <a:off x="8083230" y="4258091"/>
                <a:ext cx="428066" cy="32303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 i="1" smtClean="0"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/>
                            </a:rPr>
                            <m:t>𝑄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44" name="Retângulo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3230" y="4258091"/>
                <a:ext cx="428066" cy="323037"/>
              </a:xfrm>
              <a:prstGeom prst="rect">
                <a:avLst/>
              </a:prstGeom>
              <a:blipFill rotWithShape="1">
                <a:blip r:embed="rId20"/>
                <a:stretch>
                  <a:fillRect b="-192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CaixaDeTexto 44"/>
          <p:cNvSpPr txBox="1"/>
          <p:nvPr/>
        </p:nvSpPr>
        <p:spPr>
          <a:xfrm>
            <a:off x="7740352" y="4150479"/>
            <a:ext cx="2728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E</a:t>
            </a:r>
            <a:endParaRPr lang="pt-BR" sz="1400" dirty="0"/>
          </a:p>
        </p:txBody>
      </p:sp>
      <p:sp>
        <p:nvSpPr>
          <p:cNvPr id="46" name="CaixaDeTexto 45"/>
          <p:cNvSpPr txBox="1"/>
          <p:nvPr/>
        </p:nvSpPr>
        <p:spPr>
          <a:xfrm>
            <a:off x="7717636" y="3828501"/>
            <a:ext cx="2984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G</a:t>
            </a:r>
            <a:endParaRPr lang="pt-BR" sz="1400" dirty="0"/>
          </a:p>
        </p:txBody>
      </p:sp>
      <p:sp>
        <p:nvSpPr>
          <p:cNvPr id="47" name="CaixaDeTexto 46"/>
          <p:cNvSpPr txBox="1"/>
          <p:nvPr/>
        </p:nvSpPr>
        <p:spPr>
          <a:xfrm>
            <a:off x="7606908" y="3553271"/>
            <a:ext cx="3533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ST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4126953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/>
              <p:cNvSpPr txBox="1"/>
              <p:nvPr/>
            </p:nvSpPr>
            <p:spPr>
              <a:xfrm>
                <a:off x="73713" y="57673"/>
                <a:ext cx="216386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𝛅</m:t>
                          </m:r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13" y="57673"/>
                <a:ext cx="2163863" cy="461665"/>
              </a:xfrm>
              <a:prstGeom prst="rect">
                <a:avLst/>
              </a:prstGeom>
              <a:blipFill rotWithShape="1">
                <a:blip r:embed="rId2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aixaDeTexto 2"/>
          <p:cNvSpPr txBox="1"/>
          <p:nvPr/>
        </p:nvSpPr>
        <p:spPr>
          <a:xfrm>
            <a:off x="63350" y="476672"/>
            <a:ext cx="21845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Vetor distúrbio de gravidade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73713" y="1330092"/>
                <a:ext cx="216386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𝛿</m:t>
                          </m:r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𝑔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𝑔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𝛾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13" y="1330092"/>
                <a:ext cx="2163863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aixaDeTexto 4"/>
          <p:cNvSpPr txBox="1"/>
          <p:nvPr/>
        </p:nvSpPr>
        <p:spPr>
          <a:xfrm>
            <a:off x="63350" y="1763524"/>
            <a:ext cx="2184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Distúrbio de gravidade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/>
              <p:cNvSpPr txBox="1"/>
              <p:nvPr/>
            </p:nvSpPr>
            <p:spPr>
              <a:xfrm>
                <a:off x="2350115" y="1317043"/>
                <a:ext cx="2163863" cy="4877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𝛥</m:t>
                          </m:r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𝑔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𝑔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𝛾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𝑄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CaixaDe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0115" y="1317043"/>
                <a:ext cx="2163863" cy="487762"/>
              </a:xfrm>
              <a:prstGeom prst="rect">
                <a:avLst/>
              </a:prstGeom>
              <a:blipFill rotWithShape="1">
                <a:blip r:embed="rId4"/>
                <a:stretch>
                  <a:fillRect b="-875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aixaDeTexto 6"/>
          <p:cNvSpPr txBox="1"/>
          <p:nvPr/>
        </p:nvSpPr>
        <p:spPr>
          <a:xfrm>
            <a:off x="2339752" y="1763524"/>
            <a:ext cx="2184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Anomalia de gravidade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/>
              <p:cNvSpPr txBox="1"/>
              <p:nvPr/>
            </p:nvSpPr>
            <p:spPr>
              <a:xfrm>
                <a:off x="2350115" y="44624"/>
                <a:ext cx="2163863" cy="4877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𝚫</m:t>
                          </m:r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𝑄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CaixaDeTexto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0115" y="44624"/>
                <a:ext cx="2163863" cy="487762"/>
              </a:xfrm>
              <a:prstGeom prst="rect">
                <a:avLst/>
              </a:prstGeom>
              <a:blipFill rotWithShape="1">
                <a:blip r:embed="rId5"/>
                <a:stretch>
                  <a:fillRect l="-282" b="-875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aixaDeTexto 8"/>
          <p:cNvSpPr txBox="1"/>
          <p:nvPr/>
        </p:nvSpPr>
        <p:spPr>
          <a:xfrm>
            <a:off x="2339752" y="476672"/>
            <a:ext cx="21845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Vetor anomalia de gravidade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ixaDeTexto 9"/>
              <p:cNvSpPr txBox="1"/>
              <p:nvPr/>
            </p:nvSpPr>
            <p:spPr>
              <a:xfrm>
                <a:off x="40325" y="2971068"/>
                <a:ext cx="1250727" cy="3761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𝑊</m:t>
                              </m:r>
                            </m:e>
                          </m:acc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CaixaDeTexto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25" y="2971068"/>
                <a:ext cx="1250727" cy="376193"/>
              </a:xfrm>
              <a:prstGeom prst="rect">
                <a:avLst/>
              </a:prstGeom>
              <a:blipFill rotWithShape="1">
                <a:blip r:embed="rId6"/>
                <a:stretch>
                  <a:fillRect t="-8065" r="-18537" b="-483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ixaDeTexto 10"/>
              <p:cNvSpPr txBox="1"/>
              <p:nvPr/>
            </p:nvSpPr>
            <p:spPr>
              <a:xfrm>
                <a:off x="342026" y="3319720"/>
                <a:ext cx="16173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𝑈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CaixaDeTexto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026" y="3319720"/>
                <a:ext cx="1617302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ixaDeTexto 11"/>
              <p:cNvSpPr txBox="1"/>
              <p:nvPr/>
            </p:nvSpPr>
            <p:spPr>
              <a:xfrm>
                <a:off x="2666278" y="2978368"/>
                <a:ext cx="12447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𝑊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CaixaDeTexto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6278" y="2978368"/>
                <a:ext cx="1244764" cy="369332"/>
              </a:xfrm>
              <a:prstGeom prst="rect">
                <a:avLst/>
              </a:prstGeom>
              <a:blipFill rotWithShape="1">
                <a:blip r:embed="rId8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ixaDeTexto 12"/>
              <p:cNvSpPr txBox="1"/>
              <p:nvPr/>
            </p:nvSpPr>
            <p:spPr>
              <a:xfrm>
                <a:off x="2985668" y="3323590"/>
                <a:ext cx="15863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CaixaDeTexto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5668" y="3323590"/>
                <a:ext cx="1586332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CaixaDeTexto 13"/>
          <p:cNvSpPr txBox="1"/>
          <p:nvPr/>
        </p:nvSpPr>
        <p:spPr>
          <a:xfrm>
            <a:off x="35496" y="2680811"/>
            <a:ext cx="19025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Vetor gravidade normal</a:t>
            </a:r>
            <a:endParaRPr lang="pt-BR" sz="1400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2656082" y="2680811"/>
            <a:ext cx="13398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Vetor gravidade</a:t>
            </a:r>
            <a:endParaRPr lang="pt-BR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ixaDeTexto 17"/>
              <p:cNvSpPr txBox="1"/>
              <p:nvPr/>
            </p:nvSpPr>
            <p:spPr>
              <a:xfrm>
                <a:off x="2599158" y="4177165"/>
                <a:ext cx="16657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8" name="CaixaDeTexto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9158" y="4177165"/>
                <a:ext cx="1665776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ixaDeTexto 18"/>
              <p:cNvSpPr txBox="1"/>
              <p:nvPr/>
            </p:nvSpPr>
            <p:spPr>
              <a:xfrm>
                <a:off x="2656082" y="5922489"/>
                <a:ext cx="1813637" cy="8188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</a:rPr>
                        <m:t>𝐺</m:t>
                      </m:r>
                      <m:nary>
                        <m:naryPr>
                          <m:chr m:val="∭"/>
                          <m:limLoc m:val="undOvr"/>
                          <m:subHide m:val="on"/>
                          <m:supHide m:val="on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𝜌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ℓ</m:t>
                              </m:r>
                            </m:den>
                          </m:f>
                          <m:r>
                            <a:rPr lang="pt-BR" b="0" i="1" smtClean="0">
                              <a:latin typeface="Cambria Math"/>
                            </a:rPr>
                            <m:t>𝑑𝑣</m:t>
                          </m:r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9" name="CaixaDeTexto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6082" y="5922489"/>
                <a:ext cx="1813637" cy="818879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ixaDeTexto 19"/>
              <p:cNvSpPr txBox="1"/>
              <p:nvPr/>
            </p:nvSpPr>
            <p:spPr>
              <a:xfrm>
                <a:off x="138949" y="4170304"/>
                <a:ext cx="1696747" cy="3761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𝑊</m:t>
                              </m:r>
                            </m:e>
                          </m:acc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0" name="CaixaDeTexto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949" y="4170304"/>
                <a:ext cx="1696747" cy="376193"/>
              </a:xfrm>
              <a:prstGeom prst="rect">
                <a:avLst/>
              </a:prstGeom>
              <a:blipFill rotWithShape="1">
                <a:blip r:embed="rId12"/>
                <a:stretch>
                  <a:fillRect t="-806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ixaDeTexto 20"/>
              <p:cNvSpPr txBox="1"/>
              <p:nvPr/>
            </p:nvSpPr>
            <p:spPr>
              <a:xfrm>
                <a:off x="1115616" y="4906296"/>
                <a:ext cx="2357825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pt-BR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𝜔</m:t>
                          </m:r>
                        </m:e>
                        <m:sup>
                          <m:r>
                            <a:rPr lang="pt-BR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b="0" i="1" smtClean="0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1" name="CaixaDeTexto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616" y="4906296"/>
                <a:ext cx="2357825" cy="610936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ixaDeTexto 21"/>
              <p:cNvSpPr txBox="1"/>
              <p:nvPr/>
            </p:nvSpPr>
            <p:spPr>
              <a:xfrm>
                <a:off x="59305" y="5922489"/>
                <a:ext cx="1844608" cy="8188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</a:rPr>
                        <m:t>𝐺</m:t>
                      </m:r>
                      <m:nary>
                        <m:naryPr>
                          <m:chr m:val="∭"/>
                          <m:limLoc m:val="undOvr"/>
                          <m:subHide m:val="on"/>
                          <m:supHide m:val="on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acc>
                                <m:accPr>
                                  <m:chr m:val="̃"/>
                                  <m:ctrlPr>
                                    <a:rPr lang="pt-BR" b="0" i="1" smtClean="0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pt-BR" b="0" i="1" smtClean="0">
                                      <a:latin typeface="Cambria Math"/>
                                      <a:ea typeface="Cambria Math"/>
                                    </a:rPr>
                                    <m:t>𝜌</m:t>
                                  </m:r>
                                </m:e>
                              </m:acc>
                            </m:num>
                            <m:den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ℓ</m:t>
                              </m:r>
                            </m:den>
                          </m:f>
                          <m:r>
                            <a:rPr lang="pt-BR" b="0" i="1" smtClean="0">
                              <a:latin typeface="Cambria Math"/>
                            </a:rPr>
                            <m:t>𝑑𝑣</m:t>
                          </m:r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2" name="CaixaDeTexto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05" y="5922489"/>
                <a:ext cx="1844608" cy="818879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CaixaDeTexto 22"/>
          <p:cNvSpPr txBox="1"/>
          <p:nvPr/>
        </p:nvSpPr>
        <p:spPr>
          <a:xfrm>
            <a:off x="11038" y="3862527"/>
            <a:ext cx="24007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Potencial de gravidade normal</a:t>
            </a:r>
            <a:endParaRPr lang="pt-BR" sz="1400" dirty="0"/>
          </a:p>
        </p:txBody>
      </p:sp>
      <p:sp>
        <p:nvSpPr>
          <p:cNvPr id="24" name="CaixaDeTexto 23"/>
          <p:cNvSpPr txBox="1"/>
          <p:nvPr/>
        </p:nvSpPr>
        <p:spPr>
          <a:xfrm>
            <a:off x="2513012" y="3862526"/>
            <a:ext cx="18380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Potencial de gravidade</a:t>
            </a:r>
            <a:endParaRPr lang="pt-BR" sz="1400" dirty="0"/>
          </a:p>
        </p:txBody>
      </p:sp>
      <p:sp>
        <p:nvSpPr>
          <p:cNvPr id="25" name="CaixaDeTexto 24"/>
          <p:cNvSpPr txBox="1"/>
          <p:nvPr/>
        </p:nvSpPr>
        <p:spPr>
          <a:xfrm>
            <a:off x="1425880" y="4633391"/>
            <a:ext cx="16478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Potencial centrífugo</a:t>
            </a:r>
            <a:endParaRPr lang="pt-BR" sz="1400" dirty="0"/>
          </a:p>
        </p:txBody>
      </p:sp>
      <p:sp>
        <p:nvSpPr>
          <p:cNvPr id="26" name="CaixaDeTexto 25"/>
          <p:cNvSpPr txBox="1"/>
          <p:nvPr/>
        </p:nvSpPr>
        <p:spPr>
          <a:xfrm>
            <a:off x="2699792" y="5706465"/>
            <a:ext cx="18278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Potencial gravitacional</a:t>
            </a:r>
            <a:endParaRPr lang="pt-BR" sz="1400" dirty="0"/>
          </a:p>
        </p:txBody>
      </p:sp>
      <p:sp>
        <p:nvSpPr>
          <p:cNvPr id="27" name="CaixaDeTexto 26"/>
          <p:cNvSpPr txBox="1"/>
          <p:nvPr/>
        </p:nvSpPr>
        <p:spPr>
          <a:xfrm>
            <a:off x="16136" y="5706465"/>
            <a:ext cx="23905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Potencial gravitacional normal</a:t>
            </a:r>
            <a:endParaRPr lang="pt-BR" sz="1400" dirty="0"/>
          </a:p>
        </p:txBody>
      </p:sp>
      <p:cxnSp>
        <p:nvCxnSpPr>
          <p:cNvPr id="28" name="Conector reto 27"/>
          <p:cNvCxnSpPr/>
          <p:nvPr/>
        </p:nvCxnSpPr>
        <p:spPr>
          <a:xfrm rot="240000" flipV="1">
            <a:off x="8479186" y="3675766"/>
            <a:ext cx="3276" cy="648000"/>
          </a:xfrm>
          <a:prstGeom prst="line">
            <a:avLst/>
          </a:prstGeom>
          <a:ln w="952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aixaDeTexto 28"/>
              <p:cNvSpPr txBox="1"/>
              <p:nvPr/>
            </p:nvSpPr>
            <p:spPr>
              <a:xfrm>
                <a:off x="7380312" y="4581128"/>
                <a:ext cx="4518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9" name="CaixaDeTexto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0312" y="4581128"/>
                <a:ext cx="451855" cy="461665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Elipse 29"/>
          <p:cNvSpPr/>
          <p:nvPr/>
        </p:nvSpPr>
        <p:spPr>
          <a:xfrm>
            <a:off x="4675421" y="4141943"/>
            <a:ext cx="3492000" cy="2628000"/>
          </a:xfrm>
          <a:prstGeom prst="ellipse">
            <a:avLst/>
          </a:prstGeom>
          <a:noFill/>
          <a:ln w="127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Forma livre 30"/>
          <p:cNvSpPr/>
          <p:nvPr/>
        </p:nvSpPr>
        <p:spPr>
          <a:xfrm flipH="1">
            <a:off x="4644008" y="4117640"/>
            <a:ext cx="3564000" cy="2673840"/>
          </a:xfrm>
          <a:custGeom>
            <a:avLst/>
            <a:gdLst>
              <a:gd name="connsiteX0" fmla="*/ 1771222 w 3535092"/>
              <a:gd name="connsiteY0" fmla="*/ 18423 h 2673840"/>
              <a:gd name="connsiteX1" fmla="*/ 1639548 w 3535092"/>
              <a:gd name="connsiteY1" fmla="*/ 11107 h 2673840"/>
              <a:gd name="connsiteX2" fmla="*/ 1449353 w 3535092"/>
              <a:gd name="connsiteY2" fmla="*/ 3792 h 2673840"/>
              <a:gd name="connsiteX3" fmla="*/ 1207951 w 3535092"/>
              <a:gd name="connsiteY3" fmla="*/ 47683 h 2673840"/>
              <a:gd name="connsiteX4" fmla="*/ 1061647 w 3535092"/>
              <a:gd name="connsiteY4" fmla="*/ 98890 h 2673840"/>
              <a:gd name="connsiteX5" fmla="*/ 908028 w 3535092"/>
              <a:gd name="connsiteY5" fmla="*/ 179357 h 2673840"/>
              <a:gd name="connsiteX6" fmla="*/ 842191 w 3535092"/>
              <a:gd name="connsiteY6" fmla="*/ 252509 h 2673840"/>
              <a:gd name="connsiteX7" fmla="*/ 659311 w 3535092"/>
              <a:gd name="connsiteY7" fmla="*/ 369552 h 2673840"/>
              <a:gd name="connsiteX8" fmla="*/ 447170 w 3535092"/>
              <a:gd name="connsiteY8" fmla="*/ 515856 h 2673840"/>
              <a:gd name="connsiteX9" fmla="*/ 315497 w 3535092"/>
              <a:gd name="connsiteY9" fmla="*/ 640215 h 2673840"/>
              <a:gd name="connsiteX10" fmla="*/ 198454 w 3535092"/>
              <a:gd name="connsiteY10" fmla="*/ 757258 h 2673840"/>
              <a:gd name="connsiteX11" fmla="*/ 103356 w 3535092"/>
              <a:gd name="connsiteY11" fmla="*/ 896247 h 2673840"/>
              <a:gd name="connsiteX12" fmla="*/ 8258 w 3535092"/>
              <a:gd name="connsiteY12" fmla="*/ 1086442 h 2673840"/>
              <a:gd name="connsiteX13" fmla="*/ 8258 w 3535092"/>
              <a:gd name="connsiteY13" fmla="*/ 1123018 h 2673840"/>
              <a:gd name="connsiteX14" fmla="*/ 37519 w 3535092"/>
              <a:gd name="connsiteY14" fmla="*/ 1218115 h 2673840"/>
              <a:gd name="connsiteX15" fmla="*/ 37519 w 3535092"/>
              <a:gd name="connsiteY15" fmla="*/ 1379050 h 2673840"/>
              <a:gd name="connsiteX16" fmla="*/ 52150 w 3535092"/>
              <a:gd name="connsiteY16" fmla="*/ 1503408 h 2673840"/>
              <a:gd name="connsiteX17" fmla="*/ 59465 w 3535092"/>
              <a:gd name="connsiteY17" fmla="*/ 1678973 h 2673840"/>
              <a:gd name="connsiteX18" fmla="*/ 74095 w 3535092"/>
              <a:gd name="connsiteY18" fmla="*/ 1781386 h 2673840"/>
              <a:gd name="connsiteX19" fmla="*/ 191138 w 3535092"/>
              <a:gd name="connsiteY19" fmla="*/ 1898429 h 2673840"/>
              <a:gd name="connsiteX20" fmla="*/ 322812 w 3535092"/>
              <a:gd name="connsiteY20" fmla="*/ 2015472 h 2673840"/>
              <a:gd name="connsiteX21" fmla="*/ 395964 w 3535092"/>
              <a:gd name="connsiteY21" fmla="*/ 2110570 h 2673840"/>
              <a:gd name="connsiteX22" fmla="*/ 549583 w 3535092"/>
              <a:gd name="connsiteY22" fmla="*/ 2249559 h 2673840"/>
              <a:gd name="connsiteX23" fmla="*/ 637366 w 3535092"/>
              <a:gd name="connsiteY23" fmla="*/ 2286135 h 2673840"/>
              <a:gd name="connsiteX24" fmla="*/ 681257 w 3535092"/>
              <a:gd name="connsiteY24" fmla="*/ 2381232 h 2673840"/>
              <a:gd name="connsiteX25" fmla="*/ 812930 w 3535092"/>
              <a:gd name="connsiteY25" fmla="*/ 2476330 h 2673840"/>
              <a:gd name="connsiteX26" fmla="*/ 1120169 w 3535092"/>
              <a:gd name="connsiteY26" fmla="*/ 2556797 h 2673840"/>
              <a:gd name="connsiteX27" fmla="*/ 1237212 w 3535092"/>
              <a:gd name="connsiteY27" fmla="*/ 2578743 h 2673840"/>
              <a:gd name="connsiteX28" fmla="*/ 1420092 w 3535092"/>
              <a:gd name="connsiteY28" fmla="*/ 2637264 h 2673840"/>
              <a:gd name="connsiteX29" fmla="*/ 1551766 w 3535092"/>
              <a:gd name="connsiteY29" fmla="*/ 2673840 h 2673840"/>
              <a:gd name="connsiteX30" fmla="*/ 1785852 w 3535092"/>
              <a:gd name="connsiteY30" fmla="*/ 2673840 h 2673840"/>
              <a:gd name="connsiteX31" fmla="*/ 1895580 w 3535092"/>
              <a:gd name="connsiteY31" fmla="*/ 2637264 h 2673840"/>
              <a:gd name="connsiteX32" fmla="*/ 2049199 w 3535092"/>
              <a:gd name="connsiteY32" fmla="*/ 2608003 h 2673840"/>
              <a:gd name="connsiteX33" fmla="*/ 2327177 w 3535092"/>
              <a:gd name="connsiteY33" fmla="*/ 2629949 h 2673840"/>
              <a:gd name="connsiteX34" fmla="*/ 2627100 w 3535092"/>
              <a:gd name="connsiteY34" fmla="*/ 2520221 h 2673840"/>
              <a:gd name="connsiteX35" fmla="*/ 2744143 w 3535092"/>
              <a:gd name="connsiteY35" fmla="*/ 2395863 h 2673840"/>
              <a:gd name="connsiteX36" fmla="*/ 2948969 w 3535092"/>
              <a:gd name="connsiteY36" fmla="*/ 2264189 h 2673840"/>
              <a:gd name="connsiteX37" fmla="*/ 3124534 w 3535092"/>
              <a:gd name="connsiteY37" fmla="*/ 2117885 h 2673840"/>
              <a:gd name="connsiteX38" fmla="*/ 3263522 w 3535092"/>
              <a:gd name="connsiteY38" fmla="*/ 1964266 h 2673840"/>
              <a:gd name="connsiteX39" fmla="*/ 3373250 w 3535092"/>
              <a:gd name="connsiteY39" fmla="*/ 1913059 h 2673840"/>
              <a:gd name="connsiteX40" fmla="*/ 3482978 w 3535092"/>
              <a:gd name="connsiteY40" fmla="*/ 1737495 h 2673840"/>
              <a:gd name="connsiteX41" fmla="*/ 3534185 w 3535092"/>
              <a:gd name="connsiteY41" fmla="*/ 1525354 h 2673840"/>
              <a:gd name="connsiteX42" fmla="*/ 3512239 w 3535092"/>
              <a:gd name="connsiteY42" fmla="*/ 1357104 h 2673840"/>
              <a:gd name="connsiteX43" fmla="*/ 3468348 w 3535092"/>
              <a:gd name="connsiteY43" fmla="*/ 1123018 h 2673840"/>
              <a:gd name="connsiteX44" fmla="*/ 3431772 w 3535092"/>
              <a:gd name="connsiteY44" fmla="*/ 852355 h 2673840"/>
              <a:gd name="connsiteX45" fmla="*/ 3365935 w 3535092"/>
              <a:gd name="connsiteY45" fmla="*/ 691421 h 2673840"/>
              <a:gd name="connsiteX46" fmla="*/ 3285468 w 3535092"/>
              <a:gd name="connsiteY46" fmla="*/ 552432 h 2673840"/>
              <a:gd name="connsiteX47" fmla="*/ 3168425 w 3535092"/>
              <a:gd name="connsiteY47" fmla="*/ 486595 h 2673840"/>
              <a:gd name="connsiteX48" fmla="*/ 3036751 w 3535092"/>
              <a:gd name="connsiteY48" fmla="*/ 464650 h 2673840"/>
              <a:gd name="connsiteX49" fmla="*/ 2912393 w 3535092"/>
              <a:gd name="connsiteY49" fmla="*/ 406128 h 2673840"/>
              <a:gd name="connsiteX50" fmla="*/ 2802665 w 3535092"/>
              <a:gd name="connsiteY50" fmla="*/ 311031 h 2673840"/>
              <a:gd name="connsiteX51" fmla="*/ 2649046 w 3535092"/>
              <a:gd name="connsiteY51" fmla="*/ 215933 h 2673840"/>
              <a:gd name="connsiteX52" fmla="*/ 2495426 w 3535092"/>
              <a:gd name="connsiteY52" fmla="*/ 120835 h 2673840"/>
              <a:gd name="connsiteX53" fmla="*/ 2371068 w 3535092"/>
              <a:gd name="connsiteY53" fmla="*/ 54999 h 2673840"/>
              <a:gd name="connsiteX54" fmla="*/ 2173558 w 3535092"/>
              <a:gd name="connsiteY54" fmla="*/ 3792 h 2673840"/>
              <a:gd name="connsiteX55" fmla="*/ 1910210 w 3535092"/>
              <a:gd name="connsiteY55" fmla="*/ 3792 h 2673840"/>
              <a:gd name="connsiteX56" fmla="*/ 1771222 w 3535092"/>
              <a:gd name="connsiteY56" fmla="*/ 18423 h 2673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3535092" h="2673840">
                <a:moveTo>
                  <a:pt x="1771222" y="18423"/>
                </a:moveTo>
                <a:lnTo>
                  <a:pt x="1639548" y="11107"/>
                </a:lnTo>
                <a:cubicBezTo>
                  <a:pt x="1585903" y="8669"/>
                  <a:pt x="1521286" y="-2304"/>
                  <a:pt x="1449353" y="3792"/>
                </a:cubicBezTo>
                <a:cubicBezTo>
                  <a:pt x="1377420" y="9888"/>
                  <a:pt x="1272569" y="31833"/>
                  <a:pt x="1207951" y="47683"/>
                </a:cubicBezTo>
                <a:cubicBezTo>
                  <a:pt x="1143333" y="63533"/>
                  <a:pt x="1111634" y="76944"/>
                  <a:pt x="1061647" y="98890"/>
                </a:cubicBezTo>
                <a:cubicBezTo>
                  <a:pt x="1011660" y="120836"/>
                  <a:pt x="944604" y="153754"/>
                  <a:pt x="908028" y="179357"/>
                </a:cubicBezTo>
                <a:cubicBezTo>
                  <a:pt x="871452" y="204960"/>
                  <a:pt x="883644" y="220810"/>
                  <a:pt x="842191" y="252509"/>
                </a:cubicBezTo>
                <a:cubicBezTo>
                  <a:pt x="800738" y="284208"/>
                  <a:pt x="725148" y="325661"/>
                  <a:pt x="659311" y="369552"/>
                </a:cubicBezTo>
                <a:cubicBezTo>
                  <a:pt x="593474" y="413443"/>
                  <a:pt x="504472" y="470746"/>
                  <a:pt x="447170" y="515856"/>
                </a:cubicBezTo>
                <a:cubicBezTo>
                  <a:pt x="389868" y="560966"/>
                  <a:pt x="356950" y="599981"/>
                  <a:pt x="315497" y="640215"/>
                </a:cubicBezTo>
                <a:cubicBezTo>
                  <a:pt x="274044" y="680449"/>
                  <a:pt x="233811" y="714586"/>
                  <a:pt x="198454" y="757258"/>
                </a:cubicBezTo>
                <a:cubicBezTo>
                  <a:pt x="163097" y="799930"/>
                  <a:pt x="135055" y="841383"/>
                  <a:pt x="103356" y="896247"/>
                </a:cubicBezTo>
                <a:cubicBezTo>
                  <a:pt x="71657" y="951111"/>
                  <a:pt x="24108" y="1048647"/>
                  <a:pt x="8258" y="1086442"/>
                </a:cubicBezTo>
                <a:cubicBezTo>
                  <a:pt x="-7592" y="1124237"/>
                  <a:pt x="3381" y="1101073"/>
                  <a:pt x="8258" y="1123018"/>
                </a:cubicBezTo>
                <a:cubicBezTo>
                  <a:pt x="13135" y="1144963"/>
                  <a:pt x="32642" y="1175443"/>
                  <a:pt x="37519" y="1218115"/>
                </a:cubicBezTo>
                <a:cubicBezTo>
                  <a:pt x="42396" y="1260787"/>
                  <a:pt x="35081" y="1331501"/>
                  <a:pt x="37519" y="1379050"/>
                </a:cubicBezTo>
                <a:cubicBezTo>
                  <a:pt x="39957" y="1426599"/>
                  <a:pt x="48492" y="1453421"/>
                  <a:pt x="52150" y="1503408"/>
                </a:cubicBezTo>
                <a:cubicBezTo>
                  <a:pt x="55808" y="1553395"/>
                  <a:pt x="55808" y="1632643"/>
                  <a:pt x="59465" y="1678973"/>
                </a:cubicBezTo>
                <a:cubicBezTo>
                  <a:pt x="63122" y="1725303"/>
                  <a:pt x="52150" y="1744810"/>
                  <a:pt x="74095" y="1781386"/>
                </a:cubicBezTo>
                <a:cubicBezTo>
                  <a:pt x="96040" y="1817962"/>
                  <a:pt x="149685" y="1859415"/>
                  <a:pt x="191138" y="1898429"/>
                </a:cubicBezTo>
                <a:cubicBezTo>
                  <a:pt x="232591" y="1937443"/>
                  <a:pt x="288674" y="1980115"/>
                  <a:pt x="322812" y="2015472"/>
                </a:cubicBezTo>
                <a:cubicBezTo>
                  <a:pt x="356950" y="2050829"/>
                  <a:pt x="358169" y="2071556"/>
                  <a:pt x="395964" y="2110570"/>
                </a:cubicBezTo>
                <a:cubicBezTo>
                  <a:pt x="433759" y="2149585"/>
                  <a:pt x="509349" y="2220298"/>
                  <a:pt x="549583" y="2249559"/>
                </a:cubicBezTo>
                <a:cubicBezTo>
                  <a:pt x="589817" y="2278820"/>
                  <a:pt x="615420" y="2264190"/>
                  <a:pt x="637366" y="2286135"/>
                </a:cubicBezTo>
                <a:cubicBezTo>
                  <a:pt x="659312" y="2308080"/>
                  <a:pt x="651996" y="2349533"/>
                  <a:pt x="681257" y="2381232"/>
                </a:cubicBezTo>
                <a:cubicBezTo>
                  <a:pt x="710518" y="2412931"/>
                  <a:pt x="739778" y="2447069"/>
                  <a:pt x="812930" y="2476330"/>
                </a:cubicBezTo>
                <a:cubicBezTo>
                  <a:pt x="886082" y="2505591"/>
                  <a:pt x="1049455" y="2539728"/>
                  <a:pt x="1120169" y="2556797"/>
                </a:cubicBezTo>
                <a:cubicBezTo>
                  <a:pt x="1190883" y="2573866"/>
                  <a:pt x="1187225" y="2565332"/>
                  <a:pt x="1237212" y="2578743"/>
                </a:cubicBezTo>
                <a:cubicBezTo>
                  <a:pt x="1287199" y="2592154"/>
                  <a:pt x="1367666" y="2621415"/>
                  <a:pt x="1420092" y="2637264"/>
                </a:cubicBezTo>
                <a:cubicBezTo>
                  <a:pt x="1472518" y="2653113"/>
                  <a:pt x="1490806" y="2667744"/>
                  <a:pt x="1551766" y="2673840"/>
                </a:cubicBezTo>
                <a:cubicBezTo>
                  <a:pt x="1612726" y="2679936"/>
                  <a:pt x="1728550" y="2679936"/>
                  <a:pt x="1785852" y="2673840"/>
                </a:cubicBezTo>
                <a:cubicBezTo>
                  <a:pt x="1843154" y="2667744"/>
                  <a:pt x="1851689" y="2648237"/>
                  <a:pt x="1895580" y="2637264"/>
                </a:cubicBezTo>
                <a:cubicBezTo>
                  <a:pt x="1939471" y="2626291"/>
                  <a:pt x="1977266" y="2609222"/>
                  <a:pt x="2049199" y="2608003"/>
                </a:cubicBezTo>
                <a:cubicBezTo>
                  <a:pt x="2121132" y="2606784"/>
                  <a:pt x="2230860" y="2644579"/>
                  <a:pt x="2327177" y="2629949"/>
                </a:cubicBezTo>
                <a:cubicBezTo>
                  <a:pt x="2423494" y="2615319"/>
                  <a:pt x="2557606" y="2559235"/>
                  <a:pt x="2627100" y="2520221"/>
                </a:cubicBezTo>
                <a:cubicBezTo>
                  <a:pt x="2696594" y="2481207"/>
                  <a:pt x="2690498" y="2438535"/>
                  <a:pt x="2744143" y="2395863"/>
                </a:cubicBezTo>
                <a:cubicBezTo>
                  <a:pt x="2797788" y="2353191"/>
                  <a:pt x="2885571" y="2310519"/>
                  <a:pt x="2948969" y="2264189"/>
                </a:cubicBezTo>
                <a:cubicBezTo>
                  <a:pt x="3012367" y="2217859"/>
                  <a:pt x="3072108" y="2167872"/>
                  <a:pt x="3124534" y="2117885"/>
                </a:cubicBezTo>
                <a:cubicBezTo>
                  <a:pt x="3176960" y="2067898"/>
                  <a:pt x="3222069" y="1998404"/>
                  <a:pt x="3263522" y="1964266"/>
                </a:cubicBezTo>
                <a:cubicBezTo>
                  <a:pt x="3304975" y="1930128"/>
                  <a:pt x="3336674" y="1950854"/>
                  <a:pt x="3373250" y="1913059"/>
                </a:cubicBezTo>
                <a:cubicBezTo>
                  <a:pt x="3409826" y="1875264"/>
                  <a:pt x="3456156" y="1802112"/>
                  <a:pt x="3482978" y="1737495"/>
                </a:cubicBezTo>
                <a:cubicBezTo>
                  <a:pt x="3509800" y="1672878"/>
                  <a:pt x="3529308" y="1588752"/>
                  <a:pt x="3534185" y="1525354"/>
                </a:cubicBezTo>
                <a:cubicBezTo>
                  <a:pt x="3539062" y="1461956"/>
                  <a:pt x="3523212" y="1424160"/>
                  <a:pt x="3512239" y="1357104"/>
                </a:cubicBezTo>
                <a:cubicBezTo>
                  <a:pt x="3501266" y="1290048"/>
                  <a:pt x="3481759" y="1207143"/>
                  <a:pt x="3468348" y="1123018"/>
                </a:cubicBezTo>
                <a:cubicBezTo>
                  <a:pt x="3454937" y="1038893"/>
                  <a:pt x="3448841" y="924288"/>
                  <a:pt x="3431772" y="852355"/>
                </a:cubicBezTo>
                <a:cubicBezTo>
                  <a:pt x="3414703" y="780422"/>
                  <a:pt x="3390319" y="741408"/>
                  <a:pt x="3365935" y="691421"/>
                </a:cubicBezTo>
                <a:cubicBezTo>
                  <a:pt x="3341551" y="641434"/>
                  <a:pt x="3318386" y="586570"/>
                  <a:pt x="3285468" y="552432"/>
                </a:cubicBezTo>
                <a:cubicBezTo>
                  <a:pt x="3252550" y="518294"/>
                  <a:pt x="3209878" y="501225"/>
                  <a:pt x="3168425" y="486595"/>
                </a:cubicBezTo>
                <a:cubicBezTo>
                  <a:pt x="3126972" y="471965"/>
                  <a:pt x="3079423" y="478061"/>
                  <a:pt x="3036751" y="464650"/>
                </a:cubicBezTo>
                <a:cubicBezTo>
                  <a:pt x="2994079" y="451239"/>
                  <a:pt x="2951407" y="431731"/>
                  <a:pt x="2912393" y="406128"/>
                </a:cubicBezTo>
                <a:cubicBezTo>
                  <a:pt x="2873379" y="380525"/>
                  <a:pt x="2846556" y="342730"/>
                  <a:pt x="2802665" y="311031"/>
                </a:cubicBezTo>
                <a:cubicBezTo>
                  <a:pt x="2758774" y="279332"/>
                  <a:pt x="2649046" y="215933"/>
                  <a:pt x="2649046" y="215933"/>
                </a:cubicBezTo>
                <a:cubicBezTo>
                  <a:pt x="2597840" y="184234"/>
                  <a:pt x="2541756" y="147657"/>
                  <a:pt x="2495426" y="120835"/>
                </a:cubicBezTo>
                <a:cubicBezTo>
                  <a:pt x="2449096" y="94013"/>
                  <a:pt x="2424713" y="74506"/>
                  <a:pt x="2371068" y="54999"/>
                </a:cubicBezTo>
                <a:cubicBezTo>
                  <a:pt x="2317423" y="35492"/>
                  <a:pt x="2250368" y="12326"/>
                  <a:pt x="2173558" y="3792"/>
                </a:cubicBezTo>
                <a:cubicBezTo>
                  <a:pt x="2096748" y="-4742"/>
                  <a:pt x="1910210" y="3792"/>
                  <a:pt x="1910210" y="3792"/>
                </a:cubicBezTo>
                <a:lnTo>
                  <a:pt x="1771222" y="18423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2" name="Conector reto 31"/>
          <p:cNvCxnSpPr/>
          <p:nvPr/>
        </p:nvCxnSpPr>
        <p:spPr>
          <a:xfrm flipV="1">
            <a:off x="6413201" y="3483252"/>
            <a:ext cx="1291" cy="1980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aixaDeTexto 32"/>
              <p:cNvSpPr txBox="1"/>
              <p:nvPr/>
            </p:nvSpPr>
            <p:spPr>
              <a:xfrm>
                <a:off x="6017221" y="3298045"/>
                <a:ext cx="3794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𝑍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3" name="CaixaDeTexto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7221" y="3298045"/>
                <a:ext cx="379463" cy="369332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Elipse 33"/>
          <p:cNvSpPr/>
          <p:nvPr/>
        </p:nvSpPr>
        <p:spPr>
          <a:xfrm>
            <a:off x="7606190" y="4509120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aixaDeTexto 34"/>
              <p:cNvSpPr txBox="1"/>
              <p:nvPr/>
            </p:nvSpPr>
            <p:spPr>
              <a:xfrm>
                <a:off x="5964636" y="5304977"/>
                <a:ext cx="469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5" name="CaixaDeTexto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4636" y="5304977"/>
                <a:ext cx="469487" cy="461665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Elipse 35"/>
          <p:cNvSpPr/>
          <p:nvPr/>
        </p:nvSpPr>
        <p:spPr>
          <a:xfrm>
            <a:off x="6367806" y="5411568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7" name="Conector reto 36"/>
          <p:cNvCxnSpPr/>
          <p:nvPr/>
        </p:nvCxnSpPr>
        <p:spPr>
          <a:xfrm flipV="1">
            <a:off x="6413200" y="5449443"/>
            <a:ext cx="2160000" cy="10699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to 37"/>
          <p:cNvCxnSpPr/>
          <p:nvPr/>
        </p:nvCxnSpPr>
        <p:spPr>
          <a:xfrm flipH="1">
            <a:off x="6421806" y="4545931"/>
            <a:ext cx="1224000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Arco 38"/>
          <p:cNvSpPr/>
          <p:nvPr/>
        </p:nvSpPr>
        <p:spPr>
          <a:xfrm>
            <a:off x="6144716" y="3624177"/>
            <a:ext cx="540000" cy="180000"/>
          </a:xfrm>
          <a:prstGeom prst="arc">
            <a:avLst>
              <a:gd name="adj1" fmla="val 19603726"/>
              <a:gd name="adj2" fmla="val 12826885"/>
            </a:avLst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CaixaDeTexto 39"/>
              <p:cNvSpPr txBox="1"/>
              <p:nvPr/>
            </p:nvSpPr>
            <p:spPr>
              <a:xfrm>
                <a:off x="6554158" y="3307570"/>
                <a:ext cx="35856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i="1" smtClean="0">
                          <a:latin typeface="Cambria Math"/>
                          <a:ea typeface="Cambria Math"/>
                        </a:rPr>
                        <m:t>𝜔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40" name="CaixaDeTexto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4158" y="3307570"/>
                <a:ext cx="358560" cy="307777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CaixaDeTexto 40"/>
              <p:cNvSpPr txBox="1"/>
              <p:nvPr/>
            </p:nvSpPr>
            <p:spPr>
              <a:xfrm>
                <a:off x="4884516" y="5383855"/>
                <a:ext cx="101970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pt-BR" sz="1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𝑋</m:t>
                          </m:r>
                        </m:e>
                        <m:sup>
                          <m:r>
                            <a:rPr lang="pt-BR" sz="1400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sz="1400" b="0" i="1" smtClean="0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pt-BR" sz="1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𝑌</m:t>
                          </m:r>
                        </m:e>
                        <m:sup>
                          <m:r>
                            <a:rPr lang="pt-BR" sz="1400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sz="1400" b="0" i="1" smtClean="0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pt-BR" sz="1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𝑍</m:t>
                          </m:r>
                        </m:e>
                        <m:sup>
                          <m:r>
                            <a:rPr lang="pt-BR" sz="14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sz="14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41" name="CaixaDeTexto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4516" y="5383855"/>
                <a:ext cx="1019702" cy="307777"/>
              </a:xfrm>
              <a:prstGeom prst="rect">
                <a:avLst/>
              </a:prstGeom>
              <a:blipFill rotWithShape="1">
                <a:blip r:embed="rId19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aixaDeTexto 41"/>
              <p:cNvSpPr txBox="1"/>
              <p:nvPr/>
            </p:nvSpPr>
            <p:spPr>
              <a:xfrm>
                <a:off x="6614958" y="4800921"/>
                <a:ext cx="3577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/>
                          <a:ea typeface="Cambria Math"/>
                        </a:rPr>
                        <m:t>ℓ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2" name="CaixaDeTexto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4958" y="4800921"/>
                <a:ext cx="357790" cy="369332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CaixaDeTexto 42"/>
              <p:cNvSpPr txBox="1"/>
              <p:nvPr/>
            </p:nvSpPr>
            <p:spPr>
              <a:xfrm>
                <a:off x="5388572" y="4810213"/>
                <a:ext cx="43197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/>
                        </a:rPr>
                        <m:t>𝑑𝑣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43" name="CaixaDeTexto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8572" y="4810213"/>
                <a:ext cx="431977" cy="307777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4" name="Grupo 43"/>
          <p:cNvGrpSpPr>
            <a:grpSpLocks noChangeAspect="1"/>
          </p:cNvGrpSpPr>
          <p:nvPr/>
        </p:nvGrpSpPr>
        <p:grpSpPr>
          <a:xfrm>
            <a:off x="5513647" y="5140248"/>
            <a:ext cx="181551" cy="198450"/>
            <a:chOff x="5388005" y="3300750"/>
            <a:chExt cx="2693711" cy="1784434"/>
          </a:xfrm>
        </p:grpSpPr>
        <p:cxnSp>
          <p:nvCxnSpPr>
            <p:cNvPr id="45" name="Conector reto 44"/>
            <p:cNvCxnSpPr/>
            <p:nvPr/>
          </p:nvCxnSpPr>
          <p:spPr>
            <a:xfrm>
              <a:off x="6231668" y="3314868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 reto 45"/>
            <p:cNvCxnSpPr/>
            <p:nvPr/>
          </p:nvCxnSpPr>
          <p:spPr>
            <a:xfrm rot="16200000">
              <a:off x="7544992" y="3852629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de seta reta 46"/>
            <p:cNvCxnSpPr>
              <a:cxnSpLocks noChangeAspect="1"/>
            </p:cNvCxnSpPr>
            <p:nvPr/>
          </p:nvCxnSpPr>
          <p:spPr>
            <a:xfrm flipV="1">
              <a:off x="7246172" y="3312559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reto 47"/>
            <p:cNvCxnSpPr/>
            <p:nvPr/>
          </p:nvCxnSpPr>
          <p:spPr>
            <a:xfrm>
              <a:off x="6245716" y="4400317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ector de seta reta 48"/>
            <p:cNvCxnSpPr>
              <a:cxnSpLocks noChangeAspect="1"/>
            </p:cNvCxnSpPr>
            <p:nvPr/>
          </p:nvCxnSpPr>
          <p:spPr>
            <a:xfrm flipV="1">
              <a:off x="7244828" y="4408580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ctor reto 49"/>
            <p:cNvCxnSpPr/>
            <p:nvPr/>
          </p:nvCxnSpPr>
          <p:spPr>
            <a:xfrm rot="16200000">
              <a:off x="5679509" y="3851375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 reto 50"/>
            <p:cNvCxnSpPr/>
            <p:nvPr/>
          </p:nvCxnSpPr>
          <p:spPr>
            <a:xfrm>
              <a:off x="5401970" y="5085184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ector de seta reta 51"/>
            <p:cNvCxnSpPr>
              <a:cxnSpLocks noChangeAspect="1"/>
            </p:cNvCxnSpPr>
            <p:nvPr/>
          </p:nvCxnSpPr>
          <p:spPr>
            <a:xfrm flipV="1">
              <a:off x="5413336" y="4392722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ector reto 52"/>
            <p:cNvCxnSpPr/>
            <p:nvPr/>
          </p:nvCxnSpPr>
          <p:spPr>
            <a:xfrm rot="16200000">
              <a:off x="6734827" y="4534743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ector reto 53"/>
            <p:cNvCxnSpPr/>
            <p:nvPr/>
          </p:nvCxnSpPr>
          <p:spPr>
            <a:xfrm rot="16200000">
              <a:off x="4854123" y="4539740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ctor reto 54"/>
            <p:cNvCxnSpPr/>
            <p:nvPr/>
          </p:nvCxnSpPr>
          <p:spPr>
            <a:xfrm>
              <a:off x="5420330" y="3989298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de seta reta 55"/>
            <p:cNvCxnSpPr>
              <a:cxnSpLocks noChangeAspect="1"/>
            </p:cNvCxnSpPr>
            <p:nvPr/>
          </p:nvCxnSpPr>
          <p:spPr>
            <a:xfrm flipV="1">
              <a:off x="5388005" y="3300750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7" name="Conector de seta reta 56"/>
          <p:cNvCxnSpPr/>
          <p:nvPr/>
        </p:nvCxnSpPr>
        <p:spPr>
          <a:xfrm flipV="1">
            <a:off x="5577697" y="4547377"/>
            <a:ext cx="2057563" cy="668117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CaixaDeTexto 57"/>
              <p:cNvSpPr txBox="1"/>
              <p:nvPr/>
            </p:nvSpPr>
            <p:spPr>
              <a:xfrm>
                <a:off x="6342819" y="4206886"/>
                <a:ext cx="976869" cy="3592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pt-BR" sz="1400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sz="14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400" i="1">
                                  <a:latin typeface="Cambria Math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pt-BR" sz="1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4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4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400" i="1">
                                  <a:latin typeface="Cambria Math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pt-BR" sz="1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58" name="CaixaDeTexto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2819" y="4206886"/>
                <a:ext cx="976869" cy="359201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Forma livre 58"/>
          <p:cNvSpPr/>
          <p:nvPr/>
        </p:nvSpPr>
        <p:spPr>
          <a:xfrm rot="561971">
            <a:off x="7896225" y="3666620"/>
            <a:ext cx="1162050" cy="143205"/>
          </a:xfrm>
          <a:custGeom>
            <a:avLst/>
            <a:gdLst>
              <a:gd name="connsiteX0" fmla="*/ 0 w 1162050"/>
              <a:gd name="connsiteY0" fmla="*/ 134040 h 143205"/>
              <a:gd name="connsiteX1" fmla="*/ 171450 w 1162050"/>
              <a:gd name="connsiteY1" fmla="*/ 134040 h 143205"/>
              <a:gd name="connsiteX2" fmla="*/ 419100 w 1162050"/>
              <a:gd name="connsiteY2" fmla="*/ 38790 h 143205"/>
              <a:gd name="connsiteX3" fmla="*/ 762000 w 1162050"/>
              <a:gd name="connsiteY3" fmla="*/ 690 h 143205"/>
              <a:gd name="connsiteX4" fmla="*/ 1009650 w 1162050"/>
              <a:gd name="connsiteY4" fmla="*/ 67365 h 143205"/>
              <a:gd name="connsiteX5" fmla="*/ 1162050 w 1162050"/>
              <a:gd name="connsiteY5" fmla="*/ 124515 h 143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62050" h="143205">
                <a:moveTo>
                  <a:pt x="0" y="134040"/>
                </a:moveTo>
                <a:cubicBezTo>
                  <a:pt x="50800" y="141977"/>
                  <a:pt x="101600" y="149915"/>
                  <a:pt x="171450" y="134040"/>
                </a:cubicBezTo>
                <a:cubicBezTo>
                  <a:pt x="241300" y="118165"/>
                  <a:pt x="320675" y="61015"/>
                  <a:pt x="419100" y="38790"/>
                </a:cubicBezTo>
                <a:cubicBezTo>
                  <a:pt x="517525" y="16565"/>
                  <a:pt x="663575" y="-4072"/>
                  <a:pt x="762000" y="690"/>
                </a:cubicBezTo>
                <a:cubicBezTo>
                  <a:pt x="860425" y="5452"/>
                  <a:pt x="942975" y="46728"/>
                  <a:pt x="1009650" y="67365"/>
                </a:cubicBezTo>
                <a:cubicBezTo>
                  <a:pt x="1076325" y="88002"/>
                  <a:pt x="1119187" y="106258"/>
                  <a:pt x="1162050" y="124515"/>
                </a:cubicBezTo>
              </a:path>
            </a:pathLst>
          </a:cu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0" name="Elipse 59"/>
          <p:cNvSpPr/>
          <p:nvPr/>
        </p:nvSpPr>
        <p:spPr>
          <a:xfrm>
            <a:off x="8481576" y="3655648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1" name="Forma livre 60"/>
          <p:cNvSpPr/>
          <p:nvPr/>
        </p:nvSpPr>
        <p:spPr>
          <a:xfrm rot="279743">
            <a:off x="7944195" y="4005064"/>
            <a:ext cx="1057275" cy="133512"/>
          </a:xfrm>
          <a:custGeom>
            <a:avLst/>
            <a:gdLst>
              <a:gd name="connsiteX0" fmla="*/ 1057275 w 1057275"/>
              <a:gd name="connsiteY0" fmla="*/ 133512 h 133512"/>
              <a:gd name="connsiteX1" fmla="*/ 685800 w 1057275"/>
              <a:gd name="connsiteY1" fmla="*/ 28737 h 133512"/>
              <a:gd name="connsiteX2" fmla="*/ 304800 w 1057275"/>
              <a:gd name="connsiteY2" fmla="*/ 162 h 133512"/>
              <a:gd name="connsiteX3" fmla="*/ 0 w 1057275"/>
              <a:gd name="connsiteY3" fmla="*/ 19212 h 133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7275" h="133512">
                <a:moveTo>
                  <a:pt x="1057275" y="133512"/>
                </a:moveTo>
                <a:cubicBezTo>
                  <a:pt x="934243" y="92237"/>
                  <a:pt x="811212" y="50962"/>
                  <a:pt x="685800" y="28737"/>
                </a:cubicBezTo>
                <a:cubicBezTo>
                  <a:pt x="560387" y="6512"/>
                  <a:pt x="419100" y="1749"/>
                  <a:pt x="304800" y="162"/>
                </a:cubicBezTo>
                <a:cubicBezTo>
                  <a:pt x="190500" y="-1426"/>
                  <a:pt x="95250" y="8893"/>
                  <a:pt x="0" y="19212"/>
                </a:cubicBezTo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2" name="Forma livre 61"/>
          <p:cNvSpPr/>
          <p:nvPr/>
        </p:nvSpPr>
        <p:spPr>
          <a:xfrm>
            <a:off x="7962900" y="4303668"/>
            <a:ext cx="1047750" cy="76200"/>
          </a:xfrm>
          <a:custGeom>
            <a:avLst/>
            <a:gdLst>
              <a:gd name="connsiteX0" fmla="*/ 1047750 w 1047750"/>
              <a:gd name="connsiteY0" fmla="*/ 76200 h 76200"/>
              <a:gd name="connsiteX1" fmla="*/ 533400 w 1047750"/>
              <a:gd name="connsiteY1" fmla="*/ 19050 h 76200"/>
              <a:gd name="connsiteX2" fmla="*/ 0 w 1047750"/>
              <a:gd name="connsiteY2" fmla="*/ 0 h 76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47750" h="76200">
                <a:moveTo>
                  <a:pt x="1047750" y="76200"/>
                </a:moveTo>
                <a:cubicBezTo>
                  <a:pt x="877887" y="53975"/>
                  <a:pt x="708025" y="31750"/>
                  <a:pt x="533400" y="19050"/>
                </a:cubicBezTo>
                <a:cubicBezTo>
                  <a:pt x="358775" y="6350"/>
                  <a:pt x="179387" y="3175"/>
                  <a:pt x="0" y="0"/>
                </a:cubicBezTo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CaixaDeTexto 62"/>
              <p:cNvSpPr txBox="1"/>
              <p:nvPr/>
            </p:nvSpPr>
            <p:spPr>
              <a:xfrm>
                <a:off x="8444574" y="3409255"/>
                <a:ext cx="3397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63" name="CaixaDeTexto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4574" y="3409255"/>
                <a:ext cx="339708" cy="307777"/>
              </a:xfrm>
              <a:prstGeom prst="rect">
                <a:avLst/>
              </a:prstGeom>
              <a:blipFill rotWithShape="1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Conector de seta reta 63"/>
          <p:cNvCxnSpPr/>
          <p:nvPr/>
        </p:nvCxnSpPr>
        <p:spPr>
          <a:xfrm rot="300000" flipH="1">
            <a:off x="8435998" y="3673368"/>
            <a:ext cx="54006" cy="26497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de seta reta 64"/>
          <p:cNvCxnSpPr/>
          <p:nvPr/>
        </p:nvCxnSpPr>
        <p:spPr>
          <a:xfrm rot="180000">
            <a:off x="8495438" y="3674804"/>
            <a:ext cx="0" cy="26353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etângulo 65"/>
              <p:cNvSpPr/>
              <p:nvPr/>
            </p:nvSpPr>
            <p:spPr>
              <a:xfrm>
                <a:off x="8121536" y="3603737"/>
                <a:ext cx="423385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1400" i="1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66" name="Retângulo 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1536" y="3603737"/>
                <a:ext cx="423385" cy="307777"/>
              </a:xfrm>
              <a:prstGeom prst="rect">
                <a:avLst/>
              </a:prstGeom>
              <a:blipFill rotWithShape="1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Retângulo 66"/>
              <p:cNvSpPr/>
              <p:nvPr/>
            </p:nvSpPr>
            <p:spPr>
              <a:xfrm>
                <a:off x="8423430" y="3645024"/>
                <a:ext cx="421205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 i="1" smtClean="0"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1400" i="1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67" name="Retângulo 6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3430" y="3645024"/>
                <a:ext cx="421205" cy="307777"/>
              </a:xfrm>
              <a:prstGeom prst="rect">
                <a:avLst/>
              </a:prstGeom>
              <a:blipFill rotWithShape="1">
                <a:blip r:embed="rId25"/>
                <a:stretch>
                  <a:fillRect b="-2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Elipse 67"/>
          <p:cNvSpPr/>
          <p:nvPr/>
        </p:nvSpPr>
        <p:spPr>
          <a:xfrm>
            <a:off x="8460432" y="3995494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9" name="Elipse 68"/>
          <p:cNvSpPr/>
          <p:nvPr/>
        </p:nvSpPr>
        <p:spPr>
          <a:xfrm>
            <a:off x="8444574" y="4298382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CaixaDeTexto 69"/>
              <p:cNvSpPr txBox="1"/>
              <p:nvPr/>
            </p:nvSpPr>
            <p:spPr>
              <a:xfrm>
                <a:off x="8405787" y="3980033"/>
                <a:ext cx="3988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70" name="CaixaDeTexto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5787" y="3980033"/>
                <a:ext cx="398827" cy="307777"/>
              </a:xfrm>
              <a:prstGeom prst="rect">
                <a:avLst/>
              </a:prstGeom>
              <a:blipFill rotWithShape="1"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CaixaDeTexto 70"/>
              <p:cNvSpPr txBox="1"/>
              <p:nvPr/>
            </p:nvSpPr>
            <p:spPr>
              <a:xfrm>
                <a:off x="8403889" y="4284648"/>
                <a:ext cx="35182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/>
                        </a:rPr>
                        <m:t>𝑄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71" name="CaixaDeTexto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3889" y="4284648"/>
                <a:ext cx="351828" cy="307777"/>
              </a:xfrm>
              <a:prstGeom prst="rect">
                <a:avLst/>
              </a:prstGeom>
              <a:blipFill rotWithShape="1">
                <a:blip r:embed="rId27"/>
                <a:stretch>
                  <a:fillRect b="-6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Conector de seta reta 71"/>
          <p:cNvCxnSpPr/>
          <p:nvPr/>
        </p:nvCxnSpPr>
        <p:spPr>
          <a:xfrm flipH="1">
            <a:off x="8424303" y="4012264"/>
            <a:ext cx="54006" cy="26497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Retângulo 72"/>
              <p:cNvSpPr/>
              <p:nvPr/>
            </p:nvSpPr>
            <p:spPr>
              <a:xfrm>
                <a:off x="8105678" y="3923883"/>
                <a:ext cx="423385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73" name="Retângulo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5678" y="3923883"/>
                <a:ext cx="423385" cy="307777"/>
              </a:xfrm>
              <a:prstGeom prst="rect">
                <a:avLst/>
              </a:prstGeom>
              <a:blipFill rotWithShape="1">
                <a:blip r:embed="rId28"/>
                <a:stretch>
                  <a:fillRect b="-2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4" name="Conector de seta reta 73"/>
          <p:cNvCxnSpPr/>
          <p:nvPr/>
        </p:nvCxnSpPr>
        <p:spPr>
          <a:xfrm rot="180000">
            <a:off x="8456757" y="4314480"/>
            <a:ext cx="0" cy="26353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Retângulo 74"/>
              <p:cNvSpPr/>
              <p:nvPr/>
            </p:nvSpPr>
            <p:spPr>
              <a:xfrm>
                <a:off x="8083230" y="4258091"/>
                <a:ext cx="428066" cy="32303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 i="1" smtClean="0"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/>
                            </a:rPr>
                            <m:t>𝑄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75" name="Retângulo 7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3230" y="4258091"/>
                <a:ext cx="428066" cy="323037"/>
              </a:xfrm>
              <a:prstGeom prst="rect">
                <a:avLst/>
              </a:prstGeom>
              <a:blipFill rotWithShape="1">
                <a:blip r:embed="rId29"/>
                <a:stretch>
                  <a:fillRect b="-192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CaixaDeTexto 75"/>
          <p:cNvSpPr txBox="1"/>
          <p:nvPr/>
        </p:nvSpPr>
        <p:spPr>
          <a:xfrm>
            <a:off x="7740352" y="4150479"/>
            <a:ext cx="2728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E</a:t>
            </a:r>
            <a:endParaRPr lang="pt-BR" sz="1400" dirty="0"/>
          </a:p>
        </p:txBody>
      </p:sp>
      <p:sp>
        <p:nvSpPr>
          <p:cNvPr id="77" name="CaixaDeTexto 76"/>
          <p:cNvSpPr txBox="1"/>
          <p:nvPr/>
        </p:nvSpPr>
        <p:spPr>
          <a:xfrm>
            <a:off x="7717636" y="3828501"/>
            <a:ext cx="2984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G</a:t>
            </a:r>
            <a:endParaRPr lang="pt-BR" sz="1400" dirty="0"/>
          </a:p>
        </p:txBody>
      </p:sp>
      <p:sp>
        <p:nvSpPr>
          <p:cNvPr id="78" name="CaixaDeTexto 77"/>
          <p:cNvSpPr txBox="1"/>
          <p:nvPr/>
        </p:nvSpPr>
        <p:spPr>
          <a:xfrm>
            <a:off x="7606908" y="3553271"/>
            <a:ext cx="3533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ST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42970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/>
              <p:cNvSpPr txBox="1"/>
              <p:nvPr/>
            </p:nvSpPr>
            <p:spPr>
              <a:xfrm>
                <a:off x="73713" y="57673"/>
                <a:ext cx="216386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𝛅</m:t>
                          </m:r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13" y="57673"/>
                <a:ext cx="2163863" cy="461665"/>
              </a:xfrm>
              <a:prstGeom prst="rect">
                <a:avLst/>
              </a:prstGeom>
              <a:blipFill rotWithShape="1">
                <a:blip r:embed="rId2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aixaDeTexto 2"/>
          <p:cNvSpPr txBox="1"/>
          <p:nvPr/>
        </p:nvSpPr>
        <p:spPr>
          <a:xfrm>
            <a:off x="63350" y="476672"/>
            <a:ext cx="21845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Vetor distúrbio de gravidade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73713" y="1330092"/>
                <a:ext cx="216386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𝛿</m:t>
                          </m:r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𝑔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𝑔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𝛾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13" y="1330092"/>
                <a:ext cx="2163863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aixaDeTexto 4"/>
          <p:cNvSpPr txBox="1"/>
          <p:nvPr/>
        </p:nvSpPr>
        <p:spPr>
          <a:xfrm>
            <a:off x="63350" y="1763524"/>
            <a:ext cx="2184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Distúrbio de gravidade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/>
              <p:cNvSpPr txBox="1"/>
              <p:nvPr/>
            </p:nvSpPr>
            <p:spPr>
              <a:xfrm>
                <a:off x="2350115" y="1317043"/>
                <a:ext cx="2163863" cy="4877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𝛥</m:t>
                          </m:r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𝑔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𝑔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𝛾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𝑄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CaixaDe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0115" y="1317043"/>
                <a:ext cx="2163863" cy="487762"/>
              </a:xfrm>
              <a:prstGeom prst="rect">
                <a:avLst/>
              </a:prstGeom>
              <a:blipFill rotWithShape="1">
                <a:blip r:embed="rId4"/>
                <a:stretch>
                  <a:fillRect b="-875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aixaDeTexto 6"/>
          <p:cNvSpPr txBox="1"/>
          <p:nvPr/>
        </p:nvSpPr>
        <p:spPr>
          <a:xfrm>
            <a:off x="2339752" y="1763524"/>
            <a:ext cx="2184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Anomalia de gravidade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/>
              <p:cNvSpPr txBox="1"/>
              <p:nvPr/>
            </p:nvSpPr>
            <p:spPr>
              <a:xfrm>
                <a:off x="2350115" y="44624"/>
                <a:ext cx="2163863" cy="4877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𝚫</m:t>
                          </m:r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𝑄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CaixaDeTexto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0115" y="44624"/>
                <a:ext cx="2163863" cy="487762"/>
              </a:xfrm>
              <a:prstGeom prst="rect">
                <a:avLst/>
              </a:prstGeom>
              <a:blipFill rotWithShape="1">
                <a:blip r:embed="rId5"/>
                <a:stretch>
                  <a:fillRect l="-282" b="-875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aixaDeTexto 8"/>
          <p:cNvSpPr txBox="1"/>
          <p:nvPr/>
        </p:nvSpPr>
        <p:spPr>
          <a:xfrm>
            <a:off x="2339752" y="476672"/>
            <a:ext cx="21845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Vetor anomalia de gravidade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ixaDeTexto 9"/>
              <p:cNvSpPr txBox="1"/>
              <p:nvPr/>
            </p:nvSpPr>
            <p:spPr>
              <a:xfrm>
                <a:off x="40325" y="2971068"/>
                <a:ext cx="1250727" cy="3761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𝑊</m:t>
                              </m:r>
                            </m:e>
                          </m:acc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CaixaDeTexto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25" y="2971068"/>
                <a:ext cx="1250727" cy="376193"/>
              </a:xfrm>
              <a:prstGeom prst="rect">
                <a:avLst/>
              </a:prstGeom>
              <a:blipFill rotWithShape="1">
                <a:blip r:embed="rId6"/>
                <a:stretch>
                  <a:fillRect t="-8065" r="-18537" b="-483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ixaDeTexto 10"/>
              <p:cNvSpPr txBox="1"/>
              <p:nvPr/>
            </p:nvSpPr>
            <p:spPr>
              <a:xfrm>
                <a:off x="342026" y="3319720"/>
                <a:ext cx="16173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𝑈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CaixaDeTexto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026" y="3319720"/>
                <a:ext cx="1617302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ixaDeTexto 11"/>
              <p:cNvSpPr txBox="1"/>
              <p:nvPr/>
            </p:nvSpPr>
            <p:spPr>
              <a:xfrm>
                <a:off x="2666278" y="2978368"/>
                <a:ext cx="12447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𝑊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CaixaDeTexto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6278" y="2978368"/>
                <a:ext cx="1244764" cy="369332"/>
              </a:xfrm>
              <a:prstGeom prst="rect">
                <a:avLst/>
              </a:prstGeom>
              <a:blipFill rotWithShape="1">
                <a:blip r:embed="rId8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ixaDeTexto 12"/>
              <p:cNvSpPr txBox="1"/>
              <p:nvPr/>
            </p:nvSpPr>
            <p:spPr>
              <a:xfrm>
                <a:off x="2985668" y="3323590"/>
                <a:ext cx="15863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CaixaDeTexto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5668" y="3323590"/>
                <a:ext cx="1586332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CaixaDeTexto 13"/>
          <p:cNvSpPr txBox="1"/>
          <p:nvPr/>
        </p:nvSpPr>
        <p:spPr>
          <a:xfrm>
            <a:off x="35496" y="2680811"/>
            <a:ext cx="19025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Vetor gravidade normal</a:t>
            </a:r>
            <a:endParaRPr lang="pt-BR" sz="1400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2656082" y="2680811"/>
            <a:ext cx="13398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Vetor gravidade</a:t>
            </a:r>
            <a:endParaRPr lang="pt-BR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ixaDeTexto 17"/>
              <p:cNvSpPr txBox="1"/>
              <p:nvPr/>
            </p:nvSpPr>
            <p:spPr>
              <a:xfrm>
                <a:off x="2599158" y="4177165"/>
                <a:ext cx="16657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8" name="CaixaDeTexto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9158" y="4177165"/>
                <a:ext cx="1665776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ixaDeTexto 18"/>
              <p:cNvSpPr txBox="1"/>
              <p:nvPr/>
            </p:nvSpPr>
            <p:spPr>
              <a:xfrm>
                <a:off x="2656082" y="5922489"/>
                <a:ext cx="1813637" cy="8188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</a:rPr>
                        <m:t>𝐺</m:t>
                      </m:r>
                      <m:nary>
                        <m:naryPr>
                          <m:chr m:val="∭"/>
                          <m:limLoc m:val="undOvr"/>
                          <m:subHide m:val="on"/>
                          <m:supHide m:val="on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𝜌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ℓ</m:t>
                              </m:r>
                            </m:den>
                          </m:f>
                          <m:r>
                            <a:rPr lang="pt-BR" b="0" i="1" smtClean="0">
                              <a:latin typeface="Cambria Math"/>
                            </a:rPr>
                            <m:t>𝑑𝑣</m:t>
                          </m:r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9" name="CaixaDeTexto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6082" y="5922489"/>
                <a:ext cx="1813637" cy="818879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ixaDeTexto 19"/>
              <p:cNvSpPr txBox="1"/>
              <p:nvPr/>
            </p:nvSpPr>
            <p:spPr>
              <a:xfrm>
                <a:off x="138949" y="4170304"/>
                <a:ext cx="1696747" cy="3761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𝑊</m:t>
                              </m:r>
                            </m:e>
                          </m:acc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0" name="CaixaDeTexto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949" y="4170304"/>
                <a:ext cx="1696747" cy="376193"/>
              </a:xfrm>
              <a:prstGeom prst="rect">
                <a:avLst/>
              </a:prstGeom>
              <a:blipFill rotWithShape="1">
                <a:blip r:embed="rId12"/>
                <a:stretch>
                  <a:fillRect t="-806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ixaDeTexto 20"/>
              <p:cNvSpPr txBox="1"/>
              <p:nvPr/>
            </p:nvSpPr>
            <p:spPr>
              <a:xfrm>
                <a:off x="1115616" y="4906296"/>
                <a:ext cx="2357825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pt-BR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𝜔</m:t>
                          </m:r>
                        </m:e>
                        <m:sup>
                          <m:r>
                            <a:rPr lang="pt-BR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b="0" i="1" smtClean="0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1" name="CaixaDeTexto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616" y="4906296"/>
                <a:ext cx="2357825" cy="610936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ixaDeTexto 21"/>
              <p:cNvSpPr txBox="1"/>
              <p:nvPr/>
            </p:nvSpPr>
            <p:spPr>
              <a:xfrm>
                <a:off x="59305" y="5922489"/>
                <a:ext cx="1844608" cy="8188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</a:rPr>
                        <m:t>𝐺</m:t>
                      </m:r>
                      <m:nary>
                        <m:naryPr>
                          <m:chr m:val="∭"/>
                          <m:limLoc m:val="undOvr"/>
                          <m:subHide m:val="on"/>
                          <m:supHide m:val="on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acc>
                                <m:accPr>
                                  <m:chr m:val="̃"/>
                                  <m:ctrlPr>
                                    <a:rPr lang="pt-BR" b="0" i="1" smtClean="0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pt-BR" b="0" i="1" smtClean="0">
                                      <a:latin typeface="Cambria Math"/>
                                      <a:ea typeface="Cambria Math"/>
                                    </a:rPr>
                                    <m:t>𝜌</m:t>
                                  </m:r>
                                </m:e>
                              </m:acc>
                            </m:num>
                            <m:den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ℓ</m:t>
                              </m:r>
                            </m:den>
                          </m:f>
                          <m:r>
                            <a:rPr lang="pt-BR" b="0" i="1" smtClean="0">
                              <a:latin typeface="Cambria Math"/>
                            </a:rPr>
                            <m:t>𝑑𝑣</m:t>
                          </m:r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2" name="CaixaDeTexto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05" y="5922489"/>
                <a:ext cx="1844608" cy="818879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CaixaDeTexto 22"/>
          <p:cNvSpPr txBox="1"/>
          <p:nvPr/>
        </p:nvSpPr>
        <p:spPr>
          <a:xfrm>
            <a:off x="11038" y="3862527"/>
            <a:ext cx="24007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Potencial de gravidade normal</a:t>
            </a:r>
            <a:endParaRPr lang="pt-BR" sz="1400" dirty="0"/>
          </a:p>
        </p:txBody>
      </p:sp>
      <p:sp>
        <p:nvSpPr>
          <p:cNvPr id="24" name="CaixaDeTexto 23"/>
          <p:cNvSpPr txBox="1"/>
          <p:nvPr/>
        </p:nvSpPr>
        <p:spPr>
          <a:xfrm>
            <a:off x="2513012" y="3862526"/>
            <a:ext cx="18380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Potencial de gravidade</a:t>
            </a:r>
            <a:endParaRPr lang="pt-BR" sz="1400" dirty="0"/>
          </a:p>
        </p:txBody>
      </p:sp>
      <p:sp>
        <p:nvSpPr>
          <p:cNvPr id="25" name="CaixaDeTexto 24"/>
          <p:cNvSpPr txBox="1"/>
          <p:nvPr/>
        </p:nvSpPr>
        <p:spPr>
          <a:xfrm>
            <a:off x="1425880" y="4633391"/>
            <a:ext cx="16478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Potencial centrífugo</a:t>
            </a:r>
            <a:endParaRPr lang="pt-BR" sz="1400" dirty="0"/>
          </a:p>
        </p:txBody>
      </p:sp>
      <p:sp>
        <p:nvSpPr>
          <p:cNvPr id="26" name="CaixaDeTexto 25"/>
          <p:cNvSpPr txBox="1"/>
          <p:nvPr/>
        </p:nvSpPr>
        <p:spPr>
          <a:xfrm>
            <a:off x="2699792" y="5706465"/>
            <a:ext cx="18278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Potencial gravitacional</a:t>
            </a:r>
            <a:endParaRPr lang="pt-BR" sz="1400" dirty="0"/>
          </a:p>
        </p:txBody>
      </p:sp>
      <p:sp>
        <p:nvSpPr>
          <p:cNvPr id="27" name="CaixaDeTexto 26"/>
          <p:cNvSpPr txBox="1"/>
          <p:nvPr/>
        </p:nvSpPr>
        <p:spPr>
          <a:xfrm>
            <a:off x="16136" y="5706465"/>
            <a:ext cx="23905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Potencial gravitacional normal</a:t>
            </a:r>
            <a:endParaRPr lang="pt-BR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ixaDeTexto 33"/>
              <p:cNvSpPr txBox="1"/>
              <p:nvPr/>
            </p:nvSpPr>
            <p:spPr>
              <a:xfrm>
                <a:off x="4716016" y="-8604"/>
                <a:ext cx="2639056" cy="9165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𝐺</m:t>
                      </m:r>
                      <m:nary>
                        <m:naryPr>
                          <m:limLoc m:val="undOvr"/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∞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∞</m:t>
                          </m:r>
                        </m:sup>
                        <m:e>
                          <m:nary>
                            <m:naryPr>
                              <m:limLoc m:val="undOvr"/>
                              <m:ctrlP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4"/>
                                </m:rP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∞</m:t>
                              </m:r>
                            </m:sub>
                            <m:sup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+</m:t>
                              </m:r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∞</m:t>
                              </m:r>
                            </m:sup>
                            <m:e>
                              <m:nary>
                                <m:naryPr>
                                  <m:limLoc m:val="undOvr"/>
                                  <m:ctrlPr>
                                    <a:rPr lang="pt-BR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4"/>
                                    </m:rPr>
                                    <a:rPr lang="pt-BR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pt-BR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∞</m:t>
                                  </m:r>
                                </m:sub>
                                <m:sup>
                                  <m:r>
                                    <a:rPr lang="pt-BR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+</m:t>
                                  </m:r>
                                  <m:r>
                                    <a:rPr lang="pt-BR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∞</m:t>
                                  </m:r>
                                </m:sup>
                                <m:e>
                                  <m:f>
                                    <m:fPr>
                                      <m:ctrlPr>
                                        <a:rPr lang="pt-BR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acc>
                                        <m:accPr>
                                          <m:chr m:val="̃"/>
                                          <m:ctrlPr>
                                            <a:rPr lang="pt-BR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pt-BR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  <a:ea typeface="Cambria Math"/>
                                            </a:rPr>
                                            <m:t>𝜌</m:t>
                                          </m:r>
                                        </m:e>
                                      </m:acc>
                                    </m:num>
                                    <m:den>
                                      <m:r>
                                        <a:rPr lang="pt-BR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ℓ</m:t>
                                      </m:r>
                                    </m:den>
                                  </m:f>
                                  <m:r>
                                    <a:rPr lang="pt-BR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𝑑𝑣</m:t>
                                  </m:r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CaixaDeTexto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6016" y="-8604"/>
                <a:ext cx="2639056" cy="916533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aixaDeTexto 34"/>
              <p:cNvSpPr txBox="1"/>
              <p:nvPr/>
            </p:nvSpPr>
            <p:spPr>
              <a:xfrm>
                <a:off x="6500418" y="1072307"/>
                <a:ext cx="2608085" cy="9165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𝐺</m:t>
                      </m:r>
                      <m:nary>
                        <m:naryPr>
                          <m:limLoc m:val="undOvr"/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∞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∞</m:t>
                          </m:r>
                        </m:sup>
                        <m:e>
                          <m:nary>
                            <m:naryPr>
                              <m:limLoc m:val="undOvr"/>
                              <m:ctrlP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4"/>
                                </m:rP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∞</m:t>
                              </m:r>
                            </m:sub>
                            <m:sup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+</m:t>
                              </m:r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∞</m:t>
                              </m:r>
                            </m:sup>
                            <m:e>
                              <m:nary>
                                <m:naryPr>
                                  <m:limLoc m:val="undOvr"/>
                                  <m:ctrlPr>
                                    <a:rPr lang="pt-BR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4"/>
                                    </m:rPr>
                                    <a:rPr lang="pt-BR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pt-BR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∞</m:t>
                                  </m:r>
                                </m:sub>
                                <m:sup>
                                  <m:r>
                                    <a:rPr lang="pt-BR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+</m:t>
                                  </m:r>
                                  <m:r>
                                    <a:rPr lang="pt-BR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∞</m:t>
                                  </m:r>
                                </m:sup>
                                <m:e>
                                  <m:f>
                                    <m:fPr>
                                      <m:ctrlPr>
                                        <a:rPr lang="pt-BR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pt-BR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𝜌</m:t>
                                      </m:r>
                                    </m:num>
                                    <m:den>
                                      <m:r>
                                        <a:rPr lang="pt-BR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ℓ</m:t>
                                      </m:r>
                                    </m:den>
                                  </m:f>
                                  <m:r>
                                    <a:rPr lang="pt-BR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𝑑𝑣</m:t>
                                  </m:r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CaixaDeTexto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0418" y="1072307"/>
                <a:ext cx="2608085" cy="916533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aixaDeTexto 35"/>
              <p:cNvSpPr txBox="1"/>
              <p:nvPr/>
            </p:nvSpPr>
            <p:spPr>
              <a:xfrm>
                <a:off x="4716016" y="908720"/>
                <a:ext cx="1509529" cy="5045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400" dirty="0" smtClean="0"/>
                  <a:t>Considere que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pt-BR" sz="140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pt-BR" sz="1400" i="1" smtClean="0">
                            <a:latin typeface="Cambria Math"/>
                            <a:ea typeface="Cambria Math"/>
                          </a:rPr>
                          <m:t>𝜌</m:t>
                        </m:r>
                      </m:e>
                    </m:acc>
                  </m:oMath>
                </a14:m>
                <a:r>
                  <a:rPr lang="pt-BR" sz="1400" dirty="0" smtClean="0"/>
                  <a:t> se anula fora do volume da Terra Normal </a:t>
                </a:r>
                <a:endParaRPr lang="pt-BR" sz="1400" dirty="0"/>
              </a:p>
            </p:txBody>
          </p:sp>
        </mc:Choice>
        <mc:Fallback xmlns="">
          <p:sp>
            <p:nvSpPr>
              <p:cNvPr id="36" name="CaixaDeTexto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6016" y="908720"/>
                <a:ext cx="1509529" cy="504517"/>
              </a:xfrm>
              <a:prstGeom prst="rect">
                <a:avLst/>
              </a:prstGeom>
              <a:blipFill rotWithShape="1">
                <a:blip r:embed="rId17"/>
                <a:stretch>
                  <a:fillRect t="-1205" r="-7287" b="-9879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CaixaDeTexto 36"/>
              <p:cNvSpPr txBox="1"/>
              <p:nvPr/>
            </p:nvSpPr>
            <p:spPr>
              <a:xfrm>
                <a:off x="7598975" y="313492"/>
                <a:ext cx="150952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400" dirty="0" smtClean="0"/>
                  <a:t>Considere que </a:t>
                </a:r>
                <a14:m>
                  <m:oMath xmlns:m="http://schemas.openxmlformats.org/officeDocument/2006/math">
                    <m:r>
                      <a:rPr lang="pt-BR" sz="1400" i="1" smtClean="0">
                        <a:latin typeface="Cambria Math"/>
                        <a:ea typeface="Cambria Math"/>
                      </a:rPr>
                      <m:t>𝜌</m:t>
                    </m:r>
                  </m:oMath>
                </a14:m>
                <a:r>
                  <a:rPr lang="pt-BR" sz="1400" dirty="0" smtClean="0"/>
                  <a:t> se anula fora do volume da Terra </a:t>
                </a:r>
                <a:endParaRPr lang="pt-BR" sz="1400" dirty="0"/>
              </a:p>
            </p:txBody>
          </p:sp>
        </mc:Choice>
        <mc:Fallback xmlns="">
          <p:sp>
            <p:nvSpPr>
              <p:cNvPr id="37" name="CaixaDeTexto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8975" y="313492"/>
                <a:ext cx="1509529" cy="523220"/>
              </a:xfrm>
              <a:prstGeom prst="rect">
                <a:avLst/>
              </a:prstGeom>
              <a:blipFill rotWithShape="1">
                <a:blip r:embed="rId18"/>
                <a:stretch>
                  <a:fillRect t="-1163" b="-5116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Conector reto 37"/>
          <p:cNvCxnSpPr/>
          <p:nvPr/>
        </p:nvCxnSpPr>
        <p:spPr>
          <a:xfrm rot="240000" flipV="1">
            <a:off x="8479186" y="3675766"/>
            <a:ext cx="3276" cy="648000"/>
          </a:xfrm>
          <a:prstGeom prst="line">
            <a:avLst/>
          </a:prstGeom>
          <a:ln w="952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CaixaDeTexto 38"/>
              <p:cNvSpPr txBox="1"/>
              <p:nvPr/>
            </p:nvSpPr>
            <p:spPr>
              <a:xfrm>
                <a:off x="7380312" y="4581128"/>
                <a:ext cx="4518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9" name="CaixaDeTexto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0312" y="4581128"/>
                <a:ext cx="451855" cy="461665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Elipse 39"/>
          <p:cNvSpPr/>
          <p:nvPr/>
        </p:nvSpPr>
        <p:spPr>
          <a:xfrm>
            <a:off x="4675421" y="4141943"/>
            <a:ext cx="3492000" cy="2628000"/>
          </a:xfrm>
          <a:prstGeom prst="ellipse">
            <a:avLst/>
          </a:prstGeom>
          <a:noFill/>
          <a:ln w="127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Forma livre 40"/>
          <p:cNvSpPr/>
          <p:nvPr/>
        </p:nvSpPr>
        <p:spPr>
          <a:xfrm flipH="1">
            <a:off x="4644008" y="4117640"/>
            <a:ext cx="3564000" cy="2673840"/>
          </a:xfrm>
          <a:custGeom>
            <a:avLst/>
            <a:gdLst>
              <a:gd name="connsiteX0" fmla="*/ 1771222 w 3535092"/>
              <a:gd name="connsiteY0" fmla="*/ 18423 h 2673840"/>
              <a:gd name="connsiteX1" fmla="*/ 1639548 w 3535092"/>
              <a:gd name="connsiteY1" fmla="*/ 11107 h 2673840"/>
              <a:gd name="connsiteX2" fmla="*/ 1449353 w 3535092"/>
              <a:gd name="connsiteY2" fmla="*/ 3792 h 2673840"/>
              <a:gd name="connsiteX3" fmla="*/ 1207951 w 3535092"/>
              <a:gd name="connsiteY3" fmla="*/ 47683 h 2673840"/>
              <a:gd name="connsiteX4" fmla="*/ 1061647 w 3535092"/>
              <a:gd name="connsiteY4" fmla="*/ 98890 h 2673840"/>
              <a:gd name="connsiteX5" fmla="*/ 908028 w 3535092"/>
              <a:gd name="connsiteY5" fmla="*/ 179357 h 2673840"/>
              <a:gd name="connsiteX6" fmla="*/ 842191 w 3535092"/>
              <a:gd name="connsiteY6" fmla="*/ 252509 h 2673840"/>
              <a:gd name="connsiteX7" fmla="*/ 659311 w 3535092"/>
              <a:gd name="connsiteY7" fmla="*/ 369552 h 2673840"/>
              <a:gd name="connsiteX8" fmla="*/ 447170 w 3535092"/>
              <a:gd name="connsiteY8" fmla="*/ 515856 h 2673840"/>
              <a:gd name="connsiteX9" fmla="*/ 315497 w 3535092"/>
              <a:gd name="connsiteY9" fmla="*/ 640215 h 2673840"/>
              <a:gd name="connsiteX10" fmla="*/ 198454 w 3535092"/>
              <a:gd name="connsiteY10" fmla="*/ 757258 h 2673840"/>
              <a:gd name="connsiteX11" fmla="*/ 103356 w 3535092"/>
              <a:gd name="connsiteY11" fmla="*/ 896247 h 2673840"/>
              <a:gd name="connsiteX12" fmla="*/ 8258 w 3535092"/>
              <a:gd name="connsiteY12" fmla="*/ 1086442 h 2673840"/>
              <a:gd name="connsiteX13" fmla="*/ 8258 w 3535092"/>
              <a:gd name="connsiteY13" fmla="*/ 1123018 h 2673840"/>
              <a:gd name="connsiteX14" fmla="*/ 37519 w 3535092"/>
              <a:gd name="connsiteY14" fmla="*/ 1218115 h 2673840"/>
              <a:gd name="connsiteX15" fmla="*/ 37519 w 3535092"/>
              <a:gd name="connsiteY15" fmla="*/ 1379050 h 2673840"/>
              <a:gd name="connsiteX16" fmla="*/ 52150 w 3535092"/>
              <a:gd name="connsiteY16" fmla="*/ 1503408 h 2673840"/>
              <a:gd name="connsiteX17" fmla="*/ 59465 w 3535092"/>
              <a:gd name="connsiteY17" fmla="*/ 1678973 h 2673840"/>
              <a:gd name="connsiteX18" fmla="*/ 74095 w 3535092"/>
              <a:gd name="connsiteY18" fmla="*/ 1781386 h 2673840"/>
              <a:gd name="connsiteX19" fmla="*/ 191138 w 3535092"/>
              <a:gd name="connsiteY19" fmla="*/ 1898429 h 2673840"/>
              <a:gd name="connsiteX20" fmla="*/ 322812 w 3535092"/>
              <a:gd name="connsiteY20" fmla="*/ 2015472 h 2673840"/>
              <a:gd name="connsiteX21" fmla="*/ 395964 w 3535092"/>
              <a:gd name="connsiteY21" fmla="*/ 2110570 h 2673840"/>
              <a:gd name="connsiteX22" fmla="*/ 549583 w 3535092"/>
              <a:gd name="connsiteY22" fmla="*/ 2249559 h 2673840"/>
              <a:gd name="connsiteX23" fmla="*/ 637366 w 3535092"/>
              <a:gd name="connsiteY23" fmla="*/ 2286135 h 2673840"/>
              <a:gd name="connsiteX24" fmla="*/ 681257 w 3535092"/>
              <a:gd name="connsiteY24" fmla="*/ 2381232 h 2673840"/>
              <a:gd name="connsiteX25" fmla="*/ 812930 w 3535092"/>
              <a:gd name="connsiteY25" fmla="*/ 2476330 h 2673840"/>
              <a:gd name="connsiteX26" fmla="*/ 1120169 w 3535092"/>
              <a:gd name="connsiteY26" fmla="*/ 2556797 h 2673840"/>
              <a:gd name="connsiteX27" fmla="*/ 1237212 w 3535092"/>
              <a:gd name="connsiteY27" fmla="*/ 2578743 h 2673840"/>
              <a:gd name="connsiteX28" fmla="*/ 1420092 w 3535092"/>
              <a:gd name="connsiteY28" fmla="*/ 2637264 h 2673840"/>
              <a:gd name="connsiteX29" fmla="*/ 1551766 w 3535092"/>
              <a:gd name="connsiteY29" fmla="*/ 2673840 h 2673840"/>
              <a:gd name="connsiteX30" fmla="*/ 1785852 w 3535092"/>
              <a:gd name="connsiteY30" fmla="*/ 2673840 h 2673840"/>
              <a:gd name="connsiteX31" fmla="*/ 1895580 w 3535092"/>
              <a:gd name="connsiteY31" fmla="*/ 2637264 h 2673840"/>
              <a:gd name="connsiteX32" fmla="*/ 2049199 w 3535092"/>
              <a:gd name="connsiteY32" fmla="*/ 2608003 h 2673840"/>
              <a:gd name="connsiteX33" fmla="*/ 2327177 w 3535092"/>
              <a:gd name="connsiteY33" fmla="*/ 2629949 h 2673840"/>
              <a:gd name="connsiteX34" fmla="*/ 2627100 w 3535092"/>
              <a:gd name="connsiteY34" fmla="*/ 2520221 h 2673840"/>
              <a:gd name="connsiteX35" fmla="*/ 2744143 w 3535092"/>
              <a:gd name="connsiteY35" fmla="*/ 2395863 h 2673840"/>
              <a:gd name="connsiteX36" fmla="*/ 2948969 w 3535092"/>
              <a:gd name="connsiteY36" fmla="*/ 2264189 h 2673840"/>
              <a:gd name="connsiteX37" fmla="*/ 3124534 w 3535092"/>
              <a:gd name="connsiteY37" fmla="*/ 2117885 h 2673840"/>
              <a:gd name="connsiteX38" fmla="*/ 3263522 w 3535092"/>
              <a:gd name="connsiteY38" fmla="*/ 1964266 h 2673840"/>
              <a:gd name="connsiteX39" fmla="*/ 3373250 w 3535092"/>
              <a:gd name="connsiteY39" fmla="*/ 1913059 h 2673840"/>
              <a:gd name="connsiteX40" fmla="*/ 3482978 w 3535092"/>
              <a:gd name="connsiteY40" fmla="*/ 1737495 h 2673840"/>
              <a:gd name="connsiteX41" fmla="*/ 3534185 w 3535092"/>
              <a:gd name="connsiteY41" fmla="*/ 1525354 h 2673840"/>
              <a:gd name="connsiteX42" fmla="*/ 3512239 w 3535092"/>
              <a:gd name="connsiteY42" fmla="*/ 1357104 h 2673840"/>
              <a:gd name="connsiteX43" fmla="*/ 3468348 w 3535092"/>
              <a:gd name="connsiteY43" fmla="*/ 1123018 h 2673840"/>
              <a:gd name="connsiteX44" fmla="*/ 3431772 w 3535092"/>
              <a:gd name="connsiteY44" fmla="*/ 852355 h 2673840"/>
              <a:gd name="connsiteX45" fmla="*/ 3365935 w 3535092"/>
              <a:gd name="connsiteY45" fmla="*/ 691421 h 2673840"/>
              <a:gd name="connsiteX46" fmla="*/ 3285468 w 3535092"/>
              <a:gd name="connsiteY46" fmla="*/ 552432 h 2673840"/>
              <a:gd name="connsiteX47" fmla="*/ 3168425 w 3535092"/>
              <a:gd name="connsiteY47" fmla="*/ 486595 h 2673840"/>
              <a:gd name="connsiteX48" fmla="*/ 3036751 w 3535092"/>
              <a:gd name="connsiteY48" fmla="*/ 464650 h 2673840"/>
              <a:gd name="connsiteX49" fmla="*/ 2912393 w 3535092"/>
              <a:gd name="connsiteY49" fmla="*/ 406128 h 2673840"/>
              <a:gd name="connsiteX50" fmla="*/ 2802665 w 3535092"/>
              <a:gd name="connsiteY50" fmla="*/ 311031 h 2673840"/>
              <a:gd name="connsiteX51" fmla="*/ 2649046 w 3535092"/>
              <a:gd name="connsiteY51" fmla="*/ 215933 h 2673840"/>
              <a:gd name="connsiteX52" fmla="*/ 2495426 w 3535092"/>
              <a:gd name="connsiteY52" fmla="*/ 120835 h 2673840"/>
              <a:gd name="connsiteX53" fmla="*/ 2371068 w 3535092"/>
              <a:gd name="connsiteY53" fmla="*/ 54999 h 2673840"/>
              <a:gd name="connsiteX54" fmla="*/ 2173558 w 3535092"/>
              <a:gd name="connsiteY54" fmla="*/ 3792 h 2673840"/>
              <a:gd name="connsiteX55" fmla="*/ 1910210 w 3535092"/>
              <a:gd name="connsiteY55" fmla="*/ 3792 h 2673840"/>
              <a:gd name="connsiteX56" fmla="*/ 1771222 w 3535092"/>
              <a:gd name="connsiteY56" fmla="*/ 18423 h 2673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3535092" h="2673840">
                <a:moveTo>
                  <a:pt x="1771222" y="18423"/>
                </a:moveTo>
                <a:lnTo>
                  <a:pt x="1639548" y="11107"/>
                </a:lnTo>
                <a:cubicBezTo>
                  <a:pt x="1585903" y="8669"/>
                  <a:pt x="1521286" y="-2304"/>
                  <a:pt x="1449353" y="3792"/>
                </a:cubicBezTo>
                <a:cubicBezTo>
                  <a:pt x="1377420" y="9888"/>
                  <a:pt x="1272569" y="31833"/>
                  <a:pt x="1207951" y="47683"/>
                </a:cubicBezTo>
                <a:cubicBezTo>
                  <a:pt x="1143333" y="63533"/>
                  <a:pt x="1111634" y="76944"/>
                  <a:pt x="1061647" y="98890"/>
                </a:cubicBezTo>
                <a:cubicBezTo>
                  <a:pt x="1011660" y="120836"/>
                  <a:pt x="944604" y="153754"/>
                  <a:pt x="908028" y="179357"/>
                </a:cubicBezTo>
                <a:cubicBezTo>
                  <a:pt x="871452" y="204960"/>
                  <a:pt x="883644" y="220810"/>
                  <a:pt x="842191" y="252509"/>
                </a:cubicBezTo>
                <a:cubicBezTo>
                  <a:pt x="800738" y="284208"/>
                  <a:pt x="725148" y="325661"/>
                  <a:pt x="659311" y="369552"/>
                </a:cubicBezTo>
                <a:cubicBezTo>
                  <a:pt x="593474" y="413443"/>
                  <a:pt x="504472" y="470746"/>
                  <a:pt x="447170" y="515856"/>
                </a:cubicBezTo>
                <a:cubicBezTo>
                  <a:pt x="389868" y="560966"/>
                  <a:pt x="356950" y="599981"/>
                  <a:pt x="315497" y="640215"/>
                </a:cubicBezTo>
                <a:cubicBezTo>
                  <a:pt x="274044" y="680449"/>
                  <a:pt x="233811" y="714586"/>
                  <a:pt x="198454" y="757258"/>
                </a:cubicBezTo>
                <a:cubicBezTo>
                  <a:pt x="163097" y="799930"/>
                  <a:pt x="135055" y="841383"/>
                  <a:pt x="103356" y="896247"/>
                </a:cubicBezTo>
                <a:cubicBezTo>
                  <a:pt x="71657" y="951111"/>
                  <a:pt x="24108" y="1048647"/>
                  <a:pt x="8258" y="1086442"/>
                </a:cubicBezTo>
                <a:cubicBezTo>
                  <a:pt x="-7592" y="1124237"/>
                  <a:pt x="3381" y="1101073"/>
                  <a:pt x="8258" y="1123018"/>
                </a:cubicBezTo>
                <a:cubicBezTo>
                  <a:pt x="13135" y="1144963"/>
                  <a:pt x="32642" y="1175443"/>
                  <a:pt x="37519" y="1218115"/>
                </a:cubicBezTo>
                <a:cubicBezTo>
                  <a:pt x="42396" y="1260787"/>
                  <a:pt x="35081" y="1331501"/>
                  <a:pt x="37519" y="1379050"/>
                </a:cubicBezTo>
                <a:cubicBezTo>
                  <a:pt x="39957" y="1426599"/>
                  <a:pt x="48492" y="1453421"/>
                  <a:pt x="52150" y="1503408"/>
                </a:cubicBezTo>
                <a:cubicBezTo>
                  <a:pt x="55808" y="1553395"/>
                  <a:pt x="55808" y="1632643"/>
                  <a:pt x="59465" y="1678973"/>
                </a:cubicBezTo>
                <a:cubicBezTo>
                  <a:pt x="63122" y="1725303"/>
                  <a:pt x="52150" y="1744810"/>
                  <a:pt x="74095" y="1781386"/>
                </a:cubicBezTo>
                <a:cubicBezTo>
                  <a:pt x="96040" y="1817962"/>
                  <a:pt x="149685" y="1859415"/>
                  <a:pt x="191138" y="1898429"/>
                </a:cubicBezTo>
                <a:cubicBezTo>
                  <a:pt x="232591" y="1937443"/>
                  <a:pt x="288674" y="1980115"/>
                  <a:pt x="322812" y="2015472"/>
                </a:cubicBezTo>
                <a:cubicBezTo>
                  <a:pt x="356950" y="2050829"/>
                  <a:pt x="358169" y="2071556"/>
                  <a:pt x="395964" y="2110570"/>
                </a:cubicBezTo>
                <a:cubicBezTo>
                  <a:pt x="433759" y="2149585"/>
                  <a:pt x="509349" y="2220298"/>
                  <a:pt x="549583" y="2249559"/>
                </a:cubicBezTo>
                <a:cubicBezTo>
                  <a:pt x="589817" y="2278820"/>
                  <a:pt x="615420" y="2264190"/>
                  <a:pt x="637366" y="2286135"/>
                </a:cubicBezTo>
                <a:cubicBezTo>
                  <a:pt x="659312" y="2308080"/>
                  <a:pt x="651996" y="2349533"/>
                  <a:pt x="681257" y="2381232"/>
                </a:cubicBezTo>
                <a:cubicBezTo>
                  <a:pt x="710518" y="2412931"/>
                  <a:pt x="739778" y="2447069"/>
                  <a:pt x="812930" y="2476330"/>
                </a:cubicBezTo>
                <a:cubicBezTo>
                  <a:pt x="886082" y="2505591"/>
                  <a:pt x="1049455" y="2539728"/>
                  <a:pt x="1120169" y="2556797"/>
                </a:cubicBezTo>
                <a:cubicBezTo>
                  <a:pt x="1190883" y="2573866"/>
                  <a:pt x="1187225" y="2565332"/>
                  <a:pt x="1237212" y="2578743"/>
                </a:cubicBezTo>
                <a:cubicBezTo>
                  <a:pt x="1287199" y="2592154"/>
                  <a:pt x="1367666" y="2621415"/>
                  <a:pt x="1420092" y="2637264"/>
                </a:cubicBezTo>
                <a:cubicBezTo>
                  <a:pt x="1472518" y="2653113"/>
                  <a:pt x="1490806" y="2667744"/>
                  <a:pt x="1551766" y="2673840"/>
                </a:cubicBezTo>
                <a:cubicBezTo>
                  <a:pt x="1612726" y="2679936"/>
                  <a:pt x="1728550" y="2679936"/>
                  <a:pt x="1785852" y="2673840"/>
                </a:cubicBezTo>
                <a:cubicBezTo>
                  <a:pt x="1843154" y="2667744"/>
                  <a:pt x="1851689" y="2648237"/>
                  <a:pt x="1895580" y="2637264"/>
                </a:cubicBezTo>
                <a:cubicBezTo>
                  <a:pt x="1939471" y="2626291"/>
                  <a:pt x="1977266" y="2609222"/>
                  <a:pt x="2049199" y="2608003"/>
                </a:cubicBezTo>
                <a:cubicBezTo>
                  <a:pt x="2121132" y="2606784"/>
                  <a:pt x="2230860" y="2644579"/>
                  <a:pt x="2327177" y="2629949"/>
                </a:cubicBezTo>
                <a:cubicBezTo>
                  <a:pt x="2423494" y="2615319"/>
                  <a:pt x="2557606" y="2559235"/>
                  <a:pt x="2627100" y="2520221"/>
                </a:cubicBezTo>
                <a:cubicBezTo>
                  <a:pt x="2696594" y="2481207"/>
                  <a:pt x="2690498" y="2438535"/>
                  <a:pt x="2744143" y="2395863"/>
                </a:cubicBezTo>
                <a:cubicBezTo>
                  <a:pt x="2797788" y="2353191"/>
                  <a:pt x="2885571" y="2310519"/>
                  <a:pt x="2948969" y="2264189"/>
                </a:cubicBezTo>
                <a:cubicBezTo>
                  <a:pt x="3012367" y="2217859"/>
                  <a:pt x="3072108" y="2167872"/>
                  <a:pt x="3124534" y="2117885"/>
                </a:cubicBezTo>
                <a:cubicBezTo>
                  <a:pt x="3176960" y="2067898"/>
                  <a:pt x="3222069" y="1998404"/>
                  <a:pt x="3263522" y="1964266"/>
                </a:cubicBezTo>
                <a:cubicBezTo>
                  <a:pt x="3304975" y="1930128"/>
                  <a:pt x="3336674" y="1950854"/>
                  <a:pt x="3373250" y="1913059"/>
                </a:cubicBezTo>
                <a:cubicBezTo>
                  <a:pt x="3409826" y="1875264"/>
                  <a:pt x="3456156" y="1802112"/>
                  <a:pt x="3482978" y="1737495"/>
                </a:cubicBezTo>
                <a:cubicBezTo>
                  <a:pt x="3509800" y="1672878"/>
                  <a:pt x="3529308" y="1588752"/>
                  <a:pt x="3534185" y="1525354"/>
                </a:cubicBezTo>
                <a:cubicBezTo>
                  <a:pt x="3539062" y="1461956"/>
                  <a:pt x="3523212" y="1424160"/>
                  <a:pt x="3512239" y="1357104"/>
                </a:cubicBezTo>
                <a:cubicBezTo>
                  <a:pt x="3501266" y="1290048"/>
                  <a:pt x="3481759" y="1207143"/>
                  <a:pt x="3468348" y="1123018"/>
                </a:cubicBezTo>
                <a:cubicBezTo>
                  <a:pt x="3454937" y="1038893"/>
                  <a:pt x="3448841" y="924288"/>
                  <a:pt x="3431772" y="852355"/>
                </a:cubicBezTo>
                <a:cubicBezTo>
                  <a:pt x="3414703" y="780422"/>
                  <a:pt x="3390319" y="741408"/>
                  <a:pt x="3365935" y="691421"/>
                </a:cubicBezTo>
                <a:cubicBezTo>
                  <a:pt x="3341551" y="641434"/>
                  <a:pt x="3318386" y="586570"/>
                  <a:pt x="3285468" y="552432"/>
                </a:cubicBezTo>
                <a:cubicBezTo>
                  <a:pt x="3252550" y="518294"/>
                  <a:pt x="3209878" y="501225"/>
                  <a:pt x="3168425" y="486595"/>
                </a:cubicBezTo>
                <a:cubicBezTo>
                  <a:pt x="3126972" y="471965"/>
                  <a:pt x="3079423" y="478061"/>
                  <a:pt x="3036751" y="464650"/>
                </a:cubicBezTo>
                <a:cubicBezTo>
                  <a:pt x="2994079" y="451239"/>
                  <a:pt x="2951407" y="431731"/>
                  <a:pt x="2912393" y="406128"/>
                </a:cubicBezTo>
                <a:cubicBezTo>
                  <a:pt x="2873379" y="380525"/>
                  <a:pt x="2846556" y="342730"/>
                  <a:pt x="2802665" y="311031"/>
                </a:cubicBezTo>
                <a:cubicBezTo>
                  <a:pt x="2758774" y="279332"/>
                  <a:pt x="2649046" y="215933"/>
                  <a:pt x="2649046" y="215933"/>
                </a:cubicBezTo>
                <a:cubicBezTo>
                  <a:pt x="2597840" y="184234"/>
                  <a:pt x="2541756" y="147657"/>
                  <a:pt x="2495426" y="120835"/>
                </a:cubicBezTo>
                <a:cubicBezTo>
                  <a:pt x="2449096" y="94013"/>
                  <a:pt x="2424713" y="74506"/>
                  <a:pt x="2371068" y="54999"/>
                </a:cubicBezTo>
                <a:cubicBezTo>
                  <a:pt x="2317423" y="35492"/>
                  <a:pt x="2250368" y="12326"/>
                  <a:pt x="2173558" y="3792"/>
                </a:cubicBezTo>
                <a:cubicBezTo>
                  <a:pt x="2096748" y="-4742"/>
                  <a:pt x="1910210" y="3792"/>
                  <a:pt x="1910210" y="3792"/>
                </a:cubicBezTo>
                <a:lnTo>
                  <a:pt x="1771222" y="18423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2" name="Conector reto 41"/>
          <p:cNvCxnSpPr/>
          <p:nvPr/>
        </p:nvCxnSpPr>
        <p:spPr>
          <a:xfrm flipV="1">
            <a:off x="6413201" y="3483252"/>
            <a:ext cx="1291" cy="1980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CaixaDeTexto 42"/>
              <p:cNvSpPr txBox="1"/>
              <p:nvPr/>
            </p:nvSpPr>
            <p:spPr>
              <a:xfrm>
                <a:off x="6017221" y="3298045"/>
                <a:ext cx="3794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𝑍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3" name="CaixaDeTexto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7221" y="3298045"/>
                <a:ext cx="379463" cy="369332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Elipse 43"/>
          <p:cNvSpPr/>
          <p:nvPr/>
        </p:nvSpPr>
        <p:spPr>
          <a:xfrm>
            <a:off x="7606190" y="4509120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aixaDeTexto 44"/>
              <p:cNvSpPr txBox="1"/>
              <p:nvPr/>
            </p:nvSpPr>
            <p:spPr>
              <a:xfrm>
                <a:off x="5964636" y="5304977"/>
                <a:ext cx="469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5" name="CaixaDeTexto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4636" y="5304977"/>
                <a:ext cx="469487" cy="461665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Elipse 45"/>
          <p:cNvSpPr/>
          <p:nvPr/>
        </p:nvSpPr>
        <p:spPr>
          <a:xfrm>
            <a:off x="6367806" y="5411568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7" name="Conector reto 46"/>
          <p:cNvCxnSpPr/>
          <p:nvPr/>
        </p:nvCxnSpPr>
        <p:spPr>
          <a:xfrm flipV="1">
            <a:off x="6413200" y="5449443"/>
            <a:ext cx="2160000" cy="10699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to 47"/>
          <p:cNvCxnSpPr/>
          <p:nvPr/>
        </p:nvCxnSpPr>
        <p:spPr>
          <a:xfrm flipH="1">
            <a:off x="6421806" y="4545931"/>
            <a:ext cx="1224000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Arco 48"/>
          <p:cNvSpPr/>
          <p:nvPr/>
        </p:nvSpPr>
        <p:spPr>
          <a:xfrm>
            <a:off x="6144716" y="3624177"/>
            <a:ext cx="540000" cy="180000"/>
          </a:xfrm>
          <a:prstGeom prst="arc">
            <a:avLst>
              <a:gd name="adj1" fmla="val 19603726"/>
              <a:gd name="adj2" fmla="val 12826885"/>
            </a:avLst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CaixaDeTexto 49"/>
              <p:cNvSpPr txBox="1"/>
              <p:nvPr/>
            </p:nvSpPr>
            <p:spPr>
              <a:xfrm>
                <a:off x="6554158" y="3307570"/>
                <a:ext cx="35856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i="1" smtClean="0">
                          <a:latin typeface="Cambria Math"/>
                          <a:ea typeface="Cambria Math"/>
                        </a:rPr>
                        <m:t>𝜔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50" name="CaixaDeTexto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4158" y="3307570"/>
                <a:ext cx="358560" cy="307777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CaixaDeTexto 50"/>
              <p:cNvSpPr txBox="1"/>
              <p:nvPr/>
            </p:nvSpPr>
            <p:spPr>
              <a:xfrm>
                <a:off x="4884516" y="5383855"/>
                <a:ext cx="101970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pt-BR" sz="1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𝑋</m:t>
                          </m:r>
                        </m:e>
                        <m:sup>
                          <m:r>
                            <a:rPr lang="pt-BR" sz="1400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sz="1400" b="0" i="1" smtClean="0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pt-BR" sz="1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𝑌</m:t>
                          </m:r>
                        </m:e>
                        <m:sup>
                          <m:r>
                            <a:rPr lang="pt-BR" sz="1400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sz="1400" b="0" i="1" smtClean="0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pt-BR" sz="1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𝑍</m:t>
                          </m:r>
                        </m:e>
                        <m:sup>
                          <m:r>
                            <a:rPr lang="pt-BR" sz="14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sz="14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51" name="CaixaDeTexto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4516" y="5383855"/>
                <a:ext cx="1019702" cy="307777"/>
              </a:xfrm>
              <a:prstGeom prst="rect">
                <a:avLst/>
              </a:prstGeom>
              <a:blipFill rotWithShape="1">
                <a:blip r:embed="rId23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CaixaDeTexto 51"/>
              <p:cNvSpPr txBox="1"/>
              <p:nvPr/>
            </p:nvSpPr>
            <p:spPr>
              <a:xfrm>
                <a:off x="6614958" y="4800921"/>
                <a:ext cx="3577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/>
                          <a:ea typeface="Cambria Math"/>
                        </a:rPr>
                        <m:t>ℓ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2" name="CaixaDeTexto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4958" y="4800921"/>
                <a:ext cx="357790" cy="369332"/>
              </a:xfrm>
              <a:prstGeom prst="rect">
                <a:avLst/>
              </a:prstGeom>
              <a:blipFill rotWithShape="1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CaixaDeTexto 52"/>
              <p:cNvSpPr txBox="1"/>
              <p:nvPr/>
            </p:nvSpPr>
            <p:spPr>
              <a:xfrm>
                <a:off x="5388572" y="4810213"/>
                <a:ext cx="43197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/>
                        </a:rPr>
                        <m:t>𝑑𝑣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53" name="CaixaDeTexto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8572" y="4810213"/>
                <a:ext cx="431977" cy="307777"/>
              </a:xfrm>
              <a:prstGeom prst="rect">
                <a:avLst/>
              </a:prstGeom>
              <a:blipFill rotWithShape="1"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4" name="Grupo 53"/>
          <p:cNvGrpSpPr>
            <a:grpSpLocks noChangeAspect="1"/>
          </p:cNvGrpSpPr>
          <p:nvPr/>
        </p:nvGrpSpPr>
        <p:grpSpPr>
          <a:xfrm>
            <a:off x="5513647" y="5140248"/>
            <a:ext cx="181551" cy="198450"/>
            <a:chOff x="5388005" y="3300750"/>
            <a:chExt cx="2693711" cy="1784434"/>
          </a:xfrm>
        </p:grpSpPr>
        <p:cxnSp>
          <p:nvCxnSpPr>
            <p:cNvPr id="55" name="Conector reto 54"/>
            <p:cNvCxnSpPr/>
            <p:nvPr/>
          </p:nvCxnSpPr>
          <p:spPr>
            <a:xfrm>
              <a:off x="6231668" y="3314868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reto 55"/>
            <p:cNvCxnSpPr/>
            <p:nvPr/>
          </p:nvCxnSpPr>
          <p:spPr>
            <a:xfrm rot="16200000">
              <a:off x="7544992" y="3852629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ector de seta reta 56"/>
            <p:cNvCxnSpPr>
              <a:cxnSpLocks noChangeAspect="1"/>
            </p:cNvCxnSpPr>
            <p:nvPr/>
          </p:nvCxnSpPr>
          <p:spPr>
            <a:xfrm flipV="1">
              <a:off x="7246172" y="3312559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ector reto 57"/>
            <p:cNvCxnSpPr/>
            <p:nvPr/>
          </p:nvCxnSpPr>
          <p:spPr>
            <a:xfrm>
              <a:off x="6245716" y="4400317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ctor de seta reta 58"/>
            <p:cNvCxnSpPr>
              <a:cxnSpLocks noChangeAspect="1"/>
            </p:cNvCxnSpPr>
            <p:nvPr/>
          </p:nvCxnSpPr>
          <p:spPr>
            <a:xfrm flipV="1">
              <a:off x="7244828" y="4408580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ector reto 59"/>
            <p:cNvCxnSpPr/>
            <p:nvPr/>
          </p:nvCxnSpPr>
          <p:spPr>
            <a:xfrm rot="16200000">
              <a:off x="5679509" y="3851375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ector reto 60"/>
            <p:cNvCxnSpPr/>
            <p:nvPr/>
          </p:nvCxnSpPr>
          <p:spPr>
            <a:xfrm>
              <a:off x="5401970" y="5085184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ector de seta reta 61"/>
            <p:cNvCxnSpPr>
              <a:cxnSpLocks noChangeAspect="1"/>
            </p:cNvCxnSpPr>
            <p:nvPr/>
          </p:nvCxnSpPr>
          <p:spPr>
            <a:xfrm flipV="1">
              <a:off x="5413336" y="4392722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ector reto 62"/>
            <p:cNvCxnSpPr/>
            <p:nvPr/>
          </p:nvCxnSpPr>
          <p:spPr>
            <a:xfrm rot="16200000">
              <a:off x="6734827" y="4534743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ector reto 63"/>
            <p:cNvCxnSpPr/>
            <p:nvPr/>
          </p:nvCxnSpPr>
          <p:spPr>
            <a:xfrm rot="16200000">
              <a:off x="4854123" y="4539740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ector reto 64"/>
            <p:cNvCxnSpPr/>
            <p:nvPr/>
          </p:nvCxnSpPr>
          <p:spPr>
            <a:xfrm>
              <a:off x="5420330" y="3989298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ector de seta reta 65"/>
            <p:cNvCxnSpPr>
              <a:cxnSpLocks noChangeAspect="1"/>
            </p:cNvCxnSpPr>
            <p:nvPr/>
          </p:nvCxnSpPr>
          <p:spPr>
            <a:xfrm flipV="1">
              <a:off x="5388005" y="3300750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7" name="Conector de seta reta 66"/>
          <p:cNvCxnSpPr/>
          <p:nvPr/>
        </p:nvCxnSpPr>
        <p:spPr>
          <a:xfrm flipV="1">
            <a:off x="5577697" y="4547377"/>
            <a:ext cx="2057563" cy="668117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CaixaDeTexto 67"/>
              <p:cNvSpPr txBox="1"/>
              <p:nvPr/>
            </p:nvSpPr>
            <p:spPr>
              <a:xfrm>
                <a:off x="6342819" y="4206886"/>
                <a:ext cx="976869" cy="3592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pt-BR" sz="1400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sz="14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400" i="1">
                                  <a:latin typeface="Cambria Math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pt-BR" sz="1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4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4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400" i="1">
                                  <a:latin typeface="Cambria Math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pt-BR" sz="1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68" name="CaixaDeTexto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2819" y="4206886"/>
                <a:ext cx="976869" cy="359201"/>
              </a:xfrm>
              <a:prstGeom prst="rect">
                <a:avLst/>
              </a:prstGeom>
              <a:blipFill rotWithShape="1"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Forma livre 68"/>
          <p:cNvSpPr/>
          <p:nvPr/>
        </p:nvSpPr>
        <p:spPr>
          <a:xfrm rot="561971">
            <a:off x="7896225" y="3666620"/>
            <a:ext cx="1162050" cy="143205"/>
          </a:xfrm>
          <a:custGeom>
            <a:avLst/>
            <a:gdLst>
              <a:gd name="connsiteX0" fmla="*/ 0 w 1162050"/>
              <a:gd name="connsiteY0" fmla="*/ 134040 h 143205"/>
              <a:gd name="connsiteX1" fmla="*/ 171450 w 1162050"/>
              <a:gd name="connsiteY1" fmla="*/ 134040 h 143205"/>
              <a:gd name="connsiteX2" fmla="*/ 419100 w 1162050"/>
              <a:gd name="connsiteY2" fmla="*/ 38790 h 143205"/>
              <a:gd name="connsiteX3" fmla="*/ 762000 w 1162050"/>
              <a:gd name="connsiteY3" fmla="*/ 690 h 143205"/>
              <a:gd name="connsiteX4" fmla="*/ 1009650 w 1162050"/>
              <a:gd name="connsiteY4" fmla="*/ 67365 h 143205"/>
              <a:gd name="connsiteX5" fmla="*/ 1162050 w 1162050"/>
              <a:gd name="connsiteY5" fmla="*/ 124515 h 143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62050" h="143205">
                <a:moveTo>
                  <a:pt x="0" y="134040"/>
                </a:moveTo>
                <a:cubicBezTo>
                  <a:pt x="50800" y="141977"/>
                  <a:pt x="101600" y="149915"/>
                  <a:pt x="171450" y="134040"/>
                </a:cubicBezTo>
                <a:cubicBezTo>
                  <a:pt x="241300" y="118165"/>
                  <a:pt x="320675" y="61015"/>
                  <a:pt x="419100" y="38790"/>
                </a:cubicBezTo>
                <a:cubicBezTo>
                  <a:pt x="517525" y="16565"/>
                  <a:pt x="663575" y="-4072"/>
                  <a:pt x="762000" y="690"/>
                </a:cubicBezTo>
                <a:cubicBezTo>
                  <a:pt x="860425" y="5452"/>
                  <a:pt x="942975" y="46728"/>
                  <a:pt x="1009650" y="67365"/>
                </a:cubicBezTo>
                <a:cubicBezTo>
                  <a:pt x="1076325" y="88002"/>
                  <a:pt x="1119187" y="106258"/>
                  <a:pt x="1162050" y="124515"/>
                </a:cubicBezTo>
              </a:path>
            </a:pathLst>
          </a:cu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0" name="Elipse 69"/>
          <p:cNvSpPr/>
          <p:nvPr/>
        </p:nvSpPr>
        <p:spPr>
          <a:xfrm>
            <a:off x="8481576" y="3655648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1" name="Forma livre 70"/>
          <p:cNvSpPr/>
          <p:nvPr/>
        </p:nvSpPr>
        <p:spPr>
          <a:xfrm rot="279743">
            <a:off x="7944195" y="4005064"/>
            <a:ext cx="1057275" cy="133512"/>
          </a:xfrm>
          <a:custGeom>
            <a:avLst/>
            <a:gdLst>
              <a:gd name="connsiteX0" fmla="*/ 1057275 w 1057275"/>
              <a:gd name="connsiteY0" fmla="*/ 133512 h 133512"/>
              <a:gd name="connsiteX1" fmla="*/ 685800 w 1057275"/>
              <a:gd name="connsiteY1" fmla="*/ 28737 h 133512"/>
              <a:gd name="connsiteX2" fmla="*/ 304800 w 1057275"/>
              <a:gd name="connsiteY2" fmla="*/ 162 h 133512"/>
              <a:gd name="connsiteX3" fmla="*/ 0 w 1057275"/>
              <a:gd name="connsiteY3" fmla="*/ 19212 h 133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7275" h="133512">
                <a:moveTo>
                  <a:pt x="1057275" y="133512"/>
                </a:moveTo>
                <a:cubicBezTo>
                  <a:pt x="934243" y="92237"/>
                  <a:pt x="811212" y="50962"/>
                  <a:pt x="685800" y="28737"/>
                </a:cubicBezTo>
                <a:cubicBezTo>
                  <a:pt x="560387" y="6512"/>
                  <a:pt x="419100" y="1749"/>
                  <a:pt x="304800" y="162"/>
                </a:cubicBezTo>
                <a:cubicBezTo>
                  <a:pt x="190500" y="-1426"/>
                  <a:pt x="95250" y="8893"/>
                  <a:pt x="0" y="19212"/>
                </a:cubicBezTo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2" name="Forma livre 71"/>
          <p:cNvSpPr/>
          <p:nvPr/>
        </p:nvSpPr>
        <p:spPr>
          <a:xfrm>
            <a:off x="7962900" y="4303668"/>
            <a:ext cx="1047750" cy="76200"/>
          </a:xfrm>
          <a:custGeom>
            <a:avLst/>
            <a:gdLst>
              <a:gd name="connsiteX0" fmla="*/ 1047750 w 1047750"/>
              <a:gd name="connsiteY0" fmla="*/ 76200 h 76200"/>
              <a:gd name="connsiteX1" fmla="*/ 533400 w 1047750"/>
              <a:gd name="connsiteY1" fmla="*/ 19050 h 76200"/>
              <a:gd name="connsiteX2" fmla="*/ 0 w 1047750"/>
              <a:gd name="connsiteY2" fmla="*/ 0 h 76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47750" h="76200">
                <a:moveTo>
                  <a:pt x="1047750" y="76200"/>
                </a:moveTo>
                <a:cubicBezTo>
                  <a:pt x="877887" y="53975"/>
                  <a:pt x="708025" y="31750"/>
                  <a:pt x="533400" y="19050"/>
                </a:cubicBezTo>
                <a:cubicBezTo>
                  <a:pt x="358775" y="6350"/>
                  <a:pt x="179387" y="3175"/>
                  <a:pt x="0" y="0"/>
                </a:cubicBezTo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CaixaDeTexto 72"/>
              <p:cNvSpPr txBox="1"/>
              <p:nvPr/>
            </p:nvSpPr>
            <p:spPr>
              <a:xfrm>
                <a:off x="8444574" y="3409255"/>
                <a:ext cx="3397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73" name="CaixaDeTexto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4574" y="3409255"/>
                <a:ext cx="339708" cy="307777"/>
              </a:xfrm>
              <a:prstGeom prst="rect">
                <a:avLst/>
              </a:prstGeom>
              <a:blipFill rotWithShape="1"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4" name="Conector de seta reta 73"/>
          <p:cNvCxnSpPr/>
          <p:nvPr/>
        </p:nvCxnSpPr>
        <p:spPr>
          <a:xfrm rot="300000" flipH="1">
            <a:off x="8435998" y="3673368"/>
            <a:ext cx="54006" cy="26497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ector de seta reta 74"/>
          <p:cNvCxnSpPr/>
          <p:nvPr/>
        </p:nvCxnSpPr>
        <p:spPr>
          <a:xfrm rot="180000">
            <a:off x="8495438" y="3674804"/>
            <a:ext cx="0" cy="26353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Retângulo 75"/>
              <p:cNvSpPr/>
              <p:nvPr/>
            </p:nvSpPr>
            <p:spPr>
              <a:xfrm>
                <a:off x="8121536" y="3603737"/>
                <a:ext cx="423385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1400" i="1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76" name="Retângulo 7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1536" y="3603737"/>
                <a:ext cx="423385" cy="307777"/>
              </a:xfrm>
              <a:prstGeom prst="rect">
                <a:avLst/>
              </a:prstGeom>
              <a:blipFill rotWithShape="1"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Retângulo 76"/>
              <p:cNvSpPr/>
              <p:nvPr/>
            </p:nvSpPr>
            <p:spPr>
              <a:xfrm>
                <a:off x="8423430" y="3645024"/>
                <a:ext cx="421205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 i="1" smtClean="0"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1400" i="1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77" name="Retângulo 7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3430" y="3645024"/>
                <a:ext cx="421205" cy="307777"/>
              </a:xfrm>
              <a:prstGeom prst="rect">
                <a:avLst/>
              </a:prstGeom>
              <a:blipFill rotWithShape="1">
                <a:blip r:embed="rId29"/>
                <a:stretch>
                  <a:fillRect b="-2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Elipse 77"/>
          <p:cNvSpPr/>
          <p:nvPr/>
        </p:nvSpPr>
        <p:spPr>
          <a:xfrm>
            <a:off x="8460432" y="3995494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9" name="Elipse 78"/>
          <p:cNvSpPr/>
          <p:nvPr/>
        </p:nvSpPr>
        <p:spPr>
          <a:xfrm>
            <a:off x="8444574" y="4298382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CaixaDeTexto 79"/>
              <p:cNvSpPr txBox="1"/>
              <p:nvPr/>
            </p:nvSpPr>
            <p:spPr>
              <a:xfrm>
                <a:off x="8405787" y="3980033"/>
                <a:ext cx="3988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80" name="CaixaDeTexto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5787" y="3980033"/>
                <a:ext cx="398827" cy="307777"/>
              </a:xfrm>
              <a:prstGeom prst="rect">
                <a:avLst/>
              </a:prstGeom>
              <a:blipFill rotWithShape="1"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CaixaDeTexto 80"/>
              <p:cNvSpPr txBox="1"/>
              <p:nvPr/>
            </p:nvSpPr>
            <p:spPr>
              <a:xfrm>
                <a:off x="8403889" y="4284648"/>
                <a:ext cx="35182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/>
                        </a:rPr>
                        <m:t>𝑄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81" name="CaixaDeTexto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3889" y="4284648"/>
                <a:ext cx="351828" cy="307777"/>
              </a:xfrm>
              <a:prstGeom prst="rect">
                <a:avLst/>
              </a:prstGeom>
              <a:blipFill rotWithShape="1">
                <a:blip r:embed="rId31"/>
                <a:stretch>
                  <a:fillRect b="-6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2" name="Conector de seta reta 81"/>
          <p:cNvCxnSpPr/>
          <p:nvPr/>
        </p:nvCxnSpPr>
        <p:spPr>
          <a:xfrm flipH="1">
            <a:off x="8424303" y="4012264"/>
            <a:ext cx="54006" cy="26497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Retângulo 82"/>
              <p:cNvSpPr/>
              <p:nvPr/>
            </p:nvSpPr>
            <p:spPr>
              <a:xfrm>
                <a:off x="8105678" y="3923883"/>
                <a:ext cx="423385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83" name="Retângulo 8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5678" y="3923883"/>
                <a:ext cx="423385" cy="307777"/>
              </a:xfrm>
              <a:prstGeom prst="rect">
                <a:avLst/>
              </a:prstGeom>
              <a:blipFill rotWithShape="1">
                <a:blip r:embed="rId32"/>
                <a:stretch>
                  <a:fillRect b="-2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4" name="Conector de seta reta 83"/>
          <p:cNvCxnSpPr/>
          <p:nvPr/>
        </p:nvCxnSpPr>
        <p:spPr>
          <a:xfrm rot="180000">
            <a:off x="8456757" y="4314480"/>
            <a:ext cx="0" cy="26353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Retângulo 84"/>
              <p:cNvSpPr/>
              <p:nvPr/>
            </p:nvSpPr>
            <p:spPr>
              <a:xfrm>
                <a:off x="8083230" y="4258091"/>
                <a:ext cx="428066" cy="32303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 i="1" smtClean="0"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/>
                            </a:rPr>
                            <m:t>𝑄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85" name="Retângulo 8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3230" y="4258091"/>
                <a:ext cx="428066" cy="323037"/>
              </a:xfrm>
              <a:prstGeom prst="rect">
                <a:avLst/>
              </a:prstGeom>
              <a:blipFill rotWithShape="1">
                <a:blip r:embed="rId33"/>
                <a:stretch>
                  <a:fillRect b="-192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CaixaDeTexto 85"/>
          <p:cNvSpPr txBox="1"/>
          <p:nvPr/>
        </p:nvSpPr>
        <p:spPr>
          <a:xfrm>
            <a:off x="7740352" y="4150479"/>
            <a:ext cx="2728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E</a:t>
            </a:r>
            <a:endParaRPr lang="pt-BR" sz="1400" dirty="0"/>
          </a:p>
        </p:txBody>
      </p:sp>
      <p:sp>
        <p:nvSpPr>
          <p:cNvPr id="87" name="CaixaDeTexto 86"/>
          <p:cNvSpPr txBox="1"/>
          <p:nvPr/>
        </p:nvSpPr>
        <p:spPr>
          <a:xfrm>
            <a:off x="7717636" y="3828501"/>
            <a:ext cx="2984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G</a:t>
            </a:r>
            <a:endParaRPr lang="pt-BR" sz="1400" dirty="0"/>
          </a:p>
        </p:txBody>
      </p:sp>
      <p:sp>
        <p:nvSpPr>
          <p:cNvPr id="88" name="CaixaDeTexto 87"/>
          <p:cNvSpPr txBox="1"/>
          <p:nvPr/>
        </p:nvSpPr>
        <p:spPr>
          <a:xfrm>
            <a:off x="7606908" y="3553271"/>
            <a:ext cx="3533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ST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2931399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Imagem 9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6713" y="3294398"/>
            <a:ext cx="4079464" cy="3528000"/>
          </a:xfrm>
          <a:prstGeom prst="rect">
            <a:avLst/>
          </a:prstGeom>
        </p:spPr>
      </p:pic>
      <p:cxnSp>
        <p:nvCxnSpPr>
          <p:cNvPr id="77" name="Conector reto 76"/>
          <p:cNvCxnSpPr/>
          <p:nvPr/>
        </p:nvCxnSpPr>
        <p:spPr>
          <a:xfrm rot="240000" flipV="1">
            <a:off x="8479186" y="3675766"/>
            <a:ext cx="3276" cy="648000"/>
          </a:xfrm>
          <a:prstGeom prst="line">
            <a:avLst/>
          </a:prstGeom>
          <a:ln w="952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/>
              <p:cNvSpPr txBox="1"/>
              <p:nvPr/>
            </p:nvSpPr>
            <p:spPr>
              <a:xfrm>
                <a:off x="73713" y="57673"/>
                <a:ext cx="216386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𝛅</m:t>
                          </m:r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13" y="57673"/>
                <a:ext cx="2163863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aixaDeTexto 2"/>
          <p:cNvSpPr txBox="1"/>
          <p:nvPr/>
        </p:nvSpPr>
        <p:spPr>
          <a:xfrm>
            <a:off x="63350" y="476672"/>
            <a:ext cx="21845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Vetor distúrbio de gravidade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73713" y="1330092"/>
                <a:ext cx="216386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𝛿</m:t>
                          </m:r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𝑔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𝑔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𝛾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13" y="1330092"/>
                <a:ext cx="2163863" cy="461665"/>
              </a:xfrm>
              <a:prstGeom prst="rect">
                <a:avLst/>
              </a:prstGeom>
              <a:blipFill rotWithShape="1">
                <a:blip r:embed="rId4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aixaDeTexto 4"/>
          <p:cNvSpPr txBox="1"/>
          <p:nvPr/>
        </p:nvSpPr>
        <p:spPr>
          <a:xfrm>
            <a:off x="63350" y="1763524"/>
            <a:ext cx="2184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Distúrbio de gravidade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/>
              <p:cNvSpPr txBox="1"/>
              <p:nvPr/>
            </p:nvSpPr>
            <p:spPr>
              <a:xfrm>
                <a:off x="2350115" y="1317043"/>
                <a:ext cx="2163863" cy="4877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𝛥</m:t>
                          </m:r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𝑔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𝑔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𝛾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𝑄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CaixaDe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0115" y="1317043"/>
                <a:ext cx="2163863" cy="487762"/>
              </a:xfrm>
              <a:prstGeom prst="rect">
                <a:avLst/>
              </a:prstGeom>
              <a:blipFill rotWithShape="1">
                <a:blip r:embed="rId5"/>
                <a:stretch>
                  <a:fillRect b="-875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aixaDeTexto 6"/>
          <p:cNvSpPr txBox="1"/>
          <p:nvPr/>
        </p:nvSpPr>
        <p:spPr>
          <a:xfrm>
            <a:off x="2339752" y="1763524"/>
            <a:ext cx="2184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Anomalia de gravidade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/>
              <p:cNvSpPr txBox="1"/>
              <p:nvPr/>
            </p:nvSpPr>
            <p:spPr>
              <a:xfrm>
                <a:off x="2350115" y="44624"/>
                <a:ext cx="2163863" cy="4877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𝚫</m:t>
                          </m:r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𝑄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CaixaDeTexto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0115" y="44624"/>
                <a:ext cx="2163863" cy="487762"/>
              </a:xfrm>
              <a:prstGeom prst="rect">
                <a:avLst/>
              </a:prstGeom>
              <a:blipFill rotWithShape="1">
                <a:blip r:embed="rId6"/>
                <a:stretch>
                  <a:fillRect l="-282" b="-875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aixaDeTexto 8"/>
          <p:cNvSpPr txBox="1"/>
          <p:nvPr/>
        </p:nvSpPr>
        <p:spPr>
          <a:xfrm>
            <a:off x="2339752" y="476672"/>
            <a:ext cx="21845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Vetor anomalia de gravidade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ixaDeTexto 9"/>
              <p:cNvSpPr txBox="1"/>
              <p:nvPr/>
            </p:nvSpPr>
            <p:spPr>
              <a:xfrm>
                <a:off x="40325" y="2971068"/>
                <a:ext cx="1250727" cy="3761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𝑊</m:t>
                              </m:r>
                            </m:e>
                          </m:acc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CaixaDeTexto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25" y="2971068"/>
                <a:ext cx="1250727" cy="376193"/>
              </a:xfrm>
              <a:prstGeom prst="rect">
                <a:avLst/>
              </a:prstGeom>
              <a:blipFill rotWithShape="1">
                <a:blip r:embed="rId7"/>
                <a:stretch>
                  <a:fillRect t="-8065" r="-18537" b="-483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ixaDeTexto 10"/>
              <p:cNvSpPr txBox="1"/>
              <p:nvPr/>
            </p:nvSpPr>
            <p:spPr>
              <a:xfrm>
                <a:off x="342026" y="3319720"/>
                <a:ext cx="16173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𝑈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CaixaDeTexto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026" y="3319720"/>
                <a:ext cx="1617302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ixaDeTexto 11"/>
              <p:cNvSpPr txBox="1"/>
              <p:nvPr/>
            </p:nvSpPr>
            <p:spPr>
              <a:xfrm>
                <a:off x="2666278" y="2978368"/>
                <a:ext cx="12447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𝑊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CaixaDeTexto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6278" y="2978368"/>
                <a:ext cx="1244764" cy="369332"/>
              </a:xfrm>
              <a:prstGeom prst="rect">
                <a:avLst/>
              </a:prstGeom>
              <a:blipFill rotWithShape="1">
                <a:blip r:embed="rId9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ixaDeTexto 12"/>
              <p:cNvSpPr txBox="1"/>
              <p:nvPr/>
            </p:nvSpPr>
            <p:spPr>
              <a:xfrm>
                <a:off x="2985668" y="3323590"/>
                <a:ext cx="15863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CaixaDeTexto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5668" y="3323590"/>
                <a:ext cx="1586332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CaixaDeTexto 13"/>
          <p:cNvSpPr txBox="1"/>
          <p:nvPr/>
        </p:nvSpPr>
        <p:spPr>
          <a:xfrm>
            <a:off x="35496" y="2680811"/>
            <a:ext cx="19025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Vetor gravidade normal</a:t>
            </a:r>
            <a:endParaRPr lang="pt-BR" sz="1400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2656082" y="2680811"/>
            <a:ext cx="13398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Vetor gravidade</a:t>
            </a:r>
            <a:endParaRPr lang="pt-BR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ixaDeTexto 17"/>
              <p:cNvSpPr txBox="1"/>
              <p:nvPr/>
            </p:nvSpPr>
            <p:spPr>
              <a:xfrm>
                <a:off x="2599158" y="4177165"/>
                <a:ext cx="16657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8" name="CaixaDeTexto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9158" y="4177165"/>
                <a:ext cx="1665776" cy="3693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ixaDeTexto 18"/>
              <p:cNvSpPr txBox="1"/>
              <p:nvPr/>
            </p:nvSpPr>
            <p:spPr>
              <a:xfrm>
                <a:off x="2656082" y="5922489"/>
                <a:ext cx="1813637" cy="8188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</a:rPr>
                        <m:t>𝐺</m:t>
                      </m:r>
                      <m:nary>
                        <m:naryPr>
                          <m:chr m:val="∭"/>
                          <m:limLoc m:val="undOvr"/>
                          <m:subHide m:val="on"/>
                          <m:supHide m:val="on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𝜌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ℓ</m:t>
                              </m:r>
                            </m:den>
                          </m:f>
                          <m:r>
                            <a:rPr lang="pt-BR" b="0" i="1" smtClean="0">
                              <a:latin typeface="Cambria Math"/>
                            </a:rPr>
                            <m:t>𝑑𝑣</m:t>
                          </m:r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9" name="CaixaDeTexto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6082" y="5922489"/>
                <a:ext cx="1813637" cy="818879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ixaDeTexto 19"/>
              <p:cNvSpPr txBox="1"/>
              <p:nvPr/>
            </p:nvSpPr>
            <p:spPr>
              <a:xfrm>
                <a:off x="138949" y="4170304"/>
                <a:ext cx="1696747" cy="3761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𝑊</m:t>
                              </m:r>
                            </m:e>
                          </m:acc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0" name="CaixaDeTexto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949" y="4170304"/>
                <a:ext cx="1696747" cy="376193"/>
              </a:xfrm>
              <a:prstGeom prst="rect">
                <a:avLst/>
              </a:prstGeom>
              <a:blipFill rotWithShape="1">
                <a:blip r:embed="rId13"/>
                <a:stretch>
                  <a:fillRect t="-806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ixaDeTexto 20"/>
              <p:cNvSpPr txBox="1"/>
              <p:nvPr/>
            </p:nvSpPr>
            <p:spPr>
              <a:xfrm>
                <a:off x="1115616" y="4906296"/>
                <a:ext cx="2357825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pt-BR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𝜔</m:t>
                          </m:r>
                        </m:e>
                        <m:sup>
                          <m:r>
                            <a:rPr lang="pt-BR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b="0" i="1" smtClean="0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1" name="CaixaDeTexto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616" y="4906296"/>
                <a:ext cx="2357825" cy="610936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ixaDeTexto 21"/>
              <p:cNvSpPr txBox="1"/>
              <p:nvPr/>
            </p:nvSpPr>
            <p:spPr>
              <a:xfrm>
                <a:off x="59305" y="5922489"/>
                <a:ext cx="1844608" cy="8188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</a:rPr>
                        <m:t>𝐺</m:t>
                      </m:r>
                      <m:nary>
                        <m:naryPr>
                          <m:chr m:val="∭"/>
                          <m:limLoc m:val="undOvr"/>
                          <m:subHide m:val="on"/>
                          <m:supHide m:val="on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acc>
                                <m:accPr>
                                  <m:chr m:val="̃"/>
                                  <m:ctrlPr>
                                    <a:rPr lang="pt-BR" b="0" i="1" smtClean="0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pt-BR" b="0" i="1" smtClean="0">
                                      <a:latin typeface="Cambria Math"/>
                                      <a:ea typeface="Cambria Math"/>
                                    </a:rPr>
                                    <m:t>𝜌</m:t>
                                  </m:r>
                                </m:e>
                              </m:acc>
                            </m:num>
                            <m:den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ℓ</m:t>
                              </m:r>
                            </m:den>
                          </m:f>
                          <m:r>
                            <a:rPr lang="pt-BR" b="0" i="1" smtClean="0">
                              <a:latin typeface="Cambria Math"/>
                            </a:rPr>
                            <m:t>𝑑𝑣</m:t>
                          </m:r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2" name="CaixaDeTexto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05" y="5922489"/>
                <a:ext cx="1844608" cy="818879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CaixaDeTexto 22"/>
          <p:cNvSpPr txBox="1"/>
          <p:nvPr/>
        </p:nvSpPr>
        <p:spPr>
          <a:xfrm>
            <a:off x="11038" y="3862527"/>
            <a:ext cx="24007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Potencial de gravidade normal</a:t>
            </a:r>
            <a:endParaRPr lang="pt-BR" sz="1400" dirty="0"/>
          </a:p>
        </p:txBody>
      </p:sp>
      <p:sp>
        <p:nvSpPr>
          <p:cNvPr id="24" name="CaixaDeTexto 23"/>
          <p:cNvSpPr txBox="1"/>
          <p:nvPr/>
        </p:nvSpPr>
        <p:spPr>
          <a:xfrm>
            <a:off x="2513012" y="3862526"/>
            <a:ext cx="18380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Potencial de gravidade</a:t>
            </a:r>
            <a:endParaRPr lang="pt-BR" sz="1400" dirty="0"/>
          </a:p>
        </p:txBody>
      </p:sp>
      <p:sp>
        <p:nvSpPr>
          <p:cNvPr id="25" name="CaixaDeTexto 24"/>
          <p:cNvSpPr txBox="1"/>
          <p:nvPr/>
        </p:nvSpPr>
        <p:spPr>
          <a:xfrm>
            <a:off x="1425880" y="4633391"/>
            <a:ext cx="16478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Potencial centrífugo</a:t>
            </a:r>
            <a:endParaRPr lang="pt-BR" sz="1400" dirty="0"/>
          </a:p>
        </p:txBody>
      </p:sp>
      <p:sp>
        <p:nvSpPr>
          <p:cNvPr id="26" name="CaixaDeTexto 25"/>
          <p:cNvSpPr txBox="1"/>
          <p:nvPr/>
        </p:nvSpPr>
        <p:spPr>
          <a:xfrm>
            <a:off x="2699792" y="5706465"/>
            <a:ext cx="18278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Potencial gravitacional</a:t>
            </a:r>
            <a:endParaRPr lang="pt-BR" sz="1400" dirty="0"/>
          </a:p>
        </p:txBody>
      </p:sp>
      <p:sp>
        <p:nvSpPr>
          <p:cNvPr id="27" name="CaixaDeTexto 26"/>
          <p:cNvSpPr txBox="1"/>
          <p:nvPr/>
        </p:nvSpPr>
        <p:spPr>
          <a:xfrm>
            <a:off x="16136" y="5706465"/>
            <a:ext cx="23905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Potencial gravitacional normal</a:t>
            </a:r>
            <a:endParaRPr lang="pt-BR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aixaDeTexto 27"/>
              <p:cNvSpPr txBox="1"/>
              <p:nvPr/>
            </p:nvSpPr>
            <p:spPr>
              <a:xfrm>
                <a:off x="5062874" y="1988840"/>
                <a:ext cx="3629263" cy="9165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𝛅</m:t>
                          </m:r>
                          <m:r>
                            <a:rPr lang="pt-BR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</a:rPr>
                        <m:t>𝐺</m:t>
                      </m:r>
                      <m:nary>
                        <m:naryPr>
                          <m:limLoc m:val="undOvr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pt-BR" b="0" i="1" smtClean="0">
                              <a:latin typeface="Cambria Math"/>
                            </a:rPr>
                            <m:t>−</m:t>
                          </m:r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∞</m:t>
                          </m:r>
                        </m:sub>
                        <m:sup>
                          <m:r>
                            <a:rPr lang="pt-BR" b="0" i="1" smtClean="0">
                              <a:latin typeface="Cambria Math"/>
                            </a:rPr>
                            <m:t>+</m:t>
                          </m:r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∞</m:t>
                          </m:r>
                        </m:sup>
                        <m:e>
                          <m:nary>
                            <m:naryPr>
                              <m:limLoc m:val="undOvr"/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4"/>
                                </m:rPr>
                                <a:rPr lang="pt-BR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∞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+</m:t>
                              </m:r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∞</m:t>
                              </m:r>
                            </m:sup>
                            <m:e>
                              <m:nary>
                                <m:naryPr>
                                  <m:limLoc m:val="undOvr"/>
                                  <m:ctrlPr>
                                    <a:rPr lang="pt-BR" b="0" i="1" smtClean="0"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4"/>
                                    </m:rPr>
                                    <a:rPr lang="pt-BR" b="0" i="1" smtClean="0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pt-BR" b="0" i="1" smtClean="0">
                                      <a:latin typeface="Cambria Math"/>
                                      <a:ea typeface="Cambria Math"/>
                                    </a:rPr>
                                    <m:t>∞</m:t>
                                  </m:r>
                                </m:sub>
                                <m:sup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+</m:t>
                                  </m:r>
                                  <m:r>
                                    <a:rPr lang="pt-BR" b="0" i="1" smtClean="0">
                                      <a:latin typeface="Cambria Math"/>
                                      <a:ea typeface="Cambria Math"/>
                                    </a:rPr>
                                    <m:t>∞</m:t>
                                  </m:r>
                                </m:sup>
                                <m:e>
                                  <m:d>
                                    <m:dPr>
                                      <m:ctrlPr>
                                        <a:rPr lang="pt-BR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b="0" i="1" smtClean="0">
                                          <a:latin typeface="Cambria Math"/>
                                          <a:ea typeface="Cambria Math"/>
                                        </a:rPr>
                                        <m:t>𝜌</m:t>
                                      </m:r>
                                      <m:r>
                                        <a:rPr lang="pt-BR" b="0" i="1" smtClean="0">
                                          <a:latin typeface="Cambria Math"/>
                                          <a:ea typeface="Cambria Math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̃"/>
                                          <m:ctrlPr>
                                            <a:rPr lang="pt-BR" i="1">
                                              <a:latin typeface="Cambria Math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pt-BR" i="1">
                                              <a:latin typeface="Cambria Math"/>
                                              <a:ea typeface="Cambria Math"/>
                                            </a:rPr>
                                            <m:t>𝜌</m:t>
                                          </m:r>
                                        </m:e>
                                      </m:acc>
                                    </m:e>
                                  </m:d>
                                  <m:r>
                                    <a:rPr lang="pt-BR" b="0" i="1" smtClean="0">
                                      <a:latin typeface="Cambria Math"/>
                                      <a:ea typeface="Cambria Math"/>
                                    </a:rPr>
                                    <m:t>𝛻</m:t>
                                  </m:r>
                                  <m:f>
                                    <m:fPr>
                                      <m:ctrlPr>
                                        <a:rPr lang="pt-BR" i="1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pt-BR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pt-BR" i="1">
                                          <a:latin typeface="Cambria Math"/>
                                          <a:ea typeface="Cambria Math"/>
                                        </a:rPr>
                                        <m:t>ℓ</m:t>
                                      </m:r>
                                    </m:den>
                                  </m:f>
                                  <m:r>
                                    <a:rPr lang="pt-BR" i="1">
                                      <a:latin typeface="Cambria Math"/>
                                    </a:rPr>
                                    <m:t>𝑑𝑣</m:t>
                                  </m:r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8" name="CaixaDeTexto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2874" y="1988840"/>
                <a:ext cx="3629263" cy="916533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CaixaDeTexto 28"/>
          <p:cNvSpPr txBox="1"/>
          <p:nvPr/>
        </p:nvSpPr>
        <p:spPr>
          <a:xfrm>
            <a:off x="4942682" y="2833772"/>
            <a:ext cx="38777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Representa a atração gravitacional exercida pelas </a:t>
            </a:r>
            <a:r>
              <a:rPr lang="pt-BR" sz="1400" b="1" dirty="0" smtClean="0"/>
              <a:t>massas anômalas</a:t>
            </a:r>
            <a:r>
              <a:rPr lang="pt-BR" sz="1400" dirty="0" smtClean="0"/>
              <a:t> ou </a:t>
            </a:r>
            <a:r>
              <a:rPr lang="pt-BR" sz="1400" b="1" dirty="0" smtClean="0"/>
              <a:t>fontes gravimétricas</a:t>
            </a:r>
            <a:r>
              <a:rPr lang="pt-BR" sz="1400" dirty="0" smtClean="0"/>
              <a:t>!</a:t>
            </a:r>
            <a:endParaRPr lang="pt-BR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aixaDeTexto 29"/>
              <p:cNvSpPr txBox="1"/>
              <p:nvPr/>
            </p:nvSpPr>
            <p:spPr>
              <a:xfrm>
                <a:off x="4716016" y="-8604"/>
                <a:ext cx="2639056" cy="9165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𝐺</m:t>
                      </m:r>
                      <m:nary>
                        <m:naryPr>
                          <m:limLoc m:val="undOvr"/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∞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∞</m:t>
                          </m:r>
                        </m:sup>
                        <m:e>
                          <m:nary>
                            <m:naryPr>
                              <m:limLoc m:val="undOvr"/>
                              <m:ctrlP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4"/>
                                </m:rP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∞</m:t>
                              </m:r>
                            </m:sub>
                            <m:sup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+</m:t>
                              </m:r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∞</m:t>
                              </m:r>
                            </m:sup>
                            <m:e>
                              <m:nary>
                                <m:naryPr>
                                  <m:limLoc m:val="undOvr"/>
                                  <m:ctrlPr>
                                    <a:rPr lang="pt-BR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4"/>
                                    </m:rPr>
                                    <a:rPr lang="pt-BR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pt-BR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∞</m:t>
                                  </m:r>
                                </m:sub>
                                <m:sup>
                                  <m:r>
                                    <a:rPr lang="pt-BR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+</m:t>
                                  </m:r>
                                  <m:r>
                                    <a:rPr lang="pt-BR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∞</m:t>
                                  </m:r>
                                </m:sup>
                                <m:e>
                                  <m:f>
                                    <m:fPr>
                                      <m:ctrlPr>
                                        <a:rPr lang="pt-BR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acc>
                                        <m:accPr>
                                          <m:chr m:val="̃"/>
                                          <m:ctrlPr>
                                            <a:rPr lang="pt-BR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pt-BR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  <a:ea typeface="Cambria Math"/>
                                            </a:rPr>
                                            <m:t>𝜌</m:t>
                                          </m:r>
                                        </m:e>
                                      </m:acc>
                                    </m:num>
                                    <m:den>
                                      <m:r>
                                        <a:rPr lang="pt-BR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ℓ</m:t>
                                      </m:r>
                                    </m:den>
                                  </m:f>
                                  <m:r>
                                    <a:rPr lang="pt-BR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𝑑𝑣</m:t>
                                  </m:r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CaixaDeTexto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6016" y="-8604"/>
                <a:ext cx="2639056" cy="916533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aixaDeTexto 30"/>
              <p:cNvSpPr txBox="1"/>
              <p:nvPr/>
            </p:nvSpPr>
            <p:spPr>
              <a:xfrm>
                <a:off x="6500418" y="1072307"/>
                <a:ext cx="2608085" cy="9165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𝐺</m:t>
                      </m:r>
                      <m:nary>
                        <m:naryPr>
                          <m:limLoc m:val="undOvr"/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∞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∞</m:t>
                          </m:r>
                        </m:sup>
                        <m:e>
                          <m:nary>
                            <m:naryPr>
                              <m:limLoc m:val="undOvr"/>
                              <m:ctrlP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4"/>
                                </m:rP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∞</m:t>
                              </m:r>
                            </m:sub>
                            <m:sup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+</m:t>
                              </m:r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∞</m:t>
                              </m:r>
                            </m:sup>
                            <m:e>
                              <m:nary>
                                <m:naryPr>
                                  <m:limLoc m:val="undOvr"/>
                                  <m:ctrlPr>
                                    <a:rPr lang="pt-BR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4"/>
                                    </m:rPr>
                                    <a:rPr lang="pt-BR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pt-BR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∞</m:t>
                                  </m:r>
                                </m:sub>
                                <m:sup>
                                  <m:r>
                                    <a:rPr lang="pt-BR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+</m:t>
                                  </m:r>
                                  <m:r>
                                    <a:rPr lang="pt-BR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∞</m:t>
                                  </m:r>
                                </m:sup>
                                <m:e>
                                  <m:f>
                                    <m:fPr>
                                      <m:ctrlPr>
                                        <a:rPr lang="pt-BR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pt-BR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𝜌</m:t>
                                      </m:r>
                                    </m:num>
                                    <m:den>
                                      <m:r>
                                        <a:rPr lang="pt-BR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ℓ</m:t>
                                      </m:r>
                                    </m:den>
                                  </m:f>
                                  <m:r>
                                    <a:rPr lang="pt-BR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𝑑𝑣</m:t>
                                  </m:r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CaixaDeTexto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0418" y="1072307"/>
                <a:ext cx="2608085" cy="916533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aixaDeTexto 31"/>
              <p:cNvSpPr txBox="1"/>
              <p:nvPr/>
            </p:nvSpPr>
            <p:spPr>
              <a:xfrm>
                <a:off x="4716016" y="908720"/>
                <a:ext cx="1509529" cy="5045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400" dirty="0" smtClean="0"/>
                  <a:t>Considere que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pt-BR" sz="140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pt-BR" sz="1400" i="1" smtClean="0">
                            <a:latin typeface="Cambria Math"/>
                            <a:ea typeface="Cambria Math"/>
                          </a:rPr>
                          <m:t>𝜌</m:t>
                        </m:r>
                      </m:e>
                    </m:acc>
                  </m:oMath>
                </a14:m>
                <a:r>
                  <a:rPr lang="pt-BR" sz="1400" dirty="0" smtClean="0"/>
                  <a:t> se anula fora do volume da Terra Normal </a:t>
                </a:r>
                <a:endParaRPr lang="pt-BR" sz="1400" dirty="0"/>
              </a:p>
            </p:txBody>
          </p:sp>
        </mc:Choice>
        <mc:Fallback xmlns="">
          <p:sp>
            <p:nvSpPr>
              <p:cNvPr id="32" name="CaixaDeTexto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6016" y="908720"/>
                <a:ext cx="1509529" cy="504517"/>
              </a:xfrm>
              <a:prstGeom prst="rect">
                <a:avLst/>
              </a:prstGeom>
              <a:blipFill rotWithShape="1">
                <a:blip r:embed="rId19"/>
                <a:stretch>
                  <a:fillRect t="-1205" r="-7287" b="-9879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aixaDeTexto 32"/>
              <p:cNvSpPr txBox="1"/>
              <p:nvPr/>
            </p:nvSpPr>
            <p:spPr>
              <a:xfrm>
                <a:off x="7598975" y="313492"/>
                <a:ext cx="150952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400" dirty="0" smtClean="0"/>
                  <a:t>Considere que </a:t>
                </a:r>
                <a14:m>
                  <m:oMath xmlns:m="http://schemas.openxmlformats.org/officeDocument/2006/math">
                    <m:r>
                      <a:rPr lang="pt-BR" sz="1400" i="1" smtClean="0">
                        <a:latin typeface="Cambria Math"/>
                        <a:ea typeface="Cambria Math"/>
                      </a:rPr>
                      <m:t>𝜌</m:t>
                    </m:r>
                  </m:oMath>
                </a14:m>
                <a:r>
                  <a:rPr lang="pt-BR" sz="1400" dirty="0" smtClean="0"/>
                  <a:t> se anula fora do volume da Terra </a:t>
                </a:r>
                <a:endParaRPr lang="pt-BR" sz="1400" dirty="0"/>
              </a:p>
            </p:txBody>
          </p:sp>
        </mc:Choice>
        <mc:Fallback xmlns="">
          <p:sp>
            <p:nvSpPr>
              <p:cNvPr id="33" name="CaixaDeTexto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8975" y="313492"/>
                <a:ext cx="1509529" cy="523220"/>
              </a:xfrm>
              <a:prstGeom prst="rect">
                <a:avLst/>
              </a:prstGeom>
              <a:blipFill rotWithShape="1">
                <a:blip r:embed="rId20"/>
                <a:stretch>
                  <a:fillRect t="-1163" b="-5116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Forma livre 15"/>
          <p:cNvSpPr/>
          <p:nvPr/>
        </p:nvSpPr>
        <p:spPr>
          <a:xfrm rot="561971">
            <a:off x="7896225" y="3666620"/>
            <a:ext cx="1162050" cy="143205"/>
          </a:xfrm>
          <a:custGeom>
            <a:avLst/>
            <a:gdLst>
              <a:gd name="connsiteX0" fmla="*/ 0 w 1162050"/>
              <a:gd name="connsiteY0" fmla="*/ 134040 h 143205"/>
              <a:gd name="connsiteX1" fmla="*/ 171450 w 1162050"/>
              <a:gd name="connsiteY1" fmla="*/ 134040 h 143205"/>
              <a:gd name="connsiteX2" fmla="*/ 419100 w 1162050"/>
              <a:gd name="connsiteY2" fmla="*/ 38790 h 143205"/>
              <a:gd name="connsiteX3" fmla="*/ 762000 w 1162050"/>
              <a:gd name="connsiteY3" fmla="*/ 690 h 143205"/>
              <a:gd name="connsiteX4" fmla="*/ 1009650 w 1162050"/>
              <a:gd name="connsiteY4" fmla="*/ 67365 h 143205"/>
              <a:gd name="connsiteX5" fmla="*/ 1162050 w 1162050"/>
              <a:gd name="connsiteY5" fmla="*/ 124515 h 143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62050" h="143205">
                <a:moveTo>
                  <a:pt x="0" y="134040"/>
                </a:moveTo>
                <a:cubicBezTo>
                  <a:pt x="50800" y="141977"/>
                  <a:pt x="101600" y="149915"/>
                  <a:pt x="171450" y="134040"/>
                </a:cubicBezTo>
                <a:cubicBezTo>
                  <a:pt x="241300" y="118165"/>
                  <a:pt x="320675" y="61015"/>
                  <a:pt x="419100" y="38790"/>
                </a:cubicBezTo>
                <a:cubicBezTo>
                  <a:pt x="517525" y="16565"/>
                  <a:pt x="663575" y="-4072"/>
                  <a:pt x="762000" y="690"/>
                </a:cubicBezTo>
                <a:cubicBezTo>
                  <a:pt x="860425" y="5452"/>
                  <a:pt x="942975" y="46728"/>
                  <a:pt x="1009650" y="67365"/>
                </a:cubicBezTo>
                <a:cubicBezTo>
                  <a:pt x="1076325" y="88002"/>
                  <a:pt x="1119187" y="106258"/>
                  <a:pt x="1162050" y="124515"/>
                </a:cubicBezTo>
              </a:path>
            </a:pathLst>
          </a:cu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6" name="Elipse 65"/>
          <p:cNvSpPr/>
          <p:nvPr/>
        </p:nvSpPr>
        <p:spPr>
          <a:xfrm>
            <a:off x="8481576" y="3655648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9" name="Forma livre 68"/>
          <p:cNvSpPr/>
          <p:nvPr/>
        </p:nvSpPr>
        <p:spPr>
          <a:xfrm rot="279743">
            <a:off x="7944195" y="4005064"/>
            <a:ext cx="1057275" cy="133512"/>
          </a:xfrm>
          <a:custGeom>
            <a:avLst/>
            <a:gdLst>
              <a:gd name="connsiteX0" fmla="*/ 1057275 w 1057275"/>
              <a:gd name="connsiteY0" fmla="*/ 133512 h 133512"/>
              <a:gd name="connsiteX1" fmla="*/ 685800 w 1057275"/>
              <a:gd name="connsiteY1" fmla="*/ 28737 h 133512"/>
              <a:gd name="connsiteX2" fmla="*/ 304800 w 1057275"/>
              <a:gd name="connsiteY2" fmla="*/ 162 h 133512"/>
              <a:gd name="connsiteX3" fmla="*/ 0 w 1057275"/>
              <a:gd name="connsiteY3" fmla="*/ 19212 h 133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7275" h="133512">
                <a:moveTo>
                  <a:pt x="1057275" y="133512"/>
                </a:moveTo>
                <a:cubicBezTo>
                  <a:pt x="934243" y="92237"/>
                  <a:pt x="811212" y="50962"/>
                  <a:pt x="685800" y="28737"/>
                </a:cubicBezTo>
                <a:cubicBezTo>
                  <a:pt x="560387" y="6512"/>
                  <a:pt x="419100" y="1749"/>
                  <a:pt x="304800" y="162"/>
                </a:cubicBezTo>
                <a:cubicBezTo>
                  <a:pt x="190500" y="-1426"/>
                  <a:pt x="95250" y="8893"/>
                  <a:pt x="0" y="19212"/>
                </a:cubicBezTo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0" name="Forma livre 69"/>
          <p:cNvSpPr/>
          <p:nvPr/>
        </p:nvSpPr>
        <p:spPr>
          <a:xfrm>
            <a:off x="7962900" y="4303668"/>
            <a:ext cx="1047750" cy="76200"/>
          </a:xfrm>
          <a:custGeom>
            <a:avLst/>
            <a:gdLst>
              <a:gd name="connsiteX0" fmla="*/ 1047750 w 1047750"/>
              <a:gd name="connsiteY0" fmla="*/ 76200 h 76200"/>
              <a:gd name="connsiteX1" fmla="*/ 533400 w 1047750"/>
              <a:gd name="connsiteY1" fmla="*/ 19050 h 76200"/>
              <a:gd name="connsiteX2" fmla="*/ 0 w 1047750"/>
              <a:gd name="connsiteY2" fmla="*/ 0 h 76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47750" h="76200">
                <a:moveTo>
                  <a:pt x="1047750" y="76200"/>
                </a:moveTo>
                <a:cubicBezTo>
                  <a:pt x="877887" y="53975"/>
                  <a:pt x="708025" y="31750"/>
                  <a:pt x="533400" y="19050"/>
                </a:cubicBezTo>
                <a:cubicBezTo>
                  <a:pt x="358775" y="6350"/>
                  <a:pt x="179387" y="3175"/>
                  <a:pt x="0" y="0"/>
                </a:cubicBezTo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CaixaDeTexto 70"/>
              <p:cNvSpPr txBox="1"/>
              <p:nvPr/>
            </p:nvSpPr>
            <p:spPr>
              <a:xfrm>
                <a:off x="8444574" y="3409255"/>
                <a:ext cx="3397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71" name="CaixaDeTexto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4574" y="3409255"/>
                <a:ext cx="339708" cy="307777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3" name="Conector de seta reta 72"/>
          <p:cNvCxnSpPr/>
          <p:nvPr/>
        </p:nvCxnSpPr>
        <p:spPr>
          <a:xfrm rot="300000" flipH="1">
            <a:off x="8435998" y="3673368"/>
            <a:ext cx="54006" cy="26497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 de seta reta 73"/>
          <p:cNvCxnSpPr/>
          <p:nvPr/>
        </p:nvCxnSpPr>
        <p:spPr>
          <a:xfrm rot="180000">
            <a:off x="8495438" y="3674804"/>
            <a:ext cx="0" cy="26353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Retângulo 77"/>
              <p:cNvSpPr/>
              <p:nvPr/>
            </p:nvSpPr>
            <p:spPr>
              <a:xfrm>
                <a:off x="8121536" y="3603737"/>
                <a:ext cx="423385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1400" i="1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78" name="Retângulo 7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1536" y="3603737"/>
                <a:ext cx="423385" cy="307777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Retângulo 78"/>
              <p:cNvSpPr/>
              <p:nvPr/>
            </p:nvSpPr>
            <p:spPr>
              <a:xfrm>
                <a:off x="8423430" y="3645024"/>
                <a:ext cx="421205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 i="1" smtClean="0"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1400" i="1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79" name="Retângulo 7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3430" y="3645024"/>
                <a:ext cx="421205" cy="307777"/>
              </a:xfrm>
              <a:prstGeom prst="rect">
                <a:avLst/>
              </a:prstGeom>
              <a:blipFill rotWithShape="1">
                <a:blip r:embed="rId23"/>
                <a:stretch>
                  <a:fillRect b="-2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Elipse 79"/>
          <p:cNvSpPr/>
          <p:nvPr/>
        </p:nvSpPr>
        <p:spPr>
          <a:xfrm>
            <a:off x="8460432" y="3995494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1" name="Elipse 80"/>
          <p:cNvSpPr/>
          <p:nvPr/>
        </p:nvSpPr>
        <p:spPr>
          <a:xfrm>
            <a:off x="8444574" y="4298382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CaixaDeTexto 81"/>
              <p:cNvSpPr txBox="1"/>
              <p:nvPr/>
            </p:nvSpPr>
            <p:spPr>
              <a:xfrm>
                <a:off x="8405787" y="3980033"/>
                <a:ext cx="3988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82" name="CaixaDeTexto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5787" y="3980033"/>
                <a:ext cx="398827" cy="307777"/>
              </a:xfrm>
              <a:prstGeom prst="rect">
                <a:avLst/>
              </a:prstGeom>
              <a:blipFill rotWithShape="1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CaixaDeTexto 82"/>
              <p:cNvSpPr txBox="1"/>
              <p:nvPr/>
            </p:nvSpPr>
            <p:spPr>
              <a:xfrm>
                <a:off x="8403889" y="4284648"/>
                <a:ext cx="35182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/>
                        </a:rPr>
                        <m:t>𝑄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83" name="CaixaDeTexto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3889" y="4284648"/>
                <a:ext cx="351828" cy="307777"/>
              </a:xfrm>
              <a:prstGeom prst="rect">
                <a:avLst/>
              </a:prstGeom>
              <a:blipFill rotWithShape="1">
                <a:blip r:embed="rId25"/>
                <a:stretch>
                  <a:fillRect b="-6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4" name="Conector de seta reta 83"/>
          <p:cNvCxnSpPr/>
          <p:nvPr/>
        </p:nvCxnSpPr>
        <p:spPr>
          <a:xfrm flipH="1">
            <a:off x="8424303" y="4012264"/>
            <a:ext cx="54006" cy="26497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Retângulo 84"/>
              <p:cNvSpPr/>
              <p:nvPr/>
            </p:nvSpPr>
            <p:spPr>
              <a:xfrm>
                <a:off x="8105678" y="3923883"/>
                <a:ext cx="423385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85" name="Retângulo 8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5678" y="3923883"/>
                <a:ext cx="423385" cy="307777"/>
              </a:xfrm>
              <a:prstGeom prst="rect">
                <a:avLst/>
              </a:prstGeom>
              <a:blipFill rotWithShape="1">
                <a:blip r:embed="rId26"/>
                <a:stretch>
                  <a:fillRect b="-2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6" name="Conector de seta reta 85"/>
          <p:cNvCxnSpPr/>
          <p:nvPr/>
        </p:nvCxnSpPr>
        <p:spPr>
          <a:xfrm rot="180000">
            <a:off x="8456757" y="4314480"/>
            <a:ext cx="0" cy="26353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Retângulo 86"/>
              <p:cNvSpPr/>
              <p:nvPr/>
            </p:nvSpPr>
            <p:spPr>
              <a:xfrm>
                <a:off x="8083230" y="4258091"/>
                <a:ext cx="428066" cy="32303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 i="1" smtClean="0"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/>
                            </a:rPr>
                            <m:t>𝑄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87" name="Retângulo 8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3230" y="4258091"/>
                <a:ext cx="428066" cy="323037"/>
              </a:xfrm>
              <a:prstGeom prst="rect">
                <a:avLst/>
              </a:prstGeom>
              <a:blipFill rotWithShape="1">
                <a:blip r:embed="rId27"/>
                <a:stretch>
                  <a:fillRect b="-192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CaixaDeTexto 87"/>
          <p:cNvSpPr txBox="1"/>
          <p:nvPr/>
        </p:nvSpPr>
        <p:spPr>
          <a:xfrm>
            <a:off x="7740352" y="4150479"/>
            <a:ext cx="2728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E</a:t>
            </a:r>
            <a:endParaRPr lang="pt-BR" sz="1400" dirty="0"/>
          </a:p>
        </p:txBody>
      </p:sp>
      <p:sp>
        <p:nvSpPr>
          <p:cNvPr id="89" name="CaixaDeTexto 88"/>
          <p:cNvSpPr txBox="1"/>
          <p:nvPr/>
        </p:nvSpPr>
        <p:spPr>
          <a:xfrm>
            <a:off x="7717636" y="3828501"/>
            <a:ext cx="2984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G</a:t>
            </a:r>
            <a:endParaRPr lang="pt-BR" sz="1400" dirty="0"/>
          </a:p>
        </p:txBody>
      </p:sp>
      <p:sp>
        <p:nvSpPr>
          <p:cNvPr id="90" name="CaixaDeTexto 89"/>
          <p:cNvSpPr txBox="1"/>
          <p:nvPr/>
        </p:nvSpPr>
        <p:spPr>
          <a:xfrm>
            <a:off x="7606908" y="3553271"/>
            <a:ext cx="3533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ST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490641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/>
              <p:cNvSpPr txBox="1"/>
              <p:nvPr/>
            </p:nvSpPr>
            <p:spPr>
              <a:xfrm>
                <a:off x="2350115" y="1317043"/>
                <a:ext cx="2163863" cy="4877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𝛥</m:t>
                          </m:r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𝑔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𝑔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𝛾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𝑄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CaixaDe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0115" y="1317043"/>
                <a:ext cx="2163863" cy="487762"/>
              </a:xfrm>
              <a:prstGeom prst="rect">
                <a:avLst/>
              </a:prstGeom>
              <a:blipFill rotWithShape="1">
                <a:blip r:embed="rId2"/>
                <a:stretch>
                  <a:fillRect b="-875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aixaDeTexto 6"/>
          <p:cNvSpPr txBox="1"/>
          <p:nvPr/>
        </p:nvSpPr>
        <p:spPr>
          <a:xfrm>
            <a:off x="2339752" y="1763524"/>
            <a:ext cx="2184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Anomalia de gravidade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/>
              <p:cNvSpPr txBox="1"/>
              <p:nvPr/>
            </p:nvSpPr>
            <p:spPr>
              <a:xfrm>
                <a:off x="2350115" y="44624"/>
                <a:ext cx="2163863" cy="4877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𝚫</m:t>
                          </m:r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𝑄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CaixaDeTexto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0115" y="44624"/>
                <a:ext cx="2163863" cy="487762"/>
              </a:xfrm>
              <a:prstGeom prst="rect">
                <a:avLst/>
              </a:prstGeom>
              <a:blipFill rotWithShape="1">
                <a:blip r:embed="rId3"/>
                <a:stretch>
                  <a:fillRect l="-282" b="-875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aixaDeTexto 8"/>
          <p:cNvSpPr txBox="1"/>
          <p:nvPr/>
        </p:nvSpPr>
        <p:spPr>
          <a:xfrm>
            <a:off x="2339752" y="476672"/>
            <a:ext cx="21845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Vetor anomalia de gravidade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ixaDeTexto 9"/>
              <p:cNvSpPr txBox="1"/>
              <p:nvPr/>
            </p:nvSpPr>
            <p:spPr>
              <a:xfrm>
                <a:off x="40325" y="2971068"/>
                <a:ext cx="1250727" cy="3761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𝑊</m:t>
                              </m:r>
                            </m:e>
                          </m:acc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CaixaDeTexto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25" y="2971068"/>
                <a:ext cx="1250727" cy="376193"/>
              </a:xfrm>
              <a:prstGeom prst="rect">
                <a:avLst/>
              </a:prstGeom>
              <a:blipFill rotWithShape="1">
                <a:blip r:embed="rId4"/>
                <a:stretch>
                  <a:fillRect t="-8065" r="-18537" b="-483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ixaDeTexto 10"/>
              <p:cNvSpPr txBox="1"/>
              <p:nvPr/>
            </p:nvSpPr>
            <p:spPr>
              <a:xfrm>
                <a:off x="342026" y="3319720"/>
                <a:ext cx="16173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𝑈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CaixaDeTexto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026" y="3319720"/>
                <a:ext cx="1617302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ixaDeTexto 11"/>
              <p:cNvSpPr txBox="1"/>
              <p:nvPr/>
            </p:nvSpPr>
            <p:spPr>
              <a:xfrm>
                <a:off x="2666278" y="2978368"/>
                <a:ext cx="12447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𝑊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CaixaDeTexto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6278" y="2978368"/>
                <a:ext cx="1244764" cy="369332"/>
              </a:xfrm>
              <a:prstGeom prst="rect">
                <a:avLst/>
              </a:prstGeom>
              <a:blipFill rotWithShape="1">
                <a:blip r:embed="rId6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ixaDeTexto 12"/>
              <p:cNvSpPr txBox="1"/>
              <p:nvPr/>
            </p:nvSpPr>
            <p:spPr>
              <a:xfrm>
                <a:off x="2985668" y="3323590"/>
                <a:ext cx="15863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CaixaDeTexto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5668" y="3323590"/>
                <a:ext cx="1586332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CaixaDeTexto 13"/>
          <p:cNvSpPr txBox="1"/>
          <p:nvPr/>
        </p:nvSpPr>
        <p:spPr>
          <a:xfrm>
            <a:off x="35496" y="2680811"/>
            <a:ext cx="19025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Vetor gravidade normal</a:t>
            </a:r>
            <a:endParaRPr lang="pt-BR" sz="1400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2656082" y="2680811"/>
            <a:ext cx="13398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Vetor gravidade</a:t>
            </a:r>
            <a:endParaRPr lang="pt-BR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ixaDeTexto 17"/>
              <p:cNvSpPr txBox="1"/>
              <p:nvPr/>
            </p:nvSpPr>
            <p:spPr>
              <a:xfrm>
                <a:off x="2599158" y="4177165"/>
                <a:ext cx="16657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8" name="CaixaDeTexto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9158" y="4177165"/>
                <a:ext cx="1665776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ixaDeTexto 18"/>
              <p:cNvSpPr txBox="1"/>
              <p:nvPr/>
            </p:nvSpPr>
            <p:spPr>
              <a:xfrm>
                <a:off x="2656082" y="5922489"/>
                <a:ext cx="1813637" cy="8188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</a:rPr>
                        <m:t>𝐺</m:t>
                      </m:r>
                      <m:nary>
                        <m:naryPr>
                          <m:chr m:val="∭"/>
                          <m:limLoc m:val="undOvr"/>
                          <m:subHide m:val="on"/>
                          <m:supHide m:val="on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𝜌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ℓ</m:t>
                              </m:r>
                            </m:den>
                          </m:f>
                          <m:r>
                            <a:rPr lang="pt-BR" b="0" i="1" smtClean="0">
                              <a:latin typeface="Cambria Math"/>
                            </a:rPr>
                            <m:t>𝑑𝑣</m:t>
                          </m:r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9" name="CaixaDeTexto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6082" y="5922489"/>
                <a:ext cx="1813637" cy="818879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ixaDeTexto 19"/>
              <p:cNvSpPr txBox="1"/>
              <p:nvPr/>
            </p:nvSpPr>
            <p:spPr>
              <a:xfrm>
                <a:off x="138949" y="4170304"/>
                <a:ext cx="1696747" cy="3761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𝑊</m:t>
                              </m:r>
                            </m:e>
                          </m:acc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0" name="CaixaDeTexto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949" y="4170304"/>
                <a:ext cx="1696747" cy="376193"/>
              </a:xfrm>
              <a:prstGeom prst="rect">
                <a:avLst/>
              </a:prstGeom>
              <a:blipFill rotWithShape="1">
                <a:blip r:embed="rId10"/>
                <a:stretch>
                  <a:fillRect t="-806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ixaDeTexto 20"/>
              <p:cNvSpPr txBox="1"/>
              <p:nvPr/>
            </p:nvSpPr>
            <p:spPr>
              <a:xfrm>
                <a:off x="1115616" y="4906296"/>
                <a:ext cx="2357825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pt-BR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𝜔</m:t>
                          </m:r>
                        </m:e>
                        <m:sup>
                          <m:r>
                            <a:rPr lang="pt-BR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b="0" i="1" smtClean="0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1" name="CaixaDeTexto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616" y="4906296"/>
                <a:ext cx="2357825" cy="610936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ixaDeTexto 21"/>
              <p:cNvSpPr txBox="1"/>
              <p:nvPr/>
            </p:nvSpPr>
            <p:spPr>
              <a:xfrm>
                <a:off x="59305" y="5922489"/>
                <a:ext cx="1844608" cy="8188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</a:rPr>
                        <m:t>𝐺</m:t>
                      </m:r>
                      <m:nary>
                        <m:naryPr>
                          <m:chr m:val="∭"/>
                          <m:limLoc m:val="undOvr"/>
                          <m:subHide m:val="on"/>
                          <m:supHide m:val="on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acc>
                                <m:accPr>
                                  <m:chr m:val="̃"/>
                                  <m:ctrlPr>
                                    <a:rPr lang="pt-BR" b="0" i="1" smtClean="0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pt-BR" b="0" i="1" smtClean="0">
                                      <a:latin typeface="Cambria Math"/>
                                      <a:ea typeface="Cambria Math"/>
                                    </a:rPr>
                                    <m:t>𝜌</m:t>
                                  </m:r>
                                </m:e>
                              </m:acc>
                            </m:num>
                            <m:den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ℓ</m:t>
                              </m:r>
                            </m:den>
                          </m:f>
                          <m:r>
                            <a:rPr lang="pt-BR" b="0" i="1" smtClean="0">
                              <a:latin typeface="Cambria Math"/>
                            </a:rPr>
                            <m:t>𝑑𝑣</m:t>
                          </m:r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2" name="CaixaDeTexto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05" y="5922489"/>
                <a:ext cx="1844608" cy="818879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CaixaDeTexto 22"/>
          <p:cNvSpPr txBox="1"/>
          <p:nvPr/>
        </p:nvSpPr>
        <p:spPr>
          <a:xfrm>
            <a:off x="11038" y="3862527"/>
            <a:ext cx="24007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Potencial de gravidade normal</a:t>
            </a:r>
            <a:endParaRPr lang="pt-BR" sz="1400" dirty="0"/>
          </a:p>
        </p:txBody>
      </p:sp>
      <p:sp>
        <p:nvSpPr>
          <p:cNvPr id="24" name="CaixaDeTexto 23"/>
          <p:cNvSpPr txBox="1"/>
          <p:nvPr/>
        </p:nvSpPr>
        <p:spPr>
          <a:xfrm>
            <a:off x="2513012" y="3862526"/>
            <a:ext cx="18380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Potencial de gravidade</a:t>
            </a:r>
            <a:endParaRPr lang="pt-BR" sz="1400" dirty="0"/>
          </a:p>
        </p:txBody>
      </p:sp>
      <p:sp>
        <p:nvSpPr>
          <p:cNvPr id="25" name="CaixaDeTexto 24"/>
          <p:cNvSpPr txBox="1"/>
          <p:nvPr/>
        </p:nvSpPr>
        <p:spPr>
          <a:xfrm>
            <a:off x="1425880" y="4633391"/>
            <a:ext cx="16478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Potencial centrífugo</a:t>
            </a:r>
            <a:endParaRPr lang="pt-BR" sz="1400" dirty="0"/>
          </a:p>
        </p:txBody>
      </p:sp>
      <p:sp>
        <p:nvSpPr>
          <p:cNvPr id="26" name="CaixaDeTexto 25"/>
          <p:cNvSpPr txBox="1"/>
          <p:nvPr/>
        </p:nvSpPr>
        <p:spPr>
          <a:xfrm>
            <a:off x="2699792" y="5706465"/>
            <a:ext cx="18278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Potencial gravitacional</a:t>
            </a:r>
            <a:endParaRPr lang="pt-BR" sz="1400" dirty="0"/>
          </a:p>
        </p:txBody>
      </p:sp>
      <p:sp>
        <p:nvSpPr>
          <p:cNvPr id="27" name="CaixaDeTexto 26"/>
          <p:cNvSpPr txBox="1"/>
          <p:nvPr/>
        </p:nvSpPr>
        <p:spPr>
          <a:xfrm>
            <a:off x="16136" y="5706465"/>
            <a:ext cx="23905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Potencial gravitacional normal</a:t>
            </a:r>
            <a:endParaRPr lang="pt-BR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aixaDeTexto 29"/>
              <p:cNvSpPr txBox="1"/>
              <p:nvPr/>
            </p:nvSpPr>
            <p:spPr>
              <a:xfrm>
                <a:off x="4716016" y="-8604"/>
                <a:ext cx="2639056" cy="9165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𝐺</m:t>
                      </m:r>
                      <m:nary>
                        <m:naryPr>
                          <m:limLoc m:val="undOvr"/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∞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∞</m:t>
                          </m:r>
                        </m:sup>
                        <m:e>
                          <m:nary>
                            <m:naryPr>
                              <m:limLoc m:val="undOvr"/>
                              <m:ctrlP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4"/>
                                </m:rP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∞</m:t>
                              </m:r>
                            </m:sub>
                            <m:sup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+</m:t>
                              </m:r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∞</m:t>
                              </m:r>
                            </m:sup>
                            <m:e>
                              <m:nary>
                                <m:naryPr>
                                  <m:limLoc m:val="undOvr"/>
                                  <m:ctrlPr>
                                    <a:rPr lang="pt-BR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4"/>
                                    </m:rPr>
                                    <a:rPr lang="pt-BR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pt-BR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∞</m:t>
                                  </m:r>
                                </m:sub>
                                <m:sup>
                                  <m:r>
                                    <a:rPr lang="pt-BR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+</m:t>
                                  </m:r>
                                  <m:r>
                                    <a:rPr lang="pt-BR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∞</m:t>
                                  </m:r>
                                </m:sup>
                                <m:e>
                                  <m:f>
                                    <m:fPr>
                                      <m:ctrlPr>
                                        <a:rPr lang="pt-BR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acc>
                                        <m:accPr>
                                          <m:chr m:val="̃"/>
                                          <m:ctrlPr>
                                            <a:rPr lang="pt-BR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pt-BR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  <a:ea typeface="Cambria Math"/>
                                            </a:rPr>
                                            <m:t>𝜌</m:t>
                                          </m:r>
                                        </m:e>
                                      </m:acc>
                                    </m:num>
                                    <m:den>
                                      <m:r>
                                        <a:rPr lang="pt-BR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ℓ</m:t>
                                      </m:r>
                                    </m:den>
                                  </m:f>
                                  <m:r>
                                    <a:rPr lang="pt-BR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𝑑𝑣</m:t>
                                  </m:r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CaixaDeTexto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6016" y="-8604"/>
                <a:ext cx="2639056" cy="916533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aixaDeTexto 30"/>
              <p:cNvSpPr txBox="1"/>
              <p:nvPr/>
            </p:nvSpPr>
            <p:spPr>
              <a:xfrm>
                <a:off x="6500418" y="1072307"/>
                <a:ext cx="2608085" cy="9165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𝐺</m:t>
                      </m:r>
                      <m:nary>
                        <m:naryPr>
                          <m:limLoc m:val="undOvr"/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∞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∞</m:t>
                          </m:r>
                        </m:sup>
                        <m:e>
                          <m:nary>
                            <m:naryPr>
                              <m:limLoc m:val="undOvr"/>
                              <m:ctrlP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4"/>
                                </m:rP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∞</m:t>
                              </m:r>
                            </m:sub>
                            <m:sup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+</m:t>
                              </m:r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∞</m:t>
                              </m:r>
                            </m:sup>
                            <m:e>
                              <m:nary>
                                <m:naryPr>
                                  <m:limLoc m:val="undOvr"/>
                                  <m:ctrlPr>
                                    <a:rPr lang="pt-BR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4"/>
                                    </m:rPr>
                                    <a:rPr lang="pt-BR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pt-BR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∞</m:t>
                                  </m:r>
                                </m:sub>
                                <m:sup>
                                  <m:r>
                                    <a:rPr lang="pt-BR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+</m:t>
                                  </m:r>
                                  <m:r>
                                    <a:rPr lang="pt-BR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∞</m:t>
                                  </m:r>
                                </m:sup>
                                <m:e>
                                  <m:f>
                                    <m:fPr>
                                      <m:ctrlPr>
                                        <a:rPr lang="pt-BR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pt-BR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𝜌</m:t>
                                      </m:r>
                                    </m:num>
                                    <m:den>
                                      <m:r>
                                        <a:rPr lang="pt-BR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ℓ</m:t>
                                      </m:r>
                                    </m:den>
                                  </m:f>
                                  <m:r>
                                    <a:rPr lang="pt-BR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𝑑𝑣</m:t>
                                  </m:r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CaixaDeTexto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0418" y="1072307"/>
                <a:ext cx="2608085" cy="916533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aixaDeTexto 31"/>
              <p:cNvSpPr txBox="1"/>
              <p:nvPr/>
            </p:nvSpPr>
            <p:spPr>
              <a:xfrm>
                <a:off x="4716016" y="908720"/>
                <a:ext cx="1509529" cy="5045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400" dirty="0" smtClean="0"/>
                  <a:t>Considere que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pt-BR" sz="140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pt-BR" sz="1400" i="1" smtClean="0">
                            <a:latin typeface="Cambria Math"/>
                            <a:ea typeface="Cambria Math"/>
                          </a:rPr>
                          <m:t>𝜌</m:t>
                        </m:r>
                      </m:e>
                    </m:acc>
                  </m:oMath>
                </a14:m>
                <a:r>
                  <a:rPr lang="pt-BR" sz="1400" dirty="0" smtClean="0"/>
                  <a:t> se anula fora do volume da Terra Normal </a:t>
                </a:r>
                <a:endParaRPr lang="pt-BR" sz="1400" dirty="0"/>
              </a:p>
            </p:txBody>
          </p:sp>
        </mc:Choice>
        <mc:Fallback xmlns="">
          <p:sp>
            <p:nvSpPr>
              <p:cNvPr id="32" name="CaixaDeTexto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6016" y="908720"/>
                <a:ext cx="1509529" cy="504517"/>
              </a:xfrm>
              <a:prstGeom prst="rect">
                <a:avLst/>
              </a:prstGeom>
              <a:blipFill rotWithShape="1">
                <a:blip r:embed="rId15"/>
                <a:stretch>
                  <a:fillRect t="-1205" r="-7287" b="-9879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aixaDeTexto 32"/>
              <p:cNvSpPr txBox="1"/>
              <p:nvPr/>
            </p:nvSpPr>
            <p:spPr>
              <a:xfrm>
                <a:off x="7598975" y="313492"/>
                <a:ext cx="150952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400" dirty="0" smtClean="0"/>
                  <a:t>Considere que </a:t>
                </a:r>
                <a14:m>
                  <m:oMath xmlns:m="http://schemas.openxmlformats.org/officeDocument/2006/math">
                    <m:r>
                      <a:rPr lang="pt-BR" sz="1400" i="1" smtClean="0">
                        <a:latin typeface="Cambria Math"/>
                        <a:ea typeface="Cambria Math"/>
                      </a:rPr>
                      <m:t>𝜌</m:t>
                    </m:r>
                  </m:oMath>
                </a14:m>
                <a:r>
                  <a:rPr lang="pt-BR" sz="1400" dirty="0" smtClean="0"/>
                  <a:t> se anula fora do volume da Terra </a:t>
                </a:r>
                <a:endParaRPr lang="pt-BR" sz="1400" dirty="0"/>
              </a:p>
            </p:txBody>
          </p:sp>
        </mc:Choice>
        <mc:Fallback xmlns="">
          <p:sp>
            <p:nvSpPr>
              <p:cNvPr id="33" name="CaixaDeTexto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8975" y="313492"/>
                <a:ext cx="1509529" cy="523220"/>
              </a:xfrm>
              <a:prstGeom prst="rect">
                <a:avLst/>
              </a:prstGeom>
              <a:blipFill rotWithShape="1">
                <a:blip r:embed="rId16"/>
                <a:stretch>
                  <a:fillRect t="-1163" b="-5116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tângulo 16"/>
          <p:cNvSpPr/>
          <p:nvPr/>
        </p:nvSpPr>
        <p:spPr>
          <a:xfrm>
            <a:off x="9525" y="-27384"/>
            <a:ext cx="9144000" cy="685800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1" name="Imagem 90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6713" y="3294398"/>
            <a:ext cx="4079464" cy="3528000"/>
          </a:xfrm>
          <a:prstGeom prst="rect">
            <a:avLst/>
          </a:prstGeom>
        </p:spPr>
      </p:pic>
      <p:grpSp>
        <p:nvGrpSpPr>
          <p:cNvPr id="34" name="Grupo 33"/>
          <p:cNvGrpSpPr/>
          <p:nvPr/>
        </p:nvGrpSpPr>
        <p:grpSpPr>
          <a:xfrm>
            <a:off x="7606908" y="3409255"/>
            <a:ext cx="1451367" cy="1183170"/>
            <a:chOff x="7606908" y="3409255"/>
            <a:chExt cx="1451367" cy="1183170"/>
          </a:xfrm>
        </p:grpSpPr>
        <p:cxnSp>
          <p:nvCxnSpPr>
            <p:cNvPr id="77" name="Conector reto 76"/>
            <p:cNvCxnSpPr/>
            <p:nvPr/>
          </p:nvCxnSpPr>
          <p:spPr>
            <a:xfrm rot="240000" flipV="1">
              <a:off x="8479186" y="3675766"/>
              <a:ext cx="3276" cy="648000"/>
            </a:xfrm>
            <a:prstGeom prst="line">
              <a:avLst/>
            </a:prstGeom>
            <a:ln w="952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Forma livre 15"/>
            <p:cNvSpPr/>
            <p:nvPr/>
          </p:nvSpPr>
          <p:spPr>
            <a:xfrm rot="561971">
              <a:off x="7896225" y="3666620"/>
              <a:ext cx="1162050" cy="143205"/>
            </a:xfrm>
            <a:custGeom>
              <a:avLst/>
              <a:gdLst>
                <a:gd name="connsiteX0" fmla="*/ 0 w 1162050"/>
                <a:gd name="connsiteY0" fmla="*/ 134040 h 143205"/>
                <a:gd name="connsiteX1" fmla="*/ 171450 w 1162050"/>
                <a:gd name="connsiteY1" fmla="*/ 134040 h 143205"/>
                <a:gd name="connsiteX2" fmla="*/ 419100 w 1162050"/>
                <a:gd name="connsiteY2" fmla="*/ 38790 h 143205"/>
                <a:gd name="connsiteX3" fmla="*/ 762000 w 1162050"/>
                <a:gd name="connsiteY3" fmla="*/ 690 h 143205"/>
                <a:gd name="connsiteX4" fmla="*/ 1009650 w 1162050"/>
                <a:gd name="connsiteY4" fmla="*/ 67365 h 143205"/>
                <a:gd name="connsiteX5" fmla="*/ 1162050 w 1162050"/>
                <a:gd name="connsiteY5" fmla="*/ 124515 h 1432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62050" h="143205">
                  <a:moveTo>
                    <a:pt x="0" y="134040"/>
                  </a:moveTo>
                  <a:cubicBezTo>
                    <a:pt x="50800" y="141977"/>
                    <a:pt x="101600" y="149915"/>
                    <a:pt x="171450" y="134040"/>
                  </a:cubicBezTo>
                  <a:cubicBezTo>
                    <a:pt x="241300" y="118165"/>
                    <a:pt x="320675" y="61015"/>
                    <a:pt x="419100" y="38790"/>
                  </a:cubicBezTo>
                  <a:cubicBezTo>
                    <a:pt x="517525" y="16565"/>
                    <a:pt x="663575" y="-4072"/>
                    <a:pt x="762000" y="690"/>
                  </a:cubicBezTo>
                  <a:cubicBezTo>
                    <a:pt x="860425" y="5452"/>
                    <a:pt x="942975" y="46728"/>
                    <a:pt x="1009650" y="67365"/>
                  </a:cubicBezTo>
                  <a:cubicBezTo>
                    <a:pt x="1076325" y="88002"/>
                    <a:pt x="1119187" y="106258"/>
                    <a:pt x="1162050" y="124515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6" name="Elipse 65"/>
            <p:cNvSpPr/>
            <p:nvPr/>
          </p:nvSpPr>
          <p:spPr>
            <a:xfrm>
              <a:off x="8481576" y="3655648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9" name="Forma livre 68"/>
            <p:cNvSpPr/>
            <p:nvPr/>
          </p:nvSpPr>
          <p:spPr>
            <a:xfrm rot="279743">
              <a:off x="7944195" y="4005064"/>
              <a:ext cx="1057275" cy="133512"/>
            </a:xfrm>
            <a:custGeom>
              <a:avLst/>
              <a:gdLst>
                <a:gd name="connsiteX0" fmla="*/ 1057275 w 1057275"/>
                <a:gd name="connsiteY0" fmla="*/ 133512 h 133512"/>
                <a:gd name="connsiteX1" fmla="*/ 685800 w 1057275"/>
                <a:gd name="connsiteY1" fmla="*/ 28737 h 133512"/>
                <a:gd name="connsiteX2" fmla="*/ 304800 w 1057275"/>
                <a:gd name="connsiteY2" fmla="*/ 162 h 133512"/>
                <a:gd name="connsiteX3" fmla="*/ 0 w 1057275"/>
                <a:gd name="connsiteY3" fmla="*/ 19212 h 13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7275" h="133512">
                  <a:moveTo>
                    <a:pt x="1057275" y="133512"/>
                  </a:moveTo>
                  <a:cubicBezTo>
                    <a:pt x="934243" y="92237"/>
                    <a:pt x="811212" y="50962"/>
                    <a:pt x="685800" y="28737"/>
                  </a:cubicBezTo>
                  <a:cubicBezTo>
                    <a:pt x="560387" y="6512"/>
                    <a:pt x="419100" y="1749"/>
                    <a:pt x="304800" y="162"/>
                  </a:cubicBezTo>
                  <a:cubicBezTo>
                    <a:pt x="190500" y="-1426"/>
                    <a:pt x="95250" y="8893"/>
                    <a:pt x="0" y="19212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0" name="Forma livre 69"/>
            <p:cNvSpPr/>
            <p:nvPr/>
          </p:nvSpPr>
          <p:spPr>
            <a:xfrm>
              <a:off x="7962900" y="4303668"/>
              <a:ext cx="1047750" cy="76200"/>
            </a:xfrm>
            <a:custGeom>
              <a:avLst/>
              <a:gdLst>
                <a:gd name="connsiteX0" fmla="*/ 1047750 w 1047750"/>
                <a:gd name="connsiteY0" fmla="*/ 76200 h 76200"/>
                <a:gd name="connsiteX1" fmla="*/ 533400 w 1047750"/>
                <a:gd name="connsiteY1" fmla="*/ 19050 h 76200"/>
                <a:gd name="connsiteX2" fmla="*/ 0 w 1047750"/>
                <a:gd name="connsiteY2" fmla="*/ 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47750" h="76200">
                  <a:moveTo>
                    <a:pt x="1047750" y="76200"/>
                  </a:moveTo>
                  <a:cubicBezTo>
                    <a:pt x="877887" y="53975"/>
                    <a:pt x="708025" y="31750"/>
                    <a:pt x="533400" y="19050"/>
                  </a:cubicBezTo>
                  <a:cubicBezTo>
                    <a:pt x="358775" y="6350"/>
                    <a:pt x="179387" y="3175"/>
                    <a:pt x="0" y="0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CaixaDeTexto 70"/>
                <p:cNvSpPr txBox="1"/>
                <p:nvPr/>
              </p:nvSpPr>
              <p:spPr>
                <a:xfrm>
                  <a:off x="8444574" y="3409255"/>
                  <a:ext cx="33970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/>
                          </a:rPr>
                          <m:t>𝑃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71" name="CaixaDeTexto 7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44574" y="3409255"/>
                  <a:ext cx="339708" cy="307777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3" name="Conector de seta reta 72"/>
            <p:cNvCxnSpPr/>
            <p:nvPr/>
          </p:nvCxnSpPr>
          <p:spPr>
            <a:xfrm rot="300000" flipH="1">
              <a:off x="8435998" y="3673368"/>
              <a:ext cx="54006" cy="26497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ector de seta reta 73"/>
            <p:cNvCxnSpPr/>
            <p:nvPr/>
          </p:nvCxnSpPr>
          <p:spPr>
            <a:xfrm rot="180000">
              <a:off x="8495438" y="3674804"/>
              <a:ext cx="0" cy="26353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Retângulo 77"/>
                <p:cNvSpPr/>
                <p:nvPr/>
              </p:nvSpPr>
              <p:spPr>
                <a:xfrm>
                  <a:off x="8121536" y="3603737"/>
                  <a:ext cx="423385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sz="1400" b="1">
                                <a:latin typeface="Cambria Math"/>
                                <a:ea typeface="Cambria Math"/>
                              </a:rPr>
                              <m:t>𝐠</m:t>
                            </m:r>
                          </m:e>
                          <m:sub>
                            <m:r>
                              <a:rPr lang="pt-BR" sz="1400" i="1">
                                <a:latin typeface="Cambria Math"/>
                              </a:rPr>
                              <m:t>𝑃</m:t>
                            </m:r>
                          </m:sub>
                        </m:sSub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78" name="Retângulo 7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21536" y="3603737"/>
                  <a:ext cx="423385" cy="307777"/>
                </a:xfrm>
                <a:prstGeom prst="rect">
                  <a:avLst/>
                </a:prstGeom>
                <a:blipFill rotWithShape="1"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Retângulo 78"/>
                <p:cNvSpPr/>
                <p:nvPr/>
              </p:nvSpPr>
              <p:spPr>
                <a:xfrm>
                  <a:off x="8423430" y="3645024"/>
                  <a:ext cx="421205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sz="1400" b="1" i="1" smtClean="0">
                                <a:latin typeface="Cambria Math"/>
                                <a:ea typeface="Cambria Math"/>
                              </a:rPr>
                              <m:t>𝛄</m:t>
                            </m:r>
                          </m:e>
                          <m:sub>
                            <m:r>
                              <a:rPr lang="pt-BR" sz="1400" i="1">
                                <a:latin typeface="Cambria Math"/>
                              </a:rPr>
                              <m:t>𝑃</m:t>
                            </m:r>
                          </m:sub>
                        </m:sSub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79" name="Retângulo 7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23430" y="3645024"/>
                  <a:ext cx="421205" cy="307777"/>
                </a:xfrm>
                <a:prstGeom prst="rect">
                  <a:avLst/>
                </a:prstGeom>
                <a:blipFill rotWithShape="1">
                  <a:blip r:embed="rId20"/>
                  <a:stretch>
                    <a:fillRect b="-2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0" name="Elipse 79"/>
            <p:cNvSpPr/>
            <p:nvPr/>
          </p:nvSpPr>
          <p:spPr>
            <a:xfrm>
              <a:off x="8460432" y="3995494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1" name="Elipse 80"/>
            <p:cNvSpPr/>
            <p:nvPr/>
          </p:nvSpPr>
          <p:spPr>
            <a:xfrm>
              <a:off x="8444574" y="4298382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CaixaDeTexto 81"/>
                <p:cNvSpPr txBox="1"/>
                <p:nvPr/>
              </p:nvSpPr>
              <p:spPr>
                <a:xfrm>
                  <a:off x="8405787" y="3980033"/>
                  <a:ext cx="39882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sz="1400" b="0" i="1" smtClean="0">
                                <a:latin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pt-BR" sz="1400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82" name="CaixaDeTexto 8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05787" y="3980033"/>
                  <a:ext cx="398827" cy="307777"/>
                </a:xfrm>
                <a:prstGeom prst="rect">
                  <a:avLst/>
                </a:prstGeom>
                <a:blipFill rotWithShape="1"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CaixaDeTexto 82"/>
                <p:cNvSpPr txBox="1"/>
                <p:nvPr/>
              </p:nvSpPr>
              <p:spPr>
                <a:xfrm>
                  <a:off x="8403889" y="4284648"/>
                  <a:ext cx="3518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/>
                          </a:rPr>
                          <m:t>𝑄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83" name="CaixaDeTexto 8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03889" y="4284648"/>
                  <a:ext cx="351828" cy="307777"/>
                </a:xfrm>
                <a:prstGeom prst="rect">
                  <a:avLst/>
                </a:prstGeom>
                <a:blipFill rotWithShape="1">
                  <a:blip r:embed="rId22"/>
                  <a:stretch>
                    <a:fillRect b="-6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4" name="Conector de seta reta 83"/>
            <p:cNvCxnSpPr/>
            <p:nvPr/>
          </p:nvCxnSpPr>
          <p:spPr>
            <a:xfrm flipH="1">
              <a:off x="8424303" y="4012264"/>
              <a:ext cx="54006" cy="26497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Retângulo 84"/>
                <p:cNvSpPr/>
                <p:nvPr/>
              </p:nvSpPr>
              <p:spPr>
                <a:xfrm>
                  <a:off x="8105678" y="3923883"/>
                  <a:ext cx="423385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sz="1400" b="1">
                                <a:latin typeface="Cambria Math"/>
                                <a:ea typeface="Cambria Math"/>
                              </a:rPr>
                              <m:t>𝐠</m:t>
                            </m:r>
                          </m:e>
                          <m:sub>
                            <m:r>
                              <a:rPr lang="pt-BR" sz="1400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85" name="Retângulo 8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05678" y="3923883"/>
                  <a:ext cx="423385" cy="307777"/>
                </a:xfrm>
                <a:prstGeom prst="rect">
                  <a:avLst/>
                </a:prstGeom>
                <a:blipFill rotWithShape="1">
                  <a:blip r:embed="rId23"/>
                  <a:stretch>
                    <a:fillRect b="-2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6" name="Conector de seta reta 85"/>
            <p:cNvCxnSpPr/>
            <p:nvPr/>
          </p:nvCxnSpPr>
          <p:spPr>
            <a:xfrm rot="180000">
              <a:off x="8456757" y="4314480"/>
              <a:ext cx="0" cy="26353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Retângulo 86"/>
                <p:cNvSpPr/>
                <p:nvPr/>
              </p:nvSpPr>
              <p:spPr>
                <a:xfrm>
                  <a:off x="8083230" y="4258091"/>
                  <a:ext cx="428066" cy="32303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sz="1400" b="1" i="1" smtClean="0">
                                <a:latin typeface="Cambria Math"/>
                                <a:ea typeface="Cambria Math"/>
                              </a:rPr>
                              <m:t>𝛄</m:t>
                            </m:r>
                          </m:e>
                          <m:sub>
                            <m:r>
                              <a:rPr lang="pt-BR" sz="1400" b="0" i="1" smtClean="0">
                                <a:latin typeface="Cambria Math"/>
                              </a:rPr>
                              <m:t>𝑄</m:t>
                            </m:r>
                          </m:sub>
                        </m:sSub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87" name="Retângulo 8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83230" y="4258091"/>
                  <a:ext cx="428066" cy="323037"/>
                </a:xfrm>
                <a:prstGeom prst="rect">
                  <a:avLst/>
                </a:prstGeom>
                <a:blipFill rotWithShape="1">
                  <a:blip r:embed="rId24"/>
                  <a:stretch>
                    <a:fillRect b="-192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8" name="CaixaDeTexto 87"/>
            <p:cNvSpPr txBox="1"/>
            <p:nvPr/>
          </p:nvSpPr>
          <p:spPr>
            <a:xfrm>
              <a:off x="7740352" y="4150479"/>
              <a:ext cx="2728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/>
                <a:t>E</a:t>
              </a:r>
              <a:endParaRPr lang="pt-BR" sz="1400" dirty="0"/>
            </a:p>
          </p:txBody>
        </p:sp>
        <p:sp>
          <p:nvSpPr>
            <p:cNvPr id="89" name="CaixaDeTexto 88"/>
            <p:cNvSpPr txBox="1"/>
            <p:nvPr/>
          </p:nvSpPr>
          <p:spPr>
            <a:xfrm>
              <a:off x="7717636" y="3828501"/>
              <a:ext cx="2984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/>
                <a:t>G</a:t>
              </a:r>
              <a:endParaRPr lang="pt-BR" sz="1400" dirty="0"/>
            </a:p>
          </p:txBody>
        </p:sp>
        <p:sp>
          <p:nvSpPr>
            <p:cNvPr id="90" name="CaixaDeTexto 89"/>
            <p:cNvSpPr txBox="1"/>
            <p:nvPr/>
          </p:nvSpPr>
          <p:spPr>
            <a:xfrm>
              <a:off x="7606908" y="3553271"/>
              <a:ext cx="35336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/>
                <a:t>ST</a:t>
              </a:r>
              <a:endParaRPr lang="pt-BR" sz="14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/>
              <p:cNvSpPr txBox="1"/>
              <p:nvPr/>
            </p:nvSpPr>
            <p:spPr>
              <a:xfrm>
                <a:off x="73713" y="57673"/>
                <a:ext cx="216386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𝛅</m:t>
                          </m:r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13" y="57673"/>
                <a:ext cx="2163863" cy="461665"/>
              </a:xfrm>
              <a:prstGeom prst="rect">
                <a:avLst/>
              </a:prstGeom>
              <a:blipFill rotWithShape="1">
                <a:blip r:embed="rId25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aixaDeTexto 2"/>
          <p:cNvSpPr txBox="1"/>
          <p:nvPr/>
        </p:nvSpPr>
        <p:spPr>
          <a:xfrm>
            <a:off x="63350" y="476672"/>
            <a:ext cx="21845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Vetor distúrbio de gravidade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73713" y="1330092"/>
                <a:ext cx="216386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𝛿</m:t>
                          </m:r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𝑔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𝑔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𝛾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13" y="1330092"/>
                <a:ext cx="2163863" cy="461665"/>
              </a:xfrm>
              <a:prstGeom prst="rect">
                <a:avLst/>
              </a:prstGeom>
              <a:blipFill rotWithShape="1">
                <a:blip r:embed="rId26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aixaDeTexto 4"/>
          <p:cNvSpPr txBox="1"/>
          <p:nvPr/>
        </p:nvSpPr>
        <p:spPr>
          <a:xfrm>
            <a:off x="63350" y="1763524"/>
            <a:ext cx="2184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Distúrbio de gravidade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aixaDeTexto 27"/>
              <p:cNvSpPr txBox="1"/>
              <p:nvPr/>
            </p:nvSpPr>
            <p:spPr>
              <a:xfrm>
                <a:off x="5062874" y="1988840"/>
                <a:ext cx="3629263" cy="9165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𝛅</m:t>
                          </m:r>
                          <m:r>
                            <a:rPr lang="pt-BR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</a:rPr>
                        <m:t>𝐺</m:t>
                      </m:r>
                      <m:nary>
                        <m:naryPr>
                          <m:limLoc m:val="undOvr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pt-BR" b="0" i="1" smtClean="0">
                              <a:latin typeface="Cambria Math"/>
                            </a:rPr>
                            <m:t>−</m:t>
                          </m:r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∞</m:t>
                          </m:r>
                        </m:sub>
                        <m:sup>
                          <m:r>
                            <a:rPr lang="pt-BR" b="0" i="1" smtClean="0">
                              <a:latin typeface="Cambria Math"/>
                            </a:rPr>
                            <m:t>+</m:t>
                          </m:r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∞</m:t>
                          </m:r>
                        </m:sup>
                        <m:e>
                          <m:nary>
                            <m:naryPr>
                              <m:limLoc m:val="undOvr"/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4"/>
                                </m:rPr>
                                <a:rPr lang="pt-BR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∞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+</m:t>
                              </m:r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∞</m:t>
                              </m:r>
                            </m:sup>
                            <m:e>
                              <m:nary>
                                <m:naryPr>
                                  <m:limLoc m:val="undOvr"/>
                                  <m:ctrlPr>
                                    <a:rPr lang="pt-BR" b="0" i="1" smtClean="0"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4"/>
                                    </m:rPr>
                                    <a:rPr lang="pt-BR" b="0" i="1" smtClean="0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pt-BR" b="0" i="1" smtClean="0">
                                      <a:latin typeface="Cambria Math"/>
                                      <a:ea typeface="Cambria Math"/>
                                    </a:rPr>
                                    <m:t>∞</m:t>
                                  </m:r>
                                </m:sub>
                                <m:sup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+</m:t>
                                  </m:r>
                                  <m:r>
                                    <a:rPr lang="pt-BR" b="0" i="1" smtClean="0">
                                      <a:latin typeface="Cambria Math"/>
                                      <a:ea typeface="Cambria Math"/>
                                    </a:rPr>
                                    <m:t>∞</m:t>
                                  </m:r>
                                </m:sup>
                                <m:e>
                                  <m:d>
                                    <m:dPr>
                                      <m:ctrlPr>
                                        <a:rPr lang="pt-BR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b="0" i="1" smtClean="0">
                                          <a:latin typeface="Cambria Math"/>
                                          <a:ea typeface="Cambria Math"/>
                                        </a:rPr>
                                        <m:t>𝜌</m:t>
                                      </m:r>
                                      <m:r>
                                        <a:rPr lang="pt-BR" b="0" i="1" smtClean="0">
                                          <a:latin typeface="Cambria Math"/>
                                          <a:ea typeface="Cambria Math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̃"/>
                                          <m:ctrlPr>
                                            <a:rPr lang="pt-BR" i="1">
                                              <a:latin typeface="Cambria Math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pt-BR" i="1">
                                              <a:latin typeface="Cambria Math"/>
                                              <a:ea typeface="Cambria Math"/>
                                            </a:rPr>
                                            <m:t>𝜌</m:t>
                                          </m:r>
                                        </m:e>
                                      </m:acc>
                                    </m:e>
                                  </m:d>
                                  <m:r>
                                    <a:rPr lang="pt-BR" b="0" i="1" smtClean="0">
                                      <a:latin typeface="Cambria Math"/>
                                      <a:ea typeface="Cambria Math"/>
                                    </a:rPr>
                                    <m:t>𝛻</m:t>
                                  </m:r>
                                  <m:f>
                                    <m:fPr>
                                      <m:ctrlPr>
                                        <a:rPr lang="pt-BR" i="1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pt-BR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pt-BR" i="1">
                                          <a:latin typeface="Cambria Math"/>
                                          <a:ea typeface="Cambria Math"/>
                                        </a:rPr>
                                        <m:t>ℓ</m:t>
                                      </m:r>
                                    </m:den>
                                  </m:f>
                                  <m:r>
                                    <a:rPr lang="pt-BR" i="1">
                                      <a:latin typeface="Cambria Math"/>
                                    </a:rPr>
                                    <m:t>𝑑𝑣</m:t>
                                  </m:r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8" name="CaixaDeTexto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2874" y="1988840"/>
                <a:ext cx="3629263" cy="916533"/>
              </a:xfrm>
              <a:prstGeom prst="rect">
                <a:avLst/>
              </a:prstGeom>
              <a:blipFill rotWithShape="1"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CaixaDeTexto 28"/>
          <p:cNvSpPr txBox="1"/>
          <p:nvPr/>
        </p:nvSpPr>
        <p:spPr>
          <a:xfrm>
            <a:off x="4942682" y="2833772"/>
            <a:ext cx="38777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Representa a atração gravitacional exercida pelas </a:t>
            </a:r>
            <a:r>
              <a:rPr lang="pt-BR" sz="1400" b="1" dirty="0" smtClean="0"/>
              <a:t>massas anômalas</a:t>
            </a:r>
            <a:r>
              <a:rPr lang="pt-BR" sz="1400" dirty="0" smtClean="0"/>
              <a:t> ou </a:t>
            </a:r>
            <a:r>
              <a:rPr lang="pt-BR" sz="1400" b="1" dirty="0" smtClean="0"/>
              <a:t>fontes gravimétricas</a:t>
            </a:r>
            <a:r>
              <a:rPr lang="pt-BR" sz="1400" dirty="0" smtClean="0"/>
              <a:t>!</a:t>
            </a:r>
            <a:endParaRPr lang="pt-BR" sz="1400" dirty="0"/>
          </a:p>
        </p:txBody>
      </p:sp>
      <p:sp>
        <p:nvSpPr>
          <p:cNvPr id="35" name="Forma livre 34"/>
          <p:cNvSpPr/>
          <p:nvPr/>
        </p:nvSpPr>
        <p:spPr>
          <a:xfrm>
            <a:off x="7724717" y="3881993"/>
            <a:ext cx="1318306" cy="392687"/>
          </a:xfrm>
          <a:custGeom>
            <a:avLst/>
            <a:gdLst>
              <a:gd name="connsiteX0" fmla="*/ 67317 w 1318306"/>
              <a:gd name="connsiteY0" fmla="*/ 0 h 392687"/>
              <a:gd name="connsiteX1" fmla="*/ 409516 w 1318306"/>
              <a:gd name="connsiteY1" fmla="*/ 33659 h 392687"/>
              <a:gd name="connsiteX2" fmla="*/ 650738 w 1318306"/>
              <a:gd name="connsiteY2" fmla="*/ 67317 h 392687"/>
              <a:gd name="connsiteX3" fmla="*/ 920009 w 1318306"/>
              <a:gd name="connsiteY3" fmla="*/ 100976 h 392687"/>
              <a:gd name="connsiteX4" fmla="*/ 1200500 w 1318306"/>
              <a:gd name="connsiteY4" fmla="*/ 179514 h 392687"/>
              <a:gd name="connsiteX5" fmla="*/ 1318306 w 1318306"/>
              <a:gd name="connsiteY5" fmla="*/ 274881 h 392687"/>
              <a:gd name="connsiteX6" fmla="*/ 1290257 w 1318306"/>
              <a:gd name="connsiteY6" fmla="*/ 370247 h 392687"/>
              <a:gd name="connsiteX7" fmla="*/ 1071474 w 1318306"/>
              <a:gd name="connsiteY7" fmla="*/ 392687 h 392687"/>
              <a:gd name="connsiteX8" fmla="*/ 858301 w 1318306"/>
              <a:gd name="connsiteY8" fmla="*/ 370247 h 392687"/>
              <a:gd name="connsiteX9" fmla="*/ 751715 w 1318306"/>
              <a:gd name="connsiteY9" fmla="*/ 370247 h 392687"/>
              <a:gd name="connsiteX10" fmla="*/ 695617 w 1318306"/>
              <a:gd name="connsiteY10" fmla="*/ 392687 h 392687"/>
              <a:gd name="connsiteX11" fmla="*/ 488054 w 1318306"/>
              <a:gd name="connsiteY11" fmla="*/ 353418 h 392687"/>
              <a:gd name="connsiteX12" fmla="*/ 207563 w 1318306"/>
              <a:gd name="connsiteY12" fmla="*/ 319759 h 392687"/>
              <a:gd name="connsiteX13" fmla="*/ 16829 w 1318306"/>
              <a:gd name="connsiteY13" fmla="*/ 269271 h 392687"/>
              <a:gd name="connsiteX14" fmla="*/ 0 w 1318306"/>
              <a:gd name="connsiteY14" fmla="*/ 112196 h 392687"/>
              <a:gd name="connsiteX15" fmla="*/ 67317 w 1318306"/>
              <a:gd name="connsiteY15" fmla="*/ 0 h 392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318306" h="392687">
                <a:moveTo>
                  <a:pt x="67317" y="0"/>
                </a:moveTo>
                <a:lnTo>
                  <a:pt x="409516" y="33659"/>
                </a:lnTo>
                <a:lnTo>
                  <a:pt x="650738" y="67317"/>
                </a:lnTo>
                <a:lnTo>
                  <a:pt x="920009" y="100976"/>
                </a:lnTo>
                <a:lnTo>
                  <a:pt x="1200500" y="179514"/>
                </a:lnTo>
                <a:lnTo>
                  <a:pt x="1318306" y="274881"/>
                </a:lnTo>
                <a:lnTo>
                  <a:pt x="1290257" y="370247"/>
                </a:lnTo>
                <a:lnTo>
                  <a:pt x="1071474" y="392687"/>
                </a:lnTo>
                <a:lnTo>
                  <a:pt x="858301" y="370247"/>
                </a:lnTo>
                <a:lnTo>
                  <a:pt x="751715" y="370247"/>
                </a:lnTo>
                <a:lnTo>
                  <a:pt x="695617" y="392687"/>
                </a:lnTo>
                <a:lnTo>
                  <a:pt x="488054" y="353418"/>
                </a:lnTo>
                <a:lnTo>
                  <a:pt x="207563" y="319759"/>
                </a:lnTo>
                <a:lnTo>
                  <a:pt x="16829" y="269271"/>
                </a:lnTo>
                <a:lnTo>
                  <a:pt x="0" y="112196"/>
                </a:lnTo>
                <a:lnTo>
                  <a:pt x="67317" y="0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2653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Imagem 9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6713" y="3294398"/>
            <a:ext cx="4079464" cy="3528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/>
              <p:cNvSpPr txBox="1"/>
              <p:nvPr/>
            </p:nvSpPr>
            <p:spPr>
              <a:xfrm>
                <a:off x="73713" y="57673"/>
                <a:ext cx="216386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𝛅</m:t>
                          </m:r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13" y="57673"/>
                <a:ext cx="2163863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aixaDeTexto 2"/>
          <p:cNvSpPr txBox="1"/>
          <p:nvPr/>
        </p:nvSpPr>
        <p:spPr>
          <a:xfrm>
            <a:off x="63350" y="476672"/>
            <a:ext cx="21845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Vetor distúrbio de gravidade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73713" y="1330092"/>
                <a:ext cx="216386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𝛿</m:t>
                          </m:r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𝑔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𝑔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𝛾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13" y="1330092"/>
                <a:ext cx="2163863" cy="461665"/>
              </a:xfrm>
              <a:prstGeom prst="rect">
                <a:avLst/>
              </a:prstGeom>
              <a:blipFill rotWithShape="1">
                <a:blip r:embed="rId4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aixaDeTexto 4"/>
          <p:cNvSpPr txBox="1"/>
          <p:nvPr/>
        </p:nvSpPr>
        <p:spPr>
          <a:xfrm>
            <a:off x="63350" y="1763524"/>
            <a:ext cx="2184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Distúrbio de gravidade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aixaDeTexto 27"/>
              <p:cNvSpPr txBox="1"/>
              <p:nvPr/>
            </p:nvSpPr>
            <p:spPr>
              <a:xfrm>
                <a:off x="5062874" y="1988840"/>
                <a:ext cx="3629263" cy="9165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𝛅</m:t>
                          </m:r>
                          <m:r>
                            <a:rPr lang="pt-BR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</a:rPr>
                        <m:t>𝐺</m:t>
                      </m:r>
                      <m:nary>
                        <m:naryPr>
                          <m:limLoc m:val="undOvr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pt-BR" b="0" i="1" smtClean="0">
                              <a:latin typeface="Cambria Math"/>
                            </a:rPr>
                            <m:t>−</m:t>
                          </m:r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∞</m:t>
                          </m:r>
                        </m:sub>
                        <m:sup>
                          <m:r>
                            <a:rPr lang="pt-BR" b="0" i="1" smtClean="0">
                              <a:latin typeface="Cambria Math"/>
                            </a:rPr>
                            <m:t>+</m:t>
                          </m:r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∞</m:t>
                          </m:r>
                        </m:sup>
                        <m:e>
                          <m:nary>
                            <m:naryPr>
                              <m:limLoc m:val="undOvr"/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4"/>
                                </m:rPr>
                                <a:rPr lang="pt-BR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∞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+</m:t>
                              </m:r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∞</m:t>
                              </m:r>
                            </m:sup>
                            <m:e>
                              <m:nary>
                                <m:naryPr>
                                  <m:limLoc m:val="undOvr"/>
                                  <m:ctrlPr>
                                    <a:rPr lang="pt-BR" b="0" i="1" smtClean="0"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4"/>
                                    </m:rPr>
                                    <a:rPr lang="pt-BR" b="0" i="1" smtClean="0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pt-BR" b="0" i="1" smtClean="0">
                                      <a:latin typeface="Cambria Math"/>
                                      <a:ea typeface="Cambria Math"/>
                                    </a:rPr>
                                    <m:t>∞</m:t>
                                  </m:r>
                                </m:sub>
                                <m:sup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+</m:t>
                                  </m:r>
                                  <m:r>
                                    <a:rPr lang="pt-BR" b="0" i="1" smtClean="0">
                                      <a:latin typeface="Cambria Math"/>
                                      <a:ea typeface="Cambria Math"/>
                                    </a:rPr>
                                    <m:t>∞</m:t>
                                  </m:r>
                                </m:sup>
                                <m:e>
                                  <m:d>
                                    <m:dPr>
                                      <m:ctrlPr>
                                        <a:rPr lang="pt-BR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b="0" i="1" smtClean="0">
                                          <a:latin typeface="Cambria Math"/>
                                          <a:ea typeface="Cambria Math"/>
                                        </a:rPr>
                                        <m:t>𝜌</m:t>
                                      </m:r>
                                      <m:r>
                                        <a:rPr lang="pt-BR" b="0" i="1" smtClean="0">
                                          <a:latin typeface="Cambria Math"/>
                                          <a:ea typeface="Cambria Math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̃"/>
                                          <m:ctrlPr>
                                            <a:rPr lang="pt-BR" i="1">
                                              <a:latin typeface="Cambria Math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pt-BR" i="1">
                                              <a:latin typeface="Cambria Math"/>
                                              <a:ea typeface="Cambria Math"/>
                                            </a:rPr>
                                            <m:t>𝜌</m:t>
                                          </m:r>
                                        </m:e>
                                      </m:acc>
                                    </m:e>
                                  </m:d>
                                  <m:r>
                                    <a:rPr lang="pt-BR" b="0" i="1" smtClean="0">
                                      <a:latin typeface="Cambria Math"/>
                                      <a:ea typeface="Cambria Math"/>
                                    </a:rPr>
                                    <m:t>𝛻</m:t>
                                  </m:r>
                                  <m:f>
                                    <m:fPr>
                                      <m:ctrlPr>
                                        <a:rPr lang="pt-BR" i="1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pt-BR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pt-BR" i="1">
                                          <a:latin typeface="Cambria Math"/>
                                          <a:ea typeface="Cambria Math"/>
                                        </a:rPr>
                                        <m:t>ℓ</m:t>
                                      </m:r>
                                    </m:den>
                                  </m:f>
                                  <m:r>
                                    <a:rPr lang="pt-BR" i="1">
                                      <a:latin typeface="Cambria Math"/>
                                    </a:rPr>
                                    <m:t>𝑑𝑣</m:t>
                                  </m:r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8" name="CaixaDeTexto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2874" y="1988840"/>
                <a:ext cx="3629263" cy="916533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CaixaDeTexto 28"/>
          <p:cNvSpPr txBox="1"/>
          <p:nvPr/>
        </p:nvSpPr>
        <p:spPr>
          <a:xfrm>
            <a:off x="4942682" y="2833772"/>
            <a:ext cx="38777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Representa a atração gravitacional exercida pelas </a:t>
            </a:r>
            <a:r>
              <a:rPr lang="pt-BR" sz="1400" b="1" dirty="0" smtClean="0"/>
              <a:t>massas anômalas</a:t>
            </a:r>
            <a:r>
              <a:rPr lang="pt-BR" sz="1400" dirty="0" smtClean="0"/>
              <a:t> ou </a:t>
            </a:r>
            <a:r>
              <a:rPr lang="pt-BR" sz="1400" b="1" dirty="0" smtClean="0"/>
              <a:t>fontes gravimétricas</a:t>
            </a:r>
            <a:r>
              <a:rPr lang="pt-BR" sz="1400" dirty="0" smtClean="0"/>
              <a:t>!</a:t>
            </a:r>
            <a:endParaRPr lang="pt-BR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tângulo 33"/>
              <p:cNvSpPr/>
              <p:nvPr/>
            </p:nvSpPr>
            <p:spPr>
              <a:xfrm>
                <a:off x="2423913" y="282840"/>
                <a:ext cx="222009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>
                              <a:latin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b="1">
                              <a:latin typeface="Cambria Math"/>
                              <a:ea typeface="Cambria Math"/>
                            </a:rPr>
                            <m:t>𝛅</m:t>
                          </m:r>
                          <m:r>
                            <a:rPr lang="pt-BR" sz="2400" b="1"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4" name="Retângulo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3913" y="282840"/>
                <a:ext cx="2220095" cy="461665"/>
              </a:xfrm>
              <a:prstGeom prst="rect">
                <a:avLst/>
              </a:prstGeom>
              <a:blipFill rotWithShape="1">
                <a:blip r:embed="rId6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CaixaDeTexto 56"/>
              <p:cNvSpPr txBox="1"/>
              <p:nvPr/>
            </p:nvSpPr>
            <p:spPr>
              <a:xfrm>
                <a:off x="2685798" y="1219965"/>
                <a:ext cx="1788316" cy="4642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𝛾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≫</m:t>
                      </m:r>
                      <m:d>
                        <m:dPr>
                          <m:begChr m:val="‖"/>
                          <m:endChr m:val="‖"/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l-GR" sz="2400" b="1">
                                  <a:latin typeface="Cambria Math"/>
                                  <a:ea typeface="Cambria Math"/>
                                </a:rPr>
                                <m:t>𝛅</m:t>
                              </m:r>
                              <m:r>
                                <a:rPr lang="pt-BR" sz="2400" b="1">
                                  <a:latin typeface="Cambria Math"/>
                                  <a:ea typeface="Cambria Math"/>
                                </a:rPr>
                                <m:t>𝐠</m:t>
                              </m:r>
                            </m:e>
                            <m:sub>
                              <m:r>
                                <a:rPr lang="pt-BR" sz="2400" i="1">
                                  <a:latin typeface="Cambria Math"/>
                                </a:rPr>
                                <m:t>𝑃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7" name="CaixaDeTexto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5798" y="1219965"/>
                <a:ext cx="1788316" cy="464262"/>
              </a:xfrm>
              <a:prstGeom prst="rect">
                <a:avLst/>
              </a:prstGeom>
              <a:blipFill rotWithShape="1">
                <a:blip r:embed="rId7"/>
                <a:stretch>
                  <a:fillRect l="-683" b="-105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CaixaDeTexto 60"/>
          <p:cNvSpPr txBox="1"/>
          <p:nvPr/>
        </p:nvSpPr>
        <p:spPr>
          <a:xfrm>
            <a:off x="2466460" y="1628800"/>
            <a:ext cx="2143099" cy="630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Condição observada</a:t>
            </a:r>
          </a:p>
          <a:p>
            <a:pPr algn="ctr"/>
            <a:r>
              <a:rPr lang="pt-BR" dirty="0" smtClean="0"/>
              <a:t>na prática</a:t>
            </a:r>
            <a:endParaRPr lang="pt-BR" dirty="0"/>
          </a:p>
        </p:txBody>
      </p:sp>
      <p:grpSp>
        <p:nvGrpSpPr>
          <p:cNvPr id="62" name="Grupo 61"/>
          <p:cNvGrpSpPr/>
          <p:nvPr/>
        </p:nvGrpSpPr>
        <p:grpSpPr>
          <a:xfrm>
            <a:off x="7606908" y="3409255"/>
            <a:ext cx="1451367" cy="1183170"/>
            <a:chOff x="7606908" y="3409255"/>
            <a:chExt cx="1451367" cy="1183170"/>
          </a:xfrm>
        </p:grpSpPr>
        <p:cxnSp>
          <p:nvCxnSpPr>
            <p:cNvPr id="63" name="Conector reto 62"/>
            <p:cNvCxnSpPr/>
            <p:nvPr/>
          </p:nvCxnSpPr>
          <p:spPr>
            <a:xfrm rot="240000" flipV="1">
              <a:off x="8479186" y="3675766"/>
              <a:ext cx="3276" cy="648000"/>
            </a:xfrm>
            <a:prstGeom prst="line">
              <a:avLst/>
            </a:prstGeom>
            <a:ln w="952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Forma livre 63"/>
            <p:cNvSpPr/>
            <p:nvPr/>
          </p:nvSpPr>
          <p:spPr>
            <a:xfrm rot="561971">
              <a:off x="7896225" y="3666620"/>
              <a:ext cx="1162050" cy="143205"/>
            </a:xfrm>
            <a:custGeom>
              <a:avLst/>
              <a:gdLst>
                <a:gd name="connsiteX0" fmla="*/ 0 w 1162050"/>
                <a:gd name="connsiteY0" fmla="*/ 134040 h 143205"/>
                <a:gd name="connsiteX1" fmla="*/ 171450 w 1162050"/>
                <a:gd name="connsiteY1" fmla="*/ 134040 h 143205"/>
                <a:gd name="connsiteX2" fmla="*/ 419100 w 1162050"/>
                <a:gd name="connsiteY2" fmla="*/ 38790 h 143205"/>
                <a:gd name="connsiteX3" fmla="*/ 762000 w 1162050"/>
                <a:gd name="connsiteY3" fmla="*/ 690 h 143205"/>
                <a:gd name="connsiteX4" fmla="*/ 1009650 w 1162050"/>
                <a:gd name="connsiteY4" fmla="*/ 67365 h 143205"/>
                <a:gd name="connsiteX5" fmla="*/ 1162050 w 1162050"/>
                <a:gd name="connsiteY5" fmla="*/ 124515 h 1432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62050" h="143205">
                  <a:moveTo>
                    <a:pt x="0" y="134040"/>
                  </a:moveTo>
                  <a:cubicBezTo>
                    <a:pt x="50800" y="141977"/>
                    <a:pt x="101600" y="149915"/>
                    <a:pt x="171450" y="134040"/>
                  </a:cubicBezTo>
                  <a:cubicBezTo>
                    <a:pt x="241300" y="118165"/>
                    <a:pt x="320675" y="61015"/>
                    <a:pt x="419100" y="38790"/>
                  </a:cubicBezTo>
                  <a:cubicBezTo>
                    <a:pt x="517525" y="16565"/>
                    <a:pt x="663575" y="-4072"/>
                    <a:pt x="762000" y="690"/>
                  </a:cubicBezTo>
                  <a:cubicBezTo>
                    <a:pt x="860425" y="5452"/>
                    <a:pt x="942975" y="46728"/>
                    <a:pt x="1009650" y="67365"/>
                  </a:cubicBezTo>
                  <a:cubicBezTo>
                    <a:pt x="1076325" y="88002"/>
                    <a:pt x="1119187" y="106258"/>
                    <a:pt x="1162050" y="124515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5" name="Elipse 64"/>
            <p:cNvSpPr/>
            <p:nvPr/>
          </p:nvSpPr>
          <p:spPr>
            <a:xfrm>
              <a:off x="8481576" y="3655648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8" name="Forma livre 67"/>
            <p:cNvSpPr/>
            <p:nvPr/>
          </p:nvSpPr>
          <p:spPr>
            <a:xfrm>
              <a:off x="7962900" y="4303668"/>
              <a:ext cx="1047750" cy="76200"/>
            </a:xfrm>
            <a:custGeom>
              <a:avLst/>
              <a:gdLst>
                <a:gd name="connsiteX0" fmla="*/ 1047750 w 1047750"/>
                <a:gd name="connsiteY0" fmla="*/ 76200 h 76200"/>
                <a:gd name="connsiteX1" fmla="*/ 533400 w 1047750"/>
                <a:gd name="connsiteY1" fmla="*/ 19050 h 76200"/>
                <a:gd name="connsiteX2" fmla="*/ 0 w 1047750"/>
                <a:gd name="connsiteY2" fmla="*/ 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47750" h="76200">
                  <a:moveTo>
                    <a:pt x="1047750" y="76200"/>
                  </a:moveTo>
                  <a:cubicBezTo>
                    <a:pt x="877887" y="53975"/>
                    <a:pt x="708025" y="31750"/>
                    <a:pt x="533400" y="19050"/>
                  </a:cubicBezTo>
                  <a:cubicBezTo>
                    <a:pt x="358775" y="6350"/>
                    <a:pt x="179387" y="3175"/>
                    <a:pt x="0" y="0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CaixaDeTexto 71"/>
                <p:cNvSpPr txBox="1"/>
                <p:nvPr/>
              </p:nvSpPr>
              <p:spPr>
                <a:xfrm>
                  <a:off x="8444574" y="3409255"/>
                  <a:ext cx="33970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/>
                          </a:rPr>
                          <m:t>𝑃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72" name="CaixaDeTexto 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44574" y="3409255"/>
                  <a:ext cx="339708" cy="307777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5" name="Conector de seta reta 74"/>
            <p:cNvCxnSpPr/>
            <p:nvPr/>
          </p:nvCxnSpPr>
          <p:spPr>
            <a:xfrm rot="300000" flipH="1">
              <a:off x="8435998" y="3673368"/>
              <a:ext cx="54006" cy="26497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ector de seta reta 75"/>
            <p:cNvCxnSpPr/>
            <p:nvPr/>
          </p:nvCxnSpPr>
          <p:spPr>
            <a:xfrm rot="180000">
              <a:off x="8495438" y="3674804"/>
              <a:ext cx="0" cy="26353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Retângulo 91"/>
                <p:cNvSpPr/>
                <p:nvPr/>
              </p:nvSpPr>
              <p:spPr>
                <a:xfrm>
                  <a:off x="8121536" y="3603737"/>
                  <a:ext cx="423385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sz="1400" b="1">
                                <a:latin typeface="Cambria Math"/>
                                <a:ea typeface="Cambria Math"/>
                              </a:rPr>
                              <m:t>𝐠</m:t>
                            </m:r>
                          </m:e>
                          <m:sub>
                            <m:r>
                              <a:rPr lang="pt-BR" sz="1400" i="1">
                                <a:latin typeface="Cambria Math"/>
                              </a:rPr>
                              <m:t>𝑃</m:t>
                            </m:r>
                          </m:sub>
                        </m:sSub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92" name="Retângulo 9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21536" y="3603737"/>
                  <a:ext cx="423385" cy="307777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Retângulo 92"/>
                <p:cNvSpPr/>
                <p:nvPr/>
              </p:nvSpPr>
              <p:spPr>
                <a:xfrm>
                  <a:off x="8423430" y="3645024"/>
                  <a:ext cx="421205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sz="1400" b="1" i="1" smtClean="0">
                                <a:latin typeface="Cambria Math"/>
                                <a:ea typeface="Cambria Math"/>
                              </a:rPr>
                              <m:t>𝛄</m:t>
                            </m:r>
                          </m:e>
                          <m:sub>
                            <m:r>
                              <a:rPr lang="pt-BR" sz="1400" i="1">
                                <a:latin typeface="Cambria Math"/>
                              </a:rPr>
                              <m:t>𝑃</m:t>
                            </m:r>
                          </m:sub>
                        </m:sSub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93" name="Retângulo 9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23430" y="3645024"/>
                  <a:ext cx="421205" cy="307777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b="-2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5" name="Elipse 94"/>
            <p:cNvSpPr/>
            <p:nvPr/>
          </p:nvSpPr>
          <p:spPr>
            <a:xfrm>
              <a:off x="8444574" y="4298382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CaixaDeTexto 96"/>
                <p:cNvSpPr txBox="1"/>
                <p:nvPr/>
              </p:nvSpPr>
              <p:spPr>
                <a:xfrm>
                  <a:off x="8403889" y="4284648"/>
                  <a:ext cx="3518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/>
                          </a:rPr>
                          <m:t>𝑄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97" name="CaixaDeTexto 9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03889" y="4284648"/>
                  <a:ext cx="351828" cy="307777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b="-6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0" name="Conector de seta reta 99"/>
            <p:cNvCxnSpPr/>
            <p:nvPr/>
          </p:nvCxnSpPr>
          <p:spPr>
            <a:xfrm rot="180000">
              <a:off x="8456757" y="4314480"/>
              <a:ext cx="0" cy="26353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Retângulo 100"/>
                <p:cNvSpPr/>
                <p:nvPr/>
              </p:nvSpPr>
              <p:spPr>
                <a:xfrm>
                  <a:off x="8083230" y="4258091"/>
                  <a:ext cx="428066" cy="32303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sz="1400" b="1" i="1" smtClean="0">
                                <a:latin typeface="Cambria Math"/>
                                <a:ea typeface="Cambria Math"/>
                              </a:rPr>
                              <m:t>𝛄</m:t>
                            </m:r>
                          </m:e>
                          <m:sub>
                            <m:r>
                              <a:rPr lang="pt-BR" sz="1400" b="0" i="1" smtClean="0">
                                <a:latin typeface="Cambria Math"/>
                              </a:rPr>
                              <m:t>𝑄</m:t>
                            </m:r>
                          </m:sub>
                        </m:sSub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101" name="Retângulo 10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83230" y="4258091"/>
                  <a:ext cx="428066" cy="323037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b="-192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2" name="CaixaDeTexto 101"/>
            <p:cNvSpPr txBox="1"/>
            <p:nvPr/>
          </p:nvSpPr>
          <p:spPr>
            <a:xfrm>
              <a:off x="7740352" y="4150479"/>
              <a:ext cx="2728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/>
                <a:t>E</a:t>
              </a:r>
              <a:endParaRPr lang="pt-BR" sz="1400" dirty="0"/>
            </a:p>
          </p:txBody>
        </p:sp>
        <p:sp>
          <p:nvSpPr>
            <p:cNvPr id="104" name="CaixaDeTexto 103"/>
            <p:cNvSpPr txBox="1"/>
            <p:nvPr/>
          </p:nvSpPr>
          <p:spPr>
            <a:xfrm>
              <a:off x="7606908" y="3553271"/>
              <a:ext cx="35336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/>
                <a:t>ST</a:t>
              </a:r>
              <a:endParaRPr lang="pt-BR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183900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2066</TotalTime>
  <Words>4215</Words>
  <Application>Microsoft Office PowerPoint</Application>
  <PresentationFormat>Apresentação na tela (4:3)</PresentationFormat>
  <Paragraphs>532</Paragraphs>
  <Slides>22</Slides>
  <Notes>10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3" baseType="lpstr">
      <vt:lpstr>Tema do Office</vt:lpstr>
      <vt:lpstr>Camada equivalente aplicada ao processamento e interpretação de dados de campos potenciais </vt:lpstr>
      <vt:lpstr>Distúrbio de gravidade (parte B)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Parei aqui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Referências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Camada equivalente aplicada ao processamento e interpretação de dados de campos potenciais</dc:title>
  <dc:creator>Vanderlei</dc:creator>
  <cp:lastModifiedBy>Vanderlei</cp:lastModifiedBy>
  <cp:revision>168</cp:revision>
  <dcterms:created xsi:type="dcterms:W3CDTF">2016-10-05T21:25:32Z</dcterms:created>
  <dcterms:modified xsi:type="dcterms:W3CDTF">2016-10-19T14:44:33Z</dcterms:modified>
</cp:coreProperties>
</file>