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73" r:id="rId11"/>
    <p:sldId id="263" r:id="rId12"/>
    <p:sldId id="288" r:id="rId13"/>
    <p:sldId id="287" r:id="rId14"/>
    <p:sldId id="289" r:id="rId15"/>
    <p:sldId id="290" r:id="rId16"/>
    <p:sldId id="291" r:id="rId17"/>
    <p:sldId id="292" r:id="rId18"/>
    <p:sldId id="264" r:id="rId19"/>
    <p:sldId id="276" r:id="rId20"/>
    <p:sldId id="275" r:id="rId21"/>
    <p:sldId id="277" r:id="rId22"/>
    <p:sldId id="278" r:id="rId23"/>
    <p:sldId id="280" r:id="rId24"/>
    <p:sldId id="282" r:id="rId25"/>
    <p:sldId id="293" r:id="rId26"/>
    <p:sldId id="294" r:id="rId27"/>
    <p:sldId id="295" r:id="rId28"/>
    <p:sldId id="296" r:id="rId29"/>
    <p:sldId id="297" r:id="rId30"/>
    <p:sldId id="279" r:id="rId31"/>
    <p:sldId id="300" r:id="rId32"/>
    <p:sldId id="265" r:id="rId33"/>
    <p:sldId id="301" r:id="rId34"/>
    <p:sldId id="302" r:id="rId35"/>
    <p:sldId id="303" r:id="rId36"/>
    <p:sldId id="304" r:id="rId37"/>
    <p:sldId id="305" r:id="rId38"/>
    <p:sldId id="308" r:id="rId39"/>
    <p:sldId id="306" r:id="rId40"/>
    <p:sldId id="307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270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26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grpSp>
        <p:nvGrpSpPr>
          <p:cNvPr id="41" name="Grupo 40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2" name="Elipse 41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</p:spTree>
    <p:extLst>
      <p:ext uri="{BB962C8B-B14F-4D97-AF65-F5344CB8AC3E}">
        <p14:creationId xmlns:p14="http://schemas.microsoft.com/office/powerpoint/2010/main" val="41587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24570" y="5229200"/>
            <a:ext cx="2487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 geofísica, corpos geológicos são caracterizados em termos de suas </a:t>
            </a:r>
            <a:r>
              <a:rPr lang="pt-BR" dirty="0" smtClean="0">
                <a:solidFill>
                  <a:srgbClr val="FF0000"/>
                </a:solidFill>
              </a:rPr>
              <a:t>propriedades físicas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60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27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88640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Os dados medidos nestes pontos em cinza são utilizados, em geral, para estimar alguma informação sobre o corpo geológico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0873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Para tanto, às vezes, é necessário conhecer o valor do dado em pontos diferentes daqueles em que foram realizadas as medições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4196675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436096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635896" y="29969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699792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644008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349075" y="22048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5148064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6300192" y="1844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3491880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7092280" y="27809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5724128" y="34290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0873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 calcular alguma outra quantidade derivada dos dados e útil para estimar alguma informação sobre a distribuição 3D de propriedade física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7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3D de propriedade física</a:t>
            </a:r>
          </a:p>
          <a:p>
            <a:pPr algn="ctr"/>
            <a:r>
              <a:rPr lang="pt-BR" sz="2400" dirty="0" smtClean="0"/>
              <a:t>(Ex.: densidade ou magnetização)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48264" y="10873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 calcular alguma outra quantidade derivada dos dados e útil para estimar alguma informação sobre a distribuição 3D de propriedade física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60757" y="1052736"/>
            <a:ext cx="6022487" cy="517064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A </a:t>
            </a:r>
            <a:r>
              <a:rPr lang="pt-BR" sz="6600" dirty="0" smtClean="0">
                <a:solidFill>
                  <a:srgbClr val="FF0000"/>
                </a:solidFill>
              </a:rPr>
              <a:t>camada equivalente</a:t>
            </a:r>
            <a:r>
              <a:rPr lang="pt-BR" sz="6600" dirty="0" smtClean="0"/>
              <a:t> pode ser usada pra fazer essas coisas!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534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5453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1727098" y="5685055"/>
            <a:ext cx="6517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2D de propriedade física</a:t>
            </a:r>
            <a:r>
              <a:rPr lang="pt-BR" sz="2400" dirty="0" smtClean="0"/>
              <a:t> que produz o mesmo campo potencial fora das fontes</a:t>
            </a:r>
            <a:endParaRPr lang="pt-BR" sz="24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0" name="Elipse 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uma camada equivalente?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uma distribuição 3D de propriedade física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35304" y="548680"/>
            <a:ext cx="3672408" cy="532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300" dirty="0" smtClean="0"/>
              <a:t>?</a:t>
            </a:r>
            <a:endParaRPr lang="pt-BR" sz="41300" dirty="0"/>
          </a:p>
        </p:txBody>
      </p:sp>
    </p:spTree>
    <p:extLst>
      <p:ext uri="{BB962C8B-B14F-4D97-AF65-F5344CB8AC3E}">
        <p14:creationId xmlns:p14="http://schemas.microsoft.com/office/powerpoint/2010/main" val="33586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Introdução à Camada Equivalente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camada equivalente?</a:t>
            </a:r>
          </a:p>
        </p:txBody>
      </p:sp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0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camada equivalente?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12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camada equivalente?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6372200" y="372225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Ambas produzem o mesmo dado nos </a:t>
            </a:r>
            <a:r>
              <a:rPr lang="pt-BR" sz="2000" b="1" dirty="0" smtClean="0"/>
              <a:t>pontos de observação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pSp>
        <p:nvGrpSpPr>
          <p:cNvPr id="86" name="Grupo 85"/>
          <p:cNvGrpSpPr>
            <a:grpSpLocks noChangeAspect="1"/>
          </p:cNvGrpSpPr>
          <p:nvPr/>
        </p:nvGrpSpPr>
        <p:grpSpPr>
          <a:xfrm>
            <a:off x="6057636" y="2636912"/>
            <a:ext cx="2340000" cy="1704347"/>
            <a:chOff x="1343085" y="2026335"/>
            <a:chExt cx="6325259" cy="4607041"/>
          </a:xfrm>
        </p:grpSpPr>
        <p:cxnSp>
          <p:nvCxnSpPr>
            <p:cNvPr id="87" name="Conector de seta reta 86"/>
            <p:cNvCxnSpPr/>
            <p:nvPr/>
          </p:nvCxnSpPr>
          <p:spPr>
            <a:xfrm rot="5400000">
              <a:off x="-78864" y="5192582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flipV="1">
              <a:off x="1343085" y="3743664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 rot="5400000" flipH="1" flipV="1">
              <a:off x="1135794" y="2266424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1691680" y="2132856"/>
              <a:ext cx="5976664" cy="1512168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91" name="Elipse 90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Elipse 101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3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camada equivalente?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72200" y="3722256"/>
            <a:ext cx="208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Ambas produzem o mesmo dado nos </a:t>
            </a:r>
            <a:r>
              <a:rPr lang="pt-BR" sz="2000" b="1" dirty="0" smtClean="0"/>
              <a:t>pontos de observação </a:t>
            </a:r>
            <a:r>
              <a:rPr lang="pt-BR" sz="2000" b="1" dirty="0" smtClean="0">
                <a:solidFill>
                  <a:srgbClr val="FF0000"/>
                </a:solidFill>
              </a:rPr>
              <a:t>e também em outros pontos próximos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rot="5400000">
            <a:off x="5531595" y="3808246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57636" y="3272227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H="1" flipV="1">
            <a:off x="5980951" y="2725731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6186597" y="2676319"/>
            <a:ext cx="2211039" cy="559417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4" name="Elipse 13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6191688" y="1772816"/>
            <a:ext cx="2211039" cy="559417"/>
            <a:chOff x="1691680" y="2132856"/>
            <a:chExt cx="5976664" cy="1512168"/>
          </a:xfrm>
          <a:solidFill>
            <a:srgbClr val="FF0000"/>
          </a:solidFill>
        </p:grpSpPr>
        <p:sp>
          <p:nvSpPr>
            <p:cNvPr id="35" name="Elipse 34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Elipse 56"/>
          <p:cNvSpPr/>
          <p:nvPr/>
        </p:nvSpPr>
        <p:spPr>
          <a:xfrm>
            <a:off x="6932490" y="3007769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6883922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6614430" y="2768018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507874" y="2981130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6522633" y="3124489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7280406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183504" y="2733967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173850" y="3061046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7546796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7866464" y="2794657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7688090" y="3158250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8106216" y="2847935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7753783" y="2981130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8239411" y="3007769"/>
            <a:ext cx="53278" cy="5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8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01898" y="278092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/>
              <a:t>E daí?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148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usar isso?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6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isso?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0" y="1556792"/>
            <a:ext cx="176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N observações do campo potencial produzido por </a:t>
            </a:r>
            <a:r>
              <a:rPr lang="pt-BR" dirty="0" smtClean="0">
                <a:solidFill>
                  <a:srgbClr val="FF0000"/>
                </a:solidFill>
              </a:rPr>
              <a:t>um corpo geológico 3D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084168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Corpo geológico</a:t>
            </a:r>
            <a:endParaRPr lang="pt-BR" sz="2400" dirty="0"/>
          </a:p>
        </p:txBody>
      </p:sp>
      <p:grpSp>
        <p:nvGrpSpPr>
          <p:cNvPr id="4" name="Grupo 3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</p:grpSpPr>
        <p:sp>
          <p:nvSpPr>
            <p:cNvPr id="140" name="Elipse 1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619672" y="2060848"/>
            <a:ext cx="6048672" cy="1584176"/>
            <a:chOff x="-6157192" y="1916832"/>
            <a:chExt cx="6048672" cy="1584176"/>
          </a:xfrm>
        </p:grpSpPr>
        <p:sp>
          <p:nvSpPr>
            <p:cNvPr id="71" name="Elipse 70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7077518" y="525084"/>
            <a:ext cx="182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Considere, por exemplo, que os dados precisam ser “</a:t>
            </a:r>
            <a:r>
              <a:rPr lang="pt-BR" dirty="0" err="1" smtClean="0"/>
              <a:t>gridados</a:t>
            </a:r>
            <a:r>
              <a:rPr lang="pt-BR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isso?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210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isso?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06043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isso?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06043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998149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182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2708920"/>
            <a:ext cx="9036496" cy="3960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5453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5076056" y="5685055"/>
            <a:ext cx="404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Distribuição 2D de propriedade física</a:t>
            </a:r>
            <a:r>
              <a:rPr lang="pt-BR" sz="2400" dirty="0" smtClean="0"/>
              <a:t> que reproduz o campo potencial medido</a:t>
            </a:r>
            <a:endParaRPr lang="pt-BR" sz="24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0" name="Elipse 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na prática?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0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1475656" y="4077072"/>
            <a:ext cx="6149256" cy="1512168"/>
            <a:chOff x="1475656" y="4077072"/>
            <a:chExt cx="6149256" cy="1512168"/>
          </a:xfrm>
        </p:grpSpPr>
        <p:sp>
          <p:nvSpPr>
            <p:cNvPr id="19" name="Elipse 18"/>
            <p:cNvSpPr/>
            <p:nvPr/>
          </p:nvSpPr>
          <p:spPr>
            <a:xfrm>
              <a:off x="147565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62805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79283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197914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13154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29632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18356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9880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1528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3391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4915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563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26774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242014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58492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277123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292363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08840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267121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361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98839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17470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32710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49188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05983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37700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56332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71572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88049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419872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3572272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3737048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3923360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4075760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4240536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3851920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004320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169096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355408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507808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4672584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25539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440779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57256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475888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91128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07605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464400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479640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496118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14749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529989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46467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5004048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5156448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5321224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5507536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5659936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824712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54360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55884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57532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59395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60919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2567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583956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599196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615674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634305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649545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666023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6228184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6380584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6545360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731672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6884072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7048848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658822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674062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690540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709171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724411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740888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grpSp>
        <p:nvGrpSpPr>
          <p:cNvPr id="109" name="Grupo 10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10" name="Elipse 10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</p:spTree>
    <p:extLst>
      <p:ext uri="{BB962C8B-B14F-4D97-AF65-F5344CB8AC3E}">
        <p14:creationId xmlns:p14="http://schemas.microsoft.com/office/powerpoint/2010/main" val="28914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8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35496" y="727536"/>
            <a:ext cx="2530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i-</a:t>
            </a:r>
            <a:r>
              <a:rPr lang="pt-BR" dirty="0" err="1" smtClean="0"/>
              <a:t>ésima</a:t>
            </a:r>
            <a:r>
              <a:rPr lang="pt-BR" dirty="0" smtClean="0"/>
              <a:t> observação é aproximada pela somatória do campo potencial produzido por todas as fontes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8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35496" y="1270501"/>
            <a:ext cx="129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endParaRPr lang="pt-BR" dirty="0"/>
          </a:p>
          <a:p>
            <a:pPr algn="ctr"/>
            <a:r>
              <a:rPr lang="pt-BR" dirty="0" smtClean="0"/>
              <a:t>observação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485138" y="692696"/>
            <a:ext cx="126422" cy="577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-7016" y="1268760"/>
            <a:ext cx="2091500" cy="1302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harmônica que representa o campo potencial da j-</a:t>
            </a:r>
            <a:r>
              <a:rPr lang="pt-BR" dirty="0" err="1" smtClean="0"/>
              <a:t>ésima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p:cxnSp>
        <p:nvCxnSpPr>
          <p:cNvPr id="8" name="Conector de seta reta 7"/>
          <p:cNvCxnSpPr>
            <a:stCxn id="4" idx="0"/>
          </p:cNvCxnSpPr>
          <p:nvPr/>
        </p:nvCxnSpPr>
        <p:spPr>
          <a:xfrm flipV="1">
            <a:off x="1038734" y="692697"/>
            <a:ext cx="707360" cy="576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-7016" y="1268760"/>
            <a:ext cx="20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Propriedade física da j-</a:t>
            </a:r>
            <a:r>
              <a:rPr lang="pt-BR" dirty="0" err="1" smtClean="0"/>
              <a:t>ésima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257195" y="692698"/>
            <a:ext cx="218461" cy="576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𝐝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5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𝐝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Conector de seta reta 139"/>
          <p:cNvCxnSpPr/>
          <p:nvPr/>
        </p:nvCxnSpPr>
        <p:spPr>
          <a:xfrm flipH="1" flipV="1">
            <a:off x="683568" y="648453"/>
            <a:ext cx="177583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𝐝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ector de seta reta 140"/>
          <p:cNvCxnSpPr/>
          <p:nvPr/>
        </p:nvCxnSpPr>
        <p:spPr>
          <a:xfrm flipV="1">
            <a:off x="1365208" y="648453"/>
            <a:ext cx="326472" cy="548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1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histórico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1484784"/>
            <a:ext cx="9036496" cy="11471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6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147565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62805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9283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97914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13154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29632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8356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9880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21528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3391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915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63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26774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42014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58492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77123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292363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08840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671216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823616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2988392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174704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327104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3491880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05983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321223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7700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356332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71572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88049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3419872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3572272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37048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923360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4075760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240536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3851920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00432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169096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4355408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4507808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72584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255392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4407792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72568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4758880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4911280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076056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464400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9640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496118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14749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529989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46467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5004048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56448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321224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5507536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5659936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5824712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5436096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5588496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5753272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5939584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6091984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6256760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5839568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5991968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6156744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6343056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6495456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6660232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228184" y="544522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6380584" y="51714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6545360" y="4898304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6731672" y="463828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6884072" y="43645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7048848" y="4091360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/>
          <p:cNvSpPr/>
          <p:nvPr/>
        </p:nvSpPr>
        <p:spPr>
          <a:xfrm>
            <a:off x="6588224" y="543093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/>
          <p:cNvSpPr/>
          <p:nvPr/>
        </p:nvSpPr>
        <p:spPr>
          <a:xfrm>
            <a:off x="6740624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/>
          <p:cNvSpPr/>
          <p:nvPr/>
        </p:nvSpPr>
        <p:spPr>
          <a:xfrm>
            <a:off x="6905400" y="4884016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/>
          <p:cNvSpPr/>
          <p:nvPr/>
        </p:nvSpPr>
        <p:spPr>
          <a:xfrm>
            <a:off x="7091712" y="46239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/>
          <p:cNvSpPr/>
          <p:nvPr/>
        </p:nvSpPr>
        <p:spPr>
          <a:xfrm>
            <a:off x="7244112" y="4350248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/>
          <p:cNvSpPr/>
          <p:nvPr/>
        </p:nvSpPr>
        <p:spPr>
          <a:xfrm>
            <a:off x="7408888" y="407707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sp>
        <p:nvSpPr>
          <p:cNvPr id="110" name="Elipse 109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>
            <a:off x="3779912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/>
          <p:cNvSpPr/>
          <p:nvPr/>
        </p:nvSpPr>
        <p:spPr>
          <a:xfrm>
            <a:off x="3212232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/>
          <p:cNvSpPr/>
          <p:nvPr/>
        </p:nvSpPr>
        <p:spPr>
          <a:xfrm>
            <a:off x="2483768" y="256490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/>
          <p:cNvSpPr/>
          <p:nvPr/>
        </p:nvSpPr>
        <p:spPr>
          <a:xfrm>
            <a:off x="219573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/>
          <p:cNvSpPr/>
          <p:nvPr/>
        </p:nvSpPr>
        <p:spPr>
          <a:xfrm>
            <a:off x="3212232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/>
          <p:cNvSpPr/>
          <p:nvPr/>
        </p:nvSpPr>
        <p:spPr>
          <a:xfrm>
            <a:off x="428396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/>
          <p:cNvSpPr/>
          <p:nvPr/>
        </p:nvSpPr>
        <p:spPr>
          <a:xfrm>
            <a:off x="49320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/>
          <p:cNvSpPr/>
          <p:nvPr/>
        </p:nvSpPr>
        <p:spPr>
          <a:xfrm>
            <a:off x="3995936" y="33569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5004048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/>
          <p:cNvSpPr/>
          <p:nvPr/>
        </p:nvSpPr>
        <p:spPr>
          <a:xfrm>
            <a:off x="4788024" y="35010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/>
          <p:cNvSpPr/>
          <p:nvPr/>
        </p:nvSpPr>
        <p:spPr>
          <a:xfrm>
            <a:off x="5796136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6732240" y="22852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/>
          <p:cNvSpPr/>
          <p:nvPr/>
        </p:nvSpPr>
        <p:spPr>
          <a:xfrm>
            <a:off x="6516216" y="27809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/>
          <p:cNvSpPr/>
          <p:nvPr/>
        </p:nvSpPr>
        <p:spPr>
          <a:xfrm>
            <a:off x="6156176" y="32849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/>
          <p:cNvSpPr/>
          <p:nvPr/>
        </p:nvSpPr>
        <p:spPr>
          <a:xfrm>
            <a:off x="6876256" y="321297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>
            <a:off x="7524328" y="24208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/>
          <p:cNvSpPr/>
          <p:nvPr/>
        </p:nvSpPr>
        <p:spPr>
          <a:xfrm>
            <a:off x="1691680" y="342900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16427" y="3933056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2411760" y="5157192"/>
            <a:ext cx="216024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1374152" y="1988840"/>
            <a:ext cx="6811957" cy="172819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5868144" y="263691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61" y="1628800"/>
                <a:ext cx="128015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H="1">
            <a:off x="6055592" y="2026334"/>
            <a:ext cx="324992" cy="53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ixaDeTexto 133"/>
              <p:cNvSpPr txBox="1"/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4" name="CaixaDeTexto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773658"/>
                <a:ext cx="1283557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de seta reta 134"/>
          <p:cNvCxnSpPr/>
          <p:nvPr/>
        </p:nvCxnSpPr>
        <p:spPr>
          <a:xfrm flipH="1" flipV="1">
            <a:off x="2546581" y="5373216"/>
            <a:ext cx="109779" cy="427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0" y="116632"/>
                <a:ext cx="1638590" cy="763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CaixaDeTexto 136"/>
          <p:cNvSpPr txBox="1"/>
          <p:nvPr/>
        </p:nvSpPr>
        <p:spPr>
          <a:xfrm>
            <a:off x="6823828" y="1054477"/>
            <a:ext cx="20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</a:t>
            </a:r>
          </a:p>
          <a:p>
            <a:pPr algn="ctr"/>
            <a:r>
              <a:rPr lang="pt-BR" dirty="0" smtClean="0"/>
              <a:t>i-</a:t>
            </a:r>
            <a:r>
              <a:rPr lang="pt-BR" dirty="0" err="1" smtClean="0"/>
              <a:t>ésima</a:t>
            </a:r>
            <a:r>
              <a:rPr lang="pt-BR" dirty="0" smtClean="0"/>
              <a:t> observação</a:t>
            </a:r>
            <a:endParaRPr lang="pt-BR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7664" y="6198524"/>
            <a:ext cx="265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Posição da j-</a:t>
            </a:r>
            <a:r>
              <a:rPr lang="pt-BR" dirty="0" err="1" smtClean="0"/>
              <a:t>ésima</a:t>
            </a:r>
            <a:r>
              <a:rPr lang="pt-BR" dirty="0" smtClean="0"/>
              <a:t> fonte equivalente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𝐝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1" y="1196752"/>
                <a:ext cx="10342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ector de seta reta 141"/>
          <p:cNvCxnSpPr/>
          <p:nvPr/>
        </p:nvCxnSpPr>
        <p:spPr>
          <a:xfrm flipH="1" flipV="1">
            <a:off x="1442088" y="692697"/>
            <a:ext cx="141580" cy="548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06043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998149"/>
            <a:ext cx="1908000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314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upo 206"/>
          <p:cNvGrpSpPr>
            <a:grpSpLocks noChangeAspect="1"/>
          </p:cNvGrpSpPr>
          <p:nvPr/>
        </p:nvGrpSpPr>
        <p:grpSpPr>
          <a:xfrm>
            <a:off x="5793717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208" name="Elipse 207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Elipse 211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Elipse 212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Elipse 213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Elipse 217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Elipse 218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Elipse 219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Elipse 221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Elipse 222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252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253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254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64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Elipse 265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Elipse 266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6" name="Grupo 145"/>
          <p:cNvGrpSpPr>
            <a:grpSpLocks noChangeAspect="1"/>
          </p:cNvGrpSpPr>
          <p:nvPr/>
        </p:nvGrpSpPr>
        <p:grpSpPr>
          <a:xfrm>
            <a:off x="1181005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147" name="Elipse 146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60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162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165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Elipse 172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181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190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192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195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71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upo 206"/>
          <p:cNvGrpSpPr>
            <a:grpSpLocks noChangeAspect="1"/>
          </p:cNvGrpSpPr>
          <p:nvPr/>
        </p:nvGrpSpPr>
        <p:grpSpPr>
          <a:xfrm>
            <a:off x="5793717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208" name="Elipse 207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Elipse 211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Elipse 212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Elipse 213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Elipse 217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Elipse 218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Elipse 219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Elipse 221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Elipse 222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252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253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254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64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Elipse 265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Elipse 266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6" name="Grupo 145"/>
          <p:cNvGrpSpPr>
            <a:grpSpLocks noChangeAspect="1"/>
          </p:cNvGrpSpPr>
          <p:nvPr/>
        </p:nvGrpSpPr>
        <p:grpSpPr>
          <a:xfrm>
            <a:off x="1181005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147" name="Elipse 146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60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162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165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Elipse 172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181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190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192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195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aixaDeTexto 268"/>
              <p:cNvSpPr txBox="1"/>
              <p:nvPr/>
            </p:nvSpPr>
            <p:spPr>
              <a:xfrm>
                <a:off x="1502353" y="5881464"/>
                <a:ext cx="14854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/>
                        </a:rPr>
                        <m:t>𝐝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269" name="CaixaDeTexto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53" y="5881464"/>
                <a:ext cx="148547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2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upo 206"/>
          <p:cNvGrpSpPr>
            <a:grpSpLocks noChangeAspect="1"/>
          </p:cNvGrpSpPr>
          <p:nvPr/>
        </p:nvGrpSpPr>
        <p:grpSpPr>
          <a:xfrm>
            <a:off x="5793717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208" name="Elipse 207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Elipse 211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Elipse 212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Elipse 213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Elipse 217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Elipse 218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Elipse 219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Elipse 221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Elipse 222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Elipse 244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245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Elipse 246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Elipse 247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Elipse 248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Elipse 249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252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Elipse 253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254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Elipse 255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Elipse 258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Elipse 260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Elipse 261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Elipse 262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Elipse 263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64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Elipse 265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Elipse 266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6" name="Grupo 145"/>
          <p:cNvGrpSpPr>
            <a:grpSpLocks noChangeAspect="1"/>
          </p:cNvGrpSpPr>
          <p:nvPr/>
        </p:nvGrpSpPr>
        <p:grpSpPr>
          <a:xfrm>
            <a:off x="1181005" y="4809985"/>
            <a:ext cx="2196000" cy="575139"/>
            <a:chOff x="-6157192" y="1916832"/>
            <a:chExt cx="6048672" cy="1584176"/>
          </a:xfrm>
          <a:solidFill>
            <a:schemeClr val="tx1"/>
          </a:solidFill>
        </p:grpSpPr>
        <p:sp>
          <p:nvSpPr>
            <p:cNvPr id="147" name="Elipse 146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Elipse 149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Elipse 151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60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Elipse 162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Elipse 165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Elipse 166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Elipse 172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Elipse 173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lipse 174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lipse 175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Elipse 177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Elipse 180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Elipse 181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Elipse 182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Elipse 186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Elipse 187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Elipse 188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189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Elipse 190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Elipse 191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Elipse 192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Elipse 195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na prática?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84128" y="1868669"/>
            <a:ext cx="2340000" cy="1704347"/>
            <a:chOff x="1115616" y="1508629"/>
            <a:chExt cx="2340000" cy="1704347"/>
          </a:xfrm>
        </p:grpSpPr>
        <p:cxnSp>
          <p:nvCxnSpPr>
            <p:cNvPr id="3" name="Conector de seta reta 2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o 5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Elipse 6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2799444" y="1897668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1)</a:t>
            </a:r>
            <a:endParaRPr lang="pt-BR" sz="28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5188" y="3841884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115616" y="4005064"/>
            <a:ext cx="2340000" cy="1704347"/>
            <a:chOff x="1115616" y="1508629"/>
            <a:chExt cx="2340000" cy="1704347"/>
          </a:xfrm>
        </p:grpSpPr>
        <p:cxnSp>
          <p:nvCxnSpPr>
            <p:cNvPr id="32" name="Conector de seta reta 31"/>
            <p:cNvCxnSpPr/>
            <p:nvPr/>
          </p:nvCxnSpPr>
          <p:spPr>
            <a:xfrm rot="5400000">
              <a:off x="589575" y="2679963"/>
              <a:ext cx="1065439" cy="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V="1">
              <a:off x="1115616" y="2143944"/>
              <a:ext cx="22640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 flipH="1" flipV="1">
              <a:off x="1038931" y="1597448"/>
              <a:ext cx="630501" cy="452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o 34"/>
            <p:cNvGrpSpPr/>
            <p:nvPr/>
          </p:nvGrpSpPr>
          <p:grpSpPr>
            <a:xfrm>
              <a:off x="1244577" y="1548036"/>
              <a:ext cx="2211039" cy="559417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Elipse 35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Seta em curva para a esquerda 55"/>
          <p:cNvSpPr/>
          <p:nvPr/>
        </p:nvSpPr>
        <p:spPr>
          <a:xfrm>
            <a:off x="3569954" y="4352359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103700" y="383399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3)</a:t>
            </a:r>
            <a:endParaRPr lang="pt-BR" sz="2800" dirty="0"/>
          </a:p>
        </p:txBody>
      </p:sp>
      <p:cxnSp>
        <p:nvCxnSpPr>
          <p:cNvPr id="60" name="Conector de seta reta 59"/>
          <p:cNvCxnSpPr/>
          <p:nvPr/>
        </p:nvCxnSpPr>
        <p:spPr>
          <a:xfrm rot="5400000">
            <a:off x="5198087" y="5168504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5724128" y="4632485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 flipH="1" flipV="1">
            <a:off x="5647443" y="4085989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 em curva para a esquerda 83"/>
          <p:cNvSpPr/>
          <p:nvPr/>
        </p:nvSpPr>
        <p:spPr>
          <a:xfrm flipV="1">
            <a:off x="8178466" y="4344465"/>
            <a:ext cx="347909" cy="80483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5966538" y="3933056"/>
            <a:ext cx="2196000" cy="575139"/>
            <a:chOff x="-6157192" y="1916832"/>
            <a:chExt cx="6048672" cy="1584176"/>
          </a:xfrm>
        </p:grpSpPr>
        <p:sp>
          <p:nvSpPr>
            <p:cNvPr id="86" name="Elipse 85"/>
            <p:cNvSpPr/>
            <p:nvPr/>
          </p:nvSpPr>
          <p:spPr>
            <a:xfrm>
              <a:off x="-586916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-615719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-529309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-558112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-500506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-543711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-572514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-486104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-514908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-457301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-500506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-529309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-442900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-471703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-414096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-457301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-486104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-399695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-428498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-370892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-414096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-442900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-356490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-385293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-327687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-370892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-399695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-313285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-342088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-284482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-327687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-356490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-270080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-298884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-241277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-2844824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-3132856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-2268760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-2556792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-1980728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-2412776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-2700808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-1836712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-212474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-1548680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-1980728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-2268760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-1404664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-1692696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-1116632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-154868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-1836712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-972616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-1260648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-684584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-1116632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-1404664" y="335699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-540568" y="227687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-828600" y="263691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-252536" y="19168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CaixaDeTexto 267"/>
              <p:cNvSpPr txBox="1"/>
              <p:nvPr/>
            </p:nvSpPr>
            <p:spPr>
              <a:xfrm>
                <a:off x="1502353" y="5881464"/>
                <a:ext cx="14854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/>
                        </a:rPr>
                        <m:t>𝐝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268" name="CaixaDeTexto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53" y="5881464"/>
                <a:ext cx="148547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CaixaDeTexto 268"/>
              <p:cNvSpPr txBox="1"/>
              <p:nvPr/>
            </p:nvSpPr>
            <p:spPr>
              <a:xfrm>
                <a:off x="6254881" y="5881464"/>
                <a:ext cx="14053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/>
                        </a:rPr>
                        <m:t>𝐭</m:t>
                      </m:r>
                      <m:r>
                        <a:rPr lang="pt-BR" sz="2800" b="1" i="0" smtClean="0">
                          <a:latin typeface="Cambria Math"/>
                        </a:rPr>
                        <m:t>=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𝐓</m:t>
                      </m:r>
                      <m:r>
                        <a:rPr lang="pt-BR" sz="28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8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𝐩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269" name="CaixaDeTexto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81" y="5881464"/>
                <a:ext cx="140532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908470" y="2388805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899592" y="3392504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99592" y="4437112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1" name="CaixaDeTexto 30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19" name="Retângulo 18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8" name="Grupo 37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1" name="Retângulo 40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6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899592" y="4437112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6" name="CaixaDeTexto 45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7" name="Retângulo 46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9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818742" y="5523972"/>
            <a:ext cx="224109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43" name="Grupo 42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5" name="CaixaDeTexto 44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6" name="Retângulo 45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491880" y="1340768"/>
            <a:ext cx="2070856" cy="650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4" name="Retângulo 4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1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724645" y="2420888"/>
            <a:ext cx="1711451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724645" y="3690608"/>
            <a:ext cx="1711451" cy="10473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44" name="Retângulo 4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7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histórico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4149080"/>
            <a:ext cx="9036496" cy="167961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3704746" y="5301208"/>
            <a:ext cx="2070856" cy="9521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7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34" name="Retângulo 33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606089" y="1772394"/>
            <a:ext cx="1711451" cy="923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2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29" name="Retângulo 28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6516236" y="3460358"/>
            <a:ext cx="1882596" cy="7869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7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24" name="CaixaDeTexto 23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406694" y="4936299"/>
            <a:ext cx="2422656" cy="10849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78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curso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127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de 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5802" y="24365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Anomalia de </a:t>
            </a:r>
          </a:p>
          <a:p>
            <a:pPr algn="ctr"/>
            <a:r>
              <a:rPr lang="pt-BR" dirty="0" smtClean="0"/>
              <a:t>Campo Total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0710" y="3460358"/>
            <a:ext cx="138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Distúrbio de </a:t>
            </a:r>
          </a:p>
          <a:p>
            <a:pPr algn="ctr"/>
            <a:r>
              <a:rPr lang="pt-BR" dirty="0" smtClean="0"/>
              <a:t>Gravidade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26494" y="4484149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Funções </a:t>
            </a:r>
          </a:p>
          <a:p>
            <a:pPr algn="ctr"/>
            <a:r>
              <a:rPr lang="pt-BR" dirty="0" smtClean="0"/>
              <a:t>harmônicas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81644" y="1484784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Teoria do Potencial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858059" y="2479926"/>
            <a:ext cx="14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Identidades de Green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8059" y="3752067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Equação de continuação para cima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818742" y="5507940"/>
            <a:ext cx="1917074" cy="646331"/>
            <a:chOff x="818742" y="5507940"/>
            <a:chExt cx="1917074" cy="646331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816" y="5661288"/>
              <a:ext cx="360000" cy="360000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>
              <a:off x="818742" y="5507940"/>
              <a:ext cx="1728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Modelagem </a:t>
              </a:r>
              <a:r>
                <a:rPr lang="pt-BR" dirty="0" err="1" smtClean="0"/>
                <a:t>grav</a:t>
              </a:r>
              <a:r>
                <a:rPr lang="pt-BR" dirty="0" smtClean="0"/>
                <a:t> e </a:t>
              </a:r>
              <a:r>
                <a:rPr lang="pt-BR" dirty="0" err="1" smtClean="0"/>
                <a:t>mag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774370" y="5301208"/>
            <a:ext cx="1814394" cy="923330"/>
            <a:chOff x="3774370" y="5301208"/>
            <a:chExt cx="1814394" cy="923330"/>
          </a:xfrm>
        </p:grpSpPr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764" y="5550900"/>
              <a:ext cx="360000" cy="360000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3774370" y="5301208"/>
              <a:ext cx="158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Avaliação numérica desta equação</a:t>
              </a:r>
              <a:endParaRPr lang="pt-BR" dirty="0"/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708519" y="1772816"/>
            <a:ext cx="141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equivalente clássica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588224" y="34531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Aspectos computacionais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6516236" y="5012192"/>
            <a:ext cx="2160220" cy="923330"/>
            <a:chOff x="6300192" y="4149080"/>
            <a:chExt cx="2160220" cy="923330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12" y="4292245"/>
              <a:ext cx="360000" cy="360000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6300192" y="4149080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Aplicações a dados sintéticos e reais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931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err="1"/>
              <a:t>Dampney</a:t>
            </a:r>
            <a:r>
              <a:rPr lang="pt-BR" dirty="0"/>
              <a:t>, C. N. G., 1969, The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technique</a:t>
            </a:r>
            <a:r>
              <a:rPr lang="pt-BR" dirty="0"/>
              <a:t>: GEOPHYSICS, 34, </a:t>
            </a:r>
            <a:r>
              <a:rPr lang="pt-BR" dirty="0" smtClean="0"/>
              <a:t>39-53.</a:t>
            </a:r>
          </a:p>
          <a:p>
            <a:r>
              <a:rPr lang="en-US" dirty="0" smtClean="0"/>
              <a:t>Emilia</a:t>
            </a:r>
            <a:r>
              <a:rPr lang="en-US" dirty="0"/>
              <a:t>, D. A., 1973, Equivalent sources used as an analytic base for processing total </a:t>
            </a:r>
            <a:r>
              <a:rPr lang="en-US" dirty="0" smtClean="0"/>
              <a:t>magnetic field profiles</a:t>
            </a:r>
            <a:r>
              <a:rPr lang="en-US" dirty="0"/>
              <a:t>: GEOPHYSICS, 38, </a:t>
            </a:r>
            <a:r>
              <a:rPr lang="en-US" dirty="0" smtClean="0"/>
              <a:t>339-348.</a:t>
            </a:r>
          </a:p>
          <a:p>
            <a:r>
              <a:rPr lang="en-US" dirty="0"/>
              <a:t>Hansen, R. O., and Y. Miyazaki, 1984, Continuation of potential </a:t>
            </a:r>
            <a:r>
              <a:rPr lang="en-US" dirty="0" smtClean="0"/>
              <a:t>fields </a:t>
            </a:r>
            <a:r>
              <a:rPr lang="en-US" dirty="0"/>
              <a:t>between </a:t>
            </a:r>
            <a:r>
              <a:rPr lang="en-US" dirty="0" smtClean="0"/>
              <a:t>arbitrary </a:t>
            </a:r>
            <a:r>
              <a:rPr lang="pt-BR" dirty="0" err="1" smtClean="0"/>
              <a:t>surfaces</a:t>
            </a:r>
            <a:r>
              <a:rPr lang="pt-BR" dirty="0"/>
              <a:t>: GEOPHYSICS, 49, </a:t>
            </a:r>
            <a:r>
              <a:rPr lang="pt-BR" dirty="0" smtClean="0"/>
              <a:t>787-795.</a:t>
            </a:r>
          </a:p>
          <a:p>
            <a:r>
              <a:rPr lang="en-US" dirty="0"/>
              <a:t>Silva, J. B. C., 1986, Reduction to the pole as an inverse problem and its application </a:t>
            </a:r>
            <a:r>
              <a:rPr lang="en-US" dirty="0" smtClean="0"/>
              <a:t>to low-latitude </a:t>
            </a:r>
            <a:r>
              <a:rPr lang="en-US" dirty="0"/>
              <a:t>anomalies: GEOPHYSICS, 51, </a:t>
            </a:r>
            <a:r>
              <a:rPr lang="en-US" dirty="0" smtClean="0"/>
              <a:t>369-382</a:t>
            </a:r>
            <a:r>
              <a:rPr lang="en-US" dirty="0"/>
              <a:t>.</a:t>
            </a:r>
            <a:endParaRPr lang="pt-BR" dirty="0" smtClean="0"/>
          </a:p>
          <a:p>
            <a:r>
              <a:rPr lang="en-US" dirty="0" err="1" smtClean="0"/>
              <a:t>Leão</a:t>
            </a:r>
            <a:r>
              <a:rPr lang="en-US" dirty="0"/>
              <a:t>, J. W. D., and J. B. C. Silva, 1989, Discrete linear transformations of potential </a:t>
            </a:r>
            <a:r>
              <a:rPr lang="en-US" dirty="0" smtClean="0"/>
              <a:t>field </a:t>
            </a:r>
            <a:r>
              <a:rPr lang="pt-BR" dirty="0" smtClean="0"/>
              <a:t>data</a:t>
            </a:r>
            <a:r>
              <a:rPr lang="pt-BR" dirty="0"/>
              <a:t>: GEOPHYSICS, 54, </a:t>
            </a:r>
            <a:r>
              <a:rPr lang="pt-BR" dirty="0" smtClean="0"/>
              <a:t>497-507.</a:t>
            </a:r>
          </a:p>
          <a:p>
            <a:r>
              <a:rPr lang="en-US" dirty="0"/>
              <a:t>Cordell, L., 1992, A scattered equivalent-source method for interpolation and gridding of potential-field data in three dimensions: GEOPHYSICS, 57, 629-636.</a:t>
            </a:r>
          </a:p>
          <a:p>
            <a:r>
              <a:rPr lang="en-US" dirty="0" err="1"/>
              <a:t>Mendonça</a:t>
            </a:r>
            <a:r>
              <a:rPr lang="en-US" dirty="0"/>
              <a:t>, C. A., and J. B. C. Silva, 1994, The equivalent data concept applied to the interpolation of potential field data: GEOPHYSICS, 59, 722-732</a:t>
            </a:r>
            <a:r>
              <a:rPr lang="en-US" dirty="0" smtClean="0"/>
              <a:t>.</a:t>
            </a:r>
          </a:p>
          <a:p>
            <a:r>
              <a:rPr lang="en-US" dirty="0" err="1"/>
              <a:t>Gusp</a:t>
            </a:r>
            <a:r>
              <a:rPr lang="en-US" dirty="0"/>
              <a:t>, F., and I. Novara, 2009, Reduction to the pole and transformations of </a:t>
            </a:r>
            <a:r>
              <a:rPr lang="en-US" dirty="0" smtClean="0"/>
              <a:t>scattered magnetic </a:t>
            </a:r>
            <a:r>
              <a:rPr lang="en-US" dirty="0"/>
              <a:t>data using </a:t>
            </a:r>
            <a:r>
              <a:rPr lang="en-US" dirty="0" err="1"/>
              <a:t>newtonian</a:t>
            </a:r>
            <a:r>
              <a:rPr lang="en-US" dirty="0"/>
              <a:t> equivalent sources: GEOPHYSICS, 74, </a:t>
            </a:r>
            <a:r>
              <a:rPr lang="en-US" dirty="0" smtClean="0"/>
              <a:t>L67-L73</a:t>
            </a:r>
            <a:r>
              <a:rPr lang="en-US" dirty="0"/>
              <a:t>.</a:t>
            </a:r>
            <a:endParaRPr lang="pt-BR" dirty="0" smtClean="0"/>
          </a:p>
          <a:p>
            <a:r>
              <a:rPr lang="en-US" dirty="0"/>
              <a:t>Li, Y., and D. W. Oldenburg, 2010, Rapid construction of equivalent sources using wavelets</a:t>
            </a:r>
            <a:r>
              <a:rPr lang="en-US" dirty="0" smtClean="0"/>
              <a:t>: </a:t>
            </a:r>
            <a:r>
              <a:rPr lang="pt-BR" dirty="0" smtClean="0"/>
              <a:t>GEOPHYSICS</a:t>
            </a:r>
            <a:r>
              <a:rPr lang="pt-BR" dirty="0"/>
              <a:t>, 75, </a:t>
            </a:r>
            <a:r>
              <a:rPr lang="pt-BR" dirty="0" smtClean="0"/>
              <a:t>L51-L59.</a:t>
            </a:r>
          </a:p>
          <a:p>
            <a:r>
              <a:rPr lang="en-US" dirty="0"/>
              <a:t>Barnes, G., and J. Lumley, 2011, Processing gravity gradient data: GEOPHYSICS, 76</a:t>
            </a:r>
            <a:r>
              <a:rPr lang="en-US" dirty="0" smtClean="0"/>
              <a:t>, </a:t>
            </a:r>
            <a:r>
              <a:rPr lang="pt-BR" dirty="0" smtClean="0"/>
              <a:t>I33-I47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/>
              <a:t>Oliveira Jr., V. C., V. C. F. Barbosa, </a:t>
            </a:r>
            <a:r>
              <a:rPr lang="pt-BR" dirty="0" err="1"/>
              <a:t>and</a:t>
            </a:r>
            <a:r>
              <a:rPr lang="pt-BR" dirty="0"/>
              <a:t> L. </a:t>
            </a:r>
            <a:r>
              <a:rPr lang="pt-BR" dirty="0" err="1"/>
              <a:t>Uieda</a:t>
            </a:r>
            <a:r>
              <a:rPr lang="pt-BR" dirty="0"/>
              <a:t>, 2013, </a:t>
            </a:r>
            <a:r>
              <a:rPr lang="pt-BR" dirty="0" err="1"/>
              <a:t>Polynomial</a:t>
            </a:r>
            <a:r>
              <a:rPr lang="pt-BR" dirty="0"/>
              <a:t>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 smtClean="0"/>
              <a:t>: GEOPHYSICS</a:t>
            </a:r>
            <a:r>
              <a:rPr lang="pt-BR" dirty="0"/>
              <a:t>, 78, </a:t>
            </a:r>
            <a:r>
              <a:rPr lang="pt-BR" dirty="0" smtClean="0"/>
              <a:t>G1-G13</a:t>
            </a:r>
            <a:r>
              <a:rPr lang="pt-BR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4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histórico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1653678"/>
            <a:ext cx="9036496" cy="245912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Isso serve pra quê?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2008" y="655176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/>
              <a:t>http://www.guiageo-americas.com/mapas/globo-america.htm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2" y="1872442"/>
            <a:ext cx="4109812" cy="41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2" y="1872442"/>
            <a:ext cx="4109812" cy="41098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04048" y="469851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5562356" y="4581128"/>
            <a:ext cx="936104" cy="50405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2008" y="655176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/>
              <a:t>http://www.guiageo-americas.com/mapas/globo-america.htm</a:t>
            </a:r>
          </a:p>
        </p:txBody>
      </p:sp>
    </p:spTree>
    <p:extLst>
      <p:ext uri="{BB962C8B-B14F-4D97-AF65-F5344CB8AC3E}">
        <p14:creationId xmlns:p14="http://schemas.microsoft.com/office/powerpoint/2010/main" val="811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serve pra quê?</a:t>
            </a:r>
          </a:p>
        </p:txBody>
      </p:sp>
    </p:spTree>
    <p:extLst>
      <p:ext uri="{BB962C8B-B14F-4D97-AF65-F5344CB8AC3E}">
        <p14:creationId xmlns:p14="http://schemas.microsoft.com/office/powerpoint/2010/main" val="294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2606</Words>
  <Application>Microsoft Office PowerPoint</Application>
  <PresentationFormat>Apresentação na tela (4:3)</PresentationFormat>
  <Paragraphs>465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Tema do Office</vt:lpstr>
      <vt:lpstr>Camada equivalente aplicada ao processamento e interpretação de dados de campos potenciais </vt:lpstr>
      <vt:lpstr>Introdução à Camada Equivalente</vt:lpstr>
      <vt:lpstr>Breve histórico</vt:lpstr>
      <vt:lpstr>Breve histórico</vt:lpstr>
      <vt:lpstr>Breve histórico</vt:lpstr>
      <vt:lpstr>Breve histórico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Isso serve pra quê?</vt:lpstr>
      <vt:lpstr>O que é uma camada equivalente?</vt:lpstr>
      <vt:lpstr>Apresentação do PowerPoint</vt:lpstr>
      <vt:lpstr>O que é uma camada equivalente?</vt:lpstr>
      <vt:lpstr>O que é uma camada equivalente?</vt:lpstr>
      <vt:lpstr>O que é uma camada equivalente?</vt:lpstr>
      <vt:lpstr>O que é uma camada equivalente?</vt:lpstr>
      <vt:lpstr>Apresentação do PowerPoint</vt:lpstr>
      <vt:lpstr>Como usar isso?</vt:lpstr>
      <vt:lpstr>Como usar isso?</vt:lpstr>
      <vt:lpstr>Como usar isso?</vt:lpstr>
      <vt:lpstr>Como usar isso?</vt:lpstr>
      <vt:lpstr>Como usar isso?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E na prática?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Sobre este curso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 </dc:title>
  <dc:creator>Vanderlei</dc:creator>
  <cp:lastModifiedBy>Vanderlei</cp:lastModifiedBy>
  <cp:revision>23</cp:revision>
  <dcterms:created xsi:type="dcterms:W3CDTF">2016-10-05T21:25:32Z</dcterms:created>
  <dcterms:modified xsi:type="dcterms:W3CDTF">2016-10-10T23:02:48Z</dcterms:modified>
</cp:coreProperties>
</file>