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1" r:id="rId13"/>
    <p:sldId id="427" r:id="rId14"/>
    <p:sldId id="420" r:id="rId15"/>
    <p:sldId id="422" r:id="rId16"/>
    <p:sldId id="423" r:id="rId17"/>
    <p:sldId id="424" r:id="rId18"/>
    <p:sldId id="426" r:id="rId19"/>
    <p:sldId id="425" r:id="rId20"/>
    <p:sldId id="428" r:id="rId21"/>
    <p:sldId id="429" r:id="rId22"/>
    <p:sldId id="430" r:id="rId23"/>
    <p:sldId id="431" r:id="rId24"/>
    <p:sldId id="434" r:id="rId25"/>
    <p:sldId id="432" r:id="rId26"/>
    <p:sldId id="433" r:id="rId27"/>
    <p:sldId id="436" r:id="rId28"/>
    <p:sldId id="435" r:id="rId29"/>
    <p:sldId id="437" r:id="rId30"/>
    <p:sldId id="438" r:id="rId31"/>
    <p:sldId id="444" r:id="rId32"/>
    <p:sldId id="445" r:id="rId33"/>
    <p:sldId id="440" r:id="rId34"/>
    <p:sldId id="446" r:id="rId35"/>
    <p:sldId id="447" r:id="rId36"/>
    <p:sldId id="448" r:id="rId37"/>
    <p:sldId id="449" r:id="rId38"/>
    <p:sldId id="450" r:id="rId39"/>
    <p:sldId id="454" r:id="rId40"/>
    <p:sldId id="451" r:id="rId41"/>
    <p:sldId id="452" r:id="rId42"/>
    <p:sldId id="456" r:id="rId43"/>
    <p:sldId id="453" r:id="rId44"/>
    <p:sldId id="455" r:id="rId45"/>
    <p:sldId id="457" r:id="rId46"/>
    <p:sldId id="458" r:id="rId47"/>
    <p:sldId id="460" r:id="rId48"/>
    <p:sldId id="461" r:id="rId49"/>
    <p:sldId id="468" r:id="rId50"/>
    <p:sldId id="459" r:id="rId51"/>
    <p:sldId id="477" r:id="rId52"/>
    <p:sldId id="462" r:id="rId53"/>
    <p:sldId id="464" r:id="rId54"/>
    <p:sldId id="469" r:id="rId55"/>
    <p:sldId id="465" r:id="rId56"/>
    <p:sldId id="470" r:id="rId57"/>
    <p:sldId id="474" r:id="rId58"/>
    <p:sldId id="466" r:id="rId59"/>
    <p:sldId id="471" r:id="rId60"/>
    <p:sldId id="472" r:id="rId61"/>
    <p:sldId id="467" r:id="rId62"/>
    <p:sldId id="473" r:id="rId63"/>
    <p:sldId id="475" r:id="rId64"/>
    <p:sldId id="478" r:id="rId65"/>
    <p:sldId id="479" r:id="rId66"/>
    <p:sldId id="481" r:id="rId67"/>
    <p:sldId id="480" r:id="rId68"/>
    <p:sldId id="482" r:id="rId69"/>
    <p:sldId id="483" r:id="rId70"/>
    <p:sldId id="484" r:id="rId71"/>
    <p:sldId id="485" r:id="rId72"/>
    <p:sldId id="486" r:id="rId73"/>
    <p:sldId id="410" r:id="rId7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6305-98BB-47C3-AF93-A9258AB63AC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4938-B9D2-44D8-AFC1-F6BD975B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9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49.png"/><Relationship Id="rId15" Type="http://schemas.openxmlformats.org/officeDocument/2006/relationships/image" Target="../media/image40.png"/><Relationship Id="rId23" Type="http://schemas.openxmlformats.org/officeDocument/2006/relationships/image" Target="../media/image52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26" Type="http://schemas.openxmlformats.org/officeDocument/2006/relationships/image" Target="../media/image57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image" Target="../media/image53.png"/><Relationship Id="rId16" Type="http://schemas.openxmlformats.org/officeDocument/2006/relationships/image" Target="../media/image41.png"/><Relationship Id="rId20" Type="http://schemas.openxmlformats.org/officeDocument/2006/relationships/image" Target="../media/image5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6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26" Type="http://schemas.openxmlformats.org/officeDocument/2006/relationships/image" Target="../media/image61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90.png"/><Relationship Id="rId28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26" Type="http://schemas.openxmlformats.org/officeDocument/2006/relationships/image" Target="../media/image61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90.png"/><Relationship Id="rId28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6.png"/><Relationship Id="rId12" Type="http://schemas.openxmlformats.org/officeDocument/2006/relationships/image" Target="../media/image520.png"/><Relationship Id="rId17" Type="http://schemas.openxmlformats.org/officeDocument/2006/relationships/image" Target="../media/image64.png"/><Relationship Id="rId2" Type="http://schemas.openxmlformats.org/officeDocument/2006/relationships/image" Target="../media/image3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10.png"/><Relationship Id="rId5" Type="http://schemas.openxmlformats.org/officeDocument/2006/relationships/image" Target="../media/image35.png"/><Relationship Id="rId15" Type="http://schemas.openxmlformats.org/officeDocument/2006/relationships/image" Target="../media/image62.png"/><Relationship Id="rId10" Type="http://schemas.openxmlformats.org/officeDocument/2006/relationships/image" Target="../media/image500.png"/><Relationship Id="rId4" Type="http://schemas.openxmlformats.org/officeDocument/2006/relationships/image" Target="../media/image34.png"/><Relationship Id="rId9" Type="http://schemas.openxmlformats.org/officeDocument/2006/relationships/image" Target="../media/image490.png"/><Relationship Id="rId1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6.png"/><Relationship Id="rId12" Type="http://schemas.openxmlformats.org/officeDocument/2006/relationships/image" Target="../media/image520.png"/><Relationship Id="rId17" Type="http://schemas.openxmlformats.org/officeDocument/2006/relationships/image" Target="../media/image64.png"/><Relationship Id="rId2" Type="http://schemas.openxmlformats.org/officeDocument/2006/relationships/image" Target="../media/image3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10.png"/><Relationship Id="rId5" Type="http://schemas.openxmlformats.org/officeDocument/2006/relationships/image" Target="../media/image35.png"/><Relationship Id="rId15" Type="http://schemas.openxmlformats.org/officeDocument/2006/relationships/image" Target="../media/image62.png"/><Relationship Id="rId10" Type="http://schemas.openxmlformats.org/officeDocument/2006/relationships/image" Target="../media/image500.png"/><Relationship Id="rId4" Type="http://schemas.openxmlformats.org/officeDocument/2006/relationships/image" Target="../media/image34.png"/><Relationship Id="rId9" Type="http://schemas.openxmlformats.org/officeDocument/2006/relationships/image" Target="../media/image490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0.png"/><Relationship Id="rId18" Type="http://schemas.openxmlformats.org/officeDocument/2006/relationships/image" Target="../media/image63.png"/><Relationship Id="rId7" Type="http://schemas.openxmlformats.org/officeDocument/2006/relationships/image" Target="../media/image35.png"/><Relationship Id="rId12" Type="http://schemas.openxmlformats.org/officeDocument/2006/relationships/image" Target="../media/image490.png"/><Relationship Id="rId17" Type="http://schemas.openxmlformats.org/officeDocument/2006/relationships/image" Target="../media/image62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20.png"/><Relationship Id="rId10" Type="http://schemas.openxmlformats.org/officeDocument/2006/relationships/image" Target="../media/image48.png"/><Relationship Id="rId19" Type="http://schemas.openxmlformats.org/officeDocument/2006/relationships/image" Target="../media/image64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14" Type="http://schemas.openxmlformats.org/officeDocument/2006/relationships/image" Target="../media/image5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0.png"/><Relationship Id="rId18" Type="http://schemas.openxmlformats.org/officeDocument/2006/relationships/image" Target="../media/image63.png"/><Relationship Id="rId3" Type="http://schemas.openxmlformats.org/officeDocument/2006/relationships/image" Target="../media/image540.png"/><Relationship Id="rId7" Type="http://schemas.openxmlformats.org/officeDocument/2006/relationships/image" Target="../media/image35.png"/><Relationship Id="rId12" Type="http://schemas.openxmlformats.org/officeDocument/2006/relationships/image" Target="../media/image490.png"/><Relationship Id="rId17" Type="http://schemas.openxmlformats.org/officeDocument/2006/relationships/image" Target="../media/image62.png"/><Relationship Id="rId2" Type="http://schemas.openxmlformats.org/officeDocument/2006/relationships/image" Target="../media/image53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20.png"/><Relationship Id="rId10" Type="http://schemas.openxmlformats.org/officeDocument/2006/relationships/image" Target="../media/image48.png"/><Relationship Id="rId19" Type="http://schemas.openxmlformats.org/officeDocument/2006/relationships/image" Target="../media/image64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14" Type="http://schemas.openxmlformats.org/officeDocument/2006/relationships/image" Target="../media/image5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4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3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7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6.png"/><Relationship Id="rId27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7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6.png"/><Relationship Id="rId27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8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6.png"/><Relationship Id="rId27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8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6.png"/><Relationship Id="rId27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3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2.png"/><Relationship Id="rId2" Type="http://schemas.openxmlformats.org/officeDocument/2006/relationships/image" Target="../media/image59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8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54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6.png"/><Relationship Id="rId27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1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1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1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28" Type="http://schemas.openxmlformats.org/officeDocument/2006/relationships/image" Target="../media/image73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0.png"/><Relationship Id="rId26" Type="http://schemas.openxmlformats.org/officeDocument/2006/relationships/image" Target="../media/image64.png"/><Relationship Id="rId3" Type="http://schemas.openxmlformats.org/officeDocument/2006/relationships/image" Target="../media/image69.png"/><Relationship Id="rId21" Type="http://schemas.openxmlformats.org/officeDocument/2006/relationships/image" Target="../media/image610.png"/><Relationship Id="rId7" Type="http://schemas.openxmlformats.org/officeDocument/2006/relationships/image" Target="../media/image34.png"/><Relationship Id="rId12" Type="http://schemas.openxmlformats.org/officeDocument/2006/relationships/image" Target="../media/image490.png"/><Relationship Id="rId25" Type="http://schemas.openxmlformats.org/officeDocument/2006/relationships/image" Target="../media/image63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75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3" Type="http://schemas.openxmlformats.org/officeDocument/2006/relationships/image" Target="../media/image77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image" Target="../media/image76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5" Type="http://schemas.openxmlformats.org/officeDocument/2006/relationships/image" Target="../media/image32.png"/><Relationship Id="rId15" Type="http://schemas.openxmlformats.org/officeDocument/2006/relationships/image" Target="../media/image86.png"/><Relationship Id="rId23" Type="http://schemas.openxmlformats.org/officeDocument/2006/relationships/image" Target="../media/image48.png"/><Relationship Id="rId28" Type="http://schemas.openxmlformats.org/officeDocument/2006/relationships/image" Target="../media/image9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.png"/><Relationship Id="rId27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01.png"/><Relationship Id="rId3" Type="http://schemas.openxmlformats.org/officeDocument/2006/relationships/image" Target="../media/image77.png"/><Relationship Id="rId21" Type="http://schemas.openxmlformats.org/officeDocument/2006/relationships/image" Target="../media/image46.png"/><Relationship Id="rId7" Type="http://schemas.openxmlformats.org/officeDocument/2006/relationships/image" Target="../media/image9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image" Target="../media/image97.png"/><Relationship Id="rId16" Type="http://schemas.openxmlformats.org/officeDocument/2006/relationships/image" Target="../media/image87.png"/><Relationship Id="rId20" Type="http://schemas.openxmlformats.org/officeDocument/2006/relationships/image" Target="../media/image99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5" Type="http://schemas.openxmlformats.org/officeDocument/2006/relationships/image" Target="../media/image32.png"/><Relationship Id="rId15" Type="http://schemas.openxmlformats.org/officeDocument/2006/relationships/image" Target="../media/image86.png"/><Relationship Id="rId23" Type="http://schemas.openxmlformats.org/officeDocument/2006/relationships/image" Target="../media/image100.png"/><Relationship Id="rId28" Type="http://schemas.openxmlformats.org/officeDocument/2006/relationships/image" Target="../media/image10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.png"/><Relationship Id="rId27" Type="http://schemas.openxmlformats.org/officeDocument/2006/relationships/image" Target="../media/image9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100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84.png"/><Relationship Id="rId24" Type="http://schemas.openxmlformats.org/officeDocument/2006/relationships/image" Target="../media/image104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100.png"/><Relationship Id="rId26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84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3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2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09.png"/><Relationship Id="rId10" Type="http://schemas.openxmlformats.org/officeDocument/2006/relationships/image" Target="../media/image84.png"/><Relationship Id="rId19" Type="http://schemas.openxmlformats.org/officeDocument/2006/relationships/image" Target="../media/image101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1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108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0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2.png"/><Relationship Id="rId27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1.png"/><Relationship Id="rId18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11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92.png"/><Relationship Id="rId5" Type="http://schemas.openxmlformats.org/officeDocument/2006/relationships/image" Target="../media/image79.png"/><Relationship Id="rId15" Type="http://schemas.openxmlformats.org/officeDocument/2006/relationships/image" Target="../media/image102.png"/><Relationship Id="rId10" Type="http://schemas.openxmlformats.org/officeDocument/2006/relationships/image" Target="../media/image108.png"/><Relationship Id="rId19" Type="http://schemas.openxmlformats.org/officeDocument/2006/relationships/image" Target="../media/image110.png"/><Relationship Id="rId4" Type="http://schemas.openxmlformats.org/officeDocument/2006/relationships/image" Target="../media/image78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13.png"/><Relationship Id="rId7" Type="http://schemas.openxmlformats.org/officeDocument/2006/relationships/image" Target="../media/image85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13.png"/><Relationship Id="rId7" Type="http://schemas.openxmlformats.org/officeDocument/2006/relationships/image" Target="../media/image85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48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496" y="1197328"/>
            <a:ext cx="3888432" cy="4492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988840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gravitacional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29946" y="1738908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centrífuga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10995" y="2278033"/>
            <a:ext cx="812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Vetor gravidade</a:t>
            </a:r>
            <a:endParaRPr lang="pt-BR" sz="11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2488" y="299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No caso de gravimetria em plataformas móveis (aviões, helicópteros, navios), há outros efeitos não-gravitacionais produzidos pelo movimento do veículo, tais como a força† de </a:t>
            </a:r>
            <a:r>
              <a:rPr lang="en-US" sz="2400" dirty="0" smtClean="0"/>
              <a:t>Coriolis e </a:t>
            </a:r>
            <a:r>
              <a:rPr lang="en-US" sz="2400" dirty="0" err="1" smtClean="0"/>
              <a:t>vibrações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(Symon, 1971; Glennie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</a:t>
            </a:r>
            <a:r>
              <a:rPr lang="pt-BR" sz="1000" dirty="0" smtClean="0"/>
              <a:t>www.guiageo-americas.com/mapas/globo-america.htm</a:t>
            </a:r>
            <a:endParaRPr lang="pt-BR" sz="1000" dirty="0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</a:t>
            </a:r>
            <a:r>
              <a:rPr lang="pt-BR" sz="2400" dirty="0" smtClean="0"/>
              <a:t>helicóptero, </a:t>
            </a:r>
            <a:r>
              <a:rPr lang="pt-BR" sz="2400" dirty="0" smtClean="0"/>
              <a:t>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7692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</a:t>
            </a:r>
            <a:r>
              <a:rPr lang="pt-BR" sz="2400" dirty="0" smtClean="0"/>
              <a:t>helicóptero, </a:t>
            </a:r>
            <a:r>
              <a:rPr lang="pt-BR" sz="2400" dirty="0" smtClean="0"/>
              <a:t>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482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</a:t>
            </a:r>
            <a:r>
              <a:rPr lang="pt-BR" sz="2400" dirty="0" smtClean="0"/>
              <a:t>helicóptero, </a:t>
            </a:r>
            <a:r>
              <a:rPr lang="pt-BR" sz="2400" dirty="0" smtClean="0"/>
              <a:t>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589240"/>
            <a:ext cx="864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Isolar esta pequena parcela do campo de gravidade é um dos principais desafios em geofísica aplicada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2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3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ângulo 45"/>
          <p:cNvSpPr/>
          <p:nvPr/>
        </p:nvSpPr>
        <p:spPr>
          <a:xfrm>
            <a:off x="4061464" y="2380237"/>
            <a:ext cx="5053521" cy="364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</a:t>
            </a:r>
            <a:r>
              <a:rPr lang="pt-BR" b="1" dirty="0" smtClean="0"/>
              <a:t>gravidade</a:t>
            </a:r>
            <a:br>
              <a:rPr lang="pt-BR" b="1" dirty="0" smtClean="0"/>
            </a:br>
            <a:r>
              <a:rPr lang="pt-BR" b="1" dirty="0" smtClean="0"/>
              <a:t>(parte 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2975591"/>
            <a:ext cx="5053521" cy="27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3616467"/>
            <a:ext cx="5053521" cy="226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22486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54983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9"/>
          <a:stretch/>
        </p:blipFill>
        <p:spPr>
          <a:xfrm>
            <a:off x="2195736" y="5085184"/>
            <a:ext cx="2763769" cy="1570810"/>
          </a:xfrm>
          <a:prstGeom prst="rect">
            <a:avLst/>
          </a:prstGeom>
        </p:spPr>
      </p:pic>
      <p:sp>
        <p:nvSpPr>
          <p:cNvPr id="33" name="Nuvem 32"/>
          <p:cNvSpPr/>
          <p:nvPr/>
        </p:nvSpPr>
        <p:spPr>
          <a:xfrm rot="660000" flipH="1" flipV="1">
            <a:off x="1971944" y="4761148"/>
            <a:ext cx="3122110" cy="23762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436454" y="5373216"/>
            <a:ext cx="47916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033232" y="5130835"/>
            <a:ext cx="327277" cy="19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951463" y="4756325"/>
            <a:ext cx="223535" cy="134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6210" y="44624"/>
            <a:ext cx="33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a semelhança entre este elipsoide e aquele utilizado como referência para o sistema de coordenadas geodésicas!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51520" y="508518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Sim! Este modelo produz um campo de gravidade que tem o mesmo significado anterior e, portanto, tem uma componente gravitacional e outra centrífuga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campo de gravidade</a:t>
                </a:r>
                <a:r>
                  <a:rPr lang="pt-BR" sz="2000" dirty="0" smtClean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" name="Chave esquerda 2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</p:spTree>
    <p:extLst>
      <p:ext uri="{BB962C8B-B14F-4D97-AF65-F5344CB8AC3E}">
        <p14:creationId xmlns:p14="http://schemas.microsoft.com/office/powerpoint/2010/main" val="2295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07020" y="5001247"/>
            <a:ext cx="1188916" cy="515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Hein?!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Nuvem 1"/>
          <p:cNvSpPr/>
          <p:nvPr/>
        </p:nvSpPr>
        <p:spPr>
          <a:xfrm>
            <a:off x="2699792" y="4653136"/>
            <a:ext cx="1494752" cy="122413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96836" y="5744094"/>
            <a:ext cx="327277" cy="196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001319" y="5997275"/>
            <a:ext cx="223535" cy="134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591587" y="6046824"/>
            <a:ext cx="152677" cy="91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to feliz 2"/>
          <p:cNvSpPr/>
          <p:nvPr/>
        </p:nvSpPr>
        <p:spPr>
          <a:xfrm>
            <a:off x="376486" y="5615597"/>
            <a:ext cx="1087762" cy="1053763"/>
          </a:xfrm>
          <a:prstGeom prst="smileyFace">
            <a:avLst>
              <a:gd name="adj" fmla="val -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52500" y="5761626"/>
            <a:ext cx="323850" cy="174756"/>
          </a:xfrm>
          <a:custGeom>
            <a:avLst/>
            <a:gdLst>
              <a:gd name="connsiteX0" fmla="*/ 323850 w 323850"/>
              <a:gd name="connsiteY0" fmla="*/ 58149 h 174756"/>
              <a:gd name="connsiteX1" fmla="*/ 276225 w 323850"/>
              <a:gd name="connsiteY1" fmla="*/ 999 h 174756"/>
              <a:gd name="connsiteX2" fmla="*/ 200025 w 323850"/>
              <a:gd name="connsiteY2" fmla="*/ 29574 h 174756"/>
              <a:gd name="connsiteX3" fmla="*/ 133350 w 323850"/>
              <a:gd name="connsiteY3" fmla="*/ 124824 h 174756"/>
              <a:gd name="connsiteX4" fmla="*/ 66675 w 323850"/>
              <a:gd name="connsiteY4" fmla="*/ 172449 h 174756"/>
              <a:gd name="connsiteX5" fmla="*/ 0 w 323850"/>
              <a:gd name="connsiteY5" fmla="*/ 162924 h 1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174756">
                <a:moveTo>
                  <a:pt x="323850" y="58149"/>
                </a:moveTo>
                <a:cubicBezTo>
                  <a:pt x="310356" y="31955"/>
                  <a:pt x="296862" y="5761"/>
                  <a:pt x="276225" y="999"/>
                </a:cubicBezTo>
                <a:cubicBezTo>
                  <a:pt x="255588" y="-3763"/>
                  <a:pt x="223837" y="8937"/>
                  <a:pt x="200025" y="29574"/>
                </a:cubicBezTo>
                <a:cubicBezTo>
                  <a:pt x="176213" y="50211"/>
                  <a:pt x="155575" y="101012"/>
                  <a:pt x="133350" y="124824"/>
                </a:cubicBezTo>
                <a:cubicBezTo>
                  <a:pt x="111125" y="148636"/>
                  <a:pt x="88900" y="166099"/>
                  <a:pt x="66675" y="172449"/>
                </a:cubicBezTo>
                <a:cubicBezTo>
                  <a:pt x="44450" y="178799"/>
                  <a:pt x="22225" y="170861"/>
                  <a:pt x="0" y="16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617325" y="5739153"/>
            <a:ext cx="258975" cy="166347"/>
          </a:xfrm>
          <a:custGeom>
            <a:avLst/>
            <a:gdLst>
              <a:gd name="connsiteX0" fmla="*/ 258975 w 258975"/>
              <a:gd name="connsiteY0" fmla="*/ 118722 h 166347"/>
              <a:gd name="connsiteX1" fmla="*/ 201825 w 258975"/>
              <a:gd name="connsiteY1" fmla="*/ 23472 h 166347"/>
              <a:gd name="connsiteX2" fmla="*/ 87525 w 258975"/>
              <a:gd name="connsiteY2" fmla="*/ 4422 h 166347"/>
              <a:gd name="connsiteX3" fmla="*/ 11325 w 258975"/>
              <a:gd name="connsiteY3" fmla="*/ 90147 h 166347"/>
              <a:gd name="connsiteX4" fmla="*/ 1800 w 258975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975" h="166347">
                <a:moveTo>
                  <a:pt x="258975" y="118722"/>
                </a:moveTo>
                <a:cubicBezTo>
                  <a:pt x="244687" y="80622"/>
                  <a:pt x="230400" y="42522"/>
                  <a:pt x="201825" y="23472"/>
                </a:cubicBezTo>
                <a:cubicBezTo>
                  <a:pt x="173250" y="4422"/>
                  <a:pt x="119275" y="-6690"/>
                  <a:pt x="87525" y="4422"/>
                </a:cubicBezTo>
                <a:cubicBezTo>
                  <a:pt x="55775" y="15534"/>
                  <a:pt x="25612" y="63159"/>
                  <a:pt x="11325" y="90147"/>
                </a:cubicBezTo>
                <a:cubicBezTo>
                  <a:pt x="-2963" y="117134"/>
                  <a:pt x="-582" y="141740"/>
                  <a:pt x="1800" y="1663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equipotenciais</a:t>
                </a:r>
                <a:r>
                  <a:rPr lang="pt-BR" sz="2000" dirty="0" smtClean="0"/>
                  <a:t>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6" name="Chave esquerda 35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2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539552" y="5085184"/>
            <a:ext cx="3256927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geocêntrico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4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to 10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reto 109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3" name="Conector reto 11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Conector reto 114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ipse 40"/>
          <p:cNvSpPr/>
          <p:nvPr/>
        </p:nvSpPr>
        <p:spPr>
          <a:xfrm>
            <a:off x="5109464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ipse 102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o 104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reto 107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139952" y="52199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 aproximada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a livre 52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o 80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/>
          <p:cNvSpPr txBox="1"/>
          <p:nvPr/>
        </p:nvSpPr>
        <p:spPr>
          <a:xfrm>
            <a:off x="4139952" y="52199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Representação esquemática da superfície da Terra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a livre 4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o 4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rma livre 3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potencial centrífugo aumenta com o quadrado da distância até o eixo médio de rotação da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60232" y="108135"/>
            <a:ext cx="2415827" cy="91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Superfícies sobre as quais o potencial de gravidade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04248" y="89336"/>
            <a:ext cx="2196206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Equipotenciais do campo de gravidade ou </a:t>
            </a:r>
            <a:r>
              <a:rPr lang="pt-BR" b="1" dirty="0" err="1" smtClean="0"/>
              <a:t>Geopes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0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220072" y="44624"/>
            <a:ext cx="3890714" cy="126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Geope</a:t>
            </a:r>
            <a:r>
              <a:rPr lang="pt-BR" dirty="0" smtClean="0"/>
              <a:t> que coincide com o nível médio dos mares não perturbados e se prolonga através dos continentes é denominado </a:t>
            </a:r>
            <a:r>
              <a:rPr lang="pt-BR" b="1" dirty="0" smtClean="0"/>
              <a:t>Geoide</a:t>
            </a:r>
          </a:p>
        </p:txBody>
      </p:sp>
    </p:spTree>
    <p:extLst>
      <p:ext uri="{BB962C8B-B14F-4D97-AF65-F5344CB8AC3E}">
        <p14:creationId xmlns:p14="http://schemas.microsoft.com/office/powerpoint/2010/main" val="1568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242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5496" y="4462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Analogamente, a Terra Normal produz um campo de gravidade denominado </a:t>
            </a:r>
            <a:r>
              <a:rPr lang="pt-BR" b="1" dirty="0" smtClean="0"/>
              <a:t>campo de gravidade normal.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componente </a:t>
            </a:r>
            <a:r>
              <a:rPr lang="pt-BR" dirty="0" smtClean="0">
                <a:solidFill>
                  <a:srgbClr val="0000FF"/>
                </a:solidFill>
              </a:rPr>
              <a:t>centrífuga</a:t>
            </a:r>
            <a:r>
              <a:rPr lang="pt-BR" dirty="0" smtClean="0"/>
              <a:t> é igual àquela do campo de gravidade da Terra. Contudo, a componente </a:t>
            </a:r>
            <a:r>
              <a:rPr lang="pt-BR" dirty="0" smtClean="0">
                <a:solidFill>
                  <a:srgbClr val="FF0000"/>
                </a:solidFill>
              </a:rPr>
              <a:t>gravitacional</a:t>
            </a:r>
            <a:r>
              <a:rPr lang="pt-BR" dirty="0" smtClean="0"/>
              <a:t> é diferente.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equipotenciais do campo de gravidade normal são denominadas </a:t>
            </a:r>
            <a:r>
              <a:rPr lang="pt-BR" b="1" dirty="0" err="1" smtClean="0"/>
              <a:t>Esferopes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42734" y="20141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superfície elipsoidal que define o modelo de Terra Normal é definida por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-65791" y="44624"/>
            <a:ext cx="470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distribuição interna de densidade da Terra Normal é desconhecida</a:t>
            </a:r>
            <a:r>
              <a:rPr lang="pt-BR" dirty="0" smtClean="0"/>
              <a:t>. As únicas restrições são: a Terra Normal tem a mesma massa da Terra e sua superfície limitante é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 smtClean="0"/>
                  <a:t>definido como o gradiente do potencial de gravidade </a:t>
                </a:r>
                <a:r>
                  <a:rPr lang="pt-BR" dirty="0" smtClean="0"/>
                  <a:t>normal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r="-57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é definido como o gradiente do potencial de </a:t>
                </a:r>
                <a:r>
                  <a:rPr lang="pt-BR" dirty="0" smtClean="0"/>
                  <a:t>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l="-1282" t="-3289" r="-213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 rot="2116587">
            <a:off x="3240341" y="1970383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2116587">
            <a:off x="7802743" y="1959528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00192" y="4365104"/>
            <a:ext cx="2273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22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617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a anomalia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anomalia de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2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186523" y="4509120"/>
            <a:ext cx="2500715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86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003352" y="4347101"/>
            <a:ext cx="302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Isso significa que a componente centrífuga se anula e o resultado é uma </a:t>
            </a:r>
            <a:r>
              <a:rPr lang="pt-BR" sz="1400" b="1" dirty="0" smtClean="0"/>
              <a:t>componente puramente gravitacional</a:t>
            </a:r>
            <a:endParaRPr lang="pt-BR" sz="1400" b="1" dirty="0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8362802" y="764704"/>
            <a:ext cx="0" cy="1261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316609" y="767986"/>
            <a:ext cx="0" cy="14005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blipFill rotWithShape="1">
                <a:blip r:embed="rId2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H="1">
            <a:off x="8297366" y="2009458"/>
            <a:ext cx="98365" cy="1623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84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o distúrbio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distúrbio de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67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463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 rot="-480000">
            <a:off x="30163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-480000">
            <a:off x="473087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275321" y="5291916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2783778" y="5311615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9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700754" y="6308859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 Normal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281974" y="6309320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blipFill rotWithShape="1">
                <a:blip r:embed="rId2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5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ixaDeTexto 108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CaixaDeTexto 109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∇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639056" cy="9165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∇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629263" cy="91653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∇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964486" y="5301208"/>
            <a:ext cx="159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Massas anômalas ou fontes gravimétricas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2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555776" y="566124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4509120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97761" y="382225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933865" y="384130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228184" y="580526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28184" y="4797152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93705" y="657760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436096" y="652534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203848" y="604986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213785" y="643359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25953" y="602128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7921" y="427335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285381" y="437926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977258" y="4725144"/>
            <a:ext cx="674862" cy="30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 ou -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265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Baumann, H., E. </a:t>
            </a:r>
            <a:r>
              <a:rPr lang="en-US" dirty="0" err="1" smtClean="0"/>
              <a:t>Klingel</a:t>
            </a:r>
            <a:r>
              <a:rPr lang="en-US" dirty="0" err="1"/>
              <a:t>é</a:t>
            </a:r>
            <a:r>
              <a:rPr lang="en-US" dirty="0" smtClean="0"/>
              <a:t>, </a:t>
            </a:r>
            <a:r>
              <a:rPr lang="en-US" dirty="0"/>
              <a:t>and I. </a:t>
            </a:r>
            <a:r>
              <a:rPr lang="en-US" dirty="0" err="1"/>
              <a:t>Marson</a:t>
            </a:r>
            <a:r>
              <a:rPr lang="en-US" dirty="0"/>
              <a:t>, 2012, </a:t>
            </a:r>
            <a:r>
              <a:rPr lang="en-US" dirty="0" smtClean="0"/>
              <a:t>Absolute airborne </a:t>
            </a:r>
            <a:r>
              <a:rPr lang="en-US" dirty="0" err="1"/>
              <a:t>gravimetry</a:t>
            </a:r>
            <a:r>
              <a:rPr lang="en-US" dirty="0"/>
              <a:t>: a feasibility study: </a:t>
            </a:r>
            <a:r>
              <a:rPr lang="en-US" dirty="0" smtClean="0"/>
              <a:t> Geophysical Prospecting</a:t>
            </a:r>
            <a:r>
              <a:rPr lang="en-US" dirty="0"/>
              <a:t>, 60, </a:t>
            </a:r>
            <a:r>
              <a:rPr lang="en-US" dirty="0" smtClean="0"/>
              <a:t>361-372. DOI</a:t>
            </a:r>
            <a:r>
              <a:rPr lang="en-US" dirty="0"/>
              <a:t>: </a:t>
            </a:r>
            <a:r>
              <a:rPr lang="en-US" dirty="0" smtClean="0"/>
              <a:t>10.1111/j.1365-2478.2011.00987.x.</a:t>
            </a:r>
            <a:endParaRPr lang="en-US" dirty="0"/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10.1190/1.1623636.</a:t>
            </a:r>
          </a:p>
          <a:p>
            <a:r>
              <a:rPr lang="de-DE" dirty="0"/>
              <a:t>Glennie, C. L., K. P. Schwarz, A. M. Bruton, R. Forsberg</a:t>
            </a:r>
            <a:r>
              <a:rPr lang="de-DE" dirty="0" smtClean="0"/>
              <a:t>, </a:t>
            </a:r>
            <a:r>
              <a:rPr lang="en-US" dirty="0" smtClean="0"/>
              <a:t>A</a:t>
            </a:r>
            <a:r>
              <a:rPr lang="en-US" dirty="0"/>
              <a:t>. V. </a:t>
            </a:r>
            <a:r>
              <a:rPr lang="en-US" dirty="0" err="1"/>
              <a:t>Olesen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/>
              <a:t>K. Keller, 2000, A comparison </a:t>
            </a:r>
            <a:r>
              <a:rPr lang="en-US" dirty="0" smtClean="0"/>
              <a:t> of stable platform </a:t>
            </a:r>
            <a:r>
              <a:rPr lang="en-US" dirty="0"/>
              <a:t>and </a:t>
            </a:r>
            <a:r>
              <a:rPr lang="en-US" dirty="0" err="1"/>
              <a:t>strapdown</a:t>
            </a:r>
            <a:r>
              <a:rPr lang="en-US" dirty="0"/>
              <a:t> airborne gravity: </a:t>
            </a:r>
            <a:r>
              <a:rPr lang="en-US" dirty="0" smtClean="0"/>
              <a:t>Journal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Geodesy</a:t>
            </a:r>
            <a:r>
              <a:rPr lang="pt-BR" dirty="0"/>
              <a:t>, 74, </a:t>
            </a:r>
            <a:r>
              <a:rPr lang="pt-BR" dirty="0" smtClean="0"/>
              <a:t>383-389. </a:t>
            </a:r>
            <a:r>
              <a:rPr lang="pt-BR" dirty="0"/>
              <a:t>DOI: </a:t>
            </a:r>
            <a:r>
              <a:rPr lang="pt-BR" dirty="0" smtClean="0"/>
              <a:t>10.1007/s001900000082.</a:t>
            </a:r>
          </a:p>
          <a:p>
            <a:r>
              <a:rPr lang="en-US" dirty="0"/>
              <a:t>Hackney, R. I., 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1660-1668. DOI</a:t>
            </a:r>
            <a:r>
              <a:rPr lang="en-US" dirty="0"/>
              <a:t>: </a:t>
            </a:r>
            <a:r>
              <a:rPr lang="en-US" dirty="0" smtClean="0"/>
              <a:t>10.1190/1.1487109.</a:t>
            </a:r>
            <a:endParaRPr lang="en-US" dirty="0"/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smtClean="0"/>
              <a:t>Symon, K. R., 1971, Mechanics</a:t>
            </a:r>
            <a:r>
              <a:rPr lang="en-US" dirty="0"/>
              <a:t>: Addison-Wesley; 3rd edition, ISBN-13: </a:t>
            </a:r>
            <a:r>
              <a:rPr lang="en-US" dirty="0" smtClean="0"/>
              <a:t>978-0201073928.</a:t>
            </a:r>
            <a:endParaRPr lang="en-US" dirty="0"/>
          </a:p>
          <a:p>
            <a:r>
              <a:rPr lang="en-US" dirty="0" err="1" smtClean="0"/>
              <a:t>Vanícek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11165</Words>
  <Application>Microsoft Office PowerPoint</Application>
  <PresentationFormat>Apresentação na tela (4:3)</PresentationFormat>
  <Paragraphs>1254</Paragraphs>
  <Slides>73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4" baseType="lpstr">
      <vt:lpstr>Tema do Office</vt:lpstr>
      <vt:lpstr>Camada equivalente aplicada ao processamento e interpretação de dados de campos potenciais </vt:lpstr>
      <vt:lpstr>Distúrbio de gravidade (parte 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198</cp:revision>
  <dcterms:created xsi:type="dcterms:W3CDTF">2016-10-05T21:25:32Z</dcterms:created>
  <dcterms:modified xsi:type="dcterms:W3CDTF">2016-10-18T14:32:12Z</dcterms:modified>
</cp:coreProperties>
</file>