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9" r:id="rId3"/>
    <p:sldId id="300" r:id="rId4"/>
    <p:sldId id="301" r:id="rId5"/>
    <p:sldId id="307" r:id="rId6"/>
    <p:sldId id="313" r:id="rId7"/>
    <p:sldId id="303" r:id="rId8"/>
    <p:sldId id="311" r:id="rId9"/>
    <p:sldId id="312" r:id="rId10"/>
    <p:sldId id="314" r:id="rId11"/>
    <p:sldId id="316" r:id="rId12"/>
    <p:sldId id="325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6" r:id="rId21"/>
    <p:sldId id="324" r:id="rId22"/>
    <p:sldId id="327" r:id="rId23"/>
    <p:sldId id="328" r:id="rId24"/>
    <p:sldId id="329" r:id="rId25"/>
    <p:sldId id="330" r:id="rId26"/>
    <p:sldId id="333" r:id="rId27"/>
    <p:sldId id="332" r:id="rId28"/>
    <p:sldId id="334" r:id="rId29"/>
    <p:sldId id="335" r:id="rId30"/>
    <p:sldId id="336" r:id="rId31"/>
    <p:sldId id="337" r:id="rId32"/>
    <p:sldId id="338" r:id="rId33"/>
    <p:sldId id="340" r:id="rId34"/>
    <p:sldId id="357" r:id="rId35"/>
    <p:sldId id="341" r:id="rId36"/>
    <p:sldId id="358" r:id="rId37"/>
    <p:sldId id="359" r:id="rId38"/>
    <p:sldId id="360" r:id="rId39"/>
    <p:sldId id="361" r:id="rId40"/>
    <p:sldId id="362" r:id="rId41"/>
    <p:sldId id="346" r:id="rId42"/>
    <p:sldId id="366" r:id="rId43"/>
    <p:sldId id="364" r:id="rId44"/>
    <p:sldId id="365" r:id="rId45"/>
    <p:sldId id="368" r:id="rId46"/>
    <p:sldId id="363" r:id="rId47"/>
    <p:sldId id="369" r:id="rId48"/>
    <p:sldId id="381" r:id="rId49"/>
    <p:sldId id="370" r:id="rId50"/>
    <p:sldId id="371" r:id="rId51"/>
    <p:sldId id="372" r:id="rId52"/>
    <p:sldId id="373" r:id="rId53"/>
    <p:sldId id="374" r:id="rId54"/>
    <p:sldId id="375" r:id="rId55"/>
    <p:sldId id="376" r:id="rId56"/>
    <p:sldId id="383" r:id="rId57"/>
    <p:sldId id="382" r:id="rId58"/>
    <p:sldId id="385" r:id="rId59"/>
    <p:sldId id="386" r:id="rId60"/>
    <p:sldId id="387" r:id="rId61"/>
    <p:sldId id="388" r:id="rId62"/>
    <p:sldId id="389" r:id="rId63"/>
    <p:sldId id="390" r:id="rId64"/>
    <p:sldId id="391" r:id="rId65"/>
    <p:sldId id="392" r:id="rId66"/>
    <p:sldId id="393" r:id="rId67"/>
    <p:sldId id="394" r:id="rId68"/>
    <p:sldId id="395" r:id="rId69"/>
    <p:sldId id="396" r:id="rId70"/>
    <p:sldId id="397" r:id="rId71"/>
    <p:sldId id="398" r:id="rId72"/>
    <p:sldId id="399" r:id="rId73"/>
    <p:sldId id="400" r:id="rId74"/>
    <p:sldId id="401" r:id="rId75"/>
    <p:sldId id="402" r:id="rId76"/>
    <p:sldId id="403" r:id="rId77"/>
    <p:sldId id="404" r:id="rId78"/>
    <p:sldId id="405" r:id="rId79"/>
    <p:sldId id="406" r:id="rId80"/>
    <p:sldId id="302" r:id="rId8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3DF"/>
    <a:srgbClr val="EF3521"/>
    <a:srgbClr val="D82D37"/>
    <a:srgbClr val="00DFFF"/>
    <a:srgbClr val="008200"/>
    <a:srgbClr val="00A761"/>
    <a:srgbClr val="00A7C5"/>
    <a:srgbClr val="53A368"/>
    <a:srgbClr val="5FA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824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14/10/2016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14/10/2016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14/10/2016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14/10/2016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14/10/2016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14/10/2016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14/10/2016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Núcleo externo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16761" y="188640"/>
            <a:ext cx="7301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De acordo com a teoria mais aceita pela comunidade geofísica, a principal fonte do campo geomagnético (responsável por mais de 95% do campo) são as </a:t>
            </a:r>
            <a:r>
              <a:rPr lang="pt-BR" sz="2400" b="1" dirty="0" smtClean="0"/>
              <a:t>correntes elétricas</a:t>
            </a:r>
            <a:r>
              <a:rPr lang="pt-BR" sz="2400" dirty="0" smtClean="0"/>
              <a:t> provenientes do movimento do </a:t>
            </a:r>
            <a:r>
              <a:rPr lang="pt-BR" sz="2400" dirty="0" smtClean="0">
                <a:solidFill>
                  <a:srgbClr val="FF0000"/>
                </a:solidFill>
              </a:rPr>
              <a:t>núcleo externo</a:t>
            </a:r>
            <a:r>
              <a:rPr lang="pt-BR" sz="2400" dirty="0" smtClean="0"/>
              <a:t>, que é líquido e contém ferro e níquel.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3802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Núcleo externo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550320" y="797803"/>
            <a:ext cx="6033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campo produzido por estas fontes é denominado </a:t>
            </a:r>
            <a:r>
              <a:rPr lang="pt-BR" sz="2400" b="1" dirty="0" smtClean="0"/>
              <a:t>campo principal</a:t>
            </a:r>
            <a:endParaRPr lang="pt-BR" sz="2400" dirty="0" smtClean="0"/>
          </a:p>
          <a:p>
            <a:pPr algn="ctr"/>
            <a:r>
              <a:rPr lang="pt-BR" sz="2400" dirty="0" smtClean="0"/>
              <a:t>(</a:t>
            </a:r>
            <a:r>
              <a:rPr lang="pt-BR" sz="2400" dirty="0" err="1" smtClean="0"/>
              <a:t>Langel</a:t>
            </a:r>
            <a:r>
              <a:rPr lang="pt-BR" sz="2400" dirty="0" smtClean="0"/>
              <a:t> </a:t>
            </a:r>
            <a:r>
              <a:rPr lang="pt-BR" sz="2400" dirty="0"/>
              <a:t>e </a:t>
            </a:r>
            <a:r>
              <a:rPr lang="pt-BR" sz="2400" dirty="0" err="1"/>
              <a:t>Hinze</a:t>
            </a:r>
            <a:r>
              <a:rPr lang="pt-BR" sz="2400" dirty="0"/>
              <a:t>, 1998; </a:t>
            </a:r>
            <a:r>
              <a:rPr lang="pt-BR" sz="2400" dirty="0" err="1"/>
              <a:t>Hulot</a:t>
            </a:r>
            <a:r>
              <a:rPr lang="pt-BR" sz="2400" dirty="0"/>
              <a:t> et al., 2015).</a:t>
            </a:r>
            <a:endParaRPr lang="pt-BR" sz="2400" dirty="0" smtClean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3144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Núcleo externo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248625" y="332656"/>
            <a:ext cx="6637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Este campo é predominantemente dipolar (já </a:t>
            </a:r>
            <a:r>
              <a:rPr lang="pt-BR" sz="2400" dirty="0" err="1" smtClean="0"/>
              <a:t>já</a:t>
            </a:r>
            <a:r>
              <a:rPr lang="pt-BR" sz="2400" dirty="0" smtClean="0"/>
              <a:t> veremos o que isso quer dizer), suas variações temporais são da ordem de anos e sua amplitude varia de ≈22 600 </a:t>
            </a:r>
            <a:r>
              <a:rPr lang="pt-BR" sz="2400" dirty="0" err="1" smtClean="0"/>
              <a:t>nT</a:t>
            </a:r>
            <a:r>
              <a:rPr lang="pt-BR" sz="2400" dirty="0" smtClean="0"/>
              <a:t>,  sobre a anomalia magnética do Atlântico Sul, até ≈66 670 </a:t>
            </a:r>
            <a:r>
              <a:rPr lang="pt-BR" sz="2400" dirty="0" err="1" smtClean="0"/>
              <a:t>nT</a:t>
            </a:r>
            <a:r>
              <a:rPr lang="pt-BR" sz="2400" dirty="0" smtClean="0"/>
              <a:t>, próximo ao </a:t>
            </a:r>
            <a:r>
              <a:rPr lang="pt-BR" sz="2400" dirty="0" err="1" smtClean="0"/>
              <a:t>pólo</a:t>
            </a:r>
            <a:r>
              <a:rPr lang="pt-BR" sz="2400" dirty="0" smtClean="0"/>
              <a:t> sul (</a:t>
            </a:r>
            <a:r>
              <a:rPr lang="pt-BR" sz="2400" dirty="0" err="1"/>
              <a:t>Hulot</a:t>
            </a:r>
            <a:r>
              <a:rPr lang="pt-BR" sz="2400" dirty="0"/>
              <a:t> et al., 2015</a:t>
            </a:r>
            <a:r>
              <a:rPr lang="pt-BR" sz="2400" dirty="0" smtClean="0"/>
              <a:t>).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9511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Litosfera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248625" y="347172"/>
            <a:ext cx="6637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As fontes presentes na </a:t>
            </a:r>
            <a:r>
              <a:rPr lang="pt-BR" sz="2400" dirty="0" smtClean="0">
                <a:solidFill>
                  <a:srgbClr val="FF0000"/>
                </a:solidFill>
              </a:rPr>
              <a:t>litosfera</a:t>
            </a:r>
            <a:r>
              <a:rPr lang="pt-BR" sz="2400" dirty="0" smtClean="0"/>
              <a:t> são </a:t>
            </a:r>
            <a:r>
              <a:rPr lang="pt-BR" sz="2400" b="1" dirty="0" smtClean="0"/>
              <a:t>rochas magnetizadas</a:t>
            </a:r>
            <a:r>
              <a:rPr lang="pt-BR" sz="2400" dirty="0" smtClean="0"/>
              <a:t>. Estas rochas se mantém magnetizadas porque estão abaixo de suas respectivas temperaturas de Curie.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097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Litosfera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916761" y="332656"/>
            <a:ext cx="7301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campo produzido por estas fontes é denominado </a:t>
            </a:r>
            <a:r>
              <a:rPr lang="pt-BR" sz="2400" b="1" dirty="0" smtClean="0"/>
              <a:t>campo </a:t>
            </a:r>
            <a:r>
              <a:rPr lang="pt-BR" sz="2400" b="1" dirty="0" err="1" smtClean="0"/>
              <a:t>crustal</a:t>
            </a:r>
            <a:r>
              <a:rPr lang="pt-BR" sz="2400" dirty="0"/>
              <a:t> (</a:t>
            </a:r>
            <a:r>
              <a:rPr lang="pt-BR" sz="2400" dirty="0" err="1"/>
              <a:t>Langel</a:t>
            </a:r>
            <a:r>
              <a:rPr lang="pt-BR" sz="2400" dirty="0"/>
              <a:t> e </a:t>
            </a:r>
            <a:r>
              <a:rPr lang="pt-BR" sz="2400" dirty="0" err="1"/>
              <a:t>Hinze</a:t>
            </a:r>
            <a:r>
              <a:rPr lang="pt-BR" sz="2400" dirty="0"/>
              <a:t>, 1998; </a:t>
            </a:r>
            <a:r>
              <a:rPr lang="pt-BR" sz="2400" dirty="0" err="1"/>
              <a:t>Hulot</a:t>
            </a:r>
            <a:r>
              <a:rPr lang="pt-BR" sz="2400" dirty="0"/>
              <a:t> et al., 2015) e </a:t>
            </a:r>
            <a:r>
              <a:rPr lang="pt-BR" sz="2400" dirty="0" smtClean="0"/>
              <a:t>representa a principal componente do campo geomagnético para estudos de geofísica </a:t>
            </a:r>
            <a:r>
              <a:rPr lang="pt-BR" sz="2400" dirty="0"/>
              <a:t>aplicada (</a:t>
            </a:r>
            <a:r>
              <a:rPr lang="pt-BR" sz="2400" dirty="0" err="1"/>
              <a:t>Blakely</a:t>
            </a:r>
            <a:r>
              <a:rPr lang="pt-BR" sz="2400" dirty="0"/>
              <a:t>, 1996; </a:t>
            </a:r>
            <a:r>
              <a:rPr lang="pt-BR" sz="2400" dirty="0" err="1"/>
              <a:t>Nabighian</a:t>
            </a:r>
            <a:r>
              <a:rPr lang="pt-BR" sz="2400" dirty="0"/>
              <a:t> et al., 2005).</a:t>
            </a:r>
            <a:endParaRPr lang="pt-BR" sz="2400" dirty="0" smtClean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59508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Litosfera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Núcleo externo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514110" y="347172"/>
            <a:ext cx="61157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Em geomagnetismo, a soma dos campos </a:t>
            </a:r>
            <a:r>
              <a:rPr lang="pt-BR" sz="2400" dirty="0" err="1" smtClean="0"/>
              <a:t>crustal</a:t>
            </a:r>
            <a:r>
              <a:rPr lang="pt-BR" sz="2400" dirty="0" smtClean="0"/>
              <a:t> e principal é denominada </a:t>
            </a:r>
            <a:r>
              <a:rPr lang="pt-BR" sz="2400" b="1" dirty="0" smtClean="0"/>
              <a:t>campo interno</a:t>
            </a:r>
            <a:r>
              <a:rPr lang="pt-BR" sz="2400" dirty="0" smtClean="0"/>
              <a:t> (</a:t>
            </a:r>
            <a:r>
              <a:rPr lang="pt-BR" sz="2400" dirty="0" err="1"/>
              <a:t>Langel</a:t>
            </a:r>
            <a:r>
              <a:rPr lang="pt-BR" sz="2400" dirty="0"/>
              <a:t> e</a:t>
            </a:r>
            <a:r>
              <a:rPr lang="pt-BR" sz="2400" dirty="0" smtClean="0"/>
              <a:t> </a:t>
            </a:r>
            <a:r>
              <a:rPr lang="pt-BR" sz="2400" dirty="0" err="1"/>
              <a:t>Hinze</a:t>
            </a:r>
            <a:r>
              <a:rPr lang="pt-BR" sz="2400" dirty="0"/>
              <a:t>, </a:t>
            </a:r>
            <a:r>
              <a:rPr lang="pt-BR" sz="2400" dirty="0" smtClean="0"/>
              <a:t>1998; </a:t>
            </a:r>
            <a:r>
              <a:rPr lang="pt-BR" sz="2400" dirty="0" err="1" smtClean="0"/>
              <a:t>Hulot</a:t>
            </a:r>
            <a:r>
              <a:rPr lang="pt-BR" sz="2400" dirty="0" smtClean="0"/>
              <a:t> et al., 2015). Já em geofísica aplicada, é denominada </a:t>
            </a:r>
            <a:r>
              <a:rPr lang="pt-BR" sz="2400" b="1" dirty="0" smtClean="0"/>
              <a:t>campo total</a:t>
            </a:r>
            <a:r>
              <a:rPr lang="pt-BR" sz="2400" dirty="0" smtClean="0"/>
              <a:t> (</a:t>
            </a:r>
            <a:r>
              <a:rPr lang="pt-BR" sz="2400" dirty="0" err="1" smtClean="0"/>
              <a:t>Blakely</a:t>
            </a:r>
            <a:r>
              <a:rPr lang="pt-BR" sz="2400" dirty="0" smtClean="0"/>
              <a:t>, </a:t>
            </a:r>
            <a:r>
              <a:rPr lang="pt-BR" sz="2400" dirty="0"/>
              <a:t>1996; </a:t>
            </a:r>
            <a:r>
              <a:rPr lang="pt-BR" sz="2400" dirty="0" err="1" smtClean="0"/>
              <a:t>Nabighian</a:t>
            </a:r>
            <a:r>
              <a:rPr lang="pt-BR" sz="2400" dirty="0" smtClean="0"/>
              <a:t> et </a:t>
            </a:r>
            <a:r>
              <a:rPr lang="pt-BR" sz="2400" dirty="0"/>
              <a:t>al., 2005).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5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788024" y="72187"/>
            <a:ext cx="4177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Outras fontes do campo geomagnético são correntes elétricas provenientes do movimento de partículas carregadas na </a:t>
            </a:r>
            <a:r>
              <a:rPr lang="pt-BR" sz="2400" dirty="0" smtClean="0">
                <a:solidFill>
                  <a:srgbClr val="FF0000"/>
                </a:solidFill>
              </a:rPr>
              <a:t>magnetosfera</a:t>
            </a:r>
            <a:r>
              <a:rPr lang="pt-BR" sz="2400" dirty="0" smtClean="0"/>
              <a:t> e </a:t>
            </a:r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1" name="Conector de seta reta 30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527729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0368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4" name="Conector de seta reta 23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788024" y="72187"/>
            <a:ext cx="4177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Os campos produzidos por estas fontes são denominados, respectivamente, </a:t>
            </a:r>
            <a:r>
              <a:rPr lang="pt-BR" sz="2400" b="1" dirty="0" smtClean="0"/>
              <a:t>campo </a:t>
            </a:r>
            <a:r>
              <a:rPr lang="pt-BR" sz="2400" b="1" dirty="0" err="1" smtClean="0"/>
              <a:t>magnetosférico</a:t>
            </a:r>
            <a:r>
              <a:rPr lang="pt-BR" sz="2400" dirty="0" smtClean="0"/>
              <a:t> e </a:t>
            </a:r>
            <a:r>
              <a:rPr lang="pt-BR" sz="2400" b="1" dirty="0" smtClean="0"/>
              <a:t>campo ionosférico </a:t>
            </a:r>
            <a:r>
              <a:rPr lang="pt-BR" sz="2400" dirty="0" smtClean="0"/>
              <a:t>(</a:t>
            </a:r>
            <a:r>
              <a:rPr lang="pt-BR" sz="2400" dirty="0" err="1"/>
              <a:t>Langel</a:t>
            </a:r>
            <a:r>
              <a:rPr lang="pt-BR" sz="2400" dirty="0"/>
              <a:t> e </a:t>
            </a:r>
            <a:r>
              <a:rPr lang="pt-BR" sz="2400" dirty="0" err="1"/>
              <a:t>Hinze</a:t>
            </a:r>
            <a:r>
              <a:rPr lang="pt-BR" sz="2400" dirty="0"/>
              <a:t>, 1998; </a:t>
            </a:r>
            <a:r>
              <a:rPr lang="pt-BR" sz="2400" dirty="0" err="1"/>
              <a:t>Hulot</a:t>
            </a:r>
            <a:r>
              <a:rPr lang="pt-BR" sz="2400" dirty="0"/>
              <a:t> et al., 2015</a:t>
            </a:r>
            <a:r>
              <a:rPr lang="pt-BR" sz="2400" dirty="0" smtClean="0"/>
              <a:t>).</a:t>
            </a:r>
            <a:endParaRPr lang="pt-BR" sz="24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093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788024" y="481896"/>
            <a:ext cx="4177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Embora os processos físicos que controlam os sistemas de correntes elétricas nestas duas regiões sejam distintos, eles estão acoplados.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9531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788024" y="481896"/>
            <a:ext cx="4177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As variações temporais destes campos vão de frações de segundo até dias e as variações da amplitude vão de dezenas até milhares de </a:t>
            </a:r>
            <a:r>
              <a:rPr lang="pt-BR" sz="2400" dirty="0" err="1" smtClean="0"/>
              <a:t>nanotesla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34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Anomalia de Campo Total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444208" y="121856"/>
            <a:ext cx="25477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O campo resultante produzido por estas fontes é denominado </a:t>
            </a:r>
            <a:r>
              <a:rPr lang="pt-BR" sz="2000" b="1" dirty="0" smtClean="0"/>
              <a:t>campo externo</a:t>
            </a:r>
            <a:r>
              <a:rPr lang="pt-BR" sz="2000" dirty="0"/>
              <a:t> (</a:t>
            </a:r>
            <a:r>
              <a:rPr lang="pt-BR" sz="2000" dirty="0" err="1"/>
              <a:t>Langel</a:t>
            </a:r>
            <a:r>
              <a:rPr lang="pt-BR" sz="2000" dirty="0"/>
              <a:t> e </a:t>
            </a:r>
            <a:r>
              <a:rPr lang="pt-BR" sz="2000" dirty="0" err="1"/>
              <a:t>Hinze</a:t>
            </a:r>
            <a:r>
              <a:rPr lang="pt-BR" sz="2000" dirty="0"/>
              <a:t>, 1998; </a:t>
            </a:r>
            <a:r>
              <a:rPr lang="pt-BR" sz="2000" dirty="0" err="1"/>
              <a:t>Hulot</a:t>
            </a:r>
            <a:r>
              <a:rPr lang="pt-BR" sz="2000" dirty="0"/>
              <a:t> et al., 2015).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3" name="Chave direita 32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4932256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838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316820" y="116632"/>
            <a:ext cx="2802540" cy="2365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À grosso modo, dias em que o campo externo atinge amplitudes baixas (dezenas de </a:t>
            </a:r>
            <a:r>
              <a:rPr lang="pt-BR" sz="2000" dirty="0" err="1" smtClean="0"/>
              <a:t>nanotesla</a:t>
            </a:r>
            <a:r>
              <a:rPr lang="pt-BR" sz="2000" dirty="0" smtClean="0"/>
              <a:t>) são considerados </a:t>
            </a:r>
            <a:r>
              <a:rPr lang="pt-BR" sz="2000" b="1" dirty="0" smtClean="0"/>
              <a:t>dias magneticamente calmos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3" name="Chave direita 32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4932256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703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316820" y="116632"/>
            <a:ext cx="2802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Por outro lado, dias em que o campo externo atinge amplitudes altas (milhares de </a:t>
            </a:r>
            <a:r>
              <a:rPr lang="pt-BR" sz="2000" dirty="0" err="1" smtClean="0"/>
              <a:t>nanotesla</a:t>
            </a:r>
            <a:r>
              <a:rPr lang="pt-BR" sz="2000" dirty="0" smtClean="0"/>
              <a:t>) são considerados </a:t>
            </a:r>
            <a:r>
              <a:rPr lang="pt-BR" sz="2000" b="1" dirty="0" smtClean="0"/>
              <a:t>dias magneticamente perturbados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3" name="Chave direita 32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4932256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167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316820" y="116632"/>
            <a:ext cx="28025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Por fim, outras fontes do campo geomagnético são correntes elétricas induzidas na crosta, manto e oceanos. Estas correntes são produzidas por variações temporais do campo geomagnético.</a:t>
            </a:r>
            <a:endParaRPr lang="pt-BR" sz="20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5" name="Chave direita 34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4932256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  <p:cxnSp>
        <p:nvCxnSpPr>
          <p:cNvPr id="39" name="Conector de seta reta 38"/>
          <p:cNvCxnSpPr/>
          <p:nvPr/>
        </p:nvCxnSpPr>
        <p:spPr>
          <a:xfrm flipH="1" flipV="1">
            <a:off x="2195737" y="4221088"/>
            <a:ext cx="908057" cy="14877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H="1" flipV="1">
            <a:off x="3599892" y="3485917"/>
            <a:ext cx="86032" cy="22229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82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316820" y="116632"/>
            <a:ext cx="28025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Estas componentes do campo geomagnético são denominadas </a:t>
            </a:r>
            <a:r>
              <a:rPr lang="pt-BR" sz="2000" b="1" dirty="0" smtClean="0"/>
              <a:t>campos induzidos</a:t>
            </a:r>
            <a:r>
              <a:rPr lang="pt-BR" sz="2000" dirty="0" smtClean="0"/>
              <a:t>. </a:t>
            </a:r>
            <a:endParaRPr lang="pt-BR" sz="20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Campos induzidos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6" name="Chave direita 35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4932256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763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have direita 23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932256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Campos induzidos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796504" y="-27384"/>
            <a:ext cx="3312000" cy="2602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Estes campos, sobretudo a parcela produzida por variações temporais do campo externo, podem atingir amplitudes significativas. Contudo, sempre menores que as observadas para o campo externo.</a:t>
            </a:r>
            <a:endParaRPr lang="pt-BR" sz="20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044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have direita 23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932256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Campos induzidos</a:t>
            </a:r>
            <a:endParaRPr lang="pt-BR" sz="16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112300" y="1107468"/>
            <a:ext cx="273719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Em resumo...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7163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principal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0000FF"/>
                </a:solidFill>
              </a:rPr>
              <a:t>crustal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Campo total</a:t>
            </a:r>
          </a:p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(ou campo interno)</a:t>
            </a:r>
            <a:endParaRPr lang="pt-BR" b="1" u="sng" dirty="0">
              <a:solidFill>
                <a:srgbClr val="0000FF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have direita 23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932256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Campos induzidos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112300" y="1107468"/>
            <a:ext cx="273719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Em resumo...</a:t>
            </a:r>
            <a:endParaRPr lang="pt-BR" sz="3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823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principal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0000FF"/>
                </a:solidFill>
              </a:rPr>
              <a:t>crustal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Campo total</a:t>
            </a:r>
          </a:p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(ou campo interno)</a:t>
            </a:r>
            <a:endParaRPr lang="pt-BR" b="1" u="sng" dirty="0">
              <a:solidFill>
                <a:srgbClr val="0000FF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have direita 23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925619" y="1198493"/>
            <a:ext cx="923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u="sng" dirty="0" smtClean="0">
                <a:solidFill>
                  <a:srgbClr val="FF0000"/>
                </a:solidFill>
              </a:rPr>
              <a:t>Campo</a:t>
            </a:r>
          </a:p>
          <a:p>
            <a:pPr algn="ctr"/>
            <a:r>
              <a:rPr lang="pt-BR" b="1" u="sng" dirty="0" smtClean="0">
                <a:solidFill>
                  <a:srgbClr val="FF0000"/>
                </a:solidFill>
              </a:rPr>
              <a:t>externo</a:t>
            </a:r>
            <a:endParaRPr lang="pt-BR" b="1" u="sng" dirty="0">
              <a:solidFill>
                <a:srgbClr val="FF000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Campos induzidos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112300" y="1107468"/>
            <a:ext cx="273719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Em resumo...</a:t>
            </a:r>
            <a:endParaRPr lang="pt-BR" sz="3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FF0000"/>
                </a:solidFill>
              </a:rPr>
              <a:t>Campo ionosférico</a:t>
            </a:r>
            <a:endParaRPr lang="pt-BR" sz="1600" b="1" u="sng" dirty="0">
              <a:solidFill>
                <a:srgbClr val="FF0000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FF0000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FF0000"/>
                </a:solidFill>
              </a:rPr>
              <a:t>magnetosférico</a:t>
            </a:r>
            <a:endParaRPr lang="pt-BR" sz="1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73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principal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0000FF"/>
                </a:solidFill>
              </a:rPr>
              <a:t>crustal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Campo total</a:t>
            </a:r>
          </a:p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(ou campo interno)</a:t>
            </a:r>
            <a:endParaRPr lang="pt-BR" b="1" u="sng" dirty="0">
              <a:solidFill>
                <a:srgbClr val="0000FF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have direita 23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925619" y="1198493"/>
            <a:ext cx="923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u="sng" dirty="0" smtClean="0">
                <a:solidFill>
                  <a:srgbClr val="FF0000"/>
                </a:solidFill>
              </a:rPr>
              <a:t>Campo</a:t>
            </a:r>
          </a:p>
          <a:p>
            <a:pPr algn="ctr"/>
            <a:r>
              <a:rPr lang="pt-BR" b="1" u="sng" dirty="0" smtClean="0">
                <a:solidFill>
                  <a:srgbClr val="FF0000"/>
                </a:solidFill>
              </a:rPr>
              <a:t>externo</a:t>
            </a:r>
            <a:endParaRPr lang="pt-BR" b="1" u="sng" dirty="0">
              <a:solidFill>
                <a:srgbClr val="FF000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8200"/>
                </a:solidFill>
              </a:rPr>
              <a:t>Campos induzidos</a:t>
            </a:r>
            <a:endParaRPr lang="pt-BR" sz="1600" b="1" u="sng" dirty="0">
              <a:solidFill>
                <a:srgbClr val="0082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112300" y="1107468"/>
            <a:ext cx="273719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Em resumo...</a:t>
            </a:r>
            <a:endParaRPr lang="pt-BR" sz="3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FF0000"/>
                </a:solidFill>
              </a:rPr>
              <a:t>Campo ionosférico</a:t>
            </a:r>
            <a:endParaRPr lang="pt-BR" sz="1600" b="1" u="sng" dirty="0">
              <a:solidFill>
                <a:srgbClr val="FF0000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FF0000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FF0000"/>
                </a:solidFill>
              </a:rPr>
              <a:t>magnetosférico</a:t>
            </a:r>
            <a:endParaRPr lang="pt-BR" sz="1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1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1052736"/>
            <a:ext cx="7379885" cy="177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 técnica da camada equivalente pode ser aplicada pra processar e interpretar anomalias de campo total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336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principal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0000FF"/>
                </a:solidFill>
              </a:rPr>
              <a:t>crustal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Campo total</a:t>
            </a:r>
          </a:p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(ou campo interno)</a:t>
            </a:r>
            <a:endParaRPr lang="pt-BR" b="1" u="sng" dirty="0">
              <a:solidFill>
                <a:srgbClr val="0000FF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have direita 23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925619" y="1198493"/>
            <a:ext cx="923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u="sng" dirty="0" smtClean="0">
                <a:solidFill>
                  <a:srgbClr val="FF0000"/>
                </a:solidFill>
              </a:rPr>
              <a:t>Campo</a:t>
            </a:r>
          </a:p>
          <a:p>
            <a:pPr algn="ctr"/>
            <a:r>
              <a:rPr lang="pt-BR" b="1" u="sng" dirty="0" smtClean="0">
                <a:solidFill>
                  <a:srgbClr val="FF0000"/>
                </a:solidFill>
              </a:rPr>
              <a:t>externo</a:t>
            </a:r>
            <a:endParaRPr lang="pt-BR" b="1" u="sng" dirty="0">
              <a:solidFill>
                <a:srgbClr val="FF000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8200"/>
                </a:solidFill>
              </a:rPr>
              <a:t>Campos induzidos</a:t>
            </a:r>
            <a:endParaRPr lang="pt-BR" sz="1600" b="1" u="sng" dirty="0">
              <a:solidFill>
                <a:srgbClr val="0082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112300" y="620688"/>
            <a:ext cx="2737190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Contudo, em geofísica aplicada...</a:t>
            </a:r>
            <a:endParaRPr lang="pt-BR" sz="3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FF0000"/>
                </a:solidFill>
              </a:rPr>
              <a:t>Campo ionosférico</a:t>
            </a:r>
            <a:endParaRPr lang="pt-BR" sz="1600" b="1" u="sng" dirty="0">
              <a:solidFill>
                <a:srgbClr val="FF0000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FF0000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FF0000"/>
                </a:solidFill>
              </a:rPr>
              <a:t>magnetosférico</a:t>
            </a:r>
            <a:endParaRPr lang="pt-BR" sz="1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6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principal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0000FF"/>
                </a:solidFill>
              </a:rPr>
              <a:t>crustal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Campo total</a:t>
            </a:r>
          </a:p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(ou campo interno)</a:t>
            </a:r>
            <a:endParaRPr lang="pt-BR" b="1" u="sng" dirty="0">
              <a:solidFill>
                <a:srgbClr val="0000FF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have direita 23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925619" y="1198493"/>
            <a:ext cx="923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Campos induzidos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112300" y="404664"/>
            <a:ext cx="2737190" cy="2062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... estamos interessados apenas no campo total</a:t>
            </a:r>
            <a:endParaRPr lang="pt-BR" sz="3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5148064" y="2809503"/>
            <a:ext cx="3816424" cy="30243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9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principal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0000FF"/>
                </a:solidFill>
              </a:rPr>
              <a:t>crustal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Campo total</a:t>
            </a:r>
          </a:p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(ou campo interno)</a:t>
            </a:r>
            <a:endParaRPr lang="pt-BR" b="1" u="sng" dirty="0">
              <a:solidFill>
                <a:srgbClr val="0000FF"/>
              </a:solidFill>
            </a:endParaRPr>
          </a:p>
        </p:txBody>
      </p:sp>
      <p:sp>
        <p:nvSpPr>
          <p:cNvPr id="37" name="Rosca 36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3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2147451" y="404664"/>
            <a:ext cx="4849099" cy="206210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As demais componentes do campo geomagnético são removidas no processamento dos dados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347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rgbClr val="EF35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149146" y="3697638"/>
            <a:ext cx="831316" cy="8313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6754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2160000" y="4293096"/>
            <a:ext cx="1835936" cy="3621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59800" y="18448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cxnSp>
        <p:nvCxnSpPr>
          <p:cNvPr id="18" name="Conector de seta reta 17"/>
          <p:cNvCxnSpPr/>
          <p:nvPr/>
        </p:nvCxnSpPr>
        <p:spPr>
          <a:xfrm>
            <a:off x="1403648" y="2029490"/>
            <a:ext cx="1512168" cy="12704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5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rgbClr val="EF35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149146" y="3697638"/>
            <a:ext cx="831316" cy="8313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8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Campo </a:t>
            </a:r>
            <a:r>
              <a:rPr lang="pt-BR" dirty="0" smtClean="0">
                <a:solidFill>
                  <a:srgbClr val="FF0000"/>
                </a:solidFill>
              </a:rPr>
              <a:t>principal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9619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Campo </a:t>
            </a:r>
            <a:r>
              <a:rPr lang="pt-BR" dirty="0" smtClean="0">
                <a:solidFill>
                  <a:srgbClr val="FF0000"/>
                </a:solidFill>
              </a:rPr>
              <a:t>principal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Seta para baixo 21"/>
          <p:cNvSpPr/>
          <p:nvPr/>
        </p:nvSpPr>
        <p:spPr>
          <a:xfrm rot="14580000" flipV="1">
            <a:off x="5303970" y="2160829"/>
            <a:ext cx="216000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baixo 22"/>
          <p:cNvSpPr/>
          <p:nvPr/>
        </p:nvSpPr>
        <p:spPr>
          <a:xfrm rot="7020000" flipH="1" flipV="1">
            <a:off x="5412828" y="5378478"/>
            <a:ext cx="216000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12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Campo </a:t>
            </a:r>
            <a:r>
              <a:rPr lang="pt-BR" dirty="0" smtClean="0">
                <a:solidFill>
                  <a:srgbClr val="FF0000"/>
                </a:solidFill>
              </a:rPr>
              <a:t>principal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Elipse 26"/>
          <p:cNvSpPr/>
          <p:nvPr/>
        </p:nvSpPr>
        <p:spPr>
          <a:xfrm rot="20159751">
            <a:off x="4886304" y="20203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 rot="20159751">
            <a:off x="5039494" y="24484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/>
          <p:cNvCxnSpPr>
            <a:stCxn id="30" idx="1"/>
          </p:cNvCxnSpPr>
          <p:nvPr/>
        </p:nvCxnSpPr>
        <p:spPr>
          <a:xfrm flipH="1">
            <a:off x="5868144" y="1442393"/>
            <a:ext cx="1382666" cy="76247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250810" y="980728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00FF"/>
                </a:solidFill>
              </a:rPr>
              <a:t>Campo gerado por </a:t>
            </a:r>
            <a:r>
              <a:rPr lang="pt-BR" dirty="0" smtClean="0">
                <a:solidFill>
                  <a:srgbClr val="0000FF"/>
                </a:solidFill>
              </a:rPr>
              <a:t>um corpo magnetizado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26" name="Forma livre 25"/>
          <p:cNvSpPr/>
          <p:nvPr/>
        </p:nvSpPr>
        <p:spPr>
          <a:xfrm rot="18480000">
            <a:off x="5331604" y="2145568"/>
            <a:ext cx="145976" cy="537028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-7484" y="616530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</a:rPr>
              <a:t>Campo </a:t>
            </a:r>
            <a:r>
              <a:rPr lang="pt-BR" dirty="0" err="1" smtClean="0">
                <a:solidFill>
                  <a:srgbClr val="0000FF"/>
                </a:solidFill>
              </a:rPr>
              <a:t>crustal</a:t>
            </a:r>
            <a:endParaRPr lang="pt-B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6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Campo </a:t>
            </a:r>
            <a:r>
              <a:rPr lang="pt-BR" dirty="0" smtClean="0">
                <a:solidFill>
                  <a:srgbClr val="FF0000"/>
                </a:solidFill>
              </a:rPr>
              <a:t>principal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Elipse 26"/>
          <p:cNvSpPr/>
          <p:nvPr/>
        </p:nvSpPr>
        <p:spPr>
          <a:xfrm rot="20159751">
            <a:off x="4886304" y="20203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 rot="20159751">
            <a:off x="5039494" y="24484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/>
          <p:cNvCxnSpPr>
            <a:stCxn id="30" idx="1"/>
          </p:cNvCxnSpPr>
          <p:nvPr/>
        </p:nvCxnSpPr>
        <p:spPr>
          <a:xfrm flipH="1">
            <a:off x="5868144" y="1442393"/>
            <a:ext cx="1382666" cy="76247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250810" y="980728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00FF"/>
                </a:solidFill>
              </a:rPr>
              <a:t>Campo gerado por </a:t>
            </a:r>
            <a:r>
              <a:rPr lang="pt-BR" dirty="0" smtClean="0">
                <a:solidFill>
                  <a:srgbClr val="0000FF"/>
                </a:solidFill>
              </a:rPr>
              <a:t>um corpo magnetizado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26" name="Forma livre 25"/>
          <p:cNvSpPr/>
          <p:nvPr/>
        </p:nvSpPr>
        <p:spPr>
          <a:xfrm rot="18480000">
            <a:off x="5331604" y="2145568"/>
            <a:ext cx="145976" cy="537028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-7484" y="616530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</a:rPr>
              <a:t>Campo </a:t>
            </a:r>
            <a:r>
              <a:rPr lang="pt-BR" dirty="0" err="1" smtClean="0">
                <a:solidFill>
                  <a:srgbClr val="0000FF"/>
                </a:solidFill>
              </a:rPr>
              <a:t>crustal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 rot="1913693">
            <a:off x="4839149" y="1905018"/>
            <a:ext cx="1118314" cy="11208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00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1720" y="620688"/>
            <a:ext cx="1800000" cy="186956"/>
          </a:xfrm>
          <a:prstGeom prst="rect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4088" y="77312"/>
            <a:ext cx="1800200" cy="136508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Campo </a:t>
            </a:r>
            <a:r>
              <a:rPr lang="pt-BR" dirty="0" smtClean="0">
                <a:solidFill>
                  <a:srgbClr val="FF0000"/>
                </a:solidFill>
              </a:rPr>
              <a:t>principal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Elipse 26"/>
          <p:cNvSpPr/>
          <p:nvPr/>
        </p:nvSpPr>
        <p:spPr>
          <a:xfrm rot="20159751">
            <a:off x="4886304" y="20203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 rot="20159751">
            <a:off x="5039494" y="24484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/>
          <p:cNvCxnSpPr>
            <a:stCxn id="30" idx="1"/>
          </p:cNvCxnSpPr>
          <p:nvPr/>
        </p:nvCxnSpPr>
        <p:spPr>
          <a:xfrm flipH="1">
            <a:off x="5868144" y="1442393"/>
            <a:ext cx="1382666" cy="76247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250810" y="980728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00FF"/>
                </a:solidFill>
              </a:rPr>
              <a:t>Campo gerado por </a:t>
            </a:r>
            <a:r>
              <a:rPr lang="pt-BR" dirty="0" smtClean="0">
                <a:solidFill>
                  <a:srgbClr val="0000FF"/>
                </a:solidFill>
              </a:rPr>
              <a:t>um corpo magnetizado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26" name="Forma livre 25"/>
          <p:cNvSpPr/>
          <p:nvPr/>
        </p:nvSpPr>
        <p:spPr>
          <a:xfrm rot="18480000">
            <a:off x="5331604" y="2145568"/>
            <a:ext cx="145976" cy="537028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-7484" y="616530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</a:rPr>
              <a:t>Campo </a:t>
            </a:r>
            <a:r>
              <a:rPr lang="pt-BR" dirty="0" err="1" smtClean="0">
                <a:solidFill>
                  <a:srgbClr val="0000FF"/>
                </a:solidFill>
              </a:rPr>
              <a:t>crustal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 rot="1913693">
            <a:off x="4839149" y="1905018"/>
            <a:ext cx="1118314" cy="11208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orma livre 45"/>
          <p:cNvSpPr>
            <a:spLocks noChangeAspect="1"/>
          </p:cNvSpPr>
          <p:nvPr/>
        </p:nvSpPr>
        <p:spPr>
          <a:xfrm rot="16440000">
            <a:off x="903726" y="521354"/>
            <a:ext cx="135435" cy="386127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87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1052736"/>
            <a:ext cx="7379885" cy="177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 técnica da camada equivalente pode ser aplicada pra processar e interpretar anomalias de campo total</a:t>
            </a:r>
            <a:endParaRPr lang="pt-BR" sz="36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74048" y="3883971"/>
            <a:ext cx="7379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Nesse sentido, é preciso definir o que é uma anomalia de campo total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677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1720" y="620688"/>
            <a:ext cx="1800000" cy="186956"/>
          </a:xfrm>
          <a:prstGeom prst="rect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4088" y="77312"/>
            <a:ext cx="1800200" cy="136508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Campo </a:t>
            </a:r>
            <a:r>
              <a:rPr lang="pt-BR" dirty="0" smtClean="0">
                <a:solidFill>
                  <a:srgbClr val="FF0000"/>
                </a:solidFill>
              </a:rPr>
              <a:t>principal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Elipse 26"/>
          <p:cNvSpPr/>
          <p:nvPr/>
        </p:nvSpPr>
        <p:spPr>
          <a:xfrm rot="20159751">
            <a:off x="4886304" y="20203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 rot="20159751">
            <a:off x="5039494" y="24484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/>
          <p:cNvCxnSpPr>
            <a:stCxn id="30" idx="1"/>
          </p:cNvCxnSpPr>
          <p:nvPr/>
        </p:nvCxnSpPr>
        <p:spPr>
          <a:xfrm flipH="1">
            <a:off x="5868144" y="1442393"/>
            <a:ext cx="1382666" cy="76247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250810" y="980728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00FF"/>
                </a:solidFill>
              </a:rPr>
              <a:t>Campo gerado por </a:t>
            </a:r>
            <a:r>
              <a:rPr lang="pt-BR" dirty="0" smtClean="0">
                <a:solidFill>
                  <a:srgbClr val="0000FF"/>
                </a:solidFill>
              </a:rPr>
              <a:t>um corpo magnetizado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26" name="Forma livre 25"/>
          <p:cNvSpPr/>
          <p:nvPr/>
        </p:nvSpPr>
        <p:spPr>
          <a:xfrm rot="18480000">
            <a:off x="5331604" y="2145568"/>
            <a:ext cx="145976" cy="537028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-7484" y="616530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</a:rPr>
              <a:t>Campo </a:t>
            </a:r>
            <a:r>
              <a:rPr lang="pt-BR" dirty="0" err="1" smtClean="0">
                <a:solidFill>
                  <a:srgbClr val="0000FF"/>
                </a:solidFill>
              </a:rPr>
              <a:t>crustal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 rot="1913693">
            <a:off x="4839149" y="1905018"/>
            <a:ext cx="1118314" cy="11208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 rot="1200000" flipH="1">
            <a:off x="277029" y="139650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1200000" flipH="1">
            <a:off x="637069" y="233568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rot="1200000" flipH="1">
            <a:off x="1288946" y="513168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rot="1200000" flipH="1">
            <a:off x="1386463" y="806060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rot="1200000" flipH="1">
            <a:off x="1645182" y="806059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rot="1200000" flipH="1">
            <a:off x="1645181" y="211658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rot="1200000" flipH="1">
            <a:off x="326896" y="407576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 rot="1200000" flipH="1">
            <a:off x="565809" y="806062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 rot="1200000" flipH="1">
            <a:off x="331912" y="827901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a livre 55"/>
          <p:cNvSpPr>
            <a:spLocks noChangeAspect="1"/>
          </p:cNvSpPr>
          <p:nvPr/>
        </p:nvSpPr>
        <p:spPr>
          <a:xfrm rot="16440000">
            <a:off x="903726" y="521354"/>
            <a:ext cx="135435" cy="386127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de seta reta 44"/>
          <p:cNvCxnSpPr/>
          <p:nvPr/>
        </p:nvCxnSpPr>
        <p:spPr>
          <a:xfrm rot="1200000" flipH="1">
            <a:off x="886671" y="161121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 rot="1200000" flipH="1">
            <a:off x="763469" y="769420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/>
          <p:nvPr/>
        </p:nvCxnSpPr>
        <p:spPr>
          <a:xfrm rot="1200000" flipH="1">
            <a:off x="1148749" y="206807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rot="1200000" flipH="1">
            <a:off x="1051232" y="785344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7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sp>
        <p:nvSpPr>
          <p:cNvPr id="35" name="Forma livre 34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63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8" name="Conector de seta reta 7"/>
          <p:cNvCxnSpPr/>
          <p:nvPr/>
        </p:nvCxnSpPr>
        <p:spPr>
          <a:xfrm>
            <a:off x="4355976" y="3690300"/>
            <a:ext cx="0" cy="11788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4380092" y="447950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092" y="4479503"/>
                <a:ext cx="407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a livre 11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16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8" name="Conector de seta reta 7"/>
          <p:cNvCxnSpPr/>
          <p:nvPr/>
        </p:nvCxnSpPr>
        <p:spPr>
          <a:xfrm>
            <a:off x="4355976" y="3690300"/>
            <a:ext cx="0" cy="11788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5400000">
            <a:off x="3775172" y="3118976"/>
            <a:ext cx="0" cy="11788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4380092" y="447950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092" y="4479503"/>
                <a:ext cx="407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3131840" y="3687415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687415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rma livre 1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8" name="Conector de seta reta 7"/>
          <p:cNvCxnSpPr/>
          <p:nvPr/>
        </p:nvCxnSpPr>
        <p:spPr>
          <a:xfrm>
            <a:off x="4355976" y="3690300"/>
            <a:ext cx="0" cy="11788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5400000">
            <a:off x="3775172" y="3118976"/>
            <a:ext cx="0" cy="11788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4380092" y="447950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092" y="4479503"/>
                <a:ext cx="407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3131840" y="3687415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687415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uxograma: Somador 4"/>
          <p:cNvSpPr/>
          <p:nvPr/>
        </p:nvSpPr>
        <p:spPr>
          <a:xfrm>
            <a:off x="4249012" y="3596455"/>
            <a:ext cx="213199" cy="216024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/>
              <p:cNvSpPr txBox="1"/>
              <p:nvPr/>
            </p:nvSpPr>
            <p:spPr>
              <a:xfrm>
                <a:off x="4505641" y="3429000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641" y="3429000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orma livre 1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7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8" name="Conector de seta reta 7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aixaDeTexto 12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3" name="CaixaDe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Fluxograma: Somador 4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853" y="631547"/>
            <a:ext cx="2975206" cy="2205804"/>
          </a:xfrm>
          <a:prstGeom prst="rect">
            <a:avLst/>
          </a:prstGeom>
        </p:spPr>
      </p:pic>
      <p:sp>
        <p:nvSpPr>
          <p:cNvPr id="6" name="Nuvem 5"/>
          <p:cNvSpPr/>
          <p:nvPr/>
        </p:nvSpPr>
        <p:spPr>
          <a:xfrm>
            <a:off x="4932040" y="260648"/>
            <a:ext cx="4036765" cy="330014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580112" y="3518060"/>
            <a:ext cx="648072" cy="372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187652" y="3956809"/>
            <a:ext cx="402401" cy="2313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4846711" y="4197498"/>
            <a:ext cx="170657" cy="10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899592" y="116632"/>
                <a:ext cx="14990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6632"/>
                <a:ext cx="149900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816" r="-816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Elipse 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 2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77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Forma livre 2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883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Forma livre 2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baixo 24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de seta reta 25"/>
          <p:cNvCxnSpPr/>
          <p:nvPr/>
        </p:nvCxnSpPr>
        <p:spPr>
          <a:xfrm flipV="1">
            <a:off x="1835696" y="1412776"/>
            <a:ext cx="0" cy="3886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9679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</a:t>
            </a:r>
            <a:r>
              <a:rPr lang="pt-BR" dirty="0" smtClean="0"/>
              <a:t>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eta para baixo 29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375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05053" y="415373"/>
            <a:ext cx="8117874" cy="23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Para tanto, é importante definirmos alguns elementos da estrutura interna da Terra e também do campo magnético terrestre ou </a:t>
            </a:r>
            <a:r>
              <a:rPr lang="pt-BR" sz="3600" b="1" dirty="0" smtClean="0"/>
              <a:t>campo geomagnético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40061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</a:t>
            </a:r>
            <a:r>
              <a:rPr lang="pt-BR" dirty="0" smtClean="0"/>
              <a:t>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grpSp>
        <p:nvGrpSpPr>
          <p:cNvPr id="30" name="Grupo 29"/>
          <p:cNvGrpSpPr/>
          <p:nvPr/>
        </p:nvGrpSpPr>
        <p:grpSpPr>
          <a:xfrm>
            <a:off x="467544" y="3342134"/>
            <a:ext cx="349770" cy="1800000"/>
            <a:chOff x="559339" y="315124"/>
            <a:chExt cx="349770" cy="1800000"/>
          </a:xfrm>
        </p:grpSpPr>
        <p:cxnSp>
          <p:nvCxnSpPr>
            <p:cNvPr id="31" name="Conector de seta reta 30"/>
            <p:cNvCxnSpPr/>
            <p:nvPr/>
          </p:nvCxnSpPr>
          <p:spPr>
            <a:xfrm rot="1200000" flipH="1">
              <a:off x="559339" y="315124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/>
            <p:cNvSpPr/>
            <p:nvPr/>
          </p:nvSpPr>
          <p:spPr>
            <a:xfrm>
              <a:off x="837109" y="3315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Elipse 7"/>
          <p:cNvSpPr/>
          <p:nvPr/>
        </p:nvSpPr>
        <p:spPr>
          <a:xfrm>
            <a:off x="5436104" y="180139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Forma livre 34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1585764" y="1456217"/>
            <a:ext cx="0" cy="3886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eta para baixo 36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890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</a:t>
            </a:r>
            <a:r>
              <a:rPr lang="pt-BR" dirty="0" smtClean="0"/>
              <a:t>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grpSp>
        <p:nvGrpSpPr>
          <p:cNvPr id="30" name="Grupo 29"/>
          <p:cNvGrpSpPr/>
          <p:nvPr/>
        </p:nvGrpSpPr>
        <p:grpSpPr>
          <a:xfrm>
            <a:off x="765846" y="3342134"/>
            <a:ext cx="349770" cy="1800000"/>
            <a:chOff x="559339" y="315124"/>
            <a:chExt cx="349770" cy="1800000"/>
          </a:xfrm>
        </p:grpSpPr>
        <p:cxnSp>
          <p:nvCxnSpPr>
            <p:cNvPr id="31" name="Conector de seta reta 30"/>
            <p:cNvCxnSpPr/>
            <p:nvPr/>
          </p:nvCxnSpPr>
          <p:spPr>
            <a:xfrm rot="1200000" flipH="1">
              <a:off x="559339" y="315124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/>
            <p:cNvSpPr/>
            <p:nvPr/>
          </p:nvSpPr>
          <p:spPr>
            <a:xfrm>
              <a:off x="837109" y="3315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Elipse 7"/>
          <p:cNvSpPr/>
          <p:nvPr/>
        </p:nvSpPr>
        <p:spPr>
          <a:xfrm>
            <a:off x="5436104" y="180139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5868152" y="186387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 35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de seta reta 36"/>
          <p:cNvCxnSpPr/>
          <p:nvPr/>
        </p:nvCxnSpPr>
        <p:spPr>
          <a:xfrm flipV="1">
            <a:off x="1585764" y="1456217"/>
            <a:ext cx="0" cy="3886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eta para baixo 38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478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</a:t>
            </a:r>
            <a:r>
              <a:rPr lang="pt-BR" dirty="0" smtClean="0"/>
              <a:t>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5436104" y="180139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5868152" y="186387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6948264" y="187339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upo 29"/>
          <p:cNvGrpSpPr/>
          <p:nvPr/>
        </p:nvGrpSpPr>
        <p:grpSpPr>
          <a:xfrm>
            <a:off x="1989982" y="3342134"/>
            <a:ext cx="349770" cy="1800000"/>
            <a:chOff x="559339" y="315124"/>
            <a:chExt cx="349770" cy="1800000"/>
          </a:xfrm>
        </p:grpSpPr>
        <p:cxnSp>
          <p:nvCxnSpPr>
            <p:cNvPr id="31" name="Conector de seta reta 30"/>
            <p:cNvCxnSpPr/>
            <p:nvPr/>
          </p:nvCxnSpPr>
          <p:spPr>
            <a:xfrm rot="1200000" flipH="1">
              <a:off x="559339" y="315124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/>
            <p:cNvSpPr/>
            <p:nvPr/>
          </p:nvSpPr>
          <p:spPr>
            <a:xfrm>
              <a:off x="837109" y="3315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8" name="Conector de seta reta 37"/>
          <p:cNvCxnSpPr/>
          <p:nvPr/>
        </p:nvCxnSpPr>
        <p:spPr>
          <a:xfrm flipV="1">
            <a:off x="1585764" y="1456217"/>
            <a:ext cx="0" cy="3886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eta para baixo 39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740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</a:t>
            </a:r>
            <a:r>
              <a:rPr lang="pt-BR" dirty="0" smtClean="0"/>
              <a:t>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eta para baixo 38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8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</a:t>
            </a:r>
            <a:r>
              <a:rPr lang="pt-BR" dirty="0" smtClean="0"/>
              <a:t>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664836" y="2550898"/>
            <a:ext cx="1394996" cy="2404276"/>
            <a:chOff x="1664836" y="2550898"/>
            <a:chExt cx="1394996" cy="2404276"/>
          </a:xfrm>
        </p:grpSpPr>
        <p:sp>
          <p:nvSpPr>
            <p:cNvPr id="29" name="Elipse 28"/>
            <p:cNvSpPr/>
            <p:nvPr/>
          </p:nvSpPr>
          <p:spPr>
            <a:xfrm rot="1200000">
              <a:off x="2339752" y="2794934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 rot="1200000">
              <a:off x="1664836" y="2550898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Seta para baixo 30"/>
            <p:cNvSpPr/>
            <p:nvPr/>
          </p:nvSpPr>
          <p:spPr>
            <a:xfrm rot="1200000">
              <a:off x="2191121" y="3606662"/>
              <a:ext cx="288032" cy="36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6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de seta reta 33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eta para baixo 34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93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</a:t>
            </a:r>
            <a:r>
              <a:rPr lang="pt-BR" dirty="0" smtClean="0"/>
              <a:t>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664836" y="2550898"/>
            <a:ext cx="1394996" cy="2404276"/>
            <a:chOff x="1664836" y="2550898"/>
            <a:chExt cx="1394996" cy="2404276"/>
          </a:xfrm>
        </p:grpSpPr>
        <p:sp>
          <p:nvSpPr>
            <p:cNvPr id="29" name="Elipse 28"/>
            <p:cNvSpPr/>
            <p:nvPr/>
          </p:nvSpPr>
          <p:spPr>
            <a:xfrm rot="1200000">
              <a:off x="2339752" y="2794934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 rot="1200000">
              <a:off x="1664836" y="2550898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Seta para baixo 30"/>
            <p:cNvSpPr/>
            <p:nvPr/>
          </p:nvSpPr>
          <p:spPr>
            <a:xfrm rot="1200000">
              <a:off x="2191121" y="3606662"/>
              <a:ext cx="288032" cy="36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6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1835696" y="332656"/>
                <a:ext cx="14990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32656"/>
                <a:ext cx="149900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407" r="-813" b="-18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8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ixaDeTexto 47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78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</a:t>
            </a:r>
            <a:r>
              <a:rPr lang="pt-BR" dirty="0" smtClean="0"/>
              <a:t>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664836" y="2550898"/>
            <a:ext cx="1394996" cy="2404276"/>
            <a:chOff x="1664836" y="2550898"/>
            <a:chExt cx="1394996" cy="2404276"/>
          </a:xfrm>
        </p:grpSpPr>
        <p:sp>
          <p:nvSpPr>
            <p:cNvPr id="29" name="Elipse 28"/>
            <p:cNvSpPr/>
            <p:nvPr/>
          </p:nvSpPr>
          <p:spPr>
            <a:xfrm rot="1200000">
              <a:off x="2339752" y="2794934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 rot="1200000">
              <a:off x="1664836" y="2550898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Seta para baixo 30"/>
            <p:cNvSpPr/>
            <p:nvPr/>
          </p:nvSpPr>
          <p:spPr>
            <a:xfrm rot="1200000">
              <a:off x="2191121" y="3606662"/>
              <a:ext cx="288032" cy="36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6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7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de seta reta 35"/>
          <p:cNvCxnSpPr/>
          <p:nvPr/>
        </p:nvCxnSpPr>
        <p:spPr>
          <a:xfrm flipV="1">
            <a:off x="4355976" y="548680"/>
            <a:ext cx="0" cy="3886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2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</a:t>
            </a:r>
            <a:r>
              <a:rPr lang="pt-BR" dirty="0" smtClean="0"/>
              <a:t>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3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eta para baixo 38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9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</a:t>
            </a:r>
            <a:r>
              <a:rPr lang="pt-BR" dirty="0" smtClean="0"/>
              <a:t>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3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eta para baixo 35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 para baixo 45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4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</a:t>
            </a:r>
            <a:r>
              <a:rPr lang="pt-BR" dirty="0" smtClean="0"/>
              <a:t>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3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eta para baixo 38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 para baixo 4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46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05053" y="415373"/>
            <a:ext cx="8117874" cy="23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Para tanto, é importante definirmos alguns elementos da estrutura interna da Terra e também do campo magnético terrestre ou </a:t>
            </a:r>
            <a:r>
              <a:rPr lang="pt-BR" sz="3600" b="1" dirty="0" smtClean="0"/>
              <a:t>campo geomagnético</a:t>
            </a:r>
            <a:endParaRPr lang="pt-BR" sz="3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510977" y="3727741"/>
            <a:ext cx="8117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Além disso, também é importante ressaltar que o campo geomagnético é produzido por apenas dois tipos de </a:t>
            </a:r>
            <a:r>
              <a:rPr lang="pt-BR" sz="3600" b="1" dirty="0" smtClean="0"/>
              <a:t>fontes</a:t>
            </a:r>
            <a:r>
              <a:rPr lang="pt-BR" sz="3600" dirty="0" smtClean="0"/>
              <a:t>: </a:t>
            </a:r>
            <a:r>
              <a:rPr lang="pt-BR" sz="3600" b="1" dirty="0" smtClean="0"/>
              <a:t>rochas magnetizadas</a:t>
            </a:r>
            <a:r>
              <a:rPr lang="pt-BR" sz="3600" dirty="0" smtClean="0"/>
              <a:t> e </a:t>
            </a:r>
            <a:r>
              <a:rPr lang="pt-BR" sz="3600" b="1" dirty="0" smtClean="0"/>
              <a:t>correntes elétricas</a:t>
            </a:r>
            <a:r>
              <a:rPr lang="pt-BR" sz="3600" dirty="0" smtClean="0"/>
              <a:t> 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21318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</a:t>
            </a:r>
            <a:r>
              <a:rPr lang="pt-BR" dirty="0" smtClean="0"/>
              <a:t>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3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4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</a:t>
            </a:r>
            <a:r>
              <a:rPr lang="pt-BR" dirty="0" smtClean="0"/>
              <a:t>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3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ixaDeTexto 54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69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</a:t>
            </a:r>
            <a:r>
              <a:rPr lang="pt-BR" dirty="0" smtClean="0"/>
              <a:t>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54" name="Conector de seta reta 53"/>
          <p:cNvCxnSpPr/>
          <p:nvPr/>
        </p:nvCxnSpPr>
        <p:spPr>
          <a:xfrm>
            <a:off x="1317126" y="3032977"/>
            <a:ext cx="302546" cy="2520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ixaDeTexto 54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8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ector reto 55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5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</a:t>
            </a:r>
            <a:r>
              <a:rPr lang="pt-BR" dirty="0" smtClean="0"/>
              <a:t>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54" name="Conector de seta reta 53"/>
          <p:cNvCxnSpPr/>
          <p:nvPr/>
        </p:nvCxnSpPr>
        <p:spPr>
          <a:xfrm>
            <a:off x="2051720" y="3032977"/>
            <a:ext cx="302546" cy="2520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8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ector reto 54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5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</a:t>
            </a:r>
            <a:r>
              <a:rPr lang="pt-BR" dirty="0" smtClean="0"/>
              <a:t>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54" name="Conector de seta reta 53"/>
          <p:cNvCxnSpPr/>
          <p:nvPr/>
        </p:nvCxnSpPr>
        <p:spPr>
          <a:xfrm>
            <a:off x="2809900" y="3090127"/>
            <a:ext cx="302546" cy="2520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ixaDeTexto 54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8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ector reto 58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19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</a:t>
            </a:r>
            <a:r>
              <a:rPr lang="pt-BR" dirty="0" smtClean="0"/>
              <a:t>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ixaDeTexto 54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8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6118084" y="210848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8" name="Conector reto 57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5649692" y="2060848"/>
                <a:ext cx="5022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692" y="2060848"/>
                <a:ext cx="502252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64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</a:t>
            </a:r>
            <a:r>
              <a:rPr lang="pt-BR" dirty="0" smtClean="0"/>
              <a:t>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ixaDeTexto 54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8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6118084" y="210848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6986364" y="103369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1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</a:t>
            </a:r>
            <a:r>
              <a:rPr lang="pt-BR" dirty="0" smtClean="0"/>
              <a:t>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ixaDeTexto 54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8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6118084" y="210848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6986364" y="103369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7865326" y="196027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25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</a:t>
            </a:r>
            <a:r>
              <a:rPr lang="pt-BR" dirty="0" smtClean="0"/>
              <a:t>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ixaDeTexto 54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8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orma livre 55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6940780" y="11967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055702" y="1626480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8476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</a:t>
            </a:r>
            <a:r>
              <a:rPr lang="pt-BR" dirty="0" smtClean="0"/>
              <a:t>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ixaDeTexto 54"/>
              <p:cNvSpPr txBox="1"/>
              <p:nvPr/>
            </p:nvSpPr>
            <p:spPr>
              <a:xfrm>
                <a:off x="124443" y="5415607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43" y="5415607"/>
                <a:ext cx="2143301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orma livre 55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6940780" y="11967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055702" y="1626480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124544" y="5869959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462066" y="5120024"/>
            <a:ext cx="2198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Diferença entre a amplitude do campo total e a amplitude do campo principal no mesmo ponto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046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13" name="Forma livre 12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864280" y="1124744"/>
            <a:ext cx="3405978" cy="117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Representação simplificada da estrutura interna da Terra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27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</a:t>
            </a:r>
            <a:r>
              <a:rPr lang="pt-BR" dirty="0" smtClean="0"/>
              <a:t>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a livre 55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6940780" y="11967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055702" y="1626480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58" name="Forma livre 57"/>
          <p:cNvSpPr/>
          <p:nvPr/>
        </p:nvSpPr>
        <p:spPr>
          <a:xfrm>
            <a:off x="5261173" y="5157192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6269494" y="5229200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494" y="5229200"/>
                <a:ext cx="625812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ixaDeTexto 63"/>
          <p:cNvSpPr txBox="1"/>
          <p:nvPr/>
        </p:nvSpPr>
        <p:spPr>
          <a:xfrm>
            <a:off x="6947782" y="526812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6062704" y="56978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aixaDeTexto 65"/>
              <p:cNvSpPr txBox="1"/>
              <p:nvPr/>
            </p:nvSpPr>
            <p:spPr>
              <a:xfrm>
                <a:off x="124443" y="5415607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43" y="5415607"/>
                <a:ext cx="2143301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aixaDeTexto 66"/>
          <p:cNvSpPr txBox="1"/>
          <p:nvPr/>
        </p:nvSpPr>
        <p:spPr>
          <a:xfrm>
            <a:off x="124544" y="5869959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2462066" y="5120024"/>
            <a:ext cx="2198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Diferença entre a amplitude do campo total e a amplitude do campo principal no mesmo ponto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502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</a:t>
            </a:r>
            <a:r>
              <a:rPr lang="pt-BR" dirty="0" smtClean="0"/>
              <a:t>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a livre 55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6940780" y="11967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055702" y="1626480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58" name="Forma livre 57"/>
          <p:cNvSpPr/>
          <p:nvPr/>
        </p:nvSpPr>
        <p:spPr>
          <a:xfrm>
            <a:off x="5261173" y="5157192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6269494" y="5229200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494" y="5229200"/>
                <a:ext cx="625812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ixaDeTexto 63"/>
          <p:cNvSpPr txBox="1"/>
          <p:nvPr/>
        </p:nvSpPr>
        <p:spPr>
          <a:xfrm>
            <a:off x="6947782" y="526812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6062704" y="56978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aixaDeTexto 65"/>
              <p:cNvSpPr txBox="1"/>
              <p:nvPr/>
            </p:nvSpPr>
            <p:spPr>
              <a:xfrm>
                <a:off x="124443" y="5415607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43" y="5415607"/>
                <a:ext cx="2143301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aixaDeTexto 66"/>
          <p:cNvSpPr txBox="1"/>
          <p:nvPr/>
        </p:nvSpPr>
        <p:spPr>
          <a:xfrm>
            <a:off x="124544" y="5869959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ixaDeTexto 67"/>
              <p:cNvSpPr txBox="1"/>
              <p:nvPr/>
            </p:nvSpPr>
            <p:spPr>
              <a:xfrm>
                <a:off x="2352128" y="4941168"/>
                <a:ext cx="2418636" cy="1706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Observe que esta representação esquemática foi feita considerando que o corpo está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b="1" i="0" smtClean="0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28" y="4941168"/>
                <a:ext cx="2418636" cy="1706178"/>
              </a:xfrm>
              <a:prstGeom prst="rect">
                <a:avLst/>
              </a:prstGeom>
              <a:blipFill rotWithShape="1">
                <a:blip r:embed="rId12"/>
                <a:stretch>
                  <a:fillRect l="-2267" t="-1792" r="-9572" b="-86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Seta para baixo 68"/>
          <p:cNvSpPr/>
          <p:nvPr/>
        </p:nvSpPr>
        <p:spPr>
          <a:xfrm rot="1200000">
            <a:off x="4739917" y="6285273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8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</a:t>
            </a:r>
            <a:r>
              <a:rPr lang="pt-BR" dirty="0" smtClean="0"/>
              <a:t>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a livre 55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6940780" y="11967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055702" y="1626480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58" name="Forma livre 57"/>
          <p:cNvSpPr/>
          <p:nvPr/>
        </p:nvSpPr>
        <p:spPr>
          <a:xfrm>
            <a:off x="5261173" y="5157192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6269494" y="5229200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494" y="5229200"/>
                <a:ext cx="625812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ixaDeTexto 63"/>
          <p:cNvSpPr txBox="1"/>
          <p:nvPr/>
        </p:nvSpPr>
        <p:spPr>
          <a:xfrm>
            <a:off x="6947782" y="526812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6062704" y="56978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aixaDeTexto 65"/>
              <p:cNvSpPr txBox="1"/>
              <p:nvPr/>
            </p:nvSpPr>
            <p:spPr>
              <a:xfrm>
                <a:off x="124443" y="5415607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43" y="5415607"/>
                <a:ext cx="2143301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aixaDeTexto 66"/>
          <p:cNvSpPr txBox="1"/>
          <p:nvPr/>
        </p:nvSpPr>
        <p:spPr>
          <a:xfrm>
            <a:off x="124544" y="5869959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2352128" y="4941168"/>
            <a:ext cx="2418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Além disso, é importante lembrar que este exemplo representa um corpo localizado no </a:t>
            </a:r>
            <a:r>
              <a:rPr lang="pt-BR" b="1" dirty="0" smtClean="0"/>
              <a:t>hemisfério norte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210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1720" y="620688"/>
            <a:ext cx="1800000" cy="186956"/>
          </a:xfrm>
          <a:prstGeom prst="rect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4088" y="77312"/>
            <a:ext cx="1800200" cy="136508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4839149" y="1905018"/>
            <a:ext cx="1118314" cy="1120812"/>
            <a:chOff x="4839149" y="1905018"/>
            <a:chExt cx="1118314" cy="1120812"/>
          </a:xfrm>
        </p:grpSpPr>
        <p:sp>
          <p:nvSpPr>
            <p:cNvPr id="27" name="Elipse 26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orma livre 25"/>
            <p:cNvSpPr/>
            <p:nvPr/>
          </p:nvSpPr>
          <p:spPr>
            <a:xfrm rot="1848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/>
            <p:cNvSpPr/>
            <p:nvPr/>
          </p:nvSpPr>
          <p:spPr>
            <a:xfrm rot="1913693">
              <a:off x="4839149" y="1905018"/>
              <a:ext cx="1118314" cy="112081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3" name="Conector de seta reta 42"/>
          <p:cNvCxnSpPr/>
          <p:nvPr/>
        </p:nvCxnSpPr>
        <p:spPr>
          <a:xfrm rot="1200000" flipH="1">
            <a:off x="277029" y="139650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1200000" flipH="1">
            <a:off x="637069" y="233568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rot="1200000" flipH="1">
            <a:off x="1288946" y="513168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rot="1200000" flipH="1">
            <a:off x="1386463" y="806060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rot="1200000" flipH="1">
            <a:off x="1645182" y="806059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rot="1200000" flipH="1">
            <a:off x="1645181" y="211658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rot="1200000" flipH="1">
            <a:off x="326896" y="407576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 rot="1200000" flipH="1">
            <a:off x="565809" y="806062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 rot="1200000" flipH="1">
            <a:off x="331912" y="827901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a livre 55"/>
          <p:cNvSpPr>
            <a:spLocks noChangeAspect="1"/>
          </p:cNvSpPr>
          <p:nvPr/>
        </p:nvSpPr>
        <p:spPr>
          <a:xfrm rot="16440000">
            <a:off x="903726" y="521354"/>
            <a:ext cx="135435" cy="386127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de seta reta 44"/>
          <p:cNvCxnSpPr/>
          <p:nvPr/>
        </p:nvCxnSpPr>
        <p:spPr>
          <a:xfrm rot="1200000" flipH="1">
            <a:off x="886671" y="161121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 rot="1200000" flipH="1">
            <a:off x="763469" y="769420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/>
          <p:nvPr/>
        </p:nvCxnSpPr>
        <p:spPr>
          <a:xfrm rot="1200000" flipH="1">
            <a:off x="1148749" y="206807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rot="1200000" flipH="1">
            <a:off x="1051232" y="785344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15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Grupo 5"/>
          <p:cNvGrpSpPr/>
          <p:nvPr/>
        </p:nvGrpSpPr>
        <p:grpSpPr>
          <a:xfrm rot="3442210">
            <a:off x="5842570" y="3380502"/>
            <a:ext cx="1118314" cy="1120812"/>
            <a:chOff x="4839149" y="1905018"/>
            <a:chExt cx="1118314" cy="1120812"/>
          </a:xfrm>
        </p:grpSpPr>
        <p:sp>
          <p:nvSpPr>
            <p:cNvPr id="27" name="Elipse 26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orma livre 25"/>
            <p:cNvSpPr/>
            <p:nvPr/>
          </p:nvSpPr>
          <p:spPr>
            <a:xfrm rot="1848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/>
            <p:cNvSpPr/>
            <p:nvPr/>
          </p:nvSpPr>
          <p:spPr>
            <a:xfrm rot="1913693">
              <a:off x="4839149" y="1905018"/>
              <a:ext cx="1118314" cy="112081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71720" y="77312"/>
            <a:ext cx="1812568" cy="1365081"/>
            <a:chOff x="71720" y="77312"/>
            <a:chExt cx="1812568" cy="1365081"/>
          </a:xfrm>
        </p:grpSpPr>
        <p:sp>
          <p:nvSpPr>
            <p:cNvPr id="2" name="Retângulo 1"/>
            <p:cNvSpPr/>
            <p:nvPr/>
          </p:nvSpPr>
          <p:spPr>
            <a:xfrm>
              <a:off x="71720" y="620688"/>
              <a:ext cx="1800000" cy="186956"/>
            </a:xfrm>
            <a:prstGeom prst="rect">
              <a:avLst/>
            </a:prstGeom>
            <a:solidFill>
              <a:srgbClr val="00B3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84088" y="77312"/>
              <a:ext cx="1800200" cy="136508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Conector de seta reta 42"/>
            <p:cNvCxnSpPr/>
            <p:nvPr/>
          </p:nvCxnSpPr>
          <p:spPr>
            <a:xfrm rot="1200000" flipH="1">
              <a:off x="277029" y="13965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/>
            <p:nvPr/>
          </p:nvCxnSpPr>
          <p:spPr>
            <a:xfrm rot="1200000" flipH="1">
              <a:off x="637069" y="233568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/>
            <p:nvPr/>
          </p:nvCxnSpPr>
          <p:spPr>
            <a:xfrm rot="1200000" flipH="1">
              <a:off x="1288946" y="513168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/>
            <p:nvPr/>
          </p:nvCxnSpPr>
          <p:spPr>
            <a:xfrm rot="1200000" flipH="1">
              <a:off x="1386463" y="80606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 rot="1200000" flipH="1">
              <a:off x="1645182" y="806059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 rot="1200000" flipH="1">
              <a:off x="1645181" y="211658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/>
            <p:nvPr/>
          </p:nvCxnSpPr>
          <p:spPr>
            <a:xfrm rot="1200000" flipH="1">
              <a:off x="326896" y="407576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 rot="1200000" flipH="1">
              <a:off x="565809" y="806062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331912" y="827901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orma livre 55"/>
            <p:cNvSpPr>
              <a:spLocks noChangeAspect="1"/>
            </p:cNvSpPr>
            <p:nvPr/>
          </p:nvSpPr>
          <p:spPr>
            <a:xfrm rot="16440000">
              <a:off x="903726" y="521354"/>
              <a:ext cx="135435" cy="386127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5" name="Conector de seta reta 44"/>
            <p:cNvCxnSpPr/>
            <p:nvPr/>
          </p:nvCxnSpPr>
          <p:spPr>
            <a:xfrm rot="1200000" flipH="1">
              <a:off x="886671" y="161121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/>
            <p:nvPr/>
          </p:nvCxnSpPr>
          <p:spPr>
            <a:xfrm rot="1200000" flipH="1">
              <a:off x="763469" y="76942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rot="1200000" flipH="1">
              <a:off x="1148749" y="206807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/>
            <p:nvPr/>
          </p:nvCxnSpPr>
          <p:spPr>
            <a:xfrm rot="1200000" flipH="1">
              <a:off x="1051232" y="785344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o 35"/>
          <p:cNvGrpSpPr/>
          <p:nvPr/>
        </p:nvGrpSpPr>
        <p:grpSpPr>
          <a:xfrm>
            <a:off x="4839149" y="1905018"/>
            <a:ext cx="1118314" cy="1120812"/>
            <a:chOff x="4839149" y="1905018"/>
            <a:chExt cx="1118314" cy="1120812"/>
          </a:xfrm>
        </p:grpSpPr>
        <p:sp>
          <p:nvSpPr>
            <p:cNvPr id="37" name="Elipse 36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livre 38"/>
            <p:cNvSpPr/>
            <p:nvPr/>
          </p:nvSpPr>
          <p:spPr>
            <a:xfrm rot="1848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 rot="1913693">
              <a:off x="4839149" y="1905018"/>
              <a:ext cx="1118314" cy="112081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57"/>
          <p:cNvSpPr/>
          <p:nvPr/>
        </p:nvSpPr>
        <p:spPr>
          <a:xfrm>
            <a:off x="107504" y="2780928"/>
            <a:ext cx="1800200" cy="136508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95136" y="3324304"/>
            <a:ext cx="1800000" cy="186956"/>
          </a:xfrm>
          <a:prstGeom prst="rect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Forma livre 67"/>
          <p:cNvSpPr>
            <a:spLocks noChangeAspect="1"/>
          </p:cNvSpPr>
          <p:nvPr/>
        </p:nvSpPr>
        <p:spPr>
          <a:xfrm rot="16440000">
            <a:off x="927142" y="3224970"/>
            <a:ext cx="135435" cy="386127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 rot="4179002">
            <a:off x="384700" y="2619675"/>
            <a:ext cx="1282295" cy="1796134"/>
            <a:chOff x="350312" y="2600082"/>
            <a:chExt cx="1282295" cy="1796134"/>
          </a:xfrm>
        </p:grpSpPr>
        <p:cxnSp>
          <p:nvCxnSpPr>
            <p:cNvPr id="59" name="Conector de seta reta 58"/>
            <p:cNvCxnSpPr/>
            <p:nvPr/>
          </p:nvCxnSpPr>
          <p:spPr>
            <a:xfrm rot="1200000" flipH="1">
              <a:off x="630222" y="2600082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691435" y="2847103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1312362" y="3216784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1632607" y="2912041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 rot="1200000" flipH="1">
              <a:off x="350312" y="3111192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 rot="1200000" flipH="1">
              <a:off x="641840" y="335654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/>
            <p:cNvCxnSpPr/>
            <p:nvPr/>
          </p:nvCxnSpPr>
          <p:spPr>
            <a:xfrm rot="1200000" flipH="1">
              <a:off x="360048" y="3502864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 rot="1200000" flipH="1">
              <a:off x="910087" y="2864737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/>
            <p:nvPr/>
          </p:nvCxnSpPr>
          <p:spPr>
            <a:xfrm rot="1200000" flipH="1">
              <a:off x="786885" y="3473036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/>
            <p:nvPr/>
          </p:nvCxnSpPr>
          <p:spPr>
            <a:xfrm rot="1200000" flipH="1">
              <a:off x="1172165" y="2910423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 rot="1200000" flipH="1">
              <a:off x="1074648" y="348896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1153659" y="3825976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1410197" y="3576379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73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Grupo 5"/>
          <p:cNvGrpSpPr/>
          <p:nvPr/>
        </p:nvGrpSpPr>
        <p:grpSpPr>
          <a:xfrm rot="3442210">
            <a:off x="5842570" y="3380502"/>
            <a:ext cx="1118314" cy="1120812"/>
            <a:chOff x="4839149" y="1905018"/>
            <a:chExt cx="1118314" cy="1120812"/>
          </a:xfrm>
        </p:grpSpPr>
        <p:sp>
          <p:nvSpPr>
            <p:cNvPr id="27" name="Elipse 26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orma livre 25"/>
            <p:cNvSpPr/>
            <p:nvPr/>
          </p:nvSpPr>
          <p:spPr>
            <a:xfrm rot="1848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/>
            <p:cNvSpPr/>
            <p:nvPr/>
          </p:nvSpPr>
          <p:spPr>
            <a:xfrm rot="1913693">
              <a:off x="4839149" y="1905018"/>
              <a:ext cx="1118314" cy="112081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71720" y="77312"/>
            <a:ext cx="1812568" cy="1365081"/>
            <a:chOff x="71720" y="77312"/>
            <a:chExt cx="1812568" cy="1365081"/>
          </a:xfrm>
        </p:grpSpPr>
        <p:sp>
          <p:nvSpPr>
            <p:cNvPr id="2" name="Retângulo 1"/>
            <p:cNvSpPr/>
            <p:nvPr/>
          </p:nvSpPr>
          <p:spPr>
            <a:xfrm>
              <a:off x="71720" y="620688"/>
              <a:ext cx="1800000" cy="186956"/>
            </a:xfrm>
            <a:prstGeom prst="rect">
              <a:avLst/>
            </a:prstGeom>
            <a:solidFill>
              <a:srgbClr val="00B3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84088" y="77312"/>
              <a:ext cx="1800200" cy="136508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Conector de seta reta 42"/>
            <p:cNvCxnSpPr/>
            <p:nvPr/>
          </p:nvCxnSpPr>
          <p:spPr>
            <a:xfrm rot="1200000" flipH="1">
              <a:off x="277029" y="13965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/>
            <p:nvPr/>
          </p:nvCxnSpPr>
          <p:spPr>
            <a:xfrm rot="1200000" flipH="1">
              <a:off x="637069" y="233568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/>
            <p:nvPr/>
          </p:nvCxnSpPr>
          <p:spPr>
            <a:xfrm rot="1200000" flipH="1">
              <a:off x="1288946" y="513168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/>
            <p:nvPr/>
          </p:nvCxnSpPr>
          <p:spPr>
            <a:xfrm rot="1200000" flipH="1">
              <a:off x="1386463" y="80606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 rot="1200000" flipH="1">
              <a:off x="1645182" y="806059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 rot="1200000" flipH="1">
              <a:off x="1645181" y="211658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/>
            <p:nvPr/>
          </p:nvCxnSpPr>
          <p:spPr>
            <a:xfrm rot="1200000" flipH="1">
              <a:off x="326896" y="407576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 rot="1200000" flipH="1">
              <a:off x="565809" y="806062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331912" y="827901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orma livre 55"/>
            <p:cNvSpPr>
              <a:spLocks noChangeAspect="1"/>
            </p:cNvSpPr>
            <p:nvPr/>
          </p:nvSpPr>
          <p:spPr>
            <a:xfrm rot="16440000">
              <a:off x="903726" y="521354"/>
              <a:ext cx="135435" cy="386127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5" name="Conector de seta reta 44"/>
            <p:cNvCxnSpPr/>
            <p:nvPr/>
          </p:nvCxnSpPr>
          <p:spPr>
            <a:xfrm rot="1200000" flipH="1">
              <a:off x="886671" y="161121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/>
            <p:nvPr/>
          </p:nvCxnSpPr>
          <p:spPr>
            <a:xfrm rot="1200000" flipH="1">
              <a:off x="763469" y="76942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rot="1200000" flipH="1">
              <a:off x="1148749" y="206807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/>
            <p:nvPr/>
          </p:nvCxnSpPr>
          <p:spPr>
            <a:xfrm rot="1200000" flipH="1">
              <a:off x="1051232" y="785344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o 35"/>
          <p:cNvGrpSpPr/>
          <p:nvPr/>
        </p:nvGrpSpPr>
        <p:grpSpPr>
          <a:xfrm>
            <a:off x="4839149" y="1905018"/>
            <a:ext cx="1118314" cy="1120812"/>
            <a:chOff x="4839149" y="1905018"/>
            <a:chExt cx="1118314" cy="1120812"/>
          </a:xfrm>
        </p:grpSpPr>
        <p:sp>
          <p:nvSpPr>
            <p:cNvPr id="37" name="Elipse 36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livre 38"/>
            <p:cNvSpPr/>
            <p:nvPr/>
          </p:nvSpPr>
          <p:spPr>
            <a:xfrm rot="1848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 rot="1913693">
              <a:off x="4839149" y="1905018"/>
              <a:ext cx="1118314" cy="112081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57"/>
          <p:cNvSpPr/>
          <p:nvPr/>
        </p:nvSpPr>
        <p:spPr>
          <a:xfrm>
            <a:off x="107504" y="2780928"/>
            <a:ext cx="1800200" cy="136508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95136" y="3324304"/>
            <a:ext cx="1800000" cy="186956"/>
          </a:xfrm>
          <a:prstGeom prst="rect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Forma livre 67"/>
          <p:cNvSpPr>
            <a:spLocks noChangeAspect="1"/>
          </p:cNvSpPr>
          <p:nvPr/>
        </p:nvSpPr>
        <p:spPr>
          <a:xfrm rot="16440000">
            <a:off x="927142" y="3224970"/>
            <a:ext cx="135435" cy="386127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 rot="4179002">
            <a:off x="384700" y="2619675"/>
            <a:ext cx="1282295" cy="1796134"/>
            <a:chOff x="350312" y="2600082"/>
            <a:chExt cx="1282295" cy="1796134"/>
          </a:xfrm>
        </p:grpSpPr>
        <p:cxnSp>
          <p:nvCxnSpPr>
            <p:cNvPr id="59" name="Conector de seta reta 58"/>
            <p:cNvCxnSpPr/>
            <p:nvPr/>
          </p:nvCxnSpPr>
          <p:spPr>
            <a:xfrm rot="1200000" flipH="1">
              <a:off x="630222" y="2600082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691435" y="2847103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1312362" y="3216784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1632607" y="2912041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 rot="1200000" flipH="1">
              <a:off x="350312" y="3111192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 rot="1200000" flipH="1">
              <a:off x="641840" y="335654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/>
            <p:cNvCxnSpPr/>
            <p:nvPr/>
          </p:nvCxnSpPr>
          <p:spPr>
            <a:xfrm rot="1200000" flipH="1">
              <a:off x="360048" y="3502864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 rot="1200000" flipH="1">
              <a:off x="910087" y="2864737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/>
            <p:nvPr/>
          </p:nvCxnSpPr>
          <p:spPr>
            <a:xfrm rot="1200000" flipH="1">
              <a:off x="786885" y="3473036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/>
            <p:nvPr/>
          </p:nvCxnSpPr>
          <p:spPr>
            <a:xfrm rot="1200000" flipH="1">
              <a:off x="1172165" y="2910423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 rot="1200000" flipH="1">
              <a:off x="1074648" y="348896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1153659" y="3825976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1410197" y="3576379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tângulo 72"/>
          <p:cNvSpPr/>
          <p:nvPr/>
        </p:nvSpPr>
        <p:spPr>
          <a:xfrm>
            <a:off x="107504" y="5376287"/>
            <a:ext cx="1800200" cy="136508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/>
          <p:cNvSpPr/>
          <p:nvPr/>
        </p:nvSpPr>
        <p:spPr>
          <a:xfrm>
            <a:off x="95136" y="5919663"/>
            <a:ext cx="1800000" cy="186956"/>
          </a:xfrm>
          <a:prstGeom prst="rect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Forma livre 81"/>
          <p:cNvSpPr>
            <a:spLocks noChangeAspect="1"/>
          </p:cNvSpPr>
          <p:nvPr/>
        </p:nvSpPr>
        <p:spPr>
          <a:xfrm rot="16440000">
            <a:off x="927142" y="5820329"/>
            <a:ext cx="135435" cy="386127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 flipH="1">
            <a:off x="300445" y="5438625"/>
            <a:ext cx="1368153" cy="1258491"/>
            <a:chOff x="300445" y="5438625"/>
            <a:chExt cx="1368153" cy="1258491"/>
          </a:xfrm>
        </p:grpSpPr>
        <p:cxnSp>
          <p:nvCxnSpPr>
            <p:cNvPr id="75" name="Conector de seta reta 74"/>
            <p:cNvCxnSpPr/>
            <p:nvPr/>
          </p:nvCxnSpPr>
          <p:spPr>
            <a:xfrm rot="1200000" flipH="1">
              <a:off x="300445" y="5438625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/>
            <p:cNvCxnSpPr/>
            <p:nvPr/>
          </p:nvCxnSpPr>
          <p:spPr>
            <a:xfrm rot="1200000" flipH="1">
              <a:off x="660485" y="5532543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de seta reta 76"/>
            <p:cNvCxnSpPr/>
            <p:nvPr/>
          </p:nvCxnSpPr>
          <p:spPr>
            <a:xfrm rot="1200000" flipH="1">
              <a:off x="1312362" y="5812143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de seta reta 77"/>
            <p:cNvCxnSpPr/>
            <p:nvPr/>
          </p:nvCxnSpPr>
          <p:spPr>
            <a:xfrm rot="1200000" flipH="1">
              <a:off x="1668597" y="5510633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de seta reta 78"/>
            <p:cNvCxnSpPr/>
            <p:nvPr/>
          </p:nvCxnSpPr>
          <p:spPr>
            <a:xfrm rot="1200000" flipH="1">
              <a:off x="350312" y="5706551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/>
            <p:nvPr/>
          </p:nvCxnSpPr>
          <p:spPr>
            <a:xfrm rot="1200000" flipH="1">
              <a:off x="589225" y="6105037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/>
            <p:nvPr/>
          </p:nvCxnSpPr>
          <p:spPr>
            <a:xfrm rot="1200000" flipH="1">
              <a:off x="355328" y="6126876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/>
            <p:nvPr/>
          </p:nvCxnSpPr>
          <p:spPr>
            <a:xfrm rot="1200000" flipH="1">
              <a:off x="910087" y="5460096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de seta reta 83"/>
            <p:cNvCxnSpPr/>
            <p:nvPr/>
          </p:nvCxnSpPr>
          <p:spPr>
            <a:xfrm rot="1200000" flipH="1">
              <a:off x="786885" y="6068395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/>
            <p:nvPr/>
          </p:nvCxnSpPr>
          <p:spPr>
            <a:xfrm rot="1200000" flipH="1">
              <a:off x="1172165" y="5505782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/>
            <p:nvPr/>
          </p:nvCxnSpPr>
          <p:spPr>
            <a:xfrm rot="1200000" flipH="1">
              <a:off x="1074648" y="6084319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86"/>
            <p:cNvCxnSpPr/>
            <p:nvPr/>
          </p:nvCxnSpPr>
          <p:spPr>
            <a:xfrm rot="1200000" flipH="1">
              <a:off x="1409879" y="6105035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/>
            <p:nvPr/>
          </p:nvCxnSpPr>
          <p:spPr>
            <a:xfrm rot="1200000" flipH="1">
              <a:off x="1668598" y="6105034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o 88"/>
          <p:cNvGrpSpPr/>
          <p:nvPr/>
        </p:nvGrpSpPr>
        <p:grpSpPr>
          <a:xfrm rot="6510227">
            <a:off x="5157359" y="5008111"/>
            <a:ext cx="1118314" cy="1120812"/>
            <a:chOff x="4839149" y="1905018"/>
            <a:chExt cx="1118314" cy="1120812"/>
          </a:xfrm>
        </p:grpSpPr>
        <p:sp>
          <p:nvSpPr>
            <p:cNvPr id="90" name="Elipse 89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 91"/>
            <p:cNvSpPr/>
            <p:nvPr/>
          </p:nvSpPr>
          <p:spPr>
            <a:xfrm rot="1848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/>
            <p:cNvSpPr/>
            <p:nvPr/>
          </p:nvSpPr>
          <p:spPr>
            <a:xfrm rot="1913693">
              <a:off x="4839149" y="1905018"/>
              <a:ext cx="1118314" cy="112081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9082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5" name="Conector de seta reta 24"/>
          <p:cNvCxnSpPr/>
          <p:nvPr/>
        </p:nvCxnSpPr>
        <p:spPr>
          <a:xfrm>
            <a:off x="323528" y="1844824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312368" y="206084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orma livre 57"/>
          <p:cNvSpPr/>
          <p:nvPr/>
        </p:nvSpPr>
        <p:spPr>
          <a:xfrm>
            <a:off x="508645" y="105273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1516966" y="1124744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66" y="1124744"/>
                <a:ext cx="62581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ixaDeTexto 63"/>
          <p:cNvSpPr txBox="1"/>
          <p:nvPr/>
        </p:nvSpPr>
        <p:spPr>
          <a:xfrm>
            <a:off x="2195254" y="116366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310176" y="159339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281601" y="260648"/>
            <a:ext cx="224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Hemisfério norte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9430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5" name="Conector de seta reta 24"/>
          <p:cNvCxnSpPr/>
          <p:nvPr/>
        </p:nvCxnSpPr>
        <p:spPr>
          <a:xfrm>
            <a:off x="323528" y="1844824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312368" y="206084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orma livre 57"/>
          <p:cNvSpPr/>
          <p:nvPr/>
        </p:nvSpPr>
        <p:spPr>
          <a:xfrm>
            <a:off x="508645" y="105273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1516966" y="1124744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66" y="1124744"/>
                <a:ext cx="62581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ixaDeTexto 63"/>
          <p:cNvSpPr txBox="1"/>
          <p:nvPr/>
        </p:nvSpPr>
        <p:spPr>
          <a:xfrm>
            <a:off x="2195254" y="116366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310176" y="159339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69" name="Retângulo 68"/>
          <p:cNvSpPr/>
          <p:nvPr/>
        </p:nvSpPr>
        <p:spPr>
          <a:xfrm>
            <a:off x="4604537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0" name="Grupo 69"/>
          <p:cNvGrpSpPr/>
          <p:nvPr/>
        </p:nvGrpSpPr>
        <p:grpSpPr>
          <a:xfrm>
            <a:off x="4712041" y="2591636"/>
            <a:ext cx="864096" cy="621340"/>
            <a:chOff x="251520" y="1619508"/>
            <a:chExt cx="864096" cy="621340"/>
          </a:xfrm>
        </p:grpSpPr>
        <p:sp>
          <p:nvSpPr>
            <p:cNvPr id="71" name="Seta para a direita 7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73" name="Conector de seta reta 72"/>
          <p:cNvCxnSpPr/>
          <p:nvPr/>
        </p:nvCxnSpPr>
        <p:spPr>
          <a:xfrm>
            <a:off x="4928065" y="1844824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7916905" y="206084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75" name="Forma livre 74"/>
          <p:cNvSpPr/>
          <p:nvPr/>
        </p:nvSpPr>
        <p:spPr>
          <a:xfrm rot="19769128">
            <a:off x="6520817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Seta para baixo 75"/>
          <p:cNvSpPr/>
          <p:nvPr/>
        </p:nvSpPr>
        <p:spPr>
          <a:xfrm rot="20400000" flipV="1">
            <a:off x="6795658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/>
          <p:cNvSpPr/>
          <p:nvPr/>
        </p:nvSpPr>
        <p:spPr>
          <a:xfrm>
            <a:off x="4572000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/>
          <p:cNvCxnSpPr/>
          <p:nvPr/>
        </p:nvCxnSpPr>
        <p:spPr>
          <a:xfrm>
            <a:off x="4585487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>
            <a:off x="4582539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/>
          <p:cNvGrpSpPr/>
          <p:nvPr/>
        </p:nvGrpSpPr>
        <p:grpSpPr>
          <a:xfrm flipV="1">
            <a:off x="5774351" y="2564904"/>
            <a:ext cx="1964743" cy="2404276"/>
            <a:chOff x="5802926" y="2550898"/>
            <a:chExt cx="1964743" cy="2404276"/>
          </a:xfrm>
        </p:grpSpPr>
        <p:sp>
          <p:nvSpPr>
            <p:cNvPr id="78" name="Elipse 77"/>
            <p:cNvSpPr/>
            <p:nvPr/>
          </p:nvSpPr>
          <p:spPr>
            <a:xfrm rot="1200000">
              <a:off x="6944289" y="2794934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 rot="1200000">
              <a:off x="6269373" y="2550898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Seta para baixo 88"/>
            <p:cNvSpPr/>
            <p:nvPr/>
          </p:nvSpPr>
          <p:spPr>
            <a:xfrm rot="1200000">
              <a:off x="5802926" y="4109224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Seta para baixo 89"/>
            <p:cNvSpPr/>
            <p:nvPr/>
          </p:nvSpPr>
          <p:spPr>
            <a:xfrm rot="1200000">
              <a:off x="6494431" y="4107748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Seta para baixo 90"/>
            <p:cNvSpPr/>
            <p:nvPr/>
          </p:nvSpPr>
          <p:spPr>
            <a:xfrm rot="1200000">
              <a:off x="7296044" y="4099503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Seta para baixo 91"/>
            <p:cNvSpPr/>
            <p:nvPr/>
          </p:nvSpPr>
          <p:spPr>
            <a:xfrm rot="720000" flipH="1" flipV="1">
              <a:off x="6085849" y="3675741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Seta para baixo 92"/>
            <p:cNvSpPr/>
            <p:nvPr/>
          </p:nvSpPr>
          <p:spPr>
            <a:xfrm rot="12000000" flipH="1" flipV="1">
              <a:off x="6665083" y="4107748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Seta para baixo 93"/>
            <p:cNvSpPr/>
            <p:nvPr/>
          </p:nvSpPr>
          <p:spPr>
            <a:xfrm rot="1140000" flipH="1" flipV="1">
              <a:off x="7587669" y="3659621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6876256" y="1124744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1124744"/>
                <a:ext cx="62581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/>
          <p:cNvGrpSpPr/>
          <p:nvPr/>
        </p:nvGrpSpPr>
        <p:grpSpPr>
          <a:xfrm flipH="1">
            <a:off x="5113182" y="1052736"/>
            <a:ext cx="3352800" cy="1248546"/>
            <a:chOff x="5113182" y="1052736"/>
            <a:chExt cx="3352800" cy="1248546"/>
          </a:xfrm>
        </p:grpSpPr>
        <p:sp>
          <p:nvSpPr>
            <p:cNvPr id="95" name="Forma livre 94"/>
            <p:cNvSpPr/>
            <p:nvPr/>
          </p:nvSpPr>
          <p:spPr>
            <a:xfrm>
              <a:off x="5113182" y="1052736"/>
              <a:ext cx="3352800" cy="1076368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6799791" y="1163668"/>
              <a:ext cx="468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 smtClean="0"/>
                <a:t>+</a:t>
              </a:r>
              <a:endParaRPr lang="pt-BR" sz="4000" dirty="0"/>
            </a:p>
          </p:txBody>
        </p:sp>
        <p:sp>
          <p:nvSpPr>
            <p:cNvPr id="98" name="CaixaDeTexto 97"/>
            <p:cNvSpPr txBox="1"/>
            <p:nvPr/>
          </p:nvSpPr>
          <p:spPr>
            <a:xfrm>
              <a:off x="5914713" y="1593396"/>
              <a:ext cx="468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 smtClean="0"/>
                <a:t>-</a:t>
              </a:r>
              <a:endParaRPr lang="pt-BR" sz="4000" dirty="0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1281601" y="260648"/>
            <a:ext cx="224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Hemisfério norte</a:t>
            </a:r>
            <a:endParaRPr lang="pt-BR" sz="20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5607730" y="260648"/>
            <a:ext cx="224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Hemisfério sul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71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5" name="Conector de seta reta 24"/>
          <p:cNvCxnSpPr/>
          <p:nvPr/>
        </p:nvCxnSpPr>
        <p:spPr>
          <a:xfrm>
            <a:off x="323528" y="1844824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312368" y="206084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orma livre 57"/>
          <p:cNvSpPr/>
          <p:nvPr/>
        </p:nvSpPr>
        <p:spPr>
          <a:xfrm>
            <a:off x="508645" y="105273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1516966" y="1124744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66" y="1124744"/>
                <a:ext cx="62581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ixaDeTexto 63"/>
          <p:cNvSpPr txBox="1"/>
          <p:nvPr/>
        </p:nvSpPr>
        <p:spPr>
          <a:xfrm>
            <a:off x="2195254" y="116366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310176" y="159339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69" name="Retângulo 68"/>
          <p:cNvSpPr/>
          <p:nvPr/>
        </p:nvSpPr>
        <p:spPr>
          <a:xfrm>
            <a:off x="4604537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0" name="Grupo 69"/>
          <p:cNvGrpSpPr/>
          <p:nvPr/>
        </p:nvGrpSpPr>
        <p:grpSpPr>
          <a:xfrm>
            <a:off x="4712041" y="2591636"/>
            <a:ext cx="864096" cy="621340"/>
            <a:chOff x="251520" y="1619508"/>
            <a:chExt cx="864096" cy="621340"/>
          </a:xfrm>
        </p:grpSpPr>
        <p:sp>
          <p:nvSpPr>
            <p:cNvPr id="71" name="Seta para a direita 7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73" name="Conector de seta reta 72"/>
          <p:cNvCxnSpPr/>
          <p:nvPr/>
        </p:nvCxnSpPr>
        <p:spPr>
          <a:xfrm>
            <a:off x="4928065" y="1844824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7916905" y="206084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75" name="Forma livre 74"/>
          <p:cNvSpPr/>
          <p:nvPr/>
        </p:nvSpPr>
        <p:spPr>
          <a:xfrm rot="19769128">
            <a:off x="6520817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Seta para baixo 75"/>
          <p:cNvSpPr/>
          <p:nvPr/>
        </p:nvSpPr>
        <p:spPr>
          <a:xfrm rot="20400000" flipV="1">
            <a:off x="6795658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/>
          <p:cNvSpPr/>
          <p:nvPr/>
        </p:nvSpPr>
        <p:spPr>
          <a:xfrm>
            <a:off x="4572000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/>
          <p:cNvCxnSpPr/>
          <p:nvPr/>
        </p:nvCxnSpPr>
        <p:spPr>
          <a:xfrm>
            <a:off x="4585487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>
            <a:off x="4582539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/>
          <p:cNvGrpSpPr/>
          <p:nvPr/>
        </p:nvGrpSpPr>
        <p:grpSpPr>
          <a:xfrm flipV="1">
            <a:off x="5774351" y="2564904"/>
            <a:ext cx="1964743" cy="2404276"/>
            <a:chOff x="5802926" y="2550898"/>
            <a:chExt cx="1964743" cy="2404276"/>
          </a:xfrm>
        </p:grpSpPr>
        <p:sp>
          <p:nvSpPr>
            <p:cNvPr id="78" name="Elipse 77"/>
            <p:cNvSpPr/>
            <p:nvPr/>
          </p:nvSpPr>
          <p:spPr>
            <a:xfrm rot="1200000">
              <a:off x="6944289" y="2794934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 rot="1200000">
              <a:off x="6269373" y="2550898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Seta para baixo 88"/>
            <p:cNvSpPr/>
            <p:nvPr/>
          </p:nvSpPr>
          <p:spPr>
            <a:xfrm rot="1200000">
              <a:off x="5802926" y="4109224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Seta para baixo 89"/>
            <p:cNvSpPr/>
            <p:nvPr/>
          </p:nvSpPr>
          <p:spPr>
            <a:xfrm rot="1200000">
              <a:off x="6494431" y="4107748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Seta para baixo 90"/>
            <p:cNvSpPr/>
            <p:nvPr/>
          </p:nvSpPr>
          <p:spPr>
            <a:xfrm rot="1200000">
              <a:off x="7296044" y="4099503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Seta para baixo 91"/>
            <p:cNvSpPr/>
            <p:nvPr/>
          </p:nvSpPr>
          <p:spPr>
            <a:xfrm rot="720000" flipH="1" flipV="1">
              <a:off x="6085849" y="3675741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Seta para baixo 92"/>
            <p:cNvSpPr/>
            <p:nvPr/>
          </p:nvSpPr>
          <p:spPr>
            <a:xfrm rot="12000000" flipH="1" flipV="1">
              <a:off x="6665083" y="4107748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Seta para baixo 93"/>
            <p:cNvSpPr/>
            <p:nvPr/>
          </p:nvSpPr>
          <p:spPr>
            <a:xfrm rot="1140000" flipH="1" flipV="1">
              <a:off x="7587669" y="3659621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6876256" y="1124744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1124744"/>
                <a:ext cx="62581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/>
          <p:cNvGrpSpPr/>
          <p:nvPr/>
        </p:nvGrpSpPr>
        <p:grpSpPr>
          <a:xfrm flipH="1">
            <a:off x="5113182" y="1052736"/>
            <a:ext cx="3352800" cy="1248546"/>
            <a:chOff x="5113182" y="1052736"/>
            <a:chExt cx="3352800" cy="1248546"/>
          </a:xfrm>
        </p:grpSpPr>
        <p:sp>
          <p:nvSpPr>
            <p:cNvPr id="95" name="Forma livre 94"/>
            <p:cNvSpPr/>
            <p:nvPr/>
          </p:nvSpPr>
          <p:spPr>
            <a:xfrm>
              <a:off x="5113182" y="1052736"/>
              <a:ext cx="3352800" cy="1076368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6799791" y="1163668"/>
              <a:ext cx="468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 smtClean="0"/>
                <a:t>+</a:t>
              </a:r>
              <a:endParaRPr lang="pt-BR" sz="4000" dirty="0"/>
            </a:p>
          </p:txBody>
        </p:sp>
        <p:sp>
          <p:nvSpPr>
            <p:cNvPr id="98" name="CaixaDeTexto 97"/>
            <p:cNvSpPr txBox="1"/>
            <p:nvPr/>
          </p:nvSpPr>
          <p:spPr>
            <a:xfrm>
              <a:off x="5914713" y="1593396"/>
              <a:ext cx="468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 smtClean="0"/>
                <a:t>-</a:t>
              </a:r>
              <a:endParaRPr lang="pt-BR" sz="4000" dirty="0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1281601" y="260648"/>
            <a:ext cx="224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Hemisfério norte</a:t>
            </a:r>
            <a:endParaRPr lang="pt-BR" sz="20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5607730" y="260648"/>
            <a:ext cx="224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Hemisfério sul</a:t>
            </a: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72178" y="4965412"/>
            <a:ext cx="5193818" cy="160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Este padrão é válido apenas para anomalias de campo total produzidas por corpos com magnetização na mesma direção do campo principal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3217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5" name="Conector de seta reta 24"/>
          <p:cNvCxnSpPr/>
          <p:nvPr/>
        </p:nvCxnSpPr>
        <p:spPr>
          <a:xfrm>
            <a:off x="323528" y="1844824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312368" y="206084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orma livre 57"/>
          <p:cNvSpPr/>
          <p:nvPr/>
        </p:nvSpPr>
        <p:spPr>
          <a:xfrm>
            <a:off x="508645" y="105273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1516966" y="1124744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66" y="1124744"/>
                <a:ext cx="62581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ixaDeTexto 63"/>
          <p:cNvSpPr txBox="1"/>
          <p:nvPr/>
        </p:nvSpPr>
        <p:spPr>
          <a:xfrm>
            <a:off x="2195254" y="116366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310176" y="159339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69" name="Retângulo 68"/>
          <p:cNvSpPr/>
          <p:nvPr/>
        </p:nvSpPr>
        <p:spPr>
          <a:xfrm>
            <a:off x="4604537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0" name="Grupo 69"/>
          <p:cNvGrpSpPr/>
          <p:nvPr/>
        </p:nvGrpSpPr>
        <p:grpSpPr>
          <a:xfrm>
            <a:off x="4712041" y="2591636"/>
            <a:ext cx="864096" cy="621340"/>
            <a:chOff x="251520" y="1619508"/>
            <a:chExt cx="864096" cy="621340"/>
          </a:xfrm>
        </p:grpSpPr>
        <p:sp>
          <p:nvSpPr>
            <p:cNvPr id="71" name="Seta para a direita 7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73" name="Conector de seta reta 72"/>
          <p:cNvCxnSpPr/>
          <p:nvPr/>
        </p:nvCxnSpPr>
        <p:spPr>
          <a:xfrm>
            <a:off x="4928065" y="1844824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7916905" y="206084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75" name="Forma livre 74"/>
          <p:cNvSpPr/>
          <p:nvPr/>
        </p:nvSpPr>
        <p:spPr>
          <a:xfrm rot="19769128">
            <a:off x="6520817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Seta para baixo 75"/>
          <p:cNvSpPr/>
          <p:nvPr/>
        </p:nvSpPr>
        <p:spPr>
          <a:xfrm rot="20400000" flipV="1">
            <a:off x="6795658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/>
          <p:cNvSpPr/>
          <p:nvPr/>
        </p:nvSpPr>
        <p:spPr>
          <a:xfrm>
            <a:off x="4572000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/>
          <p:cNvCxnSpPr/>
          <p:nvPr/>
        </p:nvCxnSpPr>
        <p:spPr>
          <a:xfrm>
            <a:off x="4585487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>
            <a:off x="4582539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/>
          <p:cNvGrpSpPr/>
          <p:nvPr/>
        </p:nvGrpSpPr>
        <p:grpSpPr>
          <a:xfrm flipV="1">
            <a:off x="5774351" y="2564904"/>
            <a:ext cx="1964743" cy="2404276"/>
            <a:chOff x="5802926" y="2550898"/>
            <a:chExt cx="1964743" cy="2404276"/>
          </a:xfrm>
        </p:grpSpPr>
        <p:sp>
          <p:nvSpPr>
            <p:cNvPr id="78" name="Elipse 77"/>
            <p:cNvSpPr/>
            <p:nvPr/>
          </p:nvSpPr>
          <p:spPr>
            <a:xfrm rot="1200000">
              <a:off x="6944289" y="2794934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 rot="1200000">
              <a:off x="6269373" y="2550898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Seta para baixo 88"/>
            <p:cNvSpPr/>
            <p:nvPr/>
          </p:nvSpPr>
          <p:spPr>
            <a:xfrm rot="1200000">
              <a:off x="5802926" y="4109224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Seta para baixo 89"/>
            <p:cNvSpPr/>
            <p:nvPr/>
          </p:nvSpPr>
          <p:spPr>
            <a:xfrm rot="1200000">
              <a:off x="6494431" y="4107748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Seta para baixo 90"/>
            <p:cNvSpPr/>
            <p:nvPr/>
          </p:nvSpPr>
          <p:spPr>
            <a:xfrm rot="1200000">
              <a:off x="7296044" y="4099503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Seta para baixo 91"/>
            <p:cNvSpPr/>
            <p:nvPr/>
          </p:nvSpPr>
          <p:spPr>
            <a:xfrm rot="720000" flipH="1" flipV="1">
              <a:off x="6085849" y="3675741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Seta para baixo 92"/>
            <p:cNvSpPr/>
            <p:nvPr/>
          </p:nvSpPr>
          <p:spPr>
            <a:xfrm rot="12000000" flipH="1" flipV="1">
              <a:off x="6665083" y="4107748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Seta para baixo 93"/>
            <p:cNvSpPr/>
            <p:nvPr/>
          </p:nvSpPr>
          <p:spPr>
            <a:xfrm rot="1140000" flipH="1" flipV="1">
              <a:off x="7587669" y="3659621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6876256" y="1124744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1124744"/>
                <a:ext cx="62581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/>
          <p:cNvGrpSpPr/>
          <p:nvPr/>
        </p:nvGrpSpPr>
        <p:grpSpPr>
          <a:xfrm flipH="1">
            <a:off x="5113182" y="1052736"/>
            <a:ext cx="3352800" cy="1248546"/>
            <a:chOff x="5113182" y="1052736"/>
            <a:chExt cx="3352800" cy="1248546"/>
          </a:xfrm>
        </p:grpSpPr>
        <p:sp>
          <p:nvSpPr>
            <p:cNvPr id="95" name="Forma livre 94"/>
            <p:cNvSpPr/>
            <p:nvPr/>
          </p:nvSpPr>
          <p:spPr>
            <a:xfrm>
              <a:off x="5113182" y="1052736"/>
              <a:ext cx="3352800" cy="1076368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6799791" y="1163668"/>
              <a:ext cx="468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 smtClean="0"/>
                <a:t>+</a:t>
              </a:r>
              <a:endParaRPr lang="pt-BR" sz="4000" dirty="0"/>
            </a:p>
          </p:txBody>
        </p:sp>
        <p:sp>
          <p:nvSpPr>
            <p:cNvPr id="98" name="CaixaDeTexto 97"/>
            <p:cNvSpPr txBox="1"/>
            <p:nvPr/>
          </p:nvSpPr>
          <p:spPr>
            <a:xfrm>
              <a:off x="5914713" y="1593396"/>
              <a:ext cx="468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 smtClean="0"/>
                <a:t>-</a:t>
              </a:r>
              <a:endParaRPr lang="pt-BR" sz="4000" dirty="0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1281601" y="260648"/>
            <a:ext cx="224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Hemisfério norte</a:t>
            </a:r>
            <a:endParaRPr lang="pt-BR" sz="20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5607730" y="260648"/>
            <a:ext cx="224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Hemisfério sul</a:t>
            </a: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12601" y="5085184"/>
            <a:ext cx="6912972" cy="157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Como é a cara da anomalia de campo total produzida por um corpo que possui magnetização na mesma direção do campo principal e está localizado no polo norte? E no polo sul?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742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148064" y="383666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Manto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148064" y="5195525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interno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 flipH="1">
            <a:off x="2915816" y="542084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2771800" y="4052689"/>
            <a:ext cx="226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864280" y="1124744"/>
            <a:ext cx="3405978" cy="117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Representação simplificada da estrutura interna da Terra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2189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Blakely, R. J., 1996, Potential theory in gravity and magnetic applications: </a:t>
            </a:r>
            <a:r>
              <a:rPr lang="en-US" dirty="0" smtClean="0"/>
              <a:t>Cambridge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/>
              <a:t>Press.</a:t>
            </a:r>
            <a:endParaRPr lang="en-US" dirty="0" smtClean="0"/>
          </a:p>
          <a:p>
            <a:r>
              <a:rPr lang="en-US" dirty="0" err="1" smtClean="0"/>
              <a:t>Hulot</a:t>
            </a:r>
            <a:r>
              <a:rPr lang="en-US" dirty="0"/>
              <a:t>, G., </a:t>
            </a:r>
            <a:r>
              <a:rPr lang="en-US" dirty="0" smtClean="0"/>
              <a:t>Sabaka, T., Olsen, N., e Fournier, A., </a:t>
            </a:r>
            <a:r>
              <a:rPr lang="en-US" dirty="0"/>
              <a:t>2015, 5.02 - the present and </a:t>
            </a:r>
            <a:r>
              <a:rPr lang="en-US" dirty="0" smtClean="0"/>
              <a:t>future geomagnetic field</a:t>
            </a:r>
            <a:r>
              <a:rPr lang="en-US" dirty="0"/>
              <a:t>, </a:t>
            </a:r>
            <a:r>
              <a:rPr lang="en-US" i="1" dirty="0"/>
              <a:t>in</a:t>
            </a:r>
            <a:r>
              <a:rPr lang="en-US" dirty="0"/>
              <a:t> Treatise on Geophysics, second edition ed.: Elsevier, </a:t>
            </a:r>
            <a:r>
              <a:rPr lang="en-US" dirty="0" smtClean="0"/>
              <a:t>33-78. </a:t>
            </a:r>
            <a:r>
              <a:rPr lang="en-US" dirty="0" err="1" smtClean="0"/>
              <a:t>doi</a:t>
            </a:r>
            <a:r>
              <a:rPr lang="en-US" dirty="0" smtClean="0"/>
              <a:t>: </a:t>
            </a:r>
            <a:r>
              <a:rPr lang="pt-BR" dirty="0" smtClean="0"/>
              <a:t>10.1016/B978-0-444-53802-4.00096-8.</a:t>
            </a:r>
            <a:endParaRPr lang="en-US" dirty="0" smtClean="0"/>
          </a:p>
          <a:p>
            <a:r>
              <a:rPr lang="en-US" dirty="0" err="1" smtClean="0"/>
              <a:t>Langel</a:t>
            </a:r>
            <a:r>
              <a:rPr lang="en-US" dirty="0"/>
              <a:t>, R. A., </a:t>
            </a:r>
            <a:r>
              <a:rPr lang="en-US" dirty="0" smtClean="0"/>
              <a:t>e </a:t>
            </a:r>
            <a:r>
              <a:rPr lang="en-US" dirty="0" err="1" smtClean="0"/>
              <a:t>Hinze</a:t>
            </a:r>
            <a:r>
              <a:rPr lang="en-US" dirty="0" smtClean="0"/>
              <a:t>, W. J., </a:t>
            </a:r>
            <a:r>
              <a:rPr lang="en-US" dirty="0"/>
              <a:t>1998, The magnetic </a:t>
            </a:r>
            <a:r>
              <a:rPr lang="en-US" dirty="0" err="1"/>
              <a:t>eld</a:t>
            </a:r>
            <a:r>
              <a:rPr lang="en-US" dirty="0"/>
              <a:t> of the earth's lithosphere: </a:t>
            </a:r>
            <a:r>
              <a:rPr lang="en-US" dirty="0" smtClean="0"/>
              <a:t>The satellite </a:t>
            </a:r>
            <a:r>
              <a:rPr lang="en-US" dirty="0"/>
              <a:t>perspective: Cambridge University </a:t>
            </a:r>
            <a:r>
              <a:rPr lang="en-US" dirty="0" smtClean="0"/>
              <a:t>Press.</a:t>
            </a:r>
          </a:p>
          <a:p>
            <a:r>
              <a:rPr lang="pt-BR" dirty="0" err="1"/>
              <a:t>Nabighian</a:t>
            </a:r>
            <a:r>
              <a:rPr lang="pt-BR" dirty="0"/>
              <a:t>, M. N., </a:t>
            </a:r>
            <a:r>
              <a:rPr lang="pt-BR" dirty="0" err="1" smtClean="0"/>
              <a:t>Grauch</a:t>
            </a:r>
            <a:r>
              <a:rPr lang="pt-BR" dirty="0" smtClean="0"/>
              <a:t>, </a:t>
            </a:r>
            <a:r>
              <a:rPr lang="pt-BR" dirty="0"/>
              <a:t>V. J. S.</a:t>
            </a:r>
            <a:r>
              <a:rPr lang="pt-BR" dirty="0" smtClean="0"/>
              <a:t>, Hansen, </a:t>
            </a:r>
            <a:r>
              <a:rPr lang="pt-BR" dirty="0"/>
              <a:t>R. O.</a:t>
            </a:r>
            <a:r>
              <a:rPr lang="pt-BR" dirty="0" smtClean="0"/>
              <a:t>, </a:t>
            </a:r>
            <a:r>
              <a:rPr lang="pt-BR" dirty="0" err="1" smtClean="0"/>
              <a:t>LaFehr</a:t>
            </a:r>
            <a:r>
              <a:rPr lang="pt-BR" dirty="0" smtClean="0"/>
              <a:t>, </a:t>
            </a:r>
            <a:r>
              <a:rPr lang="pt-BR" dirty="0"/>
              <a:t>T. R.</a:t>
            </a:r>
            <a:r>
              <a:rPr lang="pt-BR" dirty="0" smtClean="0"/>
              <a:t>, Li, </a:t>
            </a:r>
            <a:r>
              <a:rPr lang="pt-BR" dirty="0"/>
              <a:t>Y.</a:t>
            </a:r>
            <a:r>
              <a:rPr lang="pt-BR" dirty="0" smtClean="0"/>
              <a:t>, </a:t>
            </a:r>
            <a:r>
              <a:rPr lang="pt-BR" dirty="0" err="1" smtClean="0"/>
              <a:t>Peirce</a:t>
            </a:r>
            <a:r>
              <a:rPr lang="pt-BR" dirty="0" smtClean="0"/>
              <a:t>, </a:t>
            </a:r>
            <a:r>
              <a:rPr lang="pt-BR" dirty="0"/>
              <a:t>J. W.</a:t>
            </a:r>
            <a:r>
              <a:rPr lang="pt-BR" dirty="0" smtClean="0"/>
              <a:t>, </a:t>
            </a:r>
            <a:r>
              <a:rPr lang="en-US" dirty="0" smtClean="0"/>
              <a:t>Phillips, </a:t>
            </a:r>
            <a:r>
              <a:rPr lang="pt-BR" dirty="0"/>
              <a:t>J. D.</a:t>
            </a:r>
            <a:r>
              <a:rPr lang="en-US" dirty="0" smtClean="0"/>
              <a:t>, e Ruder, </a:t>
            </a:r>
            <a:r>
              <a:rPr lang="en-US" dirty="0"/>
              <a:t>M. E</a:t>
            </a:r>
            <a:r>
              <a:rPr lang="en-US" dirty="0" smtClean="0"/>
              <a:t>., 2005, </a:t>
            </a:r>
            <a:r>
              <a:rPr lang="en-US" dirty="0"/>
              <a:t>The historical development of the magnetic method </a:t>
            </a:r>
            <a:r>
              <a:rPr lang="en-US" dirty="0" smtClean="0"/>
              <a:t>in </a:t>
            </a:r>
            <a:r>
              <a:rPr lang="pt-BR" dirty="0" err="1" smtClean="0"/>
              <a:t>exploration</a:t>
            </a:r>
            <a:r>
              <a:rPr lang="pt-BR" dirty="0"/>
              <a:t>: GEOPHYSICS, 70, </a:t>
            </a:r>
            <a:r>
              <a:rPr lang="pt-BR" dirty="0" smtClean="0"/>
              <a:t>33ND-61ND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37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864280" y="764704"/>
            <a:ext cx="3405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Importantes fontes do campo geomagnético estão na litosfera e no núcleo externo</a:t>
            </a:r>
          </a:p>
        </p:txBody>
      </p:sp>
    </p:spTree>
    <p:extLst>
      <p:ext uri="{BB962C8B-B14F-4D97-AF65-F5344CB8AC3E}">
        <p14:creationId xmlns:p14="http://schemas.microsoft.com/office/powerpoint/2010/main" val="1528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3500</Words>
  <Application>Microsoft Office PowerPoint</Application>
  <PresentationFormat>Apresentação na tela (4:3)</PresentationFormat>
  <Paragraphs>802</Paragraphs>
  <Slides>80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80</vt:i4>
      </vt:variant>
    </vt:vector>
  </HeadingPairs>
  <TitlesOfParts>
    <vt:vector size="81" baseType="lpstr">
      <vt:lpstr>Tema do Office</vt:lpstr>
      <vt:lpstr>Camada equivalente aplicada ao processamento e interpretação de dados de campos potenciais </vt:lpstr>
      <vt:lpstr>Anomalia de Campo Total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113</cp:revision>
  <dcterms:created xsi:type="dcterms:W3CDTF">2016-10-05T21:25:32Z</dcterms:created>
  <dcterms:modified xsi:type="dcterms:W3CDTF">2016-10-14T22:32:26Z</dcterms:modified>
</cp:coreProperties>
</file>