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6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upo 120"/>
          <p:cNvGrpSpPr/>
          <p:nvPr/>
        </p:nvGrpSpPr>
        <p:grpSpPr>
          <a:xfrm>
            <a:off x="1475656" y="4077072"/>
            <a:ext cx="6149256" cy="1512168"/>
            <a:chOff x="1475656" y="4077072"/>
            <a:chExt cx="6149256" cy="1512168"/>
          </a:xfrm>
        </p:grpSpPr>
        <p:sp>
          <p:nvSpPr>
            <p:cNvPr id="19" name="Elipse 18"/>
            <p:cNvSpPr/>
            <p:nvPr/>
          </p:nvSpPr>
          <p:spPr>
            <a:xfrm>
              <a:off x="1475656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1628056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1792832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1979144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2131544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2296320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1835696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1988096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2152872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2339184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491584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56360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2267744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2420144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2584920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2771232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2923632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3088408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2671216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2823616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988392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3174704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3327104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491880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059832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3212232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3377008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563320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3715720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3880496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419872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3572272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3737048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3923360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4075760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4240536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3851920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4004320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4169096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4355408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4507808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4672584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4255392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4407792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4572568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4758880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4911280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5076056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/>
            <p:cNvSpPr/>
            <p:nvPr/>
          </p:nvSpPr>
          <p:spPr>
            <a:xfrm>
              <a:off x="4644008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73"/>
            <p:cNvSpPr/>
            <p:nvPr/>
          </p:nvSpPr>
          <p:spPr>
            <a:xfrm>
              <a:off x="4796408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74"/>
            <p:cNvSpPr/>
            <p:nvPr/>
          </p:nvSpPr>
          <p:spPr>
            <a:xfrm>
              <a:off x="4961184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Elipse 75"/>
            <p:cNvSpPr/>
            <p:nvPr/>
          </p:nvSpPr>
          <p:spPr>
            <a:xfrm>
              <a:off x="5147496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Elipse 76"/>
            <p:cNvSpPr/>
            <p:nvPr/>
          </p:nvSpPr>
          <p:spPr>
            <a:xfrm>
              <a:off x="5299896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/>
            <p:cNvSpPr/>
            <p:nvPr/>
          </p:nvSpPr>
          <p:spPr>
            <a:xfrm>
              <a:off x="5464672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>
              <a:off x="5004048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5156448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5321224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81"/>
            <p:cNvSpPr/>
            <p:nvPr/>
          </p:nvSpPr>
          <p:spPr>
            <a:xfrm>
              <a:off x="5507536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/>
            <p:cNvSpPr/>
            <p:nvPr/>
          </p:nvSpPr>
          <p:spPr>
            <a:xfrm>
              <a:off x="5659936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/>
            <p:cNvSpPr/>
            <p:nvPr/>
          </p:nvSpPr>
          <p:spPr>
            <a:xfrm>
              <a:off x="5824712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84"/>
            <p:cNvSpPr/>
            <p:nvPr/>
          </p:nvSpPr>
          <p:spPr>
            <a:xfrm>
              <a:off x="5436096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5588496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5753272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87"/>
            <p:cNvSpPr/>
            <p:nvPr/>
          </p:nvSpPr>
          <p:spPr>
            <a:xfrm>
              <a:off x="5939584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6091984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256760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/>
            <p:cNvSpPr/>
            <p:nvPr/>
          </p:nvSpPr>
          <p:spPr>
            <a:xfrm>
              <a:off x="5839568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Elipse 91"/>
            <p:cNvSpPr/>
            <p:nvPr/>
          </p:nvSpPr>
          <p:spPr>
            <a:xfrm>
              <a:off x="5991968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Elipse 92"/>
            <p:cNvSpPr/>
            <p:nvPr/>
          </p:nvSpPr>
          <p:spPr>
            <a:xfrm>
              <a:off x="6156744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Elipse 93"/>
            <p:cNvSpPr/>
            <p:nvPr/>
          </p:nvSpPr>
          <p:spPr>
            <a:xfrm>
              <a:off x="6343056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94"/>
            <p:cNvSpPr/>
            <p:nvPr/>
          </p:nvSpPr>
          <p:spPr>
            <a:xfrm>
              <a:off x="6495456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95"/>
            <p:cNvSpPr/>
            <p:nvPr/>
          </p:nvSpPr>
          <p:spPr>
            <a:xfrm>
              <a:off x="6660232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96"/>
            <p:cNvSpPr/>
            <p:nvPr/>
          </p:nvSpPr>
          <p:spPr>
            <a:xfrm>
              <a:off x="6228184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6380584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/>
            <p:cNvSpPr/>
            <p:nvPr/>
          </p:nvSpPr>
          <p:spPr>
            <a:xfrm>
              <a:off x="6545360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6731672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6884072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/>
            <p:cNvSpPr/>
            <p:nvPr/>
          </p:nvSpPr>
          <p:spPr>
            <a:xfrm>
              <a:off x="7048848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6588224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6740624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6905400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/>
            <p:cNvSpPr/>
            <p:nvPr/>
          </p:nvSpPr>
          <p:spPr>
            <a:xfrm>
              <a:off x="7091712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/>
            <p:cNvSpPr/>
            <p:nvPr/>
          </p:nvSpPr>
          <p:spPr>
            <a:xfrm>
              <a:off x="7244112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7408888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0" y="1556792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Conjunto de N observações do campo potencial produzido por uma distribuição 3D de propriedade física</a:t>
            </a:r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4355976" y="5685055"/>
            <a:ext cx="478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Conjunto de M fontes equivalentes (pontos de massa, dipolos magnéticos, prismas, esferas, etc.)</a:t>
            </a:r>
            <a:endParaRPr lang="pt-BR" sz="2400"/>
          </a:p>
        </p:txBody>
      </p:sp>
      <p:grpSp>
        <p:nvGrpSpPr>
          <p:cNvPr id="109" name="Grupo 108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110" name="Elipse 109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Equivalente</a:t>
            </a:r>
          </a:p>
        </p:txBody>
      </p:sp>
    </p:spTree>
    <p:extLst>
      <p:ext uri="{BB962C8B-B14F-4D97-AF65-F5344CB8AC3E}">
        <p14:creationId xmlns:p14="http://schemas.microsoft.com/office/powerpoint/2010/main" val="41638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aixaDeTexto 108"/>
          <p:cNvSpPr txBox="1"/>
          <p:nvPr/>
        </p:nvSpPr>
        <p:spPr>
          <a:xfrm>
            <a:off x="323528" y="2132856"/>
            <a:ext cx="3672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Dado um conjunto de</a:t>
            </a:r>
          </a:p>
          <a:p>
            <a:pPr algn="ctr"/>
            <a:r>
              <a:rPr lang="pt-BR" sz="2800" smtClean="0">
                <a:solidFill>
                  <a:srgbClr val="FF0000"/>
                </a:solidFill>
              </a:rPr>
              <a:t>N observações</a:t>
            </a:r>
            <a:r>
              <a:rPr lang="pt-BR" sz="2800" smtClean="0"/>
              <a:t>, estimar a propriedade física das </a:t>
            </a:r>
            <a:r>
              <a:rPr lang="pt-BR" sz="2800" smtClean="0">
                <a:solidFill>
                  <a:srgbClr val="FF0000"/>
                </a:solidFill>
              </a:rPr>
              <a:t>M fontes equivalentes</a:t>
            </a:r>
            <a:endParaRPr lang="pt-BR" sz="2800">
              <a:solidFill>
                <a:srgbClr val="FF0000"/>
              </a:solidFill>
            </a:endParaRPr>
          </a:p>
        </p:txBody>
      </p:sp>
      <p:pic>
        <p:nvPicPr>
          <p:cNvPr id="7" name="Imagem 6" descr="camada_equivalente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87920" y="2780928"/>
            <a:ext cx="4320000" cy="297782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940152" y="249289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N observações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796136" y="53012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M fontes equivalentes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31" name="Forma livre 30"/>
          <p:cNvSpPr/>
          <p:nvPr/>
        </p:nvSpPr>
        <p:spPr>
          <a:xfrm>
            <a:off x="5124450" y="2996952"/>
            <a:ext cx="3790950" cy="971550"/>
          </a:xfrm>
          <a:custGeom>
            <a:avLst/>
            <a:gdLst>
              <a:gd name="connsiteX0" fmla="*/ 0 w 3790950"/>
              <a:gd name="connsiteY0" fmla="*/ 971550 h 971550"/>
              <a:gd name="connsiteX1" fmla="*/ 657225 w 3790950"/>
              <a:gd name="connsiteY1" fmla="*/ 47625 h 971550"/>
              <a:gd name="connsiteX2" fmla="*/ 3790950 w 3790950"/>
              <a:gd name="connsiteY2" fmla="*/ 0 h 971550"/>
              <a:gd name="connsiteX3" fmla="*/ 3152775 w 3790950"/>
              <a:gd name="connsiteY3" fmla="*/ 962025 h 971550"/>
              <a:gd name="connsiteX4" fmla="*/ 0 w 3790950"/>
              <a:gd name="connsiteY4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0950" h="971550">
                <a:moveTo>
                  <a:pt x="0" y="971550"/>
                </a:moveTo>
                <a:lnTo>
                  <a:pt x="657225" y="47625"/>
                </a:lnTo>
                <a:lnTo>
                  <a:pt x="3790950" y="0"/>
                </a:lnTo>
                <a:lnTo>
                  <a:pt x="3152775" y="962025"/>
                </a:lnTo>
                <a:lnTo>
                  <a:pt x="0" y="9715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5292080" y="3140968"/>
            <a:ext cx="3168000" cy="684000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11" name="Elipse 1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5" name="Conector de seta reta 34"/>
          <p:cNvCxnSpPr/>
          <p:nvPr/>
        </p:nvCxnSpPr>
        <p:spPr>
          <a:xfrm>
            <a:off x="5114925" y="3978027"/>
            <a:ext cx="356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Equivalente</a:t>
            </a:r>
          </a:p>
        </p:txBody>
      </p:sp>
    </p:spTree>
    <p:extLst>
      <p:ext uri="{BB962C8B-B14F-4D97-AF65-F5344CB8AC3E}">
        <p14:creationId xmlns:p14="http://schemas.microsoft.com/office/powerpoint/2010/main" val="72654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aixaDeTexto 108"/>
          <p:cNvSpPr txBox="1"/>
          <p:nvPr/>
        </p:nvSpPr>
        <p:spPr>
          <a:xfrm>
            <a:off x="323528" y="2132856"/>
            <a:ext cx="3672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Dado um conjunto de</a:t>
            </a:r>
          </a:p>
          <a:p>
            <a:pPr algn="ctr"/>
            <a:r>
              <a:rPr lang="pt-BR" sz="2800" smtClean="0">
                <a:solidFill>
                  <a:srgbClr val="FF0000"/>
                </a:solidFill>
              </a:rPr>
              <a:t>N observações</a:t>
            </a:r>
            <a:r>
              <a:rPr lang="pt-BR" sz="2800" smtClean="0"/>
              <a:t>, estimar a propriedade física das </a:t>
            </a:r>
            <a:r>
              <a:rPr lang="pt-BR" sz="2800" smtClean="0">
                <a:solidFill>
                  <a:srgbClr val="FF0000"/>
                </a:solidFill>
              </a:rPr>
              <a:t>M fontes equivalentes</a:t>
            </a:r>
            <a:endParaRPr lang="pt-BR" sz="2800">
              <a:solidFill>
                <a:srgbClr val="FF0000"/>
              </a:solidFill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107504" y="5373216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Resolver um sistema linear com </a:t>
            </a:r>
            <a:r>
              <a:rPr lang="pt-BR" sz="2800" smtClean="0">
                <a:solidFill>
                  <a:srgbClr val="FF0000"/>
                </a:solidFill>
              </a:rPr>
              <a:t>N equações</a:t>
            </a:r>
            <a:r>
              <a:rPr lang="pt-BR" sz="2800" smtClean="0"/>
              <a:t> e </a:t>
            </a:r>
          </a:p>
          <a:p>
            <a:pPr algn="ctr"/>
            <a:r>
              <a:rPr lang="pt-BR" sz="2800" smtClean="0">
                <a:solidFill>
                  <a:srgbClr val="FF0000"/>
                </a:solidFill>
              </a:rPr>
              <a:t>M incógnitas</a:t>
            </a:r>
            <a:endParaRPr lang="pt-BR" sz="2800">
              <a:solidFill>
                <a:srgbClr val="FF0000"/>
              </a:solidFill>
            </a:endParaRPr>
          </a:p>
        </p:txBody>
      </p:sp>
      <p:pic>
        <p:nvPicPr>
          <p:cNvPr id="7" name="Imagem 6" descr="camada_equivalente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87920" y="2780928"/>
            <a:ext cx="4320000" cy="297782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940152" y="249289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N observações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796136" y="53012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M fontes equivalentes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5124450" y="2996952"/>
            <a:ext cx="3790950" cy="971550"/>
          </a:xfrm>
          <a:custGeom>
            <a:avLst/>
            <a:gdLst>
              <a:gd name="connsiteX0" fmla="*/ 0 w 3790950"/>
              <a:gd name="connsiteY0" fmla="*/ 971550 h 971550"/>
              <a:gd name="connsiteX1" fmla="*/ 657225 w 3790950"/>
              <a:gd name="connsiteY1" fmla="*/ 47625 h 971550"/>
              <a:gd name="connsiteX2" fmla="*/ 3790950 w 3790950"/>
              <a:gd name="connsiteY2" fmla="*/ 0 h 971550"/>
              <a:gd name="connsiteX3" fmla="*/ 3152775 w 3790950"/>
              <a:gd name="connsiteY3" fmla="*/ 962025 h 971550"/>
              <a:gd name="connsiteX4" fmla="*/ 0 w 3790950"/>
              <a:gd name="connsiteY4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0950" h="971550">
                <a:moveTo>
                  <a:pt x="0" y="971550"/>
                </a:moveTo>
                <a:lnTo>
                  <a:pt x="657225" y="47625"/>
                </a:lnTo>
                <a:lnTo>
                  <a:pt x="3790950" y="0"/>
                </a:lnTo>
                <a:lnTo>
                  <a:pt x="3152775" y="962025"/>
                </a:lnTo>
                <a:lnTo>
                  <a:pt x="0" y="9715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>
            <a:off x="5292080" y="3140968"/>
            <a:ext cx="3168000" cy="684000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12" name="Elipse 11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3" name="Conector de seta reta 32"/>
          <p:cNvCxnSpPr/>
          <p:nvPr/>
        </p:nvCxnSpPr>
        <p:spPr>
          <a:xfrm>
            <a:off x="5114925" y="3978027"/>
            <a:ext cx="356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Equivalente</a:t>
            </a:r>
          </a:p>
        </p:txBody>
      </p:sp>
    </p:spTree>
    <p:extLst>
      <p:ext uri="{BB962C8B-B14F-4D97-AF65-F5344CB8AC3E}">
        <p14:creationId xmlns:p14="http://schemas.microsoft.com/office/powerpoint/2010/main" val="36182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aixaDeTexto 109"/>
          <p:cNvSpPr txBox="1"/>
          <p:nvPr/>
        </p:nvSpPr>
        <p:spPr>
          <a:xfrm>
            <a:off x="107504" y="5373216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Resolver um sistema linear com </a:t>
            </a:r>
            <a:r>
              <a:rPr lang="pt-BR" sz="2800" smtClean="0">
                <a:solidFill>
                  <a:srgbClr val="FF0000"/>
                </a:solidFill>
              </a:rPr>
              <a:t>N equações</a:t>
            </a:r>
            <a:r>
              <a:rPr lang="pt-BR" sz="2800" smtClean="0"/>
              <a:t> e </a:t>
            </a:r>
          </a:p>
          <a:p>
            <a:pPr algn="ctr"/>
            <a:r>
              <a:rPr lang="pt-BR" sz="2800" smtClean="0">
                <a:solidFill>
                  <a:srgbClr val="FF0000"/>
                </a:solidFill>
              </a:rPr>
              <a:t>M incógnitas</a:t>
            </a:r>
            <a:endParaRPr lang="pt-BR" sz="2800">
              <a:solidFill>
                <a:srgbClr val="FF0000"/>
              </a:solidFill>
            </a:endParaRPr>
          </a:p>
        </p:txBody>
      </p:sp>
      <p:pic>
        <p:nvPicPr>
          <p:cNvPr id="7" name="Imagem 6" descr="camada_equivalente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87920" y="2780928"/>
            <a:ext cx="4320000" cy="297782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940152" y="249289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N observações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796136" y="53012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M fontes equivalentes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98818" y="2406367"/>
            <a:ext cx="36724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N </a:t>
            </a:r>
            <a:r>
              <a:rPr lang="pt-BR" sz="2800" dirty="0" smtClean="0"/>
              <a:t>grande implica em </a:t>
            </a:r>
            <a:r>
              <a:rPr lang="pt-BR" sz="2800" dirty="0" smtClean="0">
                <a:solidFill>
                  <a:srgbClr val="FF0000"/>
                </a:solidFill>
              </a:rPr>
              <a:t>M</a:t>
            </a:r>
            <a:r>
              <a:rPr lang="pt-BR" sz="2800" dirty="0" smtClean="0"/>
              <a:t> grande e a solução do sistema pode se tornar proibitiva em termos computacionais</a:t>
            </a:r>
            <a:endParaRPr lang="pt-BR" sz="2800" dirty="0"/>
          </a:p>
        </p:txBody>
      </p:sp>
      <p:sp>
        <p:nvSpPr>
          <p:cNvPr id="11" name="Forma livre 10"/>
          <p:cNvSpPr/>
          <p:nvPr/>
        </p:nvSpPr>
        <p:spPr>
          <a:xfrm>
            <a:off x="5124450" y="2996952"/>
            <a:ext cx="3790950" cy="971550"/>
          </a:xfrm>
          <a:custGeom>
            <a:avLst/>
            <a:gdLst>
              <a:gd name="connsiteX0" fmla="*/ 0 w 3790950"/>
              <a:gd name="connsiteY0" fmla="*/ 971550 h 971550"/>
              <a:gd name="connsiteX1" fmla="*/ 657225 w 3790950"/>
              <a:gd name="connsiteY1" fmla="*/ 47625 h 971550"/>
              <a:gd name="connsiteX2" fmla="*/ 3790950 w 3790950"/>
              <a:gd name="connsiteY2" fmla="*/ 0 h 971550"/>
              <a:gd name="connsiteX3" fmla="*/ 3152775 w 3790950"/>
              <a:gd name="connsiteY3" fmla="*/ 962025 h 971550"/>
              <a:gd name="connsiteX4" fmla="*/ 0 w 3790950"/>
              <a:gd name="connsiteY4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0950" h="971550">
                <a:moveTo>
                  <a:pt x="0" y="971550"/>
                </a:moveTo>
                <a:lnTo>
                  <a:pt x="657225" y="47625"/>
                </a:lnTo>
                <a:lnTo>
                  <a:pt x="3790950" y="0"/>
                </a:lnTo>
                <a:lnTo>
                  <a:pt x="3152775" y="962025"/>
                </a:lnTo>
                <a:lnTo>
                  <a:pt x="0" y="9715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5292080" y="3140968"/>
            <a:ext cx="3168000" cy="684000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13" name="Elipse 12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4" name="Conector de seta reta 33"/>
          <p:cNvCxnSpPr/>
          <p:nvPr/>
        </p:nvCxnSpPr>
        <p:spPr>
          <a:xfrm>
            <a:off x="5114925" y="3978027"/>
            <a:ext cx="356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Equivalente</a:t>
            </a:r>
          </a:p>
        </p:txBody>
      </p:sp>
    </p:spTree>
    <p:extLst>
      <p:ext uri="{BB962C8B-B14F-4D97-AF65-F5344CB8AC3E}">
        <p14:creationId xmlns:p14="http://schemas.microsoft.com/office/powerpoint/2010/main" val="9880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Essa técnica surgiu no final dos anos 60, com o trabalho de </a:t>
            </a:r>
            <a:r>
              <a:rPr lang="pt-BR" dirty="0" err="1" smtClean="0"/>
              <a:t>Dampney</a:t>
            </a:r>
            <a:r>
              <a:rPr lang="pt-BR" dirty="0" smtClean="0"/>
              <a:t> (1969)</a:t>
            </a:r>
          </a:p>
          <a:p>
            <a:r>
              <a:rPr lang="pt-BR" dirty="0"/>
              <a:t>É útil </a:t>
            </a:r>
            <a:r>
              <a:rPr lang="pt-BR" dirty="0" smtClean="0"/>
              <a:t>para:</a:t>
            </a:r>
          </a:p>
          <a:p>
            <a:pPr lvl="1"/>
            <a:r>
              <a:rPr lang="pt-BR" dirty="0" smtClean="0"/>
              <a:t> </a:t>
            </a:r>
            <a:r>
              <a:rPr lang="pt-BR" u="sng" dirty="0"/>
              <a:t>interpolação</a:t>
            </a:r>
            <a:r>
              <a:rPr lang="pt-BR" dirty="0"/>
              <a:t> (</a:t>
            </a:r>
            <a:r>
              <a:rPr lang="pt-BR" dirty="0" err="1"/>
              <a:t>Cordell</a:t>
            </a:r>
            <a:r>
              <a:rPr lang="pt-BR" dirty="0"/>
              <a:t>, 1992; Mendonça e Silva, </a:t>
            </a:r>
            <a:r>
              <a:rPr lang="pt-BR" dirty="0" smtClean="0"/>
              <a:t>1994)</a:t>
            </a:r>
          </a:p>
          <a:p>
            <a:pPr lvl="1"/>
            <a:r>
              <a:rPr lang="pt-BR" u="sng" dirty="0" smtClean="0"/>
              <a:t>continuação </a:t>
            </a:r>
            <a:r>
              <a:rPr lang="pt-BR" u="sng" dirty="0"/>
              <a:t>para cima</a:t>
            </a:r>
            <a:r>
              <a:rPr lang="pt-BR" dirty="0"/>
              <a:t> (</a:t>
            </a:r>
            <a:r>
              <a:rPr lang="pt-BR" dirty="0" err="1"/>
              <a:t>Emilia</a:t>
            </a:r>
            <a:r>
              <a:rPr lang="pt-BR" dirty="0"/>
              <a:t>, 1973; Hansen </a:t>
            </a:r>
            <a:r>
              <a:rPr lang="pt-BR" dirty="0" err="1"/>
              <a:t>and</a:t>
            </a:r>
            <a:r>
              <a:rPr lang="pt-BR" dirty="0"/>
              <a:t> Miyazaki, 1984; Li </a:t>
            </a:r>
            <a:r>
              <a:rPr lang="pt-BR" dirty="0" err="1"/>
              <a:t>and</a:t>
            </a:r>
            <a:r>
              <a:rPr lang="pt-BR" dirty="0"/>
              <a:t> Oldenburg, 2010</a:t>
            </a:r>
            <a:r>
              <a:rPr lang="pt-BR" dirty="0" smtClean="0"/>
              <a:t>)</a:t>
            </a:r>
          </a:p>
          <a:p>
            <a:pPr lvl="1"/>
            <a:r>
              <a:rPr lang="pt-BR" u="sng" dirty="0" smtClean="0"/>
              <a:t>redução </a:t>
            </a:r>
            <a:r>
              <a:rPr lang="pt-BR" u="sng" dirty="0"/>
              <a:t>ao </a:t>
            </a:r>
            <a:r>
              <a:rPr lang="pt-BR" u="sng" dirty="0" err="1"/>
              <a:t>pólo</a:t>
            </a:r>
            <a:r>
              <a:rPr lang="pt-BR" dirty="0"/>
              <a:t> (Silva 1986; Leão </a:t>
            </a:r>
            <a:r>
              <a:rPr lang="pt-BR" dirty="0" err="1"/>
              <a:t>and</a:t>
            </a:r>
            <a:r>
              <a:rPr lang="pt-BR" dirty="0"/>
              <a:t> Silva, 1989; </a:t>
            </a:r>
            <a:r>
              <a:rPr lang="pt-BR" dirty="0" err="1"/>
              <a:t>Guspí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Novara</a:t>
            </a:r>
            <a:r>
              <a:rPr lang="pt-BR" dirty="0" smtClean="0"/>
              <a:t>, 2009)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07504" y="1600200"/>
            <a:ext cx="9036496" cy="506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2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Essa técnica surgiu no final dos anos 60, com o trabalho de </a:t>
            </a:r>
            <a:r>
              <a:rPr lang="pt-BR" dirty="0" err="1" smtClean="0"/>
              <a:t>Dampney</a:t>
            </a:r>
            <a:r>
              <a:rPr lang="pt-BR" dirty="0" smtClean="0"/>
              <a:t> (1969)</a:t>
            </a:r>
          </a:p>
          <a:p>
            <a:r>
              <a:rPr lang="pt-BR" dirty="0"/>
              <a:t>É útil </a:t>
            </a:r>
            <a:r>
              <a:rPr lang="pt-BR" dirty="0" smtClean="0"/>
              <a:t>para:</a:t>
            </a:r>
          </a:p>
          <a:p>
            <a:pPr lvl="1"/>
            <a:r>
              <a:rPr lang="pt-BR" dirty="0" smtClean="0"/>
              <a:t> </a:t>
            </a:r>
            <a:r>
              <a:rPr lang="pt-BR" u="sng" dirty="0"/>
              <a:t>interpolação</a:t>
            </a:r>
            <a:r>
              <a:rPr lang="pt-BR" dirty="0"/>
              <a:t> (</a:t>
            </a:r>
            <a:r>
              <a:rPr lang="pt-BR" dirty="0" err="1"/>
              <a:t>Cordell</a:t>
            </a:r>
            <a:r>
              <a:rPr lang="pt-BR" dirty="0"/>
              <a:t>, 1992; Mendonça e Silva, </a:t>
            </a:r>
            <a:r>
              <a:rPr lang="pt-BR" dirty="0" smtClean="0"/>
              <a:t>1994)</a:t>
            </a:r>
          </a:p>
          <a:p>
            <a:pPr lvl="1"/>
            <a:r>
              <a:rPr lang="pt-BR" u="sng" dirty="0" smtClean="0"/>
              <a:t>continuação </a:t>
            </a:r>
            <a:r>
              <a:rPr lang="pt-BR" u="sng" dirty="0"/>
              <a:t>para cima</a:t>
            </a:r>
            <a:r>
              <a:rPr lang="pt-BR" dirty="0"/>
              <a:t> (</a:t>
            </a:r>
            <a:r>
              <a:rPr lang="pt-BR" dirty="0" err="1"/>
              <a:t>Emilia</a:t>
            </a:r>
            <a:r>
              <a:rPr lang="pt-BR" dirty="0"/>
              <a:t>, 1973; Hansen </a:t>
            </a:r>
            <a:r>
              <a:rPr lang="pt-BR" dirty="0" err="1"/>
              <a:t>and</a:t>
            </a:r>
            <a:r>
              <a:rPr lang="pt-BR" dirty="0"/>
              <a:t> Miyazaki, 1984; Li </a:t>
            </a:r>
            <a:r>
              <a:rPr lang="pt-BR" dirty="0" err="1"/>
              <a:t>and</a:t>
            </a:r>
            <a:r>
              <a:rPr lang="pt-BR" dirty="0"/>
              <a:t> Oldenburg, 2010</a:t>
            </a:r>
            <a:r>
              <a:rPr lang="pt-BR" dirty="0" smtClean="0"/>
              <a:t>)</a:t>
            </a:r>
          </a:p>
          <a:p>
            <a:pPr lvl="1"/>
            <a:r>
              <a:rPr lang="pt-BR" u="sng" dirty="0" smtClean="0"/>
              <a:t>redução </a:t>
            </a:r>
            <a:r>
              <a:rPr lang="pt-BR" u="sng" dirty="0"/>
              <a:t>ao </a:t>
            </a:r>
            <a:r>
              <a:rPr lang="pt-BR" u="sng" dirty="0" err="1"/>
              <a:t>pólo</a:t>
            </a:r>
            <a:r>
              <a:rPr lang="pt-BR" dirty="0"/>
              <a:t> (Silva 1986; Leão </a:t>
            </a:r>
            <a:r>
              <a:rPr lang="pt-BR" dirty="0" err="1"/>
              <a:t>and</a:t>
            </a:r>
            <a:r>
              <a:rPr lang="pt-BR" dirty="0"/>
              <a:t> Silva, 1989; </a:t>
            </a:r>
            <a:r>
              <a:rPr lang="pt-BR" dirty="0" err="1"/>
              <a:t>Guspí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Novara</a:t>
            </a:r>
            <a:r>
              <a:rPr lang="pt-BR" dirty="0" smtClean="0"/>
              <a:t>, 2009)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07504" y="2708920"/>
            <a:ext cx="9036496" cy="396044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2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Essa técnica surgiu no final dos anos 60, com o trabalho de </a:t>
            </a:r>
            <a:r>
              <a:rPr lang="pt-BR" dirty="0" err="1" smtClean="0"/>
              <a:t>Dampney</a:t>
            </a:r>
            <a:r>
              <a:rPr lang="pt-BR" dirty="0" smtClean="0"/>
              <a:t> (1969)</a:t>
            </a:r>
          </a:p>
          <a:p>
            <a:r>
              <a:rPr lang="pt-BR" dirty="0"/>
              <a:t>É útil </a:t>
            </a:r>
            <a:r>
              <a:rPr lang="pt-BR" dirty="0" smtClean="0"/>
              <a:t>para:</a:t>
            </a:r>
          </a:p>
          <a:p>
            <a:pPr lvl="1"/>
            <a:r>
              <a:rPr lang="pt-BR" dirty="0" smtClean="0"/>
              <a:t> </a:t>
            </a:r>
            <a:r>
              <a:rPr lang="pt-BR" u="sng" dirty="0"/>
              <a:t>interpolação</a:t>
            </a:r>
            <a:r>
              <a:rPr lang="pt-BR" dirty="0"/>
              <a:t> (</a:t>
            </a:r>
            <a:r>
              <a:rPr lang="pt-BR" dirty="0" err="1"/>
              <a:t>Cordell</a:t>
            </a:r>
            <a:r>
              <a:rPr lang="pt-BR" dirty="0"/>
              <a:t>, 1992; Mendonça e Silva, </a:t>
            </a:r>
            <a:r>
              <a:rPr lang="pt-BR" dirty="0" smtClean="0"/>
              <a:t>1994)</a:t>
            </a:r>
          </a:p>
          <a:p>
            <a:pPr lvl="1"/>
            <a:r>
              <a:rPr lang="pt-BR" u="sng" dirty="0" smtClean="0"/>
              <a:t>continuação </a:t>
            </a:r>
            <a:r>
              <a:rPr lang="pt-BR" u="sng" dirty="0"/>
              <a:t>para cima</a:t>
            </a:r>
            <a:r>
              <a:rPr lang="pt-BR" dirty="0"/>
              <a:t> (</a:t>
            </a:r>
            <a:r>
              <a:rPr lang="pt-BR" dirty="0" err="1"/>
              <a:t>Emilia</a:t>
            </a:r>
            <a:r>
              <a:rPr lang="pt-BR" dirty="0"/>
              <a:t>, 1973; Hansen </a:t>
            </a:r>
            <a:r>
              <a:rPr lang="pt-BR" dirty="0" err="1"/>
              <a:t>and</a:t>
            </a:r>
            <a:r>
              <a:rPr lang="pt-BR" dirty="0"/>
              <a:t> Miyazaki, 1984; Li </a:t>
            </a:r>
            <a:r>
              <a:rPr lang="pt-BR" dirty="0" err="1"/>
              <a:t>and</a:t>
            </a:r>
            <a:r>
              <a:rPr lang="pt-BR" dirty="0"/>
              <a:t> Oldenburg, 2010</a:t>
            </a:r>
            <a:r>
              <a:rPr lang="pt-BR" dirty="0" smtClean="0"/>
              <a:t>)</a:t>
            </a:r>
          </a:p>
          <a:p>
            <a:pPr lvl="1"/>
            <a:r>
              <a:rPr lang="pt-BR" u="sng" dirty="0" smtClean="0"/>
              <a:t>redução </a:t>
            </a:r>
            <a:r>
              <a:rPr lang="pt-BR" u="sng" dirty="0"/>
              <a:t>ao </a:t>
            </a:r>
            <a:r>
              <a:rPr lang="pt-BR" u="sng" dirty="0" err="1"/>
              <a:t>pólo</a:t>
            </a:r>
            <a:r>
              <a:rPr lang="pt-BR" dirty="0"/>
              <a:t> (Silva 1986; Leão </a:t>
            </a:r>
            <a:r>
              <a:rPr lang="pt-BR" dirty="0" err="1"/>
              <a:t>and</a:t>
            </a:r>
            <a:r>
              <a:rPr lang="pt-BR" dirty="0"/>
              <a:t> Silva, 1989; </a:t>
            </a:r>
            <a:r>
              <a:rPr lang="pt-BR" dirty="0" err="1"/>
              <a:t>Guspí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Novara</a:t>
            </a:r>
            <a:r>
              <a:rPr lang="pt-BR" dirty="0" smtClean="0"/>
              <a:t>, 2009)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07504" y="1484784"/>
            <a:ext cx="9036496" cy="114719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6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Alguns trabalhos foram feitos para reduzir o custo computacional da CE (</a:t>
            </a:r>
            <a:r>
              <a:rPr lang="pt-BR" dirty="0"/>
              <a:t>Leão </a:t>
            </a:r>
            <a:r>
              <a:rPr lang="pt-BR" dirty="0" smtClean="0"/>
              <a:t>e Silva, 1989; </a:t>
            </a:r>
            <a:r>
              <a:rPr lang="pt-BR" dirty="0"/>
              <a:t>Mendonça </a:t>
            </a:r>
            <a:r>
              <a:rPr lang="pt-BR" dirty="0" smtClean="0"/>
              <a:t>e Silva, 1994; </a:t>
            </a:r>
            <a:r>
              <a:rPr lang="pt-BR" dirty="0"/>
              <a:t>Li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smtClean="0"/>
              <a:t>Oldenburg, 2010; </a:t>
            </a:r>
            <a:r>
              <a:rPr lang="pt-BR" dirty="0"/>
              <a:t>Barnes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 smtClean="0"/>
              <a:t>Lumley</a:t>
            </a:r>
            <a:r>
              <a:rPr lang="pt-BR" dirty="0" smtClean="0"/>
              <a:t>, 2011; Oliveira Jr. </a:t>
            </a:r>
            <a:r>
              <a:rPr lang="pt-BR" dirty="0"/>
              <a:t>e</a:t>
            </a:r>
            <a:r>
              <a:rPr lang="pt-BR" dirty="0" smtClean="0"/>
              <a:t>t al., 2013)</a:t>
            </a:r>
          </a:p>
          <a:p>
            <a:r>
              <a:rPr lang="pt-BR" dirty="0" smtClean="0"/>
              <a:t>Atualmente, os principais esforços são feitos com o intuito de tornar a CE viável do ponto de vista computacional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7504" y="4149080"/>
            <a:ext cx="9036496" cy="167961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9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Alguns trabalhos foram feitos para reduzir o custo computacional da CE (</a:t>
            </a:r>
            <a:r>
              <a:rPr lang="pt-BR" dirty="0"/>
              <a:t>Leão </a:t>
            </a:r>
            <a:r>
              <a:rPr lang="pt-BR" dirty="0" smtClean="0"/>
              <a:t>e Silva, 1989; </a:t>
            </a:r>
            <a:r>
              <a:rPr lang="pt-BR" dirty="0"/>
              <a:t>Mendonça </a:t>
            </a:r>
            <a:r>
              <a:rPr lang="pt-BR" dirty="0" smtClean="0"/>
              <a:t>e Silva, 1994; </a:t>
            </a:r>
            <a:r>
              <a:rPr lang="pt-BR" dirty="0"/>
              <a:t>Li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smtClean="0"/>
              <a:t>Oldenburg, 2010; </a:t>
            </a:r>
            <a:r>
              <a:rPr lang="pt-BR" dirty="0"/>
              <a:t>Barnes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 smtClean="0"/>
              <a:t>Lumley</a:t>
            </a:r>
            <a:r>
              <a:rPr lang="pt-BR" dirty="0" smtClean="0"/>
              <a:t>, 2011; Oliveira Jr. </a:t>
            </a:r>
            <a:r>
              <a:rPr lang="pt-BR" dirty="0"/>
              <a:t>e</a:t>
            </a:r>
            <a:r>
              <a:rPr lang="pt-BR" dirty="0" smtClean="0"/>
              <a:t>t al., 2013)</a:t>
            </a:r>
          </a:p>
          <a:p>
            <a:r>
              <a:rPr lang="pt-BR" dirty="0" smtClean="0"/>
              <a:t>Atualmente, os principais esforços são feitos com o intuito de tornar a CE viável do ponto de vista computacional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7504" y="1653678"/>
            <a:ext cx="9036496" cy="245912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7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0" y="1556792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Conjunto de N observações do campo potencial produzido por uma distribuição </a:t>
            </a:r>
            <a:r>
              <a:rPr lang="pt-BR" smtClean="0">
                <a:solidFill>
                  <a:srgbClr val="FF0000"/>
                </a:solidFill>
              </a:rPr>
              <a:t>3D de propriedade física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grpSp>
        <p:nvGrpSpPr>
          <p:cNvPr id="41" name="Grupo 40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2" name="Elipse 41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2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0" y="1556792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Conjunto de N observações do campo potencial produzido por uma distribuição </a:t>
            </a:r>
            <a:r>
              <a:rPr lang="pt-BR" smtClean="0">
                <a:solidFill>
                  <a:srgbClr val="FF0000"/>
                </a:solidFill>
              </a:rPr>
              <a:t>3D de propriedade física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6084168" y="5013176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Distribuição 3D de propriedade física</a:t>
            </a:r>
            <a:r>
              <a:rPr lang="pt-BR" sz="2400" smtClean="0"/>
              <a:t> (densidade ou magnetização)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1" name="Elipse 4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989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132856"/>
            <a:ext cx="5354537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16" name="CaixaDeTexto 15"/>
          <p:cNvSpPr txBox="1"/>
          <p:nvPr/>
        </p:nvSpPr>
        <p:spPr>
          <a:xfrm>
            <a:off x="0" y="1556792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Conjunto de N observações do campo potencial produzido por uma distribuição </a:t>
            </a:r>
            <a:r>
              <a:rPr lang="pt-BR" smtClean="0">
                <a:solidFill>
                  <a:srgbClr val="FF0000"/>
                </a:solidFill>
              </a:rPr>
              <a:t>3D de propriedade física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5076056" y="5685055"/>
            <a:ext cx="4046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Distribuição 2D de propriedade física</a:t>
            </a:r>
            <a:r>
              <a:rPr lang="pt-BR" sz="2400" smtClean="0"/>
              <a:t> que produz o mesmo campo potencial </a:t>
            </a:r>
            <a:endParaRPr lang="pt-BR" sz="2400"/>
          </a:p>
        </p:txBody>
      </p:sp>
      <p:grpSp>
        <p:nvGrpSpPr>
          <p:cNvPr id="39" name="Grupo 38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0" name="Elipse 39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Equivalente</a:t>
            </a:r>
          </a:p>
        </p:txBody>
      </p:sp>
    </p:spTree>
    <p:extLst>
      <p:ext uri="{BB962C8B-B14F-4D97-AF65-F5344CB8AC3E}">
        <p14:creationId xmlns:p14="http://schemas.microsoft.com/office/powerpoint/2010/main" val="311691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589</Words>
  <Application>Microsoft Office PowerPoint</Application>
  <PresentationFormat>Apresentação na tela (4:3)</PresentationFormat>
  <Paragraphs>72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Camada equivalente aplicada ao processamento e interpretação de dados de campos potenciais </vt:lpstr>
      <vt:lpstr>Camada Equivalente</vt:lpstr>
      <vt:lpstr>Camada Equivalente</vt:lpstr>
      <vt:lpstr>Camada Equivalente</vt:lpstr>
      <vt:lpstr>Camada Equivalente</vt:lpstr>
      <vt:lpstr>Camada Equivalente</vt:lpstr>
      <vt:lpstr>Camada Equivalente</vt:lpstr>
      <vt:lpstr>Camada Equivalente</vt:lpstr>
      <vt:lpstr>Camada Equivalente</vt:lpstr>
      <vt:lpstr>Camada Equivalente</vt:lpstr>
      <vt:lpstr>Camada Equivalente</vt:lpstr>
      <vt:lpstr>Camada Equivalente</vt:lpstr>
      <vt:lpstr>Camada Equivalente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 </dc:title>
  <dc:creator>Vanderlei</dc:creator>
  <cp:lastModifiedBy>Vanderlei</cp:lastModifiedBy>
  <cp:revision>1</cp:revision>
  <dcterms:created xsi:type="dcterms:W3CDTF">2016-10-05T21:25:32Z</dcterms:created>
  <dcterms:modified xsi:type="dcterms:W3CDTF">2016-10-05T21:26:46Z</dcterms:modified>
</cp:coreProperties>
</file>