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3" r:id="rId11"/>
    <p:sldId id="263" r:id="rId12"/>
    <p:sldId id="288" r:id="rId13"/>
    <p:sldId id="287" r:id="rId14"/>
    <p:sldId id="289" r:id="rId15"/>
    <p:sldId id="290" r:id="rId16"/>
    <p:sldId id="291" r:id="rId17"/>
    <p:sldId id="292" r:id="rId18"/>
    <p:sldId id="264" r:id="rId19"/>
    <p:sldId id="276" r:id="rId20"/>
    <p:sldId id="275" r:id="rId21"/>
    <p:sldId id="277" r:id="rId22"/>
    <p:sldId id="278" r:id="rId23"/>
    <p:sldId id="280" r:id="rId24"/>
    <p:sldId id="282" r:id="rId25"/>
    <p:sldId id="293" r:id="rId26"/>
    <p:sldId id="294" r:id="rId27"/>
    <p:sldId id="295" r:id="rId28"/>
    <p:sldId id="296" r:id="rId29"/>
    <p:sldId id="297" r:id="rId30"/>
    <p:sldId id="279" r:id="rId31"/>
    <p:sldId id="300" r:id="rId32"/>
    <p:sldId id="265" r:id="rId33"/>
    <p:sldId id="301" r:id="rId34"/>
    <p:sldId id="302" r:id="rId35"/>
    <p:sldId id="303" r:id="rId36"/>
    <p:sldId id="304" r:id="rId37"/>
    <p:sldId id="305" r:id="rId38"/>
    <p:sldId id="308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270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271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grpSp>
        <p:nvGrpSpPr>
          <p:cNvPr id="41" name="Grupo 40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2" name="Elipse 4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</p:spTree>
    <p:extLst>
      <p:ext uri="{BB962C8B-B14F-4D97-AF65-F5344CB8AC3E}">
        <p14:creationId xmlns:p14="http://schemas.microsoft.com/office/powerpoint/2010/main" val="4158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24570" y="5229200"/>
            <a:ext cx="2487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geofísica, corpos geológicos são caracterizados em termos de suas </a:t>
            </a:r>
            <a:r>
              <a:rPr lang="pt-BR" dirty="0" smtClean="0">
                <a:solidFill>
                  <a:srgbClr val="FF0000"/>
                </a:solidFill>
              </a:rPr>
              <a:t>propriedades físicas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60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27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88640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dados medidos nestes pontos em cinza são utilizados, em geral, para estimar alguma informação sobre o corpo geológico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tanto, às vezes, é necessário conhecer o valor do dado em pontos diferentes daqueles em que foram realizadas as medições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196675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3609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635896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99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644008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349075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14806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6300192" y="1844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3491880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7092280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724128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7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60757" y="1052736"/>
            <a:ext cx="6022487" cy="517064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A </a:t>
            </a:r>
            <a:r>
              <a:rPr lang="pt-BR" sz="6600" dirty="0" smtClean="0">
                <a:solidFill>
                  <a:srgbClr val="FF0000"/>
                </a:solidFill>
              </a:rPr>
              <a:t>camada equivalente</a:t>
            </a:r>
            <a:r>
              <a:rPr lang="pt-BR" sz="6600" dirty="0" smtClean="0"/>
              <a:t> pode ser usada pra fazer essas coisas!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534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1727098" y="5685055"/>
            <a:ext cx="651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dirty="0" smtClean="0"/>
              <a:t> que produz o mesmo campo potencial fora das fontes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uma camada equivalente?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35304" y="548680"/>
            <a:ext cx="3672408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 smtClean="0"/>
              <a:t>?</a:t>
            </a:r>
            <a:endParaRPr lang="pt-BR" sz="41300" dirty="0"/>
          </a:p>
        </p:txBody>
      </p:sp>
    </p:spTree>
    <p:extLst>
      <p:ext uri="{BB962C8B-B14F-4D97-AF65-F5344CB8AC3E}">
        <p14:creationId xmlns:p14="http://schemas.microsoft.com/office/powerpoint/2010/main" val="33586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 à Camada Equivalente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1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6372200" y="37222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86" name="Grupo 85"/>
          <p:cNvGrpSpPr>
            <a:grpSpLocks noChangeAspect="1"/>
          </p:cNvGrpSpPr>
          <p:nvPr/>
        </p:nvGrpSpPr>
        <p:grpSpPr>
          <a:xfrm>
            <a:off x="6057636" y="2636912"/>
            <a:ext cx="2340000" cy="1704347"/>
            <a:chOff x="1343085" y="2026335"/>
            <a:chExt cx="6325259" cy="4607041"/>
          </a:xfrm>
        </p:grpSpPr>
        <p:cxnSp>
          <p:nvCxnSpPr>
            <p:cNvPr id="87" name="Conector de seta reta 86"/>
            <p:cNvCxnSpPr/>
            <p:nvPr/>
          </p:nvCxnSpPr>
          <p:spPr>
            <a:xfrm rot="5400000">
              <a:off x="-78864" y="5192582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flipV="1">
              <a:off x="1343085" y="3743664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5400000" flipH="1" flipV="1">
              <a:off x="1135794" y="2266424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1691680" y="2132856"/>
              <a:ext cx="5976664" cy="1512168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Elipse 90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3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3722256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 </a:t>
            </a:r>
            <a:r>
              <a:rPr lang="pt-BR" sz="2000" b="1" dirty="0" smtClean="0">
                <a:solidFill>
                  <a:srgbClr val="FF0000"/>
                </a:solidFill>
              </a:rPr>
              <a:t>e também em outros pontos próximos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5531595" y="3808246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57636" y="3272227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H="1" flipV="1">
            <a:off x="5980951" y="2725731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186597" y="2676319"/>
            <a:ext cx="2211039" cy="559417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4" name="Elipse 13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191688" y="1772816"/>
            <a:ext cx="2211039" cy="559417"/>
            <a:chOff x="1691680" y="2132856"/>
            <a:chExt cx="5976664" cy="1512168"/>
          </a:xfrm>
          <a:solidFill>
            <a:srgbClr val="FF0000"/>
          </a:solidFill>
        </p:grpSpPr>
        <p:sp>
          <p:nvSpPr>
            <p:cNvPr id="35" name="Elipse 34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>
            <a:off x="6932490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883922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614430" y="2768018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507874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2633" y="312448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28040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183504" y="273396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73850" y="3061046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54679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7866464" y="279465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7688090" y="315825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10621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7753783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8239411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1898" y="278092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E daí?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48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usar isso?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6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grpSp>
        <p:nvGrpSpPr>
          <p:cNvPr id="4" name="Grupo 3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</p:grpSpPr>
        <p:sp>
          <p:nvSpPr>
            <p:cNvPr id="140" name="Elipse 1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619672" y="2060848"/>
            <a:ext cx="6048672" cy="1584176"/>
            <a:chOff x="-6157192" y="1916832"/>
            <a:chExt cx="6048672" cy="1584176"/>
          </a:xfrm>
        </p:grpSpPr>
        <p:sp>
          <p:nvSpPr>
            <p:cNvPr id="71" name="Elipse 70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077518" y="525084"/>
            <a:ext cx="182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Considere, por exemplo, que os dados precisam ser “</a:t>
            </a:r>
            <a:r>
              <a:rPr lang="pt-BR" dirty="0" err="1" smtClean="0"/>
              <a:t>gridados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1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98149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2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2708920"/>
            <a:ext cx="9036496" cy="3960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dirty="0" smtClean="0"/>
              <a:t> que reproduz o campo potencial medido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na prática?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475656" y="4077072"/>
            <a:ext cx="6149256" cy="1512168"/>
            <a:chOff x="1475656" y="4077072"/>
            <a:chExt cx="6149256" cy="1512168"/>
          </a:xfrm>
        </p:grpSpPr>
        <p:sp>
          <p:nvSpPr>
            <p:cNvPr id="19" name="Elipse 18"/>
            <p:cNvSpPr/>
            <p:nvPr/>
          </p:nvSpPr>
          <p:spPr>
            <a:xfrm>
              <a:off x="147565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62805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79283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197914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3154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29632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80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1528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3391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915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563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6774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2014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58492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77123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92363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8840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121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361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8839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7470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32710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49188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05983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37700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56332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572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049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419872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572272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737048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923360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4075760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4240536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51920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04320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69096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355408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507808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672584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5539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40779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7256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75888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1128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7605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464400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479640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496118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14749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9989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46467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004048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156448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21224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5507536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5659936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824712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54360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55884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532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59395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60919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2567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583956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599196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15674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34305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649545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666023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6228184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6380584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6545360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731672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84072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048848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658822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74062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690540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709171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24411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740888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grpSp>
        <p:nvGrpSpPr>
          <p:cNvPr id="109" name="Grupo 10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0" name="Elipse 10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</p:spTree>
    <p:extLst>
      <p:ext uri="{BB962C8B-B14F-4D97-AF65-F5344CB8AC3E}">
        <p14:creationId xmlns:p14="http://schemas.microsoft.com/office/powerpoint/2010/main" val="28914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5496" y="727536"/>
            <a:ext cx="2530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i-</a:t>
            </a:r>
            <a:r>
              <a:rPr lang="pt-BR" dirty="0" err="1" smtClean="0"/>
              <a:t>ésima</a:t>
            </a:r>
            <a:r>
              <a:rPr lang="pt-BR" dirty="0" smtClean="0"/>
              <a:t> observação é aproximada pela somatória do campo potencial produzido por todas as fontes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5496" y="1270501"/>
            <a:ext cx="129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endParaRPr lang="pt-BR" dirty="0"/>
          </a:p>
          <a:p>
            <a:pPr algn="ctr"/>
            <a:r>
              <a:rPr lang="pt-BR" dirty="0" smtClean="0"/>
              <a:t>observação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485138" y="692696"/>
            <a:ext cx="126422" cy="577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-7016" y="1268760"/>
            <a:ext cx="2091500" cy="130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harmônica que representa o campo potencial da j-</a:t>
            </a:r>
            <a:r>
              <a:rPr lang="pt-BR" dirty="0" err="1" smtClean="0"/>
              <a:t>ésima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0"/>
          </p:cNvCxnSpPr>
          <p:nvPr/>
        </p:nvCxnSpPr>
        <p:spPr>
          <a:xfrm flipV="1">
            <a:off x="1038734" y="692697"/>
            <a:ext cx="707360" cy="576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-7016" y="1268760"/>
            <a:ext cx="20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Propriedade física da j-</a:t>
            </a:r>
            <a:r>
              <a:rPr lang="pt-BR" dirty="0" err="1" smtClean="0"/>
              <a:t>ésima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257195" y="692698"/>
            <a:ext cx="218461" cy="576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onector de seta reta 139"/>
          <p:cNvCxnSpPr/>
          <p:nvPr/>
        </p:nvCxnSpPr>
        <p:spPr>
          <a:xfrm flipH="1" flipV="1">
            <a:off x="683568" y="648453"/>
            <a:ext cx="177583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1365208" y="648453"/>
            <a:ext cx="326472" cy="548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484784"/>
            <a:ext cx="9036496" cy="11471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de seta reta 141"/>
          <p:cNvCxnSpPr/>
          <p:nvPr/>
        </p:nvCxnSpPr>
        <p:spPr>
          <a:xfrm flipH="1" flipV="1">
            <a:off x="1442088" y="692697"/>
            <a:ext cx="141580" cy="54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98149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314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7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𝐝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2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aixaDeTexto 267"/>
              <p:cNvSpPr txBox="1"/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𝐝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8" name="CaixaDeTexto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6254881" y="5881464"/>
                <a:ext cx="14053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𝐭</m:t>
                      </m:r>
                      <m:r>
                        <a:rPr lang="pt-BR" sz="2800" b="1" i="0" smtClean="0">
                          <a:latin typeface="Cambria Math"/>
                        </a:rPr>
                        <m:t>=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𝐓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81" y="5881464"/>
                <a:ext cx="14053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908470" y="2388805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99592" y="3392504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3779912" y="3664882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6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7" name="Retângulo 46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779912" y="3664882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5" name="CaixaDeTexto 4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6" name="Retângulo 45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779912" y="3664882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779912" y="3664882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79912" y="3664882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4149080"/>
            <a:ext cx="9036496" cy="16796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7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078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Integral de </a:t>
            </a:r>
            <a:r>
              <a:rPr lang="pt-BR" dirty="0" smtClean="0"/>
              <a:t>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931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Dampney</a:t>
            </a:r>
            <a:r>
              <a:rPr lang="pt-BR" dirty="0"/>
              <a:t>, C. N. G., 1969, The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: GEOPHYSICS, 34, </a:t>
            </a:r>
            <a:r>
              <a:rPr lang="pt-BR" dirty="0" smtClean="0"/>
              <a:t>39-53.</a:t>
            </a:r>
          </a:p>
          <a:p>
            <a:r>
              <a:rPr lang="en-US" dirty="0" smtClean="0"/>
              <a:t>Emilia</a:t>
            </a:r>
            <a:r>
              <a:rPr lang="en-US" dirty="0"/>
              <a:t>, D. A., 1973, Equivalent sources used as an analytic base for processing total </a:t>
            </a:r>
            <a:r>
              <a:rPr lang="en-US" dirty="0" smtClean="0"/>
              <a:t>magnetic field profiles</a:t>
            </a:r>
            <a:r>
              <a:rPr lang="en-US" dirty="0"/>
              <a:t>: GEOPHYSICS, 38, </a:t>
            </a:r>
            <a:r>
              <a:rPr lang="en-US" dirty="0" smtClean="0"/>
              <a:t>339-348.</a:t>
            </a:r>
          </a:p>
          <a:p>
            <a:r>
              <a:rPr lang="en-US" dirty="0"/>
              <a:t>Hansen, R. O., and Y. Miyazaki, 1984, Continuation of potential </a:t>
            </a:r>
            <a:r>
              <a:rPr lang="en-US" dirty="0" smtClean="0"/>
              <a:t>fields </a:t>
            </a:r>
            <a:r>
              <a:rPr lang="en-US" dirty="0"/>
              <a:t>between </a:t>
            </a:r>
            <a:r>
              <a:rPr lang="en-US" dirty="0" smtClean="0"/>
              <a:t>arbitrary </a:t>
            </a:r>
            <a:r>
              <a:rPr lang="pt-BR" dirty="0" err="1" smtClean="0"/>
              <a:t>surfaces</a:t>
            </a:r>
            <a:r>
              <a:rPr lang="pt-BR" dirty="0"/>
              <a:t>: GEOPHYSICS, 49, </a:t>
            </a:r>
            <a:r>
              <a:rPr lang="pt-BR" dirty="0" smtClean="0"/>
              <a:t>787-795.</a:t>
            </a:r>
          </a:p>
          <a:p>
            <a:r>
              <a:rPr lang="en-US" dirty="0"/>
              <a:t>Silva, J. B. C., 1986, Reduction to the pole as an inverse problem and its application </a:t>
            </a:r>
            <a:r>
              <a:rPr lang="en-US" dirty="0" smtClean="0"/>
              <a:t>to low-latitude </a:t>
            </a:r>
            <a:r>
              <a:rPr lang="en-US" dirty="0"/>
              <a:t>anomalies: GEOPHYSICS, 51, </a:t>
            </a:r>
            <a:r>
              <a:rPr lang="en-US" dirty="0" smtClean="0"/>
              <a:t>369-382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 err="1" smtClean="0"/>
              <a:t>Leão</a:t>
            </a:r>
            <a:r>
              <a:rPr lang="en-US" dirty="0"/>
              <a:t>, J. W. D., and J. B. C. Silva, 1989, Discrete linear transformations of potential </a:t>
            </a:r>
            <a:r>
              <a:rPr lang="en-US" dirty="0" smtClean="0"/>
              <a:t>field </a:t>
            </a:r>
            <a:r>
              <a:rPr lang="pt-BR" dirty="0" smtClean="0"/>
              <a:t>data</a:t>
            </a:r>
            <a:r>
              <a:rPr lang="pt-BR" dirty="0"/>
              <a:t>: GEOPHYSICS, 54, </a:t>
            </a:r>
            <a:r>
              <a:rPr lang="pt-BR" dirty="0" smtClean="0"/>
              <a:t>497-507.</a:t>
            </a:r>
          </a:p>
          <a:p>
            <a:r>
              <a:rPr lang="en-US" dirty="0"/>
              <a:t>Cordell, L., 1992, A scattered equivalent-source method for interpolation and gridding of potential-field data in three dimensions: GEOPHYSICS, 57, 629-636.</a:t>
            </a:r>
          </a:p>
          <a:p>
            <a:r>
              <a:rPr lang="en-US" dirty="0" err="1"/>
              <a:t>Mendonça</a:t>
            </a:r>
            <a:r>
              <a:rPr lang="en-US" dirty="0"/>
              <a:t>, C. A., and J. B. C. Silva, 1994, The equivalent data concept applied to the interpolation of potential field data: GEOPHYSICS, 59, 722-732</a:t>
            </a:r>
            <a:r>
              <a:rPr lang="en-US" dirty="0" smtClean="0"/>
              <a:t>.</a:t>
            </a:r>
          </a:p>
          <a:p>
            <a:r>
              <a:rPr lang="en-US" dirty="0" err="1"/>
              <a:t>Gusp</a:t>
            </a:r>
            <a:r>
              <a:rPr lang="en-US" dirty="0"/>
              <a:t>, F., and I. Novara, 2009, Reduction to the pole and transformations of </a:t>
            </a:r>
            <a:r>
              <a:rPr lang="en-US" dirty="0" smtClean="0"/>
              <a:t>scattered magnetic </a:t>
            </a:r>
            <a:r>
              <a:rPr lang="en-US" dirty="0"/>
              <a:t>data using </a:t>
            </a:r>
            <a:r>
              <a:rPr lang="en-US" dirty="0" err="1"/>
              <a:t>newtonian</a:t>
            </a:r>
            <a:r>
              <a:rPr lang="en-US" dirty="0"/>
              <a:t> equivalent sources: GEOPHYSICS, 74, </a:t>
            </a:r>
            <a:r>
              <a:rPr lang="en-US" dirty="0" smtClean="0"/>
              <a:t>L67-L73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/>
              <a:t>Li, Y., and D. W. Oldenburg, 2010, Rapid construction of equivalent sources using wavelets</a:t>
            </a:r>
            <a:r>
              <a:rPr lang="en-US" dirty="0" smtClean="0"/>
              <a:t>: </a:t>
            </a:r>
            <a:r>
              <a:rPr lang="pt-BR" dirty="0" smtClean="0"/>
              <a:t>GEOPHYSICS</a:t>
            </a:r>
            <a:r>
              <a:rPr lang="pt-BR" dirty="0"/>
              <a:t>, 75, </a:t>
            </a:r>
            <a:r>
              <a:rPr lang="pt-BR" dirty="0" smtClean="0"/>
              <a:t>L51-L59.</a:t>
            </a:r>
          </a:p>
          <a:p>
            <a:r>
              <a:rPr lang="en-US" dirty="0"/>
              <a:t>Barnes, G., and J. Lumley, 2011, Processing gravity gradient data: GEOPHYSICS, 76</a:t>
            </a:r>
            <a:r>
              <a:rPr lang="en-US" dirty="0" smtClean="0"/>
              <a:t>, </a:t>
            </a:r>
            <a:r>
              <a:rPr lang="pt-BR" dirty="0" smtClean="0"/>
              <a:t>I33-I47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/>
              <a:t>Oliveira Jr., V. C., V. C. F. Barbosa, </a:t>
            </a:r>
            <a:r>
              <a:rPr lang="pt-BR" dirty="0" err="1"/>
              <a:t>and</a:t>
            </a:r>
            <a:r>
              <a:rPr lang="pt-BR" dirty="0"/>
              <a:t> L. </a:t>
            </a:r>
            <a:r>
              <a:rPr lang="pt-BR" dirty="0" err="1"/>
              <a:t>Uieda</a:t>
            </a:r>
            <a:r>
              <a:rPr lang="pt-BR" dirty="0"/>
              <a:t>, 2013, </a:t>
            </a:r>
            <a:r>
              <a:rPr lang="pt-BR" dirty="0" err="1"/>
              <a:t>Polynomial</a:t>
            </a:r>
            <a:r>
              <a:rPr lang="pt-BR" dirty="0"/>
              <a:t>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 smtClean="0"/>
              <a:t>: GEOPHYSICS</a:t>
            </a:r>
            <a:r>
              <a:rPr lang="pt-BR" dirty="0"/>
              <a:t>, 78, </a:t>
            </a:r>
            <a:r>
              <a:rPr lang="pt-BR" dirty="0" smtClean="0"/>
              <a:t>G1-G13</a:t>
            </a:r>
            <a:r>
              <a:rPr lang="pt-BR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1653678"/>
            <a:ext cx="9036496" cy="24591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Isso serve pra quê?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04048" y="469851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5562356" y="4581128"/>
            <a:ext cx="936104" cy="50405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</p:spTree>
    <p:extLst>
      <p:ext uri="{BB962C8B-B14F-4D97-AF65-F5344CB8AC3E}">
        <p14:creationId xmlns:p14="http://schemas.microsoft.com/office/powerpoint/2010/main" val="81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</p:spTree>
    <p:extLst>
      <p:ext uri="{BB962C8B-B14F-4D97-AF65-F5344CB8AC3E}">
        <p14:creationId xmlns:p14="http://schemas.microsoft.com/office/powerpoint/2010/main" val="294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2606</Words>
  <Application>Microsoft Office PowerPoint</Application>
  <PresentationFormat>Apresentação na tela (4:3)</PresentationFormat>
  <Paragraphs>465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Camada equivalente aplicada ao processamento e interpretação de dados de campos potenciais </vt:lpstr>
      <vt:lpstr>Introdução à Camada Equivalente</vt:lpstr>
      <vt:lpstr>Breve histórico</vt:lpstr>
      <vt:lpstr>Breve histórico</vt:lpstr>
      <vt:lpstr>Breve histórico</vt:lpstr>
      <vt:lpstr>Breve histórico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O que é uma camada equivalente?</vt:lpstr>
      <vt:lpstr>Apresentação do PowerPoint</vt:lpstr>
      <vt:lpstr>O que é uma camada equivalente?</vt:lpstr>
      <vt:lpstr>O que é uma camada equivalente?</vt:lpstr>
      <vt:lpstr>O que é uma camada equivalente?</vt:lpstr>
      <vt:lpstr>O que é uma camada equivalente?</vt:lpstr>
      <vt:lpstr>Apresentação do PowerPoint</vt:lpstr>
      <vt:lpstr>Como usar isso?</vt:lpstr>
      <vt:lpstr>Como usar isso?</vt:lpstr>
      <vt:lpstr>Como usar isso?</vt:lpstr>
      <vt:lpstr>Como usar isso?</vt:lpstr>
      <vt:lpstr>Como usar isso?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25</cp:revision>
  <dcterms:created xsi:type="dcterms:W3CDTF">2016-10-05T21:25:32Z</dcterms:created>
  <dcterms:modified xsi:type="dcterms:W3CDTF">2016-10-20T19:12:17Z</dcterms:modified>
</cp:coreProperties>
</file>