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72" r:id="rId3"/>
    <p:sldId id="273" r:id="rId4"/>
    <p:sldId id="275" r:id="rId5"/>
    <p:sldId id="276" r:id="rId6"/>
    <p:sldId id="281" r:id="rId7"/>
    <p:sldId id="277" r:id="rId8"/>
    <p:sldId id="278" r:id="rId9"/>
    <p:sldId id="279" r:id="rId10"/>
    <p:sldId id="280" r:id="rId11"/>
    <p:sldId id="282" r:id="rId12"/>
    <p:sldId id="283" r:id="rId13"/>
    <p:sldId id="284" r:id="rId14"/>
    <p:sldId id="285" r:id="rId15"/>
    <p:sldId id="287" r:id="rId16"/>
    <p:sldId id="288" r:id="rId17"/>
    <p:sldId id="289" r:id="rId18"/>
    <p:sldId id="286" r:id="rId19"/>
    <p:sldId id="291" r:id="rId20"/>
    <p:sldId id="292" r:id="rId21"/>
    <p:sldId id="293" r:id="rId22"/>
    <p:sldId id="294" r:id="rId23"/>
    <p:sldId id="295" r:id="rId24"/>
    <p:sldId id="301" r:id="rId25"/>
    <p:sldId id="298" r:id="rId26"/>
    <p:sldId id="297" r:id="rId27"/>
    <p:sldId id="300" r:id="rId28"/>
    <p:sldId id="299" r:id="rId29"/>
    <p:sldId id="305" r:id="rId30"/>
    <p:sldId id="302" r:id="rId31"/>
    <p:sldId id="303" r:id="rId32"/>
    <p:sldId id="304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274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68" d="100"/>
          <a:sy n="68" d="100"/>
        </p:scale>
        <p:origin x="-135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635D6-EE2A-430C-8A97-FAF656AE9F7E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2D64E-E67B-4A5C-903A-C54301E9C7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2D64E-E67B-4A5C-903A-C54301E9C7E2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544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1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00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0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27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78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7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9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68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05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37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E7A87-AD80-4CF8-A2FC-E38A060CEB8C}" type="datetimeFigureOut">
              <a:rPr lang="pt-BR" smtClean="0"/>
              <a:t>22/10/2016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85BB0-0740-4B96-9B53-E3F21B90D8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60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5.png"/><Relationship Id="rId1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12" Type="http://schemas.openxmlformats.org/officeDocument/2006/relationships/image" Target="../media/image33.png"/><Relationship Id="rId17" Type="http://schemas.openxmlformats.org/officeDocument/2006/relationships/image" Target="../media/image21.png"/><Relationship Id="rId2" Type="http://schemas.openxmlformats.org/officeDocument/2006/relationships/image" Target="../media/image1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5" Type="http://schemas.openxmlformats.org/officeDocument/2006/relationships/image" Target="../media/image20.png"/><Relationship Id="rId10" Type="http://schemas.openxmlformats.org/officeDocument/2006/relationships/image" Target="../media/image31.png"/><Relationship Id="rId4" Type="http://schemas.openxmlformats.org/officeDocument/2006/relationships/image" Target="../media/image19.png"/><Relationship Id="rId9" Type="http://schemas.openxmlformats.org/officeDocument/2006/relationships/image" Target="../media/image37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4" Type="http://schemas.openxmlformats.org/officeDocument/2006/relationships/image" Target="../media/image22.png"/><Relationship Id="rId9" Type="http://schemas.openxmlformats.org/officeDocument/2006/relationships/image" Target="../media/image40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10.png"/><Relationship Id="rId21" Type="http://schemas.openxmlformats.org/officeDocument/2006/relationships/image" Target="../media/image42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17" Type="http://schemas.openxmlformats.org/officeDocument/2006/relationships/image" Target="../media/image43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1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19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18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24" Type="http://schemas.openxmlformats.org/officeDocument/2006/relationships/image" Target="../media/image42.png"/><Relationship Id="rId5" Type="http://schemas.openxmlformats.org/officeDocument/2006/relationships/image" Target="../media/image23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9" Type="http://schemas.openxmlformats.org/officeDocument/2006/relationships/image" Target="../media/image44.png"/><Relationship Id="rId4" Type="http://schemas.openxmlformats.org/officeDocument/2006/relationships/image" Target="../media/image22.png"/><Relationship Id="rId14" Type="http://schemas.openxmlformats.org/officeDocument/2006/relationships/image" Target="../media/image20.png"/><Relationship Id="rId22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5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6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48.png"/><Relationship Id="rId17" Type="http://schemas.openxmlformats.org/officeDocument/2006/relationships/image" Target="../media/image42.png"/><Relationship Id="rId2" Type="http://schemas.openxmlformats.org/officeDocument/2006/relationships/image" Target="../media/image17.png"/><Relationship Id="rId16" Type="http://schemas.openxmlformats.org/officeDocument/2006/relationships/image" Target="../media/image40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9" Type="http://schemas.openxmlformats.org/officeDocument/2006/relationships/image" Target="../media/image47.png"/><Relationship Id="rId4" Type="http://schemas.openxmlformats.org/officeDocument/2006/relationships/image" Target="../media/image22.png"/><Relationship Id="rId1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1.png"/><Relationship Id="rId3" Type="http://schemas.openxmlformats.org/officeDocument/2006/relationships/image" Target="../media/image17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5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42.png"/><Relationship Id="rId4" Type="http://schemas.openxmlformats.org/officeDocument/2006/relationships/image" Target="../media/image210.png"/><Relationship Id="rId1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2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1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42.png"/><Relationship Id="rId4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0.png"/><Relationship Id="rId18" Type="http://schemas.openxmlformats.org/officeDocument/2006/relationships/image" Target="../media/image53.png"/><Relationship Id="rId3" Type="http://schemas.openxmlformats.org/officeDocument/2006/relationships/image" Target="../media/image210.png"/><Relationship Id="rId7" Type="http://schemas.openxmlformats.org/officeDocument/2006/relationships/image" Target="../media/image33.png"/><Relationship Id="rId12" Type="http://schemas.openxmlformats.org/officeDocument/2006/relationships/image" Target="../media/image39.png"/><Relationship Id="rId17" Type="http://schemas.openxmlformats.org/officeDocument/2006/relationships/image" Target="../media/image47.png"/><Relationship Id="rId2" Type="http://schemas.openxmlformats.org/officeDocument/2006/relationships/image" Target="../media/image1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image" Target="../media/image23.png"/><Relationship Id="rId15" Type="http://schemas.openxmlformats.org/officeDocument/2006/relationships/image" Target="../media/image42.png"/><Relationship Id="rId19" Type="http://schemas.openxmlformats.org/officeDocument/2006/relationships/image" Target="../media/image52.png"/><Relationship Id="rId4" Type="http://schemas.openxmlformats.org/officeDocument/2006/relationships/image" Target="../media/image22.png"/><Relationship Id="rId1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65.png"/><Relationship Id="rId4" Type="http://schemas.openxmlformats.org/officeDocument/2006/relationships/image" Target="../media/image57.png"/><Relationship Id="rId9" Type="http://schemas.openxmlformats.org/officeDocument/2006/relationships/image" Target="../media/image640.png"/><Relationship Id="rId1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0.png"/><Relationship Id="rId10" Type="http://schemas.openxmlformats.org/officeDocument/2006/relationships/image" Target="../media/image64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73.png"/><Relationship Id="rId16" Type="http://schemas.openxmlformats.org/officeDocument/2006/relationships/image" Target="../media/image7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1.png"/><Relationship Id="rId10" Type="http://schemas.openxmlformats.org/officeDocument/2006/relationships/image" Target="../media/image640.png"/><Relationship Id="rId19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17" Type="http://schemas.openxmlformats.org/officeDocument/2006/relationships/image" Target="../media/image73.png"/><Relationship Id="rId2" Type="http://schemas.openxmlformats.org/officeDocument/2006/relationships/image" Target="../media/image6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77.png"/><Relationship Id="rId10" Type="http://schemas.openxmlformats.org/officeDocument/2006/relationships/image" Target="../media/image640.png"/><Relationship Id="rId19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2.png"/><Relationship Id="rId3" Type="http://schemas.openxmlformats.org/officeDocument/2006/relationships/image" Target="../media/image55.png"/><Relationship Id="rId21" Type="http://schemas.openxmlformats.org/officeDocument/2006/relationships/image" Target="../media/image78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0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18" Type="http://schemas.openxmlformats.org/officeDocument/2006/relationships/image" Target="../media/image73.png"/><Relationship Id="rId26" Type="http://schemas.openxmlformats.org/officeDocument/2006/relationships/image" Target="../media/image83.png"/><Relationship Id="rId3" Type="http://schemas.openxmlformats.org/officeDocument/2006/relationships/image" Target="../media/image55.png"/><Relationship Id="rId21" Type="http://schemas.openxmlformats.org/officeDocument/2006/relationships/image" Target="../media/image78.png"/><Relationship Id="rId7" Type="http://schemas.openxmlformats.org/officeDocument/2006/relationships/image" Target="../media/image59.png"/><Relationship Id="rId17" Type="http://schemas.openxmlformats.org/officeDocument/2006/relationships/image" Target="../media/image76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2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79.png"/><Relationship Id="rId5" Type="http://schemas.openxmlformats.org/officeDocument/2006/relationships/image" Target="../media/image57.png"/><Relationship Id="rId15" Type="http://schemas.openxmlformats.org/officeDocument/2006/relationships/image" Target="../media/image81.png"/><Relationship Id="rId23" Type="http://schemas.openxmlformats.org/officeDocument/2006/relationships/image" Target="../media/image7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5.png"/><Relationship Id="rId3" Type="http://schemas.openxmlformats.org/officeDocument/2006/relationships/image" Target="../media/image55.png"/><Relationship Id="rId21" Type="http://schemas.openxmlformats.org/officeDocument/2006/relationships/image" Target="../media/image78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0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7.png"/><Relationship Id="rId3" Type="http://schemas.openxmlformats.org/officeDocument/2006/relationships/image" Target="../media/image55.png"/><Relationship Id="rId21" Type="http://schemas.openxmlformats.org/officeDocument/2006/relationships/image" Target="../media/image78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0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28" Type="http://schemas.openxmlformats.org/officeDocument/2006/relationships/image" Target="../media/image89.png"/><Relationship Id="rId31" Type="http://schemas.openxmlformats.org/officeDocument/2006/relationships/image" Target="../media/image8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8.png"/><Relationship Id="rId30" Type="http://schemas.openxmlformats.org/officeDocument/2006/relationships/image" Target="../media/image8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7.png"/><Relationship Id="rId3" Type="http://schemas.openxmlformats.org/officeDocument/2006/relationships/image" Target="../media/image55.png"/><Relationship Id="rId21" Type="http://schemas.openxmlformats.org/officeDocument/2006/relationships/image" Target="../media/image91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0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79.png"/><Relationship Id="rId28" Type="http://schemas.openxmlformats.org/officeDocument/2006/relationships/image" Target="../media/image89.png"/><Relationship Id="rId31" Type="http://schemas.openxmlformats.org/officeDocument/2006/relationships/image" Target="../media/image85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8.png"/><Relationship Id="rId30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7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4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9.png"/><Relationship Id="rId31" Type="http://schemas.openxmlformats.org/officeDocument/2006/relationships/image" Target="../media/image9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9.png"/><Relationship Id="rId27" Type="http://schemas.openxmlformats.org/officeDocument/2006/relationships/image" Target="../media/image88.png"/><Relationship Id="rId30" Type="http://schemas.openxmlformats.org/officeDocument/2006/relationships/image" Target="../media/image8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7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4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89.png"/><Relationship Id="rId31" Type="http://schemas.openxmlformats.org/officeDocument/2006/relationships/image" Target="../media/image93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9.png"/><Relationship Id="rId27" Type="http://schemas.openxmlformats.org/officeDocument/2006/relationships/image" Target="../media/image88.png"/><Relationship Id="rId30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8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6.png"/><Relationship Id="rId32" Type="http://schemas.openxmlformats.org/officeDocument/2006/relationships/image" Target="../media/image98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80.png"/><Relationship Id="rId28" Type="http://schemas.openxmlformats.org/officeDocument/2006/relationships/image" Target="../media/image90.png"/><Relationship Id="rId31" Type="http://schemas.openxmlformats.org/officeDocument/2006/relationships/image" Target="../media/image9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94.png"/><Relationship Id="rId27" Type="http://schemas.openxmlformats.org/officeDocument/2006/relationships/image" Target="../media/image89.png"/><Relationship Id="rId30" Type="http://schemas.openxmlformats.org/officeDocument/2006/relationships/image" Target="../media/image9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9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86.png"/><Relationship Id="rId28" Type="http://schemas.openxmlformats.org/officeDocument/2006/relationships/image" Target="../media/image9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80.png"/><Relationship Id="rId27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6.png"/><Relationship Id="rId26" Type="http://schemas.openxmlformats.org/officeDocument/2006/relationships/image" Target="../media/image89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7" Type="http://schemas.openxmlformats.org/officeDocument/2006/relationships/image" Target="../media/image59.png"/><Relationship Id="rId17" Type="http://schemas.openxmlformats.org/officeDocument/2006/relationships/image" Target="../media/image73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76.png"/><Relationship Id="rId20" Type="http://schemas.openxmlformats.org/officeDocument/2006/relationships/image" Target="../media/image760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24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72.png"/><Relationship Id="rId23" Type="http://schemas.openxmlformats.org/officeDocument/2006/relationships/image" Target="../media/image86.png"/><Relationship Id="rId28" Type="http://schemas.openxmlformats.org/officeDocument/2006/relationships/image" Target="../media/image99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80.png"/><Relationship Id="rId27" Type="http://schemas.openxmlformats.org/officeDocument/2006/relationships/image" Target="../media/image90.png"/><Relationship Id="rId30" Type="http://schemas.openxmlformats.org/officeDocument/2006/relationships/image" Target="../media/image10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Camada equivalente aplicada ao processamento e interpretação de dados de campos potenciais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0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tângulo 57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8" name="Retângulo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0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luxograma: Conector 37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3203848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3923928" y="69269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3356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2627784" y="148478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/>
          <p:cNvSpPr/>
          <p:nvPr/>
        </p:nvSpPr>
        <p:spPr>
          <a:xfrm>
            <a:off x="23397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/>
          <p:cNvSpPr/>
          <p:nvPr/>
        </p:nvSpPr>
        <p:spPr>
          <a:xfrm>
            <a:off x="305983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4427984" y="126876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413995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5148064" y="119675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/>
          <p:cNvSpPr/>
          <p:nvPr/>
        </p:nvSpPr>
        <p:spPr>
          <a:xfrm>
            <a:off x="4932040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/>
          <p:cNvSpPr/>
          <p:nvPr/>
        </p:nvSpPr>
        <p:spPr>
          <a:xfrm>
            <a:off x="5940152" y="105273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/>
          <p:cNvSpPr/>
          <p:nvPr/>
        </p:nvSpPr>
        <p:spPr>
          <a:xfrm>
            <a:off x="6012160" y="155679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5580112" y="206084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/>
          <p:cNvSpPr/>
          <p:nvPr/>
        </p:nvSpPr>
        <p:spPr>
          <a:xfrm>
            <a:off x="7308304" y="62068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/>
          <p:cNvSpPr/>
          <p:nvPr/>
        </p:nvSpPr>
        <p:spPr>
          <a:xfrm>
            <a:off x="6804248" y="170080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/>
          <p:cNvSpPr/>
          <p:nvPr/>
        </p:nvSpPr>
        <p:spPr>
          <a:xfrm>
            <a:off x="6300192" y="2204864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/>
          <p:cNvSpPr/>
          <p:nvPr/>
        </p:nvSpPr>
        <p:spPr>
          <a:xfrm>
            <a:off x="7020272" y="2132856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7668344" y="1340768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835696" y="2348880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265" y="2852936"/>
                <a:ext cx="464679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0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sz="20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pt-BR" sz="20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0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sz="20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4474695"/>
                <a:ext cx="4738990" cy="53848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rma livre 54"/>
          <p:cNvSpPr/>
          <p:nvPr/>
        </p:nvSpPr>
        <p:spPr>
          <a:xfrm>
            <a:off x="1698171" y="449943"/>
            <a:ext cx="6400800" cy="2133600"/>
          </a:xfrm>
          <a:custGeom>
            <a:avLst/>
            <a:gdLst>
              <a:gd name="connsiteX0" fmla="*/ 1161143 w 6400800"/>
              <a:gd name="connsiteY0" fmla="*/ 595086 h 2133600"/>
              <a:gd name="connsiteX1" fmla="*/ 769258 w 6400800"/>
              <a:gd name="connsiteY1" fmla="*/ 1132114 h 2133600"/>
              <a:gd name="connsiteX2" fmla="*/ 435429 w 6400800"/>
              <a:gd name="connsiteY2" fmla="*/ 1524000 h 2133600"/>
              <a:gd name="connsiteX3" fmla="*/ 174172 w 6400800"/>
              <a:gd name="connsiteY3" fmla="*/ 1814286 h 2133600"/>
              <a:gd name="connsiteX4" fmla="*/ 0 w 6400800"/>
              <a:gd name="connsiteY4" fmla="*/ 2046514 h 2133600"/>
              <a:gd name="connsiteX5" fmla="*/ 58058 w 6400800"/>
              <a:gd name="connsiteY5" fmla="*/ 2119086 h 2133600"/>
              <a:gd name="connsiteX6" fmla="*/ 232229 w 6400800"/>
              <a:gd name="connsiteY6" fmla="*/ 2133600 h 2133600"/>
              <a:gd name="connsiteX7" fmla="*/ 580572 w 6400800"/>
              <a:gd name="connsiteY7" fmla="*/ 2075543 h 2133600"/>
              <a:gd name="connsiteX8" fmla="*/ 1770743 w 6400800"/>
              <a:gd name="connsiteY8" fmla="*/ 2046514 h 2133600"/>
              <a:gd name="connsiteX9" fmla="*/ 3106058 w 6400800"/>
              <a:gd name="connsiteY9" fmla="*/ 1973943 h 2133600"/>
              <a:gd name="connsiteX10" fmla="*/ 4238172 w 6400800"/>
              <a:gd name="connsiteY10" fmla="*/ 1988457 h 2133600"/>
              <a:gd name="connsiteX11" fmla="*/ 4992915 w 6400800"/>
              <a:gd name="connsiteY11" fmla="*/ 2046514 h 2133600"/>
              <a:gd name="connsiteX12" fmla="*/ 5617029 w 6400800"/>
              <a:gd name="connsiteY12" fmla="*/ 2046514 h 2133600"/>
              <a:gd name="connsiteX13" fmla="*/ 5805715 w 6400800"/>
              <a:gd name="connsiteY13" fmla="*/ 1727200 h 2133600"/>
              <a:gd name="connsiteX14" fmla="*/ 6183086 w 6400800"/>
              <a:gd name="connsiteY14" fmla="*/ 1277257 h 2133600"/>
              <a:gd name="connsiteX15" fmla="*/ 6386286 w 6400800"/>
              <a:gd name="connsiteY15" fmla="*/ 827314 h 2133600"/>
              <a:gd name="connsiteX16" fmla="*/ 6400800 w 6400800"/>
              <a:gd name="connsiteY16" fmla="*/ 508000 h 2133600"/>
              <a:gd name="connsiteX17" fmla="*/ 6125029 w 6400800"/>
              <a:gd name="connsiteY17" fmla="*/ 87086 h 2133600"/>
              <a:gd name="connsiteX18" fmla="*/ 5718629 w 6400800"/>
              <a:gd name="connsiteY18" fmla="*/ 0 h 2133600"/>
              <a:gd name="connsiteX19" fmla="*/ 4920343 w 6400800"/>
              <a:gd name="connsiteY19" fmla="*/ 58057 h 2133600"/>
              <a:gd name="connsiteX20" fmla="*/ 4209143 w 6400800"/>
              <a:gd name="connsiteY20" fmla="*/ 203200 h 2133600"/>
              <a:gd name="connsiteX21" fmla="*/ 3715658 w 6400800"/>
              <a:gd name="connsiteY21" fmla="*/ 362857 h 2133600"/>
              <a:gd name="connsiteX22" fmla="*/ 3454400 w 6400800"/>
              <a:gd name="connsiteY22" fmla="*/ 420914 h 2133600"/>
              <a:gd name="connsiteX23" fmla="*/ 3178629 w 6400800"/>
              <a:gd name="connsiteY23" fmla="*/ 420914 h 2133600"/>
              <a:gd name="connsiteX24" fmla="*/ 2685143 w 6400800"/>
              <a:gd name="connsiteY24" fmla="*/ 420914 h 2133600"/>
              <a:gd name="connsiteX25" fmla="*/ 2481943 w 6400800"/>
              <a:gd name="connsiteY25" fmla="*/ 58057 h 2133600"/>
              <a:gd name="connsiteX26" fmla="*/ 1770743 w 6400800"/>
              <a:gd name="connsiteY26" fmla="*/ 87086 h 2133600"/>
              <a:gd name="connsiteX27" fmla="*/ 1335315 w 6400800"/>
              <a:gd name="connsiteY27" fmla="*/ 348343 h 2133600"/>
              <a:gd name="connsiteX28" fmla="*/ 1306286 w 6400800"/>
              <a:gd name="connsiteY28" fmla="*/ 42091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0800" h="2133600">
                <a:moveTo>
                  <a:pt x="1161143" y="595086"/>
                </a:moveTo>
                <a:lnTo>
                  <a:pt x="769258" y="1132114"/>
                </a:lnTo>
                <a:lnTo>
                  <a:pt x="435429" y="1524000"/>
                </a:lnTo>
                <a:lnTo>
                  <a:pt x="174172" y="1814286"/>
                </a:lnTo>
                <a:lnTo>
                  <a:pt x="0" y="2046514"/>
                </a:lnTo>
                <a:lnTo>
                  <a:pt x="58058" y="2119086"/>
                </a:lnTo>
                <a:lnTo>
                  <a:pt x="232229" y="2133600"/>
                </a:lnTo>
                <a:lnTo>
                  <a:pt x="580572" y="2075543"/>
                </a:lnTo>
                <a:lnTo>
                  <a:pt x="1770743" y="2046514"/>
                </a:lnTo>
                <a:lnTo>
                  <a:pt x="3106058" y="1973943"/>
                </a:lnTo>
                <a:lnTo>
                  <a:pt x="4238172" y="1988457"/>
                </a:lnTo>
                <a:lnTo>
                  <a:pt x="4992915" y="2046514"/>
                </a:lnTo>
                <a:lnTo>
                  <a:pt x="5617029" y="2046514"/>
                </a:lnTo>
                <a:lnTo>
                  <a:pt x="5805715" y="1727200"/>
                </a:lnTo>
                <a:lnTo>
                  <a:pt x="6183086" y="1277257"/>
                </a:lnTo>
                <a:lnTo>
                  <a:pt x="6386286" y="827314"/>
                </a:lnTo>
                <a:lnTo>
                  <a:pt x="6400800" y="508000"/>
                </a:lnTo>
                <a:lnTo>
                  <a:pt x="6125029" y="87086"/>
                </a:lnTo>
                <a:lnTo>
                  <a:pt x="5718629" y="0"/>
                </a:lnTo>
                <a:lnTo>
                  <a:pt x="4920343" y="58057"/>
                </a:lnTo>
                <a:lnTo>
                  <a:pt x="4209143" y="203200"/>
                </a:lnTo>
                <a:lnTo>
                  <a:pt x="3715658" y="362857"/>
                </a:lnTo>
                <a:lnTo>
                  <a:pt x="3454400" y="420914"/>
                </a:lnTo>
                <a:lnTo>
                  <a:pt x="3178629" y="420914"/>
                </a:lnTo>
                <a:lnTo>
                  <a:pt x="2685143" y="420914"/>
                </a:lnTo>
                <a:lnTo>
                  <a:pt x="2481943" y="58057"/>
                </a:lnTo>
                <a:lnTo>
                  <a:pt x="1770743" y="87086"/>
                </a:lnTo>
                <a:lnTo>
                  <a:pt x="1335315" y="348343"/>
                </a:lnTo>
                <a:lnTo>
                  <a:pt x="1306286" y="420914"/>
                </a:lnTo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2" name="Conector reto 51"/>
          <p:cNvCxnSpPr/>
          <p:nvPr/>
        </p:nvCxnSpPr>
        <p:spPr>
          <a:xfrm flipV="1">
            <a:off x="3067366" y="556055"/>
            <a:ext cx="2073323" cy="3333459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5076056" y="476672"/>
            <a:ext cx="144016" cy="14401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ângulo 16"/>
              <p:cNvSpPr/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0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7" name="Retângulo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260648"/>
                <a:ext cx="1282339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9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87624" y="2566645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De onde vem esta equação?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82660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49187" y="1030829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Esta equação é deduzida a partir das </a:t>
            </a:r>
            <a:r>
              <a:rPr lang="pt-BR" sz="3600" b="1" dirty="0" smtClean="0"/>
              <a:t>identidades de Green</a:t>
            </a:r>
            <a:r>
              <a:rPr lang="pt-BR" sz="3600" dirty="0" smtClean="0"/>
              <a:t> (Green, 1871; </a:t>
            </a:r>
            <a:r>
              <a:rPr lang="pt-BR" sz="3600" dirty="0" err="1" smtClean="0"/>
              <a:t>Kellogg</a:t>
            </a:r>
            <a:r>
              <a:rPr lang="pt-BR" sz="3600" dirty="0" smtClean="0"/>
              <a:t>, 1929)</a:t>
            </a:r>
            <a:endParaRPr lang="pt-B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pt-BR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pt-BR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000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pt-BR" sz="2000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pt-BR" sz="20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/>
                                    </a:rPr>
                                    <m:t>𝑑</m:t>
                                  </m:r>
                                  <m:d>
                                    <m:dPr>
                                      <m:ctrlPr>
                                        <a:rPr lang="pt-BR" sz="20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pt-BR" sz="2000" i="1">
                                          <a:latin typeface="Cambria Math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BR" sz="20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pt-BR" sz="20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pt-BR" sz="2000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pt-BR" sz="20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pt-BR" sz="2000" i="1">
                                  <a:latin typeface="Cambria Math"/>
                                </a:rPr>
                                <m:t>𝑑𝑥𝑑𝑦</m:t>
                              </m:r>
                            </m:e>
                          </m:nary>
                        </m:e>
                      </m:nary>
                      <m:r>
                        <a:rPr lang="pt-BR" sz="2000" b="0" i="1" smtClean="0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pt-BR" sz="2000" b="0" i="1" smtClean="0">
                          <a:latin typeface="Cambria Math"/>
                        </a:rPr>
                        <m:t>&gt;</m:t>
                      </m:r>
                      <m:sSub>
                        <m:sSub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733256"/>
                <a:ext cx="6770764" cy="10082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2670764" y="5261138"/>
            <a:ext cx="3783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Integral de continuação para cima</a:t>
            </a:r>
            <a:endParaRPr lang="pt-BR" sz="2000" b="1" dirty="0"/>
          </a:p>
        </p:txBody>
      </p:sp>
      <p:sp>
        <p:nvSpPr>
          <p:cNvPr id="5" name="CaixaDeTexto 4"/>
          <p:cNvSpPr txBox="1"/>
          <p:nvPr/>
        </p:nvSpPr>
        <p:spPr>
          <a:xfrm>
            <a:off x="842098" y="2996952"/>
            <a:ext cx="7445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As identidades de Green são extremamente importantes no estudo de funções harmônicas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1265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268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12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6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79512" y="1700808"/>
            <a:ext cx="160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Campo vetorial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56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3576353" y="260648"/>
            <a:ext cx="2894123" cy="12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rgbClr val="FF0000"/>
                </a:solidFill>
              </a:rPr>
              <a:t>Por simplicidade, as coordenadas onde o campo e suas componentes são calculados foram omitidas</a:t>
            </a:r>
            <a:endParaRPr lang="pt-BR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2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60265" y="2060848"/>
            <a:ext cx="6423471" cy="1470025"/>
          </a:xfrm>
        </p:spPr>
        <p:txBody>
          <a:bodyPr>
            <a:normAutofit/>
          </a:bodyPr>
          <a:lstStyle/>
          <a:p>
            <a:r>
              <a:rPr lang="pt-BR" b="1" dirty="0" smtClean="0"/>
              <a:t>Identidades de Green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764632"/>
            <a:ext cx="6400800" cy="1752600"/>
          </a:xfrm>
        </p:spPr>
        <p:txBody>
          <a:bodyPr/>
          <a:lstStyle/>
          <a:p>
            <a:r>
              <a:rPr lang="pt-BR" dirty="0" smtClean="0"/>
              <a:t>Vanderlei C. Oliveira Jr.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509120"/>
            <a:ext cx="2251714" cy="191836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959440" y="4583559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2016</a:t>
            </a:r>
            <a:endParaRPr lang="pt-BR" sz="280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157192"/>
            <a:ext cx="1562456" cy="105434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79" y="260648"/>
            <a:ext cx="3600000" cy="72776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73779"/>
            <a:ext cx="3600000" cy="9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5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Divergente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𝐅</m:t>
                    </m:r>
                  </m:oMath>
                </a14:m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421" y="1844824"/>
                <a:ext cx="1351127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 r="-135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de seta reta 26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12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ector de seta reta 16"/>
          <p:cNvCxnSpPr>
            <a:cxnSpLocks noChangeAspect="1"/>
          </p:cNvCxnSpPr>
          <p:nvPr/>
        </p:nvCxnSpPr>
        <p:spPr>
          <a:xfrm flipV="1">
            <a:off x="7221782" y="3025418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cxnSpLocks noChangeAspect="1"/>
          </p:cNvCxnSpPr>
          <p:nvPr/>
        </p:nvCxnSpPr>
        <p:spPr>
          <a:xfrm rot="16200000" flipV="1">
            <a:off x="7374182" y="2291093"/>
            <a:ext cx="1224000" cy="105154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/>
          <p:cNvSpPr/>
          <p:nvPr/>
        </p:nvSpPr>
        <p:spPr>
          <a:xfrm rot="19237448">
            <a:off x="8064491" y="3064867"/>
            <a:ext cx="180000" cy="1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>
            <a:cxnSpLocks noChangeAspect="1"/>
          </p:cNvCxnSpPr>
          <p:nvPr/>
        </p:nvCxnSpPr>
        <p:spPr>
          <a:xfrm flipV="1">
            <a:off x="7378383" y="3176752"/>
            <a:ext cx="900000" cy="773196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380312" y="3668214"/>
            <a:ext cx="325173" cy="279356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>
            <a:off x="8136491" y="3136867"/>
            <a:ext cx="36000" cy="36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8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Componente de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/>
                  <a:t> na direção do vetor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FF0000"/>
                        </a:solidFill>
                        <a:latin typeface="Cambria Math"/>
                      </a:rPr>
                      <m:t>𝐧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51756"/>
                <a:ext cx="1839740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311" r="-1325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8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0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7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 smtClean="0">
                    <a:solidFill>
                      <a:srgbClr val="0000FF"/>
                    </a:solidFill>
                  </a:rPr>
                  <a:t>Campo </a:t>
                </a:r>
                <a14:m>
                  <m:oMath xmlns:m="http://schemas.openxmlformats.org/officeDocument/2006/math">
                    <m:r>
                      <a:rPr lang="pt-BR" b="1" i="0" smtClean="0">
                        <a:solidFill>
                          <a:srgbClr val="0000FF"/>
                        </a:solidFill>
                        <a:latin typeface="Cambria Math"/>
                      </a:rPr>
                      <m:t>𝐅</m:t>
                    </m:r>
                  </m:oMath>
                </a14:m>
                <a:r>
                  <a:rPr lang="pt-BR" dirty="0" smtClean="0">
                    <a:solidFill>
                      <a:srgbClr val="0000FF"/>
                    </a:solidFill>
                  </a:rPr>
                  <a:t> sobre a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0000FF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294272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1867" t="-8333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50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>
                    <a:solidFill>
                      <a:srgbClr val="FF0000"/>
                    </a:solidFill>
                  </a:rPr>
                  <a:t>Vetores unitários normais à superfície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FF0000"/>
                        </a:solidFill>
                        <a:latin typeface="Cambria Math"/>
                      </a:rPr>
                      <m:t>𝑆</m:t>
                    </m:r>
                  </m:oMath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5013176"/>
                <a:ext cx="2003872" cy="923330"/>
              </a:xfrm>
              <a:prstGeom prst="rect">
                <a:avLst/>
              </a:prstGeom>
              <a:blipFill rotWithShape="1">
                <a:blip r:embed="rId12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4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51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1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4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1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2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380312" y="2780928"/>
            <a:ext cx="576064" cy="1166936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 flipV="1">
            <a:off x="6012160" y="2204865"/>
            <a:ext cx="314296" cy="64807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V="1">
            <a:off x="7127099" y="2132856"/>
            <a:ext cx="288032" cy="1296144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V="1">
            <a:off x="6732240" y="2060848"/>
            <a:ext cx="92404" cy="1022921"/>
          </a:xfrm>
          <a:prstGeom prst="straightConnector1">
            <a:avLst/>
          </a:prstGeom>
          <a:ln w="28575">
            <a:solidFill>
              <a:srgbClr val="0000FF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de seta reta 29"/>
          <p:cNvCxnSpPr>
            <a:cxnSpLocks noChangeAspect="1"/>
          </p:cNvCxnSpPr>
          <p:nvPr/>
        </p:nvCxnSpPr>
        <p:spPr>
          <a:xfrm rot="1020000" flipV="1">
            <a:off x="6890529" y="2137326"/>
            <a:ext cx="6319" cy="96998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 rot="1020000" flipV="1">
            <a:off x="6810190" y="266239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cxnSpLocks noChangeAspect="1"/>
          </p:cNvCxnSpPr>
          <p:nvPr/>
        </p:nvCxnSpPr>
        <p:spPr>
          <a:xfrm flipV="1">
            <a:off x="6358552" y="2185852"/>
            <a:ext cx="4437" cy="680400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 flipV="1">
            <a:off x="6355728" y="2434536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cxnSpLocks noChangeAspect="1"/>
          </p:cNvCxnSpPr>
          <p:nvPr/>
        </p:nvCxnSpPr>
        <p:spPr>
          <a:xfrm rot="2040000" flipV="1">
            <a:off x="7460161" y="2361390"/>
            <a:ext cx="7625" cy="1169178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rot="2040000" flipV="1">
            <a:off x="7255886" y="3032314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cxnSpLocks noChangeAspect="1"/>
          </p:cNvCxnSpPr>
          <p:nvPr/>
        </p:nvCxnSpPr>
        <p:spPr>
          <a:xfrm rot="3120000" flipV="1">
            <a:off x="7829941" y="3035454"/>
            <a:ext cx="7342" cy="1125875"/>
          </a:xfrm>
          <a:prstGeom prst="straightConnector1">
            <a:avLst/>
          </a:prstGeom>
          <a:ln w="28575">
            <a:solidFill>
              <a:srgbClr val="00B05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2713555" y="4221088"/>
            <a:ext cx="652749" cy="3920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/>
          <p:cNvCxnSpPr/>
          <p:nvPr/>
        </p:nvCxnSpPr>
        <p:spPr>
          <a:xfrm rot="3120000" flipV="1">
            <a:off x="7557826" y="3599821"/>
            <a:ext cx="2824" cy="433029"/>
          </a:xfrm>
          <a:prstGeom prst="straightConnector1">
            <a:avLst/>
          </a:prstGeom>
          <a:ln w="28575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12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13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4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3923928" y="2772035"/>
            <a:ext cx="4849013" cy="224114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solidFill>
                  <a:srgbClr val="FF0000"/>
                </a:solidFill>
              </a:rPr>
              <a:t>Estas funções não têm nenhuma relação com os potenciais gravitacionais apresentados na parte sobre o distúrbio de gravidade!</a:t>
            </a:r>
            <a:endParaRPr lang="pt-B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17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60749" y="1419845"/>
            <a:ext cx="7406023" cy="366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A técnica da camada equivalente é baseada em uma equação integral chamada </a:t>
            </a:r>
            <a:r>
              <a:rPr lang="pt-BR" sz="3200" b="1" dirty="0" smtClean="0"/>
              <a:t>integral de continuação para cima</a:t>
            </a:r>
            <a:r>
              <a:rPr lang="pt-BR" sz="3200" dirty="0"/>
              <a:t> (</a:t>
            </a:r>
            <a:r>
              <a:rPr lang="pt-BR" sz="3200" dirty="0" err="1"/>
              <a:t>Skeels</a:t>
            </a:r>
            <a:r>
              <a:rPr lang="pt-BR" sz="3200" dirty="0"/>
              <a:t>, 1947; Henderson </a:t>
            </a:r>
            <a:r>
              <a:rPr lang="pt-BR" sz="3200" dirty="0" err="1"/>
              <a:t>and</a:t>
            </a:r>
            <a:r>
              <a:rPr lang="pt-BR" sz="3200" dirty="0"/>
              <a:t> </a:t>
            </a:r>
            <a:r>
              <a:rPr lang="pt-BR" sz="3200" dirty="0" err="1"/>
              <a:t>Zietz</a:t>
            </a:r>
            <a:r>
              <a:rPr lang="pt-BR" sz="3200" dirty="0"/>
              <a:t>, 1949; Henderson, 1960; Roy, 1962; </a:t>
            </a:r>
            <a:r>
              <a:rPr lang="pt-BR" sz="3200" dirty="0" err="1"/>
              <a:t>Bhattacharyya</a:t>
            </a:r>
            <a:r>
              <a:rPr lang="pt-BR" sz="3200" dirty="0"/>
              <a:t>,</a:t>
            </a:r>
          </a:p>
          <a:p>
            <a:pPr algn="ctr"/>
            <a:r>
              <a:rPr lang="pt-BR" sz="3200" dirty="0"/>
              <a:t>1967; Henderson, 1970; </a:t>
            </a:r>
            <a:r>
              <a:rPr lang="pt-BR" sz="3200" dirty="0" err="1"/>
              <a:t>Twomey</a:t>
            </a:r>
            <a:r>
              <a:rPr lang="pt-BR" sz="3200" dirty="0"/>
              <a:t>, 1977; </a:t>
            </a:r>
            <a:r>
              <a:rPr lang="pt-BR" sz="3200" dirty="0" err="1"/>
              <a:t>Blakely</a:t>
            </a:r>
            <a:r>
              <a:rPr lang="pt-BR" sz="3200" dirty="0"/>
              <a:t>, 1996)</a:t>
            </a:r>
          </a:p>
        </p:txBody>
      </p:sp>
    </p:spTree>
    <p:extLst>
      <p:ext uri="{BB962C8B-B14F-4D97-AF65-F5344CB8AC3E}">
        <p14:creationId xmlns:p14="http://schemas.microsoft.com/office/powerpoint/2010/main" val="181763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858753" y="5085184"/>
            <a:ext cx="25064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Teorema da divergência</a:t>
            </a:r>
            <a:r>
              <a:rPr lang="pt-BR" dirty="0" smtClean="0"/>
              <a:t>,</a:t>
            </a:r>
            <a:endParaRPr lang="pt-BR" dirty="0"/>
          </a:p>
          <a:p>
            <a:pPr algn="ctr"/>
            <a:r>
              <a:rPr lang="pt-BR" b="1" dirty="0" smtClean="0"/>
              <a:t>Teorema de Gauss</a:t>
            </a:r>
            <a:r>
              <a:rPr lang="pt-BR" dirty="0" smtClean="0"/>
              <a:t> ou</a:t>
            </a:r>
          </a:p>
          <a:p>
            <a:pPr algn="ctr"/>
            <a:r>
              <a:rPr lang="pt-BR" b="1" dirty="0" smtClean="0"/>
              <a:t>Teorema de Green</a:t>
            </a:r>
          </a:p>
          <a:p>
            <a:pPr algn="ctr"/>
            <a:r>
              <a:rPr lang="pt-BR" dirty="0" smtClean="0"/>
              <a:t>(</a:t>
            </a:r>
            <a:r>
              <a:rPr lang="pt-BR" dirty="0" err="1" smtClean="0"/>
              <a:t>Kellogg</a:t>
            </a:r>
            <a:r>
              <a:rPr lang="pt-BR" dirty="0" smtClean="0"/>
              <a:t>, 1929)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8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8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7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41" y="3486199"/>
                <a:ext cx="426399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 flipV="1">
            <a:off x="5596301" y="3717032"/>
            <a:ext cx="1228343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114" y="4695527"/>
                <a:ext cx="430374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5224" y="5991671"/>
                <a:ext cx="407932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ector de seta reta 39"/>
          <p:cNvCxnSpPr/>
          <p:nvPr/>
        </p:nvCxnSpPr>
        <p:spPr>
          <a:xfrm>
            <a:off x="5600677" y="4725144"/>
            <a:ext cx="0" cy="1728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 rot="16200000">
            <a:off x="7127099" y="3194346"/>
            <a:ext cx="0" cy="306159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736" y="2956302"/>
                <a:ext cx="423128" cy="46166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ipse 48"/>
          <p:cNvSpPr/>
          <p:nvPr/>
        </p:nvSpPr>
        <p:spPr>
          <a:xfrm rot="18612148">
            <a:off x="6161295" y="2534958"/>
            <a:ext cx="1439252" cy="2354051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6350">
            <a:solidFill>
              <a:schemeClr val="tx1"/>
            </a:solidFill>
            <a:prstDash val="sysDot"/>
          </a:ln>
          <a:scene3d>
            <a:camera prst="orthographicFront"/>
            <a:lightRig rig="chilly" dir="t">
              <a:rot lat="0" lon="0" rev="12000000"/>
            </a:lightRig>
          </a:scene3d>
          <a:sp3d extrusionH="146050">
            <a:bevelT w="508000"/>
            <a:bevelB w="2095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948" y="4047455"/>
                <a:ext cx="429348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𝑦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pt-BR" dirty="0" smtClean="0"/>
                  <a:t> e 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harmônica em todos os pontos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79" y="5013176"/>
                <a:ext cx="2607835" cy="1477328"/>
              </a:xfrm>
              <a:prstGeom prst="rect">
                <a:avLst/>
              </a:prstGeom>
              <a:blipFill rotWithShape="1">
                <a:blip r:embed="rId19"/>
                <a:stretch>
                  <a:fillRect l="-1636" t="-2058" r="-1869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20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7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outro campo vetorial obtido trocando-se a ordem das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1351" t="-3289" r="-231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42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outro campo vetorial obtido trocando-se a ordem das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4581128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1351" t="-3289" r="-231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6090982" y="5737924"/>
            <a:ext cx="26574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Por mais estranho </a:t>
            </a:r>
            <a:r>
              <a:rPr lang="pt-BR" dirty="0" smtClean="0"/>
              <a:t>que isso pareça, isso é perfeitamente possível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13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5809007" y="5241974"/>
                <a:ext cx="315548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Este é a primeira identidade de Green obtida para este novo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𝐄</m:t>
                    </m:r>
                  </m:oMath>
                </a14:m>
                <a:endParaRPr lang="pt-BR" b="1" dirty="0" smtClean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07" y="5241974"/>
                <a:ext cx="3155481" cy="923330"/>
              </a:xfrm>
              <a:prstGeom prst="rect">
                <a:avLst/>
              </a:prstGeom>
              <a:blipFill rotWithShape="1">
                <a:blip r:embed="rId12"/>
                <a:stretch>
                  <a:fillRect l="-579" t="-3311" r="-1737" b="-9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3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0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0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000" i="1"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nary>
                      <m:r>
                        <a:rPr lang="pt-BR" sz="2000" i="1">
                          <a:latin typeface="Cambria Math"/>
                        </a:rPr>
                        <m:t>𝑑𝑣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0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724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400" i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rgbClr val="0000FF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5679568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5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38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Primeira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809007" y="5241974"/>
            <a:ext cx="3155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Subtraindo a </a:t>
            </a:r>
            <a:r>
              <a:rPr lang="pt-BR" dirty="0" smtClean="0">
                <a:solidFill>
                  <a:srgbClr val="0000FF"/>
                </a:solidFill>
              </a:rPr>
              <a:t>equação ao lado</a:t>
            </a:r>
            <a:r>
              <a:rPr lang="pt-BR" dirty="0"/>
              <a:t> </a:t>
            </a:r>
            <a:r>
              <a:rPr lang="pt-BR" dirty="0" smtClean="0">
                <a:solidFill>
                  <a:srgbClr val="FF0000"/>
                </a:solidFill>
              </a:rPr>
              <a:t>desta equação</a:t>
            </a:r>
            <a:r>
              <a:rPr lang="pt-BR" dirty="0" smtClean="0"/>
              <a:t>...</a:t>
            </a:r>
            <a:endParaRPr lang="pt-BR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pt-BR" sz="20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000" i="1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0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</m:nary>
                      <m:r>
                        <a:rPr lang="pt-BR" sz="2000" i="1">
                          <a:solidFill>
                            <a:srgbClr val="FF0000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0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0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0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0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0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463" y="4053455"/>
                <a:ext cx="4741041" cy="104727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4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CaixaDe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0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d>
                        <m:d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𝑥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𝑦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pt-BR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0648"/>
                <a:ext cx="3460819" cy="12661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3696525" cy="490840"/>
              </a:xfrm>
              <a:prstGeom prst="rect">
                <a:avLst/>
              </a:prstGeom>
              <a:blipFill rotWithShape="1"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𝐹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𝑛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5" y="3140968"/>
                <a:ext cx="3193118" cy="490840"/>
              </a:xfrm>
              <a:prstGeom prst="rect">
                <a:avLst/>
              </a:prstGeom>
              <a:blipFill rotWithShape="1">
                <a:blip r:embed="rId4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pt-BR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1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1"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b="1">
                          <a:latin typeface="Cambria Math"/>
                          <a:ea typeface="Cambria Math"/>
                        </a:rPr>
                        <m:t>𝐧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62" y="2672763"/>
                <a:ext cx="1502527" cy="46820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Dentro do volume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88" y="3717032"/>
                <a:ext cx="170705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Na superfície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/>
                      </a:rPr>
                      <m:t>𝑆</m:t>
                    </m:r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884" y="3717032"/>
                <a:ext cx="1707052" cy="307777"/>
              </a:xfrm>
              <a:prstGeom prst="rect">
                <a:avLst/>
              </a:prstGeom>
              <a:blipFill rotWithShape="1">
                <a:blip r:embed="rId8"/>
                <a:stretch>
                  <a:fillRect t="-2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ângulo 34"/>
              <p:cNvSpPr/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</a:rPr>
                        <m:t>=</m:t>
                      </m:r>
                      <m:r>
                        <a:rPr lang="pt-BR" sz="2400" i="1" smtClean="0">
                          <a:latin typeface="Cambria Math"/>
                        </a:rPr>
                        <m:t>𝑉</m:t>
                      </m:r>
                      <m:r>
                        <a:rPr lang="pt-BR" sz="240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 smtClean="0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pt-BR" sz="24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5" name="Retângulo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130" y="620688"/>
                <a:ext cx="1672253" cy="126618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que o campo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𝐅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seja igual ao produto entre uma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e o gradiente de outra função escalar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 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624"/>
                <a:ext cx="2696302" cy="1754326"/>
              </a:xfrm>
              <a:prstGeom prst="rect">
                <a:avLst/>
              </a:prstGeom>
              <a:blipFill rotWithShape="1">
                <a:blip r:embed="rId12"/>
                <a:stretch>
                  <a:fillRect l="-1129" t="-1736" r="-2483" b="-45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pt-BR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𝐅</m:t>
                          </m:r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𝐅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75" y="3789040"/>
                <a:ext cx="3755515" cy="123809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88640"/>
                <a:ext cx="1498295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𝐅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391" y="2132856"/>
                <a:ext cx="3403239" cy="468205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0" smtClean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pt-BR" sz="2400" b="1" i="0" smtClean="0">
                          <a:latin typeface="Cambria Math"/>
                          <a:ea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i="0">
                              <a:latin typeface="Cambria Math"/>
                              <a:ea typeface="Cambria Math"/>
                            </a:rPr>
                            <m:t>𝛻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sup>
                      </m:sSup>
                      <m:r>
                        <a:rPr lang="pt-BR" sz="2400" i="0">
                          <a:latin typeface="Cambria Math"/>
                          <a:ea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pt-BR" sz="2400" b="0" i="0" smtClean="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15" y="3464851"/>
                <a:ext cx="3403239" cy="4682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0" smtClean="0">
                          <a:latin typeface="Cambria Math"/>
                        </a:rPr>
                        <m:t>𝐄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>
                        <a:rPr lang="pt-BR" sz="2400" b="0" i="1" smtClean="0">
                          <a:latin typeface="Cambria Math"/>
                        </a:rPr>
                        <m:t>𝑈</m:t>
                      </m:r>
                      <m:r>
                        <a:rPr lang="pt-BR" sz="2400" b="0" i="1" smtClean="0">
                          <a:latin typeface="Cambria Math"/>
                        </a:rPr>
                        <m:t> </m:t>
                      </m:r>
                      <m:r>
                        <a:rPr lang="pt-BR" sz="2400" b="0" i="0" smtClean="0">
                          <a:latin typeface="Cambria Math"/>
                        </a:rPr>
                        <m:t>𝛻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𝑉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751311"/>
                <a:ext cx="1521827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6804248" y="5517232"/>
                <a:ext cx="2163475" cy="1198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as funções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dirty="0" smtClean="0"/>
                  <a:t> são harmônicas?</a:t>
                </a:r>
                <a:endParaRPr lang="pt-BR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5517232"/>
                <a:ext cx="2163475" cy="1198228"/>
              </a:xfrm>
              <a:prstGeom prst="rect">
                <a:avLst/>
              </a:prstGeom>
              <a:blipFill rotWithShape="1">
                <a:blip r:embed="rId18"/>
                <a:stretch>
                  <a:fillRect l="-2254"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2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79512" y="6197242"/>
            <a:ext cx="494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Segunda identidade 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Elipse 40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0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779013" y="260648"/>
            <a:ext cx="3113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sistema Cartesiano topocêntrico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805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6057031" y="3501008"/>
                <a:ext cx="283544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dentro do volume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031" y="3501008"/>
                <a:ext cx="2835449" cy="1015663"/>
              </a:xfrm>
              <a:prstGeom prst="rect">
                <a:avLst/>
              </a:prstGeom>
              <a:blipFill rotWithShape="1">
                <a:blip r:embed="rId10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/>
              <p:cNvSpPr txBox="1"/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𝑉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869160"/>
                <a:ext cx="6924973" cy="123809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2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033518" y="3429000"/>
                <a:ext cx="4074986" cy="99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Além disso, considere que a função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pt-BR" sz="2000" dirty="0" smtClean="0"/>
                  <a:t> seja o inverso da distância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sz="2000" dirty="0" smtClean="0"/>
                  <a:t> entre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um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b="0" i="1" smtClean="0">
                            <a:latin typeface="Cambria Math"/>
                          </a:rPr>
                          <m:t>𝑥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518" y="3429000"/>
                <a:ext cx="4074986" cy="994319"/>
              </a:xfrm>
              <a:prstGeom prst="rect">
                <a:avLst/>
              </a:prstGeom>
              <a:blipFill rotWithShape="1">
                <a:blip r:embed="rId14"/>
                <a:stretch>
                  <a:fillRect l="-1198" t="-3067" r="-299" b="-11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/>
              <p:cNvSpPr txBox="1"/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2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010473" y="3501008"/>
                <a:ext cx="4074986" cy="1093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Note que há um problema na integral de volume quando 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/>
                          </a:rPr>
                          <m:t>𝑥</m:t>
                        </m:r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𝑦</m:t>
                        </m:r>
                        <m:r>
                          <a:rPr lang="pt-BR" sz="2000" i="1">
                            <a:latin typeface="Cambria Math"/>
                          </a:rPr>
                          <m:t>,</m:t>
                        </m:r>
                        <m:r>
                          <a:rPr lang="pt-BR" sz="2000" i="1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pt-BR" sz="2000" dirty="0" smtClean="0"/>
                  <a:t> coincide com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473" y="3501008"/>
                <a:ext cx="4074986" cy="1093751"/>
              </a:xfrm>
              <a:prstGeom prst="rect">
                <a:avLst/>
              </a:prstGeom>
              <a:blipFill rotWithShape="1">
                <a:blip r:embed="rId15"/>
                <a:stretch>
                  <a:fillRect l="-1647" t="-2778" r="-2395"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/>
              <p:cNvSpPr txBox="1"/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35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82426" y="3284984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Considere uma esfera centrada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,  com raio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pt-BR" sz="2000" dirty="0" smtClean="0"/>
                  <a:t>, volume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e superfície limitante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𝑆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284984"/>
                <a:ext cx="3367757" cy="1323439"/>
              </a:xfrm>
              <a:prstGeom prst="rect">
                <a:avLst/>
              </a:prstGeom>
              <a:blipFill rotWithShape="1">
                <a:blip r:embed="rId15"/>
                <a:stretch>
                  <a:fillRect t="-2304" r="-3436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Arco 5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CaixaDeTexto 57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ixaDeTexto 5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ixaDeTexto 5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aixaDeTexto 60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ector reto 61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o 62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CaixaDeTexto 63"/>
              <p:cNvSpPr txBox="1"/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2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4365104"/>
                <a:ext cx="7420365" cy="123809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𝑉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72" y="6007672"/>
                <a:ext cx="1025794" cy="78380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𝑟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/>
                                    </a:rPr>
                                    <m:t>𝑧</m:t>
                                  </m:r>
                                  <m:r>
                                    <a:rPr lang="pt-BR" sz="24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847" y="6115274"/>
                <a:ext cx="5324663" cy="53957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/>
              <p:cNvSpPr txBox="1"/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CaixaDe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636912"/>
                <a:ext cx="1497974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5482426" y="3775649"/>
                <a:ext cx="3367757" cy="733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excluir o volume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das contas!</a:t>
                </a:r>
                <a:endParaRPr lang="pt-BR" sz="2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775649"/>
                <a:ext cx="3367757" cy="733471"/>
              </a:xfrm>
              <a:prstGeom prst="rect">
                <a:avLst/>
              </a:prstGeom>
              <a:blipFill rotWithShape="1">
                <a:blip r:embed="rId15"/>
                <a:stretch>
                  <a:fillRect l="-1447" t="-4132" r="-2712" b="-99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Arco 65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Elipse 66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Elipse 68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to 74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o 78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Arco 7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ixaDeTexto 71"/>
              <p:cNvSpPr txBox="1"/>
              <p:nvPr/>
            </p:nvSpPr>
            <p:spPr>
              <a:xfrm>
                <a:off x="5482426" y="3356992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e aparece outra integral de superfície</a:t>
                </a:r>
                <a:endParaRPr lang="pt-BR" sz="2000" dirty="0"/>
              </a:p>
            </p:txBody>
          </p:sp>
        </mc:Choice>
        <mc:Fallback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356992"/>
                <a:ext cx="3367757" cy="1323439"/>
              </a:xfrm>
              <a:prstGeom prst="rect">
                <a:avLst/>
              </a:prstGeom>
              <a:blipFill rotWithShape="1">
                <a:blip r:embed="rId25"/>
                <a:stretch>
                  <a:fillRect l="-1627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-108520" y="4365104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365104"/>
                <a:ext cx="7790146" cy="125002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12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482426" y="3356992"/>
                <a:ext cx="336775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 integral de volume passa a ser avaliada no volume 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𝑣</m:t>
                    </m:r>
                    <m:r>
                      <a:rPr lang="pt-BR" sz="2000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sz="2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000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sz="2000" dirty="0" smtClean="0"/>
                  <a:t> e aparece outra integral de superfície</a:t>
                </a:r>
                <a:endParaRPr lang="pt-BR" sz="20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426" y="3356992"/>
                <a:ext cx="3367757" cy="1323439"/>
              </a:xfrm>
              <a:prstGeom prst="rect">
                <a:avLst/>
              </a:prstGeom>
              <a:blipFill rotWithShape="1">
                <a:blip r:embed="rId15"/>
                <a:stretch>
                  <a:fillRect l="-1627" t="-2304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aixaDeTexto 43"/>
              <p:cNvSpPr txBox="1"/>
              <p:nvPr/>
            </p:nvSpPr>
            <p:spPr>
              <a:xfrm>
                <a:off x="-108520" y="4365104"/>
                <a:ext cx="7790146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pt-BR" sz="240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365104"/>
                <a:ext cx="7790146" cy="125002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p:sp>
        <p:nvSpPr>
          <p:cNvPr id="47" name="Arco 46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to 2"/>
          <p:cNvCxnSpPr/>
          <p:nvPr/>
        </p:nvCxnSpPr>
        <p:spPr>
          <a:xfrm flipH="1">
            <a:off x="1019294" y="4547284"/>
            <a:ext cx="504056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/>
          <p:cNvSpPr txBox="1"/>
          <p:nvPr/>
        </p:nvSpPr>
        <p:spPr>
          <a:xfrm>
            <a:off x="1293688" y="4130339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/>
              <p:cNvSpPr txBox="1"/>
              <p:nvPr/>
            </p:nvSpPr>
            <p:spPr>
              <a:xfrm>
                <a:off x="323528" y="5733256"/>
                <a:ext cx="2696187" cy="946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A 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1/</m:t>
                    </m:r>
                    <m:r>
                      <a:rPr lang="pt-BR" b="0" i="1" smtClean="0">
                        <a:latin typeface="Cambria Math"/>
                      </a:rPr>
                      <m:t>𝑟</m:t>
                    </m:r>
                  </m:oMath>
                </a14:m>
                <a:r>
                  <a:rPr lang="pt-BR" dirty="0" smtClean="0"/>
                  <a:t> é harmônica em qualquer ponto no volume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  <m:r>
                      <a:rPr lang="pt-BR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733256"/>
                <a:ext cx="2696187" cy="946285"/>
              </a:xfrm>
              <a:prstGeom prst="rect">
                <a:avLst/>
              </a:prstGeom>
              <a:blipFill rotWithShape="1">
                <a:blip r:embed="rId26"/>
                <a:stretch>
                  <a:fillRect l="-679" t="-3205" r="-2262" b="-64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8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o 48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/>
              <p:cNvSpPr txBox="1"/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ixaDeTexto 50"/>
              <p:cNvSpPr txBox="1"/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mudar a última integral de superfície para um sistema de coordenadas esféricas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pt-BR" sz="2000" dirty="0" smtClean="0"/>
                  <a:t> com origem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blipFill rotWithShape="1">
                <a:blip r:embed="rId26"/>
                <a:stretch>
                  <a:fillRect l="-1495" t="-2304" r="-2392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pt-BR" sz="240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pt-BR" sz="24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b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𝐧</m:t>
                                  </m:r>
                                </m:e>
                              </m:acc>
                            </m:e>
                            <m:sup>
                              <m:r>
                                <a:rPr lang="pt-BR" sz="2400" b="1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4578818" cy="125053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CaixaDeTexto 73"/>
              <p:cNvSpPr txBox="1"/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CaixaDeTexto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mudar a última integral de superfície para um sistema de coordenadas esféricas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pt-BR" sz="2000" dirty="0" smtClean="0"/>
                  <a:t> com origem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blipFill rotWithShape="1">
                <a:blip r:embed="rId31"/>
                <a:stretch>
                  <a:fillRect l="-1495" t="-2304" r="-2392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9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6099940" cy="1244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6099940" cy="1244187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CaixaDeTexto 74"/>
              <p:cNvSpPr txBox="1"/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mudar a última integral de superfície para um sistema de coordenadas esféricas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pt-BR" sz="2000" dirty="0" smtClean="0"/>
                  <a:t> com origem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blipFill rotWithShape="1">
                <a:blip r:embed="rId31"/>
                <a:stretch>
                  <a:fillRect l="-1495" t="-2304" r="-2392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6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1687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mudar a última integral de superfície para um sistema de coordenadas esféricas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pt-BR" sz="2000" dirty="0" smtClean="0"/>
                  <a:t> com origem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blipFill rotWithShape="1">
                <a:blip r:embed="rId30"/>
                <a:stretch>
                  <a:fillRect l="-1495" t="-2304" r="-2392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5289846" cy="1244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𝑑</m:t>
                                      </m:r>
                                      <m:r>
                                        <a:rPr lang="pt-BR" sz="2400" i="1">
                                          <a:solidFill>
                                            <a:srgbClr val="00B05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5289846" cy="1244187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53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/>
          <p:cNvSpPr/>
          <p:nvPr/>
        </p:nvSpPr>
        <p:spPr>
          <a:xfrm>
            <a:off x="2911758" y="2421185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Elipse 41"/>
          <p:cNvSpPr/>
          <p:nvPr/>
        </p:nvSpPr>
        <p:spPr>
          <a:xfrm>
            <a:off x="3131848" y="2708920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380" y="2751311"/>
                <a:ext cx="1240596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68"/>
          <p:cNvCxnSpPr/>
          <p:nvPr/>
        </p:nvCxnSpPr>
        <p:spPr>
          <a:xfrm flipH="1" flipV="1">
            <a:off x="3091881" y="2602923"/>
            <a:ext cx="75943" cy="142214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ixaDeTexto 47"/>
              <p:cNvSpPr txBox="1"/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pt-BR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16" y="4365104"/>
                <a:ext cx="7536499" cy="125002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Agora, vamos mudar a última integral de superfície para um sistema de coordenadas esféricas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sz="2000" b="0" i="1" smtClean="0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</m:d>
                  </m:oMath>
                </a14:m>
                <a:r>
                  <a:rPr lang="pt-BR" sz="2000" dirty="0" smtClean="0"/>
                  <a:t> com origem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284984"/>
                <a:ext cx="4074986" cy="1323439"/>
              </a:xfrm>
              <a:prstGeom prst="rect">
                <a:avLst/>
              </a:prstGeom>
              <a:blipFill rotWithShape="1">
                <a:blip r:embed="rId30"/>
                <a:stretch>
                  <a:fillRect l="-1495" t="-2304" r="-2392" b="-73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5924763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2</m:t>
                          </m:r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𝑈</m:t>
                              </m:r>
                            </m:e>
                          </m:nary>
                        </m:e>
                      </m:nary>
                      <m:r>
                        <a:rPr lang="pt-BR" sz="2400" i="1"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latin typeface="Cambria Math"/>
                        </a:rPr>
                        <m:t>𝑠𝑒𝑛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𝜆</m:t>
                      </m:r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4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5924763" cy="1205330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09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Elipse 19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ixaDeTexto 72"/>
              <p:cNvSpPr txBox="1"/>
              <p:nvPr/>
            </p:nvSpPr>
            <p:spPr>
              <a:xfrm>
                <a:off x="4788024" y="3493457"/>
                <a:ext cx="44824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2000" dirty="0" smtClean="0"/>
                  <a:t>No limite </a:t>
                </a:r>
                <a14:m>
                  <m:oMath xmlns:m="http://schemas.openxmlformats.org/officeDocument/2006/math">
                    <m:r>
                      <a:rPr lang="pt-BR" sz="2000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pt-BR" sz="200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pt-BR" sz="2000" dirty="0" smtClean="0"/>
                  <a:t>, a penúltima integral tende a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4</m:t>
                    </m:r>
                    <m:r>
                      <a:rPr lang="pt-BR" sz="2000" b="0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r>
                  <a:rPr lang="pt-BR" sz="2000" dirty="0" smtClean="0"/>
                  <a:t> vezes o valor de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/>
                      </a:rPr>
                      <m:t>𝑈</m:t>
                    </m:r>
                  </m:oMath>
                </a14:m>
                <a:r>
                  <a:rPr lang="pt-BR" sz="2000" dirty="0" smtClean="0"/>
                  <a:t> no ponto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00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0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000" dirty="0" smtClean="0"/>
                  <a:t> e a última tende a zero</a:t>
                </a:r>
                <a:endParaRPr lang="pt-BR" sz="2000" dirty="0"/>
              </a:p>
            </p:txBody>
          </p:sp>
        </mc:Choice>
        <mc:Fallback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493457"/>
                <a:ext cx="4482485" cy="1015663"/>
              </a:xfrm>
              <a:prstGeom prst="rect">
                <a:avLst/>
              </a:prstGeom>
              <a:blipFill rotWithShape="1">
                <a:blip r:embed="rId29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/>
              <p:cNvSpPr/>
              <p:nvPr/>
            </p:nvSpPr>
            <p:spPr>
              <a:xfrm>
                <a:off x="3131840" y="5575280"/>
                <a:ext cx="4235134" cy="1205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+ 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400" b="0" i="1" smtClean="0">
                          <a:solidFill>
                            <a:srgbClr val="00B050"/>
                          </a:solidFill>
                          <a:latin typeface="Cambria Math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limLoc m:val="undOvr"/>
                          <m:ctrlPr>
                            <a:rPr lang="pt-BR" sz="2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/>
                            </a:rPr>
                            <m:t>2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pt-BR" sz="24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pt-BR" sz="2400" i="1">
                                  <a:latin typeface="Cambria Math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</m:sup>
                            <m:e>
                              <m: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  <m:f>
                                <m:fPr>
                                  <m:ctrlP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𝑑𝑈</m:t>
                                  </m:r>
                                </m:num>
                                <m:den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𝑑</m:t>
                                  </m:r>
                                  <m:r>
                                    <a:rPr lang="pt-BR" sz="2400" i="1">
                                      <a:solidFill>
                                        <a:srgbClr val="00B05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den>
                              </m:f>
                            </m:e>
                          </m:nary>
                          <m:r>
                            <a:rPr lang="pt-BR" sz="2400" i="1">
                              <a:latin typeface="Cambria Math"/>
                            </a:rPr>
                            <m:t>𝑠𝑒𝑛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𝜃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5575280"/>
                <a:ext cx="4235134" cy="1205330"/>
              </a:xfrm>
              <a:prstGeom prst="rect">
                <a:avLst/>
              </a:prstGeom>
              <a:blipFill rotWithShape="1"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reto 73"/>
          <p:cNvCxnSpPr/>
          <p:nvPr/>
        </p:nvCxnSpPr>
        <p:spPr>
          <a:xfrm flipH="1">
            <a:off x="4468095" y="5670747"/>
            <a:ext cx="2444179" cy="82593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/>
          <p:cNvSpPr txBox="1"/>
          <p:nvPr/>
        </p:nvSpPr>
        <p:spPr>
          <a:xfrm>
            <a:off x="6838304" y="5354475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= 0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107504" y="5661248"/>
                <a:ext cx="2838853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pt-BR" sz="2000" dirty="0" smtClean="0"/>
                  <a:t>Já a </a:t>
                </a:r>
                <a:r>
                  <a:rPr lang="pt-BR" sz="2000" dirty="0"/>
                  <a:t>integral de volume tende ao valor da integral sobre todo o volume </a:t>
                </a:r>
                <a14:m>
                  <m:oMath xmlns:m="http://schemas.openxmlformats.org/officeDocument/2006/math">
                    <m:r>
                      <a:rPr lang="pt-BR" sz="2000" i="1">
                        <a:latin typeface="Cambria Math"/>
                      </a:rPr>
                      <m:t>𝑣</m:t>
                    </m:r>
                  </m:oMath>
                </a14:m>
                <a:endParaRPr lang="pt-BR" sz="2000" dirty="0"/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661248"/>
                <a:ext cx="2838853" cy="1015663"/>
              </a:xfrm>
              <a:prstGeom prst="rect">
                <a:avLst/>
              </a:prstGeom>
              <a:blipFill rotWithShape="1">
                <a:blip r:embed="rId31"/>
                <a:stretch>
                  <a:fillRect l="-2366" t="-3012" r="-3871" b="-10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899592" y="4365212"/>
                <a:ext cx="6780894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365212"/>
                <a:ext cx="6780894" cy="1238096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12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</a:t>
            </a:r>
            <a:r>
              <a:rPr lang="pt-BR" sz="2000" b="1" dirty="0" smtClean="0"/>
              <a:t>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Arco 34"/>
          <p:cNvSpPr/>
          <p:nvPr/>
        </p:nvSpPr>
        <p:spPr>
          <a:xfrm>
            <a:off x="7524328" y="684307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7524328" y="224784"/>
            <a:ext cx="1260000" cy="1260000"/>
          </a:xfrm>
          <a:prstGeom prst="ellipse">
            <a:avLst/>
          </a:prstGeom>
          <a:solidFill>
            <a:schemeClr val="bg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 7"/>
          <p:cNvSpPr/>
          <p:nvPr/>
        </p:nvSpPr>
        <p:spPr>
          <a:xfrm>
            <a:off x="1639722" y="970779"/>
            <a:ext cx="5656746" cy="3073608"/>
          </a:xfrm>
          <a:custGeom>
            <a:avLst/>
            <a:gdLst>
              <a:gd name="connsiteX0" fmla="*/ 3120964 w 5656746"/>
              <a:gd name="connsiteY0" fmla="*/ 59735 h 3073608"/>
              <a:gd name="connsiteX1" fmla="*/ 3687021 w 5656746"/>
              <a:gd name="connsiteY1" fmla="*/ 1678 h 3073608"/>
              <a:gd name="connsiteX2" fmla="*/ 4311135 w 5656746"/>
              <a:gd name="connsiteY2" fmla="*/ 117792 h 3073608"/>
              <a:gd name="connsiteX3" fmla="*/ 4804621 w 5656746"/>
              <a:gd name="connsiteY3" fmla="*/ 408078 h 3073608"/>
              <a:gd name="connsiteX4" fmla="*/ 5341649 w 5656746"/>
              <a:gd name="connsiteY4" fmla="*/ 785450 h 3073608"/>
              <a:gd name="connsiteX5" fmla="*/ 5617421 w 5656746"/>
              <a:gd name="connsiteY5" fmla="*/ 1293450 h 3073608"/>
              <a:gd name="connsiteX6" fmla="*/ 5631935 w 5656746"/>
              <a:gd name="connsiteY6" fmla="*/ 1801450 h 3073608"/>
              <a:gd name="connsiteX7" fmla="*/ 5399707 w 5656746"/>
              <a:gd name="connsiteY7" fmla="*/ 2164307 h 3073608"/>
              <a:gd name="connsiteX8" fmla="*/ 4877192 w 5656746"/>
              <a:gd name="connsiteY8" fmla="*/ 2294935 h 3073608"/>
              <a:gd name="connsiteX9" fmla="*/ 4369192 w 5656746"/>
              <a:gd name="connsiteY9" fmla="*/ 2294935 h 3073608"/>
              <a:gd name="connsiteX10" fmla="*/ 3817649 w 5656746"/>
              <a:gd name="connsiteY10" fmla="*/ 2294935 h 3073608"/>
              <a:gd name="connsiteX11" fmla="*/ 3077421 w 5656746"/>
              <a:gd name="connsiteY11" fmla="*/ 2483621 h 3073608"/>
              <a:gd name="connsiteX12" fmla="*/ 2525878 w 5656746"/>
              <a:gd name="connsiteY12" fmla="*/ 2715850 h 3073608"/>
              <a:gd name="connsiteX13" fmla="*/ 1800164 w 5656746"/>
              <a:gd name="connsiteY13" fmla="*/ 2948078 h 3073608"/>
              <a:gd name="connsiteX14" fmla="*/ 1074449 w 5656746"/>
              <a:gd name="connsiteY14" fmla="*/ 3064192 h 3073608"/>
              <a:gd name="connsiteX15" fmla="*/ 508392 w 5656746"/>
              <a:gd name="connsiteY15" fmla="*/ 3020650 h 3073608"/>
              <a:gd name="connsiteX16" fmla="*/ 247135 w 5656746"/>
              <a:gd name="connsiteY16" fmla="*/ 2657792 h 3073608"/>
              <a:gd name="connsiteX17" fmla="*/ 392 w 5656746"/>
              <a:gd name="connsiteY17" fmla="*/ 2091735 h 3073608"/>
              <a:gd name="connsiteX18" fmla="*/ 305192 w 5656746"/>
              <a:gd name="connsiteY18" fmla="*/ 1728878 h 3073608"/>
              <a:gd name="connsiteX19" fmla="*/ 493878 w 5656746"/>
              <a:gd name="connsiteY19" fmla="*/ 1162821 h 3073608"/>
              <a:gd name="connsiteX20" fmla="*/ 1001878 w 5656746"/>
              <a:gd name="connsiteY20" fmla="*/ 756421 h 3073608"/>
              <a:gd name="connsiteX21" fmla="*/ 1713078 w 5656746"/>
              <a:gd name="connsiteY21" fmla="*/ 509678 h 3073608"/>
              <a:gd name="connsiteX22" fmla="*/ 2395249 w 5656746"/>
              <a:gd name="connsiteY22" fmla="*/ 262935 h 3073608"/>
              <a:gd name="connsiteX23" fmla="*/ 2801649 w 5656746"/>
              <a:gd name="connsiteY23" fmla="*/ 132307 h 3073608"/>
              <a:gd name="connsiteX24" fmla="*/ 3208049 w 5656746"/>
              <a:gd name="connsiteY24" fmla="*/ 45221 h 3073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56746" h="3073608">
                <a:moveTo>
                  <a:pt x="3120964" y="59735"/>
                </a:moveTo>
                <a:cubicBezTo>
                  <a:pt x="3304811" y="25868"/>
                  <a:pt x="3488659" y="-7998"/>
                  <a:pt x="3687021" y="1678"/>
                </a:cubicBezTo>
                <a:cubicBezTo>
                  <a:pt x="3885383" y="11354"/>
                  <a:pt x="4124869" y="50059"/>
                  <a:pt x="4311135" y="117792"/>
                </a:cubicBezTo>
                <a:cubicBezTo>
                  <a:pt x="4497401" y="185525"/>
                  <a:pt x="4632869" y="296802"/>
                  <a:pt x="4804621" y="408078"/>
                </a:cubicBezTo>
                <a:cubicBezTo>
                  <a:pt x="4976373" y="519354"/>
                  <a:pt x="5206182" y="637888"/>
                  <a:pt x="5341649" y="785450"/>
                </a:cubicBezTo>
                <a:cubicBezTo>
                  <a:pt x="5477116" y="933012"/>
                  <a:pt x="5569040" y="1124117"/>
                  <a:pt x="5617421" y="1293450"/>
                </a:cubicBezTo>
                <a:cubicBezTo>
                  <a:pt x="5665802" y="1462783"/>
                  <a:pt x="5668221" y="1656307"/>
                  <a:pt x="5631935" y="1801450"/>
                </a:cubicBezTo>
                <a:cubicBezTo>
                  <a:pt x="5595649" y="1946593"/>
                  <a:pt x="5525497" y="2082060"/>
                  <a:pt x="5399707" y="2164307"/>
                </a:cubicBezTo>
                <a:cubicBezTo>
                  <a:pt x="5273917" y="2246554"/>
                  <a:pt x="5048944" y="2273164"/>
                  <a:pt x="4877192" y="2294935"/>
                </a:cubicBezTo>
                <a:cubicBezTo>
                  <a:pt x="4705440" y="2316706"/>
                  <a:pt x="4369192" y="2294935"/>
                  <a:pt x="4369192" y="2294935"/>
                </a:cubicBezTo>
                <a:cubicBezTo>
                  <a:pt x="4192602" y="2294935"/>
                  <a:pt x="4032944" y="2263487"/>
                  <a:pt x="3817649" y="2294935"/>
                </a:cubicBezTo>
                <a:cubicBezTo>
                  <a:pt x="3602354" y="2326383"/>
                  <a:pt x="3292716" y="2413469"/>
                  <a:pt x="3077421" y="2483621"/>
                </a:cubicBezTo>
                <a:cubicBezTo>
                  <a:pt x="2862126" y="2553773"/>
                  <a:pt x="2738754" y="2638440"/>
                  <a:pt x="2525878" y="2715850"/>
                </a:cubicBezTo>
                <a:cubicBezTo>
                  <a:pt x="2313002" y="2793260"/>
                  <a:pt x="2042069" y="2890021"/>
                  <a:pt x="1800164" y="2948078"/>
                </a:cubicBezTo>
                <a:cubicBezTo>
                  <a:pt x="1558259" y="3006135"/>
                  <a:pt x="1289744" y="3052097"/>
                  <a:pt x="1074449" y="3064192"/>
                </a:cubicBezTo>
                <a:cubicBezTo>
                  <a:pt x="859154" y="3076287"/>
                  <a:pt x="646278" y="3088383"/>
                  <a:pt x="508392" y="3020650"/>
                </a:cubicBezTo>
                <a:cubicBezTo>
                  <a:pt x="370506" y="2952917"/>
                  <a:pt x="331802" y="2812611"/>
                  <a:pt x="247135" y="2657792"/>
                </a:cubicBezTo>
                <a:cubicBezTo>
                  <a:pt x="162468" y="2502973"/>
                  <a:pt x="-9284" y="2246554"/>
                  <a:pt x="392" y="2091735"/>
                </a:cubicBezTo>
                <a:cubicBezTo>
                  <a:pt x="10068" y="1936916"/>
                  <a:pt x="222944" y="1883697"/>
                  <a:pt x="305192" y="1728878"/>
                </a:cubicBezTo>
                <a:cubicBezTo>
                  <a:pt x="387440" y="1574059"/>
                  <a:pt x="377764" y="1324897"/>
                  <a:pt x="493878" y="1162821"/>
                </a:cubicBezTo>
                <a:cubicBezTo>
                  <a:pt x="609992" y="1000745"/>
                  <a:pt x="798678" y="865278"/>
                  <a:pt x="1001878" y="756421"/>
                </a:cubicBezTo>
                <a:cubicBezTo>
                  <a:pt x="1205078" y="647564"/>
                  <a:pt x="1713078" y="509678"/>
                  <a:pt x="1713078" y="509678"/>
                </a:cubicBezTo>
                <a:lnTo>
                  <a:pt x="2395249" y="262935"/>
                </a:lnTo>
                <a:cubicBezTo>
                  <a:pt x="2576677" y="200040"/>
                  <a:pt x="2666182" y="168593"/>
                  <a:pt x="2801649" y="132307"/>
                </a:cubicBezTo>
                <a:cubicBezTo>
                  <a:pt x="2937116" y="96021"/>
                  <a:pt x="3072582" y="70621"/>
                  <a:pt x="3208049" y="45221"/>
                </a:cubicBezTo>
              </a:path>
            </a:pathLst>
          </a:cu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/>
        </p:nvCxnSpPr>
        <p:spPr>
          <a:xfrm>
            <a:off x="8158138" y="894231"/>
            <a:ext cx="278613" cy="387996"/>
          </a:xfrm>
          <a:prstGeom prst="line">
            <a:avLst/>
          </a:prstGeom>
          <a:ln w="127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 flipV="1">
            <a:off x="3090559" y="2096782"/>
            <a:ext cx="941377" cy="504048"/>
          </a:xfrm>
          <a:prstGeom prst="line">
            <a:avLst/>
          </a:prstGeom>
          <a:ln w="1270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flipH="1" flipV="1">
            <a:off x="2260339" y="2051050"/>
            <a:ext cx="822823" cy="54005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𝑣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21297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/>
              <p:cNvSpPr txBox="1"/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𝑆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080" y="692696"/>
                <a:ext cx="423128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488" y="2694406"/>
                <a:ext cx="43037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598" y="3990550"/>
                <a:ext cx="407932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de seta reta 36"/>
          <p:cNvCxnSpPr/>
          <p:nvPr/>
        </p:nvCxnSpPr>
        <p:spPr>
          <a:xfrm>
            <a:off x="4578051" y="2724023"/>
            <a:ext cx="0" cy="172819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rot="16200000">
            <a:off x="6104473" y="1193225"/>
            <a:ext cx="0" cy="30615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rot="720000" flipH="1" flipV="1">
            <a:off x="3997286" y="779218"/>
            <a:ext cx="214674" cy="38965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pt-BR" sz="2400" b="1" i="0" smtClean="0">
                              <a:latin typeface="Cambria Math"/>
                            </a:rPr>
                            <m:t>𝐧</m:t>
                          </m:r>
                        </m:e>
                      </m:acc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842208"/>
                <a:ext cx="444352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6579" r="-16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Elipse 13"/>
          <p:cNvSpPr/>
          <p:nvPr/>
        </p:nvSpPr>
        <p:spPr>
          <a:xfrm>
            <a:off x="2195736" y="198884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48" y="1599183"/>
                <a:ext cx="1240596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ipse 38"/>
          <p:cNvSpPr/>
          <p:nvPr/>
        </p:nvSpPr>
        <p:spPr>
          <a:xfrm>
            <a:off x="3995936" y="2060856"/>
            <a:ext cx="72000" cy="72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468" y="1556792"/>
                <a:ext cx="1240596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916832"/>
                <a:ext cx="406201" cy="46166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615" y="1844824"/>
                <a:ext cx="406201" cy="46166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/>
          <p:cNvSpPr/>
          <p:nvPr/>
        </p:nvSpPr>
        <p:spPr>
          <a:xfrm>
            <a:off x="8118328" y="854648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aixaDeTexto 31"/>
              <p:cNvSpPr txBox="1"/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14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9635" y="332656"/>
                <a:ext cx="954813" cy="307777"/>
              </a:xfrm>
              <a:prstGeom prst="rect">
                <a:avLst/>
              </a:prstGeom>
              <a:blipFill rotWithShape="1">
                <a:blip r:embed="rId1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aixaDeTexto 33"/>
              <p:cNvSpPr txBox="1"/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sz="2400" i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𝐧</m:t>
                              </m:r>
                            </m:e>
                          </m:acc>
                        </m:e>
                        <m:sup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9" y="1052736"/>
                <a:ext cx="537263" cy="461665"/>
              </a:xfrm>
              <a:prstGeom prst="rect">
                <a:avLst/>
              </a:prstGeom>
              <a:blipFill rotWithShape="1">
                <a:blip r:embed="rId16"/>
                <a:stretch>
                  <a:fillRect t="-6667" r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/>
              <p:cNvSpPr txBox="1"/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9" y="620688"/>
                <a:ext cx="531299" cy="46166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567" y="198820"/>
                <a:ext cx="525785" cy="46166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CaixaDeTexto 62"/>
              <p:cNvSpPr txBox="1"/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975" y="534303"/>
                <a:ext cx="402803" cy="46166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ector reto 63"/>
          <p:cNvCxnSpPr/>
          <p:nvPr/>
        </p:nvCxnSpPr>
        <p:spPr>
          <a:xfrm>
            <a:off x="8172400" y="896004"/>
            <a:ext cx="612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cxnSpLocks noChangeAspect="1"/>
          </p:cNvCxnSpPr>
          <p:nvPr/>
        </p:nvCxnSpPr>
        <p:spPr>
          <a:xfrm>
            <a:off x="8268634" y="1046636"/>
            <a:ext cx="161605" cy="225050"/>
          </a:xfrm>
          <a:prstGeom prst="line">
            <a:avLst/>
          </a:prstGeom>
          <a:ln w="28575">
            <a:solidFill>
              <a:srgbClr val="00B05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ipse 44"/>
          <p:cNvSpPr/>
          <p:nvPr/>
        </p:nvSpPr>
        <p:spPr>
          <a:xfrm>
            <a:off x="8399537" y="1256443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CaixaDeTexto 69"/>
              <p:cNvSpPr txBox="1"/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924" y="1484784"/>
                <a:ext cx="1240596" cy="461665"/>
              </a:xfrm>
              <a:prstGeom prst="rect">
                <a:avLst/>
              </a:prstGeom>
              <a:blipFill rotWithShape="1">
                <a:blip r:embed="rId2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co 40"/>
          <p:cNvSpPr/>
          <p:nvPr/>
        </p:nvSpPr>
        <p:spPr>
          <a:xfrm flipV="1">
            <a:off x="7526182" y="689268"/>
            <a:ext cx="1260000" cy="403200"/>
          </a:xfrm>
          <a:prstGeom prst="arc">
            <a:avLst>
              <a:gd name="adj1" fmla="val 10853921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323528" y="214604"/>
            <a:ext cx="1944216" cy="1702228"/>
            <a:chOff x="323528" y="214604"/>
            <a:chExt cx="1944216" cy="17022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aixaDeTexto 43"/>
                <p:cNvSpPr txBox="1"/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44" name="CaixaDeTexto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584" y="258134"/>
                  <a:ext cx="539507" cy="369332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Conector de seta reta 45"/>
            <p:cNvCxnSpPr/>
            <p:nvPr/>
          </p:nvCxnSpPr>
          <p:spPr>
            <a:xfrm flipV="1">
              <a:off x="953312" y="534303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o 48"/>
            <p:cNvSpPr/>
            <p:nvPr/>
          </p:nvSpPr>
          <p:spPr>
            <a:xfrm>
              <a:off x="323528" y="674127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323528" y="214604"/>
              <a:ext cx="1260000" cy="1260000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957338" y="884051"/>
              <a:ext cx="278613" cy="387996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o 51"/>
            <p:cNvSpPr/>
            <p:nvPr/>
          </p:nvSpPr>
          <p:spPr>
            <a:xfrm flipV="1">
              <a:off x="325382" y="679088"/>
              <a:ext cx="1260000" cy="403200"/>
            </a:xfrm>
            <a:prstGeom prst="arc">
              <a:avLst>
                <a:gd name="adj1" fmla="val 10853921"/>
                <a:gd name="adj2" fmla="val 0"/>
              </a:avLst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3" name="Conector de seta reta 52"/>
            <p:cNvCxnSpPr/>
            <p:nvPr/>
          </p:nvCxnSpPr>
          <p:spPr>
            <a:xfrm>
              <a:off x="953380" y="881356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/>
            <p:cNvCxnSpPr/>
            <p:nvPr/>
          </p:nvCxnSpPr>
          <p:spPr>
            <a:xfrm rot="16200000">
              <a:off x="1389980" y="445860"/>
              <a:ext cx="0" cy="86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aixaDeTexto 54"/>
                <p:cNvSpPr txBox="1"/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5" name="CaixaDeTexto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838" y="548680"/>
                  <a:ext cx="542906" cy="369332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aixaDeTexto 55"/>
                <p:cNvSpPr txBox="1"/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∥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𝑧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56" name="CaixaDeTexto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1547500"/>
                  <a:ext cx="525272" cy="369332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Elipse 56"/>
            <p:cNvSpPr/>
            <p:nvPr/>
          </p:nvSpPr>
          <p:spPr>
            <a:xfrm>
              <a:off x="1187632" y="12241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8" name="Elipse 57"/>
            <p:cNvSpPr/>
            <p:nvPr/>
          </p:nvSpPr>
          <p:spPr>
            <a:xfrm>
              <a:off x="917528" y="84446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9" name="Conector de seta reta 58"/>
            <p:cNvCxnSpPr/>
            <p:nvPr/>
          </p:nvCxnSpPr>
          <p:spPr>
            <a:xfrm flipV="1">
              <a:off x="530408" y="873288"/>
              <a:ext cx="432000" cy="34355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o 59"/>
            <p:cNvSpPr/>
            <p:nvPr/>
          </p:nvSpPr>
          <p:spPr>
            <a:xfrm rot="2249362" flipV="1">
              <a:off x="893212" y="955674"/>
              <a:ext cx="304920" cy="305572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CaixaDeTexto 60"/>
                <p:cNvSpPr txBox="1"/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1" name="CaixaDeTexto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64" y="1052736"/>
                  <a:ext cx="374140" cy="3693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Elipse 61"/>
            <p:cNvSpPr/>
            <p:nvPr/>
          </p:nvSpPr>
          <p:spPr>
            <a:xfrm>
              <a:off x="1202258" y="958786"/>
              <a:ext cx="33588" cy="3358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65" name="Conector reto 64"/>
            <p:cNvCxnSpPr/>
            <p:nvPr/>
          </p:nvCxnSpPr>
          <p:spPr>
            <a:xfrm>
              <a:off x="957033" y="881288"/>
              <a:ext cx="253150" cy="942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/>
            <p:cNvCxnSpPr/>
            <p:nvPr/>
          </p:nvCxnSpPr>
          <p:spPr>
            <a:xfrm>
              <a:off x="1219628" y="978735"/>
              <a:ext cx="0" cy="24887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Arco 70"/>
            <p:cNvSpPr/>
            <p:nvPr/>
          </p:nvSpPr>
          <p:spPr>
            <a:xfrm rot="17832392" flipV="1">
              <a:off x="898742" y="749713"/>
              <a:ext cx="277200" cy="277793"/>
            </a:xfrm>
            <a:prstGeom prst="arc">
              <a:avLst/>
            </a:prstGeom>
            <a:ln w="12700">
              <a:solidFill>
                <a:schemeClr val="tx1"/>
              </a:solidFill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aixaDeTexto 71"/>
                <p:cNvSpPr txBox="1"/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/>
                            <a:ea typeface="Cambria Math"/>
                          </a:rPr>
                          <m:t>𝜆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2" name="CaixaDeTexto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32" y="566820"/>
                  <a:ext cx="374140" cy="369332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CaixaDeTexto 75"/>
              <p:cNvSpPr txBox="1"/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  <m:sub>
                          <m:r>
                            <a:rPr lang="pt-BR" sz="2400" i="1">
                              <a:solidFill>
                                <a:srgbClr val="00B05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∭"/>
                          <m:limLoc m:val="undOvr"/>
                          <m:ctrlPr>
                            <a:rPr lang="pt-BR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i="1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</m:e>
                            <m:sup>
                              <m:r>
                                <a:rPr lang="pt-BR" sz="2400" i="0">
                                  <a:solidFill>
                                    <a:srgbClr val="0000FF"/>
                                  </a:solidFill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solidFill>
                                <a:srgbClr val="0000FF"/>
                              </a:solidFill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  <m:r>
                        <a:rPr lang="pt-BR" sz="2400" i="1">
                          <a:solidFill>
                            <a:schemeClr val="tx1"/>
                          </a:solidFill>
                          <a:latin typeface="Cambria Math"/>
                        </a:rPr>
                        <m:t>𝑑𝑣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/>
                            </a:rPr>
                            <m:t>4</m:t>
                          </m:r>
                          <m:r>
                            <a:rPr lang="pt-BR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∬"/>
                          <m:limLoc m:val="undOvr"/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𝑈</m:t>
                          </m:r>
                          <m:r>
                            <a:rPr lang="pt-BR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40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𝛻</m:t>
                                  </m:r>
                                  <m:f>
                                    <m:fPr>
                                      <m:ctrlP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pt-BR" sz="240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</m:den>
                          </m:f>
                          <m:sSup>
                            <m:sSupPr>
                              <m:ctrlPr>
                                <a:rPr lang="pt-BR" sz="2400" b="1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pt-BR" sz="2400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𝛻</m:t>
                              </m:r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pt-BR" sz="240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T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pt-BR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pt-BR" sz="2400" b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𝐧</m:t>
                              </m:r>
                            </m:e>
                          </m:acc>
                        </m:e>
                      </m:nary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𝑑𝑆</m:t>
                      </m:r>
                    </m:oMath>
                  </m:oMathPara>
                </a14:m>
                <a:endParaRPr lang="pt-BR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6" y="4927208"/>
                <a:ext cx="8259890" cy="1238096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CaixaDeTexto 76"/>
          <p:cNvSpPr txBox="1"/>
          <p:nvPr/>
        </p:nvSpPr>
        <p:spPr>
          <a:xfrm>
            <a:off x="179512" y="6197242"/>
            <a:ext cx="4869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Terceira identidade </a:t>
            </a:r>
            <a:r>
              <a:rPr lang="pt-BR" sz="2000" b="1" dirty="0" smtClean="0"/>
              <a:t>de Green</a:t>
            </a:r>
            <a:r>
              <a:rPr lang="pt-BR" sz="2000" dirty="0" smtClean="0"/>
              <a:t> (</a:t>
            </a:r>
            <a:r>
              <a:rPr lang="pt-BR" sz="2000" dirty="0" err="1" smtClean="0"/>
              <a:t>Kellogg</a:t>
            </a:r>
            <a:r>
              <a:rPr lang="pt-BR" sz="2000" dirty="0" smtClean="0"/>
              <a:t>, 1929)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CaixaDeTexto 77"/>
              <p:cNvSpPr txBox="1"/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240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2400" b="0" i="1" smtClean="0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400" b="0" i="1" smtClean="0">
                                  <a:solidFill>
                                    <a:srgbClr val="00B05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636912"/>
                <a:ext cx="1497974" cy="461665"/>
              </a:xfrm>
              <a:prstGeom prst="rect">
                <a:avLst/>
              </a:prstGeom>
              <a:blipFill rotWithShape="1">
                <a:blip r:embed="rId29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Elipse 78"/>
          <p:cNvSpPr/>
          <p:nvPr/>
        </p:nvSpPr>
        <p:spPr>
          <a:xfrm>
            <a:off x="3054559" y="2564904"/>
            <a:ext cx="72000" cy="72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ixaDeTexto 67"/>
              <p:cNvSpPr txBox="1"/>
              <p:nvPr/>
            </p:nvSpPr>
            <p:spPr>
              <a:xfrm>
                <a:off x="5936862" y="3668831"/>
                <a:ext cx="26078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O que acontece no caso particular em que </a:t>
                </a:r>
                <a:r>
                  <a:rPr lang="pt-BR" dirty="0" smtClean="0"/>
                  <a:t>a </a:t>
                </a:r>
                <a:r>
                  <a:rPr lang="pt-BR" dirty="0" smtClean="0"/>
                  <a:t>função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𝑈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𝑧</m:t>
                    </m:r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é harmônica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68" name="CaixaDeTexto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62" y="3668831"/>
                <a:ext cx="2607835" cy="1200329"/>
              </a:xfrm>
              <a:prstGeom prst="rect">
                <a:avLst/>
              </a:prstGeom>
              <a:blipFill rotWithShape="1">
                <a:blip r:embed="rId30"/>
                <a:stretch>
                  <a:fillRect t="-2538" b="-71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4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Bhattacharyya, B. K., 1967, Some general properties of potential fields in space and frequency domain: a review: </a:t>
            </a:r>
            <a:r>
              <a:rPr lang="en-US" dirty="0" err="1"/>
              <a:t>Geoexploration</a:t>
            </a:r>
            <a:r>
              <a:rPr lang="en-US" dirty="0"/>
              <a:t>, 5, 127-143</a:t>
            </a:r>
            <a:r>
              <a:rPr lang="en-US" dirty="0" smtClean="0"/>
              <a:t>.</a:t>
            </a:r>
          </a:p>
          <a:p>
            <a:r>
              <a:rPr lang="en-US" dirty="0" smtClean="0"/>
              <a:t>Blakely</a:t>
            </a:r>
            <a:r>
              <a:rPr lang="en-US" dirty="0"/>
              <a:t>, R. J., 1996, Potential theory in gravity and magnetic applications: Cambridge University 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Green, G., 1871, Mathematical papers of the late George Green, </a:t>
            </a:r>
            <a:r>
              <a:rPr lang="en-US" i="1" dirty="0" smtClean="0"/>
              <a:t>ed.</a:t>
            </a:r>
            <a:r>
              <a:rPr lang="en-US" dirty="0" smtClean="0"/>
              <a:t> </a:t>
            </a:r>
            <a:r>
              <a:rPr lang="en-US" dirty="0" err="1"/>
              <a:t>Ferrers</a:t>
            </a:r>
            <a:r>
              <a:rPr lang="en-US" dirty="0"/>
              <a:t>, N. M., </a:t>
            </a:r>
            <a:r>
              <a:rPr lang="en-US" dirty="0" smtClean="0"/>
              <a:t>London: MacMillan and Co., Cambridge University Press.</a:t>
            </a:r>
          </a:p>
          <a:p>
            <a:r>
              <a:rPr lang="en-US" dirty="0" smtClean="0"/>
              <a:t>Henderson</a:t>
            </a:r>
            <a:r>
              <a:rPr lang="en-US" dirty="0"/>
              <a:t>, R. G., e </a:t>
            </a:r>
            <a:r>
              <a:rPr lang="en-US" dirty="0" err="1"/>
              <a:t>Zietz</a:t>
            </a:r>
            <a:r>
              <a:rPr lang="en-US" dirty="0"/>
              <a:t>, I., 1949, The upward continuation of anomalies in total magnetic intensity fields: GEOPHYSICS, 14, 517-534.</a:t>
            </a:r>
          </a:p>
          <a:p>
            <a:r>
              <a:rPr lang="en-US" dirty="0"/>
              <a:t>Henderson, R. G., 1960, A comprehensive system of automatic computation in magnetic and gravity interpretation: GEOPHYSICS, 25, 569-585.</a:t>
            </a:r>
          </a:p>
          <a:p>
            <a:r>
              <a:rPr lang="en-US" dirty="0"/>
              <a:t>Henderson, R. G., 1970, On the validity of the use of the upward continuation integral for total magnetic intensity data: GEOPHYSICS, 35, 916-919</a:t>
            </a:r>
            <a:r>
              <a:rPr lang="en-US" dirty="0" smtClean="0"/>
              <a:t>.</a:t>
            </a:r>
          </a:p>
          <a:p>
            <a:r>
              <a:rPr lang="en-US" dirty="0"/>
              <a:t>Kellogg, O. D., 1929, Foundations of potential theory: Frederick </a:t>
            </a:r>
            <a:r>
              <a:rPr lang="en-US" dirty="0" err="1"/>
              <a:t>Ungar</a:t>
            </a:r>
            <a:r>
              <a:rPr lang="en-US" dirty="0"/>
              <a:t> Publishing Company</a:t>
            </a:r>
            <a:r>
              <a:rPr lang="en-US" dirty="0" smtClean="0"/>
              <a:t>.</a:t>
            </a:r>
          </a:p>
          <a:p>
            <a:r>
              <a:rPr lang="en-US" dirty="0"/>
              <a:t>Roy, A., 1962, Ambiguity in geophysical interpretation: GEOPHYSICS, 27, 90-99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Skeels</a:t>
            </a:r>
            <a:r>
              <a:rPr lang="en-US" dirty="0"/>
              <a:t>, D. C., 1947, Ambiguity in gravity interpretation: GEOPHYSICS, 12, </a:t>
            </a:r>
            <a:r>
              <a:rPr lang="en-US" dirty="0" smtClean="0"/>
              <a:t>43-56.</a:t>
            </a:r>
          </a:p>
          <a:p>
            <a:r>
              <a:rPr lang="en-US" dirty="0" err="1" smtClean="0"/>
              <a:t>Twomey</a:t>
            </a:r>
            <a:r>
              <a:rPr lang="en-US" dirty="0"/>
              <a:t>, S., 1977, Introduction to the mathematics of inversion in remote sensing </a:t>
            </a:r>
            <a:r>
              <a:rPr lang="en-US" dirty="0" smtClean="0"/>
              <a:t>and </a:t>
            </a:r>
            <a:r>
              <a:rPr lang="pt-BR" dirty="0" err="1" smtClean="0"/>
              <a:t>indirect</a:t>
            </a:r>
            <a:r>
              <a:rPr lang="pt-BR" dirty="0" smtClean="0"/>
              <a:t> </a:t>
            </a:r>
            <a:r>
              <a:rPr lang="pt-BR" dirty="0" err="1"/>
              <a:t>measurements</a:t>
            </a:r>
            <a:r>
              <a:rPr lang="pt-BR" dirty="0"/>
              <a:t>: </a:t>
            </a:r>
            <a:r>
              <a:rPr lang="pt-BR" dirty="0" err="1"/>
              <a:t>Dover</a:t>
            </a:r>
            <a:r>
              <a:rPr lang="pt-BR" dirty="0"/>
              <a:t> </a:t>
            </a:r>
            <a:r>
              <a:rPr lang="pt-BR" dirty="0" err="1"/>
              <a:t>Publications</a:t>
            </a:r>
            <a:r>
              <a:rPr lang="pt-BR" dirty="0"/>
              <a:t>, Inc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1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355976" y="3290799"/>
            <a:ext cx="4558428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Considere um conjunto de medições de um campo potencial</a:t>
            </a:r>
          </a:p>
          <a:p>
            <a:pPr algn="ctr"/>
            <a:r>
              <a:rPr lang="pt-BR" sz="2400" dirty="0" smtClean="0"/>
              <a:t>(ex.: distúrbio de gravidade, anomalia de campo total)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/>
          <p:cNvSpPr txBox="1"/>
          <p:nvPr/>
        </p:nvSpPr>
        <p:spPr>
          <a:xfrm>
            <a:off x="3635896" y="5157192"/>
            <a:ext cx="5376773" cy="157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Estas medições, desde que devidamente corrigidas, representam os valores de uma determinada função harmônica avaliada nos pontos de observação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4881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4716016" y="3573016"/>
            <a:ext cx="4144025" cy="1302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As medidas não precisam estar regularmente espaçadas ou localizadas sobre um plano</a:t>
            </a:r>
            <a:endParaRPr lang="pt-BR" sz="2400" dirty="0"/>
          </a:p>
        </p:txBody>
      </p: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91223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931423" y="5373216"/>
                <a:ext cx="3247562" cy="122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Seja um plano horizontal localizado em uma </a:t>
                </a:r>
                <a:r>
                  <a:rPr lang="pt-BR" dirty="0" err="1" smtClean="0"/>
                  <a:t>profundiade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pt-BR" dirty="0" smtClean="0"/>
                  <a:t> acima das fontes e que se estenda para o infinito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𝑦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23" y="5373216"/>
                <a:ext cx="3247562" cy="1220932"/>
              </a:xfrm>
              <a:prstGeom prst="rect">
                <a:avLst/>
              </a:prstGeom>
              <a:blipFill rotWithShape="1">
                <a:blip r:embed="rId7"/>
                <a:stretch>
                  <a:fillRect l="-375" t="-2488" b="-49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827584" y="681521"/>
            <a:ext cx="7344816" cy="4835711"/>
            <a:chOff x="827584" y="548680"/>
            <a:chExt cx="7344816" cy="4835711"/>
          </a:xfrm>
        </p:grpSpPr>
        <p:cxnSp>
          <p:nvCxnSpPr>
            <p:cNvPr id="7" name="Conector de seta reta 6"/>
            <p:cNvCxnSpPr/>
            <p:nvPr/>
          </p:nvCxnSpPr>
          <p:spPr>
            <a:xfrm rot="5400000">
              <a:off x="65152" y="3943597"/>
              <a:ext cx="28800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827584" y="477834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Conector de seta reta 8"/>
            <p:cNvCxnSpPr/>
            <p:nvPr/>
          </p:nvCxnSpPr>
          <p:spPr>
            <a:xfrm flipV="1">
              <a:off x="1487101" y="2494679"/>
              <a:ext cx="612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/>
            <p:nvPr/>
          </p:nvCxnSpPr>
          <p:spPr>
            <a:xfrm rot="5400000" flipH="1" flipV="1">
              <a:off x="1279810" y="1017439"/>
              <a:ext cx="1704314" cy="1224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07704" y="548680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7308304" y="1819975"/>
              <a:ext cx="8640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i="1" smtClean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pt-BR" sz="3200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1835696" y="476672"/>
            <a:ext cx="5976664" cy="2016224"/>
            <a:chOff x="1691680" y="1556792"/>
            <a:chExt cx="5976664" cy="2016224"/>
          </a:xfrm>
          <a:solidFill>
            <a:schemeClr val="bg1">
              <a:lumMod val="65000"/>
            </a:schemeClr>
          </a:solidFill>
        </p:grpSpPr>
        <p:sp>
          <p:nvSpPr>
            <p:cNvPr id="18" name="Elipse 17"/>
            <p:cNvSpPr/>
            <p:nvPr/>
          </p:nvSpPr>
          <p:spPr>
            <a:xfrm>
              <a:off x="3059832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/>
            <p:cNvSpPr/>
            <p:nvPr/>
          </p:nvSpPr>
          <p:spPr>
            <a:xfrm>
              <a:off x="3779912" y="177281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Elipse 19"/>
            <p:cNvSpPr/>
            <p:nvPr/>
          </p:nvSpPr>
          <p:spPr>
            <a:xfrm>
              <a:off x="3212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Elipse 20"/>
            <p:cNvSpPr/>
            <p:nvPr/>
          </p:nvSpPr>
          <p:spPr>
            <a:xfrm>
              <a:off x="2483768" y="256490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/>
            <p:cNvSpPr/>
            <p:nvPr/>
          </p:nvSpPr>
          <p:spPr>
            <a:xfrm>
              <a:off x="21957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/>
            <p:cNvSpPr/>
            <p:nvPr/>
          </p:nvSpPr>
          <p:spPr>
            <a:xfrm>
              <a:off x="291581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/>
            <p:cNvSpPr/>
            <p:nvPr/>
          </p:nvSpPr>
          <p:spPr>
            <a:xfrm>
              <a:off x="4283968" y="234888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/>
            <p:cNvSpPr/>
            <p:nvPr/>
          </p:nvSpPr>
          <p:spPr>
            <a:xfrm>
              <a:off x="4932040" y="155679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/>
            <p:cNvSpPr/>
            <p:nvPr/>
          </p:nvSpPr>
          <p:spPr>
            <a:xfrm>
              <a:off x="399593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Elipse 26"/>
            <p:cNvSpPr/>
            <p:nvPr/>
          </p:nvSpPr>
          <p:spPr>
            <a:xfrm>
              <a:off x="5004048" y="227687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/>
            <p:cNvSpPr/>
            <p:nvPr/>
          </p:nvSpPr>
          <p:spPr>
            <a:xfrm>
              <a:off x="4788024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/>
            <p:cNvSpPr/>
            <p:nvPr/>
          </p:nvSpPr>
          <p:spPr>
            <a:xfrm>
              <a:off x="5796136" y="213285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5868144" y="2636912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>
              <a:off x="5436096" y="314096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/>
            <p:cNvSpPr/>
            <p:nvPr/>
          </p:nvSpPr>
          <p:spPr>
            <a:xfrm>
              <a:off x="7164288" y="170080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/>
            <p:cNvSpPr/>
            <p:nvPr/>
          </p:nvSpPr>
          <p:spPr>
            <a:xfrm>
              <a:off x="6660232" y="278092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/>
            <p:cNvSpPr/>
            <p:nvPr/>
          </p:nvSpPr>
          <p:spPr>
            <a:xfrm>
              <a:off x="6156176" y="3284984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/>
            <p:cNvSpPr/>
            <p:nvPr/>
          </p:nvSpPr>
          <p:spPr>
            <a:xfrm>
              <a:off x="6876256" y="3212976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Elipse 35"/>
            <p:cNvSpPr/>
            <p:nvPr/>
          </p:nvSpPr>
          <p:spPr>
            <a:xfrm>
              <a:off x="7524328" y="2420888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Elipse 36"/>
            <p:cNvSpPr/>
            <p:nvPr/>
          </p:nvSpPr>
          <p:spPr>
            <a:xfrm>
              <a:off x="1691680" y="3429000"/>
              <a:ext cx="144016" cy="14401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Forma livre 14"/>
          <p:cNvSpPr>
            <a:spLocks noChangeAspect="1"/>
          </p:cNvSpPr>
          <p:nvPr/>
        </p:nvSpPr>
        <p:spPr>
          <a:xfrm>
            <a:off x="108496" y="2905033"/>
            <a:ext cx="8928000" cy="2128280"/>
          </a:xfrm>
          <a:custGeom>
            <a:avLst/>
            <a:gdLst>
              <a:gd name="connsiteX0" fmla="*/ 0 w 7300452"/>
              <a:gd name="connsiteY0" fmla="*/ 1725561 h 1740309"/>
              <a:gd name="connsiteX1" fmla="*/ 1224117 w 7300452"/>
              <a:gd name="connsiteY1" fmla="*/ 14748 h 1740309"/>
              <a:gd name="connsiteX2" fmla="*/ 7300452 w 7300452"/>
              <a:gd name="connsiteY2" fmla="*/ 0 h 1740309"/>
              <a:gd name="connsiteX3" fmla="*/ 6091084 w 7300452"/>
              <a:gd name="connsiteY3" fmla="*/ 1740309 h 1740309"/>
              <a:gd name="connsiteX4" fmla="*/ 0 w 7300452"/>
              <a:gd name="connsiteY4" fmla="*/ 1725561 h 1740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452" h="1740309">
                <a:moveTo>
                  <a:pt x="0" y="1725561"/>
                </a:moveTo>
                <a:lnTo>
                  <a:pt x="1224117" y="14748"/>
                </a:lnTo>
                <a:lnTo>
                  <a:pt x="7300452" y="0"/>
                </a:lnTo>
                <a:lnTo>
                  <a:pt x="6091084" y="1740309"/>
                </a:lnTo>
                <a:lnTo>
                  <a:pt x="0" y="1725561"/>
                </a:lnTo>
                <a:close/>
              </a:path>
            </a:pathLst>
          </a:cu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de seta reta 39"/>
          <p:cNvCxnSpPr/>
          <p:nvPr/>
        </p:nvCxnSpPr>
        <p:spPr>
          <a:xfrm rot="5400000">
            <a:off x="822930" y="3603999"/>
            <a:ext cx="1368000" cy="10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xograma: Conector 1"/>
          <p:cNvSpPr/>
          <p:nvPr/>
        </p:nvSpPr>
        <p:spPr>
          <a:xfrm>
            <a:off x="1487676" y="4266808"/>
            <a:ext cx="36000" cy="36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3" name="Grupo 42"/>
          <p:cNvGrpSpPr/>
          <p:nvPr/>
        </p:nvGrpSpPr>
        <p:grpSpPr>
          <a:xfrm>
            <a:off x="8316416" y="3573016"/>
            <a:ext cx="744114" cy="713580"/>
            <a:chOff x="8316416" y="3969173"/>
            <a:chExt cx="744114" cy="713580"/>
          </a:xfrm>
        </p:grpSpPr>
        <p:sp>
          <p:nvSpPr>
            <p:cNvPr id="3" name="Seta para a direita 2"/>
            <p:cNvSpPr/>
            <p:nvPr/>
          </p:nvSpPr>
          <p:spPr>
            <a:xfrm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upo 43"/>
          <p:cNvGrpSpPr/>
          <p:nvPr/>
        </p:nvGrpSpPr>
        <p:grpSpPr>
          <a:xfrm>
            <a:off x="179512" y="3573016"/>
            <a:ext cx="744114" cy="713580"/>
            <a:chOff x="179512" y="3573016"/>
            <a:chExt cx="744114" cy="713580"/>
          </a:xfrm>
        </p:grpSpPr>
        <p:sp>
          <p:nvSpPr>
            <p:cNvPr id="41" name="Seta para a direita 40"/>
            <p:cNvSpPr/>
            <p:nvPr/>
          </p:nvSpPr>
          <p:spPr>
            <a:xfrm flipH="1">
              <a:off x="333745" y="3573016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/>
                <p:cNvSpPr txBox="1"/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2" name="CaixaDeTexto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12" y="3824931"/>
                  <a:ext cx="744114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upo 44"/>
          <p:cNvGrpSpPr/>
          <p:nvPr/>
        </p:nvGrpSpPr>
        <p:grpSpPr>
          <a:xfrm>
            <a:off x="4619974" y="2855938"/>
            <a:ext cx="744114" cy="782586"/>
            <a:chOff x="8316416" y="3900167"/>
            <a:chExt cx="744114" cy="782586"/>
          </a:xfrm>
        </p:grpSpPr>
        <p:sp>
          <p:nvSpPr>
            <p:cNvPr id="46" name="Seta para a direita 45"/>
            <p:cNvSpPr/>
            <p:nvPr/>
          </p:nvSpPr>
          <p:spPr>
            <a:xfrm rot="17662528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7" name="CaixaDeTexto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upo 47"/>
          <p:cNvGrpSpPr/>
          <p:nvPr/>
        </p:nvGrpSpPr>
        <p:grpSpPr>
          <a:xfrm>
            <a:off x="3683870" y="4518622"/>
            <a:ext cx="744114" cy="782586"/>
            <a:chOff x="8316416" y="3900167"/>
            <a:chExt cx="744114" cy="782586"/>
          </a:xfrm>
        </p:grpSpPr>
        <p:sp>
          <p:nvSpPr>
            <p:cNvPr id="49" name="Seta para a direita 48"/>
            <p:cNvSpPr/>
            <p:nvPr/>
          </p:nvSpPr>
          <p:spPr>
            <a:xfrm rot="17662528" flipH="1" flipV="1">
              <a:off x="8470649" y="3969173"/>
              <a:ext cx="435648" cy="29763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/>
                <p:cNvSpPr txBox="1"/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pt-BR" sz="2400" i="1" smtClean="0">
                            <a:latin typeface="Cambria Math"/>
                            <a:ea typeface="Cambria Math"/>
                          </a:rPr>
                          <m:t>∞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50" name="CaixaDeTexto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416" y="4221088"/>
                  <a:ext cx="744114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03439"/>
                <a:ext cx="528863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pt-BR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pt-BR" sz="20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8" y="4005064"/>
                <a:ext cx="1324786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Fluxograma: Conector 52"/>
          <p:cNvSpPr/>
          <p:nvPr/>
        </p:nvSpPr>
        <p:spPr>
          <a:xfrm>
            <a:off x="3016852" y="3861056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smtClean="0"/>
                  <a:t>Considere o campo potencial avaliado em todos os pontos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𝑥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r>
                      <a:rPr lang="pt-BR" b="0" i="1" smtClean="0">
                        <a:latin typeface="Cambria Math"/>
                      </a:rPr>
                      <m:t>𝑦</m:t>
                    </m:r>
                    <m:r>
                      <a:rPr lang="pt-BR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pt-BR" dirty="0" smtClean="0"/>
                  <a:t> sobre este plano</a:t>
                </a:r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09" y="2708920"/>
                <a:ext cx="3162807" cy="923330"/>
              </a:xfrm>
              <a:prstGeom prst="rect">
                <a:avLst/>
              </a:prstGeom>
              <a:blipFill rotWithShape="1"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2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8057</Words>
  <Application>Microsoft Office PowerPoint</Application>
  <PresentationFormat>Apresentação na tela (4:3)</PresentationFormat>
  <Paragraphs>747</Paragraphs>
  <Slides>55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Camada equivalente aplicada ao processamento e interpretação de dados de campos potenciais </vt:lpstr>
      <vt:lpstr>Identidades de Green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Referências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equivalente aplicada ao processamento e interpretação de dados de campos potenciais</dc:title>
  <dc:creator>Vanderlei</dc:creator>
  <cp:lastModifiedBy>Vanderlei</cp:lastModifiedBy>
  <cp:revision>76</cp:revision>
  <dcterms:created xsi:type="dcterms:W3CDTF">2016-10-05T18:21:47Z</dcterms:created>
  <dcterms:modified xsi:type="dcterms:W3CDTF">2016-10-22T22:49:37Z</dcterms:modified>
</cp:coreProperties>
</file>