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9" r:id="rId2"/>
    <p:sldId id="299" r:id="rId3"/>
    <p:sldId id="436" r:id="rId4"/>
    <p:sldId id="440" r:id="rId5"/>
    <p:sldId id="439" r:id="rId6"/>
    <p:sldId id="438" r:id="rId7"/>
    <p:sldId id="437" r:id="rId8"/>
    <p:sldId id="441" r:id="rId9"/>
    <p:sldId id="442" r:id="rId10"/>
    <p:sldId id="451" r:id="rId11"/>
    <p:sldId id="452" r:id="rId12"/>
    <p:sldId id="453" r:id="rId13"/>
    <p:sldId id="454" r:id="rId14"/>
    <p:sldId id="455" r:id="rId15"/>
    <p:sldId id="444" r:id="rId16"/>
    <p:sldId id="456" r:id="rId17"/>
    <p:sldId id="458" r:id="rId18"/>
    <p:sldId id="459" r:id="rId19"/>
    <p:sldId id="460" r:id="rId20"/>
    <p:sldId id="410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3DF"/>
    <a:srgbClr val="EF3521"/>
    <a:srgbClr val="D82D37"/>
    <a:srgbClr val="00DFFF"/>
    <a:srgbClr val="008200"/>
    <a:srgbClr val="00A761"/>
    <a:srgbClr val="00A7C5"/>
    <a:srgbClr val="53A368"/>
    <a:srgbClr val="5FA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848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FB30C-EA21-4B0C-AF73-822C0D5BE9F7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1404C-35D1-4FF3-B6C8-FBFDD96C5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39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728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CE90-33BF-47EA-B2DE-97CF0EE02F19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41.emf"/><Relationship Id="rId12" Type="http://schemas.openxmlformats.org/officeDocument/2006/relationships/image" Target="../media/image17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5" Type="http://schemas.openxmlformats.org/officeDocument/2006/relationships/image" Target="../media/image42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40.png"/><Relationship Id="rId3" Type="http://schemas.openxmlformats.org/officeDocument/2006/relationships/image" Target="../media/image13.png"/><Relationship Id="rId7" Type="http://schemas.openxmlformats.org/officeDocument/2006/relationships/image" Target="../media/image39.png"/><Relationship Id="rId12" Type="http://schemas.openxmlformats.org/officeDocument/2006/relationships/image" Target="../media/image17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5" Type="http://schemas.openxmlformats.org/officeDocument/2006/relationships/image" Target="../media/image42.png"/><Relationship Id="rId10" Type="http://schemas.openxmlformats.org/officeDocument/2006/relationships/image" Target="../media/image44.png"/><Relationship Id="rId4" Type="http://schemas.openxmlformats.org/officeDocument/2006/relationships/image" Target="../media/image41.emf"/><Relationship Id="rId9" Type="http://schemas.openxmlformats.org/officeDocument/2006/relationships/image" Target="../media/image14.png"/><Relationship Id="rId1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40.png"/><Relationship Id="rId3" Type="http://schemas.openxmlformats.org/officeDocument/2006/relationships/image" Target="../media/image13.png"/><Relationship Id="rId7" Type="http://schemas.openxmlformats.org/officeDocument/2006/relationships/image" Target="../media/image39.png"/><Relationship Id="rId12" Type="http://schemas.openxmlformats.org/officeDocument/2006/relationships/image" Target="../media/image17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5" Type="http://schemas.openxmlformats.org/officeDocument/2006/relationships/image" Target="../media/image42.png"/><Relationship Id="rId10" Type="http://schemas.openxmlformats.org/officeDocument/2006/relationships/image" Target="../media/image44.png"/><Relationship Id="rId19" Type="http://schemas.openxmlformats.org/officeDocument/2006/relationships/image" Target="../media/image48.png"/><Relationship Id="rId4" Type="http://schemas.openxmlformats.org/officeDocument/2006/relationships/image" Target="../media/image41.emf"/><Relationship Id="rId9" Type="http://schemas.openxmlformats.org/officeDocument/2006/relationships/image" Target="../media/image14.png"/><Relationship Id="rId1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9.png"/><Relationship Id="rId13" Type="http://schemas.openxmlformats.org/officeDocument/2006/relationships/image" Target="../media/image18.png"/><Relationship Id="rId26" Type="http://schemas.openxmlformats.org/officeDocument/2006/relationships/image" Target="../media/image55.png"/><Relationship Id="rId3" Type="http://schemas.openxmlformats.org/officeDocument/2006/relationships/image" Target="../media/image41.emf"/><Relationship Id="rId21" Type="http://schemas.openxmlformats.org/officeDocument/2006/relationships/image" Target="../media/image51.png"/><Relationship Id="rId7" Type="http://schemas.openxmlformats.org/officeDocument/2006/relationships/image" Target="../media/image39.png"/><Relationship Id="rId17" Type="http://schemas.openxmlformats.org/officeDocument/2006/relationships/image" Target="../media/image47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3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24" Type="http://schemas.openxmlformats.org/officeDocument/2006/relationships/image" Target="../media/image53.png"/><Relationship Id="rId5" Type="http://schemas.openxmlformats.org/officeDocument/2006/relationships/image" Target="../media/image5.png"/><Relationship Id="rId15" Type="http://schemas.openxmlformats.org/officeDocument/2006/relationships/image" Target="../media/image42.png"/><Relationship Id="rId23" Type="http://schemas.openxmlformats.org/officeDocument/2006/relationships/image" Target="../media/image52.png"/><Relationship Id="rId19" Type="http://schemas.openxmlformats.org/officeDocument/2006/relationships/image" Target="../media/image13.png"/><Relationship Id="rId9" Type="http://schemas.openxmlformats.org/officeDocument/2006/relationships/image" Target="../media/image14.png"/><Relationship Id="rId22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0.png"/><Relationship Id="rId26" Type="http://schemas.openxmlformats.org/officeDocument/2006/relationships/image" Target="../media/image59.png"/><Relationship Id="rId13" Type="http://schemas.openxmlformats.org/officeDocument/2006/relationships/image" Target="../media/image18.png"/><Relationship Id="rId3" Type="http://schemas.openxmlformats.org/officeDocument/2006/relationships/image" Target="../media/image41.emf"/><Relationship Id="rId21" Type="http://schemas.openxmlformats.org/officeDocument/2006/relationships/image" Target="../media/image54.png"/><Relationship Id="rId7" Type="http://schemas.openxmlformats.org/officeDocument/2006/relationships/image" Target="../media/image39.png"/><Relationship Id="rId17" Type="http://schemas.openxmlformats.org/officeDocument/2006/relationships/image" Target="../media/image47.png"/><Relationship Id="rId25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3.png"/><Relationship Id="rId20" Type="http://schemas.openxmlformats.org/officeDocument/2006/relationships/image" Target="../media/image53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24" Type="http://schemas.openxmlformats.org/officeDocument/2006/relationships/image" Target="../media/image57.pn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5" Type="http://schemas.openxmlformats.org/officeDocument/2006/relationships/image" Target="../media/image42.png"/><Relationship Id="rId23" Type="http://schemas.openxmlformats.org/officeDocument/2006/relationships/image" Target="../media/image56.png"/><Relationship Id="rId28" Type="http://schemas.openxmlformats.org/officeDocument/2006/relationships/image" Target="../media/image13.png"/><Relationship Id="rId19" Type="http://schemas.openxmlformats.org/officeDocument/2006/relationships/image" Target="../media/image52.png"/><Relationship Id="rId22" Type="http://schemas.openxmlformats.org/officeDocument/2006/relationships/image" Target="../media/image55.png"/><Relationship Id="rId27" Type="http://schemas.openxmlformats.org/officeDocument/2006/relationships/image" Target="../media/image49.png"/><Relationship Id="rId9" Type="http://schemas.openxmlformats.org/officeDocument/2006/relationships/image" Target="../media/image14.png"/><Relationship Id="rId30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55.png"/><Relationship Id="rId3" Type="http://schemas.openxmlformats.org/officeDocument/2006/relationships/image" Target="../media/image37.png"/><Relationship Id="rId21" Type="http://schemas.openxmlformats.org/officeDocument/2006/relationships/image" Target="../media/image61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6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7.png"/><Relationship Id="rId20" Type="http://schemas.openxmlformats.org/officeDocument/2006/relationships/image" Target="../media/image60.png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510.png"/><Relationship Id="rId24" Type="http://schemas.openxmlformats.org/officeDocument/2006/relationships/image" Target="../media/image5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52.png"/><Relationship Id="rId28" Type="http://schemas.openxmlformats.org/officeDocument/2006/relationships/image" Target="../media/image57.png"/><Relationship Id="rId10" Type="http://schemas.openxmlformats.org/officeDocument/2006/relationships/image" Target="../media/image500.png"/><Relationship Id="rId19" Type="http://schemas.openxmlformats.org/officeDocument/2006/relationships/image" Target="../media/image40.png"/><Relationship Id="rId4" Type="http://schemas.openxmlformats.org/officeDocument/2006/relationships/image" Target="../media/image5.png"/><Relationship Id="rId14" Type="http://schemas.openxmlformats.org/officeDocument/2006/relationships/image" Target="../media/image15.png"/><Relationship Id="rId22" Type="http://schemas.openxmlformats.org/officeDocument/2006/relationships/image" Target="../media/image62.png"/><Relationship Id="rId27" Type="http://schemas.openxmlformats.org/officeDocument/2006/relationships/image" Target="../media/image64.png"/><Relationship Id="rId30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3.png"/><Relationship Id="rId18" Type="http://schemas.openxmlformats.org/officeDocument/2006/relationships/image" Target="../media/image59.png"/><Relationship Id="rId26" Type="http://schemas.openxmlformats.org/officeDocument/2006/relationships/image" Target="../media/image13.png"/><Relationship Id="rId21" Type="http://schemas.openxmlformats.org/officeDocument/2006/relationships/image" Target="../media/image67.png"/><Relationship Id="rId7" Type="http://schemas.openxmlformats.org/officeDocument/2006/relationships/image" Target="../media/image4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7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7.png"/><Relationship Id="rId20" Type="http://schemas.openxmlformats.org/officeDocument/2006/relationships/image" Target="../media/image66.pn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52.png"/><Relationship Id="rId24" Type="http://schemas.openxmlformats.org/officeDocument/2006/relationships/image" Target="../media/image70.png"/><Relationship Id="rId5" Type="http://schemas.openxmlformats.org/officeDocument/2006/relationships/image" Target="../media/image6.png"/><Relationship Id="rId15" Type="http://schemas.openxmlformats.org/officeDocument/2006/relationships/image" Target="../media/image64.png"/><Relationship Id="rId23" Type="http://schemas.openxmlformats.org/officeDocument/2006/relationships/image" Target="../media/image69.png"/><Relationship Id="rId28" Type="http://schemas.openxmlformats.org/officeDocument/2006/relationships/image" Target="../media/image15.png"/><Relationship Id="rId10" Type="http://schemas.openxmlformats.org/officeDocument/2006/relationships/image" Target="../media/image62.png"/><Relationship Id="rId19" Type="http://schemas.openxmlformats.org/officeDocument/2006/relationships/image" Target="../media/image65.png"/><Relationship Id="rId4" Type="http://schemas.openxmlformats.org/officeDocument/2006/relationships/image" Target="../media/image5.png"/><Relationship Id="rId9" Type="http://schemas.openxmlformats.org/officeDocument/2006/relationships/image" Target="../media/image61.png"/><Relationship Id="rId14" Type="http://schemas.openxmlformats.org/officeDocument/2006/relationships/image" Target="../media/image55.png"/><Relationship Id="rId22" Type="http://schemas.openxmlformats.org/officeDocument/2006/relationships/image" Target="../media/image68.png"/><Relationship Id="rId27" Type="http://schemas.openxmlformats.org/officeDocument/2006/relationships/image" Target="../media/image14.png"/><Relationship Id="rId30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79.png"/><Relationship Id="rId18" Type="http://schemas.openxmlformats.org/officeDocument/2006/relationships/image" Target="../media/image82.png"/><Relationship Id="rId26" Type="http://schemas.openxmlformats.org/officeDocument/2006/relationships/image" Target="../media/image87.png"/><Relationship Id="rId3" Type="http://schemas.openxmlformats.org/officeDocument/2006/relationships/image" Target="../media/image72.png"/><Relationship Id="rId21" Type="http://schemas.openxmlformats.org/officeDocument/2006/relationships/image" Target="../media/image70.png"/><Relationship Id="rId7" Type="http://schemas.openxmlformats.org/officeDocument/2006/relationships/image" Target="../media/image60.png"/><Relationship Id="rId12" Type="http://schemas.openxmlformats.org/officeDocument/2006/relationships/image" Target="../media/image63.png"/><Relationship Id="rId17" Type="http://schemas.openxmlformats.org/officeDocument/2006/relationships/image" Target="../media/image81.png"/><Relationship Id="rId25" Type="http://schemas.openxmlformats.org/officeDocument/2006/relationships/image" Target="../media/image8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80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78.png"/><Relationship Id="rId24" Type="http://schemas.openxmlformats.org/officeDocument/2006/relationships/image" Target="../media/image85.png"/><Relationship Id="rId5" Type="http://schemas.openxmlformats.org/officeDocument/2006/relationships/image" Target="../media/image74.png"/><Relationship Id="rId15" Type="http://schemas.openxmlformats.org/officeDocument/2006/relationships/image" Target="../media/image57.png"/><Relationship Id="rId23" Type="http://schemas.openxmlformats.org/officeDocument/2006/relationships/image" Target="../media/image71.png"/><Relationship Id="rId28" Type="http://schemas.openxmlformats.org/officeDocument/2006/relationships/image" Target="../media/image65.png"/><Relationship Id="rId10" Type="http://schemas.openxmlformats.org/officeDocument/2006/relationships/image" Target="../media/image77.png"/><Relationship Id="rId19" Type="http://schemas.openxmlformats.org/officeDocument/2006/relationships/image" Target="../media/image67.png"/><Relationship Id="rId4" Type="http://schemas.openxmlformats.org/officeDocument/2006/relationships/image" Target="../media/image73.png"/><Relationship Id="rId9" Type="http://schemas.openxmlformats.org/officeDocument/2006/relationships/image" Target="../media/image62.png"/><Relationship Id="rId14" Type="http://schemas.openxmlformats.org/officeDocument/2006/relationships/image" Target="../media/image64.png"/><Relationship Id="rId22" Type="http://schemas.openxmlformats.org/officeDocument/2006/relationships/image" Target="../media/image84.png"/><Relationship Id="rId27" Type="http://schemas.openxmlformats.org/officeDocument/2006/relationships/image" Target="../media/image8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79.png"/><Relationship Id="rId18" Type="http://schemas.openxmlformats.org/officeDocument/2006/relationships/image" Target="../media/image82.png"/><Relationship Id="rId26" Type="http://schemas.openxmlformats.org/officeDocument/2006/relationships/image" Target="../media/image88.png"/><Relationship Id="rId3" Type="http://schemas.openxmlformats.org/officeDocument/2006/relationships/image" Target="../media/image72.png"/><Relationship Id="rId21" Type="http://schemas.openxmlformats.org/officeDocument/2006/relationships/image" Target="../media/image70.png"/><Relationship Id="rId7" Type="http://schemas.openxmlformats.org/officeDocument/2006/relationships/image" Target="../media/image60.png"/><Relationship Id="rId12" Type="http://schemas.openxmlformats.org/officeDocument/2006/relationships/image" Target="../media/image63.png"/><Relationship Id="rId17" Type="http://schemas.openxmlformats.org/officeDocument/2006/relationships/image" Target="../media/image81.png"/><Relationship Id="rId25" Type="http://schemas.openxmlformats.org/officeDocument/2006/relationships/image" Target="../media/image87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80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78.png"/><Relationship Id="rId24" Type="http://schemas.openxmlformats.org/officeDocument/2006/relationships/image" Target="../media/image86.png"/><Relationship Id="rId5" Type="http://schemas.openxmlformats.org/officeDocument/2006/relationships/image" Target="../media/image74.png"/><Relationship Id="rId15" Type="http://schemas.openxmlformats.org/officeDocument/2006/relationships/image" Target="../media/image57.png"/><Relationship Id="rId23" Type="http://schemas.openxmlformats.org/officeDocument/2006/relationships/image" Target="../media/image85.png"/><Relationship Id="rId28" Type="http://schemas.openxmlformats.org/officeDocument/2006/relationships/image" Target="../media/image89.png"/><Relationship Id="rId10" Type="http://schemas.openxmlformats.org/officeDocument/2006/relationships/image" Target="../media/image77.png"/><Relationship Id="rId19" Type="http://schemas.openxmlformats.org/officeDocument/2006/relationships/image" Target="../media/image67.png"/><Relationship Id="rId4" Type="http://schemas.openxmlformats.org/officeDocument/2006/relationships/image" Target="../media/image73.png"/><Relationship Id="rId9" Type="http://schemas.openxmlformats.org/officeDocument/2006/relationships/image" Target="../media/image62.png"/><Relationship Id="rId14" Type="http://schemas.openxmlformats.org/officeDocument/2006/relationships/image" Target="../media/image64.png"/><Relationship Id="rId22" Type="http://schemas.openxmlformats.org/officeDocument/2006/relationships/image" Target="../media/image71.png"/><Relationship Id="rId27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79.png"/><Relationship Id="rId18" Type="http://schemas.openxmlformats.org/officeDocument/2006/relationships/image" Target="../media/image82.png"/><Relationship Id="rId26" Type="http://schemas.openxmlformats.org/officeDocument/2006/relationships/image" Target="../media/image88.png"/><Relationship Id="rId3" Type="http://schemas.openxmlformats.org/officeDocument/2006/relationships/image" Target="../media/image72.png"/><Relationship Id="rId21" Type="http://schemas.openxmlformats.org/officeDocument/2006/relationships/image" Target="../media/image70.png"/><Relationship Id="rId7" Type="http://schemas.openxmlformats.org/officeDocument/2006/relationships/image" Target="../media/image60.png"/><Relationship Id="rId12" Type="http://schemas.openxmlformats.org/officeDocument/2006/relationships/image" Target="../media/image63.png"/><Relationship Id="rId17" Type="http://schemas.openxmlformats.org/officeDocument/2006/relationships/image" Target="../media/image81.png"/><Relationship Id="rId25" Type="http://schemas.openxmlformats.org/officeDocument/2006/relationships/image" Target="../media/image8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80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78.png"/><Relationship Id="rId24" Type="http://schemas.openxmlformats.org/officeDocument/2006/relationships/image" Target="../media/image86.png"/><Relationship Id="rId5" Type="http://schemas.openxmlformats.org/officeDocument/2006/relationships/image" Target="../media/image74.png"/><Relationship Id="rId15" Type="http://schemas.openxmlformats.org/officeDocument/2006/relationships/image" Target="../media/image57.png"/><Relationship Id="rId23" Type="http://schemas.openxmlformats.org/officeDocument/2006/relationships/image" Target="../media/image85.png"/><Relationship Id="rId28" Type="http://schemas.openxmlformats.org/officeDocument/2006/relationships/image" Target="../media/image90.png"/><Relationship Id="rId10" Type="http://schemas.openxmlformats.org/officeDocument/2006/relationships/image" Target="../media/image77.png"/><Relationship Id="rId19" Type="http://schemas.openxmlformats.org/officeDocument/2006/relationships/image" Target="../media/image67.png"/><Relationship Id="rId4" Type="http://schemas.openxmlformats.org/officeDocument/2006/relationships/image" Target="../media/image73.png"/><Relationship Id="rId9" Type="http://schemas.openxmlformats.org/officeDocument/2006/relationships/image" Target="../media/image62.png"/><Relationship Id="rId14" Type="http://schemas.openxmlformats.org/officeDocument/2006/relationships/image" Target="../media/image64.png"/><Relationship Id="rId22" Type="http://schemas.openxmlformats.org/officeDocument/2006/relationships/image" Target="../media/image71.png"/><Relationship Id="rId27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5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" Type="http://schemas.openxmlformats.org/officeDocument/2006/relationships/image" Target="../media/image6.png"/><Relationship Id="rId21" Type="http://schemas.openxmlformats.org/officeDocument/2006/relationships/image" Target="../media/image31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0.png"/><Relationship Id="rId20" Type="http://schemas.openxmlformats.org/officeDocument/2006/relationships/image" Target="../media/image30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18.png"/><Relationship Id="rId10" Type="http://schemas.openxmlformats.org/officeDocument/2006/relationships/image" Target="../media/image24.png"/><Relationship Id="rId19" Type="http://schemas.openxmlformats.org/officeDocument/2006/relationships/image" Target="../media/image29.pn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2.png"/><Relationship Id="rId27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6.png"/><Relationship Id="rId26" Type="http://schemas.openxmlformats.org/officeDocument/2006/relationships/image" Target="../media/image32.png"/><Relationship Id="rId3" Type="http://schemas.openxmlformats.org/officeDocument/2006/relationships/image" Target="../media/image6.png"/><Relationship Id="rId21" Type="http://schemas.openxmlformats.org/officeDocument/2006/relationships/image" Target="../media/image11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5.png"/><Relationship Id="rId25" Type="http://schemas.openxmlformats.org/officeDocument/2006/relationships/image" Target="../media/image31.png"/><Relationship Id="rId33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openxmlformats.org/officeDocument/2006/relationships/image" Target="../media/image34.png"/><Relationship Id="rId20" Type="http://schemas.openxmlformats.org/officeDocument/2006/relationships/image" Target="../media/image10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0.png"/><Relationship Id="rId32" Type="http://schemas.openxmlformats.org/officeDocument/2006/relationships/image" Target="../media/image18.png"/><Relationship Id="rId5" Type="http://schemas.openxmlformats.org/officeDocument/2006/relationships/image" Target="../media/image8.png"/><Relationship Id="rId15" Type="http://schemas.openxmlformats.org/officeDocument/2006/relationships/image" Target="../media/image33.png"/><Relationship Id="rId23" Type="http://schemas.openxmlformats.org/officeDocument/2006/relationships/image" Target="../media/image29.png"/><Relationship Id="rId28" Type="http://schemas.openxmlformats.org/officeDocument/2006/relationships/image" Target="../media/image14.png"/><Relationship Id="rId10" Type="http://schemas.openxmlformats.org/officeDocument/2006/relationships/image" Target="../media/image24.png"/><Relationship Id="rId19" Type="http://schemas.openxmlformats.org/officeDocument/2006/relationships/image" Target="../media/image9.png"/><Relationship Id="rId31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12.png"/><Relationship Id="rId27" Type="http://schemas.openxmlformats.org/officeDocument/2006/relationships/image" Target="../media/image13.png"/><Relationship Id="rId30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4.png"/><Relationship Id="rId26" Type="http://schemas.openxmlformats.org/officeDocument/2006/relationships/image" Target="../media/image18.png"/><Relationship Id="rId3" Type="http://schemas.openxmlformats.org/officeDocument/2006/relationships/image" Target="../media/image5.png"/><Relationship Id="rId21" Type="http://schemas.openxmlformats.org/officeDocument/2006/relationships/image" Target="../media/image13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3.png"/><Relationship Id="rId25" Type="http://schemas.openxmlformats.org/officeDocument/2006/relationships/image" Target="../media/image17.png"/><Relationship Id="rId2" Type="http://schemas.openxmlformats.org/officeDocument/2006/relationships/image" Target="../media/image37.png"/><Relationship Id="rId16" Type="http://schemas.openxmlformats.org/officeDocument/2006/relationships/image" Target="../media/image38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4.png"/><Relationship Id="rId24" Type="http://schemas.openxmlformats.org/officeDocument/2006/relationships/image" Target="../media/image16.png"/><Relationship Id="rId5" Type="http://schemas.openxmlformats.org/officeDocument/2006/relationships/image" Target="../media/image7.png"/><Relationship Id="rId15" Type="http://schemas.openxmlformats.org/officeDocument/2006/relationships/image" Target="../media/image28.png"/><Relationship Id="rId23" Type="http://schemas.openxmlformats.org/officeDocument/2006/relationships/image" Target="../media/image15.png"/><Relationship Id="rId10" Type="http://schemas.openxmlformats.org/officeDocument/2006/relationships/image" Target="../media/image23.png"/><Relationship Id="rId19" Type="http://schemas.openxmlformats.org/officeDocument/2006/relationships/image" Target="../media/image35.png"/><Relationship Id="rId4" Type="http://schemas.openxmlformats.org/officeDocument/2006/relationships/image" Target="../media/image6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14.png"/><Relationship Id="rId27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3.png"/><Relationship Id="rId18" Type="http://schemas.openxmlformats.org/officeDocument/2006/relationships/image" Target="../media/image13.png"/><Relationship Id="rId26" Type="http://schemas.openxmlformats.org/officeDocument/2006/relationships/image" Target="../media/image6.png"/><Relationship Id="rId3" Type="http://schemas.openxmlformats.org/officeDocument/2006/relationships/image" Target="../media/image8.png"/><Relationship Id="rId21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7.png"/><Relationship Id="rId25" Type="http://schemas.openxmlformats.org/officeDocument/2006/relationships/image" Target="../media/image5.png"/><Relationship Id="rId2" Type="http://schemas.openxmlformats.org/officeDocument/2006/relationships/image" Target="../media/image7.png"/><Relationship Id="rId16" Type="http://schemas.openxmlformats.org/officeDocument/2006/relationships/image" Target="../media/image36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19.png"/><Relationship Id="rId5" Type="http://schemas.openxmlformats.org/officeDocument/2006/relationships/image" Target="../media/image21.png"/><Relationship Id="rId15" Type="http://schemas.openxmlformats.org/officeDocument/2006/relationships/image" Target="../media/image35.png"/><Relationship Id="rId23" Type="http://schemas.openxmlformats.org/officeDocument/2006/relationships/image" Target="../media/image18.png"/><Relationship Id="rId10" Type="http://schemas.openxmlformats.org/officeDocument/2006/relationships/image" Target="../media/image26.png"/><Relationship Id="rId19" Type="http://schemas.openxmlformats.org/officeDocument/2006/relationships/image" Target="../media/image14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4.png"/><Relationship Id="rId22" Type="http://schemas.openxmlformats.org/officeDocument/2006/relationships/image" Target="../media/image17.png"/><Relationship Id="rId27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40.png"/><Relationship Id="rId12" Type="http://schemas.openxmlformats.org/officeDocument/2006/relationships/image" Target="../media/image1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16.png"/><Relationship Id="rId5" Type="http://schemas.openxmlformats.org/officeDocument/2006/relationships/image" Target="../media/image38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03" y="3293895"/>
            <a:ext cx="4088342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p:cxnSp>
        <p:nvCxnSpPr>
          <p:cNvPr id="15" name="Conector reto 14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a livre 15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orma livre 17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de seta reta 20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3" name="Retâ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ipse 24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Retâ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1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14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aixaDeTexto 35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Por simplicidade, considere que o distúrbio seja produzido por apenas uma fonte com contraste de densidade constante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−</m:t>
                    </m:r>
                    <m:acc>
                      <m:accPr>
                        <m:chr m:val="̃"/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blipFill rotWithShape="1">
                <a:blip r:embed="rId15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5062874" y="2087015"/>
                <a:ext cx="2472665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r>
                        <a:rPr lang="pt-BR" b="0" i="1" smtClean="0">
                          <a:latin typeface="Cambria Math"/>
                        </a:rPr>
                        <m:t> ∆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𝜌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𝛻</m:t>
                          </m:r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2087015"/>
                <a:ext cx="2472665" cy="81887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17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1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03" y="3293895"/>
            <a:ext cx="4088342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p:cxnSp>
        <p:nvCxnSpPr>
          <p:cNvPr id="15" name="Conector reto 14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a livre 15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orma livre 17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3" name="Retâ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ipse 24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Retâ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1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14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aixaDeTexto 35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Por simplicidade, considere que o distúrbio seja produzido por apenas uma fonte com contraste de densidade constante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−</m:t>
                    </m:r>
                    <m:acc>
                      <m:accPr>
                        <m:chr m:val="̃"/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blipFill rotWithShape="1">
                <a:blip r:embed="rId15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5062874" y="2087015"/>
                <a:ext cx="2472665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r>
                        <a:rPr lang="pt-BR" b="0" i="1" smtClean="0">
                          <a:latin typeface="Cambria Math"/>
                        </a:rPr>
                        <m:t> ∆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𝜌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𝛻</m:t>
                          </m:r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2087015"/>
                <a:ext cx="2472665" cy="81887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899592" y="4725144"/>
                <a:ext cx="3593416" cy="1942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Em geral, considera-se que a direção do vetor gravidade normal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igual a direção do vetor gravidade normal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pt-BR" dirty="0" smtClean="0"/>
                  <a:t>. No sistema de coordenadas geodésicas, esta direção é constante ao longo da normal ao elipsoide</a:t>
                </a: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725144"/>
                <a:ext cx="3593416" cy="1942392"/>
              </a:xfrm>
              <a:prstGeom prst="rect">
                <a:avLst/>
              </a:prstGeom>
              <a:blipFill rotWithShape="1">
                <a:blip r:embed="rId17"/>
                <a:stretch>
                  <a:fillRect l="-1528" t="-1567" r="-2547" b="-84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18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13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03" y="3293895"/>
            <a:ext cx="4088342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p:cxnSp>
        <p:nvCxnSpPr>
          <p:cNvPr id="15" name="Conector reto 14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a livre 15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orma livre 17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3" name="Retâ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ipse 24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Retâ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1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14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aixaDeTexto 35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Por simplicidade, considere que o distúrbio seja produzido por apenas uma fonte com contraste de densidade constante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−</m:t>
                    </m:r>
                    <m:acc>
                      <m:accPr>
                        <m:chr m:val="̃"/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blipFill rotWithShape="1">
                <a:blip r:embed="rId15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5062874" y="2087015"/>
                <a:ext cx="2472665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r>
                        <a:rPr lang="pt-BR" b="0" i="1" smtClean="0">
                          <a:latin typeface="Cambria Math"/>
                        </a:rPr>
                        <m:t> ∆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𝜌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𝛻</m:t>
                          </m:r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2087015"/>
                <a:ext cx="2472665" cy="81887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  <a:blipFill rotWithShape="1">
                <a:blip r:embed="rId17"/>
                <a:stretch>
                  <a:fillRect t="-5263" r="-11481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ixaDeTexto 40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18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899592" y="4725144"/>
                <a:ext cx="3593416" cy="1942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Em geral, considera-se que a direção do vetor gravidade normal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igual a direção do vetor gravidade normal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pt-BR" dirty="0" smtClean="0"/>
                  <a:t>. No sistema de coordenadas geodésicas, esta direção é constante ao longo da normal ao elipsoide</a:t>
                </a:r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725144"/>
                <a:ext cx="3593416" cy="1942392"/>
              </a:xfrm>
              <a:prstGeom prst="rect">
                <a:avLst/>
              </a:prstGeom>
              <a:blipFill rotWithShape="1">
                <a:blip r:embed="rId19"/>
                <a:stretch>
                  <a:fillRect l="-1528" t="-1567" r="-2547" b="-84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 flipV="1">
            <a:off x="2466460" y="3136726"/>
            <a:ext cx="305340" cy="5082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423900" y="3645024"/>
            <a:ext cx="21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Direção constante normal ao elipsoide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356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03" y="3293895"/>
            <a:ext cx="4088342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Por simplicidade, considere que o distúrbio seja produzido por apenas uma fonte com contraste de densidade constante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−</m:t>
                    </m:r>
                    <m:acc>
                      <m:accPr>
                        <m:chr m:val="̃"/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blipFill rotWithShape="1">
                <a:blip r:embed="rId15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5062874" y="2087015"/>
                <a:ext cx="2472665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r>
                        <a:rPr lang="pt-BR" b="0" i="1" smtClean="0">
                          <a:latin typeface="Cambria Math"/>
                        </a:rPr>
                        <m:t> ∆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𝜌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𝛻</m:t>
                          </m:r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2087015"/>
                <a:ext cx="2472665" cy="81887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  <a:blipFill rotWithShape="1">
                <a:blip r:embed="rId17"/>
                <a:stretch>
                  <a:fillRect t="-5263" r="-11481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upo 9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CaixaDeTexto 29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30" name="CaixaDe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ixaDeTexto 19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0" name="CaixaDe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ector de seta reta 32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orma livre 15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Forma livre 17"/>
            <p:cNvSpPr/>
            <p:nvPr/>
          </p:nvSpPr>
          <p:spPr>
            <a:xfrm rot="279743">
              <a:off x="7944195" y="4005064"/>
              <a:ext cx="1057275" cy="133512"/>
            </a:xfrm>
            <a:custGeom>
              <a:avLst/>
              <a:gdLst>
                <a:gd name="connsiteX0" fmla="*/ 1057275 w 1057275"/>
                <a:gd name="connsiteY0" fmla="*/ 133512 h 133512"/>
                <a:gd name="connsiteX1" fmla="*/ 685800 w 1057275"/>
                <a:gd name="connsiteY1" fmla="*/ 28737 h 133512"/>
                <a:gd name="connsiteX2" fmla="*/ 304800 w 1057275"/>
                <a:gd name="connsiteY2" fmla="*/ 162 h 133512"/>
                <a:gd name="connsiteX3" fmla="*/ 0 w 1057275"/>
                <a:gd name="connsiteY3" fmla="*/ 19212 h 13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275" h="133512">
                  <a:moveTo>
                    <a:pt x="1057275" y="133512"/>
                  </a:moveTo>
                  <a:cubicBezTo>
                    <a:pt x="934243" y="92237"/>
                    <a:pt x="811212" y="50962"/>
                    <a:pt x="685800" y="28737"/>
                  </a:cubicBezTo>
                  <a:cubicBezTo>
                    <a:pt x="560387" y="6512"/>
                    <a:pt x="419100" y="1749"/>
                    <a:pt x="304800" y="162"/>
                  </a:cubicBezTo>
                  <a:cubicBezTo>
                    <a:pt x="190500" y="-1426"/>
                    <a:pt x="95250" y="8893"/>
                    <a:pt x="0" y="1921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orma livre 18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de seta reta 20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tângulo 22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Retângulo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tângulo 23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Retângulo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Elipse 24"/>
            <p:cNvSpPr/>
            <p:nvPr/>
          </p:nvSpPr>
          <p:spPr>
            <a:xfrm>
              <a:off x="8460432" y="399549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8405787" y="3980033"/>
                  <a:ext cx="398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5787" y="3980033"/>
                  <a:ext cx="398827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Conector de seta reta 30"/>
            <p:cNvCxnSpPr/>
            <p:nvPr/>
          </p:nvCxnSpPr>
          <p:spPr>
            <a:xfrm flipH="1">
              <a:off x="8424303" y="4012264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tângulo 31"/>
                <p:cNvSpPr/>
                <p:nvPr/>
              </p:nvSpPr>
              <p:spPr>
                <a:xfrm>
                  <a:off x="8105678" y="3923883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2" name="Retângulo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678" y="3923883"/>
                  <a:ext cx="423385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tângulo 34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Retângulo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CaixaDeTexto 35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7717636" y="3828501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G</a:t>
              </a:r>
              <a:endParaRPr lang="pt-BR" sz="1400" dirty="0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  <p:sp>
          <p:nvSpPr>
            <p:cNvPr id="17" name="Elipse 16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ixaDeTexto 40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22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de seta reta 41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tângulo 46"/>
              <p:cNvSpPr/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  <a:blipFill rotWithShape="1"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tângulo 47"/>
              <p:cNvSpPr/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co 48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tângulo 50"/>
              <p:cNvSpPr/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1" name="Retângulo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88760" y="4509120"/>
            <a:ext cx="282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Tal como no caso magnético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78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03" y="3293895"/>
            <a:ext cx="4088342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Por simplicidade, considere que o distúrbio seja produzido por apenas uma fonte com contraste de densidade constante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−</m:t>
                    </m:r>
                    <m:acc>
                      <m:accPr>
                        <m:chr m:val="̃"/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blipFill rotWithShape="1">
                <a:blip r:embed="rId15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5062874" y="2087015"/>
                <a:ext cx="2472665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r>
                        <a:rPr lang="pt-BR" b="0" i="1" smtClean="0">
                          <a:latin typeface="Cambria Math"/>
                        </a:rPr>
                        <m:t> ∆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𝜌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𝛻</m:t>
                          </m:r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2087015"/>
                <a:ext cx="2472665" cy="81887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  <a:blipFill rotWithShape="1">
                <a:blip r:embed="rId17"/>
                <a:stretch>
                  <a:fillRect t="-5263" r="-11481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ixaDeTexto 40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18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de seta reta 41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tângulo 46"/>
              <p:cNvSpPr/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  <a:blipFill rotWithShape="1">
                <a:blip r:embed="rId1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tângulo 47"/>
              <p:cNvSpPr/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co 48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tângulo 50"/>
              <p:cNvSpPr/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1" name="Retângulo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ixaDeTexto 52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tângulo 53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aixaDeTexto 55"/>
              <p:cNvSpPr txBox="1"/>
              <p:nvPr/>
            </p:nvSpPr>
            <p:spPr>
              <a:xfrm>
                <a:off x="2576602" y="4967046"/>
                <a:ext cx="1948455" cy="404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404346"/>
              </a:xfrm>
              <a:prstGeom prst="rect">
                <a:avLst/>
              </a:prstGeom>
              <a:blipFill rotWithShape="1">
                <a:blip r:embed="rId25"/>
                <a:stretch>
                  <a:fillRect l="-940" t="-3030"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/>
              <p:cNvSpPr txBox="1"/>
              <p:nvPr/>
            </p:nvSpPr>
            <p:spPr>
              <a:xfrm>
                <a:off x="467544" y="5811302"/>
                <a:ext cx="200894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2008948" cy="476605"/>
              </a:xfrm>
              <a:prstGeom prst="rect">
                <a:avLst/>
              </a:prstGeom>
              <a:blipFill rotWithShape="1">
                <a:blip r:embed="rId26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upo 57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CaixaDeTexto 59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60" name="CaixaDe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ixaDeTexto 60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0" name="CaixaDe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Conector de seta reta 61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orma livre 63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 64"/>
            <p:cNvSpPr/>
            <p:nvPr/>
          </p:nvSpPr>
          <p:spPr>
            <a:xfrm rot="279743">
              <a:off x="7944195" y="4005064"/>
              <a:ext cx="1057275" cy="133512"/>
            </a:xfrm>
            <a:custGeom>
              <a:avLst/>
              <a:gdLst>
                <a:gd name="connsiteX0" fmla="*/ 1057275 w 1057275"/>
                <a:gd name="connsiteY0" fmla="*/ 133512 h 133512"/>
                <a:gd name="connsiteX1" fmla="*/ 685800 w 1057275"/>
                <a:gd name="connsiteY1" fmla="*/ 28737 h 133512"/>
                <a:gd name="connsiteX2" fmla="*/ 304800 w 1057275"/>
                <a:gd name="connsiteY2" fmla="*/ 162 h 133512"/>
                <a:gd name="connsiteX3" fmla="*/ 0 w 1057275"/>
                <a:gd name="connsiteY3" fmla="*/ 19212 h 13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275" h="133512">
                  <a:moveTo>
                    <a:pt x="1057275" y="133512"/>
                  </a:moveTo>
                  <a:cubicBezTo>
                    <a:pt x="934243" y="92237"/>
                    <a:pt x="811212" y="50962"/>
                    <a:pt x="685800" y="28737"/>
                  </a:cubicBezTo>
                  <a:cubicBezTo>
                    <a:pt x="560387" y="6512"/>
                    <a:pt x="419100" y="1749"/>
                    <a:pt x="304800" y="162"/>
                  </a:cubicBezTo>
                  <a:cubicBezTo>
                    <a:pt x="190500" y="-1426"/>
                    <a:pt x="95250" y="8893"/>
                    <a:pt x="0" y="1921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Forma livre 65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7" name="Conector de seta reta 66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tângulo 68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Retângulo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tângulo 69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0" name="Retângulo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Elipse 70"/>
            <p:cNvSpPr/>
            <p:nvPr/>
          </p:nvSpPr>
          <p:spPr>
            <a:xfrm>
              <a:off x="8460432" y="399549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71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8405787" y="3980033"/>
                  <a:ext cx="398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5787" y="3980033"/>
                  <a:ext cx="398827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Conector de seta reta 73"/>
            <p:cNvCxnSpPr/>
            <p:nvPr/>
          </p:nvCxnSpPr>
          <p:spPr>
            <a:xfrm flipH="1">
              <a:off x="8424303" y="4012264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tângulo 74"/>
                <p:cNvSpPr/>
                <p:nvPr/>
              </p:nvSpPr>
              <p:spPr>
                <a:xfrm>
                  <a:off x="8105678" y="3923883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2" name="Retângulo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678" y="3923883"/>
                  <a:ext cx="423385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tângulo 75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6" name="Retângulo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CaixaDeTexto 76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7717636" y="3828501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G</a:t>
              </a:r>
              <a:endParaRPr lang="pt-BR" sz="1400" dirty="0"/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  <p:sp>
          <p:nvSpPr>
            <p:cNvPr id="80" name="Elipse 79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940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 flipH="1">
            <a:off x="7442795" y="4537695"/>
            <a:ext cx="216024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rot="5400000" flipH="1">
            <a:off x="7387741" y="4285667"/>
            <a:ext cx="216024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7317829" y="4011399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829" y="4011399"/>
                <a:ext cx="36798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7236296" y="4787860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787860"/>
                <a:ext cx="35375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419872" y="3358733"/>
            <a:ext cx="2618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Considere um sistema topocêntrico Cartesiano</a:t>
            </a:r>
            <a:endParaRPr lang="pt-BR" dirty="0"/>
          </a:p>
        </p:txBody>
      </p:sp>
      <p:grpSp>
        <p:nvGrpSpPr>
          <p:cNvPr id="21" name="Grupo 20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22" name="Conector reto 21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orma livre 22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Forma livre 24"/>
            <p:cNvSpPr/>
            <p:nvPr/>
          </p:nvSpPr>
          <p:spPr>
            <a:xfrm rot="279743">
              <a:off x="7944195" y="4005064"/>
              <a:ext cx="1057275" cy="133512"/>
            </a:xfrm>
            <a:custGeom>
              <a:avLst/>
              <a:gdLst>
                <a:gd name="connsiteX0" fmla="*/ 1057275 w 1057275"/>
                <a:gd name="connsiteY0" fmla="*/ 133512 h 133512"/>
                <a:gd name="connsiteX1" fmla="*/ 685800 w 1057275"/>
                <a:gd name="connsiteY1" fmla="*/ 28737 h 133512"/>
                <a:gd name="connsiteX2" fmla="*/ 304800 w 1057275"/>
                <a:gd name="connsiteY2" fmla="*/ 162 h 133512"/>
                <a:gd name="connsiteX3" fmla="*/ 0 w 1057275"/>
                <a:gd name="connsiteY3" fmla="*/ 19212 h 13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275" h="133512">
                  <a:moveTo>
                    <a:pt x="1057275" y="133512"/>
                  </a:moveTo>
                  <a:cubicBezTo>
                    <a:pt x="934243" y="92237"/>
                    <a:pt x="811212" y="50962"/>
                    <a:pt x="685800" y="28737"/>
                  </a:cubicBezTo>
                  <a:cubicBezTo>
                    <a:pt x="560387" y="6512"/>
                    <a:pt x="419100" y="1749"/>
                    <a:pt x="304800" y="162"/>
                  </a:cubicBezTo>
                  <a:cubicBezTo>
                    <a:pt x="190500" y="-1426"/>
                    <a:pt x="95250" y="8893"/>
                    <a:pt x="0" y="1921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orma livre 25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de seta reta 27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tângulo 29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0" name="Retângulo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tângulo 30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1" name="Retângulo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Elipse 31"/>
            <p:cNvSpPr/>
            <p:nvPr/>
          </p:nvSpPr>
          <p:spPr>
            <a:xfrm>
              <a:off x="8460432" y="399549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ixaDeTexto 34"/>
                <p:cNvSpPr txBox="1"/>
                <p:nvPr/>
              </p:nvSpPr>
              <p:spPr>
                <a:xfrm>
                  <a:off x="8405787" y="3980033"/>
                  <a:ext cx="398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5" name="CaixaDe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5787" y="3980033"/>
                  <a:ext cx="398827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ixaDeTexto 35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6" name="CaixaDe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Conector de seta reta 36"/>
            <p:cNvCxnSpPr/>
            <p:nvPr/>
          </p:nvCxnSpPr>
          <p:spPr>
            <a:xfrm flipH="1">
              <a:off x="8424303" y="4012264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tângulo 37"/>
                <p:cNvSpPr/>
                <p:nvPr/>
              </p:nvSpPr>
              <p:spPr>
                <a:xfrm>
                  <a:off x="8105678" y="3923883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8" name="Retângulo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678" y="3923883"/>
                  <a:ext cx="423385" cy="307777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de seta reta 38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tângulo 39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0" name="Retângulo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CaixaDeTexto 40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7717636" y="3828501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G</a:t>
              </a:r>
              <a:endParaRPr lang="pt-BR" sz="14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19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/>
              <p:cNvSpPr txBox="1"/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Por simplicidade, considere que o distúrbio seja produzido por apenas uma fonte com contraste de densidade constante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−</m:t>
                    </m:r>
                    <m:acc>
                      <m:accPr>
                        <m:chr m:val="̃"/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blipFill rotWithShape="1">
                <a:blip r:embed="rId20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5062874" y="2087015"/>
                <a:ext cx="2472665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r>
                        <a:rPr lang="pt-BR" b="0" i="1" smtClean="0">
                          <a:latin typeface="Cambria Math"/>
                        </a:rPr>
                        <m:t> ∆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𝜌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𝛻</m:t>
                          </m:r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2087015"/>
                <a:ext cx="2472665" cy="81887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tângulo 46"/>
              <p:cNvSpPr/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  <a:blipFill rotWithShape="1">
                <a:blip r:embed="rId22"/>
                <a:stretch>
                  <a:fillRect t="-5263" r="-11481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  <a:blipFill rotWithShape="1"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404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404346"/>
              </a:xfrm>
              <a:prstGeom prst="rect">
                <a:avLst/>
              </a:prstGeom>
              <a:blipFill rotWithShape="1">
                <a:blip r:embed="rId29"/>
                <a:stretch>
                  <a:fillRect l="-940" t="-3030"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200894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2008948" cy="476605"/>
              </a:xfrm>
              <a:prstGeom prst="rect">
                <a:avLst/>
              </a:prstGeom>
              <a:blipFill rotWithShape="1">
                <a:blip r:embed="rId30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04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7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/>
              <p:cNvSpPr txBox="1"/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Por simplicidade, considere que o distúrbio seja produzido por apenas uma fonte com contraste de densidade constante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−</m:t>
                    </m:r>
                    <m:acc>
                      <m:accPr>
                        <m:chr m:val="̃"/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blipFill rotWithShape="1">
                <a:blip r:embed="rId8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5062874" y="2087015"/>
                <a:ext cx="2472665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r>
                        <a:rPr lang="pt-BR" b="0" i="1" smtClean="0">
                          <a:latin typeface="Cambria Math"/>
                        </a:rPr>
                        <m:t> ∆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𝜌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𝛻</m:t>
                          </m:r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2087015"/>
                <a:ext cx="2472665" cy="81887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tângulo 46"/>
              <p:cNvSpPr/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  <a:blipFill rotWithShape="1">
                <a:blip r:embed="rId10"/>
                <a:stretch>
                  <a:fillRect t="-5263" r="-11481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  <a:blipFill rotWithShape="1"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404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404346"/>
              </a:xfrm>
              <a:prstGeom prst="rect">
                <a:avLst/>
              </a:prstGeom>
              <a:blipFill rotWithShape="1">
                <a:blip r:embed="rId17"/>
                <a:stretch>
                  <a:fillRect l="-940" t="-3030"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200894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2008948" cy="476605"/>
              </a:xfrm>
              <a:prstGeom prst="rect">
                <a:avLst/>
              </a:prstGeom>
              <a:blipFill rotWithShape="1">
                <a:blip r:embed="rId18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/>
              <p:cNvSpPr txBox="1"/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blipFill rotWithShape="1">
                <a:blip r:embed="rId19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aixaDeTexto 65"/>
              <p:cNvSpPr txBox="1"/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aixaDeTexto 66"/>
              <p:cNvSpPr txBox="1"/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blipFill rotWithShape="1">
                <a:blip r:embed="rId2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aixaDeTexto 67"/>
              <p:cNvSpPr txBox="1"/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4952605" y="4725144"/>
            <a:ext cx="0" cy="172819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rot="16200000">
            <a:off x="6479027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948229" y="3717032"/>
            <a:ext cx="1228343" cy="1008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21191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4952605" y="4062263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919200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ixaDeTexto 74"/>
              <p:cNvSpPr txBox="1"/>
              <p:nvPr/>
            </p:nvSpPr>
            <p:spPr>
              <a:xfrm>
                <a:off x="4563352" y="363962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52" y="3639629"/>
                <a:ext cx="451855" cy="46166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aixaDeTexto 75"/>
              <p:cNvSpPr txBox="1"/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4915008" y="46903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6767067" y="5703639"/>
                <a:ext cx="613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𝜌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067" y="5703639"/>
                <a:ext cx="613245" cy="461665"/>
              </a:xfrm>
              <a:prstGeom prst="rect">
                <a:avLst/>
              </a:prstGeom>
              <a:blipFill rotWithShape="1">
                <a:blip r:embed="rId2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upo 78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80" name="Conector reto 79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orma livre 80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Elipse 81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 82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aixaDeTexto 83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Conector de seta reta 84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tângulo 86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0" name="Retângulo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tângulo 87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1" name="Retângulo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ipse 89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CaixaDeTexto 91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6" name="CaixaDe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Conector de seta reta 92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tângulo 93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0" name="Retângulo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CaixaDeTexto 94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74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/>
              <p:cNvSpPr txBox="1"/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Por simplicidade, considere que o distúrbio seja produzido por apenas uma fonte com contraste de densidade constante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−</m:t>
                    </m:r>
                    <m:acc>
                      <m:accPr>
                        <m:chr m:val="̃"/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blipFill rotWithShape="1">
                <a:blip r:embed="rId7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5062874" y="2087015"/>
                <a:ext cx="2502673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r>
                        <a:rPr lang="pt-BR" b="0" i="1" smtClean="0">
                          <a:latin typeface="Cambria Math"/>
                        </a:rPr>
                        <m:t> ∆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𝜌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𝛻</m:t>
                          </m:r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pt-BR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2087015"/>
                <a:ext cx="2502673" cy="81887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tângulo 46"/>
              <p:cNvSpPr/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  <a:blipFill rotWithShape="1">
                <a:blip r:embed="rId9"/>
                <a:stretch>
                  <a:fillRect t="-5263" r="-11481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blipFill rotWithShape="1">
                <a:blip r:embed="rId16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blipFill rotWithShape="1">
                <a:blip r:embed="rId17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aixaDeTexto 65"/>
              <p:cNvSpPr txBox="1"/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aixaDeTexto 66"/>
              <p:cNvSpPr txBox="1"/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aixaDeTexto 67"/>
              <p:cNvSpPr txBox="1"/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4952605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rot="16200000">
            <a:off x="6479027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948229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21191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4952605" y="4062263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919200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aixaDeTexto 75"/>
              <p:cNvSpPr txBox="1"/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4915008" y="46903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6538738" y="3319263"/>
                <a:ext cx="23903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Considerando 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com coordenadas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738" y="3319263"/>
                <a:ext cx="2390388" cy="923330"/>
              </a:xfrm>
              <a:prstGeom prst="rect">
                <a:avLst/>
              </a:prstGeom>
              <a:blipFill rotWithShape="1">
                <a:blip r:embed="rId22"/>
                <a:stretch>
                  <a:fillRect t="-3289" r="-765" b="-3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6767067" y="5703639"/>
                <a:ext cx="613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𝜌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067" y="5703639"/>
                <a:ext cx="613245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de seta reta 42"/>
          <p:cNvCxnSpPr/>
          <p:nvPr/>
        </p:nvCxnSpPr>
        <p:spPr>
          <a:xfrm flipH="1" flipV="1">
            <a:off x="4955202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5325988" y="4782380"/>
                <a:ext cx="395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988" y="4782380"/>
                <a:ext cx="395814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upo 78"/>
          <p:cNvGrpSpPr/>
          <p:nvPr/>
        </p:nvGrpSpPr>
        <p:grpSpPr>
          <a:xfrm>
            <a:off x="6133939" y="5661248"/>
            <a:ext cx="324000" cy="354160"/>
            <a:chOff x="5388005" y="3300750"/>
            <a:chExt cx="2693711" cy="1784434"/>
          </a:xfrm>
        </p:grpSpPr>
        <p:cxnSp>
          <p:nvCxnSpPr>
            <p:cNvPr id="80" name="Conector reto 79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CaixaDeTexto 92"/>
              <p:cNvSpPr txBox="1"/>
              <p:nvPr/>
            </p:nvSpPr>
            <p:spPr>
              <a:xfrm>
                <a:off x="6046068" y="5291916"/>
                <a:ext cx="12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068" y="5291916"/>
                <a:ext cx="1210331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ixaDeTexto 93"/>
              <p:cNvSpPr txBox="1"/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blipFill rotWithShape="1">
                <a:blip r:embed="rId2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CaixaDeTexto 94"/>
              <p:cNvSpPr txBox="1"/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blipFill rotWithShape="1">
                <a:blip r:embed="rId28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67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/>
              <p:cNvSpPr txBox="1"/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Por simplicidade, considere que o distúrbio seja produzido por apenas uma fonte com contraste de densidade constante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−</m:t>
                    </m:r>
                    <m:acc>
                      <m:accPr>
                        <m:chr m:val="̃"/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blipFill rotWithShape="1">
                <a:blip r:embed="rId7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5062874" y="2087015"/>
                <a:ext cx="2502673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r>
                        <a:rPr lang="pt-BR" b="0" i="1" smtClean="0">
                          <a:latin typeface="Cambria Math"/>
                        </a:rPr>
                        <m:t> ∆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𝜌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𝛻</m:t>
                          </m:r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pt-BR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2087015"/>
                <a:ext cx="2502673" cy="81887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tângulo 46"/>
              <p:cNvSpPr/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  <a:blipFill rotWithShape="1">
                <a:blip r:embed="rId9"/>
                <a:stretch>
                  <a:fillRect t="-5263" r="-11481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blipFill rotWithShape="1">
                <a:blip r:embed="rId16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blipFill rotWithShape="1">
                <a:blip r:embed="rId17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aixaDeTexto 65"/>
              <p:cNvSpPr txBox="1"/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aixaDeTexto 66"/>
              <p:cNvSpPr txBox="1"/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aixaDeTexto 67"/>
              <p:cNvSpPr txBox="1"/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4952605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rot="16200000">
            <a:off x="6479027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948229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21191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4952605" y="4062263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919200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aixaDeTexto 75"/>
              <p:cNvSpPr txBox="1"/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4915008" y="46903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6767067" y="5703639"/>
                <a:ext cx="613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𝜌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067" y="5703639"/>
                <a:ext cx="613245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de seta reta 42"/>
          <p:cNvCxnSpPr/>
          <p:nvPr/>
        </p:nvCxnSpPr>
        <p:spPr>
          <a:xfrm flipH="1" flipV="1">
            <a:off x="4955202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5325988" y="4782380"/>
                <a:ext cx="395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988" y="4782380"/>
                <a:ext cx="395814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upo 78"/>
          <p:cNvGrpSpPr/>
          <p:nvPr/>
        </p:nvGrpSpPr>
        <p:grpSpPr>
          <a:xfrm>
            <a:off x="6133939" y="5661248"/>
            <a:ext cx="324000" cy="354160"/>
            <a:chOff x="5388005" y="3300750"/>
            <a:chExt cx="2693711" cy="1784434"/>
          </a:xfrm>
        </p:grpSpPr>
        <p:cxnSp>
          <p:nvCxnSpPr>
            <p:cNvPr id="80" name="Conector reto 79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CaixaDeTexto 92"/>
              <p:cNvSpPr txBox="1"/>
              <p:nvPr/>
            </p:nvSpPr>
            <p:spPr>
              <a:xfrm>
                <a:off x="6046068" y="5291916"/>
                <a:ext cx="12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068" y="5291916"/>
                <a:ext cx="1210331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ixaDeTexto 93"/>
              <p:cNvSpPr txBox="1"/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blipFill rotWithShape="1">
                <a:blip r:embed="rId2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CaixaDeTexto 94"/>
              <p:cNvSpPr txBox="1"/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blipFill rotWithShape="1">
                <a:blip r:embed="rId27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ixaDeTexto 74"/>
              <p:cNvSpPr txBox="1"/>
              <p:nvPr/>
            </p:nvSpPr>
            <p:spPr>
              <a:xfrm>
                <a:off x="6538738" y="3319263"/>
                <a:ext cx="2390388" cy="90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Neste sistema, o vetor unitário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b="1" i="0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coincide com o eixo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𝑧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738" y="3319263"/>
                <a:ext cx="2390388" cy="901825"/>
              </a:xfrm>
              <a:prstGeom prst="rect">
                <a:avLst/>
              </a:prstGeom>
              <a:blipFill rotWithShape="1">
                <a:blip r:embed="rId28"/>
                <a:stretch>
                  <a:fillRect t="-3378" r="-1020" b="-121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65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/>
              <p:cNvSpPr txBox="1"/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Por simplicidade, considere que o distúrbio seja produzido por apenas uma fonte com contraste de densidade constante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−</m:t>
                    </m:r>
                    <m:acc>
                      <m:accPr>
                        <m:chr m:val="̃"/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blipFill rotWithShape="1">
                <a:blip r:embed="rId7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5062874" y="2087015"/>
                <a:ext cx="2502673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r>
                        <a:rPr lang="pt-BR" b="0" i="1" smtClean="0">
                          <a:latin typeface="Cambria Math"/>
                        </a:rPr>
                        <m:t> ∆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𝜌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𝛻</m:t>
                          </m:r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pt-BR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2087015"/>
                <a:ext cx="2502673" cy="81887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tângulo 46"/>
              <p:cNvSpPr/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  <a:blipFill rotWithShape="1">
                <a:blip r:embed="rId9"/>
                <a:stretch>
                  <a:fillRect t="-5263" r="-11481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blipFill rotWithShape="1">
                <a:blip r:embed="rId16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blipFill rotWithShape="1">
                <a:blip r:embed="rId17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aixaDeTexto 65"/>
              <p:cNvSpPr txBox="1"/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aixaDeTexto 66"/>
              <p:cNvSpPr txBox="1"/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aixaDeTexto 67"/>
              <p:cNvSpPr txBox="1"/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4952605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rot="16200000">
            <a:off x="6479027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948229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21191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4952605" y="4062263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919200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aixaDeTexto 75"/>
              <p:cNvSpPr txBox="1"/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4915008" y="46903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6767067" y="5703639"/>
                <a:ext cx="613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𝜌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067" y="5703639"/>
                <a:ext cx="613245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de seta reta 42"/>
          <p:cNvCxnSpPr/>
          <p:nvPr/>
        </p:nvCxnSpPr>
        <p:spPr>
          <a:xfrm flipH="1" flipV="1">
            <a:off x="4955202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5325988" y="4782380"/>
                <a:ext cx="395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988" y="4782380"/>
                <a:ext cx="395814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upo 78"/>
          <p:cNvGrpSpPr/>
          <p:nvPr/>
        </p:nvGrpSpPr>
        <p:grpSpPr>
          <a:xfrm>
            <a:off x="6133939" y="5661248"/>
            <a:ext cx="324000" cy="354160"/>
            <a:chOff x="5388005" y="3300750"/>
            <a:chExt cx="2693711" cy="1784434"/>
          </a:xfrm>
        </p:grpSpPr>
        <p:cxnSp>
          <p:nvCxnSpPr>
            <p:cNvPr id="80" name="Conector reto 79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CaixaDeTexto 92"/>
              <p:cNvSpPr txBox="1"/>
              <p:nvPr/>
            </p:nvSpPr>
            <p:spPr>
              <a:xfrm>
                <a:off x="6046068" y="5291916"/>
                <a:ext cx="12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068" y="5291916"/>
                <a:ext cx="1210331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ixaDeTexto 93"/>
              <p:cNvSpPr txBox="1"/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blipFill rotWithShape="1">
                <a:blip r:embed="rId2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CaixaDeTexto 94"/>
              <p:cNvSpPr txBox="1"/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blipFill rotWithShape="1">
                <a:blip r:embed="rId27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ixaDeTexto 74"/>
              <p:cNvSpPr txBox="1"/>
              <p:nvPr/>
            </p:nvSpPr>
            <p:spPr>
              <a:xfrm>
                <a:off x="6216134" y="2980913"/>
                <a:ext cx="2892370" cy="1594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Consequentemente, o distúrbio de gravidade representa, neste sistema topocêntrico, a componente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b="1">
                            <a:latin typeface="Cambria Math"/>
                            <a:ea typeface="Cambria Math"/>
                          </a:rPr>
                          <m:t>𝛅</m:t>
                        </m:r>
                        <m:r>
                          <a:rPr lang="pt-BR" b="1">
                            <a:latin typeface="Cambria Math"/>
                            <a:ea typeface="Cambria Math"/>
                          </a:rPr>
                          <m:t>𝐠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na direção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𝑧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134" y="2980913"/>
                <a:ext cx="2892370" cy="1594842"/>
              </a:xfrm>
              <a:prstGeom prst="rect">
                <a:avLst/>
              </a:prstGeom>
              <a:blipFill rotWithShape="1">
                <a:blip r:embed="rId28"/>
                <a:stretch>
                  <a:fillRect l="-1055" t="-1908" r="-18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04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Distúrbio de gravidade</a:t>
            </a:r>
            <a:br>
              <a:rPr lang="pt-BR" b="1" dirty="0" smtClean="0"/>
            </a:br>
            <a:r>
              <a:rPr lang="pt-BR" b="1" dirty="0" smtClean="0"/>
              <a:t>(parte B)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Blakely, R. J., 1996, Potential theory in gravity and magnetic applications: </a:t>
            </a:r>
            <a:r>
              <a:rPr lang="en-US" dirty="0" smtClean="0"/>
              <a:t>Cambridge </a:t>
            </a:r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r>
              <a:rPr lang="pt-BR" dirty="0"/>
              <a:t>Press</a:t>
            </a:r>
            <a:r>
              <a:rPr lang="pt-BR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02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6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p:cxnSp>
        <p:nvCxnSpPr>
          <p:cNvPr id="34" name="Conector reto 33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ipse 35"/>
          <p:cNvSpPr/>
          <p:nvPr/>
        </p:nvSpPr>
        <p:spPr>
          <a:xfrm>
            <a:off x="4675421" y="4141943"/>
            <a:ext cx="3492000" cy="262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Forma livre 36"/>
          <p:cNvSpPr/>
          <p:nvPr/>
        </p:nvSpPr>
        <p:spPr>
          <a:xfrm flipH="1">
            <a:off x="4644008" y="4117640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reto 37"/>
          <p:cNvCxnSpPr/>
          <p:nvPr/>
        </p:nvCxnSpPr>
        <p:spPr>
          <a:xfrm flipV="1">
            <a:off x="6413201" y="3483252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ipse 39"/>
          <p:cNvSpPr/>
          <p:nvPr/>
        </p:nvSpPr>
        <p:spPr>
          <a:xfrm>
            <a:off x="7606190" y="450912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ipse 41"/>
          <p:cNvSpPr/>
          <p:nvPr/>
        </p:nvSpPr>
        <p:spPr>
          <a:xfrm>
            <a:off x="6367806" y="541156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reto 42"/>
          <p:cNvCxnSpPr/>
          <p:nvPr/>
        </p:nvCxnSpPr>
        <p:spPr>
          <a:xfrm flipV="1">
            <a:off x="6413200" y="5449443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co 44"/>
          <p:cNvSpPr/>
          <p:nvPr/>
        </p:nvSpPr>
        <p:spPr>
          <a:xfrm>
            <a:off x="6144716" y="3624177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Forma livre 64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Forma livre 66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Forma livre 67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ector de seta reta 69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ângulo 71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2" name="Retângulo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tângulo 72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3" name="Retângulo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1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ipse 73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1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de seta reta 77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Retângulo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1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ector de seta reta 79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tângulo 80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1" name="Retângulo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17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CaixaDeTexto 81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7481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p:cxnSp>
        <p:nvCxnSpPr>
          <p:cNvPr id="16" name="Conector reto 15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/>
          <p:cNvSpPr/>
          <p:nvPr/>
        </p:nvSpPr>
        <p:spPr>
          <a:xfrm>
            <a:off x="4675421" y="4141943"/>
            <a:ext cx="3492000" cy="262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 flipH="1">
            <a:off x="4644008" y="4117640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reto 19"/>
          <p:cNvCxnSpPr/>
          <p:nvPr/>
        </p:nvCxnSpPr>
        <p:spPr>
          <a:xfrm flipV="1">
            <a:off x="6413201" y="3483252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Elipse 21"/>
          <p:cNvSpPr/>
          <p:nvPr/>
        </p:nvSpPr>
        <p:spPr>
          <a:xfrm>
            <a:off x="7606190" y="450912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ipse 23"/>
          <p:cNvSpPr/>
          <p:nvPr/>
        </p:nvSpPr>
        <p:spPr>
          <a:xfrm>
            <a:off x="6367806" y="541156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/>
          <p:cNvCxnSpPr/>
          <p:nvPr/>
        </p:nvCxnSpPr>
        <p:spPr>
          <a:xfrm flipV="1">
            <a:off x="6413200" y="5449443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o 25"/>
          <p:cNvSpPr/>
          <p:nvPr/>
        </p:nvSpPr>
        <p:spPr>
          <a:xfrm>
            <a:off x="6144716" y="3624177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orma livre 27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orma livre 29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orma livre 30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1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Elipse 36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1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ector de seta reta 40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ângulo 41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2" name="Retângulo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1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de seta reta 42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ângulo 43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4" name="Retângulo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20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aixaDeTexto 44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2695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blipFill rotWithShape="1">
                <a:blip r:embed="rId12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11038" y="3862527"/>
            <a:ext cx="2400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 normal</a:t>
            </a:r>
            <a:endParaRPr lang="pt-BR" sz="1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513012" y="3862526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25880" y="4633391"/>
            <a:ext cx="1647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centrífugo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699792" y="5706465"/>
            <a:ext cx="1827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6136" y="5706465"/>
            <a:ext cx="239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 normal</a:t>
            </a:r>
            <a:endParaRPr lang="pt-BR" sz="1400" dirty="0"/>
          </a:p>
        </p:txBody>
      </p:sp>
      <p:cxnSp>
        <p:nvCxnSpPr>
          <p:cNvPr id="28" name="Conector reto 27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ipse 29"/>
          <p:cNvSpPr/>
          <p:nvPr/>
        </p:nvSpPr>
        <p:spPr>
          <a:xfrm>
            <a:off x="4675421" y="4141943"/>
            <a:ext cx="3492000" cy="262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orma livre 30"/>
          <p:cNvSpPr/>
          <p:nvPr/>
        </p:nvSpPr>
        <p:spPr>
          <a:xfrm flipH="1">
            <a:off x="4644008" y="4117640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/>
          <p:cNvCxnSpPr/>
          <p:nvPr/>
        </p:nvCxnSpPr>
        <p:spPr>
          <a:xfrm flipV="1">
            <a:off x="6413201" y="3483252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7606190" y="450912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ipse 35"/>
          <p:cNvSpPr/>
          <p:nvPr/>
        </p:nvSpPr>
        <p:spPr>
          <a:xfrm>
            <a:off x="6367806" y="541156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/>
          <p:cNvCxnSpPr/>
          <p:nvPr/>
        </p:nvCxnSpPr>
        <p:spPr>
          <a:xfrm flipV="1">
            <a:off x="6413200" y="5449443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 flipH="1">
            <a:off x="6421806" y="4545931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o 38"/>
          <p:cNvSpPr/>
          <p:nvPr/>
        </p:nvSpPr>
        <p:spPr>
          <a:xfrm>
            <a:off x="6144716" y="3624177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4884516" y="5383855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16" y="5383855"/>
                <a:ext cx="1019702" cy="307777"/>
              </a:xfrm>
              <a:prstGeom prst="rect">
                <a:avLst/>
              </a:prstGeom>
              <a:blipFill rotWithShape="1"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6614958" y="480092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958" y="4800921"/>
                <a:ext cx="357790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5388572" y="4810213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572" y="4810213"/>
                <a:ext cx="431977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o 43"/>
          <p:cNvGrpSpPr>
            <a:grpSpLocks noChangeAspect="1"/>
          </p:cNvGrpSpPr>
          <p:nvPr/>
        </p:nvGrpSpPr>
        <p:grpSpPr>
          <a:xfrm>
            <a:off x="5513647" y="5140248"/>
            <a:ext cx="181551" cy="198450"/>
            <a:chOff x="5388005" y="3300750"/>
            <a:chExt cx="2693711" cy="1784434"/>
          </a:xfrm>
        </p:grpSpPr>
        <p:cxnSp>
          <p:nvCxnSpPr>
            <p:cNvPr id="45" name="Conector reto 44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ector de seta reta 56"/>
          <p:cNvCxnSpPr/>
          <p:nvPr/>
        </p:nvCxnSpPr>
        <p:spPr>
          <a:xfrm flipV="1">
            <a:off x="5577697" y="4547377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6342819" y="4206886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819" y="4206886"/>
                <a:ext cx="976869" cy="35920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orma livre 58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Forma livre 60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Forma livre 61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de seta reta 63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tângulo 66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7" name="Retângulo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2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Elipse 67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2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ector de seta reta 71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tângulo 72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3" name="Retângulo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2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ângulo 74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29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CaixaDeTexto 75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297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blipFill rotWithShape="1">
                <a:blip r:embed="rId12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11038" y="3862527"/>
            <a:ext cx="2400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 normal</a:t>
            </a:r>
            <a:endParaRPr lang="pt-BR" sz="1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513012" y="3862526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25880" y="4633391"/>
            <a:ext cx="1647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centrífugo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699792" y="5706465"/>
            <a:ext cx="1827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6136" y="5706465"/>
            <a:ext cx="239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 normal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4716016" y="-8604"/>
                <a:ext cx="2639056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-8604"/>
                <a:ext cx="2639056" cy="91653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6500418" y="1072307"/>
                <a:ext cx="2608085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18" y="1072307"/>
                <a:ext cx="2608085" cy="91653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sz="140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se anula fora do volume da Terra Normal </a:t>
                </a:r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blipFill rotWithShape="1">
                <a:blip r:embed="rId17"/>
                <a:stretch>
                  <a:fillRect t="-1205" r="-7287" b="-987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sz="1400" dirty="0" smtClean="0"/>
                  <a:t> se anula fora do volume da Terra </a:t>
                </a:r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blipFill rotWithShape="1">
                <a:blip r:embed="rId18"/>
                <a:stretch>
                  <a:fillRect t="-1163" b="-511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reto 37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ipse 39"/>
          <p:cNvSpPr/>
          <p:nvPr/>
        </p:nvSpPr>
        <p:spPr>
          <a:xfrm>
            <a:off x="4675421" y="4141943"/>
            <a:ext cx="3492000" cy="262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 40"/>
          <p:cNvSpPr/>
          <p:nvPr/>
        </p:nvSpPr>
        <p:spPr>
          <a:xfrm flipH="1">
            <a:off x="4644008" y="4117640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/>
          <p:nvPr/>
        </p:nvCxnSpPr>
        <p:spPr>
          <a:xfrm flipV="1">
            <a:off x="6413201" y="3483252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7606190" y="450912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Elipse 45"/>
          <p:cNvSpPr/>
          <p:nvPr/>
        </p:nvSpPr>
        <p:spPr>
          <a:xfrm>
            <a:off x="6367806" y="541156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reto 46"/>
          <p:cNvCxnSpPr/>
          <p:nvPr/>
        </p:nvCxnSpPr>
        <p:spPr>
          <a:xfrm flipV="1">
            <a:off x="6413200" y="5449443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 flipH="1">
            <a:off x="6421806" y="4545931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o 48"/>
          <p:cNvSpPr/>
          <p:nvPr/>
        </p:nvSpPr>
        <p:spPr>
          <a:xfrm>
            <a:off x="6144716" y="3624177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4884516" y="5383855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16" y="5383855"/>
                <a:ext cx="1019702" cy="307777"/>
              </a:xfrm>
              <a:prstGeom prst="rect">
                <a:avLst/>
              </a:prstGeom>
              <a:blipFill rotWithShape="1">
                <a:blip r:embed="rId2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6614958" y="480092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958" y="4800921"/>
                <a:ext cx="357790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5388572" y="4810213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572" y="4810213"/>
                <a:ext cx="431977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o 53"/>
          <p:cNvGrpSpPr>
            <a:grpSpLocks noChangeAspect="1"/>
          </p:cNvGrpSpPr>
          <p:nvPr/>
        </p:nvGrpSpPr>
        <p:grpSpPr>
          <a:xfrm>
            <a:off x="5513647" y="5140248"/>
            <a:ext cx="181551" cy="198450"/>
            <a:chOff x="5388005" y="3300750"/>
            <a:chExt cx="2693711" cy="1784434"/>
          </a:xfrm>
        </p:grpSpPr>
        <p:cxnSp>
          <p:nvCxnSpPr>
            <p:cNvPr id="55" name="Conector reto 54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Conector de seta reta 66"/>
          <p:cNvCxnSpPr/>
          <p:nvPr/>
        </p:nvCxnSpPr>
        <p:spPr>
          <a:xfrm flipV="1">
            <a:off x="5577697" y="4547377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6342819" y="4206886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819" y="4206886"/>
                <a:ext cx="976869" cy="35920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Forma livre 68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Forma livre 70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Forma livre 71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tângulo 75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6" name="Retângulo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7" name="Retângulo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2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ipse 77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31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de seta reta 81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tângulo 82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3" name="Retângulo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32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ector de seta reta 83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tângulo 84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5" name="Retângulo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33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CaixaDeTexto 85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9313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p:cxnSp>
        <p:nvCxnSpPr>
          <p:cNvPr id="77" name="Conector reto 76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6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7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blipFill rotWithShape="1">
                <a:blip r:embed="rId13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11038" y="3862527"/>
            <a:ext cx="2400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 normal</a:t>
            </a:r>
            <a:endParaRPr lang="pt-BR" sz="1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513012" y="3862526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25880" y="4633391"/>
            <a:ext cx="1647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centrífugo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699792" y="5706465"/>
            <a:ext cx="1827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6136" y="5706465"/>
            <a:ext cx="239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 normal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4942682" y="2833772"/>
            <a:ext cx="38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Representa a atração gravitacional exercida pelas </a:t>
            </a:r>
            <a:r>
              <a:rPr lang="pt-BR" sz="1400" b="1" dirty="0" smtClean="0"/>
              <a:t>massas anômalas</a:t>
            </a:r>
            <a:r>
              <a:rPr lang="pt-BR" sz="1400" dirty="0" smtClean="0"/>
              <a:t> ou </a:t>
            </a:r>
            <a:r>
              <a:rPr lang="pt-BR" sz="1400" b="1" dirty="0" smtClean="0"/>
              <a:t>fontes gravimétricas</a:t>
            </a:r>
            <a:r>
              <a:rPr lang="pt-BR" sz="1400" dirty="0" smtClean="0"/>
              <a:t>!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4716016" y="-8604"/>
                <a:ext cx="2639056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-8604"/>
                <a:ext cx="2639056" cy="91653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6500418" y="1072307"/>
                <a:ext cx="2608085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18" y="1072307"/>
                <a:ext cx="2608085" cy="91653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sz="140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se anula fora do volume da Terra Normal </a:t>
                </a:r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blipFill rotWithShape="1">
                <a:blip r:embed="rId19"/>
                <a:stretch>
                  <a:fillRect t="-1205" r="-7287" b="-987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sz="1400" dirty="0" smtClean="0"/>
                  <a:t> se anula fora do volume da Terra </a:t>
                </a:r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blipFill rotWithShape="1">
                <a:blip r:embed="rId20"/>
                <a:stretch>
                  <a:fillRect t="-1163" b="-511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orma livre 15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orma livre 68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Forma livre 69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de seta reta 72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tângulo 77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Retângulo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2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Elipse 79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2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ector de seta reta 83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tângulo 84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5" name="Retângulo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2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ector de seta reta 85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tângulo 86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7" name="Retângulo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27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CaixaDeTexto 87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906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2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3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4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blipFill rotWithShape="1">
                <a:blip r:embed="rId1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11038" y="3862527"/>
            <a:ext cx="2400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 normal</a:t>
            </a:r>
            <a:endParaRPr lang="pt-BR" sz="1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513012" y="3862526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25880" y="4633391"/>
            <a:ext cx="1647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centrífugo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699792" y="5706465"/>
            <a:ext cx="1827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6136" y="5706465"/>
            <a:ext cx="239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 normal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4716016" y="-8604"/>
                <a:ext cx="2639056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-8604"/>
                <a:ext cx="2639056" cy="91653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6500418" y="1072307"/>
                <a:ext cx="2608085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18" y="1072307"/>
                <a:ext cx="2608085" cy="91653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sz="140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se anula fora do volume da Terra Normal </a:t>
                </a:r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blipFill rotWithShape="1">
                <a:blip r:embed="rId15"/>
                <a:stretch>
                  <a:fillRect t="-1205" r="-7287" b="-987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sz="1400" dirty="0" smtClean="0"/>
                  <a:t> se anula fora do volume da Terra </a:t>
                </a:r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blipFill rotWithShape="1">
                <a:blip r:embed="rId16"/>
                <a:stretch>
                  <a:fillRect t="-1163" b="-511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/>
          <p:cNvSpPr/>
          <p:nvPr/>
        </p:nvSpPr>
        <p:spPr>
          <a:xfrm>
            <a:off x="9525" y="921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1" name="Imagem 9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p:grpSp>
        <p:nvGrpSpPr>
          <p:cNvPr id="34" name="Grupo 33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77" name="Conector reto 76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orma livre 15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Forma livre 68"/>
            <p:cNvSpPr/>
            <p:nvPr/>
          </p:nvSpPr>
          <p:spPr>
            <a:xfrm rot="279743">
              <a:off x="7944195" y="4005064"/>
              <a:ext cx="1057275" cy="133512"/>
            </a:xfrm>
            <a:custGeom>
              <a:avLst/>
              <a:gdLst>
                <a:gd name="connsiteX0" fmla="*/ 1057275 w 1057275"/>
                <a:gd name="connsiteY0" fmla="*/ 133512 h 133512"/>
                <a:gd name="connsiteX1" fmla="*/ 685800 w 1057275"/>
                <a:gd name="connsiteY1" fmla="*/ 28737 h 133512"/>
                <a:gd name="connsiteX2" fmla="*/ 304800 w 1057275"/>
                <a:gd name="connsiteY2" fmla="*/ 162 h 133512"/>
                <a:gd name="connsiteX3" fmla="*/ 0 w 1057275"/>
                <a:gd name="connsiteY3" fmla="*/ 19212 h 13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275" h="133512">
                  <a:moveTo>
                    <a:pt x="1057275" y="133512"/>
                  </a:moveTo>
                  <a:cubicBezTo>
                    <a:pt x="934243" y="92237"/>
                    <a:pt x="811212" y="50962"/>
                    <a:pt x="685800" y="28737"/>
                  </a:cubicBezTo>
                  <a:cubicBezTo>
                    <a:pt x="560387" y="6512"/>
                    <a:pt x="419100" y="1749"/>
                    <a:pt x="304800" y="162"/>
                  </a:cubicBezTo>
                  <a:cubicBezTo>
                    <a:pt x="190500" y="-1426"/>
                    <a:pt x="95250" y="8893"/>
                    <a:pt x="0" y="1921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Forma livre 69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ixaDeTexto 70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1" name="CaixaDe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de seta reta 72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tângulo 77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8" name="Retângulo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tângulo 78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9" name="Retângulo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Elipse 79"/>
            <p:cNvSpPr/>
            <p:nvPr/>
          </p:nvSpPr>
          <p:spPr>
            <a:xfrm>
              <a:off x="8460432" y="399549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aixaDeTexto 81"/>
                <p:cNvSpPr txBox="1"/>
                <p:nvPr/>
              </p:nvSpPr>
              <p:spPr>
                <a:xfrm>
                  <a:off x="8405787" y="3980033"/>
                  <a:ext cx="398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2" name="CaixaDe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5787" y="3980033"/>
                  <a:ext cx="398827" cy="307777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aixaDeTexto 82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3" name="CaixaDe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Conector de seta reta 83"/>
            <p:cNvCxnSpPr/>
            <p:nvPr/>
          </p:nvCxnSpPr>
          <p:spPr>
            <a:xfrm flipH="1">
              <a:off x="8424303" y="4012264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tângulo 84"/>
                <p:cNvSpPr/>
                <p:nvPr/>
              </p:nvSpPr>
              <p:spPr>
                <a:xfrm>
                  <a:off x="8105678" y="3923883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5" name="Retângulo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678" y="3923883"/>
                  <a:ext cx="423385" cy="307777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Conector de seta reta 85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tângulo 86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7" name="Retângulo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CaixaDeTexto 87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7717636" y="3828501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G</a:t>
              </a:r>
              <a:endParaRPr lang="pt-BR" sz="1400" dirty="0"/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2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2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4942682" y="2833772"/>
            <a:ext cx="38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Representa a atração gravitacional exercida pelas </a:t>
            </a:r>
            <a:r>
              <a:rPr lang="pt-BR" sz="1400" b="1" dirty="0" smtClean="0"/>
              <a:t>massas anômalas</a:t>
            </a:r>
            <a:r>
              <a:rPr lang="pt-BR" sz="1400" dirty="0" smtClean="0"/>
              <a:t> ou </a:t>
            </a:r>
            <a:r>
              <a:rPr lang="pt-BR" sz="1400" b="1" dirty="0" smtClean="0"/>
              <a:t>fontes gravimétricas</a:t>
            </a:r>
            <a:r>
              <a:rPr lang="pt-BR" sz="1400" dirty="0" smtClean="0"/>
              <a:t>!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326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4942682" y="2833772"/>
            <a:ext cx="38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Representa a atração gravitacional exercida pelas </a:t>
            </a:r>
            <a:r>
              <a:rPr lang="pt-BR" sz="1400" b="1" dirty="0" smtClean="0"/>
              <a:t>massas anômalas</a:t>
            </a:r>
            <a:r>
              <a:rPr lang="pt-BR" sz="1400" dirty="0" smtClean="0"/>
              <a:t> ou </a:t>
            </a:r>
            <a:r>
              <a:rPr lang="pt-BR" sz="1400" b="1" dirty="0" smtClean="0"/>
              <a:t>fontes gravimétricas</a:t>
            </a:r>
            <a:r>
              <a:rPr lang="pt-BR" sz="1400" dirty="0" smtClean="0"/>
              <a:t>!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7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p:grpSp>
        <p:nvGrpSpPr>
          <p:cNvPr id="62" name="Grupo 61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63" name="Conector reto 62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orma livre 63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Forma livre 66"/>
            <p:cNvSpPr/>
            <p:nvPr/>
          </p:nvSpPr>
          <p:spPr>
            <a:xfrm rot="279743">
              <a:off x="7944195" y="4005064"/>
              <a:ext cx="1057275" cy="133512"/>
            </a:xfrm>
            <a:custGeom>
              <a:avLst/>
              <a:gdLst>
                <a:gd name="connsiteX0" fmla="*/ 1057275 w 1057275"/>
                <a:gd name="connsiteY0" fmla="*/ 133512 h 133512"/>
                <a:gd name="connsiteX1" fmla="*/ 685800 w 1057275"/>
                <a:gd name="connsiteY1" fmla="*/ 28737 h 133512"/>
                <a:gd name="connsiteX2" fmla="*/ 304800 w 1057275"/>
                <a:gd name="connsiteY2" fmla="*/ 162 h 133512"/>
                <a:gd name="connsiteX3" fmla="*/ 0 w 1057275"/>
                <a:gd name="connsiteY3" fmla="*/ 19212 h 13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275" h="133512">
                  <a:moveTo>
                    <a:pt x="1057275" y="133512"/>
                  </a:moveTo>
                  <a:cubicBezTo>
                    <a:pt x="934243" y="92237"/>
                    <a:pt x="811212" y="50962"/>
                    <a:pt x="685800" y="28737"/>
                  </a:cubicBezTo>
                  <a:cubicBezTo>
                    <a:pt x="560387" y="6512"/>
                    <a:pt x="419100" y="1749"/>
                    <a:pt x="304800" y="162"/>
                  </a:cubicBezTo>
                  <a:cubicBezTo>
                    <a:pt x="190500" y="-1426"/>
                    <a:pt x="95250" y="8893"/>
                    <a:pt x="0" y="1921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Forma livre 67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de seta reta 74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de seta reta 75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tângulo 91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2" name="Retângulo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tângulo 92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3" name="Retângulo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Elipse 93"/>
            <p:cNvSpPr/>
            <p:nvPr/>
          </p:nvSpPr>
          <p:spPr>
            <a:xfrm>
              <a:off x="8460432" y="399549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Elipse 94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CaixaDeTexto 95"/>
                <p:cNvSpPr txBox="1"/>
                <p:nvPr/>
              </p:nvSpPr>
              <p:spPr>
                <a:xfrm>
                  <a:off x="8405787" y="3980033"/>
                  <a:ext cx="398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6" name="CaixaDeTexto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5787" y="3980033"/>
                  <a:ext cx="398827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CaixaDeTexto 96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7" name="CaixaDe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Conector de seta reta 97"/>
            <p:cNvCxnSpPr/>
            <p:nvPr/>
          </p:nvCxnSpPr>
          <p:spPr>
            <a:xfrm flipH="1">
              <a:off x="8424303" y="4012264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tângulo 98"/>
                <p:cNvSpPr/>
                <p:nvPr/>
              </p:nvSpPr>
              <p:spPr>
                <a:xfrm>
                  <a:off x="8105678" y="3923883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9" name="Retângulo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678" y="3923883"/>
                  <a:ext cx="423385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Conector de seta reta 99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tângulo 100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1" name="Retângulo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CaixaDeTexto 101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7717636" y="3828501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G</a:t>
              </a:r>
              <a:endParaRPr lang="pt-BR" sz="1400" dirty="0"/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390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4156</Words>
  <Application>Microsoft Office PowerPoint</Application>
  <PresentationFormat>Apresentação na tela (4:3)</PresentationFormat>
  <Paragraphs>537</Paragraphs>
  <Slides>20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Camada equivalente aplicada ao processamento e interpretação de dados de campos potenciais </vt:lpstr>
      <vt:lpstr>Distúrbio de gravidade (parte B)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166</cp:revision>
  <dcterms:created xsi:type="dcterms:W3CDTF">2016-10-05T21:25:32Z</dcterms:created>
  <dcterms:modified xsi:type="dcterms:W3CDTF">2016-10-18T20:06:22Z</dcterms:modified>
</cp:coreProperties>
</file>