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99" r:id="rId3"/>
    <p:sldId id="305" r:id="rId4"/>
    <p:sldId id="306" r:id="rId5"/>
    <p:sldId id="307" r:id="rId6"/>
    <p:sldId id="308" r:id="rId7"/>
    <p:sldId id="309" r:id="rId8"/>
    <p:sldId id="303" r:id="rId9"/>
    <p:sldId id="311" r:id="rId10"/>
    <p:sldId id="310" r:id="rId11"/>
    <p:sldId id="312" r:id="rId12"/>
    <p:sldId id="313" r:id="rId13"/>
    <p:sldId id="315" r:id="rId14"/>
    <p:sldId id="317" r:id="rId15"/>
    <p:sldId id="316" r:id="rId16"/>
    <p:sldId id="318" r:id="rId17"/>
    <p:sldId id="319" r:id="rId18"/>
    <p:sldId id="320" r:id="rId19"/>
    <p:sldId id="321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80" d="100"/>
          <a:sy n="80" d="100"/>
        </p:scale>
        <p:origin x="-966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9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4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07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0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7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71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7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CE90-33BF-47EA-B2DE-97CF0EE02F19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22.png"/><Relationship Id="rId2" Type="http://schemas.openxmlformats.org/officeDocument/2006/relationships/image" Target="../media/image19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12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Relationship Id="rId1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22.png"/><Relationship Id="rId2" Type="http://schemas.openxmlformats.org/officeDocument/2006/relationships/image" Target="../media/image19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12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Relationship Id="rId1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22.png"/><Relationship Id="rId2" Type="http://schemas.openxmlformats.org/officeDocument/2006/relationships/image" Target="../media/image19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12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Relationship Id="rId1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22.png"/><Relationship Id="rId2" Type="http://schemas.openxmlformats.org/officeDocument/2006/relationships/image" Target="../media/image19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12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Relationship Id="rId1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22.png"/><Relationship Id="rId2" Type="http://schemas.openxmlformats.org/officeDocument/2006/relationships/image" Target="../media/image19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12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Relationship Id="rId1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12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Relationship Id="rId1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co 6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endCxn id="9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ipse 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ixaDeTexto 24"/>
          <p:cNvSpPr txBox="1"/>
          <p:nvPr/>
        </p:nvSpPr>
        <p:spPr>
          <a:xfrm>
            <a:off x="5004048" y="2481858"/>
            <a:ext cx="360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Neste sistema, um ponto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800" dirty="0" smtClean="0"/>
              <a:t> possui coordenadas Cartesianas</a:t>
            </a:r>
            <a:endParaRPr lang="pt-BR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6077843" y="4345940"/>
                <a:ext cx="15184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(</m:t>
                      </m:r>
                      <m:r>
                        <a:rPr lang="pt-BR" sz="2800" b="0" i="1" smtClean="0">
                          <a:latin typeface="Cambria Math"/>
                        </a:rPr>
                        <m:t>𝑋</m:t>
                      </m:r>
                      <m:r>
                        <a:rPr lang="pt-BR" sz="2800" b="0" i="1" smtClean="0">
                          <a:latin typeface="Cambria Math"/>
                        </a:rPr>
                        <m:t>, </m:t>
                      </m:r>
                      <m:r>
                        <a:rPr lang="pt-BR" sz="2800" b="0" i="1" smtClean="0">
                          <a:latin typeface="Cambria Math"/>
                        </a:rPr>
                        <m:t>𝑌</m:t>
                      </m:r>
                      <m:r>
                        <a:rPr lang="pt-BR" sz="2800" b="0" i="1" smtClean="0">
                          <a:latin typeface="Cambria Math"/>
                        </a:rPr>
                        <m:t>, </m:t>
                      </m:r>
                      <m:r>
                        <a:rPr lang="pt-BR" sz="2800" b="0" i="1" smtClean="0">
                          <a:latin typeface="Cambria Math"/>
                        </a:rPr>
                        <m:t>𝑍</m:t>
                      </m:r>
                      <m:r>
                        <a:rPr lang="pt-BR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843" y="4345940"/>
                <a:ext cx="1518493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56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co 6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endCxn id="9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orma livre 15"/>
          <p:cNvSpPr/>
          <p:nvPr/>
        </p:nvSpPr>
        <p:spPr>
          <a:xfrm>
            <a:off x="2119313" y="2424113"/>
            <a:ext cx="504825" cy="1490662"/>
          </a:xfrm>
          <a:custGeom>
            <a:avLst/>
            <a:gdLst>
              <a:gd name="connsiteX0" fmla="*/ 504825 w 504825"/>
              <a:gd name="connsiteY0" fmla="*/ 0 h 1490662"/>
              <a:gd name="connsiteX1" fmla="*/ 504825 w 504825"/>
              <a:gd name="connsiteY1" fmla="*/ 1490662 h 1490662"/>
              <a:gd name="connsiteX2" fmla="*/ 0 w 504825"/>
              <a:gd name="connsiteY2" fmla="*/ 1004887 h 1490662"/>
              <a:gd name="connsiteX3" fmla="*/ 504825 w 504825"/>
              <a:gd name="connsiteY3" fmla="*/ 0 h 1490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825" h="1490662">
                <a:moveTo>
                  <a:pt x="504825" y="0"/>
                </a:moveTo>
                <a:lnTo>
                  <a:pt x="504825" y="1490662"/>
                </a:lnTo>
                <a:lnTo>
                  <a:pt x="0" y="1004887"/>
                </a:lnTo>
                <a:lnTo>
                  <a:pt x="504825" y="0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2580847" y="3874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/>
              <p:cNvSpPr txBox="1"/>
              <p:nvPr/>
            </p:nvSpPr>
            <p:spPr>
              <a:xfrm>
                <a:off x="5004048" y="1260043"/>
                <a:ext cx="36004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dirty="0" smtClean="0"/>
                  <a:t>Agora, considere a projeção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pt-BR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sz="2800" dirty="0" smtClean="0"/>
                  <a:t> do ponto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800" dirty="0" smtClean="0"/>
                  <a:t> sobre o plano equatorial. </a:t>
                </a:r>
                <a:endParaRPr lang="pt-BR" sz="2800" dirty="0"/>
              </a:p>
            </p:txBody>
          </p:sp>
        </mc:Choice>
        <mc:Fallback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260043"/>
                <a:ext cx="3600400" cy="1815882"/>
              </a:xfrm>
              <a:prstGeom prst="rect">
                <a:avLst/>
              </a:prstGeom>
              <a:blipFill rotWithShape="1">
                <a:blip r:embed="rId7"/>
                <a:stretch>
                  <a:fillRect l="-3220" t="-3020" b="-8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2627784" y="3615407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615407"/>
                <a:ext cx="544765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6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co 6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endCxn id="9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orma livre 15"/>
          <p:cNvSpPr/>
          <p:nvPr/>
        </p:nvSpPr>
        <p:spPr>
          <a:xfrm>
            <a:off x="2119313" y="2424113"/>
            <a:ext cx="504825" cy="1490662"/>
          </a:xfrm>
          <a:custGeom>
            <a:avLst/>
            <a:gdLst>
              <a:gd name="connsiteX0" fmla="*/ 504825 w 504825"/>
              <a:gd name="connsiteY0" fmla="*/ 0 h 1490662"/>
              <a:gd name="connsiteX1" fmla="*/ 504825 w 504825"/>
              <a:gd name="connsiteY1" fmla="*/ 1490662 h 1490662"/>
              <a:gd name="connsiteX2" fmla="*/ 0 w 504825"/>
              <a:gd name="connsiteY2" fmla="*/ 1004887 h 1490662"/>
              <a:gd name="connsiteX3" fmla="*/ 504825 w 504825"/>
              <a:gd name="connsiteY3" fmla="*/ 0 h 1490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825" h="1490662">
                <a:moveTo>
                  <a:pt x="504825" y="0"/>
                </a:moveTo>
                <a:lnTo>
                  <a:pt x="504825" y="1490662"/>
                </a:lnTo>
                <a:lnTo>
                  <a:pt x="0" y="1004887"/>
                </a:lnTo>
                <a:lnTo>
                  <a:pt x="504825" y="0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2580847" y="3874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/>
              <p:cNvSpPr txBox="1"/>
              <p:nvPr/>
            </p:nvSpPr>
            <p:spPr>
              <a:xfrm>
                <a:off x="5004048" y="1260043"/>
                <a:ext cx="3600400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dirty="0" smtClean="0"/>
                  <a:t>Agora, considere a projeção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pt-BR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sz="2800" dirty="0" smtClean="0"/>
                  <a:t> do ponto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800" dirty="0" smtClean="0"/>
                  <a:t> sobre o plano equatorial. </a:t>
                </a:r>
              </a:p>
              <a:p>
                <a:pPr algn="ctr"/>
                <a:endParaRPr lang="pt-BR" sz="2800" dirty="0"/>
              </a:p>
              <a:p>
                <a:pPr algn="ctr"/>
                <a:r>
                  <a:rPr lang="pt-BR" sz="2800" dirty="0" smtClean="0"/>
                  <a:t>O ângulo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pt-BR" sz="2800" dirty="0" smtClean="0"/>
                  <a:t> entre o plano meridiano (representado em cinza) e o eixo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pt-BR" sz="2800" dirty="0" smtClean="0"/>
                  <a:t> é denominado longitude geodésica.</a:t>
                </a:r>
                <a:endParaRPr lang="pt-BR" sz="2800" dirty="0"/>
              </a:p>
            </p:txBody>
          </p:sp>
        </mc:Choice>
        <mc:Fallback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260043"/>
                <a:ext cx="3600400" cy="4832092"/>
              </a:xfrm>
              <a:prstGeom prst="rect">
                <a:avLst/>
              </a:prstGeom>
              <a:blipFill rotWithShape="1">
                <a:blip r:embed="rId7"/>
                <a:stretch>
                  <a:fillRect l="-3220" t="-1136" r="-4237" b="-2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/>
              <p:cNvSpPr txBox="1"/>
              <p:nvPr/>
            </p:nvSpPr>
            <p:spPr>
              <a:xfrm>
                <a:off x="2627784" y="3615407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615407"/>
                <a:ext cx="544765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1835696" y="3717032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717032"/>
                <a:ext cx="417550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o 14"/>
          <p:cNvSpPr/>
          <p:nvPr/>
        </p:nvSpPr>
        <p:spPr>
          <a:xfrm rot="18338812" flipH="1" flipV="1">
            <a:off x="1760576" y="3068960"/>
            <a:ext cx="610607" cy="720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5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rma livre 57"/>
          <p:cNvSpPr/>
          <p:nvPr/>
        </p:nvSpPr>
        <p:spPr>
          <a:xfrm>
            <a:off x="6686550" y="2047875"/>
            <a:ext cx="1428750" cy="1390650"/>
          </a:xfrm>
          <a:custGeom>
            <a:avLst/>
            <a:gdLst>
              <a:gd name="connsiteX0" fmla="*/ 0 w 1428750"/>
              <a:gd name="connsiteY0" fmla="*/ 1390650 h 1390650"/>
              <a:gd name="connsiteX1" fmla="*/ 1428750 w 1428750"/>
              <a:gd name="connsiteY1" fmla="*/ 1381125 h 1390650"/>
              <a:gd name="connsiteX2" fmla="*/ 1428750 w 1428750"/>
              <a:gd name="connsiteY2" fmla="*/ 0 h 1390650"/>
              <a:gd name="connsiteX3" fmla="*/ 0 w 1428750"/>
              <a:gd name="connsiteY3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0" h="1390650">
                <a:moveTo>
                  <a:pt x="0" y="1390650"/>
                </a:moveTo>
                <a:lnTo>
                  <a:pt x="1428750" y="1381125"/>
                </a:lnTo>
                <a:lnTo>
                  <a:pt x="1428750" y="0"/>
                </a:lnTo>
                <a:lnTo>
                  <a:pt x="0" y="1390650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7341334" y="2247255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334" y="2247255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ipse 5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co 6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endCxn id="9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orma livre 15"/>
          <p:cNvSpPr/>
          <p:nvPr/>
        </p:nvSpPr>
        <p:spPr>
          <a:xfrm>
            <a:off x="2119313" y="2424113"/>
            <a:ext cx="504825" cy="1490662"/>
          </a:xfrm>
          <a:custGeom>
            <a:avLst/>
            <a:gdLst>
              <a:gd name="connsiteX0" fmla="*/ 504825 w 504825"/>
              <a:gd name="connsiteY0" fmla="*/ 0 h 1490662"/>
              <a:gd name="connsiteX1" fmla="*/ 504825 w 504825"/>
              <a:gd name="connsiteY1" fmla="*/ 1490662 h 1490662"/>
              <a:gd name="connsiteX2" fmla="*/ 0 w 504825"/>
              <a:gd name="connsiteY2" fmla="*/ 1004887 h 1490662"/>
              <a:gd name="connsiteX3" fmla="*/ 504825 w 504825"/>
              <a:gd name="connsiteY3" fmla="*/ 0 h 1490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825" h="1490662">
                <a:moveTo>
                  <a:pt x="504825" y="0"/>
                </a:moveTo>
                <a:lnTo>
                  <a:pt x="504825" y="1490662"/>
                </a:lnTo>
                <a:lnTo>
                  <a:pt x="0" y="1004887"/>
                </a:lnTo>
                <a:lnTo>
                  <a:pt x="504825" y="0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2580847" y="3874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/>
              <p:cNvSpPr txBox="1"/>
              <p:nvPr/>
            </p:nvSpPr>
            <p:spPr>
              <a:xfrm>
                <a:off x="2627784" y="3615407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615407"/>
                <a:ext cx="544765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1835696" y="3717032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717032"/>
                <a:ext cx="417550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o 14"/>
          <p:cNvSpPr/>
          <p:nvPr/>
        </p:nvSpPr>
        <p:spPr>
          <a:xfrm rot="18338812" flipH="1" flipV="1">
            <a:off x="1760576" y="3068960"/>
            <a:ext cx="610607" cy="720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/>
              <p:cNvSpPr txBox="1"/>
              <p:nvPr/>
            </p:nvSpPr>
            <p:spPr>
              <a:xfrm>
                <a:off x="8576867" y="3484857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867" y="3484857"/>
                <a:ext cx="38266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8080585" y="184482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585" y="1844824"/>
                <a:ext cx="45185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reto 21"/>
          <p:cNvCxnSpPr>
            <a:stCxn id="37" idx="1"/>
          </p:cNvCxnSpPr>
          <p:nvPr/>
        </p:nvCxnSpPr>
        <p:spPr>
          <a:xfrm flipH="1">
            <a:off x="7020272" y="2075657"/>
            <a:ext cx="1060313" cy="134985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o 22"/>
          <p:cNvSpPr/>
          <p:nvPr/>
        </p:nvSpPr>
        <p:spPr>
          <a:xfrm rot="801015">
            <a:off x="6938371" y="3028018"/>
            <a:ext cx="648072" cy="648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/>
              <p:cNvSpPr txBox="1"/>
              <p:nvPr/>
            </p:nvSpPr>
            <p:spPr>
              <a:xfrm>
                <a:off x="7380312" y="2708920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2708920"/>
                <a:ext cx="468590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104530" y="2024509"/>
            <a:ext cx="0" cy="142711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64392" y="200568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71391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71391"/>
                <a:ext cx="54476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64392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768626" y="23862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8" name="Conector reto 47"/>
          <p:cNvCxnSpPr>
            <a:cxnSpLocks noChangeAspect="1"/>
          </p:cNvCxnSpPr>
          <p:nvPr/>
        </p:nvCxnSpPr>
        <p:spPr>
          <a:xfrm flipV="1">
            <a:off x="7736058" y="1976716"/>
            <a:ext cx="301512" cy="380951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/>
              <p:cNvSpPr txBox="1"/>
              <p:nvPr/>
            </p:nvSpPr>
            <p:spPr>
              <a:xfrm>
                <a:off x="7526002" y="1817780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002" y="1817780"/>
                <a:ext cx="430374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upo 53"/>
          <p:cNvGrpSpPr/>
          <p:nvPr/>
        </p:nvGrpSpPr>
        <p:grpSpPr>
          <a:xfrm>
            <a:off x="7960514" y="328435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2220000">
            <a:off x="7846979" y="2332917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tângulo 61"/>
              <p:cNvSpPr/>
              <p:nvPr/>
            </p:nvSpPr>
            <p:spPr>
              <a:xfrm>
                <a:off x="4176464" y="5085184"/>
                <a:ext cx="4572000" cy="138499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pt-BR" sz="2800" dirty="0" smtClean="0"/>
                  <a:t>A projeção do ponto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800" dirty="0" smtClean="0"/>
                  <a:t> sobre a superfície do elipsoide está representada pela letra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pt-BR" sz="2800" dirty="0" smtClean="0"/>
                  <a:t>.</a:t>
                </a:r>
                <a:endParaRPr lang="pt-BR" sz="2800" dirty="0"/>
              </a:p>
            </p:txBody>
          </p:sp>
        </mc:Choice>
        <mc:Fallback>
          <p:sp>
            <p:nvSpPr>
              <p:cNvPr id="62" name="Retângulo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464" y="5085184"/>
                <a:ext cx="4572000" cy="1384995"/>
              </a:xfrm>
              <a:prstGeom prst="rect">
                <a:avLst/>
              </a:prstGeom>
              <a:blipFill rotWithShape="1">
                <a:blip r:embed="rId16"/>
                <a:stretch>
                  <a:fillRect l="-267" t="-3965" r="-2267" b="-11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1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rma livre 57"/>
          <p:cNvSpPr/>
          <p:nvPr/>
        </p:nvSpPr>
        <p:spPr>
          <a:xfrm>
            <a:off x="6686550" y="2047875"/>
            <a:ext cx="1428750" cy="1390650"/>
          </a:xfrm>
          <a:custGeom>
            <a:avLst/>
            <a:gdLst>
              <a:gd name="connsiteX0" fmla="*/ 0 w 1428750"/>
              <a:gd name="connsiteY0" fmla="*/ 1390650 h 1390650"/>
              <a:gd name="connsiteX1" fmla="*/ 1428750 w 1428750"/>
              <a:gd name="connsiteY1" fmla="*/ 1381125 h 1390650"/>
              <a:gd name="connsiteX2" fmla="*/ 1428750 w 1428750"/>
              <a:gd name="connsiteY2" fmla="*/ 0 h 1390650"/>
              <a:gd name="connsiteX3" fmla="*/ 0 w 1428750"/>
              <a:gd name="connsiteY3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0" h="1390650">
                <a:moveTo>
                  <a:pt x="0" y="1390650"/>
                </a:moveTo>
                <a:lnTo>
                  <a:pt x="1428750" y="1381125"/>
                </a:lnTo>
                <a:lnTo>
                  <a:pt x="1428750" y="0"/>
                </a:lnTo>
                <a:lnTo>
                  <a:pt x="0" y="1390650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7341334" y="2247255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334" y="2247255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ipse 5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co 6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endCxn id="9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orma livre 15"/>
          <p:cNvSpPr/>
          <p:nvPr/>
        </p:nvSpPr>
        <p:spPr>
          <a:xfrm>
            <a:off x="2119313" y="2424113"/>
            <a:ext cx="504825" cy="1490662"/>
          </a:xfrm>
          <a:custGeom>
            <a:avLst/>
            <a:gdLst>
              <a:gd name="connsiteX0" fmla="*/ 504825 w 504825"/>
              <a:gd name="connsiteY0" fmla="*/ 0 h 1490662"/>
              <a:gd name="connsiteX1" fmla="*/ 504825 w 504825"/>
              <a:gd name="connsiteY1" fmla="*/ 1490662 h 1490662"/>
              <a:gd name="connsiteX2" fmla="*/ 0 w 504825"/>
              <a:gd name="connsiteY2" fmla="*/ 1004887 h 1490662"/>
              <a:gd name="connsiteX3" fmla="*/ 504825 w 504825"/>
              <a:gd name="connsiteY3" fmla="*/ 0 h 1490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825" h="1490662">
                <a:moveTo>
                  <a:pt x="504825" y="0"/>
                </a:moveTo>
                <a:lnTo>
                  <a:pt x="504825" y="1490662"/>
                </a:lnTo>
                <a:lnTo>
                  <a:pt x="0" y="1004887"/>
                </a:lnTo>
                <a:lnTo>
                  <a:pt x="504825" y="0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2580847" y="3874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/>
              <p:cNvSpPr txBox="1"/>
              <p:nvPr/>
            </p:nvSpPr>
            <p:spPr>
              <a:xfrm>
                <a:off x="2627784" y="3615407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615407"/>
                <a:ext cx="544765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1835696" y="3717032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717032"/>
                <a:ext cx="417550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o 14"/>
          <p:cNvSpPr/>
          <p:nvPr/>
        </p:nvSpPr>
        <p:spPr>
          <a:xfrm rot="18338812" flipH="1" flipV="1">
            <a:off x="1760576" y="3068960"/>
            <a:ext cx="610607" cy="720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/>
              <p:cNvSpPr txBox="1"/>
              <p:nvPr/>
            </p:nvSpPr>
            <p:spPr>
              <a:xfrm>
                <a:off x="8576867" y="3484857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867" y="3484857"/>
                <a:ext cx="38266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8080585" y="184482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585" y="1844824"/>
                <a:ext cx="45185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reto 21"/>
          <p:cNvCxnSpPr>
            <a:stCxn id="37" idx="1"/>
          </p:cNvCxnSpPr>
          <p:nvPr/>
        </p:nvCxnSpPr>
        <p:spPr>
          <a:xfrm flipH="1">
            <a:off x="7020272" y="2075657"/>
            <a:ext cx="1060313" cy="134985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o 22"/>
          <p:cNvSpPr/>
          <p:nvPr/>
        </p:nvSpPr>
        <p:spPr>
          <a:xfrm rot="801015">
            <a:off x="6938371" y="3028018"/>
            <a:ext cx="648072" cy="648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/>
              <p:cNvSpPr txBox="1"/>
              <p:nvPr/>
            </p:nvSpPr>
            <p:spPr>
              <a:xfrm>
                <a:off x="7380312" y="2708920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2708920"/>
                <a:ext cx="468590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104530" y="2024509"/>
            <a:ext cx="0" cy="142711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64392" y="200568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71391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71391"/>
                <a:ext cx="54476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64392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768626" y="23862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8" name="Conector reto 47"/>
          <p:cNvCxnSpPr>
            <a:cxnSpLocks noChangeAspect="1"/>
          </p:cNvCxnSpPr>
          <p:nvPr/>
        </p:nvCxnSpPr>
        <p:spPr>
          <a:xfrm flipV="1">
            <a:off x="7736058" y="1976716"/>
            <a:ext cx="301512" cy="380951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/>
              <p:cNvSpPr txBox="1"/>
              <p:nvPr/>
            </p:nvSpPr>
            <p:spPr>
              <a:xfrm>
                <a:off x="7526002" y="1817780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002" y="1817780"/>
                <a:ext cx="430374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upo 53"/>
          <p:cNvGrpSpPr/>
          <p:nvPr/>
        </p:nvGrpSpPr>
        <p:grpSpPr>
          <a:xfrm>
            <a:off x="7960514" y="328435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2220000">
            <a:off x="7846979" y="2332917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tângulo 61"/>
              <p:cNvSpPr/>
              <p:nvPr/>
            </p:nvSpPr>
            <p:spPr>
              <a:xfrm>
                <a:off x="3635896" y="4941168"/>
                <a:ext cx="5532120" cy="181588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pt-BR" sz="2800" dirty="0" smtClean="0"/>
                  <a:t>Finalmente, a distância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pt-BR" sz="2800" dirty="0" smtClean="0"/>
                  <a:t> da superfície do elipsoide até o ponto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/>
                      </a:rPr>
                      <m:t>𝑃</m:t>
                    </m:r>
                  </m:oMath>
                </a14:m>
                <a:r>
                  <a:rPr lang="pt-BR" sz="2800" dirty="0" smtClean="0"/>
                  <a:t>, medida ao longo da linha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𝑃𝑄</m:t>
                    </m:r>
                  </m:oMath>
                </a14:m>
                <a:r>
                  <a:rPr lang="pt-BR" sz="2800" dirty="0" smtClean="0"/>
                  <a:t>, é denominada altitude geométrica.</a:t>
                </a:r>
                <a:endParaRPr lang="pt-BR" sz="2800" dirty="0"/>
              </a:p>
            </p:txBody>
          </p:sp>
        </mc:Choice>
        <mc:Fallback>
          <p:sp>
            <p:nvSpPr>
              <p:cNvPr id="62" name="Retângulo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4941168"/>
                <a:ext cx="5532120" cy="1815882"/>
              </a:xfrm>
              <a:prstGeom prst="rect">
                <a:avLst/>
              </a:prstGeom>
              <a:blipFill rotWithShape="1">
                <a:blip r:embed="rId16"/>
                <a:stretch>
                  <a:fillRect t="-3030" r="-551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34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rma livre 57"/>
          <p:cNvSpPr/>
          <p:nvPr/>
        </p:nvSpPr>
        <p:spPr>
          <a:xfrm>
            <a:off x="6686550" y="2047875"/>
            <a:ext cx="1428750" cy="1390650"/>
          </a:xfrm>
          <a:custGeom>
            <a:avLst/>
            <a:gdLst>
              <a:gd name="connsiteX0" fmla="*/ 0 w 1428750"/>
              <a:gd name="connsiteY0" fmla="*/ 1390650 h 1390650"/>
              <a:gd name="connsiteX1" fmla="*/ 1428750 w 1428750"/>
              <a:gd name="connsiteY1" fmla="*/ 1381125 h 1390650"/>
              <a:gd name="connsiteX2" fmla="*/ 1428750 w 1428750"/>
              <a:gd name="connsiteY2" fmla="*/ 0 h 1390650"/>
              <a:gd name="connsiteX3" fmla="*/ 0 w 1428750"/>
              <a:gd name="connsiteY3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0" h="1390650">
                <a:moveTo>
                  <a:pt x="0" y="1390650"/>
                </a:moveTo>
                <a:lnTo>
                  <a:pt x="1428750" y="1381125"/>
                </a:lnTo>
                <a:lnTo>
                  <a:pt x="1428750" y="0"/>
                </a:lnTo>
                <a:lnTo>
                  <a:pt x="0" y="1390650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7341334" y="2247255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334" y="2247255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ipse 5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co 6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endCxn id="9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orma livre 15"/>
          <p:cNvSpPr/>
          <p:nvPr/>
        </p:nvSpPr>
        <p:spPr>
          <a:xfrm>
            <a:off x="2119313" y="2424113"/>
            <a:ext cx="504825" cy="1490662"/>
          </a:xfrm>
          <a:custGeom>
            <a:avLst/>
            <a:gdLst>
              <a:gd name="connsiteX0" fmla="*/ 504825 w 504825"/>
              <a:gd name="connsiteY0" fmla="*/ 0 h 1490662"/>
              <a:gd name="connsiteX1" fmla="*/ 504825 w 504825"/>
              <a:gd name="connsiteY1" fmla="*/ 1490662 h 1490662"/>
              <a:gd name="connsiteX2" fmla="*/ 0 w 504825"/>
              <a:gd name="connsiteY2" fmla="*/ 1004887 h 1490662"/>
              <a:gd name="connsiteX3" fmla="*/ 504825 w 504825"/>
              <a:gd name="connsiteY3" fmla="*/ 0 h 1490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825" h="1490662">
                <a:moveTo>
                  <a:pt x="504825" y="0"/>
                </a:moveTo>
                <a:lnTo>
                  <a:pt x="504825" y="1490662"/>
                </a:lnTo>
                <a:lnTo>
                  <a:pt x="0" y="1004887"/>
                </a:lnTo>
                <a:lnTo>
                  <a:pt x="504825" y="0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2580847" y="3874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/>
              <p:cNvSpPr txBox="1"/>
              <p:nvPr/>
            </p:nvSpPr>
            <p:spPr>
              <a:xfrm>
                <a:off x="2627784" y="3615407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615407"/>
                <a:ext cx="544765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1835696" y="3717032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717032"/>
                <a:ext cx="417550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o 14"/>
          <p:cNvSpPr/>
          <p:nvPr/>
        </p:nvSpPr>
        <p:spPr>
          <a:xfrm rot="18338812" flipH="1" flipV="1">
            <a:off x="1760576" y="3068960"/>
            <a:ext cx="610607" cy="720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/>
              <p:cNvSpPr txBox="1"/>
              <p:nvPr/>
            </p:nvSpPr>
            <p:spPr>
              <a:xfrm>
                <a:off x="8576867" y="3484857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867" y="3484857"/>
                <a:ext cx="38266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8080585" y="184482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585" y="1844824"/>
                <a:ext cx="45185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reto 21"/>
          <p:cNvCxnSpPr>
            <a:stCxn id="37" idx="1"/>
          </p:cNvCxnSpPr>
          <p:nvPr/>
        </p:nvCxnSpPr>
        <p:spPr>
          <a:xfrm flipH="1">
            <a:off x="7020272" y="2075657"/>
            <a:ext cx="1060313" cy="134985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o 22"/>
          <p:cNvSpPr/>
          <p:nvPr/>
        </p:nvSpPr>
        <p:spPr>
          <a:xfrm rot="801015">
            <a:off x="6938371" y="3028018"/>
            <a:ext cx="648072" cy="648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/>
              <p:cNvSpPr txBox="1"/>
              <p:nvPr/>
            </p:nvSpPr>
            <p:spPr>
              <a:xfrm>
                <a:off x="7380312" y="2708920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2708920"/>
                <a:ext cx="468590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104530" y="2024509"/>
            <a:ext cx="0" cy="142711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64392" y="200568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71391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71391"/>
                <a:ext cx="54476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64392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768626" y="23862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8" name="Conector reto 47"/>
          <p:cNvCxnSpPr>
            <a:cxnSpLocks noChangeAspect="1"/>
          </p:cNvCxnSpPr>
          <p:nvPr/>
        </p:nvCxnSpPr>
        <p:spPr>
          <a:xfrm flipV="1">
            <a:off x="7736058" y="1976716"/>
            <a:ext cx="301512" cy="380951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/>
              <p:cNvSpPr txBox="1"/>
              <p:nvPr/>
            </p:nvSpPr>
            <p:spPr>
              <a:xfrm>
                <a:off x="7526002" y="1817780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002" y="1817780"/>
                <a:ext cx="430374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upo 53"/>
          <p:cNvGrpSpPr/>
          <p:nvPr/>
        </p:nvGrpSpPr>
        <p:grpSpPr>
          <a:xfrm>
            <a:off x="7960514" y="328435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2220000">
            <a:off x="7846979" y="2332917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tângulo 61"/>
              <p:cNvSpPr/>
              <p:nvPr/>
            </p:nvSpPr>
            <p:spPr>
              <a:xfrm>
                <a:off x="3635896" y="5085184"/>
                <a:ext cx="5532120" cy="139506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pt-BR" sz="2800" dirty="0" smtClean="0"/>
                  <a:t>O ângulo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pt-BR" sz="2800" dirty="0" smtClean="0"/>
                  <a:t> entre o plano equatorial e a linha que passa pelos pontos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800" dirty="0" smtClean="0"/>
                  <a:t> e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pt-BR" sz="2800" dirty="0" smtClean="0"/>
                  <a:t> é denominado latitude geodésica.</a:t>
                </a:r>
                <a:endParaRPr lang="pt-BR" sz="2800" dirty="0"/>
              </a:p>
            </p:txBody>
          </p:sp>
        </mc:Choice>
        <mc:Fallback>
          <p:sp>
            <p:nvSpPr>
              <p:cNvPr id="62" name="Retângulo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5085184"/>
                <a:ext cx="5532120" cy="1395067"/>
              </a:xfrm>
              <a:prstGeom prst="rect">
                <a:avLst/>
              </a:prstGeom>
              <a:blipFill rotWithShape="1">
                <a:blip r:embed="rId16"/>
                <a:stretch>
                  <a:fillRect l="-1211" t="-3930" r="-2753" b="-10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73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rma livre 57"/>
          <p:cNvSpPr/>
          <p:nvPr/>
        </p:nvSpPr>
        <p:spPr>
          <a:xfrm>
            <a:off x="6686550" y="2047875"/>
            <a:ext cx="1428750" cy="1390650"/>
          </a:xfrm>
          <a:custGeom>
            <a:avLst/>
            <a:gdLst>
              <a:gd name="connsiteX0" fmla="*/ 0 w 1428750"/>
              <a:gd name="connsiteY0" fmla="*/ 1390650 h 1390650"/>
              <a:gd name="connsiteX1" fmla="*/ 1428750 w 1428750"/>
              <a:gd name="connsiteY1" fmla="*/ 1381125 h 1390650"/>
              <a:gd name="connsiteX2" fmla="*/ 1428750 w 1428750"/>
              <a:gd name="connsiteY2" fmla="*/ 0 h 1390650"/>
              <a:gd name="connsiteX3" fmla="*/ 0 w 1428750"/>
              <a:gd name="connsiteY3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0" h="1390650">
                <a:moveTo>
                  <a:pt x="0" y="1390650"/>
                </a:moveTo>
                <a:lnTo>
                  <a:pt x="1428750" y="1381125"/>
                </a:lnTo>
                <a:lnTo>
                  <a:pt x="1428750" y="0"/>
                </a:lnTo>
                <a:lnTo>
                  <a:pt x="0" y="1390650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7341334" y="2247255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334" y="2247255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ipse 5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co 6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endCxn id="9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orma livre 15"/>
          <p:cNvSpPr/>
          <p:nvPr/>
        </p:nvSpPr>
        <p:spPr>
          <a:xfrm>
            <a:off x="2119313" y="2424113"/>
            <a:ext cx="504825" cy="1490662"/>
          </a:xfrm>
          <a:custGeom>
            <a:avLst/>
            <a:gdLst>
              <a:gd name="connsiteX0" fmla="*/ 504825 w 504825"/>
              <a:gd name="connsiteY0" fmla="*/ 0 h 1490662"/>
              <a:gd name="connsiteX1" fmla="*/ 504825 w 504825"/>
              <a:gd name="connsiteY1" fmla="*/ 1490662 h 1490662"/>
              <a:gd name="connsiteX2" fmla="*/ 0 w 504825"/>
              <a:gd name="connsiteY2" fmla="*/ 1004887 h 1490662"/>
              <a:gd name="connsiteX3" fmla="*/ 504825 w 504825"/>
              <a:gd name="connsiteY3" fmla="*/ 0 h 1490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825" h="1490662">
                <a:moveTo>
                  <a:pt x="504825" y="0"/>
                </a:moveTo>
                <a:lnTo>
                  <a:pt x="504825" y="1490662"/>
                </a:lnTo>
                <a:lnTo>
                  <a:pt x="0" y="1004887"/>
                </a:lnTo>
                <a:lnTo>
                  <a:pt x="504825" y="0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2580847" y="3874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/>
              <p:cNvSpPr txBox="1"/>
              <p:nvPr/>
            </p:nvSpPr>
            <p:spPr>
              <a:xfrm>
                <a:off x="2627784" y="3615407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615407"/>
                <a:ext cx="544765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1835696" y="3717032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717032"/>
                <a:ext cx="417550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o 14"/>
          <p:cNvSpPr/>
          <p:nvPr/>
        </p:nvSpPr>
        <p:spPr>
          <a:xfrm rot="18338812" flipH="1" flipV="1">
            <a:off x="1760576" y="3068960"/>
            <a:ext cx="610607" cy="720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/>
              <p:cNvSpPr txBox="1"/>
              <p:nvPr/>
            </p:nvSpPr>
            <p:spPr>
              <a:xfrm>
                <a:off x="8576867" y="3484857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867" y="3484857"/>
                <a:ext cx="38266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8080585" y="184482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585" y="1844824"/>
                <a:ext cx="45185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reto 21"/>
          <p:cNvCxnSpPr>
            <a:stCxn id="37" idx="1"/>
          </p:cNvCxnSpPr>
          <p:nvPr/>
        </p:nvCxnSpPr>
        <p:spPr>
          <a:xfrm flipH="1">
            <a:off x="7020272" y="2075657"/>
            <a:ext cx="1060313" cy="134985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o 22"/>
          <p:cNvSpPr/>
          <p:nvPr/>
        </p:nvSpPr>
        <p:spPr>
          <a:xfrm rot="801015">
            <a:off x="6938371" y="3028018"/>
            <a:ext cx="648072" cy="648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/>
              <p:cNvSpPr txBox="1"/>
              <p:nvPr/>
            </p:nvSpPr>
            <p:spPr>
              <a:xfrm>
                <a:off x="7380312" y="2708920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2708920"/>
                <a:ext cx="468590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104530" y="2024509"/>
            <a:ext cx="0" cy="142711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64392" y="200568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71391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71391"/>
                <a:ext cx="54476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64392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768626" y="23862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8" name="Conector reto 47"/>
          <p:cNvCxnSpPr>
            <a:cxnSpLocks noChangeAspect="1"/>
          </p:cNvCxnSpPr>
          <p:nvPr/>
        </p:nvCxnSpPr>
        <p:spPr>
          <a:xfrm flipV="1">
            <a:off x="7736058" y="1976716"/>
            <a:ext cx="301512" cy="380951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/>
              <p:cNvSpPr txBox="1"/>
              <p:nvPr/>
            </p:nvSpPr>
            <p:spPr>
              <a:xfrm>
                <a:off x="7526002" y="1817780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002" y="1817780"/>
                <a:ext cx="430374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upo 53"/>
          <p:cNvGrpSpPr/>
          <p:nvPr/>
        </p:nvGrpSpPr>
        <p:grpSpPr>
          <a:xfrm>
            <a:off x="7960514" y="328435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2220000">
            <a:off x="7846979" y="2332917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tângulo 61"/>
              <p:cNvSpPr/>
              <p:nvPr/>
            </p:nvSpPr>
            <p:spPr>
              <a:xfrm>
                <a:off x="3635896" y="5085184"/>
                <a:ext cx="5532120" cy="138499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pt-BR" sz="2800" dirty="0" smtClean="0"/>
                  <a:t>Observe que é possível determinar a posição do ponto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800" dirty="0" smtClean="0"/>
                  <a:t> utilizando-se as coordenadas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/>
                          </a:rPr>
                          <m:t>h</m:t>
                        </m:r>
                        <m:r>
                          <a:rPr lang="pt-BR" sz="2800" b="0" i="1" smtClean="0">
                            <a:latin typeface="Cambria Math"/>
                          </a:rPr>
                          <m:t>, </m:t>
                        </m:r>
                        <m:r>
                          <a:rPr lang="pt-BR" sz="2800" b="0" i="1" smtClean="0">
                            <a:latin typeface="Cambria Math"/>
                            <a:ea typeface="Cambria Math"/>
                          </a:rPr>
                          <m:t>𝜑</m:t>
                        </m:r>
                        <m:r>
                          <a:rPr lang="pt-BR" sz="28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pt-BR" sz="2800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</m:d>
                    <m:r>
                      <a:rPr lang="pt-BR" sz="2800" b="0" i="1" smtClean="0">
                        <a:latin typeface="Cambria Math"/>
                      </a:rPr>
                      <m:t>.</m:t>
                    </m:r>
                  </m:oMath>
                </a14:m>
                <a:endParaRPr lang="pt-BR" sz="2800" dirty="0"/>
              </a:p>
            </p:txBody>
          </p:sp>
        </mc:Choice>
        <mc:Fallback>
          <p:sp>
            <p:nvSpPr>
              <p:cNvPr id="62" name="Retângulo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5085184"/>
                <a:ext cx="5532120" cy="1384995"/>
              </a:xfrm>
              <a:prstGeom prst="rect">
                <a:avLst/>
              </a:prstGeom>
              <a:blipFill rotWithShape="1">
                <a:blip r:embed="rId16"/>
                <a:stretch>
                  <a:fillRect l="-1542" t="-3965" r="-2974" b="-11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22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rma livre 57"/>
          <p:cNvSpPr/>
          <p:nvPr/>
        </p:nvSpPr>
        <p:spPr>
          <a:xfrm>
            <a:off x="6686550" y="2047875"/>
            <a:ext cx="1428750" cy="1390650"/>
          </a:xfrm>
          <a:custGeom>
            <a:avLst/>
            <a:gdLst>
              <a:gd name="connsiteX0" fmla="*/ 0 w 1428750"/>
              <a:gd name="connsiteY0" fmla="*/ 1390650 h 1390650"/>
              <a:gd name="connsiteX1" fmla="*/ 1428750 w 1428750"/>
              <a:gd name="connsiteY1" fmla="*/ 1381125 h 1390650"/>
              <a:gd name="connsiteX2" fmla="*/ 1428750 w 1428750"/>
              <a:gd name="connsiteY2" fmla="*/ 0 h 1390650"/>
              <a:gd name="connsiteX3" fmla="*/ 0 w 1428750"/>
              <a:gd name="connsiteY3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0" h="1390650">
                <a:moveTo>
                  <a:pt x="0" y="1390650"/>
                </a:moveTo>
                <a:lnTo>
                  <a:pt x="1428750" y="1381125"/>
                </a:lnTo>
                <a:lnTo>
                  <a:pt x="1428750" y="0"/>
                </a:lnTo>
                <a:lnTo>
                  <a:pt x="0" y="1390650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7341334" y="2247255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334" y="2247255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ipse 5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co 6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endCxn id="9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orma livre 15"/>
          <p:cNvSpPr/>
          <p:nvPr/>
        </p:nvSpPr>
        <p:spPr>
          <a:xfrm>
            <a:off x="2119313" y="2424113"/>
            <a:ext cx="504825" cy="1490662"/>
          </a:xfrm>
          <a:custGeom>
            <a:avLst/>
            <a:gdLst>
              <a:gd name="connsiteX0" fmla="*/ 504825 w 504825"/>
              <a:gd name="connsiteY0" fmla="*/ 0 h 1490662"/>
              <a:gd name="connsiteX1" fmla="*/ 504825 w 504825"/>
              <a:gd name="connsiteY1" fmla="*/ 1490662 h 1490662"/>
              <a:gd name="connsiteX2" fmla="*/ 0 w 504825"/>
              <a:gd name="connsiteY2" fmla="*/ 1004887 h 1490662"/>
              <a:gd name="connsiteX3" fmla="*/ 504825 w 504825"/>
              <a:gd name="connsiteY3" fmla="*/ 0 h 1490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825" h="1490662">
                <a:moveTo>
                  <a:pt x="504825" y="0"/>
                </a:moveTo>
                <a:lnTo>
                  <a:pt x="504825" y="1490662"/>
                </a:lnTo>
                <a:lnTo>
                  <a:pt x="0" y="1004887"/>
                </a:lnTo>
                <a:lnTo>
                  <a:pt x="504825" y="0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2580847" y="3874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/>
              <p:cNvSpPr txBox="1"/>
              <p:nvPr/>
            </p:nvSpPr>
            <p:spPr>
              <a:xfrm>
                <a:off x="2627784" y="3615407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615407"/>
                <a:ext cx="544765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1835696" y="3717032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717032"/>
                <a:ext cx="417550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o 14"/>
          <p:cNvSpPr/>
          <p:nvPr/>
        </p:nvSpPr>
        <p:spPr>
          <a:xfrm rot="18338812" flipH="1" flipV="1">
            <a:off x="1760576" y="3068960"/>
            <a:ext cx="610607" cy="720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/>
              <p:cNvSpPr txBox="1"/>
              <p:nvPr/>
            </p:nvSpPr>
            <p:spPr>
              <a:xfrm>
                <a:off x="8576867" y="3484857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867" y="3484857"/>
                <a:ext cx="38266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8080585" y="184482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585" y="1844824"/>
                <a:ext cx="45185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reto 21"/>
          <p:cNvCxnSpPr>
            <a:stCxn id="37" idx="1"/>
          </p:cNvCxnSpPr>
          <p:nvPr/>
        </p:nvCxnSpPr>
        <p:spPr>
          <a:xfrm flipH="1">
            <a:off x="7020272" y="2075657"/>
            <a:ext cx="1060313" cy="134985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o 22"/>
          <p:cNvSpPr/>
          <p:nvPr/>
        </p:nvSpPr>
        <p:spPr>
          <a:xfrm rot="801015">
            <a:off x="6938371" y="3028018"/>
            <a:ext cx="648072" cy="648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/>
              <p:cNvSpPr txBox="1"/>
              <p:nvPr/>
            </p:nvSpPr>
            <p:spPr>
              <a:xfrm>
                <a:off x="7380312" y="2708920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2708920"/>
                <a:ext cx="468590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104530" y="2024509"/>
            <a:ext cx="0" cy="142711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64392" y="200568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71391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71391"/>
                <a:ext cx="54476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64392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768626" y="23862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8" name="Conector reto 47"/>
          <p:cNvCxnSpPr>
            <a:cxnSpLocks noChangeAspect="1"/>
          </p:cNvCxnSpPr>
          <p:nvPr/>
        </p:nvCxnSpPr>
        <p:spPr>
          <a:xfrm flipV="1">
            <a:off x="7736058" y="1976716"/>
            <a:ext cx="301512" cy="380951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/>
              <p:cNvSpPr txBox="1"/>
              <p:nvPr/>
            </p:nvSpPr>
            <p:spPr>
              <a:xfrm>
                <a:off x="7526002" y="1817780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002" y="1817780"/>
                <a:ext cx="430374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upo 53"/>
          <p:cNvGrpSpPr/>
          <p:nvPr/>
        </p:nvGrpSpPr>
        <p:grpSpPr>
          <a:xfrm>
            <a:off x="7960514" y="328435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2220000">
            <a:off x="7846979" y="2332917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tângulo 61"/>
              <p:cNvSpPr/>
              <p:nvPr/>
            </p:nvSpPr>
            <p:spPr>
              <a:xfrm>
                <a:off x="3635896" y="5085184"/>
                <a:ext cx="5532120" cy="138499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pt-BR" sz="2800" dirty="0" smtClean="0"/>
                  <a:t>Observe que é possível determinar a posição do ponto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sz="2800" dirty="0" smtClean="0"/>
                  <a:t> utilizando-se as coordenadas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/>
                          </a:rPr>
                          <m:t>h</m:t>
                        </m:r>
                        <m:r>
                          <a:rPr lang="pt-BR" sz="2800" b="0" i="1" smtClean="0">
                            <a:latin typeface="Cambria Math"/>
                          </a:rPr>
                          <m:t>, </m:t>
                        </m:r>
                        <m:r>
                          <a:rPr lang="pt-BR" sz="2800" b="0" i="1" smtClean="0">
                            <a:latin typeface="Cambria Math"/>
                            <a:ea typeface="Cambria Math"/>
                          </a:rPr>
                          <m:t>𝜑</m:t>
                        </m:r>
                        <m:r>
                          <a:rPr lang="pt-BR" sz="28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pt-BR" sz="2800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</m:d>
                    <m:r>
                      <a:rPr lang="pt-BR" sz="2800" b="0" i="1" smtClean="0">
                        <a:latin typeface="Cambria Math"/>
                      </a:rPr>
                      <m:t>.</m:t>
                    </m:r>
                  </m:oMath>
                </a14:m>
                <a:endParaRPr lang="pt-BR" sz="2800" dirty="0"/>
              </a:p>
            </p:txBody>
          </p:sp>
        </mc:Choice>
        <mc:Fallback>
          <p:sp>
            <p:nvSpPr>
              <p:cNvPr id="62" name="Retângulo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5085184"/>
                <a:ext cx="5532120" cy="1384995"/>
              </a:xfrm>
              <a:prstGeom prst="rect">
                <a:avLst/>
              </a:prstGeom>
              <a:blipFill rotWithShape="1">
                <a:blip r:embed="rId16"/>
                <a:stretch>
                  <a:fillRect l="-1542" t="-3965" r="-2974" b="-11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907003" y="188640"/>
            <a:ext cx="47532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Este sistema de coordenadas é denominado </a:t>
            </a:r>
            <a:r>
              <a:rPr lang="pt-BR" sz="2800" b="1" dirty="0" smtClean="0"/>
              <a:t>Sistema de Coordenadas Geodésicas</a:t>
            </a:r>
            <a:r>
              <a:rPr lang="pt-BR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44167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rma livre 57"/>
          <p:cNvSpPr/>
          <p:nvPr/>
        </p:nvSpPr>
        <p:spPr>
          <a:xfrm>
            <a:off x="6686550" y="2047875"/>
            <a:ext cx="1428750" cy="1390650"/>
          </a:xfrm>
          <a:custGeom>
            <a:avLst/>
            <a:gdLst>
              <a:gd name="connsiteX0" fmla="*/ 0 w 1428750"/>
              <a:gd name="connsiteY0" fmla="*/ 1390650 h 1390650"/>
              <a:gd name="connsiteX1" fmla="*/ 1428750 w 1428750"/>
              <a:gd name="connsiteY1" fmla="*/ 1381125 h 1390650"/>
              <a:gd name="connsiteX2" fmla="*/ 1428750 w 1428750"/>
              <a:gd name="connsiteY2" fmla="*/ 0 h 1390650"/>
              <a:gd name="connsiteX3" fmla="*/ 0 w 1428750"/>
              <a:gd name="connsiteY3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0" h="1390650">
                <a:moveTo>
                  <a:pt x="0" y="1390650"/>
                </a:moveTo>
                <a:lnTo>
                  <a:pt x="1428750" y="1381125"/>
                </a:lnTo>
                <a:lnTo>
                  <a:pt x="1428750" y="0"/>
                </a:lnTo>
                <a:lnTo>
                  <a:pt x="0" y="1390650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7341334" y="2247255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334" y="2247255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ipse 5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co 6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endCxn id="9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orma livre 15"/>
          <p:cNvSpPr/>
          <p:nvPr/>
        </p:nvSpPr>
        <p:spPr>
          <a:xfrm>
            <a:off x="2119313" y="2424113"/>
            <a:ext cx="504825" cy="1490662"/>
          </a:xfrm>
          <a:custGeom>
            <a:avLst/>
            <a:gdLst>
              <a:gd name="connsiteX0" fmla="*/ 504825 w 504825"/>
              <a:gd name="connsiteY0" fmla="*/ 0 h 1490662"/>
              <a:gd name="connsiteX1" fmla="*/ 504825 w 504825"/>
              <a:gd name="connsiteY1" fmla="*/ 1490662 h 1490662"/>
              <a:gd name="connsiteX2" fmla="*/ 0 w 504825"/>
              <a:gd name="connsiteY2" fmla="*/ 1004887 h 1490662"/>
              <a:gd name="connsiteX3" fmla="*/ 504825 w 504825"/>
              <a:gd name="connsiteY3" fmla="*/ 0 h 1490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825" h="1490662">
                <a:moveTo>
                  <a:pt x="504825" y="0"/>
                </a:moveTo>
                <a:lnTo>
                  <a:pt x="504825" y="1490662"/>
                </a:lnTo>
                <a:lnTo>
                  <a:pt x="0" y="1004887"/>
                </a:lnTo>
                <a:lnTo>
                  <a:pt x="504825" y="0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2580847" y="3874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/>
          <p:cNvSpPr/>
          <p:nvPr/>
        </p:nvSpPr>
        <p:spPr>
          <a:xfrm>
            <a:off x="2590287" y="238927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488" y="2204864"/>
                <a:ext cx="451855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/>
              <p:cNvSpPr txBox="1"/>
              <p:nvPr/>
            </p:nvSpPr>
            <p:spPr>
              <a:xfrm>
                <a:off x="2627784" y="3615407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615407"/>
                <a:ext cx="544765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1835696" y="3717032"/>
                <a:ext cx="41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717032"/>
                <a:ext cx="417550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o 14"/>
          <p:cNvSpPr/>
          <p:nvPr/>
        </p:nvSpPr>
        <p:spPr>
          <a:xfrm rot="18338812" flipH="1" flipV="1">
            <a:off x="1760576" y="3068960"/>
            <a:ext cx="610607" cy="720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/>
              <p:cNvSpPr txBox="1"/>
              <p:nvPr/>
            </p:nvSpPr>
            <p:spPr>
              <a:xfrm>
                <a:off x="8576867" y="3484857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867" y="3484857"/>
                <a:ext cx="38266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8080585" y="184482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585" y="1844824"/>
                <a:ext cx="45185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reto 21"/>
          <p:cNvCxnSpPr>
            <a:stCxn id="37" idx="1"/>
          </p:cNvCxnSpPr>
          <p:nvPr/>
        </p:nvCxnSpPr>
        <p:spPr>
          <a:xfrm flipH="1">
            <a:off x="7020272" y="2075657"/>
            <a:ext cx="1060313" cy="134985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o 22"/>
          <p:cNvSpPr/>
          <p:nvPr/>
        </p:nvSpPr>
        <p:spPr>
          <a:xfrm rot="801015">
            <a:off x="6938371" y="3028018"/>
            <a:ext cx="648072" cy="648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/>
              <p:cNvSpPr txBox="1"/>
              <p:nvPr/>
            </p:nvSpPr>
            <p:spPr>
              <a:xfrm>
                <a:off x="7380312" y="2708920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2708920"/>
                <a:ext cx="468590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104530" y="2024509"/>
            <a:ext cx="0" cy="142711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64392" y="200568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71391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71391"/>
                <a:ext cx="54476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64392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768626" y="23862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8" name="Conector reto 47"/>
          <p:cNvCxnSpPr>
            <a:cxnSpLocks noChangeAspect="1"/>
          </p:cNvCxnSpPr>
          <p:nvPr/>
        </p:nvCxnSpPr>
        <p:spPr>
          <a:xfrm flipV="1">
            <a:off x="7736058" y="1976716"/>
            <a:ext cx="301512" cy="380951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/>
              <p:cNvSpPr txBox="1"/>
              <p:nvPr/>
            </p:nvSpPr>
            <p:spPr>
              <a:xfrm>
                <a:off x="7526002" y="1817780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002" y="1817780"/>
                <a:ext cx="430374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upo 53"/>
          <p:cNvGrpSpPr/>
          <p:nvPr/>
        </p:nvGrpSpPr>
        <p:grpSpPr>
          <a:xfrm>
            <a:off x="7960514" y="328435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2220000">
            <a:off x="7846979" y="2332917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2" name="Retângulo 61"/>
          <p:cNvSpPr/>
          <p:nvPr/>
        </p:nvSpPr>
        <p:spPr>
          <a:xfrm>
            <a:off x="3635896" y="5140349"/>
            <a:ext cx="553212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2800" dirty="0" smtClean="0"/>
              <a:t>Note que este sistema de coordenadas também é geocêntrico e fixo na Terra.</a:t>
            </a:r>
            <a:endParaRPr lang="pt-BR" sz="28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1907003" y="188640"/>
            <a:ext cx="47532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Este sistema de coordenadas é denominado </a:t>
            </a:r>
            <a:r>
              <a:rPr lang="pt-BR" sz="2800" b="1" dirty="0" smtClean="0"/>
              <a:t>Sistema de Coordenadas Geodésicas</a:t>
            </a:r>
            <a:r>
              <a:rPr lang="pt-BR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7154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rma livre 57"/>
          <p:cNvSpPr/>
          <p:nvPr/>
        </p:nvSpPr>
        <p:spPr>
          <a:xfrm>
            <a:off x="6686550" y="2047875"/>
            <a:ext cx="1428750" cy="1390650"/>
          </a:xfrm>
          <a:custGeom>
            <a:avLst/>
            <a:gdLst>
              <a:gd name="connsiteX0" fmla="*/ 0 w 1428750"/>
              <a:gd name="connsiteY0" fmla="*/ 1390650 h 1390650"/>
              <a:gd name="connsiteX1" fmla="*/ 1428750 w 1428750"/>
              <a:gd name="connsiteY1" fmla="*/ 1381125 h 1390650"/>
              <a:gd name="connsiteX2" fmla="*/ 1428750 w 1428750"/>
              <a:gd name="connsiteY2" fmla="*/ 0 h 1390650"/>
              <a:gd name="connsiteX3" fmla="*/ 0 w 1428750"/>
              <a:gd name="connsiteY3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0" h="1390650">
                <a:moveTo>
                  <a:pt x="0" y="1390650"/>
                </a:moveTo>
                <a:lnTo>
                  <a:pt x="1428750" y="1381125"/>
                </a:lnTo>
                <a:lnTo>
                  <a:pt x="1428750" y="0"/>
                </a:lnTo>
                <a:lnTo>
                  <a:pt x="0" y="1390650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/>
              <p:cNvSpPr txBox="1"/>
              <p:nvPr/>
            </p:nvSpPr>
            <p:spPr>
              <a:xfrm>
                <a:off x="7341334" y="2247255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334" y="2247255"/>
                <a:ext cx="47102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4932040" y="21136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6676748" y="3420158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676749" y="1453967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268760"/>
                <a:ext cx="3794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/>
              <p:cNvSpPr txBox="1"/>
              <p:nvPr/>
            </p:nvSpPr>
            <p:spPr>
              <a:xfrm>
                <a:off x="8576867" y="3484857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867" y="3484857"/>
                <a:ext cx="38266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8080585" y="1844824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585" y="1844824"/>
                <a:ext cx="451855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reto 21"/>
          <p:cNvCxnSpPr>
            <a:stCxn id="37" idx="1"/>
          </p:cNvCxnSpPr>
          <p:nvPr/>
        </p:nvCxnSpPr>
        <p:spPr>
          <a:xfrm flipH="1">
            <a:off x="7020272" y="2075657"/>
            <a:ext cx="1060313" cy="134985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o 22"/>
          <p:cNvSpPr/>
          <p:nvPr/>
        </p:nvSpPr>
        <p:spPr>
          <a:xfrm rot="801015">
            <a:off x="6938371" y="3028018"/>
            <a:ext cx="648072" cy="648000"/>
          </a:xfrm>
          <a:prstGeom prst="arc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/>
              <p:cNvSpPr txBox="1"/>
              <p:nvPr/>
            </p:nvSpPr>
            <p:spPr>
              <a:xfrm>
                <a:off x="7380312" y="2708920"/>
                <a:ext cx="4685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2708920"/>
                <a:ext cx="46859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/>
          <p:cNvCxnSpPr/>
          <p:nvPr/>
        </p:nvCxnSpPr>
        <p:spPr>
          <a:xfrm>
            <a:off x="8104530" y="2024509"/>
            <a:ext cx="0" cy="142711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8064392" y="200568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/>
              <p:cNvSpPr txBox="1"/>
              <p:nvPr/>
            </p:nvSpPr>
            <p:spPr>
              <a:xfrm>
                <a:off x="7843659" y="3471391"/>
                <a:ext cx="544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59" y="3471391"/>
                <a:ext cx="544765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8064392" y="338917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7768626" y="238628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8" name="Conector reto 47"/>
          <p:cNvCxnSpPr>
            <a:cxnSpLocks noChangeAspect="1"/>
          </p:cNvCxnSpPr>
          <p:nvPr/>
        </p:nvCxnSpPr>
        <p:spPr>
          <a:xfrm flipV="1">
            <a:off x="7736058" y="1976716"/>
            <a:ext cx="301512" cy="380951"/>
          </a:xfrm>
          <a:prstGeom prst="line">
            <a:avLst/>
          </a:prstGeom>
          <a:ln cap="flat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/>
              <p:cNvSpPr txBox="1"/>
              <p:nvPr/>
            </p:nvSpPr>
            <p:spPr>
              <a:xfrm>
                <a:off x="7526002" y="1817780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002" y="1817780"/>
                <a:ext cx="430374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upo 53"/>
          <p:cNvGrpSpPr/>
          <p:nvPr/>
        </p:nvGrpSpPr>
        <p:grpSpPr>
          <a:xfrm>
            <a:off x="7960514" y="3284354"/>
            <a:ext cx="144016" cy="142984"/>
            <a:chOff x="6012160" y="2478087"/>
            <a:chExt cx="144016" cy="142984"/>
          </a:xfrm>
        </p:grpSpPr>
        <p:sp>
          <p:nvSpPr>
            <p:cNvPr id="52" name="Retângulo 51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9" name="Grupo 58"/>
          <p:cNvGrpSpPr/>
          <p:nvPr/>
        </p:nvGrpSpPr>
        <p:grpSpPr>
          <a:xfrm rot="2220000">
            <a:off x="7846979" y="2332917"/>
            <a:ext cx="144016" cy="142984"/>
            <a:chOff x="6012160" y="2478087"/>
            <a:chExt cx="144016" cy="142984"/>
          </a:xfrm>
        </p:grpSpPr>
        <p:sp>
          <p:nvSpPr>
            <p:cNvPr id="60" name="Retângulo 59"/>
            <p:cNvSpPr/>
            <p:nvPr/>
          </p:nvSpPr>
          <p:spPr>
            <a:xfrm>
              <a:off x="6012160" y="2478087"/>
              <a:ext cx="144016" cy="1429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066168" y="253157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344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Sistemas de coordenadas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co 6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endCxn id="9" idx="0"/>
          </p:cNvCxnSpPr>
          <p:nvPr/>
        </p:nvCxnSpPr>
        <p:spPr>
          <a:xfrm flipV="1">
            <a:off x="2121195" y="3419826"/>
            <a:ext cx="1744709" cy="10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7" name="Grupo 36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38" name="Elipse 37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Conector reto 39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to 10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5004048" y="2047488"/>
            <a:ext cx="360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Considere que a Terra pode ser aproximada por um elipsoide de revolução com semieixo menor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800" dirty="0" smtClean="0"/>
              <a:t> e semieixo maior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pt-B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1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co 6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endCxn id="9" idx="0"/>
          </p:cNvCxnSpPr>
          <p:nvPr/>
        </p:nvCxnSpPr>
        <p:spPr>
          <a:xfrm flipV="1">
            <a:off x="2121195" y="3419826"/>
            <a:ext cx="1744709" cy="10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o 36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38" name="Elipse 37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Conector reto 39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to 10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004048" y="2263224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Centro de massa da Terra</a:t>
            </a:r>
            <a:endParaRPr lang="pt-BR" sz="3600" dirty="0"/>
          </a:p>
        </p:txBody>
      </p:sp>
      <p:sp>
        <p:nvSpPr>
          <p:cNvPr id="18" name="Elipse 1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25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co 6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endCxn id="9" idx="0"/>
          </p:cNvCxnSpPr>
          <p:nvPr/>
        </p:nvCxnSpPr>
        <p:spPr>
          <a:xfrm flipV="1">
            <a:off x="2121195" y="3419826"/>
            <a:ext cx="1744709" cy="10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o 36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38" name="Elipse 37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Conector reto 39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to 10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004048" y="2263224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Eixo médio de rotação</a:t>
            </a:r>
            <a:endParaRPr lang="pt-BR" sz="3600" dirty="0"/>
          </a:p>
        </p:txBody>
      </p:sp>
      <p:sp>
        <p:nvSpPr>
          <p:cNvPr id="18" name="Elipse 1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5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07326"/>
            </a:avLst>
          </a:prstGeom>
          <a:solidFill>
            <a:srgbClr val="FF0000">
              <a:alpha val="50000"/>
            </a:srgbClr>
          </a:solidFill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393297"/>
            </a:avLst>
          </a:prstGeom>
          <a:solidFill>
            <a:srgbClr val="FF0000">
              <a:alpha val="50000"/>
            </a:srgb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endCxn id="9" idx="0"/>
          </p:cNvCxnSpPr>
          <p:nvPr/>
        </p:nvCxnSpPr>
        <p:spPr>
          <a:xfrm flipV="1">
            <a:off x="2121195" y="3419826"/>
            <a:ext cx="1744709" cy="10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o 36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38" name="Elipse 37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Conector reto 39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to 10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004048" y="2263224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Plano equatorial médio</a:t>
            </a:r>
            <a:endParaRPr lang="pt-BR" sz="3600" dirty="0"/>
          </a:p>
        </p:txBody>
      </p:sp>
      <p:sp>
        <p:nvSpPr>
          <p:cNvPr id="18" name="Elipse 1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7" name="Arco 6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08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co 6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solidFill>
            <a:srgbClr val="FF0000">
              <a:alpha val="50000"/>
            </a:srgb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07326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endCxn id="9" idx="0"/>
          </p:cNvCxnSpPr>
          <p:nvPr/>
        </p:nvCxnSpPr>
        <p:spPr>
          <a:xfrm flipV="1">
            <a:off x="2121195" y="3419826"/>
            <a:ext cx="1744709" cy="10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 noChangeAspect="1"/>
          </p:cNvCxnSpPr>
          <p:nvPr/>
        </p:nvCxnSpPr>
        <p:spPr>
          <a:xfrm flipH="1">
            <a:off x="1436454" y="3430525"/>
            <a:ext cx="683895" cy="70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o 36"/>
          <p:cNvGrpSpPr/>
          <p:nvPr/>
        </p:nvGrpSpPr>
        <p:grpSpPr>
          <a:xfrm>
            <a:off x="1865172" y="1637760"/>
            <a:ext cx="504056" cy="288032"/>
            <a:chOff x="1907704" y="2060848"/>
            <a:chExt cx="504056" cy="288032"/>
          </a:xfrm>
        </p:grpSpPr>
        <p:sp>
          <p:nvSpPr>
            <p:cNvPr id="38" name="Elipse 37"/>
            <p:cNvSpPr/>
            <p:nvPr/>
          </p:nvSpPr>
          <p:spPr>
            <a:xfrm>
              <a:off x="1907704" y="2132856"/>
              <a:ext cx="504056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2068486" y="2060848"/>
              <a:ext cx="199258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Conector reto 39"/>
            <p:cNvCxnSpPr/>
            <p:nvPr/>
          </p:nvCxnSpPr>
          <p:spPr>
            <a:xfrm flipV="1">
              <a:off x="2267386" y="2127704"/>
              <a:ext cx="98365" cy="133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flipH="1" flipV="1">
              <a:off x="2275730" y="2135598"/>
              <a:ext cx="29516" cy="78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to 10"/>
          <p:cNvCxnSpPr/>
          <p:nvPr/>
        </p:nvCxnSpPr>
        <p:spPr>
          <a:xfrm flipV="1">
            <a:off x="2121195" y="1412776"/>
            <a:ext cx="1291" cy="20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004048" y="2263224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Meridiano de referência</a:t>
            </a:r>
            <a:endParaRPr lang="pt-BR" sz="3600" dirty="0"/>
          </a:p>
        </p:txBody>
      </p:sp>
      <p:sp>
        <p:nvSpPr>
          <p:cNvPr id="18" name="Elipse 1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9" name="Arco 8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393297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20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co 6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endCxn id="9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5004048" y="1617762"/>
            <a:ext cx="360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Considere um sistema de coordenadas Cartesianas com origem no centro de massa da Terra, eixo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t-BR" sz="2800" dirty="0" smtClean="0"/>
              <a:t> coincidente com o eixo médio de rotação e eixos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800" dirty="0" smtClean="0"/>
              <a:t> e </a:t>
            </a:r>
            <a:r>
              <a:rPr lang="pt-BR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BR" sz="2800" dirty="0" smtClean="0"/>
              <a:t> contidos no plano equatorial médio</a:t>
            </a:r>
            <a:endParaRPr lang="pt-BR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16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376486" y="2113350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Arco 6"/>
          <p:cNvSpPr/>
          <p:nvPr/>
        </p:nvSpPr>
        <p:spPr>
          <a:xfrm flipH="1">
            <a:off x="1305015" y="2119700"/>
            <a:ext cx="1619915" cy="2621650"/>
          </a:xfrm>
          <a:prstGeom prst="arc">
            <a:avLst>
              <a:gd name="adj1" fmla="val 16200000"/>
              <a:gd name="adj2" fmla="val 544957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Arco 7"/>
          <p:cNvSpPr/>
          <p:nvPr/>
        </p:nvSpPr>
        <p:spPr>
          <a:xfrm rot="5400000" flipH="1">
            <a:off x="1333257" y="1675116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/>
          <p:cNvSpPr/>
          <p:nvPr/>
        </p:nvSpPr>
        <p:spPr>
          <a:xfrm rot="16200000" flipH="1" flipV="1">
            <a:off x="1347241" y="1675118"/>
            <a:ext cx="1547908" cy="3489417"/>
          </a:xfrm>
          <a:prstGeom prst="arc">
            <a:avLst>
              <a:gd name="adj1" fmla="val 16200000"/>
              <a:gd name="adj2" fmla="val 5449579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>
            <a:endCxn id="9" idx="0"/>
          </p:cNvCxnSpPr>
          <p:nvPr/>
        </p:nvCxnSpPr>
        <p:spPr>
          <a:xfrm flipV="1">
            <a:off x="2121194" y="3419826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 noChangeAspect="1"/>
          </p:cNvCxnSpPr>
          <p:nvPr/>
        </p:nvCxnSpPr>
        <p:spPr>
          <a:xfrm flipH="1">
            <a:off x="942124" y="3419880"/>
            <a:ext cx="1183223" cy="12186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2068486" y="337652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1865172" y="1709768"/>
            <a:ext cx="504056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2025954" y="1637760"/>
            <a:ext cx="199258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/>
          <p:cNvCxnSpPr/>
          <p:nvPr/>
        </p:nvCxnSpPr>
        <p:spPr>
          <a:xfrm flipV="1">
            <a:off x="2224854" y="1704616"/>
            <a:ext cx="98365" cy="133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H="1" flipV="1">
            <a:off x="2233198" y="1712510"/>
            <a:ext cx="29516" cy="7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2121195" y="1453635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491" y="1268428"/>
                <a:ext cx="37946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7" y="4484604"/>
                <a:ext cx="39228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13" y="3484525"/>
                <a:ext cx="38266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273" y="3140636"/>
                <a:ext cx="39869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5004048" y="1617762"/>
            <a:ext cx="360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Observe que este sistema, além de geocêntrico (origem no centro da Terra), também é fixo na Terra. Este sistema é denominado</a:t>
            </a:r>
          </a:p>
          <a:p>
            <a:pPr algn="ctr"/>
            <a:r>
              <a:rPr lang="pt-BR" sz="2800" b="1" dirty="0" smtClean="0"/>
              <a:t>Sistema Cartesiano Geocêntrico</a:t>
            </a:r>
            <a:r>
              <a:rPr lang="pt-BR" sz="2800" dirty="0" smtClean="0"/>
              <a:t>.</a:t>
            </a:r>
            <a:endParaRPr lang="pt-BR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00" y="3068960"/>
                <a:ext cx="37144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248" y="3491716"/>
                <a:ext cx="37144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655" y="2483604"/>
                <a:ext cx="36766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77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512</Words>
  <Application>Microsoft Office PowerPoint</Application>
  <PresentationFormat>Apresentação na tela (4:3)</PresentationFormat>
  <Paragraphs>174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Camada equivalente aplicada ao processamento e interpretação de dados de campos potenciais </vt:lpstr>
      <vt:lpstr>Sistemas de coordenadas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39</cp:revision>
  <dcterms:created xsi:type="dcterms:W3CDTF">2016-10-05T21:25:32Z</dcterms:created>
  <dcterms:modified xsi:type="dcterms:W3CDTF">2016-10-11T04:13:17Z</dcterms:modified>
</cp:coreProperties>
</file>