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1" r:id="rId13"/>
    <p:sldId id="427" r:id="rId14"/>
    <p:sldId id="420" r:id="rId15"/>
    <p:sldId id="422" r:id="rId16"/>
    <p:sldId id="423" r:id="rId17"/>
    <p:sldId id="424" r:id="rId18"/>
    <p:sldId id="426" r:id="rId19"/>
    <p:sldId id="425" r:id="rId20"/>
    <p:sldId id="428" r:id="rId21"/>
    <p:sldId id="429" r:id="rId22"/>
    <p:sldId id="430" r:id="rId23"/>
    <p:sldId id="431" r:id="rId24"/>
    <p:sldId id="434" r:id="rId25"/>
    <p:sldId id="432" r:id="rId26"/>
    <p:sldId id="433" r:id="rId27"/>
    <p:sldId id="436" r:id="rId28"/>
    <p:sldId id="435" r:id="rId29"/>
    <p:sldId id="437" r:id="rId30"/>
    <p:sldId id="438" r:id="rId31"/>
    <p:sldId id="444" r:id="rId32"/>
    <p:sldId id="445" r:id="rId33"/>
    <p:sldId id="440" r:id="rId34"/>
    <p:sldId id="446" r:id="rId35"/>
    <p:sldId id="447" r:id="rId36"/>
    <p:sldId id="487" r:id="rId37"/>
    <p:sldId id="489" r:id="rId38"/>
    <p:sldId id="448" r:id="rId39"/>
    <p:sldId id="449" r:id="rId40"/>
    <p:sldId id="450" r:id="rId41"/>
    <p:sldId id="454" r:id="rId42"/>
    <p:sldId id="451" r:id="rId43"/>
    <p:sldId id="452" r:id="rId44"/>
    <p:sldId id="456" r:id="rId45"/>
    <p:sldId id="453" r:id="rId46"/>
    <p:sldId id="455" r:id="rId47"/>
    <p:sldId id="457" r:id="rId48"/>
    <p:sldId id="488" r:id="rId49"/>
    <p:sldId id="458" r:id="rId50"/>
    <p:sldId id="460" r:id="rId51"/>
    <p:sldId id="461" r:id="rId52"/>
    <p:sldId id="468" r:id="rId53"/>
    <p:sldId id="459" r:id="rId54"/>
    <p:sldId id="477" r:id="rId55"/>
    <p:sldId id="462" r:id="rId56"/>
    <p:sldId id="464" r:id="rId57"/>
    <p:sldId id="469" r:id="rId58"/>
    <p:sldId id="465" r:id="rId59"/>
    <p:sldId id="470" r:id="rId60"/>
    <p:sldId id="474" r:id="rId61"/>
    <p:sldId id="466" r:id="rId62"/>
    <p:sldId id="471" r:id="rId63"/>
    <p:sldId id="472" r:id="rId64"/>
    <p:sldId id="467" r:id="rId65"/>
    <p:sldId id="473" r:id="rId66"/>
    <p:sldId id="475" r:id="rId67"/>
    <p:sldId id="478" r:id="rId68"/>
    <p:sldId id="479" r:id="rId69"/>
    <p:sldId id="481" r:id="rId70"/>
    <p:sldId id="480" r:id="rId71"/>
    <p:sldId id="482" r:id="rId72"/>
    <p:sldId id="483" r:id="rId73"/>
    <p:sldId id="490" r:id="rId74"/>
    <p:sldId id="491" r:id="rId75"/>
    <p:sldId id="484" r:id="rId76"/>
    <p:sldId id="485" r:id="rId77"/>
    <p:sldId id="486" r:id="rId78"/>
    <p:sldId id="410" r:id="rId7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6305-98BB-47C3-AF93-A9258AB63AC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4938-B9D2-44D8-AFC1-F6BD975B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4938-B9D2-44D8-AFC1-F6BD975BFA21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2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21" Type="http://schemas.openxmlformats.org/officeDocument/2006/relationships/image" Target="../media/image23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9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19" Type="http://schemas.openxmlformats.org/officeDocument/2006/relationships/image" Target="../media/image3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5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32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250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7" Type="http://schemas.openxmlformats.org/officeDocument/2006/relationships/image" Target="../media/image32.png"/><Relationship Id="rId2" Type="http://schemas.openxmlformats.org/officeDocument/2006/relationships/image" Target="../media/image34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Relationship Id="rId1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31.png"/><Relationship Id="rId12" Type="http://schemas.openxmlformats.org/officeDocument/2006/relationships/image" Target="../media/image33.png"/><Relationship Id="rId17" Type="http://schemas.openxmlformats.org/officeDocument/2006/relationships/image" Target="../media/image39.png"/><Relationship Id="rId2" Type="http://schemas.openxmlformats.org/officeDocument/2006/relationships/image" Target="../media/image25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1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17" Type="http://schemas.openxmlformats.org/officeDocument/2006/relationships/image" Target="../media/image39.png"/><Relationship Id="rId2" Type="http://schemas.openxmlformats.org/officeDocument/2006/relationships/image" Target="../media/image25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17" Type="http://schemas.openxmlformats.org/officeDocument/2006/relationships/image" Target="../media/image39.png"/><Relationship Id="rId2" Type="http://schemas.openxmlformats.org/officeDocument/2006/relationships/image" Target="../media/image25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1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17" Type="http://schemas.openxmlformats.org/officeDocument/2006/relationships/image" Target="../media/image39.png"/><Relationship Id="rId2" Type="http://schemas.openxmlformats.org/officeDocument/2006/relationships/image" Target="../media/image25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1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39.png"/><Relationship Id="rId3" Type="http://schemas.openxmlformats.org/officeDocument/2006/relationships/image" Target="../media/image30.png"/><Relationship Id="rId21" Type="http://schemas.openxmlformats.org/officeDocument/2006/relationships/image" Target="../media/image44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34.png"/><Relationship Id="rId15" Type="http://schemas.openxmlformats.org/officeDocument/2006/relationships/image" Target="../media/image40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51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.png"/><Relationship Id="rId15" Type="http://schemas.openxmlformats.org/officeDocument/2006/relationships/image" Target="../media/image400.png"/><Relationship Id="rId23" Type="http://schemas.openxmlformats.org/officeDocument/2006/relationships/image" Target="../media/image49.png"/><Relationship Id="rId28" Type="http://schemas.openxmlformats.org/officeDocument/2006/relationships/image" Target="../media/image52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34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48.png"/><Relationship Id="rId15" Type="http://schemas.openxmlformats.org/officeDocument/2006/relationships/image" Target="../media/image400.png"/><Relationship Id="rId23" Type="http://schemas.openxmlformats.org/officeDocument/2006/relationships/image" Target="../media/image44.png"/><Relationship Id="rId28" Type="http://schemas.openxmlformats.org/officeDocument/2006/relationships/image" Target="../media/image32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34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48.png"/><Relationship Id="rId15" Type="http://schemas.openxmlformats.org/officeDocument/2006/relationships/image" Target="../media/image400.png"/><Relationship Id="rId23" Type="http://schemas.openxmlformats.org/officeDocument/2006/relationships/image" Target="../media/image44.png"/><Relationship Id="rId28" Type="http://schemas.openxmlformats.org/officeDocument/2006/relationships/image" Target="../media/image32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25" Type="http://schemas.openxmlformats.org/officeDocument/2006/relationships/image" Target="../media/image34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48.png"/><Relationship Id="rId15" Type="http://schemas.openxmlformats.org/officeDocument/2006/relationships/image" Target="../media/image400.png"/><Relationship Id="rId23" Type="http://schemas.openxmlformats.org/officeDocument/2006/relationships/image" Target="../media/image44.png"/><Relationship Id="rId28" Type="http://schemas.openxmlformats.org/officeDocument/2006/relationships/image" Target="../media/image32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57.png"/><Relationship Id="rId3" Type="http://schemas.openxmlformats.org/officeDocument/2006/relationships/image" Target="../media/image30.png"/><Relationship Id="rId34" Type="http://schemas.openxmlformats.org/officeDocument/2006/relationships/image" Target="../media/image39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33" Type="http://schemas.openxmlformats.org/officeDocument/2006/relationships/image" Target="../media/image35.png"/><Relationship Id="rId2" Type="http://schemas.openxmlformats.org/officeDocument/2006/relationships/image" Target="../media/image53.png"/><Relationship Id="rId16" Type="http://schemas.openxmlformats.org/officeDocument/2006/relationships/image" Target="../media/image410.png"/><Relationship Id="rId20" Type="http://schemas.openxmlformats.org/officeDocument/2006/relationships/image" Target="../media/image5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6.png"/><Relationship Id="rId32" Type="http://schemas.openxmlformats.org/officeDocument/2006/relationships/image" Target="../media/image34.png"/><Relationship Id="rId15" Type="http://schemas.openxmlformats.org/officeDocument/2006/relationships/image" Target="../media/image400.png"/><Relationship Id="rId23" Type="http://schemas.openxmlformats.org/officeDocument/2006/relationships/image" Target="../media/image55.png"/><Relationship Id="rId28" Type="http://schemas.openxmlformats.org/officeDocument/2006/relationships/image" Target="../media/image59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31" Type="http://schemas.openxmlformats.org/officeDocument/2006/relationships/image" Target="../media/image48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8.png"/><Relationship Id="rId30" Type="http://schemas.openxmlformats.org/officeDocument/2006/relationships/image" Target="../media/image44.png"/><Relationship Id="rId35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image" Target="../media/image30.png"/><Relationship Id="rId34" Type="http://schemas.openxmlformats.org/officeDocument/2006/relationships/image" Target="../media/image39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420.png"/><Relationship Id="rId33" Type="http://schemas.openxmlformats.org/officeDocument/2006/relationships/image" Target="../media/image34.png"/><Relationship Id="rId2" Type="http://schemas.openxmlformats.org/officeDocument/2006/relationships/image" Target="../media/image61.png"/><Relationship Id="rId16" Type="http://schemas.openxmlformats.org/officeDocument/2006/relationships/image" Target="../media/image410.png"/><Relationship Id="rId20" Type="http://schemas.openxmlformats.org/officeDocument/2006/relationships/image" Target="../media/image66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6.png"/><Relationship Id="rId32" Type="http://schemas.openxmlformats.org/officeDocument/2006/relationships/image" Target="../media/image48.png"/><Relationship Id="rId15" Type="http://schemas.openxmlformats.org/officeDocument/2006/relationships/image" Target="../media/image400.png"/><Relationship Id="rId23" Type="http://schemas.openxmlformats.org/officeDocument/2006/relationships/image" Target="../media/image55.png"/><Relationship Id="rId28" Type="http://schemas.openxmlformats.org/officeDocument/2006/relationships/image" Target="../media/image71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31" Type="http://schemas.openxmlformats.org/officeDocument/2006/relationships/image" Target="../media/image63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68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611.png"/><Relationship Id="rId3" Type="http://schemas.openxmlformats.org/officeDocument/2006/relationships/image" Target="../media/image30.png"/><Relationship Id="rId34" Type="http://schemas.openxmlformats.org/officeDocument/2006/relationships/image" Target="../media/image39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33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32" Type="http://schemas.openxmlformats.org/officeDocument/2006/relationships/image" Target="../media/image34.png"/><Relationship Id="rId15" Type="http://schemas.openxmlformats.org/officeDocument/2006/relationships/image" Target="../media/image40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31" Type="http://schemas.openxmlformats.org/officeDocument/2006/relationships/image" Target="../media/image48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621.png"/><Relationship Id="rId30" Type="http://schemas.openxmlformats.org/officeDocument/2006/relationships/image" Target="../media/image44.png"/><Relationship Id="rId35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430.png"/><Relationship Id="rId26" Type="http://schemas.openxmlformats.org/officeDocument/2006/relationships/image" Target="../media/image611.png"/><Relationship Id="rId3" Type="http://schemas.openxmlformats.org/officeDocument/2006/relationships/image" Target="../media/image30.png"/><Relationship Id="rId34" Type="http://schemas.openxmlformats.org/officeDocument/2006/relationships/image" Target="../media/image39.png"/><Relationship Id="rId12" Type="http://schemas.openxmlformats.org/officeDocument/2006/relationships/image" Target="../media/image33.png"/><Relationship Id="rId17" Type="http://schemas.openxmlformats.org/officeDocument/2006/relationships/image" Target="../media/image420.png"/><Relationship Id="rId33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8.png"/><Relationship Id="rId24" Type="http://schemas.openxmlformats.org/officeDocument/2006/relationships/image" Target="../media/image500.png"/><Relationship Id="rId32" Type="http://schemas.openxmlformats.org/officeDocument/2006/relationships/image" Target="../media/image34.png"/><Relationship Id="rId15" Type="http://schemas.openxmlformats.org/officeDocument/2006/relationships/image" Target="../media/image40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37.png"/><Relationship Id="rId19" Type="http://schemas.openxmlformats.org/officeDocument/2006/relationships/image" Target="../media/image440.png"/><Relationship Id="rId31" Type="http://schemas.openxmlformats.org/officeDocument/2006/relationships/image" Target="../media/image48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621.png"/><Relationship Id="rId30" Type="http://schemas.openxmlformats.org/officeDocument/2006/relationships/image" Target="../media/image44.png"/><Relationship Id="rId35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8" Type="http://schemas.openxmlformats.org/officeDocument/2006/relationships/image" Target="../media/image44.png"/><Relationship Id="rId21" Type="http://schemas.openxmlformats.org/officeDocument/2006/relationships/image" Target="../media/image35.png"/><Relationship Id="rId12" Type="http://schemas.openxmlformats.org/officeDocument/2006/relationships/image" Target="../media/image520.png"/><Relationship Id="rId17" Type="http://schemas.openxmlformats.org/officeDocument/2006/relationships/image" Target="../media/image640.png"/><Relationship Id="rId2" Type="http://schemas.openxmlformats.org/officeDocument/2006/relationships/image" Target="../media/image31.png"/><Relationship Id="rId16" Type="http://schemas.openxmlformats.org/officeDocument/2006/relationships/image" Target="../media/image6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10.png"/><Relationship Id="rId15" Type="http://schemas.openxmlformats.org/officeDocument/2006/relationships/image" Target="../media/image621.png"/><Relationship Id="rId23" Type="http://schemas.openxmlformats.org/officeDocument/2006/relationships/image" Target="../media/image32.png"/><Relationship Id="rId10" Type="http://schemas.openxmlformats.org/officeDocument/2006/relationships/image" Target="../media/image500.png"/><Relationship Id="rId19" Type="http://schemas.openxmlformats.org/officeDocument/2006/relationships/image" Target="../media/image48.png"/><Relationship Id="rId9" Type="http://schemas.openxmlformats.org/officeDocument/2006/relationships/image" Target="../media/image490.png"/><Relationship Id="rId14" Type="http://schemas.openxmlformats.org/officeDocument/2006/relationships/image" Target="../media/image611.png"/><Relationship Id="rId22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8" Type="http://schemas.openxmlformats.org/officeDocument/2006/relationships/image" Target="../media/image44.png"/><Relationship Id="rId21" Type="http://schemas.openxmlformats.org/officeDocument/2006/relationships/image" Target="../media/image35.png"/><Relationship Id="rId12" Type="http://schemas.openxmlformats.org/officeDocument/2006/relationships/image" Target="../media/image520.png"/><Relationship Id="rId17" Type="http://schemas.openxmlformats.org/officeDocument/2006/relationships/image" Target="../media/image640.png"/><Relationship Id="rId2" Type="http://schemas.openxmlformats.org/officeDocument/2006/relationships/image" Target="../media/image31.png"/><Relationship Id="rId16" Type="http://schemas.openxmlformats.org/officeDocument/2006/relationships/image" Target="../media/image6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10.png"/><Relationship Id="rId15" Type="http://schemas.openxmlformats.org/officeDocument/2006/relationships/image" Target="../media/image621.png"/><Relationship Id="rId23" Type="http://schemas.openxmlformats.org/officeDocument/2006/relationships/image" Target="../media/image32.png"/><Relationship Id="rId10" Type="http://schemas.openxmlformats.org/officeDocument/2006/relationships/image" Target="../media/image500.png"/><Relationship Id="rId19" Type="http://schemas.openxmlformats.org/officeDocument/2006/relationships/image" Target="../media/image48.png"/><Relationship Id="rId9" Type="http://schemas.openxmlformats.org/officeDocument/2006/relationships/image" Target="../media/image490.png"/><Relationship Id="rId14" Type="http://schemas.openxmlformats.org/officeDocument/2006/relationships/image" Target="../media/image611.png"/><Relationship Id="rId2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630.png"/><Relationship Id="rId21" Type="http://schemas.openxmlformats.org/officeDocument/2006/relationships/image" Target="../media/image48.png"/><Relationship Id="rId12" Type="http://schemas.openxmlformats.org/officeDocument/2006/relationships/image" Target="../media/image490.png"/><Relationship Id="rId17" Type="http://schemas.openxmlformats.org/officeDocument/2006/relationships/image" Target="../media/image621.png"/><Relationship Id="rId25" Type="http://schemas.openxmlformats.org/officeDocument/2006/relationships/image" Target="../media/image32.png"/><Relationship Id="rId16" Type="http://schemas.openxmlformats.org/officeDocument/2006/relationships/image" Target="../media/image61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39.png"/><Relationship Id="rId15" Type="http://schemas.openxmlformats.org/officeDocument/2006/relationships/image" Target="../media/image520.png"/><Relationship Id="rId23" Type="http://schemas.openxmlformats.org/officeDocument/2006/relationships/image" Target="../media/image35.png"/><Relationship Id="rId19" Type="http://schemas.openxmlformats.org/officeDocument/2006/relationships/image" Target="../media/image640.png"/><Relationship Id="rId4" Type="http://schemas.openxmlformats.org/officeDocument/2006/relationships/image" Target="../media/image31.png"/><Relationship Id="rId14" Type="http://schemas.openxmlformats.org/officeDocument/2006/relationships/image" Target="../media/image510.png"/><Relationship Id="rId22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630.png"/><Relationship Id="rId3" Type="http://schemas.openxmlformats.org/officeDocument/2006/relationships/image" Target="../media/image540.png"/><Relationship Id="rId21" Type="http://schemas.openxmlformats.org/officeDocument/2006/relationships/image" Target="../media/image48.png"/><Relationship Id="rId12" Type="http://schemas.openxmlformats.org/officeDocument/2006/relationships/image" Target="../media/image490.png"/><Relationship Id="rId17" Type="http://schemas.openxmlformats.org/officeDocument/2006/relationships/image" Target="../media/image621.png"/><Relationship Id="rId25" Type="http://schemas.openxmlformats.org/officeDocument/2006/relationships/image" Target="../media/image32.png"/><Relationship Id="rId2" Type="http://schemas.openxmlformats.org/officeDocument/2006/relationships/image" Target="../media/image530.png"/><Relationship Id="rId16" Type="http://schemas.openxmlformats.org/officeDocument/2006/relationships/image" Target="../media/image61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39.png"/><Relationship Id="rId15" Type="http://schemas.openxmlformats.org/officeDocument/2006/relationships/image" Target="../media/image520.png"/><Relationship Id="rId23" Type="http://schemas.openxmlformats.org/officeDocument/2006/relationships/image" Target="../media/image35.png"/><Relationship Id="rId19" Type="http://schemas.openxmlformats.org/officeDocument/2006/relationships/image" Target="../media/image640.png"/><Relationship Id="rId4" Type="http://schemas.openxmlformats.org/officeDocument/2006/relationships/image" Target="../media/image31.png"/><Relationship Id="rId14" Type="http://schemas.openxmlformats.org/officeDocument/2006/relationships/image" Target="../media/image510.png"/><Relationship Id="rId22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44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4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30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34.png"/><Relationship Id="rId31" Type="http://schemas.openxmlformats.org/officeDocument/2006/relationships/image" Target="../media/image32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8.png"/><Relationship Id="rId30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33" Type="http://schemas.openxmlformats.org/officeDocument/2006/relationships/image" Target="../media/image32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70.png"/><Relationship Id="rId32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4.png"/><Relationship Id="rId31" Type="http://schemas.openxmlformats.org/officeDocument/2006/relationships/image" Target="../media/image35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Relationship Id="rId30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33" Type="http://schemas.openxmlformats.org/officeDocument/2006/relationships/image" Target="../media/image32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70.png"/><Relationship Id="rId32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4.png"/><Relationship Id="rId31" Type="http://schemas.openxmlformats.org/officeDocument/2006/relationships/image" Target="../media/image35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Relationship Id="rId30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33" Type="http://schemas.openxmlformats.org/officeDocument/2006/relationships/image" Target="../media/image32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32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4.png"/><Relationship Id="rId31" Type="http://schemas.openxmlformats.org/officeDocument/2006/relationships/image" Target="../media/image35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Relationship Id="rId30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33" Type="http://schemas.openxmlformats.org/officeDocument/2006/relationships/image" Target="../media/image32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32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4.png"/><Relationship Id="rId31" Type="http://schemas.openxmlformats.org/officeDocument/2006/relationships/image" Target="../media/image35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Relationship Id="rId3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30.png"/><Relationship Id="rId3" Type="http://schemas.openxmlformats.org/officeDocument/2006/relationships/image" Target="../media/image53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21.png"/><Relationship Id="rId33" Type="http://schemas.openxmlformats.org/officeDocument/2006/relationships/image" Target="../media/image32.png"/><Relationship Id="rId2" Type="http://schemas.openxmlformats.org/officeDocument/2006/relationships/image" Target="../media/image590.png"/><Relationship Id="rId16" Type="http://schemas.openxmlformats.org/officeDocument/2006/relationships/image" Target="../media/image6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680.png"/><Relationship Id="rId32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4.png"/><Relationship Id="rId31" Type="http://schemas.openxmlformats.org/officeDocument/2006/relationships/image" Target="../media/image35.png"/><Relationship Id="rId4" Type="http://schemas.openxmlformats.org/officeDocument/2006/relationships/image" Target="../media/image54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60.png"/><Relationship Id="rId27" Type="http://schemas.openxmlformats.org/officeDocument/2006/relationships/image" Target="../media/image640.png"/><Relationship Id="rId30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32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8.png"/><Relationship Id="rId31" Type="http://schemas.openxmlformats.org/officeDocument/2006/relationships/image" Target="../media/image39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4.png"/><Relationship Id="rId30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32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8.png"/><Relationship Id="rId31" Type="http://schemas.openxmlformats.org/officeDocument/2006/relationships/image" Target="../media/image39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4.png"/><Relationship Id="rId30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34" Type="http://schemas.openxmlformats.org/officeDocument/2006/relationships/image" Target="../media/image39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33" Type="http://schemas.openxmlformats.org/officeDocument/2006/relationships/image" Target="../media/image35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10.png"/><Relationship Id="rId32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730.png"/><Relationship Id="rId31" Type="http://schemas.openxmlformats.org/officeDocument/2006/relationships/image" Target="../media/image48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720.png"/><Relationship Id="rId30" Type="http://schemas.openxmlformats.org/officeDocument/2006/relationships/image" Target="../media/image44.png"/><Relationship Id="rId35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32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8.png"/><Relationship Id="rId31" Type="http://schemas.openxmlformats.org/officeDocument/2006/relationships/image" Target="../media/image39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4.png"/><Relationship Id="rId30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32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8.png"/><Relationship Id="rId31" Type="http://schemas.openxmlformats.org/officeDocument/2006/relationships/image" Target="../media/image39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4.png"/><Relationship Id="rId30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26" Type="http://schemas.openxmlformats.org/officeDocument/2006/relationships/image" Target="../media/image640.png"/><Relationship Id="rId3" Type="http://schemas.openxmlformats.org/officeDocument/2006/relationships/image" Target="../media/image690.png"/><Relationship Id="rId21" Type="http://schemas.openxmlformats.org/officeDocument/2006/relationships/image" Target="../media/image610.png"/><Relationship Id="rId12" Type="http://schemas.openxmlformats.org/officeDocument/2006/relationships/image" Target="../media/image490.png"/><Relationship Id="rId25" Type="http://schemas.openxmlformats.org/officeDocument/2006/relationships/image" Target="../media/image630.png"/><Relationship Id="rId2" Type="http://schemas.openxmlformats.org/officeDocument/2006/relationships/image" Target="../media/image590.png"/><Relationship Id="rId20" Type="http://schemas.openxmlformats.org/officeDocument/2006/relationships/image" Target="../media/image60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0.png"/><Relationship Id="rId24" Type="http://schemas.openxmlformats.org/officeDocument/2006/relationships/image" Target="../media/image75.png"/><Relationship Id="rId32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520.png"/><Relationship Id="rId28" Type="http://schemas.openxmlformats.org/officeDocument/2006/relationships/image" Target="../media/image48.png"/><Relationship Id="rId31" Type="http://schemas.openxmlformats.org/officeDocument/2006/relationships/image" Target="../media/image39.png"/><Relationship Id="rId4" Type="http://schemas.openxmlformats.org/officeDocument/2006/relationships/image" Target="../media/image700.png"/><Relationship Id="rId9" Type="http://schemas.openxmlformats.org/officeDocument/2006/relationships/image" Target="../media/image450.png"/><Relationship Id="rId14" Type="http://schemas.openxmlformats.org/officeDocument/2006/relationships/image" Target="../media/image510.png"/><Relationship Id="rId22" Type="http://schemas.openxmlformats.org/officeDocument/2006/relationships/image" Target="../media/image620.png"/><Relationship Id="rId27" Type="http://schemas.openxmlformats.org/officeDocument/2006/relationships/image" Target="../media/image44.png"/><Relationship Id="rId30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3" Type="http://schemas.openxmlformats.org/officeDocument/2006/relationships/image" Target="../media/image77.png"/><Relationship Id="rId34" Type="http://schemas.openxmlformats.org/officeDocument/2006/relationships/image" Target="../media/image32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33" Type="http://schemas.openxmlformats.org/officeDocument/2006/relationships/image" Target="../media/image39.png"/><Relationship Id="rId2" Type="http://schemas.openxmlformats.org/officeDocument/2006/relationships/image" Target="../media/image76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32" Type="http://schemas.openxmlformats.org/officeDocument/2006/relationships/image" Target="../media/image35.png"/><Relationship Id="rId15" Type="http://schemas.openxmlformats.org/officeDocument/2006/relationships/image" Target="../media/image86.png"/><Relationship Id="rId28" Type="http://schemas.openxmlformats.org/officeDocument/2006/relationships/image" Target="../media/image9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34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0.png"/><Relationship Id="rId27" Type="http://schemas.openxmlformats.org/officeDocument/2006/relationships/image" Target="../media/image95.png"/><Relationship Id="rId30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101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33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87.png"/><Relationship Id="rId20" Type="http://schemas.openxmlformats.org/officeDocument/2006/relationships/image" Target="../media/image99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32" Type="http://schemas.openxmlformats.org/officeDocument/2006/relationships/image" Target="../media/image35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8" Type="http://schemas.openxmlformats.org/officeDocument/2006/relationships/image" Target="../media/image10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47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24" Type="http://schemas.openxmlformats.org/officeDocument/2006/relationships/image" Target="../media/image104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28" Type="http://schemas.openxmlformats.org/officeDocument/2006/relationships/image" Target="../media/image100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26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28" Type="http://schemas.openxmlformats.org/officeDocument/2006/relationships/image" Target="../media/image100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9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3.png"/><Relationship Id="rId26" Type="http://schemas.openxmlformats.org/officeDocument/2006/relationships/image" Target="../media/image103.png"/><Relationship Id="rId3" Type="http://schemas.openxmlformats.org/officeDocument/2006/relationships/image" Target="../media/image77.png"/><Relationship Id="rId21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2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109.png"/><Relationship Id="rId10" Type="http://schemas.openxmlformats.org/officeDocument/2006/relationships/image" Target="../media/image84.png"/><Relationship Id="rId19" Type="http://schemas.openxmlformats.org/officeDocument/2006/relationships/image" Target="../media/image101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1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20" Type="http://schemas.openxmlformats.org/officeDocument/2006/relationships/image" Target="../media/image101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8" Type="http://schemas.openxmlformats.org/officeDocument/2006/relationships/image" Target="../media/image108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2.png"/><Relationship Id="rId27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image" Target="../media/image77.png"/><Relationship Id="rId21" Type="http://schemas.openxmlformats.org/officeDocument/2006/relationships/image" Target="../media/image101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5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85.png"/><Relationship Id="rId32" Type="http://schemas.openxmlformats.org/officeDocument/2006/relationships/image" Target="../media/image117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102.png"/><Relationship Id="rId28" Type="http://schemas.openxmlformats.org/officeDocument/2006/relationships/image" Target="../media/image103.png"/><Relationship Id="rId10" Type="http://schemas.openxmlformats.org/officeDocument/2006/relationships/image" Target="../media/image84.png"/><Relationship Id="rId19" Type="http://schemas.openxmlformats.org/officeDocument/2006/relationships/image" Target="../media/image92.png"/><Relationship Id="rId31" Type="http://schemas.openxmlformats.org/officeDocument/2006/relationships/image" Target="../media/image11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30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5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0.png"/><Relationship Id="rId20" Type="http://schemas.openxmlformats.org/officeDocument/2006/relationships/image" Target="../media/image101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85.png"/><Relationship Id="rId24" Type="http://schemas.openxmlformats.org/officeDocument/2006/relationships/image" Target="../media/image122.png"/><Relationship Id="rId32" Type="http://schemas.openxmlformats.org/officeDocument/2006/relationships/image" Target="../media/image109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8" Type="http://schemas.openxmlformats.org/officeDocument/2006/relationships/image" Target="../media/image125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02.png"/><Relationship Id="rId27" Type="http://schemas.openxmlformats.org/officeDocument/2006/relationships/image" Target="../media/image103.png"/><Relationship Id="rId30" Type="http://schemas.openxmlformats.org/officeDocument/2006/relationships/image" Target="../media/image12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1.png"/><Relationship Id="rId18" Type="http://schemas.openxmlformats.org/officeDocument/2006/relationships/image" Target="../media/image107.png"/><Relationship Id="rId3" Type="http://schemas.openxmlformats.org/officeDocument/2006/relationships/image" Target="../media/image77.png"/><Relationship Id="rId21" Type="http://schemas.openxmlformats.org/officeDocument/2006/relationships/image" Target="../media/image1110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106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92.png"/><Relationship Id="rId24" Type="http://schemas.openxmlformats.org/officeDocument/2006/relationships/image" Target="../media/image108.png"/><Relationship Id="rId5" Type="http://schemas.openxmlformats.org/officeDocument/2006/relationships/image" Target="../media/image79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4" Type="http://schemas.openxmlformats.org/officeDocument/2006/relationships/image" Target="../media/image78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12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21.png"/><Relationship Id="rId7" Type="http://schemas.openxmlformats.org/officeDocument/2006/relationships/image" Target="../media/image85.png"/><Relationship Id="rId12" Type="http://schemas.openxmlformats.org/officeDocument/2006/relationships/image" Target="../media/image1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0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21.png"/><Relationship Id="rId7" Type="http://schemas.openxmlformats.org/officeDocument/2006/relationships/image" Target="../media/image85.png"/><Relationship Id="rId12" Type="http://schemas.openxmlformats.org/officeDocument/2006/relationships/image" Target="../media/image1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1110.png"/><Relationship Id="rId5" Type="http://schemas.openxmlformats.org/officeDocument/2006/relationships/image" Target="../media/image78.png"/><Relationship Id="rId10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48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496" y="1197328"/>
            <a:ext cx="3888432" cy="4492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988840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gravitacional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29946" y="1738908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centrífuga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10995" y="2278033"/>
            <a:ext cx="812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Vetor gravidade</a:t>
            </a:r>
            <a:endParaRPr lang="pt-BR" sz="11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com massa unitária parado 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2488" y="299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No caso de gravimetria em plataformas móveis (aviões, helicópteros, navios), há outros efeitos não-gravitacionais produzidos pelo movimento do veículo, tais como a força† de </a:t>
            </a:r>
            <a:r>
              <a:rPr lang="en-US" sz="2400" dirty="0" smtClean="0"/>
              <a:t>Coriolis e </a:t>
            </a:r>
            <a:r>
              <a:rPr lang="en-US" sz="2400" dirty="0" err="1" smtClean="0"/>
              <a:t>vibrações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(Symon, 1971; Glennie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</a:t>
            </a:r>
            <a:r>
              <a:rPr lang="pt-BR" sz="1000" dirty="0" smtClean="0"/>
              <a:t>www.guiageo-americas.com/mapas/globo-america.htm</a:t>
            </a:r>
            <a:endParaRPr lang="pt-BR" sz="1000" dirty="0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7692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482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helicóptero,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589240"/>
            <a:ext cx="864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Isolar esta pequena parcela do campo de gravidade é um dos principais desafios em geofísica aplicada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2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3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ângulo 45"/>
          <p:cNvSpPr/>
          <p:nvPr/>
        </p:nvSpPr>
        <p:spPr>
          <a:xfrm>
            <a:off x="4061464" y="2380237"/>
            <a:ext cx="5053521" cy="364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2975591"/>
            <a:ext cx="5053521" cy="27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3616467"/>
            <a:ext cx="5053521" cy="226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22486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54983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9"/>
          <a:stretch/>
        </p:blipFill>
        <p:spPr>
          <a:xfrm>
            <a:off x="2195736" y="5085184"/>
            <a:ext cx="2763769" cy="1570810"/>
          </a:xfrm>
          <a:prstGeom prst="rect">
            <a:avLst/>
          </a:prstGeom>
        </p:spPr>
      </p:pic>
      <p:sp>
        <p:nvSpPr>
          <p:cNvPr id="33" name="Nuvem 32"/>
          <p:cNvSpPr/>
          <p:nvPr/>
        </p:nvSpPr>
        <p:spPr>
          <a:xfrm rot="660000" flipH="1" flipV="1">
            <a:off x="1971944" y="4761148"/>
            <a:ext cx="3122110" cy="23762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436454" y="5373216"/>
            <a:ext cx="47916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033232" y="5130835"/>
            <a:ext cx="327277" cy="19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951463" y="4756325"/>
            <a:ext cx="223535" cy="134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6210" y="44624"/>
            <a:ext cx="33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a semelhança entre este elipsoide e aquele utilizado como referência para o sistema de coordenadas geodésicas!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51520" y="508518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Sim! Este modelo produz um campo de gravidade que tem o mesmo significado anterior e, portanto, tem uma componente gravitacional e outra centrífuga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campo de gravidade</a:t>
                </a:r>
                <a:r>
                  <a:rPr lang="pt-BR" sz="2000" dirty="0" smtClean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" name="Chave esquerda 2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</p:spTree>
    <p:extLst>
      <p:ext uri="{BB962C8B-B14F-4D97-AF65-F5344CB8AC3E}">
        <p14:creationId xmlns:p14="http://schemas.microsoft.com/office/powerpoint/2010/main" val="2295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07020" y="5001247"/>
            <a:ext cx="1188916" cy="515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Hein?!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Nuvem 1"/>
          <p:cNvSpPr/>
          <p:nvPr/>
        </p:nvSpPr>
        <p:spPr>
          <a:xfrm>
            <a:off x="2699792" y="4653136"/>
            <a:ext cx="1494752" cy="122413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96836" y="5744094"/>
            <a:ext cx="327277" cy="196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001319" y="5997275"/>
            <a:ext cx="223535" cy="134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591587" y="6046824"/>
            <a:ext cx="152677" cy="91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to feliz 2"/>
          <p:cNvSpPr/>
          <p:nvPr/>
        </p:nvSpPr>
        <p:spPr>
          <a:xfrm>
            <a:off x="376486" y="5615597"/>
            <a:ext cx="1087762" cy="1053763"/>
          </a:xfrm>
          <a:prstGeom prst="smileyFace">
            <a:avLst>
              <a:gd name="adj" fmla="val -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52500" y="5761626"/>
            <a:ext cx="323850" cy="174756"/>
          </a:xfrm>
          <a:custGeom>
            <a:avLst/>
            <a:gdLst>
              <a:gd name="connsiteX0" fmla="*/ 323850 w 323850"/>
              <a:gd name="connsiteY0" fmla="*/ 58149 h 174756"/>
              <a:gd name="connsiteX1" fmla="*/ 276225 w 323850"/>
              <a:gd name="connsiteY1" fmla="*/ 999 h 174756"/>
              <a:gd name="connsiteX2" fmla="*/ 200025 w 323850"/>
              <a:gd name="connsiteY2" fmla="*/ 29574 h 174756"/>
              <a:gd name="connsiteX3" fmla="*/ 133350 w 323850"/>
              <a:gd name="connsiteY3" fmla="*/ 124824 h 174756"/>
              <a:gd name="connsiteX4" fmla="*/ 66675 w 323850"/>
              <a:gd name="connsiteY4" fmla="*/ 172449 h 174756"/>
              <a:gd name="connsiteX5" fmla="*/ 0 w 323850"/>
              <a:gd name="connsiteY5" fmla="*/ 162924 h 1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174756">
                <a:moveTo>
                  <a:pt x="323850" y="58149"/>
                </a:moveTo>
                <a:cubicBezTo>
                  <a:pt x="310356" y="31955"/>
                  <a:pt x="296862" y="5761"/>
                  <a:pt x="276225" y="999"/>
                </a:cubicBezTo>
                <a:cubicBezTo>
                  <a:pt x="255588" y="-3763"/>
                  <a:pt x="223837" y="8937"/>
                  <a:pt x="200025" y="29574"/>
                </a:cubicBezTo>
                <a:cubicBezTo>
                  <a:pt x="176213" y="50211"/>
                  <a:pt x="155575" y="101012"/>
                  <a:pt x="133350" y="124824"/>
                </a:cubicBezTo>
                <a:cubicBezTo>
                  <a:pt x="111125" y="148636"/>
                  <a:pt x="88900" y="166099"/>
                  <a:pt x="66675" y="172449"/>
                </a:cubicBezTo>
                <a:cubicBezTo>
                  <a:pt x="44450" y="178799"/>
                  <a:pt x="22225" y="170861"/>
                  <a:pt x="0" y="16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617325" y="5739153"/>
            <a:ext cx="258975" cy="166347"/>
          </a:xfrm>
          <a:custGeom>
            <a:avLst/>
            <a:gdLst>
              <a:gd name="connsiteX0" fmla="*/ 258975 w 258975"/>
              <a:gd name="connsiteY0" fmla="*/ 118722 h 166347"/>
              <a:gd name="connsiteX1" fmla="*/ 201825 w 258975"/>
              <a:gd name="connsiteY1" fmla="*/ 23472 h 166347"/>
              <a:gd name="connsiteX2" fmla="*/ 87525 w 258975"/>
              <a:gd name="connsiteY2" fmla="*/ 4422 h 166347"/>
              <a:gd name="connsiteX3" fmla="*/ 11325 w 258975"/>
              <a:gd name="connsiteY3" fmla="*/ 90147 h 166347"/>
              <a:gd name="connsiteX4" fmla="*/ 1800 w 258975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975" h="166347">
                <a:moveTo>
                  <a:pt x="258975" y="118722"/>
                </a:moveTo>
                <a:cubicBezTo>
                  <a:pt x="244687" y="80622"/>
                  <a:pt x="230400" y="42522"/>
                  <a:pt x="201825" y="23472"/>
                </a:cubicBezTo>
                <a:cubicBezTo>
                  <a:pt x="173250" y="4422"/>
                  <a:pt x="119275" y="-6690"/>
                  <a:pt x="87525" y="4422"/>
                </a:cubicBezTo>
                <a:cubicBezTo>
                  <a:pt x="55775" y="15534"/>
                  <a:pt x="25612" y="63159"/>
                  <a:pt x="11325" y="90147"/>
                </a:cubicBezTo>
                <a:cubicBezTo>
                  <a:pt x="-2963" y="117134"/>
                  <a:pt x="-582" y="141740"/>
                  <a:pt x="1800" y="1663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equipotenciais</a:t>
                </a:r>
                <a:r>
                  <a:rPr lang="pt-BR" sz="2000" dirty="0" smtClean="0"/>
                  <a:t>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6" name="Chave esquerda 35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545001" y="5949280"/>
            <a:ext cx="28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Campo de gravidade normal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2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539552" y="5085184"/>
            <a:ext cx="3256927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geocêntrico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4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reto 10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reto 109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3" name="Conector reto 11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Conector reto 114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ipse 40"/>
          <p:cNvSpPr/>
          <p:nvPr/>
        </p:nvSpPr>
        <p:spPr>
          <a:xfrm>
            <a:off x="5109464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reto 98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ipse 100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ipse 102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o 104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reto 107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139952" y="52199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 aproximada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65874" y="2521589"/>
            <a:ext cx="1220384" cy="91670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da Terra</a:t>
                </a:r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to 91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2114550" y="2533650"/>
            <a:ext cx="514350" cy="1390650"/>
          </a:xfrm>
          <a:custGeom>
            <a:avLst/>
            <a:gdLst>
              <a:gd name="connsiteX0" fmla="*/ 0 w 514350"/>
              <a:gd name="connsiteY0" fmla="*/ 0 h 1390650"/>
              <a:gd name="connsiteX1" fmla="*/ 514350 w 514350"/>
              <a:gd name="connsiteY1" fmla="*/ 501650 h 1390650"/>
              <a:gd name="connsiteX2" fmla="*/ 514350 w 514350"/>
              <a:gd name="connsiteY2" fmla="*/ 1390650 h 1390650"/>
              <a:gd name="connsiteX3" fmla="*/ 6350 w 514350"/>
              <a:gd name="connsiteY3" fmla="*/ 895350 h 1390650"/>
              <a:gd name="connsiteX4" fmla="*/ 0 w 514350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390650">
                <a:moveTo>
                  <a:pt x="0" y="0"/>
                </a:moveTo>
                <a:lnTo>
                  <a:pt x="514350" y="501650"/>
                </a:lnTo>
                <a:lnTo>
                  <a:pt x="514350" y="1390650"/>
                </a:lnTo>
                <a:lnTo>
                  <a:pt x="6350" y="895350"/>
                </a:lnTo>
                <a:cubicBezTo>
                  <a:pt x="4233" y="596900"/>
                  <a:pt x="2117" y="29845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/>
          <p:nvPr/>
        </p:nvCxnSpPr>
        <p:spPr>
          <a:xfrm flipV="1">
            <a:off x="2626372" y="3033104"/>
            <a:ext cx="1412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9969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2138261" y="255413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a livre 52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o 80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8066287" y="2526997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H="1">
            <a:off x="6845328" y="251484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/>
          <p:cNvSpPr txBox="1"/>
          <p:nvPr/>
        </p:nvSpPr>
        <p:spPr>
          <a:xfrm>
            <a:off x="4139952" y="52199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Representação esquemática da superfície da Terra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5616116" y="4697845"/>
            <a:ext cx="383693" cy="55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a livre 4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o 4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rma livre 3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potencial centrífugo aumenta com o quadrado da distância até o eixo médio de rotação da Terra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477874" y="458286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Variáveis de integração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 51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5088076" y="116632"/>
            <a:ext cx="35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o potencial gravitacional depende da distribuição interna de densidade </a:t>
            </a:r>
            <a:r>
              <a:rPr lang="pt-BR" dirty="0"/>
              <a:t>d</a:t>
            </a:r>
            <a:r>
              <a:rPr lang="pt-BR" dirty="0" smtClean="0"/>
              <a:t>a Terra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615975" y="4581128"/>
                <a:ext cx="163654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0000"/>
                    </a:solidFill>
                  </a:rPr>
                  <a:t>É uma função das </a:t>
                </a:r>
              </a:p>
              <a:p>
                <a:pPr algn="ctr"/>
                <a:r>
                  <a:rPr lang="pt-BR" sz="1400" dirty="0" smtClean="0">
                    <a:solidFill>
                      <a:srgbClr val="FF0000"/>
                    </a:solidFill>
                  </a:rPr>
                  <a:t>variáveis de integração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75" y="4581128"/>
                <a:ext cx="1636545" cy="738664"/>
              </a:xfrm>
              <a:prstGeom prst="rect">
                <a:avLst/>
              </a:prstGeom>
              <a:blipFill rotWithShape="1">
                <a:blip r:embed="rId15"/>
                <a:stretch>
                  <a:fillRect t="-820" b="-30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8446976" y="5661248"/>
            <a:ext cx="271775" cy="337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660232" y="108135"/>
            <a:ext cx="2415827" cy="91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Superfícies sobre as quais o potencial de gravidade é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04248" y="89336"/>
            <a:ext cx="2196206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Equipotenciais do campo de gravidade ou </a:t>
            </a:r>
            <a:r>
              <a:rPr lang="pt-BR" b="1" dirty="0" err="1" smtClean="0"/>
              <a:t>Geopes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220072" y="44624"/>
            <a:ext cx="3890714" cy="126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Geope</a:t>
            </a:r>
            <a:r>
              <a:rPr lang="pt-BR" dirty="0" smtClean="0"/>
              <a:t> que coincide com o nível médio dos mares não perturbados e se prolonga através dos continentes é denominado </a:t>
            </a:r>
            <a:r>
              <a:rPr lang="pt-BR" b="1" dirty="0" smtClean="0"/>
              <a:t>Geoide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5496" y="4462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Analogamente, a Terra Normal produz um campo de gravidade denominado </a:t>
            </a:r>
            <a:r>
              <a:rPr lang="pt-BR" b="1" dirty="0" smtClean="0"/>
              <a:t>campo de gravidade normal.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componente </a:t>
            </a:r>
            <a:r>
              <a:rPr lang="pt-BR" dirty="0" smtClean="0">
                <a:solidFill>
                  <a:srgbClr val="0000FF"/>
                </a:solidFill>
              </a:rPr>
              <a:t>centrífuga</a:t>
            </a:r>
            <a:r>
              <a:rPr lang="pt-BR" dirty="0" smtClean="0"/>
              <a:t> é igual àquela do campo de gravidade da Terra. Contudo, a componente </a:t>
            </a:r>
            <a:r>
              <a:rPr lang="pt-BR" dirty="0" smtClean="0">
                <a:solidFill>
                  <a:srgbClr val="FF0000"/>
                </a:solidFill>
              </a:rPr>
              <a:t>gravitacional</a:t>
            </a:r>
            <a:r>
              <a:rPr lang="pt-BR" dirty="0" smtClean="0"/>
              <a:t> é diferente.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4659" y="44624"/>
            <a:ext cx="427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equipotenciais do campo de gravidade normal são denominadas </a:t>
            </a:r>
            <a:r>
              <a:rPr lang="pt-BR" b="1" dirty="0" err="1" smtClean="0"/>
              <a:t>Esferopes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342734" y="201414"/>
            <a:ext cx="38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superfície elipsoidal que define o modelo de Terra Normal é definida por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-65791" y="44624"/>
            <a:ext cx="470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distribuição interna de densidade da Terra Normal é desconhecida</a:t>
            </a:r>
            <a:r>
              <a:rPr lang="pt-BR" dirty="0" smtClean="0"/>
              <a:t>. As únicas restrições são: a Terra Normal tem a mesma massa da Terra e sua superfície limitante é um </a:t>
            </a:r>
            <a:r>
              <a:rPr lang="pt-BR" dirty="0" err="1" smtClean="0"/>
              <a:t>Esferope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77" name="CaixaDeTexto 76"/>
          <p:cNvSpPr txBox="1"/>
          <p:nvPr/>
        </p:nvSpPr>
        <p:spPr>
          <a:xfrm>
            <a:off x="5148064" y="190381"/>
            <a:ext cx="389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Geoide é uma superfície que se aproxima da superfície física da Terra.</a:t>
            </a:r>
            <a:endParaRPr lang="pt-BR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definido como o gradiente do potencial de gravidade normal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r="-57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é definido como o gradiente do potencial de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l="-1282" t="-3289" r="-213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definido como o gradiente do potencial de gravidade normal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r="-57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é definido como o gradiente do potencial de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l="-1282" t="-3289" r="-213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771800" y="1005336"/>
                <a:ext cx="18490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As derivadas são calculadas em relação às coordenadas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005336"/>
                <a:ext cx="1849027" cy="954107"/>
              </a:xfrm>
              <a:prstGeom prst="rect">
                <a:avLst/>
              </a:prstGeom>
              <a:blipFill rotWithShape="1">
                <a:blip r:embed="rId30"/>
                <a:stretch>
                  <a:fillRect t="-641" r="-990"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7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2088355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771636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780928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3110963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929532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2177601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2103239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2103317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268760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4855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75692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516646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278285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4570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771636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0928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3110963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518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735754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2177601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2103239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930480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 rot="2116587">
            <a:off x="3240341" y="1970383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2116587">
            <a:off x="7802743" y="1959528"/>
            <a:ext cx="823203" cy="72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2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1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104488" y="4755871"/>
            <a:ext cx="290768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00192" y="4365104"/>
            <a:ext cx="2273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2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não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1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87762"/>
              </a:xfrm>
              <a:prstGeom prst="rect">
                <a:avLst/>
              </a:prstGeom>
              <a:blipFill rotWithShape="1">
                <a:blip r:embed="rId2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Anomalia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a anomalia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anomalia de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186523" y="4509120"/>
            <a:ext cx="2500715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o </a:t>
            </a:r>
            <a:r>
              <a:rPr lang="pt-BR" sz="1400" dirty="0" smtClean="0">
                <a:solidFill>
                  <a:srgbClr val="0000FF"/>
                </a:solidFill>
              </a:rPr>
              <a:t>vetor gravidade</a:t>
            </a:r>
            <a:r>
              <a:rPr lang="pt-BR" sz="1400" dirty="0" smtClean="0"/>
              <a:t> e o </a:t>
            </a:r>
            <a:r>
              <a:rPr lang="pt-BR" sz="1400" dirty="0" smtClean="0">
                <a:solidFill>
                  <a:srgbClr val="FF0000"/>
                </a:solidFill>
              </a:rPr>
              <a:t>vetor 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avaliados no mesmo ponto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003352" y="4347101"/>
            <a:ext cx="302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Isso significa que a componente centrífuga se anula e o resultado é uma </a:t>
            </a:r>
            <a:r>
              <a:rPr lang="pt-BR" sz="1400" b="1" dirty="0" smtClean="0"/>
              <a:t>componente puramente gravitacional</a:t>
            </a:r>
            <a:endParaRPr lang="pt-BR" sz="1400" b="1" dirty="0"/>
          </a:p>
        </p:txBody>
      </p:sp>
      <p:cxnSp>
        <p:nvCxnSpPr>
          <p:cNvPr id="74" name="Conector de seta reta 73"/>
          <p:cNvCxnSpPr/>
          <p:nvPr/>
        </p:nvCxnSpPr>
        <p:spPr>
          <a:xfrm>
            <a:off x="8362802" y="764704"/>
            <a:ext cx="0" cy="1261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316609" y="767986"/>
            <a:ext cx="0" cy="14005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171" y="1200034"/>
                <a:ext cx="596253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7" y="1190742"/>
                <a:ext cx="590611" cy="461665"/>
              </a:xfrm>
              <a:prstGeom prst="rect">
                <a:avLst/>
              </a:prstGeom>
              <a:blipFill rotWithShape="1">
                <a:blip r:embed="rId2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H="1">
            <a:off x="8297366" y="2009458"/>
            <a:ext cx="98365" cy="1623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1959223"/>
                <a:ext cx="774186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6300192" y="4418528"/>
            <a:ext cx="2273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Note que a </a:t>
            </a:r>
            <a:r>
              <a:rPr lang="pt-BR" sz="1400" dirty="0" smtClean="0">
                <a:solidFill>
                  <a:srgbClr val="0000FF"/>
                </a:solidFill>
              </a:rPr>
              <a:t>gravidade</a:t>
            </a:r>
            <a:r>
              <a:rPr lang="pt-BR" sz="1400" dirty="0" smtClean="0"/>
              <a:t> e a </a:t>
            </a:r>
            <a:r>
              <a:rPr lang="pt-BR" sz="1400" dirty="0" smtClean="0">
                <a:solidFill>
                  <a:srgbClr val="FF0000"/>
                </a:solidFill>
              </a:rPr>
              <a:t>gravidade normal</a:t>
            </a:r>
            <a:r>
              <a:rPr lang="pt-BR" sz="1400" dirty="0" smtClean="0"/>
              <a:t> </a:t>
            </a:r>
            <a:r>
              <a:rPr lang="pt-BR" sz="1400" b="1" dirty="0" smtClean="0"/>
              <a:t>estão</a:t>
            </a:r>
            <a:r>
              <a:rPr lang="pt-BR" sz="1400" dirty="0" smtClean="0"/>
              <a:t> avaliadas no mesmo ponto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01" y="3663032"/>
                <a:ext cx="55387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/>
              <p:cNvSpPr txBox="1"/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aixaDe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41" y="3068960"/>
                <a:ext cx="59061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5962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 flipV="1">
            <a:off x="2285752" y="2418996"/>
            <a:ext cx="0" cy="18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0"/>
          <p:cNvSpPr/>
          <p:nvPr/>
        </p:nvSpPr>
        <p:spPr>
          <a:xfrm>
            <a:off x="6686442" y="2406611"/>
            <a:ext cx="112196" cy="1800751"/>
          </a:xfrm>
          <a:custGeom>
            <a:avLst/>
            <a:gdLst>
              <a:gd name="connsiteX0" fmla="*/ 0 w 112196"/>
              <a:gd name="connsiteY0" fmla="*/ 1800751 h 1800751"/>
              <a:gd name="connsiteX1" fmla="*/ 11219 w 112196"/>
              <a:gd name="connsiteY1" fmla="*/ 1570749 h 1800751"/>
              <a:gd name="connsiteX2" fmla="*/ 22439 w 112196"/>
              <a:gd name="connsiteY2" fmla="*/ 1301477 h 1800751"/>
              <a:gd name="connsiteX3" fmla="*/ 44878 w 112196"/>
              <a:gd name="connsiteY3" fmla="*/ 992937 h 1800751"/>
              <a:gd name="connsiteX4" fmla="*/ 61708 w 112196"/>
              <a:gd name="connsiteY4" fmla="*/ 729276 h 1800751"/>
              <a:gd name="connsiteX5" fmla="*/ 78537 w 112196"/>
              <a:gd name="connsiteY5" fmla="*/ 510493 h 1800751"/>
              <a:gd name="connsiteX6" fmla="*/ 100976 w 112196"/>
              <a:gd name="connsiteY6" fmla="*/ 224393 h 1800751"/>
              <a:gd name="connsiteX7" fmla="*/ 112196 w 112196"/>
              <a:gd name="connsiteY7" fmla="*/ 0 h 180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96" h="1800751">
                <a:moveTo>
                  <a:pt x="0" y="1800751"/>
                </a:moveTo>
                <a:cubicBezTo>
                  <a:pt x="3739" y="1727356"/>
                  <a:pt x="7479" y="1653961"/>
                  <a:pt x="11219" y="1570749"/>
                </a:cubicBezTo>
                <a:cubicBezTo>
                  <a:pt x="14959" y="1487537"/>
                  <a:pt x="16829" y="1397779"/>
                  <a:pt x="22439" y="1301477"/>
                </a:cubicBezTo>
                <a:cubicBezTo>
                  <a:pt x="28049" y="1205175"/>
                  <a:pt x="38333" y="1088304"/>
                  <a:pt x="44878" y="992937"/>
                </a:cubicBezTo>
                <a:cubicBezTo>
                  <a:pt x="51423" y="897570"/>
                  <a:pt x="56098" y="809683"/>
                  <a:pt x="61708" y="729276"/>
                </a:cubicBezTo>
                <a:cubicBezTo>
                  <a:pt x="67318" y="648869"/>
                  <a:pt x="71992" y="594640"/>
                  <a:pt x="78537" y="510493"/>
                </a:cubicBezTo>
                <a:cubicBezTo>
                  <a:pt x="85082" y="426346"/>
                  <a:pt x="95366" y="309475"/>
                  <a:pt x="100976" y="224393"/>
                </a:cubicBezTo>
                <a:cubicBezTo>
                  <a:pt x="106586" y="139311"/>
                  <a:pt x="109391" y="69655"/>
                  <a:pt x="11219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Grupo 114"/>
          <p:cNvGrpSpPr/>
          <p:nvPr/>
        </p:nvGrpSpPr>
        <p:grpSpPr>
          <a:xfrm rot="60000">
            <a:off x="6795969" y="2422134"/>
            <a:ext cx="144000" cy="144016"/>
            <a:chOff x="3485308" y="1592796"/>
            <a:chExt cx="144000" cy="144016"/>
          </a:xfrm>
        </p:grpSpPr>
        <p:sp>
          <p:nvSpPr>
            <p:cNvPr id="116" name="Retângulo 115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upo 111"/>
          <p:cNvGrpSpPr/>
          <p:nvPr/>
        </p:nvGrpSpPr>
        <p:grpSpPr>
          <a:xfrm rot="120000">
            <a:off x="6744235" y="3143437"/>
            <a:ext cx="144000" cy="144016"/>
            <a:chOff x="3485308" y="1592796"/>
            <a:chExt cx="144000" cy="144016"/>
          </a:xfrm>
        </p:grpSpPr>
        <p:sp>
          <p:nvSpPr>
            <p:cNvPr id="113" name="Retângulo 11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9" name="Grupo 108"/>
          <p:cNvGrpSpPr/>
          <p:nvPr/>
        </p:nvGrpSpPr>
        <p:grpSpPr>
          <a:xfrm rot="180000">
            <a:off x="6700011" y="3717032"/>
            <a:ext cx="144000" cy="144016"/>
            <a:chOff x="3485308" y="1592796"/>
            <a:chExt cx="144000" cy="144016"/>
          </a:xfrm>
        </p:grpSpPr>
        <p:sp>
          <p:nvSpPr>
            <p:cNvPr id="110" name="Retângulo 109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77269" y="3707507"/>
            <a:ext cx="144000" cy="144016"/>
            <a:chOff x="3485308" y="1592796"/>
            <a:chExt cx="144000" cy="144016"/>
          </a:xfrm>
        </p:grpSpPr>
        <p:sp>
          <p:nvSpPr>
            <p:cNvPr id="12" name="Retângulo 11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2277269" y="2411363"/>
            <a:ext cx="144000" cy="144016"/>
            <a:chOff x="3485308" y="1592796"/>
            <a:chExt cx="144000" cy="144016"/>
          </a:xfrm>
        </p:grpSpPr>
        <p:sp>
          <p:nvSpPr>
            <p:cNvPr id="107" name="Retângulo 106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2277269" y="3131443"/>
            <a:ext cx="144000" cy="144016"/>
            <a:chOff x="3485308" y="1592796"/>
            <a:chExt cx="144000" cy="144016"/>
          </a:xfrm>
        </p:grpSpPr>
        <p:sp>
          <p:nvSpPr>
            <p:cNvPr id="103" name="Retângulo 102"/>
            <p:cNvSpPr/>
            <p:nvPr/>
          </p:nvSpPr>
          <p:spPr>
            <a:xfrm>
              <a:off x="3485308" y="1592796"/>
              <a:ext cx="1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3539308" y="164680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normal</a:t>
                </a:r>
                <a:r>
                  <a:rPr lang="pt-BR" dirty="0" smtClean="0"/>
                  <a:t>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perpendicular ao </a:t>
                </a:r>
                <a:r>
                  <a:rPr lang="pt-BR" dirty="0" err="1" smtClean="0"/>
                  <a:t>Esferope</a:t>
                </a:r>
                <a:r>
                  <a:rPr lang="pt-BR" dirty="0" smtClean="0"/>
                  <a:t> que passa pelo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. </a:t>
                </a: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5" y="44624"/>
                <a:ext cx="4279785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</a:t>
                </a:r>
                <a:r>
                  <a:rPr lang="pt-BR" b="1" dirty="0" smtClean="0"/>
                  <a:t>vetor gravidade </a:t>
                </a:r>
                <a:r>
                  <a:rPr lang="pt-BR" dirty="0"/>
                  <a:t>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/>
                  <a:t> é perpendicular ao </a:t>
                </a:r>
                <a:r>
                  <a:rPr lang="pt-BR" dirty="0" err="1" smtClean="0"/>
                  <a:t>Geope</a:t>
                </a:r>
                <a:r>
                  <a:rPr lang="pt-BR" dirty="0" smtClean="0"/>
                  <a:t> </a:t>
                </a:r>
                <a:r>
                  <a:rPr lang="pt-BR" dirty="0"/>
                  <a:t>que passa pelo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</m:oMath>
                </a14:m>
                <a:r>
                  <a:rPr lang="pt-BR" b="1" dirty="0"/>
                  <a:t>.</a:t>
                </a: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35" y="44624"/>
                <a:ext cx="4279785" cy="923330"/>
              </a:xfrm>
              <a:prstGeom prst="rect">
                <a:avLst/>
              </a:prstGeom>
              <a:blipFill rotWithShape="1">
                <a:blip r:embed="rId1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to 90"/>
          <p:cNvCxnSpPr/>
          <p:nvPr/>
        </p:nvCxnSpPr>
        <p:spPr>
          <a:xfrm>
            <a:off x="32352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2352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80000">
            <a:off x="4756492" y="3717032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rot="120000">
            <a:off x="4772258" y="314096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60000">
            <a:off x="4772258" y="2420888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715298" y="31020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2241277" y="31070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2" y="2647907"/>
                <a:ext cx="45185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20" y="2668444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aixaDeTexto 117"/>
          <p:cNvSpPr txBox="1"/>
          <p:nvPr/>
        </p:nvSpPr>
        <p:spPr>
          <a:xfrm>
            <a:off x="35496" y="2060848"/>
            <a:ext cx="89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Esferopes</a:t>
            </a:r>
            <a:endParaRPr lang="pt-BR" sz="14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4617539" y="2060848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Geopes</a:t>
            </a:r>
            <a:endParaRPr lang="pt-BR" sz="1400" dirty="0"/>
          </a:p>
        </p:txBody>
      </p:sp>
      <p:cxnSp>
        <p:nvCxnSpPr>
          <p:cNvPr id="122" name="Conector reto 121"/>
          <p:cNvCxnSpPr/>
          <p:nvPr/>
        </p:nvCxnSpPr>
        <p:spPr>
          <a:xfrm rot="240000">
            <a:off x="4788024" y="4146259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rma livre 122"/>
          <p:cNvSpPr/>
          <p:nvPr/>
        </p:nvSpPr>
        <p:spPr>
          <a:xfrm>
            <a:off x="4772025" y="3140041"/>
            <a:ext cx="4048125" cy="212759"/>
          </a:xfrm>
          <a:custGeom>
            <a:avLst/>
            <a:gdLst>
              <a:gd name="connsiteX0" fmla="*/ 0 w 4048125"/>
              <a:gd name="connsiteY0" fmla="*/ 69884 h 212759"/>
              <a:gd name="connsiteX1" fmla="*/ 476250 w 4048125"/>
              <a:gd name="connsiteY1" fmla="*/ 12734 h 212759"/>
              <a:gd name="connsiteX2" fmla="*/ 1143000 w 4048125"/>
              <a:gd name="connsiteY2" fmla="*/ 3209 h 212759"/>
              <a:gd name="connsiteX3" fmla="*/ 2000250 w 4048125"/>
              <a:gd name="connsiteY3" fmla="*/ 3209 h 212759"/>
              <a:gd name="connsiteX4" fmla="*/ 2543175 w 4048125"/>
              <a:gd name="connsiteY4" fmla="*/ 41309 h 212759"/>
              <a:gd name="connsiteX5" fmla="*/ 3019425 w 4048125"/>
              <a:gd name="connsiteY5" fmla="*/ 79409 h 212759"/>
              <a:gd name="connsiteX6" fmla="*/ 3429000 w 4048125"/>
              <a:gd name="connsiteY6" fmla="*/ 127034 h 212759"/>
              <a:gd name="connsiteX7" fmla="*/ 3886200 w 4048125"/>
              <a:gd name="connsiteY7" fmla="*/ 184184 h 212759"/>
              <a:gd name="connsiteX8" fmla="*/ 4048125 w 4048125"/>
              <a:gd name="connsiteY8" fmla="*/ 212759 h 21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8125" h="212759">
                <a:moveTo>
                  <a:pt x="0" y="69884"/>
                </a:moveTo>
                <a:cubicBezTo>
                  <a:pt x="142875" y="46865"/>
                  <a:pt x="285750" y="23846"/>
                  <a:pt x="476250" y="12734"/>
                </a:cubicBezTo>
                <a:cubicBezTo>
                  <a:pt x="666750" y="1622"/>
                  <a:pt x="1143000" y="3209"/>
                  <a:pt x="1143000" y="3209"/>
                </a:cubicBezTo>
                <a:cubicBezTo>
                  <a:pt x="1397000" y="1621"/>
                  <a:pt x="1766888" y="-3141"/>
                  <a:pt x="2000250" y="3209"/>
                </a:cubicBezTo>
                <a:cubicBezTo>
                  <a:pt x="2233612" y="9559"/>
                  <a:pt x="2543175" y="41309"/>
                  <a:pt x="2543175" y="41309"/>
                </a:cubicBezTo>
                <a:lnTo>
                  <a:pt x="3019425" y="79409"/>
                </a:lnTo>
                <a:cubicBezTo>
                  <a:pt x="3167062" y="93696"/>
                  <a:pt x="3429000" y="127034"/>
                  <a:pt x="3429000" y="127034"/>
                </a:cubicBezTo>
                <a:lnTo>
                  <a:pt x="3886200" y="184184"/>
                </a:lnTo>
                <a:cubicBezTo>
                  <a:pt x="3989387" y="198471"/>
                  <a:pt x="4018756" y="205615"/>
                  <a:pt x="4048125" y="21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CaixaDeTexto 125"/>
          <p:cNvSpPr txBox="1"/>
          <p:nvPr/>
        </p:nvSpPr>
        <p:spPr>
          <a:xfrm rot="465090">
            <a:off x="7320051" y="3272554"/>
            <a:ext cx="1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 da Terra</a:t>
            </a:r>
            <a:endParaRPr lang="pt-BR" sz="1400" dirty="0"/>
          </a:p>
        </p:txBody>
      </p:sp>
      <p:cxnSp>
        <p:nvCxnSpPr>
          <p:cNvPr id="46" name="Conector de seta reta 45"/>
          <p:cNvCxnSpPr/>
          <p:nvPr/>
        </p:nvCxnSpPr>
        <p:spPr>
          <a:xfrm>
            <a:off x="2286794" y="315049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rot="180000">
            <a:off x="6733395" y="3140968"/>
            <a:ext cx="0" cy="4796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58270">
            <a:off x="8245089" y="37770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Geoide</a:t>
            </a:r>
            <a:endParaRPr lang="pt-BR" sz="1400" dirty="0"/>
          </a:p>
        </p:txBody>
      </p:sp>
      <p:cxnSp>
        <p:nvCxnSpPr>
          <p:cNvPr id="134" name="Conector reto 133"/>
          <p:cNvCxnSpPr/>
          <p:nvPr/>
        </p:nvCxnSpPr>
        <p:spPr>
          <a:xfrm>
            <a:off x="307762" y="4149080"/>
            <a:ext cx="404821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307762" y="3717032"/>
            <a:ext cx="40482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154" y="4158491"/>
            <a:ext cx="107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</a:p>
          <a:p>
            <a:pPr algn="ctr"/>
            <a:r>
              <a:rPr lang="pt-BR" sz="1400" dirty="0" smtClean="0"/>
              <a:t>do elipsoide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07" y="4096170"/>
                <a:ext cx="602601" cy="487762"/>
              </a:xfrm>
              <a:prstGeom prst="rect">
                <a:avLst/>
              </a:prstGeom>
              <a:blipFill rotWithShape="1">
                <a:blip r:embed="rId20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695654"/>
                <a:ext cx="471026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>
            <a:off x="2272766" y="4177703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252886" y="41151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/>
          <p:cNvCxnSpPr/>
          <p:nvPr/>
        </p:nvCxnSpPr>
        <p:spPr>
          <a:xfrm rot="240000">
            <a:off x="6693907" y="371637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51" y="3711798"/>
                <a:ext cx="596253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ipse 63"/>
          <p:cNvSpPr/>
          <p:nvPr/>
        </p:nvSpPr>
        <p:spPr>
          <a:xfrm>
            <a:off x="6675090" y="367360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939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3104488" y="475587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82824"/>
                <a:ext cx="1250727" cy="376193"/>
              </a:xfrm>
              <a:prstGeom prst="rect">
                <a:avLst/>
              </a:prstGeom>
              <a:blipFill rotWithShape="1">
                <a:blip r:embed="rId21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05" y="986254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" y="1331476"/>
                <a:ext cx="1617302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95" y="1331476"/>
                <a:ext cx="158633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5923947" y="4437112"/>
            <a:ext cx="3025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Vale ressaltar que o distúrbio de gravidade </a:t>
            </a:r>
            <a:r>
              <a:rPr lang="pt-BR" sz="1400" b="1" dirty="0" smtClean="0"/>
              <a:t>não representa </a:t>
            </a:r>
            <a:r>
              <a:rPr lang="pt-BR" sz="1400" dirty="0" smtClean="0"/>
              <a:t>a amplitude do vetor distúrbio de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693211"/>
                <a:ext cx="2515112" cy="6502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88855"/>
                <a:ext cx="2515112" cy="650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6" y="5291916"/>
                <a:ext cx="166577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72" y="5287560"/>
                <a:ext cx="169674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421028"/>
                <a:ext cx="2872197" cy="3159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 rot="-480000">
            <a:off x="30163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-480000">
            <a:off x="4730874" y="5721786"/>
            <a:ext cx="2182745" cy="606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275321" y="5291916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2783778" y="5311615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9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425384"/>
                <a:ext cx="2872197" cy="315984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95" y="6442953"/>
                <a:ext cx="924677" cy="29841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0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700754" y="6308859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 Normal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281974" y="6309320"/>
            <a:ext cx="18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Integrado no volume da Terra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46030"/>
                <a:ext cx="2064282" cy="923330"/>
              </a:xfrm>
              <a:prstGeom prst="rect">
                <a:avLst/>
              </a:prstGeom>
              <a:blipFill rotWithShape="1">
                <a:blip r:embed="rId24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distribuição de densidade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dirty="0" smtClean="0"/>
                  <a:t> é desconhecida!</a:t>
                </a:r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733256"/>
                <a:ext cx="2064282" cy="923330"/>
              </a:xfrm>
              <a:prstGeom prst="rect">
                <a:avLst/>
              </a:prstGeom>
              <a:blipFill rotWithShape="1">
                <a:blip r:embed="rId2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5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03" y="5584884"/>
                <a:ext cx="1926810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7" y="5589240"/>
                <a:ext cx="1895840" cy="81887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6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24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2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6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É uma função das </a:t>
                </a:r>
              </a:p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variáveis de integração </a:t>
                </a:r>
                <a14:m>
                  <m:oMath xmlns:m="http://schemas.openxmlformats.org/officeDocument/2006/math"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sz="1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blipFill rotWithShape="1">
                <a:blip r:embed="rId29"/>
                <a:stretch>
                  <a:fillRect t="-637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6865874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84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26" y="2555612"/>
                <a:ext cx="3577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0" y="2564904"/>
                <a:ext cx="43197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/>
          <p:cNvGrpSpPr>
            <a:grpSpLocks noChangeAspect="1"/>
          </p:cNvGrpSpPr>
          <p:nvPr/>
        </p:nvGrpSpPr>
        <p:grpSpPr>
          <a:xfrm>
            <a:off x="5957715" y="2894939"/>
            <a:ext cx="181551" cy="198450"/>
            <a:chOff x="5388005" y="3300750"/>
            <a:chExt cx="2693711" cy="1784434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flipV="1">
            <a:off x="6021765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>
            <a:spLocks noChangeAspect="1"/>
          </p:cNvSpPr>
          <p:nvPr/>
        </p:nvSpPr>
        <p:spPr>
          <a:xfrm>
            <a:off x="4875768" y="1713508"/>
            <a:ext cx="3960000" cy="2998575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4608504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7" y="1961577"/>
                <a:ext cx="976869" cy="3592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orma livre 49"/>
          <p:cNvSpPr>
            <a:spLocks noChangeAspect="1"/>
          </p:cNvSpPr>
          <p:nvPr/>
        </p:nvSpPr>
        <p:spPr>
          <a:xfrm>
            <a:off x="5126453" y="188729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2292866" y="2300622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38546"/>
                <a:ext cx="101970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8" y="2555612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/>
          <p:cNvGrpSpPr>
            <a:grpSpLocks noChangeAspect="1"/>
          </p:cNvGrpSpPr>
          <p:nvPr/>
        </p:nvGrpSpPr>
        <p:grpSpPr>
          <a:xfrm>
            <a:off x="1384707" y="2894939"/>
            <a:ext cx="181551" cy="198450"/>
            <a:chOff x="5388005" y="3300750"/>
            <a:chExt cx="2693711" cy="1784434"/>
          </a:xfrm>
        </p:grpSpPr>
        <p:cxnSp>
          <p:nvCxnSpPr>
            <p:cNvPr id="64" name="Conector reto 63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de seta reta 75"/>
          <p:cNvCxnSpPr/>
          <p:nvPr/>
        </p:nvCxnSpPr>
        <p:spPr>
          <a:xfrm flipV="1">
            <a:off x="1448757" y="2302068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>
            <a:spLocks noChangeAspect="1"/>
          </p:cNvSpPr>
          <p:nvPr/>
        </p:nvSpPr>
        <p:spPr>
          <a:xfrm>
            <a:off x="35496" y="1519730"/>
            <a:ext cx="4500000" cy="338660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79" y="1961577"/>
                <a:ext cx="976869" cy="3592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ipse 84"/>
          <p:cNvSpPr>
            <a:spLocks noChangeAspect="1"/>
          </p:cNvSpPr>
          <p:nvPr/>
        </p:nvSpPr>
        <p:spPr>
          <a:xfrm>
            <a:off x="282584" y="1714456"/>
            <a:ext cx="3960000" cy="29802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>
                    <a:solidFill>
                      <a:schemeClr val="tx1"/>
                    </a:solidFill>
                  </a:rPr>
                  <a:t> se anula fora do volume da Terra Normal 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23220"/>
              </a:xfrm>
              <a:prstGeom prst="rect">
                <a:avLst/>
              </a:prstGeom>
              <a:blipFill rotWithShape="1">
                <a:blip r:embed="rId24"/>
                <a:stretch>
                  <a:fillRect t="-1163" r="-752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>
                    <a:solidFill>
                      <a:schemeClr val="tx1"/>
                    </a:solidFill>
                  </a:rPr>
                  <a:t> se anula fora do volume da Terra 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As derivadas são calculadas em relação às variáveis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50757"/>
                <a:ext cx="1636545" cy="954107"/>
              </a:xfrm>
              <a:prstGeom prst="rect">
                <a:avLst/>
              </a:prstGeom>
              <a:blipFill rotWithShape="1">
                <a:blip r:embed="rId28"/>
                <a:stretch>
                  <a:fillRect t="-637" r="-1859" b="-12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156176" y="501317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13176"/>
                <a:ext cx="2872197" cy="31598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o 15"/>
          <p:cNvSpPr/>
          <p:nvPr/>
        </p:nvSpPr>
        <p:spPr>
          <a:xfrm>
            <a:off x="6588784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226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>
            <a:off x="2015776" y="1378868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8" y="1062261"/>
                <a:ext cx="35856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21" y="406889"/>
                <a:ext cx="125072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8537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22" y="755541"/>
                <a:ext cx="161730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4" y="414189"/>
                <a:ext cx="124476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164" y="759411"/>
                <a:ext cx="158633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499992" y="116632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120578" y="116632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01" name="Conector reto 100"/>
          <p:cNvCxnSpPr/>
          <p:nvPr/>
        </p:nvCxnSpPr>
        <p:spPr>
          <a:xfrm>
            <a:off x="8496936" y="783521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5861257" y="772490"/>
            <a:ext cx="321015" cy="3693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5" y="6290156"/>
                <a:ext cx="2431111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52" b="-14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85" y="6290156"/>
                <a:ext cx="2431111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r="-75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2632271" y="623731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48" y="4839543"/>
                <a:ext cx="2650726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230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63" y="5301208"/>
                <a:ext cx="3860096" cy="91653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373216"/>
                <a:ext cx="2721258" cy="91653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9" y="5409535"/>
                <a:ext cx="2690287" cy="91653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964486" y="5301208"/>
            <a:ext cx="159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Massas anômalas ou fontes gravimétricas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2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33023"/>
            <a:ext cx="4140000" cy="3580353"/>
          </a:xfrm>
          <a:prstGeom prst="rect">
            <a:avLst/>
          </a:prstGeom>
        </p:spPr>
      </p:pic>
      <p:sp>
        <p:nvSpPr>
          <p:cNvPr id="82" name="Elipse 81"/>
          <p:cNvSpPr/>
          <p:nvPr/>
        </p:nvSpPr>
        <p:spPr>
          <a:xfrm>
            <a:off x="539552" y="1897658"/>
            <a:ext cx="3492000" cy="262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flipH="1">
            <a:off x="5088076" y="187233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6857269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89" y="1052736"/>
                <a:ext cx="3794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8050258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04" y="3059668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6811874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 flipV="1">
            <a:off x="6857268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81" y="1887215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/>
          <p:cNvCxnSpPr/>
          <p:nvPr/>
        </p:nvCxnSpPr>
        <p:spPr>
          <a:xfrm flipV="1">
            <a:off x="2284261" y="1237943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81" y="1052736"/>
                <a:ext cx="3794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52"/>
          <p:cNvSpPr/>
          <p:nvPr/>
        </p:nvSpPr>
        <p:spPr>
          <a:xfrm>
            <a:off x="3477250" y="226956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059668"/>
                <a:ext cx="4694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ipse 54"/>
          <p:cNvSpPr/>
          <p:nvPr/>
        </p:nvSpPr>
        <p:spPr>
          <a:xfrm>
            <a:off x="2238866" y="31662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/>
          <p:nvPr/>
        </p:nvCxnSpPr>
        <p:spPr>
          <a:xfrm flipV="1">
            <a:off x="2284260" y="3204134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3" y="1887215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6" y="188640"/>
                <a:ext cx="288010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CaixaDeTexto 92"/>
          <p:cNvSpPr txBox="1"/>
          <p:nvPr/>
        </p:nvSpPr>
        <p:spPr>
          <a:xfrm>
            <a:off x="872224" y="635121"/>
            <a:ext cx="29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Vetor distúrbio de gravidade</a:t>
            </a:r>
            <a:endParaRPr lang="pt-BR" b="1" dirty="0"/>
          </a:p>
        </p:txBody>
      </p:sp>
      <p:sp>
        <p:nvSpPr>
          <p:cNvPr id="7" name="Forma livre 6"/>
          <p:cNvSpPr/>
          <p:nvPr/>
        </p:nvSpPr>
        <p:spPr>
          <a:xfrm>
            <a:off x="7591425" y="2289051"/>
            <a:ext cx="561975" cy="428625"/>
          </a:xfrm>
          <a:custGeom>
            <a:avLst/>
            <a:gdLst>
              <a:gd name="connsiteX0" fmla="*/ 104775 w 561975"/>
              <a:gd name="connsiteY0" fmla="*/ 0 h 428625"/>
              <a:gd name="connsiteX1" fmla="*/ 276225 w 561975"/>
              <a:gd name="connsiteY1" fmla="*/ 95250 h 428625"/>
              <a:gd name="connsiteX2" fmla="*/ 457200 w 561975"/>
              <a:gd name="connsiteY2" fmla="*/ 161925 h 428625"/>
              <a:gd name="connsiteX3" fmla="*/ 561975 w 561975"/>
              <a:gd name="connsiteY3" fmla="*/ 295275 h 428625"/>
              <a:gd name="connsiteX4" fmla="*/ 533400 w 561975"/>
              <a:gd name="connsiteY4" fmla="*/ 409575 h 428625"/>
              <a:gd name="connsiteX5" fmla="*/ 438150 w 561975"/>
              <a:gd name="connsiteY5" fmla="*/ 428625 h 428625"/>
              <a:gd name="connsiteX6" fmla="*/ 333375 w 561975"/>
              <a:gd name="connsiteY6" fmla="*/ 361950 h 428625"/>
              <a:gd name="connsiteX7" fmla="*/ 247650 w 561975"/>
              <a:gd name="connsiteY7" fmla="*/ 276225 h 428625"/>
              <a:gd name="connsiteX8" fmla="*/ 142875 w 561975"/>
              <a:gd name="connsiteY8" fmla="*/ 219075 h 428625"/>
              <a:gd name="connsiteX9" fmla="*/ 66675 w 561975"/>
              <a:gd name="connsiteY9" fmla="*/ 152400 h 428625"/>
              <a:gd name="connsiteX10" fmla="*/ 0 w 561975"/>
              <a:gd name="connsiteY10" fmla="*/ 9525 h 428625"/>
              <a:gd name="connsiteX11" fmla="*/ 104775 w 561975"/>
              <a:gd name="connsiteY11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1975" h="428625">
                <a:moveTo>
                  <a:pt x="104775" y="0"/>
                </a:moveTo>
                <a:lnTo>
                  <a:pt x="276225" y="95250"/>
                </a:lnTo>
                <a:lnTo>
                  <a:pt x="457200" y="161925"/>
                </a:lnTo>
                <a:lnTo>
                  <a:pt x="561975" y="295275"/>
                </a:lnTo>
                <a:lnTo>
                  <a:pt x="533400" y="409575"/>
                </a:lnTo>
                <a:lnTo>
                  <a:pt x="438150" y="428625"/>
                </a:lnTo>
                <a:lnTo>
                  <a:pt x="333375" y="361950"/>
                </a:lnTo>
                <a:lnTo>
                  <a:pt x="247650" y="276225"/>
                </a:lnTo>
                <a:lnTo>
                  <a:pt x="142875" y="219075"/>
                </a:lnTo>
                <a:lnTo>
                  <a:pt x="66675" y="152400"/>
                </a:lnTo>
                <a:lnTo>
                  <a:pt x="0" y="9525"/>
                </a:lnTo>
                <a:lnTo>
                  <a:pt x="1047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5" y="2655376"/>
                <a:ext cx="430502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085"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23" y="2655376"/>
                <a:ext cx="43050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555776" y="566124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4509120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997761" y="382225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933865" y="384130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228184" y="580526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28184" y="4797152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93705" y="657760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436096" y="6525344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203848" y="6049863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213785" y="643359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725953" y="6021288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437921" y="4273351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285381" y="4379267"/>
            <a:ext cx="28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-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77258" y="4725144"/>
            <a:ext cx="674862" cy="30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+ ou -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265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Baumann, H., E. </a:t>
            </a:r>
            <a:r>
              <a:rPr lang="en-US" dirty="0" err="1" smtClean="0"/>
              <a:t>Klingel</a:t>
            </a:r>
            <a:r>
              <a:rPr lang="en-US" dirty="0" err="1"/>
              <a:t>é</a:t>
            </a:r>
            <a:r>
              <a:rPr lang="en-US" dirty="0" smtClean="0"/>
              <a:t>, </a:t>
            </a:r>
            <a:r>
              <a:rPr lang="en-US" dirty="0"/>
              <a:t>and I. </a:t>
            </a:r>
            <a:r>
              <a:rPr lang="en-US" dirty="0" err="1"/>
              <a:t>Marson</a:t>
            </a:r>
            <a:r>
              <a:rPr lang="en-US" dirty="0"/>
              <a:t>, 2012, </a:t>
            </a:r>
            <a:r>
              <a:rPr lang="en-US" dirty="0" smtClean="0"/>
              <a:t>Absolute airborne </a:t>
            </a:r>
            <a:r>
              <a:rPr lang="en-US" dirty="0" err="1"/>
              <a:t>gravimetry</a:t>
            </a:r>
            <a:r>
              <a:rPr lang="en-US" dirty="0"/>
              <a:t>: a feasibility study: </a:t>
            </a:r>
            <a:r>
              <a:rPr lang="en-US" dirty="0" smtClean="0"/>
              <a:t> Geophysical Prospecting</a:t>
            </a:r>
            <a:r>
              <a:rPr lang="en-US" dirty="0"/>
              <a:t>, 60, </a:t>
            </a:r>
            <a:r>
              <a:rPr lang="en-US" dirty="0" smtClean="0"/>
              <a:t>361-372. DOI</a:t>
            </a:r>
            <a:r>
              <a:rPr lang="en-US" dirty="0"/>
              <a:t>: </a:t>
            </a:r>
            <a:r>
              <a:rPr lang="en-US" dirty="0" smtClean="0"/>
              <a:t>10.1111/j.1365-2478.2011.00987.x.</a:t>
            </a:r>
            <a:endParaRPr lang="en-US" dirty="0"/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10.1190/1.1623636.</a:t>
            </a:r>
          </a:p>
          <a:p>
            <a:r>
              <a:rPr lang="de-DE" dirty="0"/>
              <a:t>Glennie, C. L., K. P. Schwarz, A. M. Bruton, R. Forsberg</a:t>
            </a:r>
            <a:r>
              <a:rPr lang="de-DE" dirty="0" smtClean="0"/>
              <a:t>, </a:t>
            </a:r>
            <a:r>
              <a:rPr lang="en-US" dirty="0" smtClean="0"/>
              <a:t>A</a:t>
            </a:r>
            <a:r>
              <a:rPr lang="en-US" dirty="0"/>
              <a:t>. V. </a:t>
            </a:r>
            <a:r>
              <a:rPr lang="en-US" dirty="0" err="1"/>
              <a:t>Olesen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/>
              <a:t>K. Keller, 2000, A comparison </a:t>
            </a:r>
            <a:r>
              <a:rPr lang="en-US" dirty="0" smtClean="0"/>
              <a:t> of stable platform </a:t>
            </a:r>
            <a:r>
              <a:rPr lang="en-US" dirty="0"/>
              <a:t>and </a:t>
            </a:r>
            <a:r>
              <a:rPr lang="en-US" dirty="0" err="1"/>
              <a:t>strapdown</a:t>
            </a:r>
            <a:r>
              <a:rPr lang="en-US" dirty="0"/>
              <a:t> airborne gravity: </a:t>
            </a:r>
            <a:r>
              <a:rPr lang="en-US" dirty="0" smtClean="0"/>
              <a:t>Journal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Geodesy</a:t>
            </a:r>
            <a:r>
              <a:rPr lang="pt-BR" dirty="0"/>
              <a:t>, 74, </a:t>
            </a:r>
            <a:r>
              <a:rPr lang="pt-BR" dirty="0" smtClean="0"/>
              <a:t>383-389. </a:t>
            </a:r>
            <a:r>
              <a:rPr lang="pt-BR" dirty="0"/>
              <a:t>DOI: </a:t>
            </a:r>
            <a:r>
              <a:rPr lang="pt-BR" dirty="0" smtClean="0"/>
              <a:t>10.1007/s001900000082.</a:t>
            </a:r>
          </a:p>
          <a:p>
            <a:r>
              <a:rPr lang="en-US" dirty="0"/>
              <a:t>Hackney, R. I., 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1660-1668. DOI</a:t>
            </a:r>
            <a:r>
              <a:rPr lang="en-US" dirty="0"/>
              <a:t>: </a:t>
            </a:r>
            <a:r>
              <a:rPr lang="en-US" dirty="0" smtClean="0"/>
              <a:t>10.1190/1.1487109.</a:t>
            </a:r>
            <a:endParaRPr lang="en-US" dirty="0"/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smtClean="0"/>
              <a:t>Symon, K. R., 1971, Mechanics</a:t>
            </a:r>
            <a:r>
              <a:rPr lang="en-US" dirty="0"/>
              <a:t>: Addison-Wesley; 3rd edition, ISBN-13: </a:t>
            </a:r>
            <a:r>
              <a:rPr lang="en-US" dirty="0" smtClean="0"/>
              <a:t>978-0201073928.</a:t>
            </a:r>
            <a:endParaRPr lang="en-US" dirty="0"/>
          </a:p>
          <a:p>
            <a:r>
              <a:rPr lang="en-US" dirty="0" err="1" smtClean="0"/>
              <a:t>Vanícek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12937</Words>
  <Application>Microsoft Office PowerPoint</Application>
  <PresentationFormat>Apresentação na tela (4:3)</PresentationFormat>
  <Paragraphs>1418</Paragraphs>
  <Slides>78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79" baseType="lpstr">
      <vt:lpstr>Tema do Office</vt:lpstr>
      <vt:lpstr>Camada equivalente aplicada ao processamento e interpretação de dados de campos potenciais </vt:lpstr>
      <vt:lpstr>Distúrbio de gravidade (parte 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204</cp:revision>
  <dcterms:created xsi:type="dcterms:W3CDTF">2016-10-05T21:25:32Z</dcterms:created>
  <dcterms:modified xsi:type="dcterms:W3CDTF">2016-10-20T15:40:33Z</dcterms:modified>
</cp:coreProperties>
</file>