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05" r:id="rId4"/>
    <p:sldId id="324" r:id="rId5"/>
    <p:sldId id="327" r:id="rId6"/>
    <p:sldId id="328" r:id="rId7"/>
    <p:sldId id="326" r:id="rId8"/>
    <p:sldId id="329" r:id="rId9"/>
    <p:sldId id="330" r:id="rId10"/>
    <p:sldId id="331" r:id="rId11"/>
    <p:sldId id="323" r:id="rId12"/>
    <p:sldId id="340" r:id="rId13"/>
    <p:sldId id="341" r:id="rId14"/>
    <p:sldId id="322" r:id="rId15"/>
    <p:sldId id="306" r:id="rId16"/>
    <p:sldId id="307" r:id="rId17"/>
    <p:sldId id="308" r:id="rId18"/>
    <p:sldId id="309" r:id="rId19"/>
    <p:sldId id="303" r:id="rId20"/>
    <p:sldId id="332" r:id="rId21"/>
    <p:sldId id="351" r:id="rId22"/>
    <p:sldId id="350" r:id="rId23"/>
    <p:sldId id="333" r:id="rId24"/>
    <p:sldId id="334" r:id="rId25"/>
    <p:sldId id="343" r:id="rId26"/>
    <p:sldId id="349" r:id="rId27"/>
    <p:sldId id="348" r:id="rId28"/>
    <p:sldId id="347" r:id="rId29"/>
    <p:sldId id="346" r:id="rId30"/>
    <p:sldId id="352" r:id="rId31"/>
    <p:sldId id="345" r:id="rId32"/>
    <p:sldId id="355" r:id="rId33"/>
    <p:sldId id="356" r:id="rId34"/>
    <p:sldId id="344" r:id="rId35"/>
    <p:sldId id="353" r:id="rId36"/>
    <p:sldId id="357" r:id="rId37"/>
    <p:sldId id="358" r:id="rId38"/>
    <p:sldId id="359" r:id="rId39"/>
    <p:sldId id="325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4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1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5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.png"/><Relationship Id="rId21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0.png"/><Relationship Id="rId15" Type="http://schemas.openxmlformats.org/officeDocument/2006/relationships/image" Target="../media/image13.png"/><Relationship Id="rId23" Type="http://schemas.openxmlformats.org/officeDocument/2006/relationships/image" Target="../media/image23.png"/><Relationship Id="rId19" Type="http://schemas.openxmlformats.org/officeDocument/2006/relationships/image" Target="../media/image17.png"/><Relationship Id="rId14" Type="http://schemas.openxmlformats.org/officeDocument/2006/relationships/image" Target="../media/image26.png"/><Relationship Id="rId2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1" Type="http://schemas.openxmlformats.org/officeDocument/2006/relationships/image" Target="../media/image23.png"/><Relationship Id="rId12" Type="http://schemas.openxmlformats.org/officeDocument/2006/relationships/image" Target="../media/image27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5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Relationship Id="rId2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15" Type="http://schemas.openxmlformats.org/officeDocument/2006/relationships/image" Target="../media/image16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15" Type="http://schemas.openxmlformats.org/officeDocument/2006/relationships/image" Target="../media/image160.png"/><Relationship Id="rId23" Type="http://schemas.openxmlformats.org/officeDocument/2006/relationships/image" Target="../media/image31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3.png"/><Relationship Id="rId15" Type="http://schemas.openxmlformats.org/officeDocument/2006/relationships/image" Target="../media/image160.png"/><Relationship Id="rId23" Type="http://schemas.openxmlformats.org/officeDocument/2006/relationships/image" Target="../media/image32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5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6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8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7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32" Type="http://schemas.openxmlformats.org/officeDocument/2006/relationships/image" Target="../media/image44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4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3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8.png"/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33" Type="http://schemas.openxmlformats.org/officeDocument/2006/relationships/image" Target="../media/image44.png"/><Relationship Id="rId2" Type="http://schemas.openxmlformats.org/officeDocument/2006/relationships/image" Target="../media/image37.png"/><Relationship Id="rId29" Type="http://schemas.openxmlformats.org/officeDocument/2006/relationships/image" Target="../media/image41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32" Type="http://schemas.openxmlformats.org/officeDocument/2006/relationships/image" Target="../media/image43.png"/><Relationship Id="rId28" Type="http://schemas.openxmlformats.org/officeDocument/2006/relationships/image" Target="../media/image40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31" Type="http://schemas.openxmlformats.org/officeDocument/2006/relationships/image" Target="../media/image29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8.png"/><Relationship Id="rId34" Type="http://schemas.openxmlformats.org/officeDocument/2006/relationships/image" Target="../media/image42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33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32" Type="http://schemas.openxmlformats.org/officeDocument/2006/relationships/image" Target="../media/image37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4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3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35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7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440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2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7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45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32" Type="http://schemas.openxmlformats.org/officeDocument/2006/relationships/image" Target="../media/image44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2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8.png"/><Relationship Id="rId34" Type="http://schemas.openxmlformats.org/officeDocument/2006/relationships/image" Target="../media/image42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33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32" Type="http://schemas.openxmlformats.org/officeDocument/2006/relationships/image" Target="../media/image37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4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6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35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8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7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4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4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8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7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4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4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unb.ca/gge/Pubs/LectureNotes.html" TargetMode="External"/><Relationship Id="rId2" Type="http://schemas.openxmlformats.org/officeDocument/2006/relationships/hyperlink" Target="http://hdl.handle.net/1811/5127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dl.handle.net/1811/2440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585262"/>
            <a:ext cx="8489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Sistemas terrestres </a:t>
            </a:r>
            <a:r>
              <a:rPr lang="pt-BR" sz="4400" b="1" dirty="0" smtClean="0"/>
              <a:t>geocêntricos</a:t>
            </a:r>
            <a:r>
              <a:rPr lang="pt-BR" sz="4400" dirty="0" smtClean="0"/>
              <a:t> têm origem próxima ao centro da Terra.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3528" y="3393574"/>
            <a:ext cx="8489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Sistemas terrestres </a:t>
            </a:r>
            <a:r>
              <a:rPr lang="pt-BR" sz="4400" b="1" dirty="0" smtClean="0"/>
              <a:t>topocêntricos</a:t>
            </a:r>
            <a:r>
              <a:rPr lang="pt-BR" sz="4400" dirty="0" smtClean="0"/>
              <a:t> têm origem em um ponto localizado sobre a superfície da Terra ou próximo à ela.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504" y="6347528"/>
            <a:ext cx="1986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Krakiwsky</a:t>
            </a:r>
            <a:r>
              <a:rPr lang="pt-BR" sz="1400" dirty="0" smtClean="0"/>
              <a:t> e Wells (1971)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285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7223" y="260648"/>
            <a:ext cx="848955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três sistemas de coordenadas terrestres utilizados aqui são:</a:t>
            </a:r>
          </a:p>
          <a:p>
            <a:pPr algn="ctr"/>
            <a:endParaRPr lang="pt-BR" dirty="0" smtClean="0"/>
          </a:p>
          <a:p>
            <a:pPr algn="ctr"/>
            <a:r>
              <a:rPr lang="pt-BR" sz="4400" b="1" dirty="0" smtClean="0"/>
              <a:t>Sistema geocêntrico de coordenadas Cartesianas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geocêntrico de coordenadas geodésicas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topocêntrico de coordenadas Cartesianas </a:t>
            </a:r>
            <a:endParaRPr lang="pt-BR" sz="4400" b="1" dirty="0"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55576" y="3348396"/>
            <a:ext cx="7344816" cy="3248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2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7223" y="260648"/>
            <a:ext cx="848955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três sistemas de coordenadas terrestres utilizados aqui são:</a:t>
            </a:r>
          </a:p>
          <a:p>
            <a:pPr algn="ctr"/>
            <a:endParaRPr lang="pt-BR" dirty="0" smtClean="0"/>
          </a:p>
          <a:p>
            <a:pPr algn="ctr"/>
            <a:r>
              <a:rPr lang="pt-BR" sz="4400" b="1" dirty="0" smtClean="0"/>
              <a:t>Sistema geocêntrico de coordenadas Cartesianas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geocêntrico de coordenadas geodésicas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topocêntrico de coordenadas Cartesianas </a:t>
            </a:r>
            <a:endParaRPr lang="pt-BR" sz="4400" b="1" dirty="0"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55576" y="5013176"/>
            <a:ext cx="7344816" cy="1515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3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7223" y="260648"/>
            <a:ext cx="848955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três sistemas de coordenadas terrestres utilizados aqui são:</a:t>
            </a:r>
          </a:p>
          <a:p>
            <a:pPr algn="ctr"/>
            <a:endParaRPr lang="pt-BR" dirty="0" smtClean="0"/>
          </a:p>
          <a:p>
            <a:pPr algn="ctr"/>
            <a:r>
              <a:rPr lang="pt-BR" sz="4400" b="1" dirty="0" smtClean="0"/>
              <a:t>Sistema geocêntrico de coordenadas Cartesianas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geocêntrico de coordenadas geodésicas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topocêntrico de coordenadas Cartesianas </a:t>
            </a:r>
            <a:endParaRPr lang="pt-BR" sz="4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5004048" y="548680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um elipsoide de revolução com semieixo menor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 smtClean="0"/>
              <a:t> e semieixo maior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4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/>
          <p:cNvSpPr txBox="1"/>
          <p:nvPr/>
        </p:nvSpPr>
        <p:spPr>
          <a:xfrm>
            <a:off x="5004048" y="2876743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Origem no centro de massa da Terra</a:t>
            </a:r>
            <a:endParaRPr lang="pt-BR" sz="28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/>
          <p:cNvSpPr txBox="1"/>
          <p:nvPr/>
        </p:nvSpPr>
        <p:spPr>
          <a:xfrm>
            <a:off x="5004048" y="548680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um elipsoide de revolução com semieixo menor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 smtClean="0"/>
              <a:t> e semieixo maior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04048" y="4460919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Semieixo menor coincidente com o eixo médio de rotação da Terra</a:t>
            </a:r>
            <a:endParaRPr lang="pt-BR" sz="28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5004048" y="2876743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Origem no centro de massa da Terra</a:t>
            </a:r>
            <a:endParaRPr lang="pt-BR" sz="28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004048" y="548680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um elipsoide de revolução com semieixo menor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 smtClean="0"/>
              <a:t> e semieixo maior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solidFill>
            <a:srgbClr val="FF0000">
              <a:alpha val="50000"/>
            </a:srgbClr>
          </a:solidFill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solidFill>
            <a:srgbClr val="FF0000">
              <a:alpha val="50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04048" y="22632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Plano equatorial médio</a:t>
            </a:r>
            <a:endParaRPr lang="pt-BR" sz="36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solidFill>
            <a:srgbClr val="FF0000">
              <a:alpha val="50000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04048" y="22632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Meridiano de referência</a:t>
            </a:r>
            <a:endParaRPr lang="pt-BR" sz="36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2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5004048" y="1617762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um sistema de coordenadas Cartesianas com origem no centro de massa da Terra, eixo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BR" sz="2800" dirty="0" smtClean="0"/>
              <a:t> coincidente com o eixo médio de rotação e eixos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800" dirty="0" smtClean="0"/>
              <a:t> e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2800" dirty="0" smtClean="0"/>
              <a:t> contidos no plano equatorial médio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Sistemas de coordenadas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Arco 3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>
            <a:endCxn id="4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reto 59"/>
          <p:cNvCxnSpPr>
            <a:stCxn id="59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5004048" y="2481858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Neste sistema, um ponto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800" dirty="0" smtClean="0"/>
              <a:t> possui coordenadas Cartesianas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6077843" y="4345940"/>
                <a:ext cx="1518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(</m:t>
                      </m:r>
                      <m:r>
                        <a:rPr lang="pt-BR" sz="2800" b="0" i="1" smtClean="0">
                          <a:latin typeface="Cambria Math"/>
                        </a:rPr>
                        <m:t>𝑋</m:t>
                      </m:r>
                      <m:r>
                        <a:rPr lang="pt-BR" sz="2800" b="0" i="1" smtClean="0">
                          <a:latin typeface="Cambria Math"/>
                        </a:rPr>
                        <m:t>, </m:t>
                      </m:r>
                      <m:r>
                        <a:rPr lang="pt-BR" sz="2800" b="0" i="1" smtClean="0">
                          <a:latin typeface="Cambria Math"/>
                        </a:rPr>
                        <m:t>𝑌</m:t>
                      </m:r>
                      <m:r>
                        <a:rPr lang="pt-BR" sz="2800" b="0" i="1" smtClean="0">
                          <a:latin typeface="Cambria Math"/>
                        </a:rPr>
                        <m:t>, </m:t>
                      </m:r>
                      <m:r>
                        <a:rPr lang="pt-BR" sz="2800" b="0" i="1" smtClean="0">
                          <a:latin typeface="Cambria Math"/>
                        </a:rPr>
                        <m:t>𝑍</m:t>
                      </m:r>
                      <m:r>
                        <a:rPr lang="pt-BR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843" y="4345940"/>
                <a:ext cx="151849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8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Arco 3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>
            <a:endCxn id="4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reto 59"/>
          <p:cNvCxnSpPr>
            <a:stCxn id="59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5004048" y="1617762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Este é o </a:t>
            </a:r>
            <a:r>
              <a:rPr lang="pt-BR" sz="2800" b="1" dirty="0" smtClean="0"/>
              <a:t>Sistema geocêntrico de coordenadas Cartesianas </a:t>
            </a:r>
            <a:r>
              <a:rPr lang="pt-BR" sz="2800" dirty="0" smtClean="0"/>
              <a:t>ou</a:t>
            </a:r>
          </a:p>
          <a:p>
            <a:pPr algn="ctr"/>
            <a:r>
              <a:rPr lang="pt-BR" sz="2800" b="1" dirty="0" smtClean="0"/>
              <a:t>Sistema Cartesiano geocêntrico</a:t>
            </a:r>
            <a:endParaRPr lang="pt-BR" sz="2800" dirty="0"/>
          </a:p>
        </p:txBody>
      </p:sp>
      <p:cxnSp>
        <p:nvCxnSpPr>
          <p:cNvPr id="67" name="Conector reto 66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35496" y="6093296"/>
            <a:ext cx="30060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 smtClean="0"/>
              <a:t>Rapp</a:t>
            </a:r>
            <a:r>
              <a:rPr lang="pt-BR" sz="1400" dirty="0" smtClean="0"/>
              <a:t> (1993)</a:t>
            </a:r>
            <a:endParaRPr lang="pt-BR" sz="1400" dirty="0"/>
          </a:p>
          <a:p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r>
              <a:rPr lang="pt-BR" sz="1400" dirty="0" err="1" smtClean="0"/>
              <a:t>Jekeli</a:t>
            </a:r>
            <a:r>
              <a:rPr lang="pt-BR" sz="1400" dirty="0" smtClean="0"/>
              <a:t> (2012)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826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Agora, considere a projeção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sobre o plano equatorial. </a:t>
                </a:r>
                <a:endParaRPr lang="pt-BR" sz="28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blipFill rotWithShape="1">
                <a:blip r:embed="rId12"/>
                <a:stretch>
                  <a:fillRect l="-3220" t="-3020" b="-8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Arco 3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>
            <a:endCxn id="4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reto 59"/>
          <p:cNvCxnSpPr>
            <a:stCxn id="59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Agora, considere a projeção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sobre o plano equatorial. </a:t>
                </a:r>
                <a:endParaRPr lang="pt-BR" sz="28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blipFill rotWithShape="1">
                <a:blip r:embed="rId12"/>
                <a:stretch>
                  <a:fillRect l="-3220" t="-3020" b="-8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736116" y="3861048"/>
                <a:ext cx="4156364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/>
                  <a:t>O ângulo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pt-BR" sz="2800" dirty="0"/>
                  <a:t> entre o plano meridiano (representado em cinza) e o eixo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𝑋</m:t>
                    </m:r>
                  </m:oMath>
                </a14:m>
                <a:r>
                  <a:rPr lang="pt-BR" sz="2800" dirty="0"/>
                  <a:t> é denominado longitude geodésica.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116" y="3861048"/>
                <a:ext cx="4156364" cy="2246769"/>
              </a:xfrm>
              <a:prstGeom prst="rect">
                <a:avLst/>
              </a:prstGeom>
              <a:blipFill rotWithShape="1">
                <a:blip r:embed="rId14"/>
                <a:stretch>
                  <a:fillRect t="-2439" r="-733" b="-67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e 34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Arco 41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Arco 42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/>
          <p:cNvCxnSpPr>
            <a:endCxn id="43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o 58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ipse 61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/>
          <p:cNvCxnSpPr>
            <a:stCxn id="62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9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004048" y="1260043"/>
                <a:ext cx="36004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Considere o plano meridiano que contém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800" dirty="0" smtClean="0"/>
                  <a:t>. </a:t>
                </a:r>
                <a:endParaRPr lang="pt-BR" sz="28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60043"/>
                <a:ext cx="3600400" cy="1384995"/>
              </a:xfrm>
              <a:prstGeom prst="rect">
                <a:avLst/>
              </a:prstGeom>
              <a:blipFill rotWithShape="1">
                <a:blip r:embed="rId12"/>
                <a:stretch>
                  <a:fillRect l="-1695" t="-3965" r="-3898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e 34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Arco 3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Arco 36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Arco 45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>
            <a:endCxn id="46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co 61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orma livre 63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stCxn id="6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9" name="Conector reto 68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948264" y="1104999"/>
            <a:ext cx="1542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Superfície da Terra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617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/>
              <p:cNvSpPr txBox="1"/>
              <p:nvPr/>
            </p:nvSpPr>
            <p:spPr>
              <a:xfrm>
                <a:off x="4585588" y="5032226"/>
                <a:ext cx="4453596" cy="1602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Considere uma linha que passa por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e é perpendicular à superfície do elipsoide. Esta linha intercepta o elipsoide no 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sz="2400" dirty="0" smtClean="0"/>
                  <a:t>.</a:t>
                </a:r>
                <a:endParaRPr lang="pt-BR" sz="2400" dirty="0"/>
              </a:p>
            </p:txBody>
          </p:sp>
        </mc:Choice>
        <mc:Fallback xmlns=""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88" y="5032226"/>
                <a:ext cx="4453596" cy="1602473"/>
              </a:xfrm>
              <a:prstGeom prst="rect">
                <a:avLst/>
              </a:prstGeom>
              <a:blipFill rotWithShape="1">
                <a:blip r:embed="rId23"/>
                <a:stretch>
                  <a:fillRect l="-1642" t="-3042" r="-2052" b="-5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rma livre 54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4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4585588" y="5032226"/>
                <a:ext cx="445359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A distância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pt-BR" sz="2400" dirty="0" smtClean="0"/>
                  <a:t> da superfície do elipsoide até o 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, contata ao longo da linha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/>
                      </a:rPr>
                      <m:t>P</m:t>
                    </m:r>
                    <m:r>
                      <a:rPr lang="pt-BR" sz="24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sz="2400" dirty="0" smtClean="0"/>
                  <a:t> é denominada altitude geométrica.</a:t>
                </a:r>
                <a:endParaRPr lang="pt-BR" sz="24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88" y="5032226"/>
                <a:ext cx="4453596" cy="1569660"/>
              </a:xfrm>
              <a:prstGeom prst="rect">
                <a:avLst/>
              </a:prstGeom>
              <a:blipFill rotWithShape="1">
                <a:blip r:embed="rId24"/>
                <a:stretch>
                  <a:fillRect l="-547" t="-3101" r="-684" b="-7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2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tângulo 97"/>
              <p:cNvSpPr/>
              <p:nvPr/>
            </p:nvSpPr>
            <p:spPr>
              <a:xfrm>
                <a:off x="4019872" y="5013176"/>
                <a:ext cx="5029200" cy="13950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 smtClean="0"/>
                  <a:t>O ângulo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pt-BR" sz="2800" dirty="0" smtClean="0"/>
                  <a:t> entre o plano equatorial e a linha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𝑃𝑄</m:t>
                    </m:r>
                  </m:oMath>
                </a14:m>
                <a:r>
                  <a:rPr lang="pt-BR" sz="2800" dirty="0" smtClean="0"/>
                  <a:t> é denominado latitude geodésica.</a:t>
                </a:r>
                <a:endParaRPr lang="pt-BR" sz="2800" dirty="0"/>
              </a:p>
            </p:txBody>
          </p:sp>
        </mc:Choice>
        <mc:Fallback xmlns="">
          <p:sp>
            <p:nvSpPr>
              <p:cNvPr id="98" name="Retângulo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72" y="5013176"/>
                <a:ext cx="5029200" cy="1395067"/>
              </a:xfrm>
              <a:prstGeom prst="rect">
                <a:avLst/>
              </a:prstGeom>
              <a:blipFill rotWithShape="1">
                <a:blip r:embed="rId25"/>
                <a:stretch>
                  <a:fillRect l="-364" t="-3930" r="-485" b="-10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7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tângulo 96"/>
              <p:cNvSpPr/>
              <p:nvPr/>
            </p:nvSpPr>
            <p:spPr>
              <a:xfrm>
                <a:off x="3635896" y="5085184"/>
                <a:ext cx="553212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 smtClean="0"/>
                  <a:t>Observe que é possível determinar a posição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utilizando as coordenadas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/>
                          </a:rPr>
                          <m:t>h</m:t>
                        </m:r>
                        <m:r>
                          <a:rPr lang="pt-BR" sz="2800" b="0" i="1" smtClean="0">
                            <a:latin typeface="Cambria Math"/>
                          </a:rPr>
                          <m:t>, 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  <m:r>
                      <a:rPr lang="pt-BR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97" name="Retângulo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085184"/>
                <a:ext cx="5532120" cy="1384995"/>
              </a:xfrm>
              <a:prstGeom prst="rect">
                <a:avLst/>
              </a:prstGeom>
              <a:blipFill rotWithShape="1">
                <a:blip r:embed="rId25"/>
                <a:stretch>
                  <a:fillRect l="-1542" t="-3965" r="-2974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63920" y="2276872"/>
            <a:ext cx="70161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Para este curso, é importante conhecer três sistemas de coordenadas</a:t>
            </a:r>
            <a:endParaRPr lang="pt-BR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1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1929513" y="4797152"/>
            <a:ext cx="5271345" cy="137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Este é o </a:t>
            </a:r>
            <a:r>
              <a:rPr lang="pt-BR" sz="2800" b="1" dirty="0" smtClean="0"/>
              <a:t>Sistema geocêntrico de coordenadas geodésicas </a:t>
            </a:r>
            <a:r>
              <a:rPr lang="pt-BR" sz="2800" dirty="0" smtClean="0"/>
              <a:t>ou</a:t>
            </a:r>
          </a:p>
          <a:p>
            <a:pPr algn="ctr"/>
            <a:r>
              <a:rPr lang="pt-BR" sz="2800" b="1" dirty="0" smtClean="0"/>
              <a:t>Sistema geodésico</a:t>
            </a:r>
            <a:endParaRPr lang="pt-BR" sz="2800" dirty="0"/>
          </a:p>
        </p:txBody>
      </p:sp>
      <p:sp>
        <p:nvSpPr>
          <p:cNvPr id="88" name="Forma livre 87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35496" y="6093296"/>
            <a:ext cx="30060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 smtClean="0"/>
              <a:t>Rapp</a:t>
            </a:r>
            <a:r>
              <a:rPr lang="pt-BR" sz="1400" dirty="0" smtClean="0"/>
              <a:t> (1993)</a:t>
            </a:r>
            <a:endParaRPr lang="pt-BR" sz="1400" dirty="0"/>
          </a:p>
          <a:p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r>
              <a:rPr lang="pt-BR" sz="1400" dirty="0" err="1" smtClean="0"/>
              <a:t>Jekeli</a:t>
            </a:r>
            <a:r>
              <a:rPr lang="pt-BR" sz="1400" dirty="0" smtClean="0"/>
              <a:t> (2012)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384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o 9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29" name="Conector de seta reta 28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orma livre 94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95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ipse 98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de seta reta 24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CaixaDeTexto 100"/>
                <p:cNvSpPr txBox="1"/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1" name="CaixaDe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CaixaDeTexto 102"/>
                <p:cNvSpPr txBox="1">
                  <a:spLocks noChangeAspec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3" name="CaixaDeTexto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CaixaDeTexto 103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CaixaDeTexto 105"/>
                <p:cNvSpPr txBox="1"/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06" name="CaixaDeTexto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Considere agora um sistema de coordenadas Cartesianas com origem no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𝑄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blipFill rotWithShape="1">
                <a:blip r:embed="rId31"/>
                <a:stretch>
                  <a:fillRect l="-1527" t="-3965" r="-3308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de seta reta 87"/>
          <p:cNvCxnSpPr>
            <a:cxnSpLocks noChangeAspect="1"/>
          </p:cNvCxnSpPr>
          <p:nvPr/>
        </p:nvCxnSpPr>
        <p:spPr>
          <a:xfrm rot="21360000" flipH="1">
            <a:off x="4534239" y="1050553"/>
            <a:ext cx="122401" cy="244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blipFill rotWithShape="1">
                <a:blip r:embed="rId3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o 87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91" name="Conector de seta reta 90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orma livre 91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Conector reto 97"/>
            <p:cNvCxnSpPr>
              <a:stCxn id="92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ipse 106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ixaDeTexto 110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aixaDeTexto 111"/>
                <p:cNvSpPr txBox="1">
                  <a:spLocks noChangeAspec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2" name="CaixaDeTexto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5" name="CaixaDe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31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Considere agora um sistema de coordenadas Cartesianas com origem no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𝑄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blipFill rotWithShape="1">
                <a:blip r:embed="rId32"/>
                <a:stretch>
                  <a:fillRect l="-1527" t="-3965" r="-3308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 rot="180000" flipH="1">
            <a:off x="7538060" y="2367928"/>
            <a:ext cx="165291" cy="31713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6" name="Conector de seta reta 115"/>
          <p:cNvCxnSpPr>
            <a:cxnSpLocks noChangeAspect="1"/>
          </p:cNvCxnSpPr>
          <p:nvPr/>
        </p:nvCxnSpPr>
        <p:spPr>
          <a:xfrm rot="21360000" flipH="1">
            <a:off x="4534239" y="1050553"/>
            <a:ext cx="122401" cy="244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CaixaDeTexto 116"/>
              <p:cNvSpPr txBox="1"/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blipFill rotWithShape="1">
                <a:blip r:embed="rId33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3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Considere agora um sistema de coordenadas Cartesianas com origem no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𝑄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blipFill rotWithShape="1">
                <a:blip r:embed="rId31"/>
                <a:stretch>
                  <a:fillRect l="-1527" t="-3965" r="-3308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 rot="180000" flipH="1">
            <a:off x="7538060" y="2367928"/>
            <a:ext cx="165291" cy="31713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 flipH="1" flipV="1">
            <a:off x="7383382" y="2185586"/>
            <a:ext cx="331263" cy="181859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Grupo 90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92" name="Conector de seta reta 91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orma livre 96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Conector reto 97"/>
            <p:cNvCxnSpPr>
              <a:stCxn id="97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0" name="Conector de seta reta 109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CaixaDeTexto 110"/>
                <p:cNvSpPr txBox="1"/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1" name="CaixaDeTexto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aixaDeTexto 111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CaixaDeTexto 112"/>
                <p:cNvSpPr txBox="1">
                  <a:spLocks noChangeAspec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3" name="CaixaDe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CaixaDeTexto 115"/>
                <p:cNvSpPr txBox="1"/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6" name="CaixaDeTex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7" name="Conector de seta reta 116"/>
          <p:cNvCxnSpPr>
            <a:cxnSpLocks noChangeAspect="1"/>
          </p:cNvCxnSpPr>
          <p:nvPr/>
        </p:nvCxnSpPr>
        <p:spPr>
          <a:xfrm rot="21360000" flipH="1">
            <a:off x="4534239" y="1050553"/>
            <a:ext cx="122401" cy="244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CaixaDeTexto 117"/>
              <p:cNvSpPr txBox="1"/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8" name="CaixaDeTexto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blipFill rotWithShape="1">
                <a:blip r:embed="rId3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4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1662483" y="5058269"/>
                <a:ext cx="57984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Neste sistema, os eixos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pt-BR" sz="2800" dirty="0" smtClean="0"/>
                  <a:t> 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pt-BR" sz="2800" dirty="0" smtClean="0"/>
                  <a:t> estão contidos no mesmo plano meridiano que contém os pontos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sz="2800" dirty="0" smtClean="0"/>
                  <a:t>.</a:t>
                </a:r>
                <a:endParaRPr lang="pt-BR" sz="2800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83" y="5058269"/>
                <a:ext cx="5798480" cy="1384995"/>
              </a:xfrm>
              <a:prstGeom prst="rect">
                <a:avLst/>
              </a:prstGeom>
              <a:blipFill rotWithShape="1">
                <a:blip r:embed="rId25"/>
                <a:stretch>
                  <a:fillRect t="-3965" r="-841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8" name="Grupo 87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91" name="Conector de seta reta 90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orma livre 95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Conector reto 96"/>
            <p:cNvCxnSpPr>
              <a:stCxn id="96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ipse 106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ixaDeTexto 110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aixaDeTexto 111"/>
                <p:cNvSpPr txBox="1">
                  <a:spLocks noChangeAspec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2" name="CaixaDeTexto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5" name="CaixaDe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6" name="Conector de seta reta 115"/>
          <p:cNvCxnSpPr>
            <a:cxnSpLocks noChangeAspect="1"/>
          </p:cNvCxnSpPr>
          <p:nvPr/>
        </p:nvCxnSpPr>
        <p:spPr>
          <a:xfrm rot="21360000" flipH="1">
            <a:off x="4534239" y="1050553"/>
            <a:ext cx="122401" cy="244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CaixaDeTexto 116"/>
              <p:cNvSpPr txBox="1"/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blipFill rotWithShape="1">
                <a:blip r:embed="rId2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1662483" y="5058269"/>
                <a:ext cx="57984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Observe que a orientação dos eixos deste sistema depende da posição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.</a:t>
                </a:r>
                <a:endParaRPr lang="pt-BR" sz="2800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83" y="5058269"/>
                <a:ext cx="5798480" cy="1384995"/>
              </a:xfrm>
              <a:prstGeom prst="rect">
                <a:avLst/>
              </a:prstGeom>
              <a:blipFill rotWithShape="1">
                <a:blip r:embed="rId25"/>
                <a:stretch>
                  <a:fillRect l="-421" t="-3965" r="-1682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8" name="Grupo 87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91" name="Conector de seta reta 90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orma livre 95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Conector reto 96"/>
            <p:cNvCxnSpPr>
              <a:stCxn id="96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ipse 106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ixaDeTexto 110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aixaDeTexto 111"/>
                <p:cNvSpPr txBox="1">
                  <a:spLocks noChangeAspec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2" name="CaixaDeTexto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5" name="CaixaDe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6" name="Conector de seta reta 115"/>
          <p:cNvCxnSpPr>
            <a:cxnSpLocks noChangeAspect="1"/>
          </p:cNvCxnSpPr>
          <p:nvPr/>
        </p:nvCxnSpPr>
        <p:spPr>
          <a:xfrm rot="21360000" flipH="1">
            <a:off x="4534239" y="1050553"/>
            <a:ext cx="122401" cy="244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CaixaDeTexto 116"/>
              <p:cNvSpPr txBox="1"/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blipFill rotWithShape="1">
                <a:blip r:embed="rId3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2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1662483" y="5058269"/>
                <a:ext cx="57984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Neste sistema, 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tem coordenadas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(</m:t>
                    </m:r>
                    <m:r>
                      <a:rPr lang="pt-BR" sz="2800" b="0" i="1" smtClean="0">
                        <a:latin typeface="Cambria Math"/>
                      </a:rPr>
                      <m:t>𝑥</m:t>
                    </m:r>
                    <m:r>
                      <a:rPr lang="pt-BR" sz="2800" b="0" i="1" smtClean="0">
                        <a:latin typeface="Cambria Math"/>
                      </a:rPr>
                      <m:t>, </m:t>
                    </m:r>
                    <m:r>
                      <a:rPr lang="pt-BR" sz="2800" b="0" i="1" smtClean="0">
                        <a:latin typeface="Cambria Math"/>
                      </a:rPr>
                      <m:t>𝑦</m:t>
                    </m:r>
                    <m:r>
                      <a:rPr lang="pt-BR" sz="2800" b="0" i="1" smtClean="0">
                        <a:latin typeface="Cambria Math"/>
                      </a:rPr>
                      <m:t>, </m:t>
                    </m:r>
                    <m:r>
                      <a:rPr lang="pt-BR" sz="2800" b="0" i="1" smtClean="0">
                        <a:latin typeface="Cambria Math"/>
                      </a:rPr>
                      <m:t>𝑧</m:t>
                    </m:r>
                    <m:r>
                      <a:rPr lang="pt-BR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sz="2800" dirty="0" smtClean="0"/>
                  <a:t>.</a:t>
                </a:r>
                <a:endParaRPr lang="pt-BR" sz="28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83" y="5058269"/>
                <a:ext cx="5798480" cy="954107"/>
              </a:xfrm>
              <a:prstGeom prst="rect">
                <a:avLst/>
              </a:prstGeom>
              <a:blipFill rotWithShape="1">
                <a:blip r:embed="rId31"/>
                <a:stretch>
                  <a:fillRect t="-5769" b="-17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upo 90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92" name="Conector de seta reta 91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orma livre 95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Conector reto 96"/>
            <p:cNvCxnSpPr>
              <a:stCxn id="96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ipse 106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ixaDeTexto 110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aixaDeTexto 111"/>
                <p:cNvSpPr txBox="1">
                  <a:spLocks noChangeAspec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2" name="CaixaDeTexto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5" name="CaixaDe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6" name="Conector de seta reta 115"/>
          <p:cNvCxnSpPr>
            <a:cxnSpLocks noChangeAspect="1"/>
          </p:cNvCxnSpPr>
          <p:nvPr/>
        </p:nvCxnSpPr>
        <p:spPr>
          <a:xfrm rot="21360000" flipH="1">
            <a:off x="4534239" y="1050553"/>
            <a:ext cx="122401" cy="244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CaixaDeTexto 116"/>
              <p:cNvSpPr txBox="1"/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blipFill rotWithShape="1">
                <a:blip r:embed="rId3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9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3166008" y="4941168"/>
            <a:ext cx="5798480" cy="150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Este é o </a:t>
            </a:r>
            <a:r>
              <a:rPr lang="pt-BR" sz="2800" b="1" dirty="0" smtClean="0"/>
              <a:t>Sistema topocêntrico de coordenadas Cartesianas </a:t>
            </a:r>
            <a:r>
              <a:rPr lang="pt-BR" sz="2800" dirty="0" smtClean="0"/>
              <a:t>ou</a:t>
            </a:r>
          </a:p>
          <a:p>
            <a:pPr algn="ctr"/>
            <a:r>
              <a:rPr lang="pt-BR" sz="2800" b="1" dirty="0" smtClean="0"/>
              <a:t>Sistema local NED (North-</a:t>
            </a:r>
            <a:r>
              <a:rPr lang="pt-BR" sz="2800" b="1" dirty="0" err="1" smtClean="0"/>
              <a:t>East</a:t>
            </a:r>
            <a:r>
              <a:rPr lang="pt-BR" sz="2800" b="1" dirty="0" smtClean="0"/>
              <a:t>-Down)</a:t>
            </a:r>
            <a:endParaRPr lang="pt-BR" sz="2800" dirty="0"/>
          </a:p>
        </p:txBody>
      </p:sp>
      <p:sp>
        <p:nvSpPr>
          <p:cNvPr id="92" name="Retângulo 91"/>
          <p:cNvSpPr/>
          <p:nvPr/>
        </p:nvSpPr>
        <p:spPr>
          <a:xfrm>
            <a:off x="7384697" y="6395028"/>
            <a:ext cx="165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Cai et al. (2011)</a:t>
            </a:r>
            <a:endParaRPr lang="pt-BR" dirty="0"/>
          </a:p>
        </p:txBody>
      </p:sp>
      <p:grpSp>
        <p:nvGrpSpPr>
          <p:cNvPr id="88" name="Grupo 87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96" name="Conector de seta reta 95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orma livre 96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Conector reto 97"/>
            <p:cNvCxnSpPr>
              <a:stCxn id="97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0" name="Conector de seta reta 109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CaixaDeTexto 110"/>
                <p:cNvSpPr txBox="1"/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1" name="CaixaDeTexto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aixaDeTexto 111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CaixaDeTexto 112"/>
                <p:cNvSpPr txBox="1">
                  <a:spLocks noChangeAspec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3" name="CaixaDe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CaixaDeTexto 115"/>
                <p:cNvSpPr txBox="1"/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6" name="CaixaDeTex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7" name="Conector de seta reta 116"/>
          <p:cNvCxnSpPr>
            <a:cxnSpLocks noChangeAspect="1"/>
          </p:cNvCxnSpPr>
          <p:nvPr/>
        </p:nvCxnSpPr>
        <p:spPr>
          <a:xfrm rot="21360000" flipH="1">
            <a:off x="4534239" y="1050553"/>
            <a:ext cx="122401" cy="244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CaixaDeTexto 117"/>
              <p:cNvSpPr txBox="1"/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8" name="CaixaDeTexto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blipFill rotWithShape="1">
                <a:blip r:embed="rId31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3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/>
          <p:cNvSpPr/>
          <p:nvPr/>
        </p:nvSpPr>
        <p:spPr>
          <a:xfrm>
            <a:off x="7384697" y="6395028"/>
            <a:ext cx="165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Cai et al. (2011)</a:t>
            </a:r>
            <a:endParaRPr lang="pt-BR" dirty="0"/>
          </a:p>
        </p:txBody>
      </p:sp>
      <p:grpSp>
        <p:nvGrpSpPr>
          <p:cNvPr id="88" name="Grupo 87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96" name="Conector de seta reta 95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orma livre 96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Conector reto 97"/>
            <p:cNvCxnSpPr>
              <a:stCxn id="97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0" name="Conector de seta reta 109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CaixaDeTexto 110"/>
                <p:cNvSpPr txBox="1"/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1" name="CaixaDeTexto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aixaDeTexto 111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CaixaDeTexto 112"/>
                <p:cNvSpPr txBox="1">
                  <a:spLocks noChangeAspec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3" name="CaixaDe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CaixaDeTexto 115"/>
                <p:cNvSpPr txBox="1"/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6" name="CaixaDeTex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7" name="Conector de seta reta 116"/>
          <p:cNvCxnSpPr>
            <a:cxnSpLocks noChangeAspect="1"/>
          </p:cNvCxnSpPr>
          <p:nvPr/>
        </p:nvCxnSpPr>
        <p:spPr>
          <a:xfrm rot="21360000" flipH="1">
            <a:off x="4534239" y="1050553"/>
            <a:ext cx="122401" cy="244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CaixaDeTexto 117"/>
              <p:cNvSpPr txBox="1"/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8" name="CaixaDeTexto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blipFill rotWithShape="1">
                <a:blip r:embed="rId31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51495" y="5140930"/>
            <a:ext cx="34552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É importante ressaltar que este sistema é </a:t>
            </a:r>
            <a:r>
              <a:rPr lang="pt-BR" sz="1400" b="1" dirty="0" smtClean="0"/>
              <a:t>diferente dos sistemas geodésico local e astronômico local</a:t>
            </a:r>
            <a:r>
              <a:rPr lang="pt-BR" sz="1400" dirty="0" smtClean="0"/>
              <a:t>, que são comumente usados em geodesia (</a:t>
            </a:r>
            <a:r>
              <a:rPr lang="pt-BR" sz="1400" dirty="0" err="1"/>
              <a:t>Krakiwsky</a:t>
            </a:r>
            <a:r>
              <a:rPr lang="pt-BR" sz="1400" dirty="0"/>
              <a:t> e </a:t>
            </a:r>
            <a:r>
              <a:rPr lang="pt-BR" sz="1400" dirty="0" smtClean="0"/>
              <a:t>Wells, 1971; </a:t>
            </a:r>
            <a:r>
              <a:rPr lang="pt-BR" sz="1400" dirty="0" err="1" smtClean="0"/>
              <a:t>Rapp</a:t>
            </a:r>
            <a:r>
              <a:rPr lang="pt-BR" sz="1400" dirty="0" smtClean="0"/>
              <a:t>, 1993;</a:t>
            </a:r>
            <a:endParaRPr lang="pt-BR" sz="1400" dirty="0"/>
          </a:p>
          <a:p>
            <a:r>
              <a:rPr lang="pt-BR" sz="1400" dirty="0" err="1"/>
              <a:t>Hofmann-Wellenhof</a:t>
            </a:r>
            <a:r>
              <a:rPr lang="pt-BR" sz="1400" dirty="0"/>
              <a:t> e </a:t>
            </a:r>
            <a:r>
              <a:rPr lang="pt-BR" sz="1400" dirty="0" smtClean="0"/>
              <a:t>Moritz, 2005;</a:t>
            </a:r>
            <a:endParaRPr lang="pt-BR" sz="1400" dirty="0"/>
          </a:p>
          <a:p>
            <a:r>
              <a:rPr lang="pt-BR" sz="1400" dirty="0" err="1" smtClean="0"/>
              <a:t>Jekeli</a:t>
            </a:r>
            <a:r>
              <a:rPr lang="pt-BR" sz="1400" dirty="0" smtClean="0"/>
              <a:t>, 2012)</a:t>
            </a:r>
            <a:endParaRPr lang="pt-BR" sz="14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3166008" y="4941168"/>
            <a:ext cx="5798480" cy="150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Este é o </a:t>
            </a:r>
            <a:r>
              <a:rPr lang="pt-BR" sz="2800" b="1" dirty="0" smtClean="0"/>
              <a:t>Sistema topocêntrico de coordenadas Cartesianas </a:t>
            </a:r>
            <a:r>
              <a:rPr lang="pt-BR" sz="2800" dirty="0" smtClean="0"/>
              <a:t>ou</a:t>
            </a:r>
          </a:p>
          <a:p>
            <a:pPr algn="ctr"/>
            <a:r>
              <a:rPr lang="pt-BR" sz="2800" b="1" dirty="0" smtClean="0"/>
              <a:t>Sistema local NED (North-</a:t>
            </a:r>
            <a:r>
              <a:rPr lang="pt-BR" sz="2800" b="1" dirty="0" err="1" smtClean="0"/>
              <a:t>East</a:t>
            </a:r>
            <a:r>
              <a:rPr lang="pt-BR" sz="2800" b="1" dirty="0" smtClean="0"/>
              <a:t>-Down)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934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/>
              <a:t>Cai</a:t>
            </a:r>
            <a:r>
              <a:rPr lang="en-US" sz="1800" dirty="0"/>
              <a:t>, G., Chen, B. M., e Lee, T. H. 2011. Coordinate Systems and Transformations, </a:t>
            </a:r>
            <a:r>
              <a:rPr lang="en-US" sz="1800" dirty="0" err="1"/>
              <a:t>capítulo</a:t>
            </a:r>
            <a:r>
              <a:rPr lang="en-US" sz="1800" dirty="0"/>
              <a:t> do </a:t>
            </a:r>
            <a:r>
              <a:rPr lang="en-US" sz="1800" dirty="0" err="1"/>
              <a:t>livro</a:t>
            </a:r>
            <a:r>
              <a:rPr lang="en-US" sz="1800" dirty="0"/>
              <a:t> Unmanned Rotorcraft Systems, Springer London, London, p. 23-34, ISBN 978-0-85729-635-1, </a:t>
            </a:r>
            <a:r>
              <a:rPr lang="en-US" sz="1800" dirty="0" err="1"/>
              <a:t>doi</a:t>
            </a:r>
            <a:r>
              <a:rPr lang="en-US" sz="1800" dirty="0"/>
              <a:t>: </a:t>
            </a:r>
            <a:r>
              <a:rPr lang="en-US" sz="1800" dirty="0" smtClean="0"/>
              <a:t>10.1007/978-0-85729-635-1_2</a:t>
            </a:r>
          </a:p>
          <a:p>
            <a:r>
              <a:rPr lang="pt-BR" sz="1800" dirty="0" err="1" smtClean="0"/>
              <a:t>Hofmann-Wellenhof</a:t>
            </a:r>
            <a:r>
              <a:rPr lang="pt-BR" sz="1800" dirty="0"/>
              <a:t>, B. e H. Moritz, 2005, </a:t>
            </a:r>
            <a:r>
              <a:rPr lang="pt-BR" sz="1800" dirty="0" err="1"/>
              <a:t>Physical</a:t>
            </a:r>
            <a:r>
              <a:rPr lang="pt-BR" sz="1800" dirty="0"/>
              <a:t> </a:t>
            </a:r>
            <a:r>
              <a:rPr lang="pt-BR" sz="1800" dirty="0" err="1"/>
              <a:t>Geodesy</a:t>
            </a:r>
            <a:r>
              <a:rPr lang="pt-BR" sz="1800" dirty="0"/>
              <a:t>. Springer.</a:t>
            </a:r>
          </a:p>
          <a:p>
            <a:r>
              <a:rPr lang="pt-BR" sz="1800" dirty="0" err="1"/>
              <a:t>Jekeli</a:t>
            </a:r>
            <a:r>
              <a:rPr lang="pt-BR" sz="1800" dirty="0"/>
              <a:t>, C., 2012, </a:t>
            </a:r>
            <a:r>
              <a:rPr lang="pt-BR" sz="1800" dirty="0" err="1"/>
              <a:t>Geometric</a:t>
            </a:r>
            <a:r>
              <a:rPr lang="pt-BR" sz="1800" dirty="0"/>
              <a:t> </a:t>
            </a:r>
            <a:r>
              <a:rPr lang="pt-BR" sz="1800" dirty="0" err="1"/>
              <a:t>Reference</a:t>
            </a:r>
            <a:r>
              <a:rPr lang="pt-BR" sz="1800" dirty="0"/>
              <a:t> Systems in </a:t>
            </a:r>
            <a:r>
              <a:rPr lang="pt-BR" sz="1800" dirty="0" err="1"/>
              <a:t>Geodesy</a:t>
            </a:r>
            <a:r>
              <a:rPr lang="pt-BR" sz="1800" dirty="0"/>
              <a:t>. Ohio </a:t>
            </a:r>
            <a:r>
              <a:rPr lang="pt-BR" sz="1800" dirty="0" err="1"/>
              <a:t>State</a:t>
            </a:r>
            <a:r>
              <a:rPr lang="pt-BR" sz="1800" dirty="0"/>
              <a:t> </a:t>
            </a:r>
            <a:r>
              <a:rPr lang="pt-BR" sz="1800" dirty="0" err="1"/>
              <a:t>University</a:t>
            </a:r>
            <a:r>
              <a:rPr lang="pt-BR" sz="1800" dirty="0"/>
              <a:t>, </a:t>
            </a:r>
            <a:r>
              <a:rPr lang="pt-BR" sz="1800" dirty="0" err="1"/>
              <a:t>Division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Geodetic</a:t>
            </a:r>
            <a:r>
              <a:rPr lang="pt-BR" sz="1800" dirty="0"/>
              <a:t> Science, </a:t>
            </a:r>
            <a:r>
              <a:rPr lang="pt-BR" sz="1800" dirty="0" err="1"/>
              <a:t>School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Earth </a:t>
            </a:r>
            <a:r>
              <a:rPr lang="pt-BR" sz="1800" dirty="0" err="1"/>
              <a:t>Sciences</a:t>
            </a:r>
            <a:r>
              <a:rPr lang="pt-BR" sz="1800" dirty="0"/>
              <a:t>, url: </a:t>
            </a:r>
            <a:r>
              <a:rPr lang="pt-BR" sz="1800" u="sng" dirty="0">
                <a:hlinkClick r:id="rId2"/>
              </a:rPr>
              <a:t>http://</a:t>
            </a:r>
            <a:r>
              <a:rPr lang="pt-BR" sz="1800" u="sng" dirty="0" smtClean="0">
                <a:hlinkClick r:id="rId2"/>
              </a:rPr>
              <a:t>hdl.handle.net/1811/51274</a:t>
            </a:r>
            <a:endParaRPr lang="pt-BR" sz="1800" dirty="0" smtClean="0"/>
          </a:p>
          <a:p>
            <a:r>
              <a:rPr lang="pt-BR" sz="1800" dirty="0" err="1" smtClean="0"/>
              <a:t>Krakiwsky</a:t>
            </a:r>
            <a:r>
              <a:rPr lang="pt-BR" sz="1800" dirty="0"/>
              <a:t>, E. J. e Wells, D. E. </a:t>
            </a:r>
            <a:r>
              <a:rPr lang="pt-BR" sz="1800" dirty="0" smtClean="0"/>
              <a:t>1971. </a:t>
            </a:r>
            <a:r>
              <a:rPr lang="pt-BR" sz="1800" dirty="0" err="1" smtClean="0"/>
              <a:t>Coordinate</a:t>
            </a:r>
            <a:r>
              <a:rPr lang="pt-BR" sz="1800" dirty="0" smtClean="0"/>
              <a:t> systems in </a:t>
            </a:r>
            <a:r>
              <a:rPr lang="pt-BR" sz="1800" dirty="0" err="1" smtClean="0"/>
              <a:t>geodesy</a:t>
            </a:r>
            <a:r>
              <a:rPr lang="pt-BR" sz="1800" dirty="0" smtClean="0"/>
              <a:t>, </a:t>
            </a:r>
            <a:r>
              <a:rPr lang="pt-BR" sz="1800" dirty="0" err="1" smtClean="0"/>
              <a:t>Lecture</a:t>
            </a:r>
            <a:r>
              <a:rPr lang="pt-BR" sz="1800" dirty="0" smtClean="0"/>
              <a:t> Notes n. 16, </a:t>
            </a:r>
            <a:r>
              <a:rPr lang="pt-BR" sz="1800" dirty="0" err="1" smtClean="0"/>
              <a:t>Geodesy</a:t>
            </a:r>
            <a:r>
              <a:rPr lang="pt-BR" sz="1800" dirty="0" smtClean="0"/>
              <a:t> </a:t>
            </a:r>
            <a:r>
              <a:rPr lang="pt-BR" sz="1800" dirty="0" err="1" smtClean="0"/>
              <a:t>and</a:t>
            </a:r>
            <a:r>
              <a:rPr lang="pt-BR" sz="1800" dirty="0" smtClean="0"/>
              <a:t> </a:t>
            </a:r>
            <a:r>
              <a:rPr lang="pt-BR" sz="1800" dirty="0" err="1" smtClean="0"/>
              <a:t>Geomatics</a:t>
            </a:r>
            <a:r>
              <a:rPr lang="pt-BR" sz="1800" dirty="0" smtClean="0"/>
              <a:t> </a:t>
            </a:r>
            <a:r>
              <a:rPr lang="pt-BR" sz="1800" dirty="0" err="1" smtClean="0"/>
              <a:t>Engineering</a:t>
            </a:r>
            <a:r>
              <a:rPr lang="pt-BR" sz="1800" dirty="0" smtClean="0"/>
              <a:t>, </a:t>
            </a:r>
            <a:r>
              <a:rPr lang="pt-BR" sz="1800" dirty="0" err="1" smtClean="0"/>
              <a:t>University</a:t>
            </a:r>
            <a:r>
              <a:rPr lang="pt-BR" sz="1800" dirty="0" smtClean="0"/>
              <a:t> </a:t>
            </a:r>
            <a:r>
              <a:rPr lang="pt-BR" sz="1800" dirty="0" err="1" smtClean="0"/>
              <a:t>of</a:t>
            </a:r>
            <a:r>
              <a:rPr lang="pt-BR" sz="1800" dirty="0" smtClean="0"/>
              <a:t> New </a:t>
            </a:r>
            <a:r>
              <a:rPr lang="pt-BR" sz="1800" dirty="0" err="1" smtClean="0"/>
              <a:t>Brunswick</a:t>
            </a:r>
            <a:r>
              <a:rPr lang="pt-BR" sz="1800" dirty="0" smtClean="0"/>
              <a:t>, </a:t>
            </a:r>
            <a:r>
              <a:rPr lang="pt-BR" sz="1800" dirty="0" err="1" smtClean="0"/>
              <a:t>Fredericton</a:t>
            </a:r>
            <a:r>
              <a:rPr lang="pt-BR" sz="1800" dirty="0" smtClean="0"/>
              <a:t>, </a:t>
            </a:r>
            <a:r>
              <a:rPr lang="pt-BR" sz="1800" dirty="0"/>
              <a:t>Canada. </a:t>
            </a:r>
            <a:r>
              <a:rPr lang="pt-BR" sz="1800" dirty="0" smtClean="0"/>
              <a:t>url: </a:t>
            </a:r>
            <a:r>
              <a:rPr lang="pt-BR" sz="1800" dirty="0" smtClean="0">
                <a:hlinkClick r:id="rId3"/>
              </a:rPr>
              <a:t>http</a:t>
            </a:r>
            <a:r>
              <a:rPr lang="pt-BR" sz="1800" dirty="0">
                <a:hlinkClick r:id="rId3"/>
              </a:rPr>
              <a:t>://</a:t>
            </a:r>
            <a:r>
              <a:rPr lang="pt-BR" sz="1800" dirty="0" smtClean="0">
                <a:hlinkClick r:id="rId3"/>
              </a:rPr>
              <a:t>www2.unb.ca/gge/Pubs/LectureNotes.html</a:t>
            </a:r>
            <a:endParaRPr lang="en-US" sz="1800" dirty="0" smtClean="0"/>
          </a:p>
          <a:p>
            <a:r>
              <a:rPr lang="pt-BR" sz="1800" dirty="0" err="1" smtClean="0"/>
              <a:t>Rapp</a:t>
            </a:r>
            <a:r>
              <a:rPr lang="pt-BR" sz="1800" dirty="0"/>
              <a:t>, R. H., 1993, </a:t>
            </a:r>
            <a:r>
              <a:rPr lang="pt-BR" sz="1800" dirty="0" err="1"/>
              <a:t>Geometric</a:t>
            </a:r>
            <a:r>
              <a:rPr lang="pt-BR" sz="1800" dirty="0"/>
              <a:t> </a:t>
            </a:r>
            <a:r>
              <a:rPr lang="pt-BR" sz="1800" dirty="0" err="1"/>
              <a:t>Geodesy</a:t>
            </a:r>
            <a:r>
              <a:rPr lang="pt-BR" sz="1800" dirty="0"/>
              <a:t> - </a:t>
            </a:r>
            <a:r>
              <a:rPr lang="pt-BR" sz="1800" dirty="0" err="1"/>
              <a:t>Part</a:t>
            </a:r>
            <a:r>
              <a:rPr lang="pt-BR" sz="1800" dirty="0"/>
              <a:t> II. Ohio </a:t>
            </a:r>
            <a:r>
              <a:rPr lang="pt-BR" sz="1800" dirty="0" err="1"/>
              <a:t>State</a:t>
            </a:r>
            <a:r>
              <a:rPr lang="pt-BR" sz="1800" dirty="0"/>
              <a:t> </a:t>
            </a:r>
            <a:r>
              <a:rPr lang="pt-BR" sz="1800" dirty="0" err="1"/>
              <a:t>University</a:t>
            </a:r>
            <a:r>
              <a:rPr lang="pt-BR" sz="1800" dirty="0"/>
              <a:t> </a:t>
            </a:r>
            <a:r>
              <a:rPr lang="pt-BR" sz="1800" dirty="0" err="1"/>
              <a:t>Department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Geodetic</a:t>
            </a:r>
            <a:r>
              <a:rPr lang="pt-BR" sz="1800" dirty="0"/>
              <a:t> Science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Surveying</a:t>
            </a:r>
            <a:r>
              <a:rPr lang="pt-BR" sz="1800" dirty="0"/>
              <a:t>, url:</a:t>
            </a:r>
            <a:r>
              <a:rPr lang="pt-BR" sz="1800" u="sng" dirty="0">
                <a:hlinkClick r:id="rId4"/>
              </a:rPr>
              <a:t>http://</a:t>
            </a:r>
            <a:r>
              <a:rPr lang="pt-BR" sz="1800" u="sng" dirty="0" smtClean="0">
                <a:hlinkClick r:id="rId4"/>
              </a:rPr>
              <a:t>hdl.handle.net/1811/24409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721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76672"/>
            <a:ext cx="84895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Para definir um sistema de coordenadas, é necessário especificar 3 coisas: 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1) a localização da origem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2) a orientação dos três eixos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3) os parâmetros que definem a posição de um ponto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7504" y="6347528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Krakiwsky</a:t>
            </a:r>
            <a:r>
              <a:rPr lang="pt-BR" dirty="0" smtClean="0"/>
              <a:t> e Wells (1971)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7223" y="3645024"/>
            <a:ext cx="8565257" cy="249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4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76672"/>
            <a:ext cx="84895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Para definir um sistema de coordenadas, é necessário especificar 3 coisas: 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1) a localização da origem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2) a orientação dos três eixos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3) os parâmetros que definem a posição de um ponto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7504" y="6347528"/>
            <a:ext cx="1986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Krakiwsky</a:t>
            </a:r>
            <a:r>
              <a:rPr lang="pt-BR" sz="1400" dirty="0" smtClean="0"/>
              <a:t> e Wells (1971)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327223" y="4544261"/>
            <a:ext cx="8565257" cy="154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3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76672"/>
            <a:ext cx="84895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Para definir um sistema de coordenadas, é necessário especificar 3 coisas: 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1) a localização da origem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2) a orientação dos três eixos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3) os parâmetros que definem a posição de um ponto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504" y="6347528"/>
            <a:ext cx="1986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Krakiwsky</a:t>
            </a:r>
            <a:r>
              <a:rPr lang="pt-BR" sz="1400" dirty="0" smtClean="0"/>
              <a:t> e Wells (1971)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743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04664"/>
            <a:ext cx="8489555" cy="283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sistemas de coordenadas utilizados aqui são </a:t>
            </a:r>
            <a:r>
              <a:rPr lang="pt-BR" sz="4400" b="1" dirty="0" smtClean="0"/>
              <a:t>terrestres</a:t>
            </a:r>
            <a:r>
              <a:rPr lang="pt-BR" sz="4400" dirty="0" smtClean="0"/>
              <a:t> porque são fixos na Terra e </a:t>
            </a:r>
            <a:r>
              <a:rPr lang="pt-BR" sz="4400" dirty="0" err="1" smtClean="0"/>
              <a:t>rotacionam</a:t>
            </a:r>
            <a:r>
              <a:rPr lang="pt-BR" sz="4400" dirty="0" smtClean="0"/>
              <a:t> junto com ela.</a:t>
            </a:r>
          </a:p>
          <a:p>
            <a:pPr algn="ctr"/>
            <a:endParaRPr lang="pt-BR" sz="4400" dirty="0"/>
          </a:p>
          <a:p>
            <a:pPr algn="ctr"/>
            <a:endParaRPr lang="pt-BR" sz="44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107504" y="6347528"/>
            <a:ext cx="1986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Krakiwsky</a:t>
            </a:r>
            <a:r>
              <a:rPr lang="pt-BR" sz="1400" dirty="0" smtClean="0"/>
              <a:t> e Wells (1971)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890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04664"/>
            <a:ext cx="8489555" cy="283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sistemas de coordenadas utilizados aqui são </a:t>
            </a:r>
            <a:r>
              <a:rPr lang="pt-BR" sz="4400" b="1" dirty="0" smtClean="0"/>
              <a:t>terrestres</a:t>
            </a:r>
            <a:r>
              <a:rPr lang="pt-BR" sz="4400" dirty="0" smtClean="0"/>
              <a:t> porque são fixos na Terra e </a:t>
            </a:r>
            <a:r>
              <a:rPr lang="pt-BR" sz="4400" dirty="0" err="1" smtClean="0"/>
              <a:t>rotacionam</a:t>
            </a:r>
            <a:r>
              <a:rPr lang="pt-BR" sz="4400" dirty="0" smtClean="0"/>
              <a:t> junto com ela.</a:t>
            </a:r>
          </a:p>
          <a:p>
            <a:pPr algn="ctr"/>
            <a:endParaRPr lang="pt-BR" sz="4400" dirty="0"/>
          </a:p>
          <a:p>
            <a:pPr algn="ctr"/>
            <a:endParaRPr lang="pt-BR" sz="44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3399402"/>
            <a:ext cx="8489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Estes sistemas podem ser </a:t>
            </a:r>
            <a:r>
              <a:rPr lang="pt-BR" sz="4400" b="1" dirty="0" smtClean="0"/>
              <a:t>geocêntricos</a:t>
            </a:r>
            <a:r>
              <a:rPr lang="pt-BR" sz="4400" dirty="0" smtClean="0"/>
              <a:t> ou </a:t>
            </a:r>
            <a:r>
              <a:rPr lang="pt-BR" sz="4400" b="1" dirty="0" smtClean="0"/>
              <a:t>topocêntricos</a:t>
            </a:r>
            <a:r>
              <a:rPr lang="pt-BR" sz="4400" dirty="0" smtClean="0"/>
              <a:t>. A diferença básica é a localização da origem.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7504" y="6347528"/>
            <a:ext cx="1986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Krakiwsky</a:t>
            </a:r>
            <a:r>
              <a:rPr lang="pt-BR" sz="1400" dirty="0" smtClean="0"/>
              <a:t> e Wells (1971)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726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585262"/>
            <a:ext cx="8489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Sistemas terrestres </a:t>
            </a:r>
            <a:r>
              <a:rPr lang="pt-BR" sz="4400" b="1" dirty="0" smtClean="0"/>
              <a:t>geocêntricos</a:t>
            </a:r>
            <a:r>
              <a:rPr lang="pt-BR" sz="4400" dirty="0" smtClean="0"/>
              <a:t> têm origem próxima ao centro da Terra.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7504" y="6347528"/>
            <a:ext cx="1986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Krakiwsky</a:t>
            </a:r>
            <a:r>
              <a:rPr lang="pt-BR" sz="1400" dirty="0" smtClean="0"/>
              <a:t> e Wells (1971)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986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1413</Words>
  <Application>Microsoft Office PowerPoint</Application>
  <PresentationFormat>Apresentação na tela (4:3)</PresentationFormat>
  <Paragraphs>473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Tema do Office</vt:lpstr>
      <vt:lpstr>Camada equivalente aplicada ao processamento e interpretação de dados de campos potenciais </vt:lpstr>
      <vt:lpstr>Sistemas de coordenadas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63</cp:revision>
  <dcterms:created xsi:type="dcterms:W3CDTF">2016-10-05T21:25:32Z</dcterms:created>
  <dcterms:modified xsi:type="dcterms:W3CDTF">2016-10-13T13:09:13Z</dcterms:modified>
</cp:coreProperties>
</file>