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72" r:id="rId3"/>
    <p:sldId id="273" r:id="rId4"/>
    <p:sldId id="282" r:id="rId5"/>
    <p:sldId id="284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2" r:id="rId20"/>
    <p:sldId id="341" r:id="rId21"/>
    <p:sldId id="344" r:id="rId22"/>
    <p:sldId id="345" r:id="rId23"/>
    <p:sldId id="346" r:id="rId24"/>
    <p:sldId id="347" r:id="rId25"/>
    <p:sldId id="348" r:id="rId26"/>
    <p:sldId id="352" r:id="rId27"/>
    <p:sldId id="349" r:id="rId28"/>
    <p:sldId id="350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5" r:id="rId37"/>
    <p:sldId id="362" r:id="rId38"/>
    <p:sldId id="361" r:id="rId39"/>
    <p:sldId id="363" r:id="rId40"/>
    <p:sldId id="366" r:id="rId41"/>
    <p:sldId id="367" r:id="rId42"/>
    <p:sldId id="368" r:id="rId43"/>
    <p:sldId id="274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9" d="100"/>
          <a:sy n="59" d="100"/>
        </p:scale>
        <p:origin x="-1590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35D6-EE2A-430C-8A97-FAF656AE9F7E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2D64E-E67B-4A5C-903A-C54301E9C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7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8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.png"/><Relationship Id="rId3" Type="http://schemas.openxmlformats.org/officeDocument/2006/relationships/image" Target="../media/image21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24" Type="http://schemas.openxmlformats.org/officeDocument/2006/relationships/image" Target="../media/image34.png"/><Relationship Id="rId5" Type="http://schemas.openxmlformats.org/officeDocument/2006/relationships/image" Target="../media/image57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9" Type="http://schemas.openxmlformats.org/officeDocument/2006/relationships/image" Target="../media/image29.png"/><Relationship Id="rId4" Type="http://schemas.openxmlformats.org/officeDocument/2006/relationships/image" Target="../media/image22.png"/><Relationship Id="rId14" Type="http://schemas.openxmlformats.org/officeDocument/2006/relationships/image" Target="../media/image67.png"/><Relationship Id="rId2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.png"/><Relationship Id="rId3" Type="http://schemas.openxmlformats.org/officeDocument/2006/relationships/image" Target="../media/image21.png"/><Relationship Id="rId21" Type="http://schemas.openxmlformats.org/officeDocument/2006/relationships/image" Target="../media/image10.png"/><Relationship Id="rId7" Type="http://schemas.openxmlformats.org/officeDocument/2006/relationships/image" Target="../media/image24.png"/><Relationship Id="rId17" Type="http://schemas.openxmlformats.org/officeDocument/2006/relationships/image" Target="../media/image26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24" Type="http://schemas.openxmlformats.org/officeDocument/2006/relationships/image" Target="../media/image38.png"/><Relationship Id="rId5" Type="http://schemas.openxmlformats.org/officeDocument/2006/relationships/image" Target="../media/image57.png"/><Relationship Id="rId15" Type="http://schemas.openxmlformats.org/officeDocument/2006/relationships/image" Target="../media/image25.png"/><Relationship Id="rId23" Type="http://schemas.openxmlformats.org/officeDocument/2006/relationships/image" Target="../media/image32.png"/><Relationship Id="rId19" Type="http://schemas.openxmlformats.org/officeDocument/2006/relationships/image" Target="../media/image28.png"/><Relationship Id="rId4" Type="http://schemas.openxmlformats.org/officeDocument/2006/relationships/image" Target="../media/image22.png"/><Relationship Id="rId14" Type="http://schemas.openxmlformats.org/officeDocument/2006/relationships/image" Target="../media/image67.png"/><Relationship Id="rId22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.png"/><Relationship Id="rId3" Type="http://schemas.openxmlformats.org/officeDocument/2006/relationships/image" Target="../media/image21.png"/><Relationship Id="rId21" Type="http://schemas.openxmlformats.org/officeDocument/2006/relationships/image" Target="../media/image10.png"/><Relationship Id="rId7" Type="http://schemas.openxmlformats.org/officeDocument/2006/relationships/image" Target="../media/image24.png"/><Relationship Id="rId17" Type="http://schemas.openxmlformats.org/officeDocument/2006/relationships/image" Target="../media/image26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57.png"/><Relationship Id="rId15" Type="http://schemas.openxmlformats.org/officeDocument/2006/relationships/image" Target="../media/image25.png"/><Relationship Id="rId23" Type="http://schemas.openxmlformats.org/officeDocument/2006/relationships/image" Target="../media/image40.png"/><Relationship Id="rId19" Type="http://schemas.openxmlformats.org/officeDocument/2006/relationships/image" Target="../media/image28.png"/><Relationship Id="rId4" Type="http://schemas.openxmlformats.org/officeDocument/2006/relationships/image" Target="../media/image22.png"/><Relationship Id="rId14" Type="http://schemas.openxmlformats.org/officeDocument/2006/relationships/image" Target="../media/image67.png"/><Relationship Id="rId22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.png"/><Relationship Id="rId3" Type="http://schemas.openxmlformats.org/officeDocument/2006/relationships/image" Target="../media/image21.png"/><Relationship Id="rId21" Type="http://schemas.openxmlformats.org/officeDocument/2006/relationships/image" Target="../media/image10.png"/><Relationship Id="rId7" Type="http://schemas.openxmlformats.org/officeDocument/2006/relationships/image" Target="../media/image24.png"/><Relationship Id="rId17" Type="http://schemas.openxmlformats.org/officeDocument/2006/relationships/image" Target="../media/image26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57.png"/><Relationship Id="rId15" Type="http://schemas.openxmlformats.org/officeDocument/2006/relationships/image" Target="../media/image25.png"/><Relationship Id="rId23" Type="http://schemas.openxmlformats.org/officeDocument/2006/relationships/image" Target="../media/image41.png"/><Relationship Id="rId19" Type="http://schemas.openxmlformats.org/officeDocument/2006/relationships/image" Target="../media/image28.png"/><Relationship Id="rId4" Type="http://schemas.openxmlformats.org/officeDocument/2006/relationships/image" Target="../media/image22.png"/><Relationship Id="rId14" Type="http://schemas.openxmlformats.org/officeDocument/2006/relationships/image" Target="../media/image67.png"/><Relationship Id="rId22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42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9" Type="http://schemas.openxmlformats.org/officeDocument/2006/relationships/image" Target="../media/image10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42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9" Type="http://schemas.openxmlformats.org/officeDocument/2006/relationships/image" Target="../media/image10.png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6.png"/><Relationship Id="rId7" Type="http://schemas.openxmlformats.org/officeDocument/2006/relationships/image" Target="../media/image42.png"/><Relationship Id="rId12" Type="http://schemas.openxmlformats.org/officeDocument/2006/relationships/image" Target="../media/image44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9" Type="http://schemas.openxmlformats.org/officeDocument/2006/relationships/image" Target="../media/image10.pn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1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49.png"/><Relationship Id="rId10" Type="http://schemas.openxmlformats.org/officeDocument/2006/relationships/image" Target="../media/image35.png"/><Relationship Id="rId19" Type="http://schemas.openxmlformats.org/officeDocument/2006/relationships/image" Target="../media/image21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18" Type="http://schemas.openxmlformats.org/officeDocument/2006/relationships/image" Target="../media/image58.png"/><Relationship Id="rId3" Type="http://schemas.openxmlformats.org/officeDocument/2006/relationships/image" Target="../media/image48.png"/><Relationship Id="rId21" Type="http://schemas.openxmlformats.org/officeDocument/2006/relationships/image" Target="../media/image53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1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54.png"/><Relationship Id="rId10" Type="http://schemas.openxmlformats.org/officeDocument/2006/relationships/image" Target="../media/image35.png"/><Relationship Id="rId19" Type="http://schemas.openxmlformats.org/officeDocument/2006/relationships/image" Target="../media/image62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Relationship Id="rId22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50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2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51.png"/><Relationship Id="rId10" Type="http://schemas.openxmlformats.org/officeDocument/2006/relationships/image" Target="../media/image35.png"/><Relationship Id="rId19" Type="http://schemas.openxmlformats.org/officeDocument/2006/relationships/image" Target="../media/image58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18" Type="http://schemas.openxmlformats.org/officeDocument/2006/relationships/image" Target="../media/image52.png"/><Relationship Id="rId3" Type="http://schemas.openxmlformats.org/officeDocument/2006/relationships/image" Target="../media/image48.png"/><Relationship Id="rId21" Type="http://schemas.openxmlformats.org/officeDocument/2006/relationships/image" Target="../media/image65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3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64.png"/><Relationship Id="rId23" Type="http://schemas.openxmlformats.org/officeDocument/2006/relationships/image" Target="../media/image50.png"/><Relationship Id="rId10" Type="http://schemas.openxmlformats.org/officeDocument/2006/relationships/image" Target="../media/image35.png"/><Relationship Id="rId19" Type="http://schemas.openxmlformats.org/officeDocument/2006/relationships/image" Target="../media/image21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Relationship Id="rId22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18" Type="http://schemas.openxmlformats.org/officeDocument/2006/relationships/image" Target="../media/image68.png"/><Relationship Id="rId3" Type="http://schemas.openxmlformats.org/officeDocument/2006/relationships/image" Target="../media/image48.png"/><Relationship Id="rId21" Type="http://schemas.openxmlformats.org/officeDocument/2006/relationships/image" Target="../media/image58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2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51.png"/><Relationship Id="rId10" Type="http://schemas.openxmlformats.org/officeDocument/2006/relationships/image" Target="../media/image35.png"/><Relationship Id="rId19" Type="http://schemas.openxmlformats.org/officeDocument/2006/relationships/image" Target="../media/image69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Relationship Id="rId22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18" Type="http://schemas.openxmlformats.org/officeDocument/2006/relationships/image" Target="../media/image70.png"/><Relationship Id="rId3" Type="http://schemas.openxmlformats.org/officeDocument/2006/relationships/image" Target="../media/image48.png"/><Relationship Id="rId21" Type="http://schemas.openxmlformats.org/officeDocument/2006/relationships/image" Target="../media/image50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2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51.png"/><Relationship Id="rId10" Type="http://schemas.openxmlformats.org/officeDocument/2006/relationships/image" Target="../media/image35.png"/><Relationship Id="rId19" Type="http://schemas.openxmlformats.org/officeDocument/2006/relationships/image" Target="../media/image53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18" Type="http://schemas.openxmlformats.org/officeDocument/2006/relationships/image" Target="../media/image70.png"/><Relationship Id="rId3" Type="http://schemas.openxmlformats.org/officeDocument/2006/relationships/image" Target="../media/image48.png"/><Relationship Id="rId21" Type="http://schemas.openxmlformats.org/officeDocument/2006/relationships/image" Target="../media/image58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2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51.png"/><Relationship Id="rId10" Type="http://schemas.openxmlformats.org/officeDocument/2006/relationships/image" Target="../media/image35.png"/><Relationship Id="rId19" Type="http://schemas.openxmlformats.org/officeDocument/2006/relationships/image" Target="../media/image71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Relationship Id="rId22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18" Type="http://schemas.openxmlformats.org/officeDocument/2006/relationships/image" Target="../media/image70.png"/><Relationship Id="rId3" Type="http://schemas.openxmlformats.org/officeDocument/2006/relationships/image" Target="../media/image48.png"/><Relationship Id="rId21" Type="http://schemas.openxmlformats.org/officeDocument/2006/relationships/image" Target="../media/image53.png"/><Relationship Id="rId7" Type="http://schemas.openxmlformats.org/officeDocument/2006/relationships/image" Target="../media/image42.png"/><Relationship Id="rId12" Type="http://schemas.openxmlformats.org/officeDocument/2006/relationships/image" Target="../media/image43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2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51.png"/><Relationship Id="rId23" Type="http://schemas.openxmlformats.org/officeDocument/2006/relationships/image" Target="../media/image50.png"/><Relationship Id="rId10" Type="http://schemas.openxmlformats.org/officeDocument/2006/relationships/image" Target="../media/image35.png"/><Relationship Id="rId19" Type="http://schemas.openxmlformats.org/officeDocument/2006/relationships/image" Target="../media/image72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Relationship Id="rId22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74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58.png"/><Relationship Id="rId10" Type="http://schemas.openxmlformats.org/officeDocument/2006/relationships/image" Target="../media/image32.png"/><Relationship Id="rId9" Type="http://schemas.openxmlformats.org/officeDocument/2006/relationships/image" Target="../media/image10.png"/><Relationship Id="rId1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5.png"/><Relationship Id="rId12" Type="http://schemas.openxmlformats.org/officeDocument/2006/relationships/image" Target="../media/image44.png"/><Relationship Id="rId17" Type="http://schemas.openxmlformats.org/officeDocument/2006/relationships/image" Target="../media/image77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58.png"/><Relationship Id="rId10" Type="http://schemas.openxmlformats.org/officeDocument/2006/relationships/image" Target="../media/image32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80.png"/><Relationship Id="rId3" Type="http://schemas.openxmlformats.org/officeDocument/2006/relationships/image" Target="../media/image35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0" Type="http://schemas.openxmlformats.org/officeDocument/2006/relationships/image" Target="../media/image79.png"/><Relationship Id="rId9" Type="http://schemas.openxmlformats.org/officeDocument/2006/relationships/image" Target="../media/image10.png"/><Relationship Id="rId1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81.png"/><Relationship Id="rId3" Type="http://schemas.openxmlformats.org/officeDocument/2006/relationships/image" Target="../media/image35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0" Type="http://schemas.openxmlformats.org/officeDocument/2006/relationships/image" Target="../media/image79.png"/><Relationship Id="rId9" Type="http://schemas.openxmlformats.org/officeDocument/2006/relationships/image" Target="../media/image10.png"/><Relationship Id="rId1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82.png"/><Relationship Id="rId3" Type="http://schemas.openxmlformats.org/officeDocument/2006/relationships/image" Target="../media/image35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0" Type="http://schemas.openxmlformats.org/officeDocument/2006/relationships/image" Target="../media/image79.png"/><Relationship Id="rId9" Type="http://schemas.openxmlformats.org/officeDocument/2006/relationships/image" Target="../media/image10.png"/><Relationship Id="rId1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9.png"/><Relationship Id="rId3" Type="http://schemas.openxmlformats.org/officeDocument/2006/relationships/image" Target="../media/image83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27.png"/><Relationship Id="rId5" Type="http://schemas.openxmlformats.org/officeDocument/2006/relationships/image" Target="../media/image78.png"/><Relationship Id="rId10" Type="http://schemas.openxmlformats.org/officeDocument/2006/relationships/image" Target="../media/image57.png"/><Relationship Id="rId4" Type="http://schemas.openxmlformats.org/officeDocument/2006/relationships/image" Target="../media/image77.png"/><Relationship Id="rId9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9.png"/><Relationship Id="rId3" Type="http://schemas.openxmlformats.org/officeDocument/2006/relationships/image" Target="../media/image83.png"/><Relationship Id="rId7" Type="http://schemas.openxmlformats.org/officeDocument/2006/relationships/image" Target="../media/image90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27.png"/><Relationship Id="rId5" Type="http://schemas.openxmlformats.org/officeDocument/2006/relationships/image" Target="../media/image78.png"/><Relationship Id="rId10" Type="http://schemas.openxmlformats.org/officeDocument/2006/relationships/image" Target="../media/image57.png"/><Relationship Id="rId4" Type="http://schemas.openxmlformats.org/officeDocument/2006/relationships/image" Target="../media/image77.png"/><Relationship Id="rId9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1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27.png"/><Relationship Id="rId4" Type="http://schemas.openxmlformats.org/officeDocument/2006/relationships/image" Target="../media/image78.png"/><Relationship Id="rId9" Type="http://schemas.openxmlformats.org/officeDocument/2006/relationships/image" Target="../media/image57.png"/><Relationship Id="rId1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1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27.png"/><Relationship Id="rId4" Type="http://schemas.openxmlformats.org/officeDocument/2006/relationships/image" Target="../media/image78.png"/><Relationship Id="rId9" Type="http://schemas.openxmlformats.org/officeDocument/2006/relationships/image" Target="../media/image57.png"/><Relationship Id="rId1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1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17" Type="http://schemas.openxmlformats.org/officeDocument/2006/relationships/image" Target="../media/image95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27.png"/><Relationship Id="rId4" Type="http://schemas.openxmlformats.org/officeDocument/2006/relationships/image" Target="../media/image78.png"/><Relationship Id="rId9" Type="http://schemas.openxmlformats.org/officeDocument/2006/relationships/image" Target="../media/image57.png"/><Relationship Id="rId14" Type="http://schemas.openxmlformats.org/officeDocument/2006/relationships/image" Target="../media/image9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9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89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78.png"/><Relationship Id="rId9" Type="http://schemas.openxmlformats.org/officeDocument/2006/relationships/image" Target="../media/image27.png"/><Relationship Id="rId14" Type="http://schemas.openxmlformats.org/officeDocument/2006/relationships/image" Target="../media/image9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9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89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78.png"/><Relationship Id="rId9" Type="http://schemas.openxmlformats.org/officeDocument/2006/relationships/image" Target="../media/image27.png"/><Relationship Id="rId14" Type="http://schemas.openxmlformats.org/officeDocument/2006/relationships/image" Target="../media/image9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9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89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78.png"/><Relationship Id="rId9" Type="http://schemas.openxmlformats.org/officeDocument/2006/relationships/image" Target="../media/image27.png"/><Relationship Id="rId1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5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2.png"/><Relationship Id="rId10" Type="http://schemas.openxmlformats.org/officeDocument/2006/relationships/image" Target="../media/image27.png"/><Relationship Id="rId4" Type="http://schemas.openxmlformats.org/officeDocument/2006/relationships/image" Target="../media/image78.png"/><Relationship Id="rId9" Type="http://schemas.openxmlformats.org/officeDocument/2006/relationships/image" Target="../media/image57.png"/><Relationship Id="rId14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5.png"/><Relationship Id="rId3" Type="http://schemas.openxmlformats.org/officeDocument/2006/relationships/image" Target="../media/image102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8.png"/><Relationship Id="rId5" Type="http://schemas.openxmlformats.org/officeDocument/2006/relationships/image" Target="../media/image83.png"/><Relationship Id="rId15" Type="http://schemas.openxmlformats.org/officeDocument/2006/relationships/image" Target="../media/image106.png"/><Relationship Id="rId10" Type="http://schemas.openxmlformats.org/officeDocument/2006/relationships/image" Target="../media/image27.png"/><Relationship Id="rId4" Type="http://schemas.openxmlformats.org/officeDocument/2006/relationships/image" Target="../media/image103.png"/><Relationship Id="rId9" Type="http://schemas.openxmlformats.org/officeDocument/2006/relationships/image" Target="../media/image57.png"/><Relationship Id="rId1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7.png"/><Relationship Id="rId28" Type="http://schemas.openxmlformats.org/officeDocument/2006/relationships/image" Target="../media/image99.png"/><Relationship Id="rId31" Type="http://schemas.openxmlformats.org/officeDocument/2006/relationships/image" Target="../media/image1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30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10.png"/><Relationship Id="rId5" Type="http://schemas.openxmlformats.org/officeDocument/2006/relationships/image" Target="../media/image57.png"/><Relationship Id="rId28" Type="http://schemas.openxmlformats.org/officeDocument/2006/relationships/image" Target="../media/image99.png"/><Relationship Id="rId31" Type="http://schemas.openxmlformats.org/officeDocument/2006/relationships/image" Target="../media/image18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30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20.png"/><Relationship Id="rId5" Type="http://schemas.openxmlformats.org/officeDocument/2006/relationships/image" Target="../media/image57.png"/><Relationship Id="rId31" Type="http://schemas.openxmlformats.org/officeDocument/2006/relationships/image" Target="../media/image19.png"/><Relationship Id="rId4" Type="http://schemas.openxmlformats.org/officeDocument/2006/relationships/image" Target="../media/image56.png"/><Relationship Id="rId14" Type="http://schemas.openxmlformats.org/officeDocument/2006/relationships/image" Target="../media/image67.png"/><Relationship Id="rId30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6.png"/><Relationship Id="rId3" Type="http://schemas.openxmlformats.org/officeDocument/2006/relationships/image" Target="../media/image21.png"/><Relationship Id="rId21" Type="http://schemas.openxmlformats.org/officeDocument/2006/relationships/image" Target="../media/image29.png"/><Relationship Id="rId7" Type="http://schemas.openxmlformats.org/officeDocument/2006/relationships/image" Target="../media/image24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7.png"/><Relationship Id="rId15" Type="http://schemas.openxmlformats.org/officeDocument/2006/relationships/image" Target="../media/image25.png"/><Relationship Id="rId23" Type="http://schemas.openxmlformats.org/officeDocument/2006/relationships/image" Target="../media/image30.png"/><Relationship Id="rId19" Type="http://schemas.openxmlformats.org/officeDocument/2006/relationships/image" Target="../media/image27.png"/><Relationship Id="rId4" Type="http://schemas.openxmlformats.org/officeDocument/2006/relationships/image" Target="../media/image22.png"/><Relationship Id="rId14" Type="http://schemas.openxmlformats.org/officeDocument/2006/relationships/image" Target="../media/image67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1733884" y="369288"/>
            <a:ext cx="5652000" cy="5652000"/>
            <a:chOff x="1733884" y="369288"/>
            <a:chExt cx="5652000" cy="5652000"/>
          </a:xfrm>
        </p:grpSpPr>
        <p:sp>
          <p:nvSpPr>
            <p:cNvPr id="4" name="Arco 3"/>
            <p:cNvSpPr/>
            <p:nvPr/>
          </p:nvSpPr>
          <p:spPr>
            <a:xfrm>
              <a:off x="1733884" y="369288"/>
              <a:ext cx="5652000" cy="5652000"/>
            </a:xfrm>
            <a:prstGeom prst="arc">
              <a:avLst>
                <a:gd name="adj1" fmla="val 10807576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733884" y="3181220"/>
              <a:ext cx="565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to 6"/>
          <p:cNvCxnSpPr/>
          <p:nvPr/>
        </p:nvCxnSpPr>
        <p:spPr>
          <a:xfrm flipH="1" flipV="1">
            <a:off x="2059592" y="1880824"/>
            <a:ext cx="1023571" cy="710282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6579" r="-115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023592" y="18448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/>
          <p:cNvCxnSpPr>
            <a:stCxn id="4" idx="1"/>
          </p:cNvCxnSpPr>
          <p:nvPr/>
        </p:nvCxnSpPr>
        <p:spPr>
          <a:xfrm flipV="1">
            <a:off x="4559884" y="1124744"/>
            <a:ext cx="1884324" cy="20705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 noChangeAspect="1"/>
          </p:cNvCxnSpPr>
          <p:nvPr/>
        </p:nvCxnSpPr>
        <p:spPr>
          <a:xfrm flipV="1">
            <a:off x="6472637" y="764704"/>
            <a:ext cx="303475" cy="33346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852443" y="3212976"/>
                <a:ext cx="591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443" y="3212976"/>
                <a:ext cx="591765" cy="461665"/>
              </a:xfrm>
              <a:prstGeom prst="rect">
                <a:avLst/>
              </a:prstGeom>
              <a:blipFill rotWithShape="1">
                <a:blip r:embed="rId19"/>
                <a:stretch>
                  <a:fillRect t="-6579" r="-123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380645" y="3742000"/>
                <a:ext cx="265585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Isso permite dividir a integral de superfície em duas partes, uma avaliada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 smtClean="0"/>
                  <a:t> e a outra avaliada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45" y="3742000"/>
                <a:ext cx="2655851" cy="1631216"/>
              </a:xfrm>
              <a:prstGeom prst="rect">
                <a:avLst/>
              </a:prstGeom>
              <a:blipFill rotWithShape="1">
                <a:blip r:embed="rId21"/>
                <a:stretch>
                  <a:fillRect l="-1149" t="-1873" b="-59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11040" y="4149080"/>
                <a:ext cx="6077433" cy="12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6077433" cy="128150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907297" y="5517232"/>
                <a:ext cx="5109156" cy="12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97" y="5517232"/>
                <a:ext cx="5109156" cy="128150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1733884" y="369288"/>
            <a:ext cx="5652000" cy="5652000"/>
            <a:chOff x="1733884" y="369288"/>
            <a:chExt cx="5652000" cy="5652000"/>
          </a:xfrm>
        </p:grpSpPr>
        <p:sp>
          <p:nvSpPr>
            <p:cNvPr id="4" name="Arco 3"/>
            <p:cNvSpPr/>
            <p:nvPr/>
          </p:nvSpPr>
          <p:spPr>
            <a:xfrm>
              <a:off x="1733884" y="369288"/>
              <a:ext cx="5652000" cy="5652000"/>
            </a:xfrm>
            <a:prstGeom prst="arc">
              <a:avLst>
                <a:gd name="adj1" fmla="val 10807576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733884" y="3181220"/>
              <a:ext cx="565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to 6"/>
          <p:cNvCxnSpPr/>
          <p:nvPr/>
        </p:nvCxnSpPr>
        <p:spPr>
          <a:xfrm flipH="1" flipV="1">
            <a:off x="2059592" y="1880824"/>
            <a:ext cx="1023571" cy="710282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6579" r="-115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023592" y="18448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6077433" cy="12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6077433" cy="12815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/>
          <p:cNvCxnSpPr>
            <a:stCxn id="4" idx="1"/>
          </p:cNvCxnSpPr>
          <p:nvPr/>
        </p:nvCxnSpPr>
        <p:spPr>
          <a:xfrm flipV="1">
            <a:off x="4559884" y="1124744"/>
            <a:ext cx="1884324" cy="20705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 noChangeAspect="1"/>
          </p:cNvCxnSpPr>
          <p:nvPr/>
        </p:nvCxnSpPr>
        <p:spPr>
          <a:xfrm flipV="1">
            <a:off x="6472637" y="764704"/>
            <a:ext cx="303475" cy="33346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20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380645" y="4017258"/>
                <a:ext cx="265585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Note que a normal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sz="2000" b="1" i="0" smtClean="0">
                                <a:latin typeface="Cambria Math"/>
                              </a:rPr>
                              <m:t>𝐧</m:t>
                            </m:r>
                          </m:e>
                        </m:acc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 smtClean="0"/>
                  <a:t> coincide com o vetor unitário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2000" b="1" i="0" smtClean="0">
                            <a:latin typeface="Cambria Math"/>
                          </a:rPr>
                          <m:t>𝐳</m:t>
                        </m:r>
                      </m:e>
                    </m:acc>
                  </m:oMath>
                </a14:m>
                <a:r>
                  <a:rPr lang="pt-BR" sz="2000" dirty="0" smtClean="0"/>
                  <a:t> na direção do eixo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pt-BR" sz="2000" dirty="0" smtClean="0"/>
                  <a:t> e que o elemento de área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r>
                      <a:rPr lang="pt-BR" sz="2000" b="0" i="1" smtClean="0">
                        <a:latin typeface="Cambria Math"/>
                      </a:rPr>
                      <m:t>𝑑𝑥𝑑𝑦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45" y="4017258"/>
                <a:ext cx="2655851" cy="1938992"/>
              </a:xfrm>
              <a:prstGeom prst="rect">
                <a:avLst/>
              </a:prstGeom>
              <a:blipFill rotWithShape="1">
                <a:blip r:embed="rId22"/>
                <a:stretch>
                  <a:fillRect l="-2299" t="-1887" r="-8736" b="-22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827584" y="5517232"/>
                <a:ext cx="5145319" cy="12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𝐳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𝐳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517232"/>
                <a:ext cx="5145319" cy="128150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1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1733884" y="369288"/>
            <a:ext cx="5652000" cy="5652000"/>
            <a:chOff x="1733884" y="369288"/>
            <a:chExt cx="5652000" cy="5652000"/>
          </a:xfrm>
        </p:grpSpPr>
        <p:sp>
          <p:nvSpPr>
            <p:cNvPr id="4" name="Arco 3"/>
            <p:cNvSpPr/>
            <p:nvPr/>
          </p:nvSpPr>
          <p:spPr>
            <a:xfrm>
              <a:off x="1733884" y="369288"/>
              <a:ext cx="5652000" cy="5652000"/>
            </a:xfrm>
            <a:prstGeom prst="arc">
              <a:avLst>
                <a:gd name="adj1" fmla="val 10807576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733884" y="3181220"/>
              <a:ext cx="565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to 6"/>
          <p:cNvCxnSpPr/>
          <p:nvPr/>
        </p:nvCxnSpPr>
        <p:spPr>
          <a:xfrm flipH="1" flipV="1">
            <a:off x="2059592" y="1880824"/>
            <a:ext cx="1023571" cy="710282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6579" r="-115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023592" y="18448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6077433" cy="12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6077433" cy="12815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/>
          <p:cNvCxnSpPr>
            <a:stCxn id="4" idx="1"/>
          </p:cNvCxnSpPr>
          <p:nvPr/>
        </p:nvCxnSpPr>
        <p:spPr>
          <a:xfrm flipV="1">
            <a:off x="4559884" y="1124744"/>
            <a:ext cx="1884324" cy="20705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 noChangeAspect="1"/>
          </p:cNvCxnSpPr>
          <p:nvPr/>
        </p:nvCxnSpPr>
        <p:spPr>
          <a:xfrm flipV="1">
            <a:off x="6472637" y="764704"/>
            <a:ext cx="303475" cy="33346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907297" y="5517232"/>
                <a:ext cx="3906454" cy="12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97" y="5517232"/>
                <a:ext cx="3906454" cy="128150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5868144" y="5393255"/>
                <a:ext cx="3297826" cy="134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Consequentemente, as derivadas na direção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sz="2000" b="1">
                                <a:latin typeface="Cambria Math"/>
                              </a:rPr>
                              <m:t>𝐧</m:t>
                            </m:r>
                          </m:e>
                        </m:acc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 smtClean="0"/>
                  <a:t> equivalem à derivada parcial em relação à coordenada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𝑧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393255"/>
                <a:ext cx="3297826" cy="1348113"/>
              </a:xfrm>
              <a:prstGeom prst="rect">
                <a:avLst/>
              </a:prstGeom>
              <a:blipFill rotWithShape="1">
                <a:blip r:embed="rId23"/>
                <a:stretch>
                  <a:fillRect t="-2262" r="-4806" b="-54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2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1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1733884" y="369288"/>
            <a:ext cx="5652000" cy="5652000"/>
            <a:chOff x="1733884" y="369288"/>
            <a:chExt cx="5652000" cy="5652000"/>
          </a:xfrm>
        </p:grpSpPr>
        <p:sp>
          <p:nvSpPr>
            <p:cNvPr id="4" name="Arco 3"/>
            <p:cNvSpPr/>
            <p:nvPr/>
          </p:nvSpPr>
          <p:spPr>
            <a:xfrm>
              <a:off x="1733884" y="369288"/>
              <a:ext cx="5652000" cy="5652000"/>
            </a:xfrm>
            <a:prstGeom prst="arc">
              <a:avLst>
                <a:gd name="adj1" fmla="val 10807576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733884" y="3181220"/>
              <a:ext cx="565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to 6"/>
          <p:cNvCxnSpPr/>
          <p:nvPr/>
        </p:nvCxnSpPr>
        <p:spPr>
          <a:xfrm flipH="1" flipV="1">
            <a:off x="2059592" y="1880824"/>
            <a:ext cx="1023571" cy="710282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6579" r="-115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023592" y="18448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6077433" cy="12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6077433" cy="12815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/>
          <p:cNvCxnSpPr>
            <a:stCxn id="4" idx="1"/>
          </p:cNvCxnSpPr>
          <p:nvPr/>
        </p:nvCxnSpPr>
        <p:spPr>
          <a:xfrm flipV="1">
            <a:off x="4559884" y="1124744"/>
            <a:ext cx="1884324" cy="20705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 noChangeAspect="1"/>
          </p:cNvCxnSpPr>
          <p:nvPr/>
        </p:nvCxnSpPr>
        <p:spPr>
          <a:xfrm flipV="1">
            <a:off x="6472637" y="764704"/>
            <a:ext cx="303475" cy="33346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907297" y="5517232"/>
                <a:ext cx="3906454" cy="1281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𝑈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97" y="5517232"/>
                <a:ext cx="3906454" cy="128150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018045" y="5301208"/>
                <a:ext cx="299802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No limite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𝑅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pt-BR" sz="2000" dirty="0" smtClean="0"/>
                  <a:t>, a integral sobre a superfície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 smtClean="0"/>
                  <a:t> tende a zero </a:t>
                </a:r>
                <a:endParaRPr lang="pt-BR" sz="20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45" y="5301208"/>
                <a:ext cx="2998024" cy="1015663"/>
              </a:xfrm>
              <a:prstGeom prst="rect">
                <a:avLst/>
              </a:prstGeom>
              <a:blipFill rotWithShape="1">
                <a:blip r:embed="rId23"/>
                <a:stretch>
                  <a:fillRect t="-3012" r="-1423" b="-10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>
            <a:off x="1733884" y="4092023"/>
            <a:ext cx="3545119" cy="1209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364088" y="51571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2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5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241488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3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5401762" y="4494599"/>
                <a:ext cx="370674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Note que, neste caso, o valor da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pt-BR" sz="2000" dirty="0" smtClean="0"/>
                  <a:t> no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é determinado por uma combinação entre os seus valores e os de sua derivada parcial em relação à coordenada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pt-BR" sz="2000" dirty="0" smtClean="0"/>
                  <a:t> sobre o plano horizontal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762" y="4494599"/>
                <a:ext cx="3706742" cy="2246769"/>
              </a:xfrm>
              <a:prstGeom prst="rect">
                <a:avLst/>
              </a:prstGeom>
              <a:blipFill rotWithShape="1">
                <a:blip r:embed="rId14"/>
                <a:stretch>
                  <a:fillRect l="-987" t="-1355" r="-2467" b="-37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5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241488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3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5401762" y="5273913"/>
                <a:ext cx="37067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Para deduzir a integral de continuação para cima, é necessário remover o termo que envolve a derivada parcial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𝑈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762" y="5273913"/>
                <a:ext cx="3706742" cy="1323439"/>
              </a:xfrm>
              <a:prstGeom prst="rect">
                <a:avLst/>
              </a:prstGeom>
              <a:blipFill rotWithShape="1">
                <a:blip r:embed="rId14"/>
                <a:stretch>
                  <a:fillRect t="-2304" r="-1151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/>
          <p:cNvCxnSpPr/>
          <p:nvPr/>
        </p:nvCxnSpPr>
        <p:spPr>
          <a:xfrm flipV="1">
            <a:off x="4067524" y="5242848"/>
            <a:ext cx="144436" cy="778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3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5712662" y="4060224"/>
                <a:ext cx="33697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Para tanto, considere</a:t>
                </a:r>
                <a:endParaRPr lang="pt-BR" sz="200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r>
                  <a:rPr lang="pt-BR" sz="2000" dirty="0" smtClean="0"/>
                  <a:t>, em que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pt-BR" sz="2000" dirty="0" smtClean="0"/>
                  <a:t> </a:t>
                </a:r>
                <a:endParaRPr lang="pt-BR" sz="2000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662" y="4060224"/>
                <a:ext cx="3369765" cy="707886"/>
              </a:xfrm>
              <a:prstGeom prst="rect">
                <a:avLst/>
              </a:prstGeom>
              <a:blipFill rotWithShape="1">
                <a:blip r:embed="rId1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 flipV="1">
            <a:off x="3089863" y="3177978"/>
            <a:ext cx="462777" cy="57870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5712662" y="4060224"/>
                <a:ext cx="33697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O próximo passo consiste em definir a função inverso da distância entre um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e 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662" y="4060224"/>
                <a:ext cx="3369765" cy="1323439"/>
              </a:xfrm>
              <a:prstGeom prst="rect">
                <a:avLst/>
              </a:prstGeom>
              <a:blipFill rotWithShape="1">
                <a:blip r:embed="rId15"/>
                <a:stretch>
                  <a:fillRect t="-2304" r="-723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3053308" y="3734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094778" y="3211609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5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 flipV="1">
            <a:off x="3089863" y="3177978"/>
            <a:ext cx="462777" cy="57870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5712662" y="4060224"/>
                <a:ext cx="33697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O próximo passo consiste em definir a função inverso da distância entre um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e 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662" y="4060224"/>
                <a:ext cx="3369765" cy="1323439"/>
              </a:xfrm>
              <a:prstGeom prst="rect">
                <a:avLst/>
              </a:prstGeom>
              <a:blipFill rotWithShape="1">
                <a:blip r:embed="rId15"/>
                <a:stretch>
                  <a:fillRect t="-2304" r="-723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3053308" y="3734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094778" y="3211609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5436096" y="5787538"/>
                <a:ext cx="3670450" cy="76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Note a diferença entre esta nova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1/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ℓ</m:t>
                    </m:r>
                  </m:oMath>
                </a14:m>
                <a:r>
                  <a:rPr lang="pt-BR" sz="2000" dirty="0" smtClean="0"/>
                  <a:t> e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1/</m:t>
                    </m:r>
                    <m:r>
                      <a:rPr lang="pt-BR" sz="2000" b="0" i="1" smtClean="0">
                        <a:latin typeface="Cambria Math"/>
                      </a:rPr>
                      <m:t>𝑟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787538"/>
                <a:ext cx="3670450" cy="763083"/>
              </a:xfrm>
              <a:prstGeom prst="rect">
                <a:avLst/>
              </a:prstGeom>
              <a:blipFill rotWithShape="1">
                <a:blip r:embed="rId19"/>
                <a:stretch>
                  <a:fillRect l="-166" t="-3968" r="-1495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blipFill rotWithShape="1">
                <a:blip r:embed="rId2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4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 flipV="1">
            <a:off x="3089863" y="3177978"/>
            <a:ext cx="462777" cy="57870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5865833" y="4005064"/>
            <a:ext cx="3063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Sendo assim, de acordo com a segunda identidade de Green</a:t>
            </a:r>
            <a:endParaRPr lang="pt-BR" sz="20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3053308" y="3734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094778" y="3211609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-36512" y="5503272"/>
                <a:ext cx="742036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5503272"/>
                <a:ext cx="7420365" cy="123809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4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0265" y="2060848"/>
            <a:ext cx="6423471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Integral de continuação para cima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 flipV="1">
            <a:off x="3089863" y="3177978"/>
            <a:ext cx="462777" cy="57870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5580112" y="3717032"/>
                <a:ext cx="3369765" cy="1093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Veja que, assim como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pt-BR" sz="2000" dirty="0" smtClean="0"/>
                  <a:t>, a função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1/</m:t>
                    </m:r>
                    <m:r>
                      <a:rPr lang="pt-BR" sz="2000" i="1">
                        <a:latin typeface="Cambria Math"/>
                        <a:ea typeface="Cambria Math"/>
                      </a:rPr>
                      <m:t>ℓ</m:t>
                    </m:r>
                  </m:oMath>
                </a14:m>
                <a:r>
                  <a:rPr lang="pt-BR" sz="2000" dirty="0" smtClean="0"/>
                  <a:t> é harmônica em todo o volume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717032"/>
                <a:ext cx="3369765" cy="1093751"/>
              </a:xfrm>
              <a:prstGeom prst="rect">
                <a:avLst/>
              </a:prstGeom>
              <a:blipFill rotWithShape="1">
                <a:blip r:embed="rId15"/>
                <a:stretch>
                  <a:fillRect l="-1808" t="-2793" r="-3255" b="-2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blipFill rotWithShape="1">
                <a:blip r:embed="rId1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/>
          <p:cNvSpPr/>
          <p:nvPr/>
        </p:nvSpPr>
        <p:spPr>
          <a:xfrm>
            <a:off x="3053308" y="3734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094778" y="3211609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-36512" y="5503272"/>
                <a:ext cx="742036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5503272"/>
                <a:ext cx="7420365" cy="123809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V="1">
            <a:off x="2045665" y="5805264"/>
            <a:ext cx="718829" cy="9361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834386" y="544522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0</a:t>
            </a:r>
            <a:endParaRPr lang="pt-BR" dirty="0"/>
          </a:p>
        </p:txBody>
      </p:sp>
      <p:cxnSp>
        <p:nvCxnSpPr>
          <p:cNvPr id="51" name="Conector de seta reta 50"/>
          <p:cNvCxnSpPr/>
          <p:nvPr/>
        </p:nvCxnSpPr>
        <p:spPr>
          <a:xfrm flipV="1">
            <a:off x="720991" y="5661248"/>
            <a:ext cx="718829" cy="9361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1509712" y="530120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423327" y="4869160"/>
                <a:ext cx="3613169" cy="76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Além disso, assim como fizemos anteriormente, considere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𝑅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27" y="4869160"/>
                <a:ext cx="3613169" cy="763083"/>
              </a:xfrm>
              <a:prstGeom prst="rect">
                <a:avLst/>
              </a:prstGeom>
              <a:blipFill rotWithShape="1">
                <a:blip r:embed="rId21"/>
                <a:stretch>
                  <a:fillRect l="-1858" t="-4000" r="-1351" b="-6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0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 flipV="1">
            <a:off x="3089863" y="3177978"/>
            <a:ext cx="462777" cy="57870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3053308" y="3734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094778" y="3211609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516702" y="3861048"/>
                <a:ext cx="244778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Se multiplicarmos a equação abaixo por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1/4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pt-BR" sz="2000" dirty="0" smtClean="0"/>
                  <a:t> e somarmos o resultado na equação acima...</a:t>
                </a:r>
                <a:endParaRPr lang="pt-BR" sz="20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702" y="3861048"/>
                <a:ext cx="2447786" cy="1631216"/>
              </a:xfrm>
              <a:prstGeom prst="rect">
                <a:avLst/>
              </a:prstGeom>
              <a:blipFill rotWithShape="1">
                <a:blip r:embed="rId18"/>
                <a:stretch>
                  <a:fillRect l="-1990" t="-1866" r="-3731" b="-5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/>
              <p:cNvSpPr/>
              <p:nvPr/>
            </p:nvSpPr>
            <p:spPr>
              <a:xfrm>
                <a:off x="2802280" y="5534840"/>
                <a:ext cx="4433714" cy="11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0=</m:t>
                      </m:r>
                      <m:nary>
                        <m:naryPr>
                          <m:limLoc m:val="undOvr"/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280" y="5534840"/>
                <a:ext cx="4433714" cy="119128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58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 flipV="1">
            <a:off x="3089863" y="3177978"/>
            <a:ext cx="462777" cy="57870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3053308" y="3734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094778" y="3211609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94752" y="5517232"/>
                <a:ext cx="7025000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  <m:r>
                                    <a:rPr lang="pt-B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52" y="5517232"/>
                <a:ext cx="7025000" cy="119128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9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 flipV="1">
            <a:off x="3089863" y="3177978"/>
            <a:ext cx="462777" cy="57870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3053308" y="3734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094778" y="3211609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94752" y="5517232"/>
                <a:ext cx="7025000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  <m:r>
                                    <a:rPr lang="pt-B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52" y="5517232"/>
                <a:ext cx="7025000" cy="119128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012160" y="3933056"/>
                <a:ext cx="278361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É importante notar que,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+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r>
                  <a:rPr lang="pt-BR" sz="2000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r>
                      <a:rPr lang="pt-BR" sz="20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sz="2000" i="1"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r>
                  <a:rPr lang="pt-BR" sz="2000" dirty="0" smtClean="0"/>
                  <a:t>, então  </a:t>
                </a:r>
                <a14:m>
                  <m:oMath xmlns:m="http://schemas.openxmlformats.org/officeDocument/2006/math">
                    <m:r>
                      <a:rPr lang="pt-BR" sz="2000" b="0" i="0" smtClean="0">
                        <a:latin typeface="Cambria Math"/>
                      </a:rPr>
                      <m:t>1/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ℓ</m:t>
                    </m:r>
                    <m:r>
                      <a:rPr lang="pt-BR" sz="2000" b="0" i="1" smtClean="0">
                        <a:latin typeface="Cambria Math"/>
                      </a:rPr>
                      <m:t>=1/</m:t>
                    </m:r>
                    <m:r>
                      <a:rPr lang="pt-BR" sz="2000" b="0" i="1" smtClean="0">
                        <a:latin typeface="Cambria Math"/>
                      </a:rPr>
                      <m:t>𝑟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33056"/>
                <a:ext cx="2783614" cy="1323439"/>
              </a:xfrm>
              <a:prstGeom prst="rect">
                <a:avLst/>
              </a:prstGeom>
              <a:blipFill rotWithShape="1">
                <a:blip r:embed="rId19"/>
                <a:stretch>
                  <a:fillRect t="-2304" r="-2188" b="-36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V="1">
            <a:off x="4966587" y="5513040"/>
            <a:ext cx="829549" cy="11080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614168" y="51571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8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/>
          <p:cNvCxnSpPr/>
          <p:nvPr/>
        </p:nvCxnSpPr>
        <p:spPr>
          <a:xfrm flipV="1">
            <a:off x="3089863" y="3177978"/>
            <a:ext cx="462777" cy="57870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2636912"/>
                <a:ext cx="5906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5246693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3094122" y="2655820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3053308" y="373423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3094778" y="3211609"/>
            <a:ext cx="0" cy="49090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57" y="3255367"/>
                <a:ext cx="59067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8" y="3111351"/>
                <a:ext cx="412292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94752" y="5517232"/>
                <a:ext cx="7025000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  <m:r>
                                    <a:rPr lang="pt-BR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52" y="5517232"/>
                <a:ext cx="7025000" cy="119128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012160" y="3933056"/>
                <a:ext cx="2783614" cy="852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Além disso, note que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pt-BR" sz="2000" i="1" smtClean="0">
                            <a:latin typeface="Cambria Math"/>
                          </a:rPr>
                          <m:t>𝜕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pt-B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000" i="1" smtClean="0">
                            <a:latin typeface="Cambria Math"/>
                            <a:ea typeface="Cambria Math"/>
                          </a:rPr>
                          <m:t>ℓ</m:t>
                        </m:r>
                      </m:den>
                    </m:f>
                    <m:r>
                      <a:rPr lang="pt-BR" sz="20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pt-B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pt-BR" sz="2000" i="1">
                            <a:latin typeface="Cambria Math"/>
                          </a:rPr>
                          <m:t>𝜕</m:t>
                        </m:r>
                        <m:r>
                          <a:rPr lang="pt-BR" sz="2000" i="1">
                            <a:latin typeface="Cambria Math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pt-B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33056"/>
                <a:ext cx="2783614" cy="852669"/>
              </a:xfrm>
              <a:prstGeom prst="rect">
                <a:avLst/>
              </a:prstGeom>
              <a:blipFill rotWithShape="1">
                <a:blip r:embed="rId19"/>
                <a:stretch>
                  <a:fillRect t="-3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/>
          <p:nvPr/>
        </p:nvCxnSpPr>
        <p:spPr>
          <a:xfrm flipV="1">
            <a:off x="4966587" y="5513040"/>
            <a:ext cx="829549" cy="11080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614168" y="51571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0</a:t>
            </a:r>
            <a:endParaRPr lang="pt-BR" dirty="0"/>
          </a:p>
        </p:txBody>
      </p:sp>
      <p:cxnSp>
        <p:nvCxnSpPr>
          <p:cNvPr id="52" name="Conector de seta reta 51"/>
          <p:cNvCxnSpPr/>
          <p:nvPr/>
        </p:nvCxnSpPr>
        <p:spPr>
          <a:xfrm flipV="1">
            <a:off x="3166387" y="5589240"/>
            <a:ext cx="829549" cy="11080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79912" y="5114240"/>
                <a:ext cx="1052660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=2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114240"/>
                <a:ext cx="1052660" cy="61901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79" y="3687415"/>
                <a:ext cx="1525353" cy="461665"/>
              </a:xfrm>
              <a:prstGeom prst="rect">
                <a:avLst/>
              </a:prstGeom>
              <a:blipFill rotWithShape="1">
                <a:blip r:embed="rId2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8" y="44624"/>
                <a:ext cx="5490286" cy="94122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149080"/>
                <a:ext cx="4270272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149080"/>
                <a:ext cx="4270272" cy="119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𝐳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12" y="3183359"/>
                <a:ext cx="405880" cy="461665"/>
              </a:xfrm>
              <a:prstGeom prst="rect">
                <a:avLst/>
              </a:prstGeom>
              <a:blipFill rotWithShape="1">
                <a:blip r:embed="rId13"/>
                <a:stretch>
                  <a:fillRect t="-5263" r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558186" y="5373216"/>
                <a:ext cx="8087790" cy="1210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pt-BR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24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pt-BR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6" y="5373216"/>
                <a:ext cx="8087790" cy="121090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4369271" y="4437112"/>
            <a:ext cx="4825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Integral de continuação para cima</a:t>
            </a:r>
            <a:r>
              <a:rPr lang="pt-BR" sz="2400" dirty="0" smtClean="0"/>
              <a:t> </a:t>
            </a:r>
          </a:p>
          <a:p>
            <a:pPr algn="ctr"/>
            <a:r>
              <a:rPr lang="pt-BR" sz="2400" dirty="0" smtClean="0"/>
              <a:t>(Henderson, 1960, 1970)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3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094157" y="2600794"/>
            <a:ext cx="462777" cy="578709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95" y="2492896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39" y="1047620"/>
                <a:ext cx="5590953" cy="941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4721569" y="3645024"/>
                <a:ext cx="438693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Esta equação mostra que, uma vez determinada a função contínua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00FF"/>
                        </a:solidFill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pt-BR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sobre o plano horizontal infinito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000" dirty="0" smtClean="0"/>
                  <a:t>, é possível determinar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 smtClean="0"/>
                  <a:t> em qualquer ponto acima deste plano</a:t>
                </a:r>
                <a:endParaRPr lang="pt-BR" sz="20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569" y="3645024"/>
                <a:ext cx="4386935" cy="1631216"/>
              </a:xfrm>
              <a:prstGeom prst="rect">
                <a:avLst/>
              </a:prstGeom>
              <a:blipFill rotWithShape="1">
                <a:blip r:embed="rId16"/>
                <a:stretch>
                  <a:fillRect t="-1866" r="-974" b="-55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3525" y="5373216"/>
                <a:ext cx="8674939" cy="1210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pt-BR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24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pt-BR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5" y="5373216"/>
                <a:ext cx="8674939" cy="121090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4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591534" y="176088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534" y="1760886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21569" y="4100879"/>
                <a:ext cx="43869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Note que 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pode estar em qualquer lugar acima do plano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569" y="4100879"/>
                <a:ext cx="4386935" cy="707886"/>
              </a:xfrm>
              <a:prstGeom prst="rect">
                <a:avLst/>
              </a:prstGeom>
              <a:blipFill rotWithShape="1">
                <a:blip r:embed="rId13"/>
                <a:stretch>
                  <a:fillRect t="-4310" r="-1113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73525" y="5373216"/>
                <a:ext cx="8674939" cy="1210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pt-BR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24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pt-BR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5" y="5373216"/>
                <a:ext cx="8674939" cy="121090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1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591534" y="176088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534" y="1760886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64717" y="3742000"/>
                <a:ext cx="438693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Uma vez determinada a função contínua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00FF"/>
                        </a:solidFill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pt-BR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sobre o plano horizontal infinito, seria possível, por exemplo, calcular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𝜕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pt-BR" sz="20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 smtClean="0"/>
                  <a:t> </a:t>
                </a:r>
                <a:endParaRPr lang="pt-BR" sz="20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717" y="3742000"/>
                <a:ext cx="4386935" cy="1323439"/>
              </a:xfrm>
              <a:prstGeom prst="rect">
                <a:avLst/>
              </a:prstGeom>
              <a:blipFill rotWithShape="1">
                <a:blip r:embed="rId13"/>
                <a:stretch>
                  <a:fillRect l="-1111" t="-2304" r="-2361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3525" y="5373216"/>
                <a:ext cx="8674939" cy="1210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pt-BR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24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pt-BR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5" y="5373216"/>
                <a:ext cx="8674939" cy="121090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3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591534" y="1760886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534" y="1760886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64717" y="3742000"/>
                <a:ext cx="438693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Para tanto, bastaria derivar ambos os lados da equação abaixo em relação à variável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pt-BR" sz="2000" dirty="0" smtClean="0"/>
                  <a:t> do </a:t>
                </a:r>
                <a:r>
                  <a:rPr lang="pt-BR" sz="2000" dirty="0" smtClean="0">
                    <a:solidFill>
                      <a:srgbClr val="00B050"/>
                    </a:solidFill>
                  </a:rPr>
                  <a:t>ponto de observação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717" y="3742000"/>
                <a:ext cx="4386935" cy="1015663"/>
              </a:xfrm>
              <a:prstGeom prst="rect">
                <a:avLst/>
              </a:prstGeom>
              <a:blipFill rotWithShape="1">
                <a:blip r:embed="rId13"/>
                <a:stretch>
                  <a:fillRect t="-3012" b="-10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73525" y="5373216"/>
                <a:ext cx="8674939" cy="1210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pt-BR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24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pt-BR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5" y="5373216"/>
                <a:ext cx="8674939" cy="121090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3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60749" y="1419845"/>
            <a:ext cx="74060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Tal como mencionado anteriormente, a técnica da camada equivalente é baseada em uma equação integral chamada </a:t>
            </a:r>
            <a:r>
              <a:rPr lang="pt-BR" sz="3200" b="1" dirty="0" smtClean="0"/>
              <a:t>integral de continuação para cima</a:t>
            </a:r>
            <a:r>
              <a:rPr lang="pt-BR" sz="3200" dirty="0"/>
              <a:t> (</a:t>
            </a:r>
            <a:r>
              <a:rPr lang="pt-BR" sz="3200" dirty="0" err="1"/>
              <a:t>Skeels</a:t>
            </a:r>
            <a:r>
              <a:rPr lang="pt-BR" sz="3200" dirty="0"/>
              <a:t>, 1947; Henderson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Zietz</a:t>
            </a:r>
            <a:r>
              <a:rPr lang="pt-BR" sz="3200" dirty="0"/>
              <a:t>, 1949; Henderson, 1960; Roy, 1962; </a:t>
            </a:r>
            <a:r>
              <a:rPr lang="pt-BR" sz="3200" dirty="0" err="1"/>
              <a:t>Bhattacharyya</a:t>
            </a:r>
            <a:r>
              <a:rPr lang="pt-BR" sz="3200" dirty="0"/>
              <a:t>,</a:t>
            </a:r>
          </a:p>
          <a:p>
            <a:pPr algn="ctr"/>
            <a:r>
              <a:rPr lang="pt-BR" sz="3200" dirty="0"/>
              <a:t>1967; Henderson, 1970; </a:t>
            </a:r>
            <a:r>
              <a:rPr lang="pt-BR" sz="3200" dirty="0" err="1"/>
              <a:t>Twomey</a:t>
            </a:r>
            <a:r>
              <a:rPr lang="pt-BR" sz="3200" dirty="0"/>
              <a:t>, 1977; </a:t>
            </a:r>
            <a:r>
              <a:rPr lang="pt-BR" sz="3200" dirty="0" err="1"/>
              <a:t>Blakely</a:t>
            </a:r>
            <a:r>
              <a:rPr lang="pt-BR" sz="3200" dirty="0"/>
              <a:t>, 1996)</a:t>
            </a:r>
          </a:p>
        </p:txBody>
      </p:sp>
    </p:spTree>
    <p:extLst>
      <p:ext uri="{BB962C8B-B14F-4D97-AF65-F5344CB8AC3E}">
        <p14:creationId xmlns:p14="http://schemas.microsoft.com/office/powerpoint/2010/main" val="18176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73525" y="5373216"/>
                <a:ext cx="8674939" cy="1210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pt-BR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24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pt-BR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5" y="5373216"/>
                <a:ext cx="8674939" cy="121090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311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976365" y="3501008"/>
                <a:ext cx="3988123" cy="137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O que se faz na prática é </a:t>
                </a:r>
                <a:r>
                  <a:rPr lang="pt-BR" sz="2000" dirty="0" err="1" smtClean="0"/>
                  <a:t>discretizar</a:t>
                </a:r>
                <a:r>
                  <a:rPr lang="pt-BR" sz="2000" dirty="0" smtClean="0"/>
                  <a:t> esta integral em um conjunto finito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pt-BR" sz="2000" dirty="0" smtClean="0">
                    <a:solidFill>
                      <a:srgbClr val="0000FF"/>
                    </a:solidFill>
                  </a:rPr>
                  <a:t> pontos</a:t>
                </a:r>
                <a:r>
                  <a:rPr lang="pt-BR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, transformando-a em uma somatória</a:t>
                </a:r>
                <a:endParaRPr lang="pt-BR" sz="20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365" y="3501008"/>
                <a:ext cx="3988123" cy="1370247"/>
              </a:xfrm>
              <a:prstGeom prst="rect">
                <a:avLst/>
              </a:prstGeom>
              <a:blipFill rotWithShape="1">
                <a:blip r:embed="rId7"/>
                <a:stretch>
                  <a:fillRect l="-916" t="-2222" r="-916" b="-7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372459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93992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415525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37058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58591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80123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01656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23189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44722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66255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87788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09321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630854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652387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673920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5452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16985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38518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60051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781584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803117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24650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846183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867716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889248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7471665" y="71024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4112598" y="2694406"/>
            <a:ext cx="3829264" cy="1526682"/>
            <a:chOff x="4112598" y="2694406"/>
            <a:chExt cx="3829264" cy="1526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de seta reta 37"/>
            <p:cNvCxnSpPr/>
            <p:nvPr/>
          </p:nvCxnSpPr>
          <p:spPr>
            <a:xfrm rot="16200000">
              <a:off x="6104473" y="1193225"/>
              <a:ext cx="0" cy="3061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/>
            <p:nvPr/>
          </p:nvCxnSpPr>
          <p:spPr>
            <a:xfrm>
              <a:off x="4578051" y="2724023"/>
              <a:ext cx="0" cy="136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aixaDe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Elipse 70"/>
          <p:cNvSpPr/>
          <p:nvPr/>
        </p:nvSpPr>
        <p:spPr>
          <a:xfrm>
            <a:off x="26126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47658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69191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90724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1122576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1337905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155323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1768563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1983892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2199221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241455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62987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84520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306053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327586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blipFill rotWithShape="1">
                <a:blip r:embed="rId1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Chave direita 90"/>
          <p:cNvSpPr/>
          <p:nvPr/>
        </p:nvSpPr>
        <p:spPr>
          <a:xfrm rot="16200000">
            <a:off x="1826498" y="3233468"/>
            <a:ext cx="143329" cy="941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73525" y="5373216"/>
                <a:ext cx="8674939" cy="1210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pt-BR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24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b="0" i="1" smtClean="0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pt-BR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5" y="5373216"/>
                <a:ext cx="8674939" cy="121090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311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blipFill rotWithShape="1">
                <a:blip r:embed="rId6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976365" y="3501008"/>
                <a:ext cx="3988123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Utilizando esta forma </a:t>
                </a:r>
                <a:r>
                  <a:rPr lang="pt-BR" sz="2000" dirty="0" err="1" smtClean="0"/>
                  <a:t>discretizada</a:t>
                </a:r>
                <a:r>
                  <a:rPr lang="pt-BR" sz="2000" dirty="0" smtClean="0"/>
                  <a:t> e um conjunto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0B05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pt-BR" sz="2000" dirty="0" smtClean="0"/>
                  <a:t> </a:t>
                </a:r>
                <a:r>
                  <a:rPr lang="pt-BR" sz="2000" dirty="0" smtClean="0">
                    <a:solidFill>
                      <a:srgbClr val="00B050"/>
                    </a:solidFill>
                  </a:rPr>
                  <a:t>observações de um campo potencial</a:t>
                </a:r>
                <a:r>
                  <a:rPr lang="pt-BR" sz="2000" dirty="0" smtClean="0"/>
                  <a:t> sobre a superfície, é possível estimar 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000" dirty="0" smtClean="0"/>
                  <a:t> por meio da solução de um </a:t>
                </a:r>
                <a:r>
                  <a:rPr lang="pt-BR" sz="2000" b="1" dirty="0" smtClean="0"/>
                  <a:t>sistema linear</a:t>
                </a:r>
                <a:endParaRPr lang="pt-BR" sz="20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365" y="3501008"/>
                <a:ext cx="3988123" cy="1963679"/>
              </a:xfrm>
              <a:prstGeom prst="rect">
                <a:avLst/>
              </a:prstGeom>
              <a:blipFill rotWithShape="1">
                <a:blip r:embed="rId7"/>
                <a:stretch>
                  <a:fillRect t="-1553" r="-1374" b="-4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372459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93992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415525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37058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58591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80123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01656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23189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44722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66255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87788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09321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630854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652387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673920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5452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16985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38518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60051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781584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803117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24650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846183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867716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889248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4112598" y="2694406"/>
            <a:ext cx="3829264" cy="1526682"/>
            <a:chOff x="4112598" y="2694406"/>
            <a:chExt cx="3829264" cy="1526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de seta reta 37"/>
            <p:cNvCxnSpPr/>
            <p:nvPr/>
          </p:nvCxnSpPr>
          <p:spPr>
            <a:xfrm rot="16200000">
              <a:off x="6104473" y="1193225"/>
              <a:ext cx="0" cy="3061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/>
            <p:nvPr/>
          </p:nvCxnSpPr>
          <p:spPr>
            <a:xfrm>
              <a:off x="4578051" y="2724023"/>
              <a:ext cx="0" cy="136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aixaDe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Elipse 70"/>
          <p:cNvSpPr/>
          <p:nvPr/>
        </p:nvSpPr>
        <p:spPr>
          <a:xfrm>
            <a:off x="26126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47658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69191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90724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1122576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1337905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155323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1768563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1983892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2199221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241455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62987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84520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306053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327586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blipFill rotWithShape="1">
                <a:blip r:embed="rId1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/>
          <p:cNvSpPr/>
          <p:nvPr/>
        </p:nvSpPr>
        <p:spPr>
          <a:xfrm rot="16200000">
            <a:off x="1826498" y="3233468"/>
            <a:ext cx="143329" cy="941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716024" y="126876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5076064" y="1374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5652120" y="15143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6084176" y="1628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516224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7020280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7452328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7956376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>
            <a:off x="8388432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8820480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9180520" y="17728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3779912" y="1052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3419872" y="10146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3059832" y="100612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2615084" y="1027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2064420" y="1179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1619672" y="13321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1187624" y="14845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827584" y="16369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395536" y="1789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-108520" y="1941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311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blipFill rotWithShape="1"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976365" y="3501008"/>
                <a:ext cx="3988123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Utilizando esta forma </a:t>
                </a:r>
                <a:r>
                  <a:rPr lang="pt-BR" sz="2000" dirty="0" err="1" smtClean="0"/>
                  <a:t>discretizada</a:t>
                </a:r>
                <a:r>
                  <a:rPr lang="pt-BR" sz="2000" dirty="0" smtClean="0"/>
                  <a:t> e um conjunto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0B05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pt-BR" sz="2000" dirty="0" smtClean="0"/>
                  <a:t> </a:t>
                </a:r>
                <a:r>
                  <a:rPr lang="pt-BR" sz="2000" dirty="0" smtClean="0">
                    <a:solidFill>
                      <a:srgbClr val="00B050"/>
                    </a:solidFill>
                  </a:rPr>
                  <a:t>observações de um campo potencial</a:t>
                </a:r>
                <a:r>
                  <a:rPr lang="pt-BR" sz="2000" dirty="0" smtClean="0"/>
                  <a:t> sobre a superfície, é possível estimar 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000" dirty="0" smtClean="0"/>
                  <a:t> por meio da solução de um </a:t>
                </a:r>
                <a:r>
                  <a:rPr lang="pt-BR" sz="2000" b="1" dirty="0" smtClean="0"/>
                  <a:t>sistema linear</a:t>
                </a:r>
                <a:endParaRPr lang="pt-BR" sz="20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365" y="3501008"/>
                <a:ext cx="3988123" cy="1963679"/>
              </a:xfrm>
              <a:prstGeom prst="rect">
                <a:avLst/>
              </a:prstGeom>
              <a:blipFill rotWithShape="1">
                <a:blip r:embed="rId6"/>
                <a:stretch>
                  <a:fillRect t="-1553" r="-1374" b="-4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372459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93992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415525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37058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58591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80123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01656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23189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44722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66255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87788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09321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630854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652387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673920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5452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16985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38518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60051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781584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803117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24650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846183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867716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889248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4112598" y="2694406"/>
            <a:ext cx="3829264" cy="1526682"/>
            <a:chOff x="4112598" y="2694406"/>
            <a:chExt cx="3829264" cy="1526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de seta reta 37"/>
            <p:cNvCxnSpPr/>
            <p:nvPr/>
          </p:nvCxnSpPr>
          <p:spPr>
            <a:xfrm rot="16200000">
              <a:off x="6104473" y="1193225"/>
              <a:ext cx="0" cy="3061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/>
            <p:nvPr/>
          </p:nvCxnSpPr>
          <p:spPr>
            <a:xfrm>
              <a:off x="4578051" y="2724023"/>
              <a:ext cx="0" cy="136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aixaDe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Elipse 70"/>
          <p:cNvSpPr/>
          <p:nvPr/>
        </p:nvSpPr>
        <p:spPr>
          <a:xfrm>
            <a:off x="26126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47658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69191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90724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1122576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1337905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155323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1768563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1983892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2199221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241455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62987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84520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306053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327586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blipFill rotWithShape="1">
                <a:blip r:embed="rId1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/>
          <p:cNvSpPr/>
          <p:nvPr/>
        </p:nvSpPr>
        <p:spPr>
          <a:xfrm rot="16200000">
            <a:off x="1826498" y="3233468"/>
            <a:ext cx="143329" cy="941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716024" y="126876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5076064" y="1374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5652120" y="15143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6084176" y="1628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516224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7020280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7452328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7956376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>
            <a:off x="8388432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8820480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9180520" y="17728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3779912" y="1052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3419872" y="10146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3059832" y="100612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2615084" y="1027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2064420" y="1179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1619672" y="13321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1187624" y="14845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827584" y="16369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395536" y="1789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-108520" y="1941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11587" y="5733256"/>
                <a:ext cx="1473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𝐔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7" y="5733256"/>
                <a:ext cx="147322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395536" y="6272683"/>
                <a:ext cx="146880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𝐩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272683"/>
                <a:ext cx="1468800" cy="491417"/>
              </a:xfrm>
              <a:prstGeom prst="rect">
                <a:avLst/>
              </a:prstGeom>
              <a:blipFill rotWithShape="1"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2195736" y="5847655"/>
                <a:ext cx="2164310" cy="86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847655"/>
                <a:ext cx="2164310" cy="86414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5076056" y="6012577"/>
                <a:ext cx="36816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𝐔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6012577"/>
                <a:ext cx="3681649" cy="58477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1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311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blipFill rotWithShape="1"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976365" y="3645024"/>
                <a:ext cx="3988123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Esta abordagem aproxima um </a:t>
                </a:r>
                <a:r>
                  <a:rPr lang="pt-BR" sz="2000" dirty="0" smtClean="0">
                    <a:solidFill>
                      <a:srgbClr val="00B050"/>
                    </a:solidFill>
                  </a:rPr>
                  <a:t>conjunto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0B05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pt-BR" sz="2000" dirty="0" smtClean="0">
                    <a:solidFill>
                      <a:srgbClr val="00B050"/>
                    </a:solidFill>
                  </a:rPr>
                  <a:t> observações</a:t>
                </a:r>
                <a:r>
                  <a:rPr lang="pt-BR" sz="2000" dirty="0" smtClean="0"/>
                  <a:t> de um campo potencial por uma combinação linear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pt-BR" sz="2000" b="1" dirty="0" smtClean="0"/>
                  <a:t> funções harmônicas</a:t>
                </a:r>
                <a:r>
                  <a:rPr lang="pt-BR" sz="2000" dirty="0" smtClean="0"/>
                  <a:t>, sendo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000" dirty="0" smtClean="0"/>
                  <a:t> os coeficientes</a:t>
                </a:r>
                <a:endParaRPr lang="pt-BR" sz="20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365" y="3645024"/>
                <a:ext cx="3988123" cy="1963679"/>
              </a:xfrm>
              <a:prstGeom prst="rect">
                <a:avLst/>
              </a:prstGeom>
              <a:blipFill rotWithShape="1">
                <a:blip r:embed="rId6"/>
                <a:stretch>
                  <a:fillRect t="-1553" b="-4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372459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93992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415525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37058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58591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80123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01656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23189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44722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66255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87788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09321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630854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652387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673920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5452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16985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38518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60051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781584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803117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24650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846183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867716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889248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4112598" y="2694406"/>
            <a:ext cx="3829264" cy="1526682"/>
            <a:chOff x="4112598" y="2694406"/>
            <a:chExt cx="3829264" cy="1526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de seta reta 37"/>
            <p:cNvCxnSpPr/>
            <p:nvPr/>
          </p:nvCxnSpPr>
          <p:spPr>
            <a:xfrm rot="16200000">
              <a:off x="6104473" y="1193225"/>
              <a:ext cx="0" cy="3061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/>
            <p:nvPr/>
          </p:nvCxnSpPr>
          <p:spPr>
            <a:xfrm>
              <a:off x="4578051" y="2724023"/>
              <a:ext cx="0" cy="136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aixaDe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Elipse 70"/>
          <p:cNvSpPr/>
          <p:nvPr/>
        </p:nvSpPr>
        <p:spPr>
          <a:xfrm>
            <a:off x="26126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47658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69191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90724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1122576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1337905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155323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1768563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1983892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2199221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241455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62987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84520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306053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327586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blipFill rotWithShape="1">
                <a:blip r:embed="rId1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/>
          <p:cNvSpPr/>
          <p:nvPr/>
        </p:nvSpPr>
        <p:spPr>
          <a:xfrm rot="16200000">
            <a:off x="1826498" y="3233468"/>
            <a:ext cx="143329" cy="941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716024" y="126876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5076064" y="1374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5652120" y="15143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6084176" y="1628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516224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7020280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7452328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7956376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>
            <a:off x="8388432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8820480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9180520" y="17728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3779912" y="1052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3419872" y="10146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3059832" y="100612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2615084" y="1027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2064420" y="1179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1619672" y="13321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1187624" y="14845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827584" y="16369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395536" y="1789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-108520" y="1941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11587" y="5733256"/>
                <a:ext cx="1473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𝐔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7" y="5733256"/>
                <a:ext cx="147322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395536" y="6272683"/>
                <a:ext cx="146880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𝐩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272683"/>
                <a:ext cx="1468800" cy="491417"/>
              </a:xfrm>
              <a:prstGeom prst="rect">
                <a:avLst/>
              </a:prstGeom>
              <a:blipFill rotWithShape="1"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2195736" y="5847655"/>
                <a:ext cx="2164310" cy="86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847655"/>
                <a:ext cx="2164310" cy="86414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5076056" y="6012577"/>
                <a:ext cx="36816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𝐔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6012577"/>
                <a:ext cx="3681649" cy="58477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8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311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blipFill rotWithShape="1"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976365" y="3645024"/>
                <a:ext cx="3988123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Esta abordagem aproxima um </a:t>
                </a:r>
                <a:r>
                  <a:rPr lang="pt-BR" sz="2000" dirty="0" smtClean="0">
                    <a:solidFill>
                      <a:srgbClr val="00B050"/>
                    </a:solidFill>
                  </a:rPr>
                  <a:t>conjunto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0B05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pt-BR" sz="2000" dirty="0" smtClean="0">
                    <a:solidFill>
                      <a:srgbClr val="00B050"/>
                    </a:solidFill>
                  </a:rPr>
                  <a:t> observações</a:t>
                </a:r>
                <a:r>
                  <a:rPr lang="pt-BR" sz="2000" dirty="0" smtClean="0"/>
                  <a:t> de um campo potencial por uma combinação linear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pt-BR" sz="2000" b="1" dirty="0" smtClean="0"/>
                  <a:t> funções harmônicas</a:t>
                </a:r>
                <a:r>
                  <a:rPr lang="pt-BR" sz="2000" dirty="0" smtClean="0"/>
                  <a:t>, sendo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000" dirty="0" smtClean="0"/>
                  <a:t> os coeficientes</a:t>
                </a:r>
                <a:endParaRPr lang="pt-BR" sz="20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365" y="3645024"/>
                <a:ext cx="3988123" cy="1963679"/>
              </a:xfrm>
              <a:prstGeom prst="rect">
                <a:avLst/>
              </a:prstGeom>
              <a:blipFill rotWithShape="1">
                <a:blip r:embed="rId6"/>
                <a:stretch>
                  <a:fillRect t="-1553" b="-4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372459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93992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415525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37058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58591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80123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01656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23189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44722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66255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87788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09321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630854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652387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673920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5452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16985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38518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60051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781584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803117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24650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846183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867716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889248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4112598" y="2694406"/>
            <a:ext cx="3829264" cy="1526682"/>
            <a:chOff x="4112598" y="2694406"/>
            <a:chExt cx="3829264" cy="1526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de seta reta 37"/>
            <p:cNvCxnSpPr/>
            <p:nvPr/>
          </p:nvCxnSpPr>
          <p:spPr>
            <a:xfrm rot="16200000">
              <a:off x="6104473" y="1193225"/>
              <a:ext cx="0" cy="3061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/>
            <p:nvPr/>
          </p:nvCxnSpPr>
          <p:spPr>
            <a:xfrm>
              <a:off x="4578051" y="2724023"/>
              <a:ext cx="0" cy="136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aixaDe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Elipse 70"/>
          <p:cNvSpPr/>
          <p:nvPr/>
        </p:nvSpPr>
        <p:spPr>
          <a:xfrm>
            <a:off x="26126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47658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69191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90724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1122576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1337905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155323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1768563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1983892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2199221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241455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62987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84520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306053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327586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blipFill rotWithShape="1">
                <a:blip r:embed="rId1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/>
          <p:cNvSpPr/>
          <p:nvPr/>
        </p:nvSpPr>
        <p:spPr>
          <a:xfrm rot="16200000">
            <a:off x="1826498" y="3233468"/>
            <a:ext cx="143329" cy="941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716024" y="126876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5076064" y="1374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5652120" y="15143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6084176" y="1628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516224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7020280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7452328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7956376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>
            <a:off x="8388432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8820480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9180520" y="17728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3779912" y="1052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3419872" y="10146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3059832" y="100612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2615084" y="1027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2064420" y="1179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1619672" y="13321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1187624" y="14845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827584" y="16369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395536" y="1789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-108520" y="1941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11587" y="5733256"/>
                <a:ext cx="1473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𝐔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7" y="5733256"/>
                <a:ext cx="147322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395536" y="6272683"/>
                <a:ext cx="146880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𝐩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272683"/>
                <a:ext cx="1468800" cy="491417"/>
              </a:xfrm>
              <a:prstGeom prst="rect">
                <a:avLst/>
              </a:prstGeom>
              <a:blipFill rotWithShape="1"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2195736" y="5847655"/>
                <a:ext cx="2164310" cy="86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847655"/>
                <a:ext cx="2164310" cy="86414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angulado 13"/>
          <p:cNvCxnSpPr>
            <a:endCxn id="28" idx="3"/>
          </p:cNvCxnSpPr>
          <p:nvPr/>
        </p:nvCxnSpPr>
        <p:spPr>
          <a:xfrm rot="10800000">
            <a:off x="3848714" y="4210838"/>
            <a:ext cx="1670512" cy="87434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448450" y="3740444"/>
            <a:ext cx="133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3955791" y="4202182"/>
                <a:ext cx="709425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1"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791" y="4202182"/>
                <a:ext cx="709425" cy="391646"/>
              </a:xfrm>
              <a:prstGeom prst="rect">
                <a:avLst/>
              </a:prstGeom>
              <a:blipFill rotWithShape="1">
                <a:blip r:embed="rId1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5076056" y="6012577"/>
                <a:ext cx="36816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𝐔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6012577"/>
                <a:ext cx="3681649" cy="58477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9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311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blipFill rotWithShape="1"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372459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93992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415525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37058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58591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80123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01656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23189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44722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66255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87788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09321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630854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652387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673920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5452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16985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38518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60051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781584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803117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24650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846183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867716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889248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4112598" y="2694406"/>
            <a:ext cx="3829264" cy="1526682"/>
            <a:chOff x="4112598" y="2694406"/>
            <a:chExt cx="3829264" cy="1526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de seta reta 37"/>
            <p:cNvCxnSpPr/>
            <p:nvPr/>
          </p:nvCxnSpPr>
          <p:spPr>
            <a:xfrm rot="16200000">
              <a:off x="6104473" y="1193225"/>
              <a:ext cx="0" cy="3061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/>
            <p:nvPr/>
          </p:nvCxnSpPr>
          <p:spPr>
            <a:xfrm>
              <a:off x="4578051" y="2724023"/>
              <a:ext cx="0" cy="136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aixaDe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Elipse 70"/>
          <p:cNvSpPr/>
          <p:nvPr/>
        </p:nvSpPr>
        <p:spPr>
          <a:xfrm>
            <a:off x="26126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47658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69191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90724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1122576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1337905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155323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1768563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1983892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2199221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241455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62987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84520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306053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327586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blipFill rotWithShape="1">
                <a:blip r:embed="rId11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/>
          <p:cNvSpPr/>
          <p:nvPr/>
        </p:nvSpPr>
        <p:spPr>
          <a:xfrm rot="16200000">
            <a:off x="1826498" y="3233468"/>
            <a:ext cx="143329" cy="941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716024" y="126876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5076064" y="1374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5652120" y="15143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6084176" y="1628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516224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7020280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7452328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7956376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>
            <a:off x="8388432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8820480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9180520" y="17728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3779912" y="1052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3419872" y="10146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3059832" y="100612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2615084" y="1027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2064420" y="1179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1619672" y="13321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1187624" y="14845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827584" y="16369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395536" y="1789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-108520" y="1941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5076056" y="6012577"/>
                <a:ext cx="36816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𝐔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6012577"/>
                <a:ext cx="3681649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11587" y="5733256"/>
                <a:ext cx="1473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𝐔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7" y="5733256"/>
                <a:ext cx="147322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395536" y="6272683"/>
                <a:ext cx="146880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𝐩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272683"/>
                <a:ext cx="1468800" cy="491417"/>
              </a:xfrm>
              <a:prstGeom prst="rect">
                <a:avLst/>
              </a:prstGeom>
              <a:blipFill rotWithShape="1"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2195736" y="5847655"/>
                <a:ext cx="2164310" cy="86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847655"/>
                <a:ext cx="2164310" cy="86414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4716016" y="3638034"/>
                <a:ext cx="4386935" cy="2365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Neste caso, as funções harmônicas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2000" b="1">
                                <a:latin typeface="Cambria Math"/>
                              </a:rPr>
                              <m:t>𝐀</m:t>
                            </m:r>
                          </m:e>
                        </m:d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2000" dirty="0" smtClean="0"/>
                  <a:t> representam a componente vertical da atração gravitacional exercida, no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, por uma esfera fictícia centrada no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, com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000" dirty="0" smtClean="0"/>
                  <a:t> e densidade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sz="2000" b="0" i="1" smtClean="0">
                        <a:latin typeface="Cambria Math"/>
                      </a:rPr>
                      <m:t>=1/</m:t>
                    </m:r>
                    <m:d>
                      <m:d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𝐺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, em que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pt-BR" sz="2000" dirty="0" smtClean="0"/>
                  <a:t> é a constante gravitacional</a:t>
                </a:r>
                <a:endParaRPr lang="pt-BR" sz="20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638034"/>
                <a:ext cx="4386935" cy="2365071"/>
              </a:xfrm>
              <a:prstGeom prst="rect">
                <a:avLst/>
              </a:prstGeom>
              <a:blipFill rotWithShape="1">
                <a:blip r:embed="rId16"/>
                <a:stretch>
                  <a:fillRect l="-974" t="-1031" r="-1669" b="-3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0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311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blipFill rotWithShape="1"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372459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93992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415525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37058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58591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80123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01656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23189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44722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66255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87788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09321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630854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652387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673920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5452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16985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38518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60051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781584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803117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24650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846183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867716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889248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4112598" y="2694406"/>
            <a:ext cx="3829264" cy="1526682"/>
            <a:chOff x="4112598" y="2694406"/>
            <a:chExt cx="3829264" cy="1526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de seta reta 37"/>
            <p:cNvCxnSpPr/>
            <p:nvPr/>
          </p:nvCxnSpPr>
          <p:spPr>
            <a:xfrm rot="16200000">
              <a:off x="6104473" y="1193225"/>
              <a:ext cx="0" cy="3061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/>
            <p:nvPr/>
          </p:nvCxnSpPr>
          <p:spPr>
            <a:xfrm>
              <a:off x="4578051" y="2724023"/>
              <a:ext cx="0" cy="136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aixaDe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Elipse 70"/>
          <p:cNvSpPr/>
          <p:nvPr/>
        </p:nvSpPr>
        <p:spPr>
          <a:xfrm>
            <a:off x="26126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47658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69191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90724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1122576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1337905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155323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1768563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1983892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2199221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241455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62987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84520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306053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327586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blipFill rotWithShape="1">
                <a:blip r:embed="rId11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/>
          <p:cNvSpPr/>
          <p:nvPr/>
        </p:nvSpPr>
        <p:spPr>
          <a:xfrm rot="16200000">
            <a:off x="1826498" y="3233468"/>
            <a:ext cx="143329" cy="941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716024" y="126876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5076064" y="1374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5652120" y="15143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6084176" y="1628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516224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7020280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7452328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7956376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>
            <a:off x="8388432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8820480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9180520" y="17728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3779912" y="1052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3419872" y="10146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3059832" y="100612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2615084" y="1027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2064420" y="1179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1619672" y="13321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1187624" y="14845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827584" y="16369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395536" y="1789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-108520" y="1941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5076056" y="6012577"/>
                <a:ext cx="36816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𝐔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6012577"/>
                <a:ext cx="3681649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11587" y="5733256"/>
                <a:ext cx="1473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𝐔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7" y="5733256"/>
                <a:ext cx="147322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395536" y="6272683"/>
                <a:ext cx="146880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𝐩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272683"/>
                <a:ext cx="1468800" cy="491417"/>
              </a:xfrm>
              <a:prstGeom prst="rect">
                <a:avLst/>
              </a:prstGeom>
              <a:blipFill rotWithShape="1"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2195736" y="5847655"/>
                <a:ext cx="2164310" cy="86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847655"/>
                <a:ext cx="2164310" cy="86414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aixaDeTexto 105"/>
          <p:cNvSpPr txBox="1"/>
          <p:nvPr/>
        </p:nvSpPr>
        <p:spPr>
          <a:xfrm>
            <a:off x="4716016" y="4233282"/>
            <a:ext cx="4386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Estas esferas fictícias são denominadas </a:t>
            </a:r>
            <a:r>
              <a:rPr lang="pt-BR" sz="2000" b="1" dirty="0" smtClean="0"/>
              <a:t>fontes equivalentes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1287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311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blipFill rotWithShape="1"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372459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93992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415525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37058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58591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80123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01656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23189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44722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66255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87788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09321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630854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652387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673920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5452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16985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38518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60051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781584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803117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24650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846183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867716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889248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4112598" y="2694406"/>
            <a:ext cx="3829264" cy="1526682"/>
            <a:chOff x="4112598" y="2694406"/>
            <a:chExt cx="3829264" cy="1526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de seta reta 37"/>
            <p:cNvCxnSpPr/>
            <p:nvPr/>
          </p:nvCxnSpPr>
          <p:spPr>
            <a:xfrm rot="16200000">
              <a:off x="6104473" y="1193225"/>
              <a:ext cx="0" cy="3061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/>
            <p:nvPr/>
          </p:nvCxnSpPr>
          <p:spPr>
            <a:xfrm>
              <a:off x="4578051" y="2724023"/>
              <a:ext cx="0" cy="136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aixaDe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Elipse 70"/>
          <p:cNvSpPr/>
          <p:nvPr/>
        </p:nvSpPr>
        <p:spPr>
          <a:xfrm>
            <a:off x="26126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47658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69191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90724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1122576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1337905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155323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1768563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1983892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2199221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241455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62987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84520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306053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327586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blipFill rotWithShape="1">
                <a:blip r:embed="rId11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/>
          <p:cNvSpPr/>
          <p:nvPr/>
        </p:nvSpPr>
        <p:spPr>
          <a:xfrm rot="16200000">
            <a:off x="1826498" y="3233468"/>
            <a:ext cx="143329" cy="941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716024" y="126876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5076064" y="1374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5652120" y="15143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6084176" y="1628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516224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7020280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7452328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7956376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>
            <a:off x="8388432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8820480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9180520" y="17728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3779912" y="1052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3419872" y="10146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3059832" y="100612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2615084" y="1027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2064420" y="1179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1619672" y="13321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1187624" y="14845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827584" y="16369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395536" y="1789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-108520" y="1941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5076056" y="6012577"/>
                <a:ext cx="36816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𝐔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6012577"/>
                <a:ext cx="3681649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11587" y="5733256"/>
                <a:ext cx="1473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𝐔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7" y="5733256"/>
                <a:ext cx="147322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395536" y="6272683"/>
                <a:ext cx="146880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𝐩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272683"/>
                <a:ext cx="1468800" cy="491417"/>
              </a:xfrm>
              <a:prstGeom prst="rect">
                <a:avLst/>
              </a:prstGeom>
              <a:blipFill rotWithShape="1"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2195736" y="5847655"/>
                <a:ext cx="2164310" cy="86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847655"/>
                <a:ext cx="2164310" cy="86414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aixaDeTexto 105"/>
          <p:cNvSpPr txBox="1"/>
          <p:nvPr/>
        </p:nvSpPr>
        <p:spPr>
          <a:xfrm>
            <a:off x="4716016" y="3638034"/>
            <a:ext cx="43869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É importante ressaltar que, embora estas funções harmônicas representem um efeito gravitacional, isso não impede que, por exemplo, o campo potencial observado seja uma anomalia de campo total, por mais esquisito que isso possa parecer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190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311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blipFill rotWithShape="1">
                <a:blip r:embed="rId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16016" y="3638034"/>
                <a:ext cx="4386935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Uma vez resolvido o sistema linear para os coeficientes </a:t>
                </a:r>
                <a14:m>
                  <m:oMath xmlns:m="http://schemas.openxmlformats.org/officeDocument/2006/math">
                    <m:r>
                      <a:rPr lang="pt-BR" sz="2000" b="1" i="0" smtClean="0">
                        <a:solidFill>
                          <a:srgbClr val="0000FF"/>
                        </a:solidFill>
                        <a:latin typeface="Cambria Math"/>
                      </a:rPr>
                      <m:t>𝐩</m:t>
                    </m:r>
                  </m:oMath>
                </a14:m>
                <a:r>
                  <a:rPr lang="pt-BR" sz="2000" dirty="0" smtClean="0"/>
                  <a:t>, é possível calcular o campo potencial, por exemplo, em um conjunto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pt-BR" sz="2000" dirty="0" smtClean="0"/>
                  <a:t> pontos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pt-B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pt-BR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pt-BR" sz="20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pt-BR" sz="2000" dirty="0" smtClean="0"/>
                  <a:t> localizados em um plano horizontal acima das observações</a:t>
                </a:r>
                <a:endParaRPr lang="pt-BR" sz="20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638034"/>
                <a:ext cx="4386935" cy="2000548"/>
              </a:xfrm>
              <a:prstGeom prst="rect">
                <a:avLst/>
              </a:prstGeom>
              <a:blipFill rotWithShape="1">
                <a:blip r:embed="rId6"/>
                <a:stretch>
                  <a:fillRect l="-278" t="-1524" r="-1391" b="-1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2" y="3624523"/>
                <a:ext cx="3764492" cy="117262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653136"/>
                <a:ext cx="4537524" cy="66210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372459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93992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415525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37058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58591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80123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01656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23189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44722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66255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87788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09321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630854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652387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673920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5452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16985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38518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60051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781584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803117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24650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846183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867716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889248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4112598" y="2694406"/>
            <a:ext cx="3829264" cy="1526682"/>
            <a:chOff x="4112598" y="2694406"/>
            <a:chExt cx="3829264" cy="1526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de seta reta 37"/>
            <p:cNvCxnSpPr/>
            <p:nvPr/>
          </p:nvCxnSpPr>
          <p:spPr>
            <a:xfrm rot="16200000">
              <a:off x="6104473" y="1193225"/>
              <a:ext cx="0" cy="3061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/>
            <p:nvPr/>
          </p:nvCxnSpPr>
          <p:spPr>
            <a:xfrm>
              <a:off x="4578051" y="2724023"/>
              <a:ext cx="0" cy="136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aixaDe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Elipse 70"/>
          <p:cNvSpPr/>
          <p:nvPr/>
        </p:nvSpPr>
        <p:spPr>
          <a:xfrm>
            <a:off x="26126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47658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69191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90724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1122576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1337905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155323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1768563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1983892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2199221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241455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62987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84520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306053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327586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blipFill rotWithShape="1">
                <a:blip r:embed="rId1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/>
          <p:cNvSpPr/>
          <p:nvPr/>
        </p:nvSpPr>
        <p:spPr>
          <a:xfrm rot="16200000">
            <a:off x="1826498" y="3233468"/>
            <a:ext cx="143329" cy="941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716024" y="126876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5076064" y="1374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5652120" y="15143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6084176" y="1628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516224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7020280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7452328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7956376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>
            <a:off x="8388432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8820480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9180520" y="17728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3779912" y="1052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3419872" y="10146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3059832" y="100612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2615084" y="1027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2064420" y="1179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1619672" y="13321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1187624" y="14845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827584" y="16369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395536" y="1789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-108520" y="1941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5076056" y="6012577"/>
                <a:ext cx="36816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𝐔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6012577"/>
                <a:ext cx="3681649" cy="5847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11587" y="5733256"/>
                <a:ext cx="1473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𝐔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7" y="5733256"/>
                <a:ext cx="1473224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395536" y="6272683"/>
                <a:ext cx="146880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𝐩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272683"/>
                <a:ext cx="1468800" cy="491417"/>
              </a:xfrm>
              <a:prstGeom prst="rect">
                <a:avLst/>
              </a:prstGeom>
              <a:blipFill rotWithShape="1">
                <a:blip r:embed="rId1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2195736" y="5847655"/>
                <a:ext cx="2164310" cy="86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847655"/>
                <a:ext cx="2164310" cy="86414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Elipse 105"/>
          <p:cNvSpPr/>
          <p:nvPr/>
        </p:nvSpPr>
        <p:spPr>
          <a:xfrm>
            <a:off x="4733390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>
            <a:off x="5056184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8" name="Elipse 107"/>
          <p:cNvSpPr/>
          <p:nvPr/>
        </p:nvSpPr>
        <p:spPr>
          <a:xfrm>
            <a:off x="5378978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9" name="Elipse 108"/>
          <p:cNvSpPr/>
          <p:nvPr/>
        </p:nvSpPr>
        <p:spPr>
          <a:xfrm>
            <a:off x="5701772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0" name="Elipse 109"/>
          <p:cNvSpPr/>
          <p:nvPr/>
        </p:nvSpPr>
        <p:spPr>
          <a:xfrm>
            <a:off x="6024566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347360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6670154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7315742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7961330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5" name="Elipse 114"/>
          <p:cNvSpPr/>
          <p:nvPr/>
        </p:nvSpPr>
        <p:spPr>
          <a:xfrm>
            <a:off x="8606918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6" name="Elipse 115"/>
          <p:cNvSpPr/>
          <p:nvPr/>
        </p:nvSpPr>
        <p:spPr>
          <a:xfrm>
            <a:off x="8929712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7" name="Elipse 116"/>
          <p:cNvSpPr/>
          <p:nvPr/>
        </p:nvSpPr>
        <p:spPr>
          <a:xfrm>
            <a:off x="9252520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8" name="Elipse 117"/>
          <p:cNvSpPr/>
          <p:nvPr/>
        </p:nvSpPr>
        <p:spPr>
          <a:xfrm>
            <a:off x="4410596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9" name="Elipse 118"/>
          <p:cNvSpPr/>
          <p:nvPr/>
        </p:nvSpPr>
        <p:spPr>
          <a:xfrm>
            <a:off x="4087802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0" name="Elipse 119"/>
          <p:cNvSpPr/>
          <p:nvPr/>
        </p:nvSpPr>
        <p:spPr>
          <a:xfrm>
            <a:off x="3765008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1" name="Elipse 120"/>
          <p:cNvSpPr/>
          <p:nvPr/>
        </p:nvSpPr>
        <p:spPr>
          <a:xfrm>
            <a:off x="3119420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2" name="Elipse 121"/>
          <p:cNvSpPr/>
          <p:nvPr/>
        </p:nvSpPr>
        <p:spPr>
          <a:xfrm>
            <a:off x="2473832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3" name="Elipse 122"/>
          <p:cNvSpPr/>
          <p:nvPr/>
        </p:nvSpPr>
        <p:spPr>
          <a:xfrm>
            <a:off x="1828244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4" name="Elipse 123"/>
          <p:cNvSpPr/>
          <p:nvPr/>
        </p:nvSpPr>
        <p:spPr>
          <a:xfrm>
            <a:off x="1182656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5" name="Elipse 124"/>
          <p:cNvSpPr/>
          <p:nvPr/>
        </p:nvSpPr>
        <p:spPr>
          <a:xfrm>
            <a:off x="537068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6" name="Elipse 125"/>
          <p:cNvSpPr/>
          <p:nvPr/>
        </p:nvSpPr>
        <p:spPr>
          <a:xfrm>
            <a:off x="214274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7" name="Elipse 126"/>
          <p:cNvSpPr/>
          <p:nvPr/>
        </p:nvSpPr>
        <p:spPr>
          <a:xfrm>
            <a:off x="-108520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8" name="Elipse 127"/>
          <p:cNvSpPr/>
          <p:nvPr/>
        </p:nvSpPr>
        <p:spPr>
          <a:xfrm>
            <a:off x="6992948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9" name="Elipse 128"/>
          <p:cNvSpPr/>
          <p:nvPr/>
        </p:nvSpPr>
        <p:spPr>
          <a:xfrm>
            <a:off x="7638536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0" name="Elipse 129"/>
          <p:cNvSpPr/>
          <p:nvPr/>
        </p:nvSpPr>
        <p:spPr>
          <a:xfrm>
            <a:off x="8284124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1" name="Elipse 130"/>
          <p:cNvSpPr/>
          <p:nvPr/>
        </p:nvSpPr>
        <p:spPr>
          <a:xfrm>
            <a:off x="3442214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2" name="Elipse 131"/>
          <p:cNvSpPr/>
          <p:nvPr/>
        </p:nvSpPr>
        <p:spPr>
          <a:xfrm>
            <a:off x="2796626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3" name="Elipse 132"/>
          <p:cNvSpPr/>
          <p:nvPr/>
        </p:nvSpPr>
        <p:spPr>
          <a:xfrm>
            <a:off x="2151038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4" name="Elipse 133"/>
          <p:cNvSpPr/>
          <p:nvPr/>
        </p:nvSpPr>
        <p:spPr>
          <a:xfrm>
            <a:off x="1505450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859862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6720596" y="591071"/>
                <a:ext cx="1667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596" y="591071"/>
                <a:ext cx="1667828" cy="461665"/>
              </a:xfrm>
              <a:prstGeom prst="rect">
                <a:avLst/>
              </a:prstGeom>
              <a:blipFill rotWithShape="1">
                <a:blip r:embed="rId1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aixaDeTexto 139"/>
              <p:cNvSpPr txBox="1"/>
              <p:nvPr/>
            </p:nvSpPr>
            <p:spPr>
              <a:xfrm>
                <a:off x="348928" y="5709860"/>
                <a:ext cx="1590179" cy="559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pt-BR" sz="24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 i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𝐔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0" name="CaixaDeTexto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28" y="5709860"/>
                <a:ext cx="1590179" cy="5592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tângulo 138"/>
              <p:cNvSpPr/>
              <p:nvPr/>
            </p:nvSpPr>
            <p:spPr>
              <a:xfrm>
                <a:off x="-11112" y="4653136"/>
                <a:ext cx="4720651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9" name="Retângulo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12" y="4653136"/>
                <a:ext cx="4720651" cy="662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32" y="3225676"/>
                <a:ext cx="1563057" cy="51783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311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700808"/>
                <a:ext cx="570476" cy="491417"/>
              </a:xfrm>
              <a:prstGeom prst="rect">
                <a:avLst/>
              </a:prstGeom>
              <a:blipFill rotWithShape="1">
                <a:blip r:embed="rId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4915422" y="3717032"/>
            <a:ext cx="3988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Para tanto, bastaria modificar as funções harmônicas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84222" y="3624523"/>
                <a:ext cx="3877728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2" y="3624523"/>
                <a:ext cx="3877728" cy="117262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372459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93992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415525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437058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58591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480123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501656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523189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544722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566255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587788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609321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630854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652387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6739200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6954529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716985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385187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7600516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7815845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8031174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246503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8461832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8677161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8892488" y="314097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4112598" y="2694406"/>
            <a:ext cx="3829264" cy="1526682"/>
            <a:chOff x="4112598" y="2694406"/>
            <a:chExt cx="3829264" cy="1526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488" y="2694406"/>
                  <a:ext cx="43037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de seta reta 37"/>
            <p:cNvCxnSpPr/>
            <p:nvPr/>
          </p:nvCxnSpPr>
          <p:spPr>
            <a:xfrm rot="16200000">
              <a:off x="6104473" y="1193225"/>
              <a:ext cx="0" cy="3061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193" y="3111351"/>
                  <a:ext cx="528863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/>
            <p:nvPr/>
          </p:nvCxnSpPr>
          <p:spPr>
            <a:xfrm>
              <a:off x="4578051" y="2724023"/>
              <a:ext cx="0" cy="136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pt-BR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aixaDe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98" y="3759423"/>
                  <a:ext cx="407932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Elipse 70"/>
          <p:cNvSpPr/>
          <p:nvPr/>
        </p:nvSpPr>
        <p:spPr>
          <a:xfrm>
            <a:off x="26126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47658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69191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90724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1122576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1337905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155323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1768563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1983892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2199221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2414550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629879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845208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3060537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3275864" y="314096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358" y="3140968"/>
                <a:ext cx="539378" cy="491417"/>
              </a:xfrm>
              <a:prstGeom prst="rect">
                <a:avLst/>
              </a:prstGeom>
              <a:blipFill rotWithShape="1">
                <a:blip r:embed="rId1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/>
          <p:cNvSpPr/>
          <p:nvPr/>
        </p:nvSpPr>
        <p:spPr>
          <a:xfrm rot="16200000">
            <a:off x="1826498" y="3233468"/>
            <a:ext cx="143329" cy="941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716024" y="126876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5076064" y="1374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5652120" y="15143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Elipse 68"/>
          <p:cNvSpPr/>
          <p:nvPr/>
        </p:nvSpPr>
        <p:spPr>
          <a:xfrm>
            <a:off x="6084176" y="1628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516224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7020280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7452328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7956376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1" name="Elipse 90"/>
          <p:cNvSpPr/>
          <p:nvPr/>
        </p:nvSpPr>
        <p:spPr>
          <a:xfrm>
            <a:off x="8388432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8820480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9180520" y="17728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3779912" y="1052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3419872" y="10146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3059832" y="100612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2615084" y="1027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2064420" y="1179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1619672" y="13321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1187624" y="14845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827584" y="16369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395536" y="1789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-108520" y="1941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5076056" y="6012577"/>
                <a:ext cx="3499355" cy="597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3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3200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𝐔</m:t>
                              </m:r>
                            </m:e>
                          </m:acc>
                        </m:e>
                        <m:sub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𝐿</m:t>
                          </m:r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 i="0" smtClean="0"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6012577"/>
                <a:ext cx="3499355" cy="5971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395536" y="6272683"/>
                <a:ext cx="146880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𝐩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272683"/>
                <a:ext cx="1468800" cy="491417"/>
              </a:xfrm>
              <a:prstGeom prst="rect">
                <a:avLst/>
              </a:prstGeom>
              <a:blipFill rotWithShape="1"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2195736" y="5847655"/>
                <a:ext cx="2343655" cy="86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𝐓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𝑘𝑗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847655"/>
                <a:ext cx="2343655" cy="86414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Elipse 105"/>
          <p:cNvSpPr/>
          <p:nvPr/>
        </p:nvSpPr>
        <p:spPr>
          <a:xfrm>
            <a:off x="4733390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>
            <a:off x="5056184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8" name="Elipse 107"/>
          <p:cNvSpPr/>
          <p:nvPr/>
        </p:nvSpPr>
        <p:spPr>
          <a:xfrm>
            <a:off x="5378978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9" name="Elipse 108"/>
          <p:cNvSpPr/>
          <p:nvPr/>
        </p:nvSpPr>
        <p:spPr>
          <a:xfrm>
            <a:off x="5701772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0" name="Elipse 109"/>
          <p:cNvSpPr/>
          <p:nvPr/>
        </p:nvSpPr>
        <p:spPr>
          <a:xfrm>
            <a:off x="6024566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6347360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7315742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7961330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5" name="Elipse 114"/>
          <p:cNvSpPr/>
          <p:nvPr/>
        </p:nvSpPr>
        <p:spPr>
          <a:xfrm>
            <a:off x="8606918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6" name="Elipse 115"/>
          <p:cNvSpPr/>
          <p:nvPr/>
        </p:nvSpPr>
        <p:spPr>
          <a:xfrm>
            <a:off x="8929712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7" name="Elipse 116"/>
          <p:cNvSpPr/>
          <p:nvPr/>
        </p:nvSpPr>
        <p:spPr>
          <a:xfrm>
            <a:off x="9252520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8" name="Elipse 117"/>
          <p:cNvSpPr/>
          <p:nvPr/>
        </p:nvSpPr>
        <p:spPr>
          <a:xfrm>
            <a:off x="4410596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9" name="Elipse 118"/>
          <p:cNvSpPr/>
          <p:nvPr/>
        </p:nvSpPr>
        <p:spPr>
          <a:xfrm>
            <a:off x="4087802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0" name="Elipse 119"/>
          <p:cNvSpPr/>
          <p:nvPr/>
        </p:nvSpPr>
        <p:spPr>
          <a:xfrm>
            <a:off x="3765008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1" name="Elipse 120"/>
          <p:cNvSpPr/>
          <p:nvPr/>
        </p:nvSpPr>
        <p:spPr>
          <a:xfrm>
            <a:off x="3119420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2" name="Elipse 121"/>
          <p:cNvSpPr/>
          <p:nvPr/>
        </p:nvSpPr>
        <p:spPr>
          <a:xfrm>
            <a:off x="2473832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3" name="Elipse 122"/>
          <p:cNvSpPr/>
          <p:nvPr/>
        </p:nvSpPr>
        <p:spPr>
          <a:xfrm>
            <a:off x="1828244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4" name="Elipse 123"/>
          <p:cNvSpPr/>
          <p:nvPr/>
        </p:nvSpPr>
        <p:spPr>
          <a:xfrm>
            <a:off x="1182656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5" name="Elipse 124"/>
          <p:cNvSpPr/>
          <p:nvPr/>
        </p:nvSpPr>
        <p:spPr>
          <a:xfrm>
            <a:off x="537068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6" name="Elipse 125"/>
          <p:cNvSpPr/>
          <p:nvPr/>
        </p:nvSpPr>
        <p:spPr>
          <a:xfrm>
            <a:off x="214274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7" name="Elipse 126"/>
          <p:cNvSpPr/>
          <p:nvPr/>
        </p:nvSpPr>
        <p:spPr>
          <a:xfrm>
            <a:off x="-108520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8" name="Elipse 127"/>
          <p:cNvSpPr/>
          <p:nvPr/>
        </p:nvSpPr>
        <p:spPr>
          <a:xfrm>
            <a:off x="6992948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9" name="Elipse 128"/>
          <p:cNvSpPr/>
          <p:nvPr/>
        </p:nvSpPr>
        <p:spPr>
          <a:xfrm>
            <a:off x="7638536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0" name="Elipse 129"/>
          <p:cNvSpPr/>
          <p:nvPr/>
        </p:nvSpPr>
        <p:spPr>
          <a:xfrm>
            <a:off x="8284124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1" name="Elipse 130"/>
          <p:cNvSpPr/>
          <p:nvPr/>
        </p:nvSpPr>
        <p:spPr>
          <a:xfrm>
            <a:off x="3442214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2" name="Elipse 131"/>
          <p:cNvSpPr/>
          <p:nvPr/>
        </p:nvSpPr>
        <p:spPr>
          <a:xfrm>
            <a:off x="2796626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3" name="Elipse 132"/>
          <p:cNvSpPr/>
          <p:nvPr/>
        </p:nvSpPr>
        <p:spPr>
          <a:xfrm>
            <a:off x="2151038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4" name="Elipse 133"/>
          <p:cNvSpPr/>
          <p:nvPr/>
        </p:nvSpPr>
        <p:spPr>
          <a:xfrm>
            <a:off x="1505450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5" name="Elipse 134"/>
          <p:cNvSpPr/>
          <p:nvPr/>
        </p:nvSpPr>
        <p:spPr>
          <a:xfrm>
            <a:off x="859862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6720596" y="591071"/>
                <a:ext cx="1667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596" y="591071"/>
                <a:ext cx="1667828" cy="461665"/>
              </a:xfrm>
              <a:prstGeom prst="rect">
                <a:avLst/>
              </a:prstGeom>
              <a:blipFill rotWithShape="1">
                <a:blip r:embed="rId1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Conector reto 136"/>
          <p:cNvCxnSpPr/>
          <p:nvPr/>
        </p:nvCxnSpPr>
        <p:spPr>
          <a:xfrm flipH="1">
            <a:off x="3551188" y="512728"/>
            <a:ext cx="3138458" cy="265192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ipse 111"/>
          <p:cNvSpPr/>
          <p:nvPr/>
        </p:nvSpPr>
        <p:spPr>
          <a:xfrm>
            <a:off x="6670154" y="4766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ixaDeTexto 137"/>
              <p:cNvSpPr txBox="1"/>
              <p:nvPr/>
            </p:nvSpPr>
            <p:spPr>
              <a:xfrm>
                <a:off x="4860032" y="1853208"/>
                <a:ext cx="628185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CaixaDeTexto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853208"/>
                <a:ext cx="628185" cy="491417"/>
              </a:xfrm>
              <a:prstGeom prst="rect">
                <a:avLst/>
              </a:prstGeom>
              <a:blipFill rotWithShape="1">
                <a:blip r:embed="rId17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9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0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2000" i="1">
                                  <a:latin typeface="Cambria Math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  <m:r>
                        <a:rPr lang="pt-BR" sz="2000" b="0" i="1" smtClean="0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uxograma: Conector 37"/>
          <p:cNvSpPr/>
          <p:nvPr/>
        </p:nvSpPr>
        <p:spPr>
          <a:xfrm>
            <a:off x="3016852" y="3861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203848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23928" y="69269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356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627784" y="14847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3397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427984" y="126876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1399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148064" y="119675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940152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6012160" y="15567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558011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7308304" y="6206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804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6300192" y="220486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702027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7668344" y="13407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1835696" y="234888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rma livre 54"/>
          <p:cNvSpPr/>
          <p:nvPr/>
        </p:nvSpPr>
        <p:spPr>
          <a:xfrm>
            <a:off x="1698171" y="449943"/>
            <a:ext cx="6400800" cy="2133600"/>
          </a:xfrm>
          <a:custGeom>
            <a:avLst/>
            <a:gdLst>
              <a:gd name="connsiteX0" fmla="*/ 1161143 w 6400800"/>
              <a:gd name="connsiteY0" fmla="*/ 595086 h 2133600"/>
              <a:gd name="connsiteX1" fmla="*/ 769258 w 6400800"/>
              <a:gd name="connsiteY1" fmla="*/ 1132114 h 2133600"/>
              <a:gd name="connsiteX2" fmla="*/ 435429 w 6400800"/>
              <a:gd name="connsiteY2" fmla="*/ 1524000 h 2133600"/>
              <a:gd name="connsiteX3" fmla="*/ 174172 w 6400800"/>
              <a:gd name="connsiteY3" fmla="*/ 1814286 h 2133600"/>
              <a:gd name="connsiteX4" fmla="*/ 0 w 6400800"/>
              <a:gd name="connsiteY4" fmla="*/ 2046514 h 2133600"/>
              <a:gd name="connsiteX5" fmla="*/ 58058 w 6400800"/>
              <a:gd name="connsiteY5" fmla="*/ 2119086 h 2133600"/>
              <a:gd name="connsiteX6" fmla="*/ 232229 w 6400800"/>
              <a:gd name="connsiteY6" fmla="*/ 2133600 h 2133600"/>
              <a:gd name="connsiteX7" fmla="*/ 580572 w 6400800"/>
              <a:gd name="connsiteY7" fmla="*/ 2075543 h 2133600"/>
              <a:gd name="connsiteX8" fmla="*/ 1770743 w 6400800"/>
              <a:gd name="connsiteY8" fmla="*/ 2046514 h 2133600"/>
              <a:gd name="connsiteX9" fmla="*/ 3106058 w 6400800"/>
              <a:gd name="connsiteY9" fmla="*/ 1973943 h 2133600"/>
              <a:gd name="connsiteX10" fmla="*/ 4238172 w 6400800"/>
              <a:gd name="connsiteY10" fmla="*/ 1988457 h 2133600"/>
              <a:gd name="connsiteX11" fmla="*/ 4992915 w 6400800"/>
              <a:gd name="connsiteY11" fmla="*/ 2046514 h 2133600"/>
              <a:gd name="connsiteX12" fmla="*/ 5617029 w 6400800"/>
              <a:gd name="connsiteY12" fmla="*/ 2046514 h 2133600"/>
              <a:gd name="connsiteX13" fmla="*/ 5805715 w 6400800"/>
              <a:gd name="connsiteY13" fmla="*/ 1727200 h 2133600"/>
              <a:gd name="connsiteX14" fmla="*/ 6183086 w 6400800"/>
              <a:gd name="connsiteY14" fmla="*/ 1277257 h 2133600"/>
              <a:gd name="connsiteX15" fmla="*/ 6386286 w 6400800"/>
              <a:gd name="connsiteY15" fmla="*/ 827314 h 2133600"/>
              <a:gd name="connsiteX16" fmla="*/ 6400800 w 6400800"/>
              <a:gd name="connsiteY16" fmla="*/ 508000 h 2133600"/>
              <a:gd name="connsiteX17" fmla="*/ 6125029 w 6400800"/>
              <a:gd name="connsiteY17" fmla="*/ 87086 h 2133600"/>
              <a:gd name="connsiteX18" fmla="*/ 5718629 w 6400800"/>
              <a:gd name="connsiteY18" fmla="*/ 0 h 2133600"/>
              <a:gd name="connsiteX19" fmla="*/ 4920343 w 6400800"/>
              <a:gd name="connsiteY19" fmla="*/ 58057 h 2133600"/>
              <a:gd name="connsiteX20" fmla="*/ 4209143 w 6400800"/>
              <a:gd name="connsiteY20" fmla="*/ 203200 h 2133600"/>
              <a:gd name="connsiteX21" fmla="*/ 3715658 w 6400800"/>
              <a:gd name="connsiteY21" fmla="*/ 362857 h 2133600"/>
              <a:gd name="connsiteX22" fmla="*/ 3454400 w 6400800"/>
              <a:gd name="connsiteY22" fmla="*/ 420914 h 2133600"/>
              <a:gd name="connsiteX23" fmla="*/ 3178629 w 6400800"/>
              <a:gd name="connsiteY23" fmla="*/ 420914 h 2133600"/>
              <a:gd name="connsiteX24" fmla="*/ 2685143 w 6400800"/>
              <a:gd name="connsiteY24" fmla="*/ 420914 h 2133600"/>
              <a:gd name="connsiteX25" fmla="*/ 2481943 w 6400800"/>
              <a:gd name="connsiteY25" fmla="*/ 58057 h 2133600"/>
              <a:gd name="connsiteX26" fmla="*/ 1770743 w 6400800"/>
              <a:gd name="connsiteY26" fmla="*/ 87086 h 2133600"/>
              <a:gd name="connsiteX27" fmla="*/ 1335315 w 6400800"/>
              <a:gd name="connsiteY27" fmla="*/ 348343 h 2133600"/>
              <a:gd name="connsiteX28" fmla="*/ 1306286 w 6400800"/>
              <a:gd name="connsiteY28" fmla="*/ 42091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00800" h="2133600">
                <a:moveTo>
                  <a:pt x="1161143" y="595086"/>
                </a:moveTo>
                <a:lnTo>
                  <a:pt x="769258" y="1132114"/>
                </a:lnTo>
                <a:lnTo>
                  <a:pt x="435429" y="1524000"/>
                </a:lnTo>
                <a:lnTo>
                  <a:pt x="174172" y="1814286"/>
                </a:lnTo>
                <a:lnTo>
                  <a:pt x="0" y="2046514"/>
                </a:lnTo>
                <a:lnTo>
                  <a:pt x="58058" y="2119086"/>
                </a:lnTo>
                <a:lnTo>
                  <a:pt x="232229" y="2133600"/>
                </a:lnTo>
                <a:lnTo>
                  <a:pt x="580572" y="2075543"/>
                </a:lnTo>
                <a:lnTo>
                  <a:pt x="1770743" y="2046514"/>
                </a:lnTo>
                <a:lnTo>
                  <a:pt x="3106058" y="1973943"/>
                </a:lnTo>
                <a:lnTo>
                  <a:pt x="4238172" y="1988457"/>
                </a:lnTo>
                <a:lnTo>
                  <a:pt x="4992915" y="2046514"/>
                </a:lnTo>
                <a:lnTo>
                  <a:pt x="5617029" y="2046514"/>
                </a:lnTo>
                <a:lnTo>
                  <a:pt x="5805715" y="1727200"/>
                </a:lnTo>
                <a:lnTo>
                  <a:pt x="6183086" y="1277257"/>
                </a:lnTo>
                <a:lnTo>
                  <a:pt x="6386286" y="827314"/>
                </a:lnTo>
                <a:lnTo>
                  <a:pt x="6400800" y="508000"/>
                </a:lnTo>
                <a:lnTo>
                  <a:pt x="6125029" y="87086"/>
                </a:lnTo>
                <a:lnTo>
                  <a:pt x="5718629" y="0"/>
                </a:lnTo>
                <a:lnTo>
                  <a:pt x="4920343" y="58057"/>
                </a:lnTo>
                <a:lnTo>
                  <a:pt x="4209143" y="203200"/>
                </a:lnTo>
                <a:lnTo>
                  <a:pt x="3715658" y="362857"/>
                </a:lnTo>
                <a:lnTo>
                  <a:pt x="3454400" y="420914"/>
                </a:lnTo>
                <a:lnTo>
                  <a:pt x="3178629" y="420914"/>
                </a:lnTo>
                <a:lnTo>
                  <a:pt x="2685143" y="420914"/>
                </a:lnTo>
                <a:lnTo>
                  <a:pt x="2481943" y="58057"/>
                </a:lnTo>
                <a:lnTo>
                  <a:pt x="1770743" y="87086"/>
                </a:lnTo>
                <a:lnTo>
                  <a:pt x="1335315" y="348343"/>
                </a:lnTo>
                <a:lnTo>
                  <a:pt x="1306286" y="420914"/>
                </a:ln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 flipV="1">
            <a:off x="3067366" y="556055"/>
            <a:ext cx="2073323" cy="33334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5076056" y="47667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2670764" y="5261138"/>
            <a:ext cx="37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Integral de continuação para cima</a:t>
            </a:r>
            <a:endParaRPr lang="pt-B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9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0233" y="980728"/>
            <a:ext cx="7848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Esta abordagem, contudo, restringe a aplicação da técnica da camada equivalente para o caso em que as fontes equivalentes estão localizadas sobre um plano horizontal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82072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0233" y="980728"/>
            <a:ext cx="7848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Esta abordagem, contudo, restringe a aplicação da técnica da camada equivalente para o caso em que as fontes equivalentes estão localizadas sobre um plano horizontal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45468" y="2996952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Outra limitação desta abordagem é a utilização de funções harmônicas que representam o efeito gravitacional das fontes equivalentes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2664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0233" y="980728"/>
            <a:ext cx="7848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Esta abordagem, contudo, restringe a aplicação da técnica da camada equivalente para o caso em que as fontes equivalentes estão localizadas sobre um plano horizontal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45468" y="2996952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Outra limitação desta abordagem é a utilização de funções harmônicas que representam o efeito gravitacional das fontes equivalentes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5468" y="4708301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 seguir, vamos generalizar a integral de continuação para cima com o intuito de remover estas duas restrições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94425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Bhattacharyya, B. K., 1967, Some general properties of potential fields in space and frequency domain: a review: </a:t>
            </a:r>
            <a:r>
              <a:rPr lang="en-US" dirty="0" err="1"/>
              <a:t>Geoexploration</a:t>
            </a:r>
            <a:r>
              <a:rPr lang="en-US" dirty="0"/>
              <a:t>, 5, 127-143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Blakely</a:t>
            </a:r>
            <a:r>
              <a:rPr lang="en-US" dirty="0"/>
              <a:t>, R. J., 1996, Potential theory in gravity and magnetic applications: Cambridge University Press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Green, G., 1871, Mathematical papers of the late George Green, </a:t>
            </a:r>
            <a:r>
              <a:rPr lang="en-US" i="1" dirty="0" smtClean="0"/>
              <a:t>ed.</a:t>
            </a:r>
            <a:r>
              <a:rPr lang="en-US" dirty="0" smtClean="0"/>
              <a:t> </a:t>
            </a:r>
            <a:r>
              <a:rPr lang="en-US" dirty="0" err="1"/>
              <a:t>Ferrers</a:t>
            </a:r>
            <a:r>
              <a:rPr lang="en-US" dirty="0"/>
              <a:t>, N. M., </a:t>
            </a:r>
            <a:r>
              <a:rPr lang="en-US" dirty="0" smtClean="0"/>
              <a:t>London: MacMillan and Co., Cambridge University Press.</a:t>
            </a:r>
          </a:p>
          <a:p>
            <a:r>
              <a:rPr lang="en-US" dirty="0" smtClean="0"/>
              <a:t>Henderson</a:t>
            </a:r>
            <a:r>
              <a:rPr lang="en-US" dirty="0"/>
              <a:t>, R. G., e </a:t>
            </a:r>
            <a:r>
              <a:rPr lang="en-US" dirty="0" err="1"/>
              <a:t>Zietz</a:t>
            </a:r>
            <a:r>
              <a:rPr lang="en-US" dirty="0"/>
              <a:t>, I., 1949, The upward continuation of anomalies in total magnetic intensity fields: GEOPHYSICS, 14, 517-534.</a:t>
            </a:r>
          </a:p>
          <a:p>
            <a:r>
              <a:rPr lang="en-US" dirty="0"/>
              <a:t>Henderson, R. G., 1960, A comprehensive system of automatic computation in magnetic and gravity interpretation: GEOPHYSICS, 25, 569-585.</a:t>
            </a:r>
          </a:p>
          <a:p>
            <a:r>
              <a:rPr lang="en-US" dirty="0"/>
              <a:t>Henderson, R. G., 1970, On the validity of the use of the upward continuation integral for total magnetic intensity data: GEOPHYSICS, 35, 916-919</a:t>
            </a:r>
            <a:r>
              <a:rPr lang="en-US" dirty="0" smtClean="0"/>
              <a:t>.</a:t>
            </a:r>
          </a:p>
          <a:p>
            <a:r>
              <a:rPr lang="en-US" dirty="0"/>
              <a:t>Kellogg, O. D., 1929, Foundations of potential theory: Frederick </a:t>
            </a:r>
            <a:r>
              <a:rPr lang="en-US" dirty="0" err="1"/>
              <a:t>Ungar</a:t>
            </a:r>
            <a:r>
              <a:rPr lang="en-US" dirty="0"/>
              <a:t> Publishing Company</a:t>
            </a:r>
            <a:r>
              <a:rPr lang="en-US" dirty="0" smtClean="0"/>
              <a:t>.</a:t>
            </a:r>
          </a:p>
          <a:p>
            <a:r>
              <a:rPr lang="en-US" dirty="0"/>
              <a:t>Roy, A., 1962, Ambiguity in geophysical interpretation: GEOPHYSICS, 27, 90-99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Skeels</a:t>
            </a:r>
            <a:r>
              <a:rPr lang="en-US" dirty="0"/>
              <a:t>, D. C., 1947, Ambiguity in gravity interpretation: GEOPHYSICS, 12, </a:t>
            </a:r>
            <a:r>
              <a:rPr lang="en-US" dirty="0" smtClean="0"/>
              <a:t>43-56.</a:t>
            </a:r>
          </a:p>
          <a:p>
            <a:r>
              <a:rPr lang="en-US" dirty="0" err="1" smtClean="0"/>
              <a:t>Twomey</a:t>
            </a:r>
            <a:r>
              <a:rPr lang="en-US" dirty="0"/>
              <a:t>, S., 1977, Introduction to the mathematics of inversion in remote sensing </a:t>
            </a:r>
            <a:r>
              <a:rPr lang="en-US" dirty="0" smtClean="0"/>
              <a:t>and </a:t>
            </a:r>
            <a:r>
              <a:rPr lang="pt-BR" dirty="0" err="1" smtClean="0"/>
              <a:t>indirect</a:t>
            </a:r>
            <a:r>
              <a:rPr lang="pt-BR" dirty="0" smtClean="0"/>
              <a:t> </a:t>
            </a:r>
            <a:r>
              <a:rPr lang="pt-BR" dirty="0" err="1"/>
              <a:t>measurements</a:t>
            </a:r>
            <a:r>
              <a:rPr lang="pt-BR" dirty="0"/>
              <a:t>: </a:t>
            </a:r>
            <a:r>
              <a:rPr lang="pt-BR" dirty="0" err="1"/>
              <a:t>Dover</a:t>
            </a:r>
            <a:r>
              <a:rPr lang="pt-BR" dirty="0"/>
              <a:t> </a:t>
            </a:r>
            <a:r>
              <a:rPr lang="pt-BR" dirty="0" err="1"/>
              <a:t>Publications</a:t>
            </a:r>
            <a:r>
              <a:rPr lang="pt-BR" dirty="0"/>
              <a:t>, Inc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1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49187" y="2538770"/>
            <a:ext cx="7445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 integral de continuação para cima é deduzida a partir das </a:t>
            </a:r>
            <a:r>
              <a:rPr lang="pt-BR" sz="3600" b="1" dirty="0" smtClean="0"/>
              <a:t>identidades de Green</a:t>
            </a:r>
            <a:r>
              <a:rPr lang="pt-BR" sz="3600" dirty="0" smtClean="0"/>
              <a:t> (Green, 1871; </a:t>
            </a:r>
            <a:r>
              <a:rPr lang="pt-BR" sz="3600" dirty="0" err="1" smtClean="0"/>
              <a:t>Kellogg</a:t>
            </a:r>
            <a:r>
              <a:rPr lang="pt-BR" sz="3600" dirty="0" smtClean="0"/>
              <a:t>, 1929)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126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56526" y="4927208"/>
                <a:ext cx="8259890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" y="4927208"/>
                <a:ext cx="8259890" cy="123809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aixaDeTexto 76"/>
          <p:cNvSpPr txBox="1"/>
          <p:nvPr/>
        </p:nvSpPr>
        <p:spPr>
          <a:xfrm>
            <a:off x="179512" y="6197242"/>
            <a:ext cx="4869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Terceira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blipFill rotWithShape="1">
                <a:blip r:embed="rId2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20202" y="4438147"/>
                <a:ext cx="2407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" y="4438147"/>
                <a:ext cx="2407582" cy="461665"/>
              </a:xfrm>
              <a:prstGeom prst="rect">
                <a:avLst/>
              </a:prstGeom>
              <a:blipFill rotWithShape="1">
                <a:blip r:embed="rId3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2775729" y="4387637"/>
                <a:ext cx="5324663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𝑟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729" y="4387637"/>
                <a:ext cx="5324663" cy="53957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9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56526" y="4927208"/>
                <a:ext cx="8259890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" y="4927208"/>
                <a:ext cx="8259890" cy="123809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aixaDeTexto 76"/>
          <p:cNvSpPr txBox="1"/>
          <p:nvPr/>
        </p:nvSpPr>
        <p:spPr>
          <a:xfrm>
            <a:off x="179512" y="6197242"/>
            <a:ext cx="4869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Terceira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blipFill rotWithShape="1">
                <a:blip r:embed="rId2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20202" y="4438147"/>
                <a:ext cx="2407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" y="4438147"/>
                <a:ext cx="2407582" cy="461665"/>
              </a:xfrm>
              <a:prstGeom prst="rect">
                <a:avLst/>
              </a:prstGeom>
              <a:blipFill rotWithShape="1">
                <a:blip r:embed="rId3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5485490" y="3790781"/>
                <a:ext cx="32135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Considere que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pt-BR" sz="2000" dirty="0" smtClean="0"/>
                  <a:t> seja harmônica no volume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490" y="3790781"/>
                <a:ext cx="3213580" cy="707886"/>
              </a:xfrm>
              <a:prstGeom prst="rect">
                <a:avLst/>
              </a:prstGeom>
              <a:blipFill rotWithShape="1">
                <a:blip r:embed="rId31"/>
                <a:stretch>
                  <a:fillRect l="-380" t="-4310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 flipV="1">
            <a:off x="2339752" y="5085184"/>
            <a:ext cx="714807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054559" y="478786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aixaDeTexto 76"/>
          <p:cNvSpPr txBox="1"/>
          <p:nvPr/>
        </p:nvSpPr>
        <p:spPr>
          <a:xfrm>
            <a:off x="179512" y="6197242"/>
            <a:ext cx="4869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Terceira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blipFill rotWithShape="1">
                <a:blip r:embed="rId2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20202" y="4438147"/>
                <a:ext cx="2407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" y="4438147"/>
                <a:ext cx="2407582" cy="461665"/>
              </a:xfrm>
              <a:prstGeom prst="rect">
                <a:avLst/>
              </a:prstGeom>
              <a:blipFill rotWithShape="1">
                <a:blip r:embed="rId3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5324811" y="3501008"/>
                <a:ext cx="3534938" cy="2042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Nesse caso, o valor da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pt-BR" sz="2000" dirty="0" smtClean="0"/>
                  <a:t> no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pode ser determinado a partir de uma combinação entre os valores de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𝑈</m:t>
                    </m:r>
                  </m:oMath>
                </a14:m>
                <a:r>
                  <a:rPr lang="pt-BR" sz="2000" dirty="0" smtClean="0"/>
                  <a:t> e de suas primeiras derivadas sobre a superfície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811" y="3501008"/>
                <a:ext cx="3534938" cy="2042517"/>
              </a:xfrm>
              <a:prstGeom prst="rect">
                <a:avLst/>
              </a:prstGeom>
              <a:blipFill rotWithShape="1">
                <a:blip r:embed="rId31"/>
                <a:stretch>
                  <a:fillRect l="-517" t="-1493" r="-24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927208"/>
                <a:ext cx="5383140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927208"/>
                <a:ext cx="5383140" cy="123809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1733884" y="369288"/>
            <a:ext cx="5652000" cy="5652000"/>
            <a:chOff x="1733884" y="369288"/>
            <a:chExt cx="5652000" cy="5652000"/>
          </a:xfrm>
        </p:grpSpPr>
        <p:sp>
          <p:nvSpPr>
            <p:cNvPr id="4" name="Arco 3"/>
            <p:cNvSpPr/>
            <p:nvPr/>
          </p:nvSpPr>
          <p:spPr>
            <a:xfrm>
              <a:off x="1733884" y="369288"/>
              <a:ext cx="5652000" cy="5652000"/>
            </a:xfrm>
            <a:prstGeom prst="arc">
              <a:avLst>
                <a:gd name="adj1" fmla="val 10807576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1733884" y="3181220"/>
              <a:ext cx="565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Conector reto 6"/>
          <p:cNvCxnSpPr/>
          <p:nvPr/>
        </p:nvCxnSpPr>
        <p:spPr>
          <a:xfrm flipH="1" flipV="1">
            <a:off x="2059592" y="1880824"/>
            <a:ext cx="1023571" cy="710282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91" y="27221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88640"/>
                <a:ext cx="53905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458" y="931437"/>
                <a:ext cx="57983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6579" r="-115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023592" y="18448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124059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aixaDeTexto 76"/>
          <p:cNvSpPr txBox="1"/>
          <p:nvPr/>
        </p:nvSpPr>
        <p:spPr>
          <a:xfrm>
            <a:off x="179512" y="6197242"/>
            <a:ext cx="4869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Terceira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0" y="2060848"/>
                <a:ext cx="1497974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20202" y="4438147"/>
                <a:ext cx="2407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2" y="4438147"/>
                <a:ext cx="2407582" cy="461665"/>
              </a:xfrm>
              <a:prstGeom prst="rect">
                <a:avLst/>
              </a:prstGeom>
              <a:blipFill rotWithShape="1">
                <a:blip r:embed="rId1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211040" y="4927208"/>
                <a:ext cx="5383140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40" y="4927208"/>
                <a:ext cx="5383140" cy="12380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/>
          <p:cNvCxnSpPr>
            <a:stCxn id="4" idx="1"/>
          </p:cNvCxnSpPr>
          <p:nvPr/>
        </p:nvCxnSpPr>
        <p:spPr>
          <a:xfrm flipV="1">
            <a:off x="4559884" y="1124744"/>
            <a:ext cx="1884324" cy="20705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cxnSpLocks noChangeAspect="1"/>
          </p:cNvCxnSpPr>
          <p:nvPr/>
        </p:nvCxnSpPr>
        <p:spPr>
          <a:xfrm flipV="1">
            <a:off x="6472637" y="764704"/>
            <a:ext cx="303475" cy="33346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02" y="1844824"/>
                <a:ext cx="458202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212976"/>
                <a:ext cx="54617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852443" y="3212976"/>
                <a:ext cx="591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443" y="3212976"/>
                <a:ext cx="591765" cy="461665"/>
              </a:xfrm>
              <a:prstGeom prst="rect">
                <a:avLst/>
              </a:prstGeom>
              <a:blipFill rotWithShape="1">
                <a:blip r:embed="rId21"/>
                <a:stretch>
                  <a:fillRect t="-6579" r="-123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de seta reta 25"/>
          <p:cNvCxnSpPr/>
          <p:nvPr/>
        </p:nvCxnSpPr>
        <p:spPr>
          <a:xfrm>
            <a:off x="6425872" y="3198167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6380645" y="3742000"/>
                <a:ext cx="265585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Por conveniência, considere uma região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sz="2000" dirty="0" smtClean="0"/>
                  <a:t> limitada por uma semiesfera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000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2000" dirty="0" smtClean="0"/>
                  <a:t>de raio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pt-BR" sz="2000" dirty="0" smtClean="0"/>
                  <a:t> e um plano horizontal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 smtClean="0"/>
                  <a:t> localizado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2000" dirty="0" smtClean="0"/>
                  <a:t> , acima das fontes</a:t>
                </a:r>
                <a:endParaRPr lang="pt-BR" sz="20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645" y="3742000"/>
                <a:ext cx="2655851" cy="1938992"/>
              </a:xfrm>
              <a:prstGeom prst="rect">
                <a:avLst/>
              </a:prstGeom>
              <a:blipFill rotWithShape="1">
                <a:blip r:embed="rId23"/>
                <a:stretch>
                  <a:fillRect l="-1609" t="-1572" r="-230" b="-204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1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7210</Words>
  <Application>Microsoft Office PowerPoint</Application>
  <PresentationFormat>Apresentação na tela (4:3)</PresentationFormat>
  <Paragraphs>600</Paragraphs>
  <Slides>43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Tema do Office</vt:lpstr>
      <vt:lpstr>Camada equivalente aplicada ao processamento e interpretação de dados de campos potenciais </vt:lpstr>
      <vt:lpstr>Integral de continuação para cima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108</cp:revision>
  <dcterms:created xsi:type="dcterms:W3CDTF">2016-10-05T18:21:47Z</dcterms:created>
  <dcterms:modified xsi:type="dcterms:W3CDTF">2016-10-24T00:46:23Z</dcterms:modified>
</cp:coreProperties>
</file>