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73" r:id="rId4"/>
    <p:sldId id="352" r:id="rId5"/>
    <p:sldId id="349" r:id="rId6"/>
    <p:sldId id="350" r:id="rId7"/>
    <p:sldId id="353" r:id="rId8"/>
    <p:sldId id="351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274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-135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35D6-EE2A-430C-8A97-FAF656AE9F7E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64E-E67B-4A5C-903A-C54301E9C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12" Type="http://schemas.openxmlformats.org/officeDocument/2006/relationships/image" Target="../media/image44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12" Type="http://schemas.openxmlformats.org/officeDocument/2006/relationships/image" Target="../media/image44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12" Type="http://schemas.openxmlformats.org/officeDocument/2006/relationships/image" Target="../media/image4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12" Type="http://schemas.openxmlformats.org/officeDocument/2006/relationships/image" Target="../media/image44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11.png"/><Relationship Id="rId5" Type="http://schemas.openxmlformats.org/officeDocument/2006/relationships/image" Target="../media/image57.png"/><Relationship Id="rId15" Type="http://schemas.openxmlformats.org/officeDocument/2006/relationships/image" Target="../media/image43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7" Type="http://schemas.openxmlformats.org/officeDocument/2006/relationships/image" Target="../media/image31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1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1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1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12" Type="http://schemas.openxmlformats.org/officeDocument/2006/relationships/image" Target="../media/image44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2.png"/><Relationship Id="rId12" Type="http://schemas.openxmlformats.org/officeDocument/2006/relationships/image" Target="../media/image4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43.png"/><Relationship Id="rId5" Type="http://schemas.openxmlformats.org/officeDocument/2006/relationships/image" Target="../media/image57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16200000" flipH="1" flipV="1">
            <a:off x="3658649" y="3917523"/>
            <a:ext cx="130440" cy="15522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672252" y="4936352"/>
            <a:ext cx="307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Função que satisfaz as condições necessárias para que esta integral seja convergente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867686" y="4869228"/>
            <a:ext cx="1872208" cy="4703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744260" y="5108991"/>
            <a:ext cx="307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Substituindo esta nova integral na integral de continuação para cima e mudando a ordem da integração...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4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+∞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limLoc m:val="undOvr"/>
                                          <m:ctrl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∞</m:t>
                                          </m:r>
                                        </m:sub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+∞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nary>
                                  <m:r>
                                    <a:rPr lang="pt-BR" sz="2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𝑑𝑥𝑑𝑦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4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+∞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limLoc m:val="undOvr"/>
                                          <m:ctrl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∞</m:t>
                                          </m:r>
                                        </m:sub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+∞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nary>
                                  <m:r>
                                    <a:rPr lang="pt-BR" sz="2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𝑑𝑥𝑑𝑦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-8552" y="5794708"/>
            <a:ext cx="2814858" cy="10749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8294563" y="5776767"/>
            <a:ext cx="815365" cy="10749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1758" y="3640347"/>
            <a:ext cx="9057736" cy="2225615"/>
          </a:xfrm>
          <a:custGeom>
            <a:avLst/>
            <a:gdLst>
              <a:gd name="connsiteX0" fmla="*/ 69012 w 9057736"/>
              <a:gd name="connsiteY0" fmla="*/ 276045 h 2225615"/>
              <a:gd name="connsiteX1" fmla="*/ 931653 w 9057736"/>
              <a:gd name="connsiteY1" fmla="*/ 276045 h 2225615"/>
              <a:gd name="connsiteX2" fmla="*/ 1242204 w 9057736"/>
              <a:gd name="connsiteY2" fmla="*/ 69011 h 2225615"/>
              <a:gd name="connsiteX3" fmla="*/ 1984076 w 9057736"/>
              <a:gd name="connsiteY3" fmla="*/ 51759 h 2225615"/>
              <a:gd name="connsiteX4" fmla="*/ 2725948 w 9057736"/>
              <a:gd name="connsiteY4" fmla="*/ 0 h 2225615"/>
              <a:gd name="connsiteX5" fmla="*/ 3226280 w 9057736"/>
              <a:gd name="connsiteY5" fmla="*/ 207034 h 2225615"/>
              <a:gd name="connsiteX6" fmla="*/ 3692106 w 9057736"/>
              <a:gd name="connsiteY6" fmla="*/ 258793 h 2225615"/>
              <a:gd name="connsiteX7" fmla="*/ 3881887 w 9057736"/>
              <a:gd name="connsiteY7" fmla="*/ 362310 h 2225615"/>
              <a:gd name="connsiteX8" fmla="*/ 4226944 w 9057736"/>
              <a:gd name="connsiteY8" fmla="*/ 552091 h 2225615"/>
              <a:gd name="connsiteX9" fmla="*/ 4658265 w 9057736"/>
              <a:gd name="connsiteY9" fmla="*/ 483079 h 2225615"/>
              <a:gd name="connsiteX10" fmla="*/ 5469148 w 9057736"/>
              <a:gd name="connsiteY10" fmla="*/ 483079 h 2225615"/>
              <a:gd name="connsiteX11" fmla="*/ 6090250 w 9057736"/>
              <a:gd name="connsiteY11" fmla="*/ 465827 h 2225615"/>
              <a:gd name="connsiteX12" fmla="*/ 6676846 w 9057736"/>
              <a:gd name="connsiteY12" fmla="*/ 448574 h 2225615"/>
              <a:gd name="connsiteX13" fmla="*/ 7177178 w 9057736"/>
              <a:gd name="connsiteY13" fmla="*/ 396815 h 2225615"/>
              <a:gd name="connsiteX14" fmla="*/ 7746521 w 9057736"/>
              <a:gd name="connsiteY14" fmla="*/ 586596 h 2225615"/>
              <a:gd name="connsiteX15" fmla="*/ 8488393 w 9057736"/>
              <a:gd name="connsiteY15" fmla="*/ 1000664 h 2225615"/>
              <a:gd name="connsiteX16" fmla="*/ 8988725 w 9057736"/>
              <a:gd name="connsiteY16" fmla="*/ 1224951 h 2225615"/>
              <a:gd name="connsiteX17" fmla="*/ 9057736 w 9057736"/>
              <a:gd name="connsiteY17" fmla="*/ 1552755 h 2225615"/>
              <a:gd name="connsiteX18" fmla="*/ 9023231 w 9057736"/>
              <a:gd name="connsiteY18" fmla="*/ 1984076 h 2225615"/>
              <a:gd name="connsiteX19" fmla="*/ 8505646 w 9057736"/>
              <a:gd name="connsiteY19" fmla="*/ 2087593 h 2225615"/>
              <a:gd name="connsiteX20" fmla="*/ 7815533 w 9057736"/>
              <a:gd name="connsiteY20" fmla="*/ 2001328 h 2225615"/>
              <a:gd name="connsiteX21" fmla="*/ 6797616 w 9057736"/>
              <a:gd name="connsiteY21" fmla="*/ 2018581 h 2225615"/>
              <a:gd name="connsiteX22" fmla="*/ 5572665 w 9057736"/>
              <a:gd name="connsiteY22" fmla="*/ 2018581 h 2225615"/>
              <a:gd name="connsiteX23" fmla="*/ 4416725 w 9057736"/>
              <a:gd name="connsiteY23" fmla="*/ 2018581 h 2225615"/>
              <a:gd name="connsiteX24" fmla="*/ 3485072 w 9057736"/>
              <a:gd name="connsiteY24" fmla="*/ 2018581 h 2225615"/>
              <a:gd name="connsiteX25" fmla="*/ 2932982 w 9057736"/>
              <a:gd name="connsiteY25" fmla="*/ 2018581 h 2225615"/>
              <a:gd name="connsiteX26" fmla="*/ 2467155 w 9057736"/>
              <a:gd name="connsiteY26" fmla="*/ 2018581 h 2225615"/>
              <a:gd name="connsiteX27" fmla="*/ 2122099 w 9057736"/>
              <a:gd name="connsiteY27" fmla="*/ 2225615 h 2225615"/>
              <a:gd name="connsiteX28" fmla="*/ 1483744 w 9057736"/>
              <a:gd name="connsiteY28" fmla="*/ 2139351 h 2225615"/>
              <a:gd name="connsiteX29" fmla="*/ 1052423 w 9057736"/>
              <a:gd name="connsiteY29" fmla="*/ 2053087 h 2225615"/>
              <a:gd name="connsiteX30" fmla="*/ 345057 w 9057736"/>
              <a:gd name="connsiteY30" fmla="*/ 2053087 h 2225615"/>
              <a:gd name="connsiteX31" fmla="*/ 51759 w 9057736"/>
              <a:gd name="connsiteY31" fmla="*/ 1915064 h 2225615"/>
              <a:gd name="connsiteX32" fmla="*/ 0 w 9057736"/>
              <a:gd name="connsiteY32" fmla="*/ 1380227 h 2225615"/>
              <a:gd name="connsiteX33" fmla="*/ 0 w 9057736"/>
              <a:gd name="connsiteY33" fmla="*/ 776378 h 2225615"/>
              <a:gd name="connsiteX34" fmla="*/ 69012 w 9057736"/>
              <a:gd name="connsiteY34" fmla="*/ 276045 h 22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057736" h="2225615">
                <a:moveTo>
                  <a:pt x="69012" y="276045"/>
                </a:moveTo>
                <a:lnTo>
                  <a:pt x="931653" y="276045"/>
                </a:lnTo>
                <a:lnTo>
                  <a:pt x="1242204" y="69011"/>
                </a:lnTo>
                <a:lnTo>
                  <a:pt x="1984076" y="51759"/>
                </a:lnTo>
                <a:lnTo>
                  <a:pt x="2725948" y="0"/>
                </a:lnTo>
                <a:lnTo>
                  <a:pt x="3226280" y="207034"/>
                </a:lnTo>
                <a:lnTo>
                  <a:pt x="3692106" y="258793"/>
                </a:lnTo>
                <a:lnTo>
                  <a:pt x="3881887" y="362310"/>
                </a:lnTo>
                <a:lnTo>
                  <a:pt x="4226944" y="552091"/>
                </a:lnTo>
                <a:lnTo>
                  <a:pt x="4658265" y="483079"/>
                </a:lnTo>
                <a:lnTo>
                  <a:pt x="5469148" y="483079"/>
                </a:lnTo>
                <a:lnTo>
                  <a:pt x="6090250" y="465827"/>
                </a:lnTo>
                <a:lnTo>
                  <a:pt x="6676846" y="448574"/>
                </a:lnTo>
                <a:lnTo>
                  <a:pt x="7177178" y="396815"/>
                </a:lnTo>
                <a:lnTo>
                  <a:pt x="7746521" y="586596"/>
                </a:lnTo>
                <a:lnTo>
                  <a:pt x="8488393" y="1000664"/>
                </a:lnTo>
                <a:lnTo>
                  <a:pt x="8988725" y="1224951"/>
                </a:lnTo>
                <a:lnTo>
                  <a:pt x="9057736" y="1552755"/>
                </a:lnTo>
                <a:lnTo>
                  <a:pt x="9023231" y="1984076"/>
                </a:lnTo>
                <a:lnTo>
                  <a:pt x="8505646" y="2087593"/>
                </a:lnTo>
                <a:lnTo>
                  <a:pt x="7815533" y="2001328"/>
                </a:lnTo>
                <a:lnTo>
                  <a:pt x="6797616" y="2018581"/>
                </a:lnTo>
                <a:lnTo>
                  <a:pt x="5572665" y="2018581"/>
                </a:lnTo>
                <a:lnTo>
                  <a:pt x="4416725" y="2018581"/>
                </a:lnTo>
                <a:lnTo>
                  <a:pt x="3485072" y="2018581"/>
                </a:lnTo>
                <a:lnTo>
                  <a:pt x="2932982" y="2018581"/>
                </a:lnTo>
                <a:lnTo>
                  <a:pt x="2467155" y="2018581"/>
                </a:lnTo>
                <a:lnTo>
                  <a:pt x="2122099" y="2225615"/>
                </a:lnTo>
                <a:lnTo>
                  <a:pt x="1483744" y="2139351"/>
                </a:lnTo>
                <a:lnTo>
                  <a:pt x="1052423" y="2053087"/>
                </a:lnTo>
                <a:lnTo>
                  <a:pt x="345057" y="2053087"/>
                </a:lnTo>
                <a:lnTo>
                  <a:pt x="51759" y="1915064"/>
                </a:lnTo>
                <a:lnTo>
                  <a:pt x="0" y="1380227"/>
                </a:lnTo>
                <a:lnTo>
                  <a:pt x="0" y="776378"/>
                </a:lnTo>
                <a:lnTo>
                  <a:pt x="69012" y="2760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7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𝜍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1656667" y="3286669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Mudança de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8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𝜍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6435916" y="1124744"/>
            <a:ext cx="2528572" cy="1780830"/>
            <a:chOff x="6240376" y="1372706"/>
            <a:chExt cx="2528572" cy="17808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&lt;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/>
                          </a:rPr>
                          <m:t>&lt;0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esquerda 8"/>
            <p:cNvSpPr/>
            <p:nvPr/>
          </p:nvSpPr>
          <p:spPr>
            <a:xfrm rot="16200000">
              <a:off x="8207001" y="1845612"/>
              <a:ext cx="72000" cy="756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tângulo 11"/>
                <p:cNvSpPr/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/>
                          </a:rPr>
                          <m:t>&lt;</m:t>
                        </m:r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ângulo 12"/>
            <p:cNvSpPr/>
            <p:nvPr/>
          </p:nvSpPr>
          <p:spPr>
            <a:xfrm>
              <a:off x="6240376" y="1389536"/>
              <a:ext cx="2520000" cy="176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8" name="Conector de seta reta 17"/>
          <p:cNvCxnSpPr>
            <a:stCxn id="6" idx="3"/>
          </p:cNvCxnSpPr>
          <p:nvPr/>
        </p:nvCxnSpPr>
        <p:spPr>
          <a:xfrm flipV="1">
            <a:off x="5439236" y="2276872"/>
            <a:ext cx="860956" cy="5908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𝜍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6435916" y="1124744"/>
            <a:ext cx="2528572" cy="1780830"/>
            <a:chOff x="6240376" y="1372706"/>
            <a:chExt cx="2528572" cy="17808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&lt;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/>
                          </a:rPr>
                          <m:t>&lt;0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esquerda 8"/>
            <p:cNvSpPr/>
            <p:nvPr/>
          </p:nvSpPr>
          <p:spPr>
            <a:xfrm rot="16200000">
              <a:off x="8207001" y="1845612"/>
              <a:ext cx="72000" cy="756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tângulo 11"/>
                <p:cNvSpPr/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/>
                          </a:rPr>
                          <m:t>&lt;</m:t>
                        </m:r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ângulo 12"/>
            <p:cNvSpPr/>
            <p:nvPr/>
          </p:nvSpPr>
          <p:spPr>
            <a:xfrm>
              <a:off x="6240376" y="1389536"/>
              <a:ext cx="2520000" cy="176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8" name="Conector de seta reta 17"/>
          <p:cNvCxnSpPr>
            <a:stCxn id="6" idx="3"/>
          </p:cNvCxnSpPr>
          <p:nvPr/>
        </p:nvCxnSpPr>
        <p:spPr>
          <a:xfrm flipV="1">
            <a:off x="5439236" y="2276872"/>
            <a:ext cx="860956" cy="5908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/>
              <p:cNvSpPr/>
              <p:nvPr/>
            </p:nvSpPr>
            <p:spPr>
              <a:xfrm>
                <a:off x="17876" y="3429000"/>
                <a:ext cx="9234644" cy="1210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𝜂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𝜍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 smtClean="0">
                                          <a:latin typeface="Cambria Math"/>
                                          <a:ea typeface="Cambria Math"/>
                                        </a:rPr>
                                        <m:t>𝜍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pt-BR" sz="24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𝜍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" y="3429000"/>
                <a:ext cx="9234644" cy="121090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/>
              <p:cNvSpPr/>
              <p:nvPr/>
            </p:nvSpPr>
            <p:spPr>
              <a:xfrm>
                <a:off x="5051173" y="4869160"/>
                <a:ext cx="3913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4869160"/>
                <a:ext cx="3913315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6468437" cy="1191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49521"/>
                <a:ext cx="5575052" cy="6273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32" y="2636912"/>
                <a:ext cx="16182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24" y="2636912"/>
                <a:ext cx="164077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𝜍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24" y="2636912"/>
                <a:ext cx="169341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6435916" y="1124744"/>
            <a:ext cx="2528572" cy="1780830"/>
            <a:chOff x="6240376" y="1372706"/>
            <a:chExt cx="2528572" cy="17808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&lt;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209" y="1372706"/>
                  <a:ext cx="155420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/>
                          </a:rPr>
                          <m:t>&lt;0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pt-BR" sz="20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437" y="1804754"/>
                  <a:ext cx="2523511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have esquerda 8"/>
            <p:cNvSpPr/>
            <p:nvPr/>
          </p:nvSpPr>
          <p:spPr>
            <a:xfrm rot="16200000">
              <a:off x="8207001" y="1845612"/>
              <a:ext cx="72000" cy="756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080" y="2236802"/>
                  <a:ext cx="35984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tângulo 11"/>
                <p:cNvSpPr/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latin typeface="Cambria Math"/>
                          </a:rPr>
                          <m:t>&lt;</m:t>
                        </m:r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𝜍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87" y="2734079"/>
                  <a:ext cx="13164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ângulo 12"/>
            <p:cNvSpPr/>
            <p:nvPr/>
          </p:nvSpPr>
          <p:spPr>
            <a:xfrm>
              <a:off x="6240376" y="1389536"/>
              <a:ext cx="2520000" cy="176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8" name="Conector de seta reta 17"/>
          <p:cNvCxnSpPr>
            <a:stCxn id="6" idx="3"/>
          </p:cNvCxnSpPr>
          <p:nvPr/>
        </p:nvCxnSpPr>
        <p:spPr>
          <a:xfrm flipV="1">
            <a:off x="5439236" y="2276872"/>
            <a:ext cx="860956" cy="5908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tângulo 18"/>
              <p:cNvSpPr/>
              <p:nvPr/>
            </p:nvSpPr>
            <p:spPr>
              <a:xfrm>
                <a:off x="17876" y="3429000"/>
                <a:ext cx="9234644" cy="1210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𝜖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𝜂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𝜍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 smtClean="0">
                                          <a:latin typeface="Cambria Math"/>
                                          <a:ea typeface="Cambria Math"/>
                                        </a:rPr>
                                        <m:t>𝜍</m:t>
                                      </m:r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pt-BR" sz="240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𝜂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00B05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pt-BR" sz="24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pt-BR" sz="2400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/>
                                                            </a:rPr>
                                                            <m:t>′</m:t>
                                                          </m:r>
                                                        </m:sup>
                                                      </m:sSup>
                                                    </m:e>
                                                  </m:d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𝜍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" y="3429000"/>
                <a:ext cx="9234644" cy="121090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/>
              <p:cNvSpPr/>
              <p:nvPr/>
            </p:nvSpPr>
            <p:spPr>
              <a:xfrm>
                <a:off x="5051173" y="4869160"/>
                <a:ext cx="3913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73" y="4869160"/>
                <a:ext cx="3913315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07504" y="5517232"/>
                <a:ext cx="8465074" cy="1210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pt-BR" sz="24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4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4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pt-BR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17232"/>
                <a:ext cx="8465074" cy="121090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pt-BR" sz="2000" i="1">
                                          <a:latin typeface="Cambria Math"/>
                                          <a:ea typeface="Cambria Math"/>
                                        </a:rPr>
                                        <m:t>+∞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limLoc m:val="undOvr"/>
                                          <m:ctrl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4"/>
                                            </m:rP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∞</m:t>
                                          </m:r>
                                        </m:sub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  <a:ea typeface="Cambria Math"/>
                                            </a:rPr>
                                            <m:t>+∞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sz="2000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  <m:f>
                                            <m:fPr>
                                              <m:ctrlPr>
                                                <a:rPr lang="pt-BR" sz="20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000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nary>
                                  <m:r>
                                    <a:rPr lang="pt-BR" sz="20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𝑑𝑥𝑑𝑦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9301329" cy="10749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-8552" y="5794708"/>
            <a:ext cx="2814858" cy="10749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8294563" y="5776767"/>
            <a:ext cx="815365" cy="10749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1758" y="3640347"/>
            <a:ext cx="9057736" cy="2225615"/>
          </a:xfrm>
          <a:custGeom>
            <a:avLst/>
            <a:gdLst>
              <a:gd name="connsiteX0" fmla="*/ 69012 w 9057736"/>
              <a:gd name="connsiteY0" fmla="*/ 276045 h 2225615"/>
              <a:gd name="connsiteX1" fmla="*/ 931653 w 9057736"/>
              <a:gd name="connsiteY1" fmla="*/ 276045 h 2225615"/>
              <a:gd name="connsiteX2" fmla="*/ 1242204 w 9057736"/>
              <a:gd name="connsiteY2" fmla="*/ 69011 h 2225615"/>
              <a:gd name="connsiteX3" fmla="*/ 1984076 w 9057736"/>
              <a:gd name="connsiteY3" fmla="*/ 51759 h 2225615"/>
              <a:gd name="connsiteX4" fmla="*/ 2725948 w 9057736"/>
              <a:gd name="connsiteY4" fmla="*/ 0 h 2225615"/>
              <a:gd name="connsiteX5" fmla="*/ 3226280 w 9057736"/>
              <a:gd name="connsiteY5" fmla="*/ 207034 h 2225615"/>
              <a:gd name="connsiteX6" fmla="*/ 3692106 w 9057736"/>
              <a:gd name="connsiteY6" fmla="*/ 258793 h 2225615"/>
              <a:gd name="connsiteX7" fmla="*/ 3881887 w 9057736"/>
              <a:gd name="connsiteY7" fmla="*/ 362310 h 2225615"/>
              <a:gd name="connsiteX8" fmla="*/ 4226944 w 9057736"/>
              <a:gd name="connsiteY8" fmla="*/ 552091 h 2225615"/>
              <a:gd name="connsiteX9" fmla="*/ 4658265 w 9057736"/>
              <a:gd name="connsiteY9" fmla="*/ 483079 h 2225615"/>
              <a:gd name="connsiteX10" fmla="*/ 5469148 w 9057736"/>
              <a:gd name="connsiteY10" fmla="*/ 483079 h 2225615"/>
              <a:gd name="connsiteX11" fmla="*/ 6090250 w 9057736"/>
              <a:gd name="connsiteY11" fmla="*/ 465827 h 2225615"/>
              <a:gd name="connsiteX12" fmla="*/ 6676846 w 9057736"/>
              <a:gd name="connsiteY12" fmla="*/ 448574 h 2225615"/>
              <a:gd name="connsiteX13" fmla="*/ 7177178 w 9057736"/>
              <a:gd name="connsiteY13" fmla="*/ 396815 h 2225615"/>
              <a:gd name="connsiteX14" fmla="*/ 7746521 w 9057736"/>
              <a:gd name="connsiteY14" fmla="*/ 586596 h 2225615"/>
              <a:gd name="connsiteX15" fmla="*/ 8488393 w 9057736"/>
              <a:gd name="connsiteY15" fmla="*/ 1000664 h 2225615"/>
              <a:gd name="connsiteX16" fmla="*/ 8988725 w 9057736"/>
              <a:gd name="connsiteY16" fmla="*/ 1224951 h 2225615"/>
              <a:gd name="connsiteX17" fmla="*/ 9057736 w 9057736"/>
              <a:gd name="connsiteY17" fmla="*/ 1552755 h 2225615"/>
              <a:gd name="connsiteX18" fmla="*/ 9023231 w 9057736"/>
              <a:gd name="connsiteY18" fmla="*/ 1984076 h 2225615"/>
              <a:gd name="connsiteX19" fmla="*/ 8505646 w 9057736"/>
              <a:gd name="connsiteY19" fmla="*/ 2087593 h 2225615"/>
              <a:gd name="connsiteX20" fmla="*/ 7815533 w 9057736"/>
              <a:gd name="connsiteY20" fmla="*/ 2001328 h 2225615"/>
              <a:gd name="connsiteX21" fmla="*/ 6797616 w 9057736"/>
              <a:gd name="connsiteY21" fmla="*/ 2018581 h 2225615"/>
              <a:gd name="connsiteX22" fmla="*/ 5572665 w 9057736"/>
              <a:gd name="connsiteY22" fmla="*/ 2018581 h 2225615"/>
              <a:gd name="connsiteX23" fmla="*/ 4416725 w 9057736"/>
              <a:gd name="connsiteY23" fmla="*/ 2018581 h 2225615"/>
              <a:gd name="connsiteX24" fmla="*/ 3485072 w 9057736"/>
              <a:gd name="connsiteY24" fmla="*/ 2018581 h 2225615"/>
              <a:gd name="connsiteX25" fmla="*/ 2932982 w 9057736"/>
              <a:gd name="connsiteY25" fmla="*/ 2018581 h 2225615"/>
              <a:gd name="connsiteX26" fmla="*/ 2467155 w 9057736"/>
              <a:gd name="connsiteY26" fmla="*/ 2018581 h 2225615"/>
              <a:gd name="connsiteX27" fmla="*/ 2122099 w 9057736"/>
              <a:gd name="connsiteY27" fmla="*/ 2225615 h 2225615"/>
              <a:gd name="connsiteX28" fmla="*/ 1483744 w 9057736"/>
              <a:gd name="connsiteY28" fmla="*/ 2139351 h 2225615"/>
              <a:gd name="connsiteX29" fmla="*/ 1052423 w 9057736"/>
              <a:gd name="connsiteY29" fmla="*/ 2053087 h 2225615"/>
              <a:gd name="connsiteX30" fmla="*/ 345057 w 9057736"/>
              <a:gd name="connsiteY30" fmla="*/ 2053087 h 2225615"/>
              <a:gd name="connsiteX31" fmla="*/ 51759 w 9057736"/>
              <a:gd name="connsiteY31" fmla="*/ 1915064 h 2225615"/>
              <a:gd name="connsiteX32" fmla="*/ 0 w 9057736"/>
              <a:gd name="connsiteY32" fmla="*/ 1380227 h 2225615"/>
              <a:gd name="connsiteX33" fmla="*/ 0 w 9057736"/>
              <a:gd name="connsiteY33" fmla="*/ 776378 h 2225615"/>
              <a:gd name="connsiteX34" fmla="*/ 69012 w 9057736"/>
              <a:gd name="connsiteY34" fmla="*/ 276045 h 22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057736" h="2225615">
                <a:moveTo>
                  <a:pt x="69012" y="276045"/>
                </a:moveTo>
                <a:lnTo>
                  <a:pt x="931653" y="276045"/>
                </a:lnTo>
                <a:lnTo>
                  <a:pt x="1242204" y="69011"/>
                </a:lnTo>
                <a:lnTo>
                  <a:pt x="1984076" y="51759"/>
                </a:lnTo>
                <a:lnTo>
                  <a:pt x="2725948" y="0"/>
                </a:lnTo>
                <a:lnTo>
                  <a:pt x="3226280" y="207034"/>
                </a:lnTo>
                <a:lnTo>
                  <a:pt x="3692106" y="258793"/>
                </a:lnTo>
                <a:lnTo>
                  <a:pt x="3881887" y="362310"/>
                </a:lnTo>
                <a:lnTo>
                  <a:pt x="4226944" y="552091"/>
                </a:lnTo>
                <a:lnTo>
                  <a:pt x="4658265" y="483079"/>
                </a:lnTo>
                <a:lnTo>
                  <a:pt x="5469148" y="483079"/>
                </a:lnTo>
                <a:lnTo>
                  <a:pt x="6090250" y="465827"/>
                </a:lnTo>
                <a:lnTo>
                  <a:pt x="6676846" y="448574"/>
                </a:lnTo>
                <a:lnTo>
                  <a:pt x="7177178" y="396815"/>
                </a:lnTo>
                <a:lnTo>
                  <a:pt x="7746521" y="586596"/>
                </a:lnTo>
                <a:lnTo>
                  <a:pt x="8488393" y="1000664"/>
                </a:lnTo>
                <a:lnTo>
                  <a:pt x="8988725" y="1224951"/>
                </a:lnTo>
                <a:lnTo>
                  <a:pt x="9057736" y="1552755"/>
                </a:lnTo>
                <a:lnTo>
                  <a:pt x="9023231" y="1984076"/>
                </a:lnTo>
                <a:lnTo>
                  <a:pt x="8505646" y="2087593"/>
                </a:lnTo>
                <a:lnTo>
                  <a:pt x="7815533" y="2001328"/>
                </a:lnTo>
                <a:lnTo>
                  <a:pt x="6797616" y="2018581"/>
                </a:lnTo>
                <a:lnTo>
                  <a:pt x="5572665" y="2018581"/>
                </a:lnTo>
                <a:lnTo>
                  <a:pt x="4416725" y="2018581"/>
                </a:lnTo>
                <a:lnTo>
                  <a:pt x="3485072" y="2018581"/>
                </a:lnTo>
                <a:lnTo>
                  <a:pt x="2932982" y="2018581"/>
                </a:lnTo>
                <a:lnTo>
                  <a:pt x="2467155" y="2018581"/>
                </a:lnTo>
                <a:lnTo>
                  <a:pt x="2122099" y="2225615"/>
                </a:lnTo>
                <a:lnTo>
                  <a:pt x="1483744" y="2139351"/>
                </a:lnTo>
                <a:lnTo>
                  <a:pt x="1052423" y="2053087"/>
                </a:lnTo>
                <a:lnTo>
                  <a:pt x="345057" y="2053087"/>
                </a:lnTo>
                <a:lnTo>
                  <a:pt x="51759" y="1915064"/>
                </a:lnTo>
                <a:lnTo>
                  <a:pt x="0" y="1380227"/>
                </a:lnTo>
                <a:lnTo>
                  <a:pt x="0" y="776378"/>
                </a:lnTo>
                <a:lnTo>
                  <a:pt x="69012" y="2760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1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Generalização da i</a:t>
            </a:r>
            <a:r>
              <a:rPr lang="pt-BR" b="1" dirty="0" smtClean="0"/>
              <a:t>ntegral </a:t>
            </a:r>
            <a:r>
              <a:rPr lang="pt-BR" b="1" dirty="0" smtClean="0"/>
              <a:t>de continuação para cima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789040"/>
                <a:ext cx="7419211" cy="10082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/>
              <p:cNvSpPr/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972736"/>
                <a:ext cx="4690002" cy="53848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" y="4797039"/>
                <a:ext cx="4223849" cy="100822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-38532" y="5836185"/>
            <a:ext cx="2814858" cy="97719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580100" y="6010843"/>
            <a:ext cx="815365" cy="60675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51758" y="3640347"/>
            <a:ext cx="9057736" cy="2225615"/>
          </a:xfrm>
          <a:custGeom>
            <a:avLst/>
            <a:gdLst>
              <a:gd name="connsiteX0" fmla="*/ 69012 w 9057736"/>
              <a:gd name="connsiteY0" fmla="*/ 276045 h 2225615"/>
              <a:gd name="connsiteX1" fmla="*/ 931653 w 9057736"/>
              <a:gd name="connsiteY1" fmla="*/ 276045 h 2225615"/>
              <a:gd name="connsiteX2" fmla="*/ 1242204 w 9057736"/>
              <a:gd name="connsiteY2" fmla="*/ 69011 h 2225615"/>
              <a:gd name="connsiteX3" fmla="*/ 1984076 w 9057736"/>
              <a:gd name="connsiteY3" fmla="*/ 51759 h 2225615"/>
              <a:gd name="connsiteX4" fmla="*/ 2725948 w 9057736"/>
              <a:gd name="connsiteY4" fmla="*/ 0 h 2225615"/>
              <a:gd name="connsiteX5" fmla="*/ 3226280 w 9057736"/>
              <a:gd name="connsiteY5" fmla="*/ 207034 h 2225615"/>
              <a:gd name="connsiteX6" fmla="*/ 3692106 w 9057736"/>
              <a:gd name="connsiteY6" fmla="*/ 258793 h 2225615"/>
              <a:gd name="connsiteX7" fmla="*/ 3881887 w 9057736"/>
              <a:gd name="connsiteY7" fmla="*/ 362310 h 2225615"/>
              <a:gd name="connsiteX8" fmla="*/ 4226944 w 9057736"/>
              <a:gd name="connsiteY8" fmla="*/ 552091 h 2225615"/>
              <a:gd name="connsiteX9" fmla="*/ 4658265 w 9057736"/>
              <a:gd name="connsiteY9" fmla="*/ 483079 h 2225615"/>
              <a:gd name="connsiteX10" fmla="*/ 5469148 w 9057736"/>
              <a:gd name="connsiteY10" fmla="*/ 483079 h 2225615"/>
              <a:gd name="connsiteX11" fmla="*/ 6090250 w 9057736"/>
              <a:gd name="connsiteY11" fmla="*/ 465827 h 2225615"/>
              <a:gd name="connsiteX12" fmla="*/ 6676846 w 9057736"/>
              <a:gd name="connsiteY12" fmla="*/ 448574 h 2225615"/>
              <a:gd name="connsiteX13" fmla="*/ 7177178 w 9057736"/>
              <a:gd name="connsiteY13" fmla="*/ 396815 h 2225615"/>
              <a:gd name="connsiteX14" fmla="*/ 7746521 w 9057736"/>
              <a:gd name="connsiteY14" fmla="*/ 586596 h 2225615"/>
              <a:gd name="connsiteX15" fmla="*/ 8488393 w 9057736"/>
              <a:gd name="connsiteY15" fmla="*/ 1000664 h 2225615"/>
              <a:gd name="connsiteX16" fmla="*/ 8988725 w 9057736"/>
              <a:gd name="connsiteY16" fmla="*/ 1224951 h 2225615"/>
              <a:gd name="connsiteX17" fmla="*/ 9057736 w 9057736"/>
              <a:gd name="connsiteY17" fmla="*/ 1552755 h 2225615"/>
              <a:gd name="connsiteX18" fmla="*/ 9023231 w 9057736"/>
              <a:gd name="connsiteY18" fmla="*/ 1984076 h 2225615"/>
              <a:gd name="connsiteX19" fmla="*/ 8505646 w 9057736"/>
              <a:gd name="connsiteY19" fmla="*/ 2087593 h 2225615"/>
              <a:gd name="connsiteX20" fmla="*/ 7815533 w 9057736"/>
              <a:gd name="connsiteY20" fmla="*/ 2001328 h 2225615"/>
              <a:gd name="connsiteX21" fmla="*/ 6797616 w 9057736"/>
              <a:gd name="connsiteY21" fmla="*/ 2018581 h 2225615"/>
              <a:gd name="connsiteX22" fmla="*/ 5572665 w 9057736"/>
              <a:gd name="connsiteY22" fmla="*/ 2018581 h 2225615"/>
              <a:gd name="connsiteX23" fmla="*/ 4416725 w 9057736"/>
              <a:gd name="connsiteY23" fmla="*/ 2018581 h 2225615"/>
              <a:gd name="connsiteX24" fmla="*/ 3485072 w 9057736"/>
              <a:gd name="connsiteY24" fmla="*/ 2018581 h 2225615"/>
              <a:gd name="connsiteX25" fmla="*/ 2932982 w 9057736"/>
              <a:gd name="connsiteY25" fmla="*/ 2018581 h 2225615"/>
              <a:gd name="connsiteX26" fmla="*/ 2467155 w 9057736"/>
              <a:gd name="connsiteY26" fmla="*/ 2018581 h 2225615"/>
              <a:gd name="connsiteX27" fmla="*/ 2122099 w 9057736"/>
              <a:gd name="connsiteY27" fmla="*/ 2225615 h 2225615"/>
              <a:gd name="connsiteX28" fmla="*/ 1483744 w 9057736"/>
              <a:gd name="connsiteY28" fmla="*/ 2139351 h 2225615"/>
              <a:gd name="connsiteX29" fmla="*/ 1052423 w 9057736"/>
              <a:gd name="connsiteY29" fmla="*/ 2053087 h 2225615"/>
              <a:gd name="connsiteX30" fmla="*/ 345057 w 9057736"/>
              <a:gd name="connsiteY30" fmla="*/ 2053087 h 2225615"/>
              <a:gd name="connsiteX31" fmla="*/ 51759 w 9057736"/>
              <a:gd name="connsiteY31" fmla="*/ 1915064 h 2225615"/>
              <a:gd name="connsiteX32" fmla="*/ 0 w 9057736"/>
              <a:gd name="connsiteY32" fmla="*/ 1380227 h 2225615"/>
              <a:gd name="connsiteX33" fmla="*/ 0 w 9057736"/>
              <a:gd name="connsiteY33" fmla="*/ 776378 h 2225615"/>
              <a:gd name="connsiteX34" fmla="*/ 69012 w 9057736"/>
              <a:gd name="connsiteY34" fmla="*/ 276045 h 22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057736" h="2225615">
                <a:moveTo>
                  <a:pt x="69012" y="276045"/>
                </a:moveTo>
                <a:lnTo>
                  <a:pt x="931653" y="276045"/>
                </a:lnTo>
                <a:lnTo>
                  <a:pt x="1242204" y="69011"/>
                </a:lnTo>
                <a:lnTo>
                  <a:pt x="1984076" y="51759"/>
                </a:lnTo>
                <a:lnTo>
                  <a:pt x="2725948" y="0"/>
                </a:lnTo>
                <a:lnTo>
                  <a:pt x="3226280" y="207034"/>
                </a:lnTo>
                <a:lnTo>
                  <a:pt x="3692106" y="258793"/>
                </a:lnTo>
                <a:lnTo>
                  <a:pt x="3881887" y="362310"/>
                </a:lnTo>
                <a:lnTo>
                  <a:pt x="4226944" y="552091"/>
                </a:lnTo>
                <a:lnTo>
                  <a:pt x="4658265" y="483079"/>
                </a:lnTo>
                <a:lnTo>
                  <a:pt x="5469148" y="483079"/>
                </a:lnTo>
                <a:lnTo>
                  <a:pt x="6090250" y="465827"/>
                </a:lnTo>
                <a:lnTo>
                  <a:pt x="6676846" y="448574"/>
                </a:lnTo>
                <a:lnTo>
                  <a:pt x="7177178" y="396815"/>
                </a:lnTo>
                <a:lnTo>
                  <a:pt x="7746521" y="586596"/>
                </a:lnTo>
                <a:lnTo>
                  <a:pt x="8488393" y="1000664"/>
                </a:lnTo>
                <a:lnTo>
                  <a:pt x="8988725" y="1224951"/>
                </a:lnTo>
                <a:lnTo>
                  <a:pt x="9057736" y="1552755"/>
                </a:lnTo>
                <a:lnTo>
                  <a:pt x="9023231" y="1984076"/>
                </a:lnTo>
                <a:lnTo>
                  <a:pt x="8505646" y="2087593"/>
                </a:lnTo>
                <a:lnTo>
                  <a:pt x="7815533" y="2001328"/>
                </a:lnTo>
                <a:lnTo>
                  <a:pt x="6797616" y="2018581"/>
                </a:lnTo>
                <a:lnTo>
                  <a:pt x="5572665" y="2018581"/>
                </a:lnTo>
                <a:lnTo>
                  <a:pt x="4416725" y="2018581"/>
                </a:lnTo>
                <a:lnTo>
                  <a:pt x="3485072" y="2018581"/>
                </a:lnTo>
                <a:lnTo>
                  <a:pt x="2932982" y="2018581"/>
                </a:lnTo>
                <a:lnTo>
                  <a:pt x="2467155" y="2018581"/>
                </a:lnTo>
                <a:lnTo>
                  <a:pt x="2122099" y="2225615"/>
                </a:lnTo>
                <a:lnTo>
                  <a:pt x="1483744" y="2139351"/>
                </a:lnTo>
                <a:lnTo>
                  <a:pt x="1052423" y="2053087"/>
                </a:lnTo>
                <a:lnTo>
                  <a:pt x="345057" y="2053087"/>
                </a:lnTo>
                <a:lnTo>
                  <a:pt x="51759" y="1915064"/>
                </a:lnTo>
                <a:lnTo>
                  <a:pt x="0" y="1380227"/>
                </a:lnTo>
                <a:lnTo>
                  <a:pt x="0" y="776378"/>
                </a:lnTo>
                <a:lnTo>
                  <a:pt x="69012" y="27604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Elipse 113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lipse 115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17" name="Grupo 116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ixaDeTexto 1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ector de seta reta 118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upo 119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ixaDeTexto 120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Conector de seta reta 121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aixaDeTexto 122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3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531172" y="2564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9265" y="223545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724594" y="223205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939923" y="222865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155252" y="222185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4370581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585910" y="221506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4801239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16568" y="22252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231897" y="224905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447226" y="22768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662555" y="230746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877884" y="23386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093213" y="23692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308542" y="240050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3871" y="24242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739200" y="24548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954529" y="247930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69858" y="250309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385187" y="25132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600516" y="25268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7815845" y="253045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8031174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246503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61832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677161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8892488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261260" y="256103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6589" y="255083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691918" y="25304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07247" y="25098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122576" y="24691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337905" y="2420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553234" y="237267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1768563" y="23420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983892" y="23114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199221" y="228027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414550" y="227348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2629879" y="22632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845208" y="22564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3060537" y="224968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3275864" y="223885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  <a:blipFill rotWithShape="1">
                <a:blip r:embed="rId1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ângulo 89"/>
              <p:cNvSpPr/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  <a:blipFill rotWithShape="1">
                <a:blip r:embed="rId1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ipse 91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531172" y="2564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9265" y="223545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724594" y="223205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939923" y="222865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155252" y="222185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4370581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585910" y="221506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4801239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16568" y="22252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231897" y="224905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447226" y="22768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662555" y="230746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877884" y="23386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093213" y="23692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308542" y="240050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3871" y="24242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739200" y="24548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954529" y="247930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69858" y="250309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385187" y="25132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600516" y="25268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7815845" y="253045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8031174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246503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61832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677161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8892488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261260" y="256103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6589" y="255083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691918" y="25304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07247" y="25098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122576" y="24691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337905" y="2420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553234" y="237267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1768563" y="23420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983892" y="23114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199221" y="228027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414550" y="227348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2629879" y="22632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845208" y="22564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3060537" y="224968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3275864" y="223885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  <a:blipFill rotWithShape="1">
                <a:blip r:embed="rId1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ângulo 89"/>
              <p:cNvSpPr/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  <a:blipFill rotWithShape="1">
                <a:blip r:embed="rId1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ipse 91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blipFill rotWithShape="1">
                <a:blip r:embed="rId1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/>
              <p:cNvSpPr txBox="1"/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blipFill rotWithShape="1">
                <a:blip r:embed="rId20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8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531172" y="2564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9265" y="223545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724594" y="223205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939923" y="222865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155252" y="222185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4370581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585910" y="221506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4801239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16568" y="22252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231897" y="224905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447226" y="22768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662555" y="230746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877884" y="23386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093213" y="23692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308542" y="240050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3871" y="24242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739200" y="24548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954529" y="247930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69858" y="250309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385187" y="25132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600516" y="25268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7815845" y="253045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8031174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246503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61832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677161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8892488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261260" y="256103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6589" y="255083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691918" y="25304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07247" y="25098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122576" y="24691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337905" y="2420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553234" y="237267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1768563" y="23420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983892" y="23114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199221" y="228027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414550" y="227348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2629879" y="22632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845208" y="22564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3060537" y="224968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3275864" y="223885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  <a:blipFill rotWithShape="1">
                <a:blip r:embed="rId1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ângulo 89"/>
              <p:cNvSpPr/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  <a:blipFill rotWithShape="1">
                <a:blip r:embed="rId1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ipse 91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blipFill rotWithShape="1">
                <a:blip r:embed="rId1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/>
              <p:cNvSpPr txBox="1"/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blipFill rotWithShape="1">
                <a:blip r:embed="rId20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188162" y="4293096"/>
            <a:ext cx="288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Note que esta abordagem não impõe que as fontes equivalentes estejam sobre um plano, nem restringe o tipo de função harmônica a ser utilizada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2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1923594"/>
                <a:ext cx="1528239" cy="5178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−∞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0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334" y="5794708"/>
                <a:ext cx="6558719" cy="1008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531172" y="25649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9265" y="2235455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3724594" y="223205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3939923" y="222865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4155252" y="222185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4370581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4585910" y="221506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4801239" y="22184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16568" y="222525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231897" y="224905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447226" y="227687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5662555" y="230746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5877884" y="23386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6093213" y="236927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6308542" y="240050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/>
          <p:cNvSpPr/>
          <p:nvPr/>
        </p:nvSpPr>
        <p:spPr>
          <a:xfrm>
            <a:off x="6523871" y="2424287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/>
          <p:cNvSpPr/>
          <p:nvPr/>
        </p:nvSpPr>
        <p:spPr>
          <a:xfrm>
            <a:off x="6739200" y="24548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>
            <a:off x="6954529" y="247930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7169858" y="250309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7385187" y="25132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7600516" y="25268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7815845" y="253045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8031174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246503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61832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8677161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8892488" y="252365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261260" y="256103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>
            <a:off x="476589" y="255083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691918" y="25304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07247" y="250989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1122576" y="24691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1337905" y="242089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1553234" y="237267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/>
          <p:cNvSpPr/>
          <p:nvPr/>
        </p:nvSpPr>
        <p:spPr>
          <a:xfrm>
            <a:off x="1768563" y="234209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/>
          <p:cNvSpPr/>
          <p:nvPr/>
        </p:nvSpPr>
        <p:spPr>
          <a:xfrm>
            <a:off x="1983892" y="23114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Elipse 83"/>
          <p:cNvSpPr/>
          <p:nvPr/>
        </p:nvSpPr>
        <p:spPr>
          <a:xfrm>
            <a:off x="2199221" y="228027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/>
          <p:cNvSpPr/>
          <p:nvPr/>
        </p:nvSpPr>
        <p:spPr>
          <a:xfrm>
            <a:off x="2414550" y="2273481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>
            <a:off x="2629879" y="22632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>
            <a:off x="2845208" y="225647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3060537" y="224968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3275864" y="223885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3677160" cy="446917"/>
              </a:xfrm>
              <a:prstGeom prst="rect">
                <a:avLst/>
              </a:prstGeom>
              <a:blipFill rotWithShape="1">
                <a:blip r:embed="rId1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tângulo 89"/>
              <p:cNvSpPr/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0" name="Retângulo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" y="4062203"/>
                <a:ext cx="2025298" cy="446917"/>
              </a:xfrm>
              <a:prstGeom prst="rect">
                <a:avLst/>
              </a:prstGeom>
              <a:blipFill rotWithShape="1">
                <a:blip r:embed="rId1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668604"/>
                <a:ext cx="1813510" cy="9926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Elipse 91"/>
          <p:cNvSpPr/>
          <p:nvPr/>
        </p:nvSpPr>
        <p:spPr>
          <a:xfrm>
            <a:off x="4716024" y="126876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Elipse 92"/>
          <p:cNvSpPr/>
          <p:nvPr/>
        </p:nvSpPr>
        <p:spPr>
          <a:xfrm>
            <a:off x="5076064" y="1374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Elipse 93"/>
          <p:cNvSpPr/>
          <p:nvPr/>
        </p:nvSpPr>
        <p:spPr>
          <a:xfrm>
            <a:off x="5652120" y="15143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084176" y="162868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6516224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Elipse 96"/>
          <p:cNvSpPr/>
          <p:nvPr/>
        </p:nvSpPr>
        <p:spPr>
          <a:xfrm>
            <a:off x="7020280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7452328" y="17220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Elipse 98"/>
          <p:cNvSpPr/>
          <p:nvPr/>
        </p:nvSpPr>
        <p:spPr>
          <a:xfrm>
            <a:off x="7956376" y="17135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Elipse 99"/>
          <p:cNvSpPr/>
          <p:nvPr/>
        </p:nvSpPr>
        <p:spPr>
          <a:xfrm>
            <a:off x="8388432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Elipse 100"/>
          <p:cNvSpPr/>
          <p:nvPr/>
        </p:nvSpPr>
        <p:spPr>
          <a:xfrm>
            <a:off x="8820480" y="170080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" name="Elipse 101"/>
          <p:cNvSpPr/>
          <p:nvPr/>
        </p:nvSpPr>
        <p:spPr>
          <a:xfrm>
            <a:off x="9180520" y="177281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3" name="Elipse 102"/>
          <p:cNvSpPr/>
          <p:nvPr/>
        </p:nvSpPr>
        <p:spPr>
          <a:xfrm>
            <a:off x="3779912" y="1052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4" name="Elipse 103"/>
          <p:cNvSpPr/>
          <p:nvPr/>
        </p:nvSpPr>
        <p:spPr>
          <a:xfrm>
            <a:off x="3419872" y="10146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Elipse 104"/>
          <p:cNvSpPr/>
          <p:nvPr/>
        </p:nvSpPr>
        <p:spPr>
          <a:xfrm>
            <a:off x="3059832" y="1006128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Elipse 105"/>
          <p:cNvSpPr/>
          <p:nvPr/>
        </p:nvSpPr>
        <p:spPr>
          <a:xfrm>
            <a:off x="2615084" y="1027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2064420" y="1179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Elipse 107"/>
          <p:cNvSpPr/>
          <p:nvPr/>
        </p:nvSpPr>
        <p:spPr>
          <a:xfrm>
            <a:off x="1619672" y="13321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187624" y="14845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Elipse 109"/>
          <p:cNvSpPr/>
          <p:nvPr/>
        </p:nvSpPr>
        <p:spPr>
          <a:xfrm>
            <a:off x="827584" y="16369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395536" y="17893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2" name="Elipse 111"/>
          <p:cNvSpPr/>
          <p:nvPr/>
        </p:nvSpPr>
        <p:spPr>
          <a:xfrm>
            <a:off x="-108520" y="1941736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CaixaDeTexto 112"/>
              <p:cNvSpPr txBox="1"/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𝐔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pt-BR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200" b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sz="3200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pt-BR" sz="3200" b="1" dirty="0"/>
              </a:p>
            </p:txBody>
          </p:sp>
        </mc:Choice>
        <mc:Fallback>
          <p:sp>
            <p:nvSpPr>
              <p:cNvPr id="113" name="CaixaDeTex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220489"/>
                <a:ext cx="3681649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𝐔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45" y="4112126"/>
                <a:ext cx="1473224" cy="461665"/>
              </a:xfrm>
              <a:prstGeom prst="rect">
                <a:avLst/>
              </a:prstGeom>
              <a:blipFill rotWithShape="1"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𝐩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594" y="4651553"/>
                <a:ext cx="1468800" cy="491417"/>
              </a:xfrm>
              <a:prstGeom prst="rect">
                <a:avLst/>
              </a:prstGeom>
              <a:blipFill rotWithShape="1">
                <a:blip r:embed="rId1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/>
              <p:cNvSpPr txBox="1"/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𝐀</m:t>
                              </m:r>
                            </m:e>
                          </m:d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27" y="4293045"/>
                <a:ext cx="1664237" cy="491417"/>
              </a:xfrm>
              <a:prstGeom prst="rect">
                <a:avLst/>
              </a:prstGeom>
              <a:blipFill rotWithShape="1">
                <a:blip r:embed="rId20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319430" y="4665910"/>
            <a:ext cx="262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escolher estas funções harmônicas?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1734794" y="4989075"/>
            <a:ext cx="838086" cy="175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as função harmônicas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 smtClean="0"/>
                  <a:t> envolvem derivas da função inverso da distância entre o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ponto de observação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 a posição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da 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equivalente</a:t>
                </a:r>
                <a:endParaRPr lang="pt-BR" dirty="0"/>
              </a:p>
              <a:p>
                <a:pPr algn="ctr"/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blipFill rotWithShape="1">
                <a:blip r:embed="rId3"/>
                <a:stretch>
                  <a:fillRect l="-419" t="-1266" r="-2096" b="-1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972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as função harmônicas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 smtClean="0"/>
                  <a:t> envolvem derivas da função inverso da distância entre o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ponto de observação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 a posição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da 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equivalente</a:t>
                </a:r>
                <a:endParaRPr lang="pt-BR" dirty="0"/>
              </a:p>
              <a:p>
                <a:pPr algn="ctr"/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blipFill rotWithShape="1">
                <a:blip r:embed="rId3"/>
                <a:stretch>
                  <a:fillRect l="-419" t="-1266" r="-2096" b="-1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15852" y="2769233"/>
                <a:ext cx="2011768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2" y="2769233"/>
                <a:ext cx="2011768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2279861" y="2762886"/>
                <a:ext cx="1662956" cy="504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61" y="2762886"/>
                <a:ext cx="1662956" cy="504433"/>
              </a:xfrm>
              <a:prstGeom prst="rect">
                <a:avLst/>
              </a:prstGeom>
              <a:blipFill rotWithShape="1">
                <a:blip r:embed="rId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51520" y="2060848"/>
            <a:ext cx="372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Geralmente utilizada com dados gravimétricos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74107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/>
              <p:cNvSpPr txBox="1"/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pt-BR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6007670" cy="12541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as função harmônicas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 smtClean="0"/>
                  <a:t> envolvem derivas da função inverso da distância entre o i-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ponto de observação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00B050"/>
                    </a:solidFill>
                  </a:rPr>
                  <a:t> </a:t>
                </a:r>
                <a:r>
                  <a:rPr lang="pt-BR" dirty="0" smtClean="0"/>
                  <a:t>e a posição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da  j-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fonte equivalente</a:t>
                </a:r>
                <a:endParaRPr lang="pt-BR" dirty="0"/>
              </a:p>
              <a:p>
                <a:pPr algn="ctr"/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68" y="84078"/>
                <a:ext cx="2906741" cy="2408818"/>
              </a:xfrm>
              <a:prstGeom prst="rect">
                <a:avLst/>
              </a:prstGeom>
              <a:blipFill rotWithShape="1">
                <a:blip r:embed="rId3"/>
                <a:stretch>
                  <a:fillRect l="-419" t="-1266" r="-2096" b="-1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15852" y="2769233"/>
                <a:ext cx="2011768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2" y="2769233"/>
                <a:ext cx="2011768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2279861" y="2762886"/>
                <a:ext cx="1662956" cy="504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61" y="2762886"/>
                <a:ext cx="1662956" cy="504433"/>
              </a:xfrm>
              <a:prstGeom prst="rect">
                <a:avLst/>
              </a:prstGeom>
              <a:blipFill rotWithShape="1">
                <a:blip r:embed="rId5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395536" y="4610368"/>
                <a:ext cx="2853858" cy="512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10368"/>
                <a:ext cx="2853858" cy="5122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51520" y="2060848"/>
            <a:ext cx="372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Geralmente utilizada com dados gravimétricos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3707904" y="4434878"/>
                <a:ext cx="1933670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434878"/>
                <a:ext cx="1933670" cy="722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67915" y="3801234"/>
            <a:ext cx="372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Geralmente utilizada com dados </a:t>
            </a:r>
            <a:r>
              <a:rPr lang="pt-BR" sz="2000" dirty="0" err="1" smtClean="0"/>
              <a:t>magnetométricos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6115174" y="3360781"/>
                <a:ext cx="2560573" cy="106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2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74" y="3360781"/>
                <a:ext cx="2560573" cy="10641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5951051" y="2924944"/>
            <a:ext cx="309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Campo geomagnético local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6104275" y="5458770"/>
                <a:ext cx="2569229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𝐦</m:t>
                          </m:r>
                        </m:e>
                      </m:acc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 sz="2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sz="2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2400" b="0" i="0" smtClean="0">
                                        <a:latin typeface="Cambria Math"/>
                                      </a:rPr>
                                      <m:t>sen</m:t>
                                    </m:r>
                                  </m:fName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75" y="5458770"/>
                <a:ext cx="2569229" cy="10665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5940152" y="4725144"/>
            <a:ext cx="309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Magnetização da fonte equivalente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79512" y="5301208"/>
                <a:ext cx="4389599" cy="1301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01208"/>
                <a:ext cx="4389599" cy="130138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32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Tal como mencionado anteriormente, 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233" y="681658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integral de continuação para cima, em sua forma clássica, restringe </a:t>
            </a:r>
            <a:r>
              <a:rPr lang="pt-BR" sz="3200" dirty="0" smtClean="0"/>
              <a:t>a aplicação da técnica da camada equivalente para o caso em </a:t>
            </a:r>
            <a:r>
              <a:rPr lang="pt-BR" sz="3200" dirty="0" smtClean="0"/>
              <a:t>que: </a:t>
            </a:r>
            <a:r>
              <a:rPr lang="pt-BR" sz="3200" b="1" dirty="0" smtClean="0"/>
              <a:t>1)</a:t>
            </a:r>
            <a:r>
              <a:rPr lang="pt-BR" sz="3200" dirty="0" smtClean="0"/>
              <a:t> as </a:t>
            </a:r>
            <a:r>
              <a:rPr lang="pt-BR" sz="3200" dirty="0" smtClean="0"/>
              <a:t>fontes equivalentes estão localizadas sobre um plano </a:t>
            </a:r>
            <a:r>
              <a:rPr lang="pt-BR" sz="3200" dirty="0" smtClean="0"/>
              <a:t>horizontal e </a:t>
            </a:r>
            <a:r>
              <a:rPr lang="pt-BR" sz="3200" b="1" dirty="0" smtClean="0"/>
              <a:t>2)</a:t>
            </a:r>
            <a:r>
              <a:rPr lang="pt-BR" sz="3200" dirty="0" smtClean="0"/>
              <a:t> </a:t>
            </a:r>
            <a:r>
              <a:rPr lang="pt-BR" sz="3200" dirty="0" smtClean="0"/>
              <a:t>as funções </a:t>
            </a:r>
            <a:r>
              <a:rPr lang="pt-BR" sz="3200" dirty="0"/>
              <a:t>harmônicas </a:t>
            </a:r>
            <a:r>
              <a:rPr lang="pt-BR" sz="3200" dirty="0" smtClean="0"/>
              <a:t>representam </a:t>
            </a:r>
            <a:r>
              <a:rPr lang="pt-BR" sz="3200" dirty="0"/>
              <a:t>o efeito gravitacional das fontes </a:t>
            </a:r>
            <a:r>
              <a:rPr lang="pt-BR" sz="3200" dirty="0" smtClean="0"/>
              <a:t>equivalentes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697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40233" y="681658"/>
            <a:ext cx="7848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integral de continuação para cima, em sua forma clássica, restringe </a:t>
            </a:r>
            <a:r>
              <a:rPr lang="pt-BR" sz="3200" dirty="0" smtClean="0"/>
              <a:t>a aplicação da técnica da camada equivalente para o caso em </a:t>
            </a:r>
            <a:r>
              <a:rPr lang="pt-BR" sz="3200" dirty="0" smtClean="0"/>
              <a:t>que: </a:t>
            </a:r>
            <a:r>
              <a:rPr lang="pt-BR" sz="3200" b="1" dirty="0" smtClean="0"/>
              <a:t>1)</a:t>
            </a:r>
            <a:r>
              <a:rPr lang="pt-BR" sz="3200" dirty="0" smtClean="0"/>
              <a:t> as </a:t>
            </a:r>
            <a:r>
              <a:rPr lang="pt-BR" sz="3200" dirty="0" smtClean="0"/>
              <a:t>fontes equivalentes estão localizadas sobre um plano </a:t>
            </a:r>
            <a:r>
              <a:rPr lang="pt-BR" sz="3200" dirty="0" smtClean="0"/>
              <a:t>horizontal e </a:t>
            </a:r>
            <a:r>
              <a:rPr lang="pt-BR" sz="3200" b="1" dirty="0" smtClean="0"/>
              <a:t>2)</a:t>
            </a:r>
            <a:r>
              <a:rPr lang="pt-BR" sz="3200" dirty="0" smtClean="0"/>
              <a:t> </a:t>
            </a:r>
            <a:r>
              <a:rPr lang="pt-BR" sz="3200" dirty="0" smtClean="0"/>
              <a:t>as funções </a:t>
            </a:r>
            <a:r>
              <a:rPr lang="pt-BR" sz="3200" dirty="0"/>
              <a:t>harmônicas </a:t>
            </a:r>
            <a:r>
              <a:rPr lang="pt-BR" sz="3200" dirty="0" smtClean="0"/>
              <a:t>representam </a:t>
            </a:r>
            <a:r>
              <a:rPr lang="pt-BR" sz="3200" dirty="0"/>
              <a:t>o efeito gravitacional das fontes </a:t>
            </a:r>
            <a:r>
              <a:rPr lang="pt-BR" sz="3200" dirty="0" smtClean="0"/>
              <a:t>equivalentes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3025" y="4797152"/>
            <a:ext cx="8633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Nesta parte do curso, </a:t>
            </a:r>
            <a:r>
              <a:rPr lang="pt-BR" sz="3200" dirty="0" smtClean="0"/>
              <a:t>vamos generalizar a integral de continuação para cima com o intuito de remover estas duas restrições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5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pt-B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821888"/>
                <a:ext cx="8907375" cy="11912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255367"/>
                <a:ext cx="1361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-252536" y="-171400"/>
            <a:ext cx="9649072" cy="33552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154" y="620688"/>
                <a:ext cx="14979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193" y="3111351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4543872" y="31550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759423"/>
                <a:ext cx="40793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>
            <a:off x="4578051" y="2724023"/>
            <a:ext cx="0" cy="136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79" idx="3"/>
          </p:cNvCxnSpPr>
          <p:nvPr/>
        </p:nvCxnSpPr>
        <p:spPr>
          <a:xfrm flipH="1">
            <a:off x="3556934" y="1258208"/>
            <a:ext cx="881602" cy="1921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3509265" y="3140028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84784"/>
                <a:ext cx="40620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o 18"/>
          <p:cNvGrpSpPr/>
          <p:nvPr/>
        </p:nvGrpSpPr>
        <p:grpSpPr>
          <a:xfrm>
            <a:off x="8292382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</a:rPr>
                          <m:t>+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8" name="CaixaDe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/>
            <p:cNvCxnSpPr/>
            <p:nvPr/>
          </p:nvCxnSpPr>
          <p:spPr>
            <a:xfrm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o 44"/>
          <p:cNvGrpSpPr/>
          <p:nvPr/>
        </p:nvGrpSpPr>
        <p:grpSpPr>
          <a:xfrm>
            <a:off x="35496" y="2492896"/>
            <a:ext cx="744114" cy="461665"/>
            <a:chOff x="8292382" y="2492896"/>
            <a:chExt cx="74411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2382" y="2492896"/>
                  <a:ext cx="74411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flipH="1">
              <a:off x="8388424" y="2924944"/>
              <a:ext cx="6276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rma livre 1"/>
          <p:cNvSpPr/>
          <p:nvPr/>
        </p:nvSpPr>
        <p:spPr>
          <a:xfrm>
            <a:off x="-448574" y="1042710"/>
            <a:ext cx="9972136" cy="941365"/>
          </a:xfrm>
          <a:custGeom>
            <a:avLst/>
            <a:gdLst>
              <a:gd name="connsiteX0" fmla="*/ 0 w 9972136"/>
              <a:gd name="connsiteY0" fmla="*/ 941365 h 941365"/>
              <a:gd name="connsiteX1" fmla="*/ 500332 w 9972136"/>
              <a:gd name="connsiteY1" fmla="*/ 924113 h 941365"/>
              <a:gd name="connsiteX2" fmla="*/ 948906 w 9972136"/>
              <a:gd name="connsiteY2" fmla="*/ 768837 h 941365"/>
              <a:gd name="connsiteX3" fmla="*/ 1759789 w 9972136"/>
              <a:gd name="connsiteY3" fmla="*/ 458286 h 941365"/>
              <a:gd name="connsiteX4" fmla="*/ 2449902 w 9972136"/>
              <a:gd name="connsiteY4" fmla="*/ 216747 h 941365"/>
              <a:gd name="connsiteX5" fmla="*/ 3122763 w 9972136"/>
              <a:gd name="connsiteY5" fmla="*/ 26965 h 941365"/>
              <a:gd name="connsiteX6" fmla="*/ 4192438 w 9972136"/>
              <a:gd name="connsiteY6" fmla="*/ 44218 h 941365"/>
              <a:gd name="connsiteX7" fmla="*/ 5745193 w 9972136"/>
              <a:gd name="connsiteY7" fmla="*/ 423781 h 941365"/>
              <a:gd name="connsiteX8" fmla="*/ 6935638 w 9972136"/>
              <a:gd name="connsiteY8" fmla="*/ 699826 h 941365"/>
              <a:gd name="connsiteX9" fmla="*/ 8005314 w 9972136"/>
              <a:gd name="connsiteY9" fmla="*/ 734332 h 941365"/>
              <a:gd name="connsiteX10" fmla="*/ 9109495 w 9972136"/>
              <a:gd name="connsiteY10" fmla="*/ 699826 h 941365"/>
              <a:gd name="connsiteX11" fmla="*/ 9558068 w 9972136"/>
              <a:gd name="connsiteY11" fmla="*/ 768837 h 941365"/>
              <a:gd name="connsiteX12" fmla="*/ 9868619 w 9972136"/>
              <a:gd name="connsiteY12" fmla="*/ 786090 h 941365"/>
              <a:gd name="connsiteX13" fmla="*/ 9972136 w 9972136"/>
              <a:gd name="connsiteY13" fmla="*/ 803343 h 94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72136" h="941365">
                <a:moveTo>
                  <a:pt x="0" y="941365"/>
                </a:moveTo>
                <a:lnTo>
                  <a:pt x="500332" y="924113"/>
                </a:lnTo>
                <a:cubicBezTo>
                  <a:pt x="658483" y="895358"/>
                  <a:pt x="738997" y="846475"/>
                  <a:pt x="948906" y="768837"/>
                </a:cubicBezTo>
                <a:cubicBezTo>
                  <a:pt x="1158815" y="691199"/>
                  <a:pt x="1509623" y="550301"/>
                  <a:pt x="1759789" y="458286"/>
                </a:cubicBezTo>
                <a:cubicBezTo>
                  <a:pt x="2009955" y="366271"/>
                  <a:pt x="2222740" y="288634"/>
                  <a:pt x="2449902" y="216747"/>
                </a:cubicBezTo>
                <a:cubicBezTo>
                  <a:pt x="2677064" y="144860"/>
                  <a:pt x="2832340" y="55720"/>
                  <a:pt x="3122763" y="26965"/>
                </a:cubicBezTo>
                <a:cubicBezTo>
                  <a:pt x="3413186" y="-1790"/>
                  <a:pt x="3755366" y="-21918"/>
                  <a:pt x="4192438" y="44218"/>
                </a:cubicBezTo>
                <a:cubicBezTo>
                  <a:pt x="4629510" y="110354"/>
                  <a:pt x="5745193" y="423781"/>
                  <a:pt x="5745193" y="423781"/>
                </a:cubicBezTo>
                <a:cubicBezTo>
                  <a:pt x="6202393" y="533049"/>
                  <a:pt x="6558951" y="648068"/>
                  <a:pt x="6935638" y="699826"/>
                </a:cubicBezTo>
                <a:cubicBezTo>
                  <a:pt x="7312325" y="751584"/>
                  <a:pt x="7643005" y="734332"/>
                  <a:pt x="8005314" y="734332"/>
                </a:cubicBezTo>
                <a:cubicBezTo>
                  <a:pt x="8367623" y="734332"/>
                  <a:pt x="8850703" y="694075"/>
                  <a:pt x="9109495" y="699826"/>
                </a:cubicBezTo>
                <a:cubicBezTo>
                  <a:pt x="9368287" y="705577"/>
                  <a:pt x="9431547" y="754460"/>
                  <a:pt x="9558068" y="768837"/>
                </a:cubicBezTo>
                <a:cubicBezTo>
                  <a:pt x="9684589" y="783214"/>
                  <a:pt x="9799608" y="780339"/>
                  <a:pt x="9868619" y="786090"/>
                </a:cubicBezTo>
                <a:cubicBezTo>
                  <a:pt x="9937630" y="791841"/>
                  <a:pt x="9954883" y="797592"/>
                  <a:pt x="9972136" y="80334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4427992" y="1196752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0245" y="1052736"/>
            <a:ext cx="121253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</a:t>
            </a:r>
            <a:r>
              <a:rPr lang="pt-BR" dirty="0" smtClean="0"/>
              <a:t>opografia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" y="6093296"/>
                <a:ext cx="5575052" cy="6273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-569343" y="2252162"/>
            <a:ext cx="10179169" cy="410971"/>
          </a:xfrm>
          <a:custGeom>
            <a:avLst/>
            <a:gdLst>
              <a:gd name="connsiteX0" fmla="*/ 0 w 10179169"/>
              <a:gd name="connsiteY0" fmla="*/ 410971 h 410971"/>
              <a:gd name="connsiteX1" fmla="*/ 1380226 w 10179169"/>
              <a:gd name="connsiteY1" fmla="*/ 307454 h 410971"/>
              <a:gd name="connsiteX2" fmla="*/ 2294626 w 10179169"/>
              <a:gd name="connsiteY2" fmla="*/ 134926 h 410971"/>
              <a:gd name="connsiteX3" fmla="*/ 3122762 w 10179169"/>
              <a:gd name="connsiteY3" fmla="*/ 48662 h 410971"/>
              <a:gd name="connsiteX4" fmla="*/ 4606505 w 10179169"/>
              <a:gd name="connsiteY4" fmla="*/ 14156 h 410971"/>
              <a:gd name="connsiteX5" fmla="*/ 5658928 w 10179169"/>
              <a:gd name="connsiteY5" fmla="*/ 14156 h 410971"/>
              <a:gd name="connsiteX6" fmla="*/ 6970143 w 10179169"/>
              <a:gd name="connsiteY6" fmla="*/ 186685 h 410971"/>
              <a:gd name="connsiteX7" fmla="*/ 8108830 w 10179169"/>
              <a:gd name="connsiteY7" fmla="*/ 307454 h 410971"/>
              <a:gd name="connsiteX8" fmla="*/ 9368286 w 10179169"/>
              <a:gd name="connsiteY8" fmla="*/ 307454 h 410971"/>
              <a:gd name="connsiteX9" fmla="*/ 9903124 w 10179169"/>
              <a:gd name="connsiteY9" fmla="*/ 307454 h 410971"/>
              <a:gd name="connsiteX10" fmla="*/ 10179169 w 10179169"/>
              <a:gd name="connsiteY10" fmla="*/ 307454 h 4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79169" h="410971">
                <a:moveTo>
                  <a:pt x="0" y="410971"/>
                </a:moveTo>
                <a:cubicBezTo>
                  <a:pt x="498894" y="382216"/>
                  <a:pt x="997788" y="353461"/>
                  <a:pt x="1380226" y="307454"/>
                </a:cubicBezTo>
                <a:cubicBezTo>
                  <a:pt x="1762664" y="261447"/>
                  <a:pt x="2004203" y="178058"/>
                  <a:pt x="2294626" y="134926"/>
                </a:cubicBezTo>
                <a:cubicBezTo>
                  <a:pt x="2585049" y="91794"/>
                  <a:pt x="2737449" y="68790"/>
                  <a:pt x="3122762" y="48662"/>
                </a:cubicBezTo>
                <a:cubicBezTo>
                  <a:pt x="3508075" y="28534"/>
                  <a:pt x="4183811" y="19907"/>
                  <a:pt x="4606505" y="14156"/>
                </a:cubicBezTo>
                <a:cubicBezTo>
                  <a:pt x="5029199" y="8405"/>
                  <a:pt x="5264988" y="-14599"/>
                  <a:pt x="5658928" y="14156"/>
                </a:cubicBezTo>
                <a:cubicBezTo>
                  <a:pt x="6052868" y="42911"/>
                  <a:pt x="6561826" y="137802"/>
                  <a:pt x="6970143" y="186685"/>
                </a:cubicBezTo>
                <a:cubicBezTo>
                  <a:pt x="7378460" y="235568"/>
                  <a:pt x="7709140" y="287326"/>
                  <a:pt x="8108830" y="307454"/>
                </a:cubicBezTo>
                <a:cubicBezTo>
                  <a:pt x="8508520" y="327582"/>
                  <a:pt x="9368286" y="307454"/>
                  <a:pt x="9368286" y="307454"/>
                </a:cubicBezTo>
                <a:lnTo>
                  <a:pt x="9903124" y="307454"/>
                </a:lnTo>
                <a:lnTo>
                  <a:pt x="10179169" y="307454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65" y="2036138"/>
                <a:ext cx="1546321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648" y="3563724"/>
                <a:ext cx="16090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ipse 28"/>
          <p:cNvSpPr/>
          <p:nvPr/>
        </p:nvSpPr>
        <p:spPr>
          <a:xfrm>
            <a:off x="1547664" y="235571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16200000" flipH="1" flipV="1">
            <a:off x="6083451" y="3029957"/>
            <a:ext cx="130440" cy="332737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5436096" y="4869160"/>
                <a:ext cx="30762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Função harmônica que tende a zero à medida em que os pontos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pt-B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pt-B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tende ao infinito</a:t>
                </a:r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869160"/>
                <a:ext cx="3076212" cy="1200329"/>
              </a:xfrm>
              <a:prstGeom prst="rect">
                <a:avLst/>
              </a:prstGeom>
              <a:blipFill rotWithShape="1">
                <a:blip r:embed="rId16"/>
                <a:stretch>
                  <a:fillRect l="-1587" t="-2538" r="-3175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𝑑𝑥𝑑𝑦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5" y="5046024"/>
                <a:ext cx="5021951" cy="119128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941" y="3563724"/>
                <a:ext cx="1420261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5197</Words>
  <Application>Microsoft Office PowerPoint</Application>
  <PresentationFormat>Apresentação na tela (4:3)</PresentationFormat>
  <Paragraphs>325</Paragraphs>
  <Slides>29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Camada equivalente aplicada ao processamento e interpretação de dados de campos potenciais </vt:lpstr>
      <vt:lpstr>Generalização da integral de continuação para cima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116</cp:revision>
  <dcterms:created xsi:type="dcterms:W3CDTF">2016-10-05T18:21:47Z</dcterms:created>
  <dcterms:modified xsi:type="dcterms:W3CDTF">2016-10-24T01:04:53Z</dcterms:modified>
</cp:coreProperties>
</file>