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5" r:id="rId4"/>
    <p:sldId id="324" r:id="rId5"/>
    <p:sldId id="327" r:id="rId6"/>
    <p:sldId id="328" r:id="rId7"/>
    <p:sldId id="326" r:id="rId8"/>
    <p:sldId id="329" r:id="rId9"/>
    <p:sldId id="330" r:id="rId10"/>
    <p:sldId id="331" r:id="rId11"/>
    <p:sldId id="323" r:id="rId12"/>
    <p:sldId id="322" r:id="rId13"/>
    <p:sldId id="306" r:id="rId14"/>
    <p:sldId id="307" r:id="rId15"/>
    <p:sldId id="308" r:id="rId16"/>
    <p:sldId id="309" r:id="rId17"/>
    <p:sldId id="303" r:id="rId18"/>
    <p:sldId id="310" r:id="rId19"/>
    <p:sldId id="311" r:id="rId20"/>
    <p:sldId id="332" r:id="rId21"/>
    <p:sldId id="333" r:id="rId22"/>
    <p:sldId id="334" r:id="rId23"/>
    <p:sldId id="315" r:id="rId24"/>
    <p:sldId id="336" r:id="rId25"/>
    <p:sldId id="337" r:id="rId26"/>
    <p:sldId id="338" r:id="rId27"/>
    <p:sldId id="339" r:id="rId28"/>
    <p:sldId id="32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.png"/><Relationship Id="rId21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15" Type="http://schemas.openxmlformats.org/officeDocument/2006/relationships/image" Target="../media/image16.png"/><Relationship Id="rId10" Type="http://schemas.openxmlformats.org/officeDocument/2006/relationships/image" Target="../media/image200.png"/><Relationship Id="rId19" Type="http://schemas.openxmlformats.org/officeDocument/2006/relationships/image" Target="../media/image2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.png"/><Relationship Id="rId21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18.png"/><Relationship Id="rId2" Type="http://schemas.openxmlformats.org/officeDocument/2006/relationships/image" Target="../media/image3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15" Type="http://schemas.openxmlformats.org/officeDocument/2006/relationships/image" Target="../media/image16.png"/><Relationship Id="rId23" Type="http://schemas.openxmlformats.org/officeDocument/2006/relationships/image" Target="../media/image32.png"/><Relationship Id="rId10" Type="http://schemas.openxmlformats.org/officeDocument/2006/relationships/image" Target="../media/image200.png"/><Relationship Id="rId19" Type="http://schemas.openxmlformats.org/officeDocument/2006/relationships/image" Target="../media/image2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.png"/><Relationship Id="rId21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18.png"/><Relationship Id="rId2" Type="http://schemas.openxmlformats.org/officeDocument/2006/relationships/image" Target="../media/image3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24" Type="http://schemas.openxmlformats.org/officeDocument/2006/relationships/image" Target="../media/image34.png"/><Relationship Id="rId15" Type="http://schemas.openxmlformats.org/officeDocument/2006/relationships/image" Target="../media/image16.png"/><Relationship Id="rId23" Type="http://schemas.openxmlformats.org/officeDocument/2006/relationships/image" Target="../media/image33.png"/><Relationship Id="rId10" Type="http://schemas.openxmlformats.org/officeDocument/2006/relationships/image" Target="../media/image200.png"/><Relationship Id="rId19" Type="http://schemas.openxmlformats.org/officeDocument/2006/relationships/image" Target="../media/image2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.png"/><Relationship Id="rId21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18.png"/><Relationship Id="rId25" Type="http://schemas.openxmlformats.org/officeDocument/2006/relationships/image" Target="../media/image36.png"/><Relationship Id="rId2" Type="http://schemas.openxmlformats.org/officeDocument/2006/relationships/image" Target="../media/image3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15" Type="http://schemas.openxmlformats.org/officeDocument/2006/relationships/image" Target="../media/image16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.png"/><Relationship Id="rId21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18.png"/><Relationship Id="rId25" Type="http://schemas.openxmlformats.org/officeDocument/2006/relationships/image" Target="../media/image34.png"/><Relationship Id="rId2" Type="http://schemas.openxmlformats.org/officeDocument/2006/relationships/image" Target="../media/image3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24" Type="http://schemas.openxmlformats.org/officeDocument/2006/relationships/image" Target="../media/image37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openxmlformats.org/officeDocument/2006/relationships/image" Target="../media/image200.png"/><Relationship Id="rId19" Type="http://schemas.openxmlformats.org/officeDocument/2006/relationships/image" Target="../media/image2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unb.ca/gge/Pubs/LectureN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3393574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 têm origem em um ponto localizado sobre a superfície da Terra ou próximo à ela.</a:t>
            </a:r>
          </a:p>
        </p:txBody>
      </p:sp>
    </p:spTree>
    <p:extLst>
      <p:ext uri="{BB962C8B-B14F-4D97-AF65-F5344CB8AC3E}">
        <p14:creationId xmlns:p14="http://schemas.microsoft.com/office/powerpoint/2010/main" val="4228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</a:t>
            </a:r>
            <a:r>
              <a:rPr lang="pt-BR" sz="2800" dirty="0" smtClean="0"/>
              <a:t>um </a:t>
            </a:r>
            <a:r>
              <a:rPr lang="pt-BR" sz="2800" dirty="0" smtClean="0"/>
              <a:t>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</a:t>
            </a:r>
            <a:r>
              <a:rPr lang="pt-BR" sz="2800" dirty="0" smtClean="0"/>
              <a:t>m no centro de massa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</a:t>
            </a:r>
            <a:r>
              <a:rPr lang="pt-BR" sz="2800" dirty="0" smtClean="0"/>
              <a:t>um </a:t>
            </a:r>
            <a:r>
              <a:rPr lang="pt-BR" sz="2800" dirty="0" smtClean="0"/>
              <a:t>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4460919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Semieixo menor coincidente com o eixo médio de rotação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</a:t>
            </a:r>
            <a:r>
              <a:rPr lang="pt-BR" sz="2800" dirty="0" smtClean="0"/>
              <a:t>m no centro de massa da Terra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</a:t>
            </a:r>
            <a:r>
              <a:rPr lang="pt-BR" sz="2800" dirty="0" smtClean="0"/>
              <a:t>um </a:t>
            </a:r>
            <a:r>
              <a:rPr lang="pt-BR" sz="2800" dirty="0" smtClean="0"/>
              <a:t>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Plano equatorial médio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Meridiano de referência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de coordenadas Cartesianas com origem no centro de massa da Terra, eixo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800" dirty="0" smtClean="0"/>
              <a:t> coincidente com o eixo médio de rotação e eixos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800" dirty="0" smtClean="0"/>
              <a:t> contidos no plano equatorial médio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5004048" y="248185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Neste sistema, um ponto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 smtClean="0"/>
              <a:t> possui coordenadas Cartesianas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𝑋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𝑍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/>
          <p:cNvCxnSpPr>
            <a:cxnSpLocks noChangeAspect="1"/>
          </p:cNvCxnSpPr>
          <p:nvPr/>
        </p:nvCxnSpPr>
        <p:spPr>
          <a:xfrm flipV="1">
            <a:off x="2630157" y="3453947"/>
            <a:ext cx="198000" cy="2052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/>
          <p:cNvCxnSpPr/>
          <p:nvPr/>
        </p:nvCxnSpPr>
        <p:spPr>
          <a:xfrm flipH="1">
            <a:off x="1905410" y="3663491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5004048" y="161776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Cartesiano geocêntrico</a:t>
            </a:r>
            <a:endParaRPr lang="pt-BR" sz="2800" dirty="0"/>
          </a:p>
        </p:txBody>
      </p:sp>
      <p:sp>
        <p:nvSpPr>
          <p:cNvPr id="24" name="Elipse 23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co 2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>
            <a:endCxn id="27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2630157" y="3453947"/>
            <a:ext cx="198000" cy="2052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50" name="Conector reto 49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to 52"/>
          <p:cNvCxnSpPr/>
          <p:nvPr/>
        </p:nvCxnSpPr>
        <p:spPr>
          <a:xfrm flipH="1">
            <a:off x="1905410" y="3663491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coordenadas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o 39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/>
                  <a:t>O ângulo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pt-BR" sz="2800" dirty="0"/>
                  <a:t> entre o plano meridiano (representado em cinza) e o eixo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pt-BR" sz="2800" dirty="0"/>
                  <a:t> é denominado longitude geodésica.</a:t>
                </a:r>
                <a:endParaRPr lang="pt-BR" sz="28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  <a:blipFill rotWithShape="1">
                <a:blip r:embed="rId14"/>
                <a:stretch>
                  <a:fillRect t="-2439" r="-733" b="-67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o plano meridiano que contém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800" dirty="0" smtClean="0"/>
                  <a:t>. </a:t>
                </a:r>
                <a:endParaRPr lang="pt-BR" sz="28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1695" t="-3965" r="-389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o 41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43" name="Conector reto 42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0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008391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7706062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64542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6835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7706062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 flipH="1">
            <a:off x="6685354" y="1795676"/>
            <a:ext cx="10151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008391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7024082" y="1772816"/>
            <a:ext cx="684080" cy="16470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7706062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64542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6835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467560" y="223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7706062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8423">
            <a:off x="7395840" y="2099496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 flipH="1">
            <a:off x="6685354" y="1795676"/>
            <a:ext cx="10151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Considere uma linha que passa por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e é perpendicular à superfície do elipsoide. Esta linha intercepta o elipsoide no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blipFill rotWithShape="1">
                <a:blip r:embed="rId23"/>
                <a:stretch>
                  <a:fillRect l="-1642" t="-3042" r="-2052" b="-5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008391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7024082" y="1772816"/>
            <a:ext cx="684080" cy="16470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7706062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64542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6835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467560" y="223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7706062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8423">
            <a:off x="7395840" y="2099496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 flipH="1">
            <a:off x="6685354" y="1795676"/>
            <a:ext cx="10151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A distância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 smtClean="0"/>
                  <a:t> da superfície do elipsoide até 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, contata ao longo da linha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</a:rPr>
                      <m:t>P</m:t>
                    </m:r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 é denominada altitude geométrica.</a:t>
                </a:r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blipFill rotWithShape="1">
                <a:blip r:embed="rId23"/>
                <a:stretch>
                  <a:fillRect l="-547" t="-3101" r="-684" b="-7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/>
          <p:cNvCxnSpPr>
            <a:cxnSpLocks noChangeAspect="1"/>
          </p:cNvCxnSpPr>
          <p:nvPr/>
        </p:nvCxnSpPr>
        <p:spPr>
          <a:xfrm rot="-900000" flipV="1">
            <a:off x="7254716" y="1734313"/>
            <a:ext cx="310558" cy="392380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7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008391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7024082" y="1772816"/>
            <a:ext cx="684080" cy="16470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7706062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64542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6835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467560" y="223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7706062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8423">
            <a:off x="7395840" y="2099496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 flipH="1">
            <a:off x="6685354" y="1795676"/>
            <a:ext cx="10151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900000" flipV="1">
            <a:off x="7254716" y="1734313"/>
            <a:ext cx="310558" cy="392380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o 57"/>
          <p:cNvSpPr/>
          <p:nvPr/>
        </p:nvSpPr>
        <p:spPr>
          <a:xfrm rot="324399">
            <a:off x="6823298" y="30546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236296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708920"/>
                <a:ext cx="468590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tângulo 91"/>
              <p:cNvSpPr/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sz="2800" dirty="0" smtClean="0"/>
                  <a:t> entre o plano equatorial e a linha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 smtClean="0"/>
                  <a:t>é </a:t>
                </a:r>
                <a:r>
                  <a:rPr lang="pt-BR" sz="2800" dirty="0" smtClean="0"/>
                  <a:t>denominado latitude geodésica.</a:t>
                </a:r>
                <a:endParaRPr lang="pt-BR" sz="2800" dirty="0"/>
              </a:p>
            </p:txBody>
          </p:sp>
        </mc:Choice>
        <mc:Fallback>
          <p:sp>
            <p:nvSpPr>
              <p:cNvPr id="92" name="Retângulo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  <a:blipFill rotWithShape="1">
                <a:blip r:embed="rId25"/>
                <a:stretch>
                  <a:fillRect l="-364" t="-3930" r="-485" b="-10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008391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7024082" y="1772816"/>
            <a:ext cx="684080" cy="16470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2" y="2132856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5" y="1484784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7706062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7664542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6835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467560" y="223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7706062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8423">
            <a:off x="7395840" y="2099496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43399"/>
                <a:ext cx="544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2118360" y="2186196"/>
            <a:ext cx="510540" cy="1485900"/>
          </a:xfrm>
          <a:custGeom>
            <a:avLst/>
            <a:gdLst>
              <a:gd name="connsiteX0" fmla="*/ 0 w 510540"/>
              <a:gd name="connsiteY0" fmla="*/ 0 h 1485900"/>
              <a:gd name="connsiteX1" fmla="*/ 510540 w 510540"/>
              <a:gd name="connsiteY1" fmla="*/ 240030 h 1485900"/>
              <a:gd name="connsiteX2" fmla="*/ 510540 w 510540"/>
              <a:gd name="connsiteY2" fmla="*/ 1485900 h 1485900"/>
              <a:gd name="connsiteX3" fmla="*/ 3810 w 510540"/>
              <a:gd name="connsiteY3" fmla="*/ 1242060 h 1485900"/>
              <a:gd name="connsiteX4" fmla="*/ 0 w 510540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" h="1485900">
                <a:moveTo>
                  <a:pt x="0" y="0"/>
                </a:moveTo>
                <a:lnTo>
                  <a:pt x="510540" y="240030"/>
                </a:lnTo>
                <a:lnTo>
                  <a:pt x="510540" y="1485900"/>
                </a:lnTo>
                <a:lnTo>
                  <a:pt x="3810" y="1242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635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Arco 85"/>
          <p:cNvSpPr/>
          <p:nvPr/>
        </p:nvSpPr>
        <p:spPr>
          <a:xfrm rot="18338812" flipH="1" flipV="1">
            <a:off x="1832958" y="303237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o 87"/>
          <p:cNvGrpSpPr/>
          <p:nvPr/>
        </p:nvGrpSpPr>
        <p:grpSpPr>
          <a:xfrm>
            <a:off x="2127386" y="2193890"/>
            <a:ext cx="500398" cy="1469601"/>
            <a:chOff x="2127386" y="2193890"/>
            <a:chExt cx="500398" cy="1469601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2627441" y="2447231"/>
              <a:ext cx="343" cy="12109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2129159" y="2193890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2127386" y="3432658"/>
              <a:ext cx="493277" cy="2308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to 41"/>
          <p:cNvCxnSpPr/>
          <p:nvPr/>
        </p:nvCxnSpPr>
        <p:spPr>
          <a:xfrm flipH="1">
            <a:off x="6685354" y="1795676"/>
            <a:ext cx="101518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900000" flipV="1">
            <a:off x="7254716" y="1734313"/>
            <a:ext cx="310558" cy="392380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324399">
            <a:off x="6823298" y="30546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236296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708920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tângulo 92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utilizando-se 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24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954" y="1412776"/>
                <a:ext cx="430374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Krakiwsky</a:t>
            </a:r>
            <a:r>
              <a:rPr lang="pt-BR" dirty="0"/>
              <a:t>, E. J. e Wells, D. E. </a:t>
            </a:r>
            <a:r>
              <a:rPr lang="pt-BR" dirty="0" smtClean="0"/>
              <a:t>1971. </a:t>
            </a:r>
            <a:r>
              <a:rPr lang="pt-BR" dirty="0" err="1" smtClean="0"/>
              <a:t>Coordinate</a:t>
            </a:r>
            <a:r>
              <a:rPr lang="pt-BR" dirty="0" smtClean="0"/>
              <a:t> systems in </a:t>
            </a:r>
            <a:r>
              <a:rPr lang="pt-BR" dirty="0" err="1" smtClean="0"/>
              <a:t>geodesy</a:t>
            </a:r>
            <a:r>
              <a:rPr lang="pt-BR" dirty="0" smtClean="0"/>
              <a:t>, </a:t>
            </a:r>
            <a:r>
              <a:rPr lang="pt-BR" dirty="0" err="1" smtClean="0"/>
              <a:t>Lecture</a:t>
            </a:r>
            <a:r>
              <a:rPr lang="pt-BR" dirty="0" smtClean="0"/>
              <a:t> Notes n. 16, </a:t>
            </a:r>
            <a:r>
              <a:rPr lang="pt-BR" dirty="0" err="1" smtClean="0"/>
              <a:t>Geodesy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Geomatics</a:t>
            </a:r>
            <a:r>
              <a:rPr lang="pt-BR" dirty="0" smtClean="0"/>
              <a:t> </a:t>
            </a:r>
            <a:r>
              <a:rPr lang="pt-BR" dirty="0" err="1" smtClean="0"/>
              <a:t>Engineering</a:t>
            </a:r>
            <a:r>
              <a:rPr lang="pt-BR" dirty="0" smtClean="0"/>
              <a:t>,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New </a:t>
            </a:r>
            <a:r>
              <a:rPr lang="pt-BR" dirty="0" err="1" smtClean="0"/>
              <a:t>Brunswick</a:t>
            </a:r>
            <a:r>
              <a:rPr lang="pt-BR" dirty="0" smtClean="0"/>
              <a:t>, </a:t>
            </a:r>
            <a:r>
              <a:rPr lang="pt-BR" dirty="0" err="1" smtClean="0"/>
              <a:t>Fredericton</a:t>
            </a:r>
            <a:r>
              <a:rPr lang="pt-BR" dirty="0" smtClean="0"/>
              <a:t>, </a:t>
            </a:r>
            <a:r>
              <a:rPr lang="pt-BR" dirty="0"/>
              <a:t>Canada. </a:t>
            </a:r>
            <a:r>
              <a:rPr lang="pt-BR" dirty="0" smtClean="0"/>
              <a:t>url: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www2.unb.ca/gge/Pubs/LectureNotes.html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20" y="2276872"/>
            <a:ext cx="7016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este curso, é importante conhecer três sistemas de coordenadas</a:t>
            </a:r>
            <a:endParaRPr lang="pt-BR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3645024"/>
            <a:ext cx="8565257" cy="249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4544261"/>
            <a:ext cx="8565257" cy="154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399402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Estes sistemas podem ser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ou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. A diferença básica é a localização da origem.</a:t>
            </a:r>
          </a:p>
        </p:txBody>
      </p:sp>
    </p:spTree>
    <p:extLst>
      <p:ext uri="{BB962C8B-B14F-4D97-AF65-F5344CB8AC3E}">
        <p14:creationId xmlns:p14="http://schemas.microsoft.com/office/powerpoint/2010/main" val="2472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</p:spTree>
    <p:extLst>
      <p:ext uri="{BB962C8B-B14F-4D97-AF65-F5344CB8AC3E}">
        <p14:creationId xmlns:p14="http://schemas.microsoft.com/office/powerpoint/2010/main" val="1598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819</Words>
  <Application>Microsoft Office PowerPoint</Application>
  <PresentationFormat>Apresentação na tela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Camada equivalente aplicada ao processamento e interpretação de dados de campos potenciais 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49</cp:revision>
  <dcterms:created xsi:type="dcterms:W3CDTF">2016-10-05T21:25:32Z</dcterms:created>
  <dcterms:modified xsi:type="dcterms:W3CDTF">2016-10-11T15:48:08Z</dcterms:modified>
</cp:coreProperties>
</file>