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9" r:id="rId2"/>
    <p:sldId id="299" r:id="rId3"/>
    <p:sldId id="436" r:id="rId4"/>
    <p:sldId id="440" r:id="rId5"/>
    <p:sldId id="439" r:id="rId6"/>
    <p:sldId id="438" r:id="rId7"/>
    <p:sldId id="437" r:id="rId8"/>
    <p:sldId id="441" r:id="rId9"/>
    <p:sldId id="442" r:id="rId10"/>
    <p:sldId id="462" r:id="rId11"/>
    <p:sldId id="461" r:id="rId12"/>
    <p:sldId id="452" r:id="rId13"/>
    <p:sldId id="453" r:id="rId14"/>
    <p:sldId id="454" r:id="rId15"/>
    <p:sldId id="455" r:id="rId16"/>
    <p:sldId id="444" r:id="rId17"/>
    <p:sldId id="456" r:id="rId18"/>
    <p:sldId id="458" r:id="rId19"/>
    <p:sldId id="464" r:id="rId20"/>
    <p:sldId id="459" r:id="rId21"/>
    <p:sldId id="460" r:id="rId22"/>
    <p:sldId id="463" r:id="rId23"/>
    <p:sldId id="465" r:id="rId24"/>
    <p:sldId id="41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howGuides="1">
      <p:cViewPr>
        <p:scale>
          <a:sx n="100" d="100"/>
          <a:sy n="100" d="100"/>
        </p:scale>
        <p:origin x="-184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B30C-EA21-4B0C-AF73-822C0D5BE9F7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1404C-35D1-4FF3-B6C8-FBFDD96C5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2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41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17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4.png"/><Relationship Id="rId19" Type="http://schemas.openxmlformats.org/officeDocument/2006/relationships/image" Target="../media/image41.png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37.png"/><Relationship Id="rId21" Type="http://schemas.openxmlformats.org/officeDocument/2006/relationships/image" Target="../media/image43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9" Type="http://schemas.openxmlformats.org/officeDocument/2006/relationships/image" Target="../media/image48.png"/><Relationship Id="rId10" Type="http://schemas.openxmlformats.org/officeDocument/2006/relationships/image" Target="../media/image44.png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3.png"/><Relationship Id="rId5" Type="http://schemas.openxmlformats.org/officeDocument/2006/relationships/image" Target="../media/image5.png"/><Relationship Id="rId23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4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26" Type="http://schemas.openxmlformats.org/officeDocument/2006/relationships/image" Target="../media/image59.png"/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7.png"/><Relationship Id="rId5" Type="http://schemas.openxmlformats.org/officeDocument/2006/relationships/image" Target="../media/image5.png"/><Relationship Id="rId23" Type="http://schemas.openxmlformats.org/officeDocument/2006/relationships/image" Target="../media/image56.png"/><Relationship Id="rId19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5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25" Type="http://schemas.openxmlformats.org/officeDocument/2006/relationships/image" Target="../media/image6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10.png"/><Relationship Id="rId24" Type="http://schemas.openxmlformats.org/officeDocument/2006/relationships/image" Target="../media/image53.png"/><Relationship Id="rId32" Type="http://schemas.openxmlformats.org/officeDocument/2006/relationships/image" Target="../media/image43.png"/><Relationship Id="rId5" Type="http://schemas.openxmlformats.org/officeDocument/2006/relationships/image" Target="../media/image6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500.png"/><Relationship Id="rId19" Type="http://schemas.openxmlformats.org/officeDocument/2006/relationships/image" Target="../media/image40.png"/><Relationship Id="rId31" Type="http://schemas.openxmlformats.org/officeDocument/2006/relationships/image" Target="../media/image15.png"/><Relationship Id="rId4" Type="http://schemas.openxmlformats.org/officeDocument/2006/relationships/image" Target="../media/image5.png"/><Relationship Id="rId22" Type="http://schemas.openxmlformats.org/officeDocument/2006/relationships/image" Target="../media/image62.png"/><Relationship Id="rId27" Type="http://schemas.openxmlformats.org/officeDocument/2006/relationships/image" Target="../media/image64.png"/><Relationship Id="rId30" Type="http://schemas.openxmlformats.org/officeDocument/2006/relationships/image" Target="../media/image5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59.png"/><Relationship Id="rId26" Type="http://schemas.openxmlformats.org/officeDocument/2006/relationships/image" Target="../media/image13.png"/><Relationship Id="rId21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6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2.png"/><Relationship Id="rId24" Type="http://schemas.openxmlformats.org/officeDocument/2006/relationships/image" Target="../media/image70.png"/><Relationship Id="rId5" Type="http://schemas.openxmlformats.org/officeDocument/2006/relationships/image" Target="../media/image6.png"/><Relationship Id="rId15" Type="http://schemas.openxmlformats.org/officeDocument/2006/relationships/image" Target="../media/image64.png"/><Relationship Id="rId23" Type="http://schemas.openxmlformats.org/officeDocument/2006/relationships/image" Target="../media/image69.png"/><Relationship Id="rId28" Type="http://schemas.openxmlformats.org/officeDocument/2006/relationships/image" Target="../media/image15.png"/><Relationship Id="rId10" Type="http://schemas.openxmlformats.org/officeDocument/2006/relationships/image" Target="../media/image62.png"/><Relationship Id="rId19" Type="http://schemas.openxmlformats.org/officeDocument/2006/relationships/image" Target="../media/image65.png"/><Relationship Id="rId31" Type="http://schemas.openxmlformats.org/officeDocument/2006/relationships/image" Target="../media/image43.png"/><Relationship Id="rId4" Type="http://schemas.openxmlformats.org/officeDocument/2006/relationships/image" Target="../media/image5.png"/><Relationship Id="rId14" Type="http://schemas.openxmlformats.org/officeDocument/2006/relationships/image" Target="../media/image55.png"/><Relationship Id="rId22" Type="http://schemas.openxmlformats.org/officeDocument/2006/relationships/image" Target="../media/image68.png"/><Relationship Id="rId27" Type="http://schemas.openxmlformats.org/officeDocument/2006/relationships/image" Target="../media/image14.png"/><Relationship Id="rId30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image" Target="../media/image82.png"/><Relationship Id="rId26" Type="http://schemas.openxmlformats.org/officeDocument/2006/relationships/image" Target="../media/image87.png"/><Relationship Id="rId3" Type="http://schemas.openxmlformats.org/officeDocument/2006/relationships/image" Target="../media/image50.png"/><Relationship Id="rId21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5.png"/><Relationship Id="rId20" Type="http://schemas.openxmlformats.org/officeDocument/2006/relationships/image" Target="../media/image83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5" Type="http://schemas.openxmlformats.org/officeDocument/2006/relationships/image" Target="../media/image57.png"/><Relationship Id="rId23" Type="http://schemas.openxmlformats.org/officeDocument/2006/relationships/image" Target="../media/image78.png"/><Relationship Id="rId28" Type="http://schemas.openxmlformats.org/officeDocument/2006/relationships/image" Target="../media/image65.png"/><Relationship Id="rId19" Type="http://schemas.openxmlformats.org/officeDocument/2006/relationships/image" Target="../media/image67.png"/><Relationship Id="rId31" Type="http://schemas.openxmlformats.org/officeDocument/2006/relationships/image" Target="../media/image81.png"/><Relationship Id="rId4" Type="http://schemas.openxmlformats.org/officeDocument/2006/relationships/image" Target="../media/image51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Relationship Id="rId22" Type="http://schemas.openxmlformats.org/officeDocument/2006/relationships/image" Target="../media/image77.png"/><Relationship Id="rId27" Type="http://schemas.openxmlformats.org/officeDocument/2006/relationships/image" Target="../media/image79.png"/><Relationship Id="rId30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image" Target="../media/image82.png"/><Relationship Id="rId26" Type="http://schemas.openxmlformats.org/officeDocument/2006/relationships/image" Target="../media/image87.png"/><Relationship Id="rId3" Type="http://schemas.openxmlformats.org/officeDocument/2006/relationships/image" Target="../media/image50.png"/><Relationship Id="rId21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5.png"/><Relationship Id="rId20" Type="http://schemas.openxmlformats.org/officeDocument/2006/relationships/image" Target="../media/image83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32" Type="http://schemas.openxmlformats.org/officeDocument/2006/relationships/image" Target="../media/image84.png"/><Relationship Id="rId5" Type="http://schemas.openxmlformats.org/officeDocument/2006/relationships/image" Target="../media/image60.png"/><Relationship Id="rId15" Type="http://schemas.openxmlformats.org/officeDocument/2006/relationships/image" Target="../media/image57.png"/><Relationship Id="rId23" Type="http://schemas.openxmlformats.org/officeDocument/2006/relationships/image" Target="../media/image78.png"/><Relationship Id="rId28" Type="http://schemas.openxmlformats.org/officeDocument/2006/relationships/image" Target="../media/image65.png"/><Relationship Id="rId19" Type="http://schemas.openxmlformats.org/officeDocument/2006/relationships/image" Target="../media/image67.png"/><Relationship Id="rId31" Type="http://schemas.openxmlformats.org/officeDocument/2006/relationships/image" Target="../media/image81.png"/><Relationship Id="rId4" Type="http://schemas.openxmlformats.org/officeDocument/2006/relationships/image" Target="../media/image51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Relationship Id="rId22" Type="http://schemas.openxmlformats.org/officeDocument/2006/relationships/image" Target="../media/image77.png"/><Relationship Id="rId27" Type="http://schemas.openxmlformats.org/officeDocument/2006/relationships/image" Target="../media/image79.png"/><Relationship Id="rId30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6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5.png"/><Relationship Id="rId20" Type="http://schemas.openxmlformats.org/officeDocument/2006/relationships/image" Target="../media/image83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32" Type="http://schemas.openxmlformats.org/officeDocument/2006/relationships/image" Target="../media/image91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89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0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92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3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49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49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3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5.png"/><Relationship Id="rId25" Type="http://schemas.openxmlformats.org/officeDocument/2006/relationships/image" Target="../media/image31.png"/><Relationship Id="rId33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34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0.png"/><Relationship Id="rId32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33.png"/><Relationship Id="rId23" Type="http://schemas.openxmlformats.org/officeDocument/2006/relationships/image" Target="../media/image29.png"/><Relationship Id="rId28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2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4.png"/><Relationship Id="rId26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3.png"/><Relationship Id="rId25" Type="http://schemas.openxmlformats.org/officeDocument/2006/relationships/image" Target="../media/image17.png"/><Relationship Id="rId2" Type="http://schemas.openxmlformats.org/officeDocument/2006/relationships/image" Target="../media/image37.png"/><Relationship Id="rId16" Type="http://schemas.openxmlformats.org/officeDocument/2006/relationships/image" Target="../media/image3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24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8.png"/><Relationship Id="rId23" Type="http://schemas.openxmlformats.org/officeDocument/2006/relationships/image" Target="../media/image15.png"/><Relationship Id="rId10" Type="http://schemas.openxmlformats.org/officeDocument/2006/relationships/image" Target="../media/image23.png"/><Relationship Id="rId19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3.png"/><Relationship Id="rId18" Type="http://schemas.openxmlformats.org/officeDocument/2006/relationships/image" Target="../media/image13.png"/><Relationship Id="rId26" Type="http://schemas.openxmlformats.org/officeDocument/2006/relationships/image" Target="../media/image6.png"/><Relationship Id="rId3" Type="http://schemas.openxmlformats.org/officeDocument/2006/relationships/image" Target="../media/image8.png"/><Relationship Id="rId21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7.png"/><Relationship Id="rId25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3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19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23" Type="http://schemas.openxmlformats.org/officeDocument/2006/relationships/image" Target="../media/image18.png"/><Relationship Id="rId10" Type="http://schemas.openxmlformats.org/officeDocument/2006/relationships/image" Target="../media/image26.png"/><Relationship Id="rId19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4.png"/><Relationship Id="rId22" Type="http://schemas.openxmlformats.org/officeDocument/2006/relationships/image" Target="../media/image17.png"/><Relationship Id="rId27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57604" y="1196752"/>
            <a:ext cx="3039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Esta integral pode ser reescrita de tal forma que represente o efeito de cada fonte, separadamente 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6" name="Conector reto 3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de seta reta 4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tângulo 4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tângulo 4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ipse 4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aixaDeTexto 4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5357604" y="1124744"/>
                <a:ext cx="3039801" cy="76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Neste expressão, considerou-se que cada fonte possui um contraste de densidade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sz="14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constante</a:t>
                </a:r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04" y="1124744"/>
                <a:ext cx="3039801" cy="764055"/>
              </a:xfrm>
              <a:prstGeom prst="rect">
                <a:avLst/>
              </a:prstGeom>
              <a:blipFill rotWithShape="1">
                <a:blip r:embed="rId8"/>
                <a:stretch>
                  <a:fillRect t="-800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8" name="Conector reto 37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de seta reta 4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ipse 46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aixaDeTexto 50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7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Elipse 25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tângulo 3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aixaDeTexto 3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7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>
            <a:cxnSpLocks noChangeAspect="1"/>
          </p:cNvCxnSpPr>
          <p:nvPr/>
        </p:nvCxnSpPr>
        <p:spPr>
          <a:xfrm flipH="1">
            <a:off x="7097348" y="4389588"/>
            <a:ext cx="623388" cy="1056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9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2466460" y="3136726"/>
            <a:ext cx="305340" cy="508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423900" y="3645024"/>
            <a:ext cx="21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Direção constante normal ao elipsoide</a:t>
            </a:r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de seta reta 4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tângulo 5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Elipse 52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CaixaDeTexto 5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57" name="Elipse 5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to 31"/>
          <p:cNvCxnSpPr>
            <a:cxnSpLocks noChangeAspect="1"/>
          </p:cNvCxnSpPr>
          <p:nvPr/>
        </p:nvCxnSpPr>
        <p:spPr>
          <a:xfrm flipH="1">
            <a:off x="7097348" y="4389588"/>
            <a:ext cx="623388" cy="1056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22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88760" y="4509120"/>
            <a:ext cx="282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Tal como no caso magnético</a:t>
            </a:r>
            <a:endParaRPr lang="pt-BR" dirty="0"/>
          </a:p>
        </p:txBody>
      </p:sp>
      <p:grpSp>
        <p:nvGrpSpPr>
          <p:cNvPr id="53" name="Grupo 52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54" name="Conector reto 53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 5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ector de seta reta 59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tângulo 6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tângulo 6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Elipse 63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ector de seta reta 6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CaixaDeTexto 6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8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53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5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26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upo 8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3" name="Conector reto 8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orma livre 8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ixaDeTexto 86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ector de seta reta 8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tângulo 8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tângulo 9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Elipse 91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ector de seta reta 9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tângulo 9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CaixaDeTexto 9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419872" y="3358733"/>
            <a:ext cx="261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 um sistema </a:t>
            </a:r>
            <a:r>
              <a:rPr lang="pt-BR" dirty="0"/>
              <a:t>Cartesiano </a:t>
            </a:r>
            <a:r>
              <a:rPr lang="pt-BR" dirty="0" smtClean="0"/>
              <a:t>topocêntrico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9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9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30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6" name="Conector reto 6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orma livre 6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tângulo 7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Elipse 7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CaixaDeTexto 7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17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18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5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0" name="Conector reto 79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orma livre 80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ixaDeTexto 83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ector de seta reta 8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ipse 89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Conector de seta reta 9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tângulo 9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0" name="Retângulo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CaixaDeTexto 9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380312" y="6309320"/>
            <a:ext cx="12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j</a:t>
            </a:r>
            <a:r>
              <a:rPr lang="pt-BR" sz="1400" dirty="0" smtClean="0"/>
              <a:t>-</a:t>
            </a:r>
            <a:r>
              <a:rPr lang="pt-BR" sz="1400" dirty="0" err="1" smtClean="0"/>
              <a:t>ésima</a:t>
            </a:r>
            <a:r>
              <a:rPr lang="pt-BR" sz="1400" dirty="0" smtClean="0"/>
              <a:t> fonte gravimétrica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57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Embora tudo esteja calculado na posição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as equações também podem ser avaliadas em outros pontos próximos referidos a este mesmo sistema de coordenadas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blipFill rotWithShape="1">
                <a:blip r:embed="rId32"/>
                <a:stretch>
                  <a:fillRect t="-1992" b="-19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Neste sistema, o vetor unitário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coincide com o eixo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8"/>
                <a:stretch>
                  <a:fillRect t="-3289" r="-102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>
            <a:off x="4956423" y="4740002"/>
            <a:ext cx="0" cy="3761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102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2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216134" y="2898810"/>
                <a:ext cx="289237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Consequentemente, o distúrbio de gravidade representa, neste sistema topocêntrico, a componente do vetor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/>
                            <a:ea typeface="Cambria Math"/>
                          </a:rPr>
                          <m:t>𝛅</m:t>
                        </m:r>
                        <m:r>
                          <a:rPr lang="pt-BR" b="1">
                            <a:latin typeface="Cambria Math"/>
                            <a:ea typeface="Cambria Math"/>
                          </a:rPr>
                          <m:t>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na direção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34" y="2898810"/>
                <a:ext cx="2892370" cy="1477328"/>
              </a:xfrm>
              <a:prstGeom prst="rect">
                <a:avLst/>
              </a:prstGeom>
              <a:blipFill rotWithShape="1">
                <a:blip r:embed="rId28"/>
                <a:stretch>
                  <a:fillRect l="-1055" t="-2066" r="-189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9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ângulo 99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1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/>
          <p:cNvSpPr txBox="1"/>
          <p:nvPr/>
        </p:nvSpPr>
        <p:spPr>
          <a:xfrm>
            <a:off x="6216134" y="2898810"/>
            <a:ext cx="289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Ou, analogamente, o distúrbio de gravidade representa a componente vertical da atração gravitacional exercida pelas fontes gravimétricas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8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0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/>
          <p:cNvSpPr txBox="1"/>
          <p:nvPr/>
        </p:nvSpPr>
        <p:spPr>
          <a:xfrm>
            <a:off x="6216134" y="2898810"/>
            <a:ext cx="289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Ou, analogamente, o distúrbio de gravidade representa a componente vertical da atração gravitacional exercida pelas fontes gravimétricas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723723" cy="491417"/>
              </a:xfrm>
              <a:prstGeom prst="rect">
                <a:avLst/>
              </a:prstGeom>
              <a:blipFill rotWithShape="1">
                <a:blip r:embed="rId28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94859" cy="101540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964354" y="377882"/>
                <a:ext cx="4000134" cy="1322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sz="2400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400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54" y="377882"/>
                <a:ext cx="4000134" cy="132292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tângulo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1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o 44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orma livre 64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orma livre 66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ipse 73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ixaDeTexto 81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748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6" name="Conector reto 15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a livre 27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26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9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de seta reta 6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orma livre 6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Forma livre 7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orma livre 7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tângulo 7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Retângulo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ipse 7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3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ângulo 8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Retângu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3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3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aixaDeTexto 8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3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cxnSp>
        <p:nvCxnSpPr>
          <p:cNvPr id="77" name="Conector reto 76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7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9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 68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ipse 79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7" name="Retângulo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0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3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5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9525" y="-27384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77" name="Conector reto 7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tângulo 78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9" name="Retângulo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Elipse 79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Conector de seta reta 83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aixaDeTexto 8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2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p:sp>
        <p:nvSpPr>
          <p:cNvPr id="35" name="Forma livre 34"/>
          <p:cNvSpPr/>
          <p:nvPr/>
        </p:nvSpPr>
        <p:spPr>
          <a:xfrm>
            <a:off x="7724717" y="3881993"/>
            <a:ext cx="1318306" cy="392687"/>
          </a:xfrm>
          <a:custGeom>
            <a:avLst/>
            <a:gdLst>
              <a:gd name="connsiteX0" fmla="*/ 67317 w 1318306"/>
              <a:gd name="connsiteY0" fmla="*/ 0 h 392687"/>
              <a:gd name="connsiteX1" fmla="*/ 409516 w 1318306"/>
              <a:gd name="connsiteY1" fmla="*/ 33659 h 392687"/>
              <a:gd name="connsiteX2" fmla="*/ 650738 w 1318306"/>
              <a:gd name="connsiteY2" fmla="*/ 67317 h 392687"/>
              <a:gd name="connsiteX3" fmla="*/ 920009 w 1318306"/>
              <a:gd name="connsiteY3" fmla="*/ 100976 h 392687"/>
              <a:gd name="connsiteX4" fmla="*/ 1200500 w 1318306"/>
              <a:gd name="connsiteY4" fmla="*/ 179514 h 392687"/>
              <a:gd name="connsiteX5" fmla="*/ 1318306 w 1318306"/>
              <a:gd name="connsiteY5" fmla="*/ 274881 h 392687"/>
              <a:gd name="connsiteX6" fmla="*/ 1290257 w 1318306"/>
              <a:gd name="connsiteY6" fmla="*/ 370247 h 392687"/>
              <a:gd name="connsiteX7" fmla="*/ 1071474 w 1318306"/>
              <a:gd name="connsiteY7" fmla="*/ 392687 h 392687"/>
              <a:gd name="connsiteX8" fmla="*/ 858301 w 1318306"/>
              <a:gd name="connsiteY8" fmla="*/ 370247 h 392687"/>
              <a:gd name="connsiteX9" fmla="*/ 751715 w 1318306"/>
              <a:gd name="connsiteY9" fmla="*/ 370247 h 392687"/>
              <a:gd name="connsiteX10" fmla="*/ 695617 w 1318306"/>
              <a:gd name="connsiteY10" fmla="*/ 392687 h 392687"/>
              <a:gd name="connsiteX11" fmla="*/ 488054 w 1318306"/>
              <a:gd name="connsiteY11" fmla="*/ 353418 h 392687"/>
              <a:gd name="connsiteX12" fmla="*/ 207563 w 1318306"/>
              <a:gd name="connsiteY12" fmla="*/ 319759 h 392687"/>
              <a:gd name="connsiteX13" fmla="*/ 16829 w 1318306"/>
              <a:gd name="connsiteY13" fmla="*/ 269271 h 392687"/>
              <a:gd name="connsiteX14" fmla="*/ 0 w 1318306"/>
              <a:gd name="connsiteY14" fmla="*/ 112196 h 392687"/>
              <a:gd name="connsiteX15" fmla="*/ 67317 w 1318306"/>
              <a:gd name="connsiteY15" fmla="*/ 0 h 39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18306" h="392687">
                <a:moveTo>
                  <a:pt x="67317" y="0"/>
                </a:moveTo>
                <a:lnTo>
                  <a:pt x="409516" y="33659"/>
                </a:lnTo>
                <a:lnTo>
                  <a:pt x="650738" y="67317"/>
                </a:lnTo>
                <a:lnTo>
                  <a:pt x="920009" y="100976"/>
                </a:lnTo>
                <a:lnTo>
                  <a:pt x="1200500" y="179514"/>
                </a:lnTo>
                <a:lnTo>
                  <a:pt x="1318306" y="274881"/>
                </a:lnTo>
                <a:lnTo>
                  <a:pt x="1290257" y="370247"/>
                </a:lnTo>
                <a:lnTo>
                  <a:pt x="1071474" y="392687"/>
                </a:lnTo>
                <a:lnTo>
                  <a:pt x="858301" y="370247"/>
                </a:lnTo>
                <a:lnTo>
                  <a:pt x="751715" y="370247"/>
                </a:lnTo>
                <a:lnTo>
                  <a:pt x="695617" y="392687"/>
                </a:lnTo>
                <a:lnTo>
                  <a:pt x="488054" y="353418"/>
                </a:lnTo>
                <a:lnTo>
                  <a:pt x="207563" y="319759"/>
                </a:lnTo>
                <a:lnTo>
                  <a:pt x="16829" y="269271"/>
                </a:lnTo>
                <a:lnTo>
                  <a:pt x="0" y="112196"/>
                </a:lnTo>
                <a:lnTo>
                  <a:pt x="67317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3" name="Conector reto 6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a livre 6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de seta reta 7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tângulo 9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tângulo 9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Elipse 9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ixaDeTexto 96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tângulo 100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CaixaDeTexto 101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9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5050</Words>
  <Application>Microsoft Office PowerPoint</Application>
  <PresentationFormat>Apresentação na tela (4:3)</PresentationFormat>
  <Paragraphs>619</Paragraphs>
  <Slides>24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Camada equivalente aplicada ao processamento e interpretação de dados de campos potenciais </vt:lpstr>
      <vt:lpstr>Distúrbio de gravidade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173</cp:revision>
  <dcterms:created xsi:type="dcterms:W3CDTF">2016-10-05T21:25:32Z</dcterms:created>
  <dcterms:modified xsi:type="dcterms:W3CDTF">2016-10-19T20:56:11Z</dcterms:modified>
</cp:coreProperties>
</file>