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99" r:id="rId3"/>
    <p:sldId id="408" r:id="rId4"/>
    <p:sldId id="409" r:id="rId5"/>
    <p:sldId id="435" r:id="rId6"/>
    <p:sldId id="436" r:id="rId7"/>
    <p:sldId id="412" r:id="rId8"/>
    <p:sldId id="420" r:id="rId9"/>
    <p:sldId id="422" r:id="rId10"/>
    <p:sldId id="423" r:id="rId11"/>
    <p:sldId id="424" r:id="rId12"/>
    <p:sldId id="425" r:id="rId13"/>
    <p:sldId id="438" r:id="rId14"/>
    <p:sldId id="426" r:id="rId15"/>
    <p:sldId id="439" r:id="rId16"/>
    <p:sldId id="437" r:id="rId17"/>
    <p:sldId id="415" r:id="rId18"/>
    <p:sldId id="416" r:id="rId19"/>
    <p:sldId id="418" r:id="rId20"/>
    <p:sldId id="430" r:id="rId21"/>
    <p:sldId id="431" r:id="rId22"/>
    <p:sldId id="432" r:id="rId23"/>
    <p:sldId id="433" r:id="rId24"/>
    <p:sldId id="434" r:id="rId25"/>
    <p:sldId id="410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3DF"/>
    <a:srgbClr val="EF3521"/>
    <a:srgbClr val="D82D37"/>
    <a:srgbClr val="00DFFF"/>
    <a:srgbClr val="008200"/>
    <a:srgbClr val="00A761"/>
    <a:srgbClr val="00A7C5"/>
    <a:srgbClr val="53A368"/>
    <a:srgbClr val="5FA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848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89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16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46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07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00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3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57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71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25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72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47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52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25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22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21.png"/><Relationship Id="rId10" Type="http://schemas.openxmlformats.org/officeDocument/2006/relationships/image" Target="../media/image9.png"/><Relationship Id="rId19" Type="http://schemas.openxmlformats.org/officeDocument/2006/relationships/image" Target="../media/image150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3" Type="http://schemas.openxmlformats.org/officeDocument/2006/relationships/image" Target="../media/image25.png"/><Relationship Id="rId21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25" Type="http://schemas.openxmlformats.org/officeDocument/2006/relationships/image" Target="../media/image24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23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21.png"/><Relationship Id="rId10" Type="http://schemas.openxmlformats.org/officeDocument/2006/relationships/image" Target="../media/image9.png"/><Relationship Id="rId19" Type="http://schemas.openxmlformats.org/officeDocument/2006/relationships/image" Target="../media/image150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27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33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32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8" Type="http://schemas.openxmlformats.org/officeDocument/2006/relationships/image" Target="../media/image26.png"/><Relationship Id="rId10" Type="http://schemas.openxmlformats.org/officeDocument/2006/relationships/image" Target="../media/image9.png"/><Relationship Id="rId19" Type="http://schemas.openxmlformats.org/officeDocument/2006/relationships/image" Target="../media/image150.png"/><Relationship Id="rId31" Type="http://schemas.openxmlformats.org/officeDocument/2006/relationships/image" Target="../media/image22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30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33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32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34.png"/><Relationship Id="rId10" Type="http://schemas.openxmlformats.org/officeDocument/2006/relationships/image" Target="../media/image9.png"/><Relationship Id="rId19" Type="http://schemas.openxmlformats.org/officeDocument/2006/relationships/image" Target="../media/image150.png"/><Relationship Id="rId31" Type="http://schemas.openxmlformats.org/officeDocument/2006/relationships/image" Target="../media/image35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30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17.png"/><Relationship Id="rId34" Type="http://schemas.openxmlformats.org/officeDocument/2006/relationships/image" Target="../media/image22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33" Type="http://schemas.openxmlformats.org/officeDocument/2006/relationships/image" Target="../media/image23.png"/><Relationship Id="rId38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29" Type="http://schemas.openxmlformats.org/officeDocument/2006/relationships/image" Target="../media/image3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37" Type="http://schemas.openxmlformats.org/officeDocument/2006/relationships/image" Target="../media/image38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33.png"/><Relationship Id="rId28" Type="http://schemas.openxmlformats.org/officeDocument/2006/relationships/image" Target="../media/image26.png"/><Relationship Id="rId36" Type="http://schemas.openxmlformats.org/officeDocument/2006/relationships/image" Target="../media/image37.png"/><Relationship Id="rId10" Type="http://schemas.openxmlformats.org/officeDocument/2006/relationships/image" Target="../media/image9.png"/><Relationship Id="rId19" Type="http://schemas.openxmlformats.org/officeDocument/2006/relationships/image" Target="../media/image150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30" Type="http://schemas.openxmlformats.org/officeDocument/2006/relationships/image" Target="../media/image351.png"/><Relationship Id="rId35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17.png"/><Relationship Id="rId34" Type="http://schemas.openxmlformats.org/officeDocument/2006/relationships/image" Target="../media/image22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33" Type="http://schemas.openxmlformats.org/officeDocument/2006/relationships/image" Target="../media/image23.png"/><Relationship Id="rId38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29" Type="http://schemas.openxmlformats.org/officeDocument/2006/relationships/image" Target="../media/image3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40.png"/><Relationship Id="rId37" Type="http://schemas.openxmlformats.org/officeDocument/2006/relationships/image" Target="../media/image38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33.png"/><Relationship Id="rId36" Type="http://schemas.openxmlformats.org/officeDocument/2006/relationships/image" Target="../media/image37.png"/><Relationship Id="rId10" Type="http://schemas.openxmlformats.org/officeDocument/2006/relationships/image" Target="../media/image9.png"/><Relationship Id="rId19" Type="http://schemas.openxmlformats.org/officeDocument/2006/relationships/image" Target="../media/image150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39.png"/><Relationship Id="rId30" Type="http://schemas.openxmlformats.org/officeDocument/2006/relationships/image" Target="../media/image41.png"/><Relationship Id="rId35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17.png"/><Relationship Id="rId34" Type="http://schemas.openxmlformats.org/officeDocument/2006/relationships/image" Target="../media/image22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33" Type="http://schemas.openxmlformats.org/officeDocument/2006/relationships/image" Target="../media/image2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29" Type="http://schemas.openxmlformats.org/officeDocument/2006/relationships/image" Target="../media/image3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32" Type="http://schemas.openxmlformats.org/officeDocument/2006/relationships/image" Target="../media/image38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33.png"/><Relationship Id="rId28" Type="http://schemas.openxmlformats.org/officeDocument/2006/relationships/image" Target="../media/image26.png"/><Relationship Id="rId36" Type="http://schemas.openxmlformats.org/officeDocument/2006/relationships/image" Target="../media/image13.png"/><Relationship Id="rId10" Type="http://schemas.openxmlformats.org/officeDocument/2006/relationships/image" Target="../media/image9.png"/><Relationship Id="rId19" Type="http://schemas.openxmlformats.org/officeDocument/2006/relationships/image" Target="../media/image150.png"/><Relationship Id="rId31" Type="http://schemas.openxmlformats.org/officeDocument/2006/relationships/image" Target="../media/image37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30" Type="http://schemas.openxmlformats.org/officeDocument/2006/relationships/image" Target="../media/image391.png"/><Relationship Id="rId35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380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3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13.png"/><Relationship Id="rId10" Type="http://schemas.openxmlformats.org/officeDocument/2006/relationships/image" Target="../media/image9.png"/><Relationship Id="rId19" Type="http://schemas.openxmlformats.org/officeDocument/2006/relationships/image" Target="../media/image330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39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330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13.png"/><Relationship Id="rId10" Type="http://schemas.openxmlformats.org/officeDocument/2006/relationships/image" Target="../media/image9.png"/><Relationship Id="rId19" Type="http://schemas.openxmlformats.org/officeDocument/2006/relationships/image" Target="../media/image340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36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330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13.png"/><Relationship Id="rId10" Type="http://schemas.openxmlformats.org/officeDocument/2006/relationships/image" Target="../media/image9.png"/><Relationship Id="rId19" Type="http://schemas.openxmlformats.org/officeDocument/2006/relationships/image" Target="../media/image340.png"/><Relationship Id="rId4" Type="http://schemas.openxmlformats.org/officeDocument/2006/relationships/image" Target="../media/image6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3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26" Type="http://schemas.openxmlformats.org/officeDocument/2006/relationships/image" Target="../media/image13.png"/><Relationship Id="rId3" Type="http://schemas.openxmlformats.org/officeDocument/2006/relationships/image" Target="../media/image25.png"/><Relationship Id="rId21" Type="http://schemas.openxmlformats.org/officeDocument/2006/relationships/image" Target="../media/image330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25" Type="http://schemas.openxmlformats.org/officeDocument/2006/relationships/image" Target="../media/image4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42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410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36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26" Type="http://schemas.openxmlformats.org/officeDocument/2006/relationships/image" Target="../media/image43.png"/><Relationship Id="rId3" Type="http://schemas.openxmlformats.org/officeDocument/2006/relationships/image" Target="../media/image25.png"/><Relationship Id="rId21" Type="http://schemas.openxmlformats.org/officeDocument/2006/relationships/image" Target="../media/image330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25" Type="http://schemas.openxmlformats.org/officeDocument/2006/relationships/image" Target="../media/image410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350.png"/><Relationship Id="rId29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45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42.png"/><Relationship Id="rId28" Type="http://schemas.openxmlformats.org/officeDocument/2006/relationships/image" Target="../media/image47.png"/><Relationship Id="rId10" Type="http://schemas.openxmlformats.org/officeDocument/2006/relationships/image" Target="../media/image9.png"/><Relationship Id="rId19" Type="http://schemas.openxmlformats.org/officeDocument/2006/relationships/image" Target="../media/image44.png"/><Relationship Id="rId4" Type="http://schemas.openxmlformats.org/officeDocument/2006/relationships/image" Target="../media/image6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360.png"/><Relationship Id="rId27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.png"/><Relationship Id="rId18" Type="http://schemas.openxmlformats.org/officeDocument/2006/relationships/image" Target="../media/image14.png"/><Relationship Id="rId26" Type="http://schemas.openxmlformats.org/officeDocument/2006/relationships/image" Target="../media/image47.png"/><Relationship Id="rId3" Type="http://schemas.openxmlformats.org/officeDocument/2006/relationships/image" Target="../media/image5.png"/><Relationship Id="rId21" Type="http://schemas.openxmlformats.org/officeDocument/2006/relationships/image" Target="../media/image330.png"/><Relationship Id="rId7" Type="http://schemas.openxmlformats.org/officeDocument/2006/relationships/image" Target="../media/image28.png"/><Relationship Id="rId12" Type="http://schemas.openxmlformats.org/officeDocument/2006/relationships/image" Target="../media/image60.png"/><Relationship Id="rId17" Type="http://schemas.openxmlformats.org/officeDocument/2006/relationships/image" Target="../media/image12.png"/><Relationship Id="rId25" Type="http://schemas.openxmlformats.org/officeDocument/2006/relationships/image" Target="../media/image410.png"/><Relationship Id="rId2" Type="http://schemas.openxmlformats.org/officeDocument/2006/relationships/image" Target="../media/image400.png"/><Relationship Id="rId16" Type="http://schemas.openxmlformats.org/officeDocument/2006/relationships/image" Target="../media/image11.png"/><Relationship Id="rId20" Type="http://schemas.openxmlformats.org/officeDocument/2006/relationships/image" Target="../media/image350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9.png"/><Relationship Id="rId24" Type="http://schemas.openxmlformats.org/officeDocument/2006/relationships/image" Target="../media/image45.png"/><Relationship Id="rId5" Type="http://schemas.openxmlformats.org/officeDocument/2006/relationships/image" Target="../media/image48.png"/><Relationship Id="rId15" Type="http://schemas.openxmlformats.org/officeDocument/2006/relationships/image" Target="../media/image10.png"/><Relationship Id="rId23" Type="http://schemas.openxmlformats.org/officeDocument/2006/relationships/image" Target="../media/image42.png"/><Relationship Id="rId28" Type="http://schemas.openxmlformats.org/officeDocument/2006/relationships/image" Target="../media/image46.png"/><Relationship Id="rId10" Type="http://schemas.openxmlformats.org/officeDocument/2006/relationships/image" Target="../media/image32.png"/><Relationship Id="rId19" Type="http://schemas.openxmlformats.org/officeDocument/2006/relationships/image" Target="../media/image44.png"/><Relationship Id="rId31" Type="http://schemas.openxmlformats.org/officeDocument/2006/relationships/image" Target="../media/image13.png"/><Relationship Id="rId4" Type="http://schemas.openxmlformats.org/officeDocument/2006/relationships/image" Target="../media/image25.png"/><Relationship Id="rId9" Type="http://schemas.openxmlformats.org/officeDocument/2006/relationships/image" Target="../media/image31.png"/><Relationship Id="rId14" Type="http://schemas.openxmlformats.org/officeDocument/2006/relationships/image" Target="../media/image8.png"/><Relationship Id="rId22" Type="http://schemas.openxmlformats.org/officeDocument/2006/relationships/image" Target="../media/image360.png"/><Relationship Id="rId27" Type="http://schemas.openxmlformats.org/officeDocument/2006/relationships/image" Target="../media/image43.png"/><Relationship Id="rId30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26" Type="http://schemas.openxmlformats.org/officeDocument/2006/relationships/image" Target="../media/image47.png"/><Relationship Id="rId3" Type="http://schemas.openxmlformats.org/officeDocument/2006/relationships/image" Target="../media/image25.png"/><Relationship Id="rId21" Type="http://schemas.openxmlformats.org/officeDocument/2006/relationships/image" Target="../media/image330.png"/><Relationship Id="rId34" Type="http://schemas.openxmlformats.org/officeDocument/2006/relationships/image" Target="../media/image13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25" Type="http://schemas.openxmlformats.org/officeDocument/2006/relationships/image" Target="../media/image410.png"/><Relationship Id="rId33" Type="http://schemas.openxmlformats.org/officeDocument/2006/relationships/image" Target="../media/image5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350.png"/><Relationship Id="rId29" Type="http://schemas.openxmlformats.org/officeDocument/2006/relationships/image" Target="../media/image4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45.png"/><Relationship Id="rId32" Type="http://schemas.openxmlformats.org/officeDocument/2006/relationships/image" Target="../media/image52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42.png"/><Relationship Id="rId28" Type="http://schemas.openxmlformats.org/officeDocument/2006/relationships/image" Target="../media/image46.png"/><Relationship Id="rId36" Type="http://schemas.openxmlformats.org/officeDocument/2006/relationships/image" Target="../media/image50.png"/><Relationship Id="rId10" Type="http://schemas.openxmlformats.org/officeDocument/2006/relationships/image" Target="../media/image9.png"/><Relationship Id="rId19" Type="http://schemas.openxmlformats.org/officeDocument/2006/relationships/image" Target="../media/image44.png"/><Relationship Id="rId31" Type="http://schemas.openxmlformats.org/officeDocument/2006/relationships/image" Target="../media/image51.png"/><Relationship Id="rId4" Type="http://schemas.openxmlformats.org/officeDocument/2006/relationships/image" Target="../media/image48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360.png"/><Relationship Id="rId27" Type="http://schemas.openxmlformats.org/officeDocument/2006/relationships/image" Target="../media/image43.png"/><Relationship Id="rId35" Type="http://schemas.openxmlformats.org/officeDocument/2006/relationships/image" Target="../media/image40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26" Type="http://schemas.openxmlformats.org/officeDocument/2006/relationships/image" Target="../media/image47.png"/><Relationship Id="rId3" Type="http://schemas.openxmlformats.org/officeDocument/2006/relationships/image" Target="../media/image25.png"/><Relationship Id="rId21" Type="http://schemas.openxmlformats.org/officeDocument/2006/relationships/image" Target="../media/image330.png"/><Relationship Id="rId34" Type="http://schemas.openxmlformats.org/officeDocument/2006/relationships/image" Target="../media/image54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25" Type="http://schemas.openxmlformats.org/officeDocument/2006/relationships/image" Target="../media/image410.png"/><Relationship Id="rId33" Type="http://schemas.openxmlformats.org/officeDocument/2006/relationships/image" Target="../media/image5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350.png"/><Relationship Id="rId29" Type="http://schemas.openxmlformats.org/officeDocument/2006/relationships/image" Target="../media/image4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45.png"/><Relationship Id="rId32" Type="http://schemas.openxmlformats.org/officeDocument/2006/relationships/image" Target="../media/image52.png"/><Relationship Id="rId37" Type="http://schemas.openxmlformats.org/officeDocument/2006/relationships/image" Target="../media/image50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42.png"/><Relationship Id="rId28" Type="http://schemas.openxmlformats.org/officeDocument/2006/relationships/image" Target="../media/image46.png"/><Relationship Id="rId36" Type="http://schemas.openxmlformats.org/officeDocument/2006/relationships/image" Target="../media/image400.png"/><Relationship Id="rId10" Type="http://schemas.openxmlformats.org/officeDocument/2006/relationships/image" Target="../media/image9.png"/><Relationship Id="rId19" Type="http://schemas.openxmlformats.org/officeDocument/2006/relationships/image" Target="../media/image44.png"/><Relationship Id="rId31" Type="http://schemas.openxmlformats.org/officeDocument/2006/relationships/image" Target="../media/image51.png"/><Relationship Id="rId4" Type="http://schemas.openxmlformats.org/officeDocument/2006/relationships/image" Target="../media/image48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360.png"/><Relationship Id="rId27" Type="http://schemas.openxmlformats.org/officeDocument/2006/relationships/image" Target="../media/image43.png"/><Relationship Id="rId35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5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8.png"/><Relationship Id="rId3" Type="http://schemas.openxmlformats.org/officeDocument/2006/relationships/image" Target="../media/image25.png"/><Relationship Id="rId7" Type="http://schemas.openxmlformats.org/officeDocument/2006/relationships/image" Target="../media/image5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9" Type="http://schemas.openxmlformats.org/officeDocument/2006/relationships/image" Target="../media/image31.png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10" Type="http://schemas.openxmlformats.org/officeDocument/2006/relationships/image" Target="../media/image9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10" Type="http://schemas.openxmlformats.org/officeDocument/2006/relationships/image" Target="../media/image9.png"/><Relationship Id="rId19" Type="http://schemas.openxmlformats.org/officeDocument/2006/relationships/image" Target="../media/image13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13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image" Target="../media/image9.png"/><Relationship Id="rId19" Type="http://schemas.openxmlformats.org/officeDocument/2006/relationships/image" Target="../media/image150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13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20.png"/><Relationship Id="rId10" Type="http://schemas.openxmlformats.org/officeDocument/2006/relationships/image" Target="../media/image9.png"/><Relationship Id="rId19" Type="http://schemas.openxmlformats.org/officeDocument/2006/relationships/image" Target="../media/image150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Camada equivalente aplicada ao processamento e interpretação de dados de campos potenciais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>
            <a:off x="5384653" y="149959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16200000">
            <a:off x="6911075" y="-3120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380277" y="49148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37382" y="4914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sp>
        <p:nvSpPr>
          <p:cNvPr id="23" name="Forma livre 22"/>
          <p:cNvSpPr/>
          <p:nvPr/>
        </p:nvSpPr>
        <p:spPr>
          <a:xfrm>
            <a:off x="6153239" y="201476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199586" y="3535287"/>
                <a:ext cx="361905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são as coordenadas de</a:t>
                </a:r>
                <a:endParaRPr lang="pt-BR" dirty="0"/>
              </a:p>
              <a:p>
                <a:pPr algn="ctr"/>
                <a:r>
                  <a:rPr lang="pt-BR" dirty="0" smtClean="0"/>
                  <a:t>um elemento de volume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𝑑𝑥𝑑𝑦𝑑𝑧</m:t>
                    </m:r>
                  </m:oMath>
                </a14:m>
                <a:r>
                  <a:rPr lang="pt-BR" dirty="0" smtClean="0"/>
                  <a:t> dentro da j-</a:t>
                </a:r>
                <a:r>
                  <a:rPr lang="pt-BR" dirty="0" err="1" smtClean="0"/>
                  <a:t>ésima</a:t>
                </a:r>
                <a:r>
                  <a:rPr lang="pt-BR" dirty="0" smtClean="0"/>
                  <a:t> fonte</a:t>
                </a:r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586" y="3535287"/>
                <a:ext cx="3619059" cy="923330"/>
              </a:xfrm>
              <a:prstGeom prst="rect">
                <a:avLst/>
              </a:prstGeom>
              <a:blipFill rotWithShape="1">
                <a:blip r:embed="rId23"/>
                <a:stretch>
                  <a:fillRect t="-3311" b="-9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o 17"/>
          <p:cNvGrpSpPr/>
          <p:nvPr/>
        </p:nvGrpSpPr>
        <p:grpSpPr>
          <a:xfrm>
            <a:off x="6879543" y="2221795"/>
            <a:ext cx="324000" cy="354160"/>
            <a:chOff x="5388005" y="3300750"/>
            <a:chExt cx="2693711" cy="1784434"/>
          </a:xfrm>
        </p:grpSpPr>
        <p:cxnSp>
          <p:nvCxnSpPr>
            <p:cNvPr id="66" name="Conector reto 65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80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6516216" y="2573500"/>
                <a:ext cx="1210331" cy="4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573500"/>
                <a:ext cx="1210331" cy="400879"/>
              </a:xfrm>
              <a:prstGeom prst="rect">
                <a:avLst/>
              </a:prstGeom>
              <a:blipFill rotWithShape="1">
                <a:blip r:embed="rId2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1">
                                  <a:latin typeface="Cambria Math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CaixaDeTexto 83"/>
          <p:cNvSpPr txBox="1"/>
          <p:nvPr/>
        </p:nvSpPr>
        <p:spPr>
          <a:xfrm>
            <a:off x="4139952" y="694437"/>
            <a:ext cx="162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Soma do campo produzido por todas as rochas magnetizadas</a:t>
            </a:r>
            <a:endParaRPr lang="pt-BR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1400" b="1" i="0" smtClean="0">
                              <a:latin typeface="Cambria Math"/>
                            </a:rPr>
                            <m:t>𝐯</m:t>
                          </m:r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36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>
            <a:off x="5384653" y="149959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16200000">
            <a:off x="6911075" y="-3120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380277" y="49148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37382" y="4914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sp>
        <p:nvSpPr>
          <p:cNvPr id="23" name="Forma livre 22"/>
          <p:cNvSpPr/>
          <p:nvPr/>
        </p:nvSpPr>
        <p:spPr>
          <a:xfrm>
            <a:off x="6153239" y="201476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199586" y="3535287"/>
                <a:ext cx="361905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são as coordenadas de</a:t>
                </a:r>
                <a:endParaRPr lang="pt-BR" dirty="0"/>
              </a:p>
              <a:p>
                <a:pPr algn="ctr"/>
                <a:r>
                  <a:rPr lang="pt-BR" dirty="0" smtClean="0"/>
                  <a:t>um elemento de volume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𝑑𝑥𝑑𝑦𝑑𝑧</m:t>
                    </m:r>
                  </m:oMath>
                </a14:m>
                <a:r>
                  <a:rPr lang="pt-BR" dirty="0" smtClean="0"/>
                  <a:t> dentro da j-</a:t>
                </a:r>
                <a:r>
                  <a:rPr lang="pt-BR" dirty="0" err="1" smtClean="0"/>
                  <a:t>ésima</a:t>
                </a:r>
                <a:r>
                  <a:rPr lang="pt-BR" dirty="0" smtClean="0"/>
                  <a:t> fonte</a:t>
                </a:r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586" y="3535287"/>
                <a:ext cx="3619059" cy="923330"/>
              </a:xfrm>
              <a:prstGeom prst="rect">
                <a:avLst/>
              </a:prstGeom>
              <a:blipFill rotWithShape="1">
                <a:blip r:embed="rId23"/>
                <a:stretch>
                  <a:fillRect t="-3311" b="-9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o 17"/>
          <p:cNvGrpSpPr/>
          <p:nvPr/>
        </p:nvGrpSpPr>
        <p:grpSpPr>
          <a:xfrm>
            <a:off x="6879543" y="2221795"/>
            <a:ext cx="324000" cy="354160"/>
            <a:chOff x="5388005" y="3300750"/>
            <a:chExt cx="2693711" cy="1784434"/>
          </a:xfrm>
        </p:grpSpPr>
        <p:cxnSp>
          <p:nvCxnSpPr>
            <p:cNvPr id="66" name="Conector reto 65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80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Conector de seta reta 25"/>
          <p:cNvCxnSpPr/>
          <p:nvPr/>
        </p:nvCxnSpPr>
        <p:spPr>
          <a:xfrm flipH="1" flipV="1">
            <a:off x="6282620" y="2225209"/>
            <a:ext cx="305604" cy="280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6372200" y="1988840"/>
                <a:ext cx="521232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</a:rPr>
                            <m:t>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988840"/>
                <a:ext cx="521232" cy="395621"/>
              </a:xfrm>
              <a:prstGeom prst="rect">
                <a:avLst/>
              </a:prstGeom>
              <a:blipFill rotWithShape="1">
                <a:blip r:embed="rId24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5475435" y="4582869"/>
                <a:ext cx="3057005" cy="94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uma que a j-</a:t>
                </a:r>
                <a:r>
                  <a:rPr lang="pt-BR" dirty="0" err="1" smtClean="0"/>
                  <a:t>ésima</a:t>
                </a:r>
                <a:r>
                  <a:rPr lang="pt-BR" dirty="0" smtClean="0"/>
                  <a:t> fonte  tenha magnetização constante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1" i="0" smtClean="0">
                            <a:latin typeface="Cambria Math"/>
                          </a:rPr>
                          <m:t>𝐦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pt-BR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 b="1" i="0" smtClean="0">
                                <a:latin typeface="Cambria Math"/>
                              </a:rPr>
                              <m:t>𝐦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435" y="4582869"/>
                <a:ext cx="3057005" cy="945643"/>
              </a:xfrm>
              <a:prstGeom prst="rect">
                <a:avLst/>
              </a:prstGeom>
              <a:blipFill rotWithShape="1">
                <a:blip r:embed="rId25"/>
                <a:stretch>
                  <a:fillRect t="-3226" b="-77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1">
                                  <a:latin typeface="Cambria Math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CaixaDeTexto 84"/>
          <p:cNvSpPr txBox="1"/>
          <p:nvPr/>
        </p:nvSpPr>
        <p:spPr>
          <a:xfrm>
            <a:off x="4139952" y="694437"/>
            <a:ext cx="162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Soma do campo produzido por todas as rochas magnetizadas</a:t>
            </a:r>
            <a:endParaRPr lang="pt-BR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6516216" y="2573500"/>
                <a:ext cx="1210331" cy="4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573500"/>
                <a:ext cx="1210331" cy="400879"/>
              </a:xfrm>
              <a:prstGeom prst="rect">
                <a:avLst/>
              </a:prstGeom>
              <a:blipFill rotWithShape="1">
                <a:blip r:embed="rId26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1400" b="1" i="0" smtClean="0">
                              <a:latin typeface="Cambria Math"/>
                            </a:rPr>
                            <m:t>𝐯</m:t>
                          </m:r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65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>
            <a:off x="5384653" y="149959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16200000">
            <a:off x="6911075" y="-3120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380277" y="49148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37382" y="4914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sp>
        <p:nvSpPr>
          <p:cNvPr id="23" name="Forma livre 22"/>
          <p:cNvSpPr/>
          <p:nvPr/>
        </p:nvSpPr>
        <p:spPr>
          <a:xfrm>
            <a:off x="6153239" y="201476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Grupo 17"/>
          <p:cNvGrpSpPr/>
          <p:nvPr/>
        </p:nvGrpSpPr>
        <p:grpSpPr>
          <a:xfrm>
            <a:off x="6879543" y="2221795"/>
            <a:ext cx="324000" cy="354160"/>
            <a:chOff x="5388005" y="3300750"/>
            <a:chExt cx="2693711" cy="1784434"/>
          </a:xfrm>
        </p:grpSpPr>
        <p:cxnSp>
          <p:nvCxnSpPr>
            <p:cNvPr id="66" name="Conector reto 65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80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Conector de seta reta 25"/>
          <p:cNvCxnSpPr/>
          <p:nvPr/>
        </p:nvCxnSpPr>
        <p:spPr>
          <a:xfrm flipH="1" flipV="1">
            <a:off x="6282620" y="2225209"/>
            <a:ext cx="305604" cy="280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4876959" y="4225390"/>
                <a:ext cx="4087529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959" y="4225390"/>
                <a:ext cx="4087529" cy="427746"/>
              </a:xfrm>
              <a:prstGeom prst="rect">
                <a:avLst/>
              </a:prstGeom>
              <a:blipFill rotWithShape="1">
                <a:blip r:embed="rId28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CaixaDeTexto 83"/>
          <p:cNvSpPr txBox="1"/>
          <p:nvPr/>
        </p:nvSpPr>
        <p:spPr>
          <a:xfrm>
            <a:off x="7164288" y="3558154"/>
            <a:ext cx="1657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integral é avaliada no volume da fonte</a:t>
            </a:r>
            <a:endParaRPr lang="pt-BR" sz="1400" dirty="0"/>
          </a:p>
        </p:txBody>
      </p:sp>
      <p:cxnSp>
        <p:nvCxnSpPr>
          <p:cNvPr id="85" name="Conector de seta reta 84"/>
          <p:cNvCxnSpPr/>
          <p:nvPr/>
        </p:nvCxnSpPr>
        <p:spPr>
          <a:xfrm flipV="1">
            <a:off x="7025380" y="579247"/>
            <a:ext cx="148002" cy="185795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7115947" y="1031831"/>
                <a:ext cx="47436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947" y="1031831"/>
                <a:ext cx="474361" cy="391646"/>
              </a:xfrm>
              <a:prstGeom prst="rect">
                <a:avLst/>
              </a:prstGeom>
              <a:blipFill rotWithShape="1">
                <a:blip r:embed="rId29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6372200" y="1988840"/>
                <a:ext cx="521232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</a:rPr>
                            <m:t>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988840"/>
                <a:ext cx="521232" cy="395621"/>
              </a:xfrm>
              <a:prstGeom prst="rect">
                <a:avLst/>
              </a:prstGeom>
              <a:blipFill rotWithShape="1"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1">
                                  <a:latin typeface="Cambria Math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CaixaDeTexto 89"/>
          <p:cNvSpPr txBox="1"/>
          <p:nvPr/>
        </p:nvSpPr>
        <p:spPr>
          <a:xfrm>
            <a:off x="4139952" y="694437"/>
            <a:ext cx="162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Soma do campo produzido por todas as rochas magnetizadas</a:t>
            </a:r>
            <a:endParaRPr lang="pt-BR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6516216" y="2573500"/>
                <a:ext cx="1210331" cy="4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573500"/>
                <a:ext cx="1210331" cy="400879"/>
              </a:xfrm>
              <a:prstGeom prst="rect">
                <a:avLst/>
              </a:prstGeom>
              <a:blipFill rotWithShape="1">
                <a:blip r:embed="rId31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4860032" y="3433302"/>
                <a:ext cx="206357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  <a:ea typeface="Cambria Math"/>
                        </a:rPr>
                        <m:t>Φ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𝑑𝑥𝑑𝑦𝑑𝑧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433302"/>
                <a:ext cx="2063578" cy="818879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ixaDeTexto 92"/>
              <p:cNvSpPr txBox="1"/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1400" b="1" i="0" smtClean="0">
                              <a:latin typeface="Cambria Math"/>
                            </a:rPr>
                            <m:t>𝐯</m:t>
                          </m:r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16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>
            <a:off x="5384653" y="149959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16200000">
            <a:off x="6911075" y="-3120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380277" y="49148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37382" y="4914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sp>
        <p:nvSpPr>
          <p:cNvPr id="23" name="Forma livre 22"/>
          <p:cNvSpPr/>
          <p:nvPr/>
        </p:nvSpPr>
        <p:spPr>
          <a:xfrm>
            <a:off x="6153239" y="201476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Grupo 17"/>
          <p:cNvGrpSpPr/>
          <p:nvPr/>
        </p:nvGrpSpPr>
        <p:grpSpPr>
          <a:xfrm>
            <a:off x="6879543" y="2221795"/>
            <a:ext cx="324000" cy="354160"/>
            <a:chOff x="5388005" y="3300750"/>
            <a:chExt cx="2693711" cy="1784434"/>
          </a:xfrm>
        </p:grpSpPr>
        <p:cxnSp>
          <p:nvCxnSpPr>
            <p:cNvPr id="66" name="Conector reto 65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80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Conector de seta reta 25"/>
          <p:cNvCxnSpPr/>
          <p:nvPr/>
        </p:nvCxnSpPr>
        <p:spPr>
          <a:xfrm flipH="1" flipV="1">
            <a:off x="6282620" y="2225209"/>
            <a:ext cx="305604" cy="280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aixaDeTexto 82"/>
              <p:cNvSpPr txBox="1"/>
              <p:nvPr/>
            </p:nvSpPr>
            <p:spPr>
              <a:xfrm>
                <a:off x="4876959" y="4225390"/>
                <a:ext cx="4087529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959" y="4225390"/>
                <a:ext cx="4087529" cy="427746"/>
              </a:xfrm>
              <a:prstGeom prst="rect">
                <a:avLst/>
              </a:prstGeom>
              <a:blipFill rotWithShape="1">
                <a:blip r:embed="rId2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CaixaDeTexto 83"/>
          <p:cNvSpPr txBox="1"/>
          <p:nvPr/>
        </p:nvSpPr>
        <p:spPr>
          <a:xfrm>
            <a:off x="7164288" y="3558154"/>
            <a:ext cx="1657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integral é avaliada no volume da fonte</a:t>
            </a:r>
            <a:endParaRPr lang="pt-BR" sz="1400" dirty="0"/>
          </a:p>
        </p:txBody>
      </p:sp>
      <p:cxnSp>
        <p:nvCxnSpPr>
          <p:cNvPr id="85" name="Conector de seta reta 84"/>
          <p:cNvCxnSpPr/>
          <p:nvPr/>
        </p:nvCxnSpPr>
        <p:spPr>
          <a:xfrm flipV="1">
            <a:off x="7025380" y="579247"/>
            <a:ext cx="148002" cy="185795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7115947" y="1031831"/>
                <a:ext cx="47436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947" y="1031831"/>
                <a:ext cx="474361" cy="391646"/>
              </a:xfrm>
              <a:prstGeom prst="rect">
                <a:avLst/>
              </a:prstGeom>
              <a:blipFill rotWithShape="1">
                <a:blip r:embed="rId29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6372200" y="1988840"/>
                <a:ext cx="521232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</a:rPr>
                            <m:t>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988840"/>
                <a:ext cx="521232" cy="395621"/>
              </a:xfrm>
              <a:prstGeom prst="rect">
                <a:avLst/>
              </a:prstGeom>
              <a:blipFill rotWithShape="1"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1">
                                  <a:latin typeface="Cambria Math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CaixaDeTexto 89"/>
          <p:cNvSpPr txBox="1"/>
          <p:nvPr/>
        </p:nvSpPr>
        <p:spPr>
          <a:xfrm>
            <a:off x="4139952" y="694437"/>
            <a:ext cx="162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Soma do campo produzido por todas as rochas magnetizadas</a:t>
            </a:r>
            <a:endParaRPr lang="pt-BR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CaixaDeTexto 90"/>
              <p:cNvSpPr txBox="1"/>
              <p:nvPr/>
            </p:nvSpPr>
            <p:spPr>
              <a:xfrm>
                <a:off x="6516216" y="2573500"/>
                <a:ext cx="1210331" cy="4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573500"/>
                <a:ext cx="1210331" cy="400879"/>
              </a:xfrm>
              <a:prstGeom prst="rect">
                <a:avLst/>
              </a:prstGeom>
              <a:blipFill rotWithShape="1">
                <a:blip r:embed="rId31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4860032" y="3433302"/>
                <a:ext cx="206357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  <a:ea typeface="Cambria Math"/>
                        </a:rPr>
                        <m:t>Φ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𝑑𝑥𝑑𝑦𝑑𝑧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433302"/>
                <a:ext cx="2063578" cy="818879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ixaDeTexto 92"/>
              <p:cNvSpPr txBox="1"/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1400" b="1" i="0" smtClean="0">
                              <a:latin typeface="Cambria Math"/>
                            </a:rPr>
                            <m:t>𝐯</m:t>
                          </m:r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5832729" y="4797152"/>
            <a:ext cx="2483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Variáveis de integração</a:t>
            </a:r>
            <a:endParaRPr lang="pt-B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01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>
            <a:off x="5384653" y="149959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16200000">
            <a:off x="6911075" y="-3120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380277" y="49148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37382" y="4914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sp>
        <p:nvSpPr>
          <p:cNvPr id="23" name="Forma livre 22"/>
          <p:cNvSpPr/>
          <p:nvPr/>
        </p:nvSpPr>
        <p:spPr>
          <a:xfrm>
            <a:off x="6153239" y="201476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Grupo 17"/>
          <p:cNvGrpSpPr/>
          <p:nvPr/>
        </p:nvGrpSpPr>
        <p:grpSpPr>
          <a:xfrm>
            <a:off x="6879543" y="2221795"/>
            <a:ext cx="324000" cy="354160"/>
            <a:chOff x="5388005" y="3300750"/>
            <a:chExt cx="2693711" cy="1784434"/>
          </a:xfrm>
        </p:grpSpPr>
        <p:cxnSp>
          <p:nvCxnSpPr>
            <p:cNvPr id="66" name="Conector reto 65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80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Conector de seta reta 25"/>
          <p:cNvCxnSpPr/>
          <p:nvPr/>
        </p:nvCxnSpPr>
        <p:spPr>
          <a:xfrm flipH="1" flipV="1">
            <a:off x="6282620" y="2225209"/>
            <a:ext cx="305604" cy="280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4860032" y="3433302"/>
                <a:ext cx="206357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  <a:ea typeface="Cambria Math"/>
                        </a:rPr>
                        <m:t>Φ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𝑑𝑥𝑑𝑦𝑑𝑧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433302"/>
                <a:ext cx="2063578" cy="81887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4876959" y="4225390"/>
                <a:ext cx="4087529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959" y="4225390"/>
                <a:ext cx="4087529" cy="427746"/>
              </a:xfrm>
              <a:prstGeom prst="rect">
                <a:avLst/>
              </a:prstGeom>
              <a:blipFill rotWithShape="1">
                <a:blip r:embed="rId28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CaixaDeTexto 83"/>
          <p:cNvSpPr txBox="1"/>
          <p:nvPr/>
        </p:nvSpPr>
        <p:spPr>
          <a:xfrm>
            <a:off x="7164288" y="3558154"/>
            <a:ext cx="1657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integral é avaliada no volume da fonte</a:t>
            </a:r>
            <a:endParaRPr lang="pt-BR" sz="1400" dirty="0"/>
          </a:p>
        </p:txBody>
      </p:sp>
      <p:cxnSp>
        <p:nvCxnSpPr>
          <p:cNvPr id="85" name="Conector de seta reta 84"/>
          <p:cNvCxnSpPr/>
          <p:nvPr/>
        </p:nvCxnSpPr>
        <p:spPr>
          <a:xfrm flipV="1">
            <a:off x="7025380" y="579247"/>
            <a:ext cx="148002" cy="185795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7115947" y="1031831"/>
                <a:ext cx="47436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947" y="1031831"/>
                <a:ext cx="474361" cy="391646"/>
              </a:xfrm>
              <a:prstGeom prst="rect">
                <a:avLst/>
              </a:prstGeom>
              <a:blipFill rotWithShape="1">
                <a:blip r:embed="rId29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4561660" y="5595157"/>
                <a:ext cx="3317383" cy="1218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1" i="0" smtClean="0">
                              <a:latin typeface="Cambria Math"/>
                            </a:rPr>
                            <m:t>𝐌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𝑥𝑥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𝑥𝑦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𝑦𝑦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  <m:r>
                                      <a:rPr lang="pt-BR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𝑥𝑧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  <m:r>
                                      <a:rPr lang="pt-BR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  <m:r>
                                      <a:rPr lang="pt-BR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660" y="5595157"/>
                <a:ext cx="3317383" cy="1218219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6372200" y="1988840"/>
                <a:ext cx="521232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</a:rPr>
                            <m:t>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988840"/>
                <a:ext cx="521232" cy="395621"/>
              </a:xfrm>
              <a:prstGeom prst="rect">
                <a:avLst/>
              </a:prstGeom>
              <a:blipFill rotWithShape="1">
                <a:blip r:embed="rId3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6516216" y="2573500"/>
                <a:ext cx="1210331" cy="4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573500"/>
                <a:ext cx="1210331" cy="400879"/>
              </a:xfrm>
              <a:prstGeom prst="rect">
                <a:avLst/>
              </a:prstGeom>
              <a:blipFill rotWithShape="1">
                <a:blip r:embed="rId3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1">
                                  <a:latin typeface="Cambria Math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CaixaDeTexto 91"/>
          <p:cNvSpPr txBox="1"/>
          <p:nvPr/>
        </p:nvSpPr>
        <p:spPr>
          <a:xfrm>
            <a:off x="4139952" y="694437"/>
            <a:ext cx="162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Soma do campo produzido por todas as rochas magnetizadas</a:t>
            </a:r>
            <a:endParaRPr lang="pt-BR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ixaDeTexto 92"/>
              <p:cNvSpPr txBox="1"/>
              <p:nvPr/>
            </p:nvSpPr>
            <p:spPr>
              <a:xfrm>
                <a:off x="7514484" y="4762612"/>
                <a:ext cx="1500411" cy="564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9</m:t>
                          </m:r>
                        </m:sup>
                      </m:sSup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4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484" y="4762612"/>
                <a:ext cx="1500411" cy="564835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4860032" y="4725144"/>
                <a:ext cx="2600134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𝑗</m:t>
                          </m:r>
                        </m:sup>
                      </m:sSubSup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𝐌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𝑗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𝐦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4725144"/>
                <a:ext cx="2600134" cy="557910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1400" b="1" i="0" smtClean="0">
                              <a:latin typeface="Cambria Math"/>
                            </a:rPr>
                            <m:t>𝐯</m:t>
                          </m:r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17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>
            <a:off x="5384653" y="149959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16200000">
            <a:off x="6911075" y="-3120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380277" y="49148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37382" y="4914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/>
              <p:cNvSpPr txBox="1"/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sp>
        <p:nvSpPr>
          <p:cNvPr id="23" name="Forma livre 22"/>
          <p:cNvSpPr/>
          <p:nvPr/>
        </p:nvSpPr>
        <p:spPr>
          <a:xfrm>
            <a:off x="6153239" y="201476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Grupo 17"/>
          <p:cNvGrpSpPr/>
          <p:nvPr/>
        </p:nvGrpSpPr>
        <p:grpSpPr>
          <a:xfrm>
            <a:off x="6879543" y="2221795"/>
            <a:ext cx="324000" cy="354160"/>
            <a:chOff x="5388005" y="3300750"/>
            <a:chExt cx="2693711" cy="1784434"/>
          </a:xfrm>
        </p:grpSpPr>
        <p:cxnSp>
          <p:nvCxnSpPr>
            <p:cNvPr id="66" name="Conector reto 65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80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Conector de seta reta 25"/>
          <p:cNvCxnSpPr/>
          <p:nvPr/>
        </p:nvCxnSpPr>
        <p:spPr>
          <a:xfrm flipH="1" flipV="1">
            <a:off x="6282620" y="2225209"/>
            <a:ext cx="305604" cy="280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4860032" y="3433302"/>
                <a:ext cx="206357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  <a:ea typeface="Cambria Math"/>
                        </a:rPr>
                        <m:t>Φ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𝑑𝑥𝑑𝑦𝑑𝑧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433302"/>
                <a:ext cx="2063578" cy="81887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aixaDeTexto 82"/>
              <p:cNvSpPr txBox="1"/>
              <p:nvPr/>
            </p:nvSpPr>
            <p:spPr>
              <a:xfrm>
                <a:off x="4876959" y="4225390"/>
                <a:ext cx="4087529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959" y="4225390"/>
                <a:ext cx="4087529" cy="427746"/>
              </a:xfrm>
              <a:prstGeom prst="rect">
                <a:avLst/>
              </a:prstGeom>
              <a:blipFill rotWithShape="1">
                <a:blip r:embed="rId24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CaixaDeTexto 83"/>
          <p:cNvSpPr txBox="1"/>
          <p:nvPr/>
        </p:nvSpPr>
        <p:spPr>
          <a:xfrm>
            <a:off x="7164288" y="3558154"/>
            <a:ext cx="1657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integral é avaliada no volume da fonte</a:t>
            </a:r>
            <a:endParaRPr lang="pt-BR" sz="1400" dirty="0"/>
          </a:p>
        </p:txBody>
      </p:sp>
      <p:cxnSp>
        <p:nvCxnSpPr>
          <p:cNvPr id="85" name="Conector de seta reta 84"/>
          <p:cNvCxnSpPr/>
          <p:nvPr/>
        </p:nvCxnSpPr>
        <p:spPr>
          <a:xfrm flipV="1">
            <a:off x="7025380" y="579247"/>
            <a:ext cx="148002" cy="185795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7115947" y="1031831"/>
                <a:ext cx="47436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947" y="1031831"/>
                <a:ext cx="474361" cy="391646"/>
              </a:xfrm>
              <a:prstGeom prst="rect">
                <a:avLst/>
              </a:prstGeom>
              <a:blipFill rotWithShape="1">
                <a:blip r:embed="rId29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tângulo 23"/>
              <p:cNvSpPr/>
              <p:nvPr/>
            </p:nvSpPr>
            <p:spPr>
              <a:xfrm>
                <a:off x="4561660" y="5595157"/>
                <a:ext cx="3317383" cy="1218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1" i="0" smtClean="0">
                              <a:latin typeface="Cambria Math"/>
                            </a:rPr>
                            <m:t>𝐌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𝑥𝑥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pt-BR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pt-BR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𝑥𝑦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pt-BR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𝑦𝑦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pt-BR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  <m:r>
                                      <a:rPr lang="pt-B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𝑥𝑧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pt-BR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  <m:r>
                                      <a:rPr lang="pt-B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pt-BR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  <m:r>
                                      <a:rPr lang="pt-B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660" y="5595157"/>
                <a:ext cx="3317383" cy="1218219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6372200" y="1988840"/>
                <a:ext cx="521232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</a:rPr>
                            <m:t>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988840"/>
                <a:ext cx="521232" cy="395621"/>
              </a:xfrm>
              <a:prstGeom prst="rect">
                <a:avLst/>
              </a:prstGeom>
              <a:blipFill rotWithShape="1">
                <a:blip r:embed="rId3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6516216" y="2573500"/>
                <a:ext cx="1210331" cy="4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573500"/>
                <a:ext cx="1210331" cy="400879"/>
              </a:xfrm>
              <a:prstGeom prst="rect">
                <a:avLst/>
              </a:prstGeom>
              <a:blipFill rotWithShape="1">
                <a:blip r:embed="rId3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1">
                                  <a:latin typeface="Cambria Math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CaixaDeTexto 91"/>
          <p:cNvSpPr txBox="1"/>
          <p:nvPr/>
        </p:nvSpPr>
        <p:spPr>
          <a:xfrm>
            <a:off x="4139952" y="694437"/>
            <a:ext cx="162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Soma do campo produzido por todas as rochas magnetizadas</a:t>
            </a:r>
            <a:endParaRPr lang="pt-BR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ixaDeTexto 92"/>
              <p:cNvSpPr txBox="1"/>
              <p:nvPr/>
            </p:nvSpPr>
            <p:spPr>
              <a:xfrm>
                <a:off x="7514484" y="4762612"/>
                <a:ext cx="1500411" cy="564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9</m:t>
                          </m:r>
                        </m:sup>
                      </m:sSup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4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484" y="4762612"/>
                <a:ext cx="1500411" cy="564835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4860032" y="4725144"/>
                <a:ext cx="2600134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𝑗</m:t>
                          </m:r>
                        </m:sup>
                      </m:sSubSup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𝐌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𝑗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𝐦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4725144"/>
                <a:ext cx="2600134" cy="557910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1400" b="1" i="0" smtClean="0">
                              <a:latin typeface="Cambria Math"/>
                            </a:rPr>
                            <m:t>𝐯</m:t>
                          </m:r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7632762" y="5445224"/>
            <a:ext cx="16917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As derivadas são calculadas em relação às coordenadas do ponto de observação</a:t>
            </a:r>
            <a:endParaRPr lang="pt-B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47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>
            <a:off x="5384653" y="149959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16200000">
            <a:off x="6911075" y="-3120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380277" y="49148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37382" y="4914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sp>
        <p:nvSpPr>
          <p:cNvPr id="23" name="Forma livre 22"/>
          <p:cNvSpPr/>
          <p:nvPr/>
        </p:nvSpPr>
        <p:spPr>
          <a:xfrm>
            <a:off x="6153239" y="201476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Grupo 17"/>
          <p:cNvGrpSpPr/>
          <p:nvPr/>
        </p:nvGrpSpPr>
        <p:grpSpPr>
          <a:xfrm>
            <a:off x="6879543" y="2221795"/>
            <a:ext cx="324000" cy="354160"/>
            <a:chOff x="5388005" y="3300750"/>
            <a:chExt cx="2693711" cy="1784434"/>
          </a:xfrm>
        </p:grpSpPr>
        <p:cxnSp>
          <p:nvCxnSpPr>
            <p:cNvPr id="66" name="Conector reto 65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80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Conector de seta reta 25"/>
          <p:cNvCxnSpPr/>
          <p:nvPr/>
        </p:nvCxnSpPr>
        <p:spPr>
          <a:xfrm flipH="1" flipV="1">
            <a:off x="6282620" y="2225209"/>
            <a:ext cx="305604" cy="280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4860032" y="3433302"/>
                <a:ext cx="206357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  <a:ea typeface="Cambria Math"/>
                        </a:rPr>
                        <m:t>Φ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𝑑𝑥𝑑𝑦𝑑𝑧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433302"/>
                <a:ext cx="2063578" cy="81887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4876959" y="4225390"/>
                <a:ext cx="4087529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959" y="4225390"/>
                <a:ext cx="4087529" cy="427746"/>
              </a:xfrm>
              <a:prstGeom prst="rect">
                <a:avLst/>
              </a:prstGeom>
              <a:blipFill rotWithShape="1">
                <a:blip r:embed="rId28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CaixaDeTexto 83"/>
          <p:cNvSpPr txBox="1"/>
          <p:nvPr/>
        </p:nvSpPr>
        <p:spPr>
          <a:xfrm>
            <a:off x="7164288" y="3558154"/>
            <a:ext cx="1657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integral é avaliada no volume da fonte</a:t>
            </a:r>
            <a:endParaRPr lang="pt-BR" sz="1400" dirty="0"/>
          </a:p>
        </p:txBody>
      </p:sp>
      <p:cxnSp>
        <p:nvCxnSpPr>
          <p:cNvPr id="85" name="Conector de seta reta 84"/>
          <p:cNvCxnSpPr/>
          <p:nvPr/>
        </p:nvCxnSpPr>
        <p:spPr>
          <a:xfrm flipV="1">
            <a:off x="7025380" y="579247"/>
            <a:ext cx="148002" cy="185795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7115947" y="1031831"/>
                <a:ext cx="47436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947" y="1031831"/>
                <a:ext cx="474361" cy="391646"/>
              </a:xfrm>
              <a:prstGeom prst="rect">
                <a:avLst/>
              </a:prstGeom>
              <a:blipFill rotWithShape="1">
                <a:blip r:embed="rId29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4561660" y="5595157"/>
                <a:ext cx="3317383" cy="1218219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1" i="0" smtClean="0">
                              <a:latin typeface="Cambria Math"/>
                            </a:rPr>
                            <m:t>𝐌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𝑥𝑥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𝑥𝑦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𝑦𝑦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  <m:r>
                                      <a:rPr lang="pt-BR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𝑥𝑧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  <m:r>
                                      <a:rPr lang="pt-BR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  <m:r>
                                      <a:rPr lang="pt-BR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660" y="5595157"/>
                <a:ext cx="3317383" cy="1218219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7514484" y="4762612"/>
                <a:ext cx="1500411" cy="564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9</m:t>
                          </m:r>
                        </m:sup>
                      </m:sSup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4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484" y="4762612"/>
                <a:ext cx="1500411" cy="564835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4860032" y="4725144"/>
                <a:ext cx="2600134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𝑗</m:t>
                          </m:r>
                        </m:sup>
                      </m:sSubSup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𝐌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𝑗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𝐦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4725144"/>
                <a:ext cx="2600134" cy="557910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6372200" y="1988840"/>
                <a:ext cx="521232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</a:rPr>
                            <m:t>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988840"/>
                <a:ext cx="521232" cy="395621"/>
              </a:xfrm>
              <a:prstGeom prst="rect">
                <a:avLst/>
              </a:prstGeom>
              <a:blipFill rotWithShape="1">
                <a:blip r:embed="rId3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6516216" y="2573500"/>
                <a:ext cx="1210331" cy="4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573500"/>
                <a:ext cx="1210331" cy="400879"/>
              </a:xfrm>
              <a:prstGeom prst="rect">
                <a:avLst/>
              </a:prstGeom>
              <a:blipFill rotWithShape="1">
                <a:blip r:embed="rId3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1">
                                  <a:latin typeface="Cambria Math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CaixaDeTexto 91"/>
          <p:cNvSpPr txBox="1"/>
          <p:nvPr/>
        </p:nvSpPr>
        <p:spPr>
          <a:xfrm>
            <a:off x="4139952" y="694437"/>
            <a:ext cx="162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Soma do campo produzido por todas as rochas magnetizadas</a:t>
            </a:r>
            <a:endParaRPr lang="pt-BR" sz="1200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4737195" y="5301654"/>
            <a:ext cx="300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Calcule os elementos desta matri</a:t>
            </a:r>
            <a:r>
              <a:rPr lang="pt-BR" sz="1400" dirty="0">
                <a:solidFill>
                  <a:srgbClr val="FF0000"/>
                </a:solidFill>
              </a:rPr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1400" b="1" i="0" smtClean="0">
                              <a:latin typeface="Cambria Math"/>
                            </a:rPr>
                            <m:t>𝐯</m:t>
                          </m:r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308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811981" y="2276872"/>
            <a:ext cx="2660006" cy="94058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de seta reta 20"/>
          <p:cNvCxnSpPr/>
          <p:nvPr/>
        </p:nvCxnSpPr>
        <p:spPr>
          <a:xfrm>
            <a:off x="4785436" y="397636"/>
            <a:ext cx="1008112" cy="139776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4774376" y="386777"/>
            <a:ext cx="1647800" cy="2555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/>
          <p:nvPr/>
        </p:nvCxnSpPr>
        <p:spPr>
          <a:xfrm>
            <a:off x="5788284" y="1796390"/>
            <a:ext cx="1647800" cy="25551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>
            <a:off x="6412206" y="649430"/>
            <a:ext cx="1008112" cy="1397769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tângulo 65"/>
          <p:cNvSpPr/>
          <p:nvPr/>
        </p:nvSpPr>
        <p:spPr>
          <a:xfrm>
            <a:off x="2411760" y="1206498"/>
            <a:ext cx="1816820" cy="103464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7" name="Conector de seta reta 66"/>
          <p:cNvCxnSpPr/>
          <p:nvPr/>
        </p:nvCxnSpPr>
        <p:spPr>
          <a:xfrm>
            <a:off x="4799084" y="400426"/>
            <a:ext cx="2634882" cy="166042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rco 69"/>
          <p:cNvSpPr/>
          <p:nvPr/>
        </p:nvSpPr>
        <p:spPr>
          <a:xfrm rot="4908073">
            <a:off x="4758421" y="281847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tângulo 63"/>
              <p:cNvSpPr/>
              <p:nvPr/>
            </p:nvSpPr>
            <p:spPr>
              <a:xfrm>
                <a:off x="4960708" y="960983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4" name="Retângulo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708" y="960983"/>
                <a:ext cx="403380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tângulo 67"/>
              <p:cNvSpPr/>
              <p:nvPr/>
            </p:nvSpPr>
            <p:spPr>
              <a:xfrm>
                <a:off x="5652120" y="240903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8" name="Retângulo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240903"/>
                <a:ext cx="369780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tângulo 68"/>
              <p:cNvSpPr/>
              <p:nvPr/>
            </p:nvSpPr>
            <p:spPr>
              <a:xfrm>
                <a:off x="7164288" y="2113111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9" name="Retângulo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2113111"/>
                <a:ext cx="384401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CaixaDeTexto 72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1400" b="1" i="0" smtClean="0">
                              <a:latin typeface="Cambria Math"/>
                            </a:rPr>
                            <m:t>𝐯</m:t>
                          </m:r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13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811981" y="2276872"/>
            <a:ext cx="2660006" cy="94058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de seta reta 20"/>
          <p:cNvCxnSpPr>
            <a:cxnSpLocks noChangeAspect="1"/>
          </p:cNvCxnSpPr>
          <p:nvPr/>
        </p:nvCxnSpPr>
        <p:spPr>
          <a:xfrm>
            <a:off x="4799084" y="40804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cxnSpLocks noChangeAspect="1"/>
          </p:cNvCxnSpPr>
          <p:nvPr/>
        </p:nvCxnSpPr>
        <p:spPr>
          <a:xfrm>
            <a:off x="4788024" y="397185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cxnSpLocks noChangeAspect="1"/>
          </p:cNvCxnSpPr>
          <p:nvPr/>
        </p:nvCxnSpPr>
        <p:spPr>
          <a:xfrm>
            <a:off x="7945742" y="900309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cxnSpLocks noChangeAspect="1"/>
          </p:cNvCxnSpPr>
          <p:nvPr/>
        </p:nvCxnSpPr>
        <p:spPr>
          <a:xfrm>
            <a:off x="5080633" y="829052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4799084" y="417657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tângulo 68"/>
              <p:cNvSpPr/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9" name="Retângulo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/>
              <p:cNvSpPr/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o 70"/>
          <p:cNvSpPr/>
          <p:nvPr/>
        </p:nvSpPr>
        <p:spPr>
          <a:xfrm rot="4908073">
            <a:off x="4758421" y="281847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tângulo 72"/>
              <p:cNvSpPr/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3" name="Retângulo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CaixaDeTexto 62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1400" b="1" i="0" smtClean="0">
                              <a:latin typeface="Cambria Math"/>
                            </a:rPr>
                            <m:t>𝐯</m:t>
                          </m:r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64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cxnSp>
        <p:nvCxnSpPr>
          <p:cNvPr id="21" name="Conector de seta reta 20"/>
          <p:cNvCxnSpPr>
            <a:cxnSpLocks noChangeAspect="1"/>
          </p:cNvCxnSpPr>
          <p:nvPr/>
        </p:nvCxnSpPr>
        <p:spPr>
          <a:xfrm>
            <a:off x="4799084" y="40804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cxnSpLocks noChangeAspect="1"/>
          </p:cNvCxnSpPr>
          <p:nvPr/>
        </p:nvCxnSpPr>
        <p:spPr>
          <a:xfrm>
            <a:off x="4788024" y="397185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cxnSpLocks noChangeAspect="1"/>
          </p:cNvCxnSpPr>
          <p:nvPr/>
        </p:nvCxnSpPr>
        <p:spPr>
          <a:xfrm>
            <a:off x="7945742" y="900309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cxnSpLocks noChangeAspect="1"/>
          </p:cNvCxnSpPr>
          <p:nvPr/>
        </p:nvCxnSpPr>
        <p:spPr>
          <a:xfrm>
            <a:off x="5080633" y="829052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4799084" y="417657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tângulo 68"/>
              <p:cNvSpPr/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9" name="Retângulo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/>
              <p:cNvSpPr/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o 70"/>
          <p:cNvSpPr/>
          <p:nvPr/>
        </p:nvSpPr>
        <p:spPr>
          <a:xfrm rot="4908073">
            <a:off x="4758421" y="281847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tângulo 62"/>
              <p:cNvSpPr/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3" name="Retângulo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aixaDeTexto 56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1400" b="1" i="0" smtClean="0">
                              <a:latin typeface="Cambria Math"/>
                            </a:rPr>
                            <m:t>𝐯</m:t>
                          </m:r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16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/>
          </a:bodyPr>
          <a:lstStyle/>
          <a:p>
            <a:r>
              <a:rPr lang="pt-BR" b="1" dirty="0" smtClean="0"/>
              <a:t>Anomalia de Campo Total</a:t>
            </a:r>
            <a:br>
              <a:rPr lang="pt-BR" b="1" dirty="0" smtClean="0"/>
            </a:br>
            <a:r>
              <a:rPr lang="pt-BR" b="1" dirty="0" smtClean="0"/>
              <a:t>(parte B)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cxnSp>
        <p:nvCxnSpPr>
          <p:cNvPr id="21" name="Conector de seta reta 20"/>
          <p:cNvCxnSpPr>
            <a:cxnSpLocks noChangeAspect="1"/>
          </p:cNvCxnSpPr>
          <p:nvPr/>
        </p:nvCxnSpPr>
        <p:spPr>
          <a:xfrm>
            <a:off x="4799084" y="40804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cxnSpLocks noChangeAspect="1"/>
          </p:cNvCxnSpPr>
          <p:nvPr/>
        </p:nvCxnSpPr>
        <p:spPr>
          <a:xfrm>
            <a:off x="4788024" y="397185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cxnSpLocks noChangeAspect="1"/>
          </p:cNvCxnSpPr>
          <p:nvPr/>
        </p:nvCxnSpPr>
        <p:spPr>
          <a:xfrm>
            <a:off x="7945742" y="900309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cxnSpLocks noChangeAspect="1"/>
          </p:cNvCxnSpPr>
          <p:nvPr/>
        </p:nvCxnSpPr>
        <p:spPr>
          <a:xfrm>
            <a:off x="5080633" y="829052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4799084" y="417657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/>
              <p:cNvSpPr/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o 70"/>
          <p:cNvSpPr/>
          <p:nvPr/>
        </p:nvSpPr>
        <p:spPr>
          <a:xfrm rot="4908073">
            <a:off x="4758421" y="281847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tângulo 62"/>
              <p:cNvSpPr/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3" name="Retângulo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aixaDeTexto 56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tângulo 77"/>
              <p:cNvSpPr/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8" name="Retângulo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Conector de seta reta 78"/>
          <p:cNvCxnSpPr/>
          <p:nvPr/>
        </p:nvCxnSpPr>
        <p:spPr>
          <a:xfrm>
            <a:off x="4932040" y="1844824"/>
            <a:ext cx="357117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tângulo 79"/>
              <p:cNvSpPr/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0" name="Retângulo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onector reto 80"/>
          <p:cNvCxnSpPr/>
          <p:nvPr/>
        </p:nvCxnSpPr>
        <p:spPr>
          <a:xfrm>
            <a:off x="8507040" y="1696049"/>
            <a:ext cx="0" cy="1584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/>
          <p:cNvCxnSpPr/>
          <p:nvPr/>
        </p:nvCxnSpPr>
        <p:spPr>
          <a:xfrm>
            <a:off x="4932040" y="1696049"/>
            <a:ext cx="0" cy="1584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/>
          <p:cNvCxnSpPr/>
          <p:nvPr/>
        </p:nvCxnSpPr>
        <p:spPr>
          <a:xfrm>
            <a:off x="4932040" y="2950904"/>
            <a:ext cx="35711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1400" b="1" i="0" smtClean="0">
                              <a:latin typeface="Cambria Math"/>
                            </a:rPr>
                            <m:t>𝐯</m:t>
                          </m:r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70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cxnSp>
        <p:nvCxnSpPr>
          <p:cNvPr id="21" name="Conector de seta reta 20"/>
          <p:cNvCxnSpPr>
            <a:cxnSpLocks noChangeAspect="1"/>
          </p:cNvCxnSpPr>
          <p:nvPr/>
        </p:nvCxnSpPr>
        <p:spPr>
          <a:xfrm>
            <a:off x="4799084" y="40804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cxnSpLocks noChangeAspect="1"/>
          </p:cNvCxnSpPr>
          <p:nvPr/>
        </p:nvCxnSpPr>
        <p:spPr>
          <a:xfrm>
            <a:off x="4788024" y="397185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cxnSpLocks noChangeAspect="1"/>
          </p:cNvCxnSpPr>
          <p:nvPr/>
        </p:nvCxnSpPr>
        <p:spPr>
          <a:xfrm>
            <a:off x="7945742" y="900309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cxnSpLocks noChangeAspect="1"/>
          </p:cNvCxnSpPr>
          <p:nvPr/>
        </p:nvCxnSpPr>
        <p:spPr>
          <a:xfrm>
            <a:off x="5080633" y="829052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4799084" y="417657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tângulo 68"/>
              <p:cNvSpPr/>
              <p:nvPr/>
            </p:nvSpPr>
            <p:spPr>
              <a:xfrm>
                <a:off x="8182199" y="2204864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9" name="Retângulo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199" y="2204864"/>
                <a:ext cx="403380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/>
              <p:cNvSpPr/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o 70"/>
          <p:cNvSpPr/>
          <p:nvPr/>
        </p:nvSpPr>
        <p:spPr>
          <a:xfrm rot="4908073">
            <a:off x="4758421" y="281847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tângulo 62"/>
              <p:cNvSpPr/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3" name="Retângulo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aixaDeTexto 56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4932040" y="1844824"/>
            <a:ext cx="357117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ângulo 65"/>
              <p:cNvSpPr/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6" name="Retângulo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de seta reta 73"/>
          <p:cNvCxnSpPr>
            <a:cxnSpLocks noChangeAspect="1"/>
          </p:cNvCxnSpPr>
          <p:nvPr/>
        </p:nvCxnSpPr>
        <p:spPr>
          <a:xfrm rot="-540000">
            <a:off x="4958175" y="1973889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tângulo 74"/>
              <p:cNvSpPr/>
              <p:nvPr/>
            </p:nvSpPr>
            <p:spPr>
              <a:xfrm>
                <a:off x="6270970" y="2204864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5" name="Retângulo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970" y="2204864"/>
                <a:ext cx="369780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>
            <a:cxnSpLocks noChangeAspect="1"/>
          </p:cNvCxnSpPr>
          <p:nvPr/>
        </p:nvCxnSpPr>
        <p:spPr>
          <a:xfrm rot="-3240000">
            <a:off x="8248916" y="200571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8658640" y="1696049"/>
            <a:ext cx="0" cy="2160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/>
          <p:nvPr/>
        </p:nvCxnSpPr>
        <p:spPr>
          <a:xfrm>
            <a:off x="8507040" y="1696049"/>
            <a:ext cx="0" cy="1584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tângulo 77"/>
              <p:cNvSpPr/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8" name="Retângulo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reto 64"/>
          <p:cNvCxnSpPr/>
          <p:nvPr/>
        </p:nvCxnSpPr>
        <p:spPr>
          <a:xfrm>
            <a:off x="4932040" y="1696049"/>
            <a:ext cx="0" cy="2160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4932040" y="2950904"/>
            <a:ext cx="35711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reto 67"/>
          <p:cNvCxnSpPr/>
          <p:nvPr/>
        </p:nvCxnSpPr>
        <p:spPr>
          <a:xfrm>
            <a:off x="4932040" y="3573016"/>
            <a:ext cx="37080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6397914" y="3611603"/>
                <a:ext cx="7561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14" y="3611603"/>
                <a:ext cx="756104" cy="307777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5283233" y="4221553"/>
                <a:ext cx="11370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pt-BR" sz="1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33" y="4221553"/>
                <a:ext cx="1137043" cy="307777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1400" b="1" i="0" smtClean="0">
                              <a:latin typeface="Cambria Math"/>
                            </a:rPr>
                            <m:t>𝐯</m:t>
                          </m:r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70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6948264" y="3630608"/>
                <a:ext cx="1610294" cy="454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𝐓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pt-BR" sz="140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T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b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𝐓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3630608"/>
                <a:ext cx="1610294" cy="45467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90377" y="260648"/>
                <a:ext cx="1453283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53283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15063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6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3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7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cxnSp>
        <p:nvCxnSpPr>
          <p:cNvPr id="21" name="Conector de seta reta 20"/>
          <p:cNvCxnSpPr>
            <a:cxnSpLocks noChangeAspect="1"/>
          </p:cNvCxnSpPr>
          <p:nvPr/>
        </p:nvCxnSpPr>
        <p:spPr>
          <a:xfrm>
            <a:off x="4799084" y="40804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cxnSpLocks noChangeAspect="1"/>
          </p:cNvCxnSpPr>
          <p:nvPr/>
        </p:nvCxnSpPr>
        <p:spPr>
          <a:xfrm>
            <a:off x="4788024" y="397185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cxnSpLocks noChangeAspect="1"/>
          </p:cNvCxnSpPr>
          <p:nvPr/>
        </p:nvCxnSpPr>
        <p:spPr>
          <a:xfrm>
            <a:off x="7945742" y="900309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cxnSpLocks noChangeAspect="1"/>
          </p:cNvCxnSpPr>
          <p:nvPr/>
        </p:nvCxnSpPr>
        <p:spPr>
          <a:xfrm>
            <a:off x="5080633" y="829052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4799084" y="417657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tângulo 68"/>
              <p:cNvSpPr/>
              <p:nvPr/>
            </p:nvSpPr>
            <p:spPr>
              <a:xfrm>
                <a:off x="8182199" y="2204864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9" name="Retângulo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199" y="2204864"/>
                <a:ext cx="403380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/>
              <p:cNvSpPr/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o 70"/>
          <p:cNvSpPr/>
          <p:nvPr/>
        </p:nvSpPr>
        <p:spPr>
          <a:xfrm rot="4908073">
            <a:off x="4758421" y="281847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tângulo 62"/>
              <p:cNvSpPr/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3" name="Retângulo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aixaDeTexto 56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4932040" y="1844824"/>
            <a:ext cx="357117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ângulo 65"/>
              <p:cNvSpPr/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6" name="Retângulo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de seta reta 73"/>
          <p:cNvCxnSpPr>
            <a:cxnSpLocks noChangeAspect="1"/>
          </p:cNvCxnSpPr>
          <p:nvPr/>
        </p:nvCxnSpPr>
        <p:spPr>
          <a:xfrm rot="-540000">
            <a:off x="4958175" y="1973889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tângulo 74"/>
              <p:cNvSpPr/>
              <p:nvPr/>
            </p:nvSpPr>
            <p:spPr>
              <a:xfrm>
                <a:off x="6270970" y="2204864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5" name="Retângulo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970" y="2204864"/>
                <a:ext cx="369780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>
            <a:cxnSpLocks noChangeAspect="1"/>
          </p:cNvCxnSpPr>
          <p:nvPr/>
        </p:nvCxnSpPr>
        <p:spPr>
          <a:xfrm rot="-3240000">
            <a:off x="8248916" y="200571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8658640" y="1696049"/>
            <a:ext cx="0" cy="2160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/>
          <p:nvPr/>
        </p:nvCxnSpPr>
        <p:spPr>
          <a:xfrm>
            <a:off x="8507040" y="1696049"/>
            <a:ext cx="0" cy="1584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tângulo 77"/>
              <p:cNvSpPr/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8" name="Retângulo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5283233" y="4221553"/>
                <a:ext cx="11370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pt-BR" sz="1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33" y="4221553"/>
                <a:ext cx="1137043" cy="30777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reto 64"/>
          <p:cNvCxnSpPr/>
          <p:nvPr/>
        </p:nvCxnSpPr>
        <p:spPr>
          <a:xfrm>
            <a:off x="4932040" y="1696049"/>
            <a:ext cx="0" cy="2160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4932040" y="2950904"/>
            <a:ext cx="35711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reto 67"/>
          <p:cNvCxnSpPr/>
          <p:nvPr/>
        </p:nvCxnSpPr>
        <p:spPr>
          <a:xfrm>
            <a:off x="4932040" y="3573016"/>
            <a:ext cx="37080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6397914" y="3611603"/>
                <a:ext cx="7561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14" y="3611603"/>
                <a:ext cx="756104" cy="307777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ector de seta reta 81"/>
          <p:cNvCxnSpPr>
            <a:cxnSpLocks noChangeAspect="1"/>
          </p:cNvCxnSpPr>
          <p:nvPr/>
        </p:nvCxnSpPr>
        <p:spPr>
          <a:xfrm rot="5400000">
            <a:off x="4754688" y="735741"/>
            <a:ext cx="720822" cy="11177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366303" y="272964"/>
            <a:ext cx="1701765" cy="93307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CaixaDeTexto 82"/>
          <p:cNvSpPr txBox="1"/>
          <p:nvPr/>
        </p:nvSpPr>
        <p:spPr>
          <a:xfrm>
            <a:off x="337176" y="-88"/>
            <a:ext cx="1771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0000FF"/>
                </a:solidFill>
              </a:rPr>
              <a:t>Direção constante</a:t>
            </a:r>
            <a:endParaRPr lang="pt-BR" sz="1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6300192" y="4040028"/>
                <a:ext cx="2852733" cy="404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14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1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1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400" b="1" i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𝐅</m:t>
                                          </m:r>
                                        </m:e>
                                        <m:sub>
                                          <m:r>
                                            <a:rPr lang="pt-BR" sz="1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1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pt-BR" sz="1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400" b="1" i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𝐁</m:t>
                                          </m:r>
                                        </m:e>
                                        <m:sub>
                                          <m:r>
                                            <a:rPr lang="pt-BR" sz="1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pt-BR" sz="1400" b="0" i="0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T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𝐅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𝐁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4040028"/>
                <a:ext cx="2852733" cy="404278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6300192" y="4422696"/>
                <a:ext cx="2852733" cy="734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𝐅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pt-BR" sz="140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T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b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𝐅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1" i="0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pt-BR" sz="1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b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𝐁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pt-BR" sz="1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pt-BR" sz="1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400" b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𝐅</m:t>
                                          </m:r>
                                        </m:e>
                                        <m:sub>
                                          <m:r>
                                            <a:rPr lang="pt-BR" sz="1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pt-BR" sz="140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T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𝐅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pt-BR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4422696"/>
                <a:ext cx="2852733" cy="734496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1400" b="1" i="0" smtClean="0">
                              <a:latin typeface="Cambria Math"/>
                            </a:rPr>
                            <m:t>𝐯</m:t>
                          </m:r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25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90377" y="260648"/>
                <a:ext cx="1453283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53283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5195" r="-15063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cxnSp>
        <p:nvCxnSpPr>
          <p:cNvPr id="21" name="Conector de seta reta 20"/>
          <p:cNvCxnSpPr>
            <a:cxnSpLocks noChangeAspect="1"/>
          </p:cNvCxnSpPr>
          <p:nvPr/>
        </p:nvCxnSpPr>
        <p:spPr>
          <a:xfrm>
            <a:off x="4799084" y="40804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cxnSpLocks noChangeAspect="1"/>
          </p:cNvCxnSpPr>
          <p:nvPr/>
        </p:nvCxnSpPr>
        <p:spPr>
          <a:xfrm>
            <a:off x="4788024" y="397185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cxnSpLocks noChangeAspect="1"/>
          </p:cNvCxnSpPr>
          <p:nvPr/>
        </p:nvCxnSpPr>
        <p:spPr>
          <a:xfrm>
            <a:off x="7945742" y="900309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cxnSpLocks noChangeAspect="1"/>
          </p:cNvCxnSpPr>
          <p:nvPr/>
        </p:nvCxnSpPr>
        <p:spPr>
          <a:xfrm>
            <a:off x="5080633" y="829052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4799084" y="417657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tângulo 68"/>
              <p:cNvSpPr/>
              <p:nvPr/>
            </p:nvSpPr>
            <p:spPr>
              <a:xfrm>
                <a:off x="8182199" y="2204864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9" name="Retângulo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199" y="2204864"/>
                <a:ext cx="403380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/>
              <p:cNvSpPr/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o 70"/>
          <p:cNvSpPr/>
          <p:nvPr/>
        </p:nvSpPr>
        <p:spPr>
          <a:xfrm rot="4908073">
            <a:off x="4758421" y="281847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tângulo 62"/>
              <p:cNvSpPr/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3" name="Retângulo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aixaDeTexto 56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4932040" y="1844824"/>
            <a:ext cx="357117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ângulo 65"/>
              <p:cNvSpPr/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6" name="Retângulo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de seta reta 73"/>
          <p:cNvCxnSpPr>
            <a:cxnSpLocks noChangeAspect="1"/>
          </p:cNvCxnSpPr>
          <p:nvPr/>
        </p:nvCxnSpPr>
        <p:spPr>
          <a:xfrm rot="-540000">
            <a:off x="4958175" y="1973889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tângulo 74"/>
              <p:cNvSpPr/>
              <p:nvPr/>
            </p:nvSpPr>
            <p:spPr>
              <a:xfrm>
                <a:off x="6270970" y="2204864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5" name="Retângulo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970" y="2204864"/>
                <a:ext cx="369780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>
            <a:cxnSpLocks noChangeAspect="1"/>
          </p:cNvCxnSpPr>
          <p:nvPr/>
        </p:nvCxnSpPr>
        <p:spPr>
          <a:xfrm rot="-3240000">
            <a:off x="8248916" y="200571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8658640" y="1696049"/>
            <a:ext cx="0" cy="2160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/>
          <p:nvPr/>
        </p:nvCxnSpPr>
        <p:spPr>
          <a:xfrm>
            <a:off x="8507040" y="1696049"/>
            <a:ext cx="0" cy="1584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tângulo 77"/>
              <p:cNvSpPr/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8" name="Retângulo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5283233" y="4221553"/>
                <a:ext cx="11370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pt-BR" sz="1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33" y="4221553"/>
                <a:ext cx="1137043" cy="30777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reto 64"/>
          <p:cNvCxnSpPr/>
          <p:nvPr/>
        </p:nvCxnSpPr>
        <p:spPr>
          <a:xfrm>
            <a:off x="4932040" y="1696049"/>
            <a:ext cx="0" cy="2160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4932040" y="2950904"/>
            <a:ext cx="35711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reto 67"/>
          <p:cNvCxnSpPr/>
          <p:nvPr/>
        </p:nvCxnSpPr>
        <p:spPr>
          <a:xfrm>
            <a:off x="4932040" y="3573016"/>
            <a:ext cx="37080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6397914" y="3611603"/>
                <a:ext cx="7561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14" y="3611603"/>
                <a:ext cx="756104" cy="307777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4355976" y="44624"/>
                <a:ext cx="7630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44624"/>
                <a:ext cx="763029" cy="307777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ector de seta reta 81"/>
          <p:cNvCxnSpPr>
            <a:cxnSpLocks noChangeAspect="1"/>
          </p:cNvCxnSpPr>
          <p:nvPr/>
        </p:nvCxnSpPr>
        <p:spPr>
          <a:xfrm rot="5400000">
            <a:off x="4754688" y="735741"/>
            <a:ext cx="720822" cy="11177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366303" y="272964"/>
            <a:ext cx="1701765" cy="93307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CaixaDeTexto 82"/>
          <p:cNvSpPr txBox="1"/>
          <p:nvPr/>
        </p:nvSpPr>
        <p:spPr>
          <a:xfrm>
            <a:off x="337176" y="-88"/>
            <a:ext cx="1771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0000FF"/>
                </a:solidFill>
              </a:rPr>
              <a:t>Direção constante</a:t>
            </a:r>
            <a:endParaRPr lang="pt-BR" sz="1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44992" y="5522513"/>
                <a:ext cx="109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𝑤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992" y="5522513"/>
                <a:ext cx="1099916" cy="307777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4644008" y="5218489"/>
                <a:ext cx="2380074" cy="333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400" b="0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pt-BR" sz="1400" b="1" i="0" smtClean="0">
                          <a:solidFill>
                            <a:srgbClr val="0000FF"/>
                          </a:solidFill>
                          <a:latin typeface="Cambria Math"/>
                        </a:rPr>
                        <m:t>𝐰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1400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218489"/>
                <a:ext cx="2380074" cy="333489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tângulo 85"/>
          <p:cNvSpPr/>
          <p:nvPr/>
        </p:nvSpPr>
        <p:spPr>
          <a:xfrm>
            <a:off x="4644008" y="5166547"/>
            <a:ext cx="2380074" cy="71072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CaixaDeTexto 86"/>
          <p:cNvSpPr txBox="1"/>
          <p:nvPr/>
        </p:nvSpPr>
        <p:spPr>
          <a:xfrm>
            <a:off x="5189891" y="4863122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0000FF"/>
                </a:solidFill>
              </a:rPr>
              <a:t>Produto escalar</a:t>
            </a:r>
            <a:endParaRPr lang="pt-BR" sz="1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7201672" y="5301208"/>
                <a:ext cx="1771323" cy="378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1" i="0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672" y="5301208"/>
                <a:ext cx="1771323" cy="378758"/>
              </a:xfrm>
              <a:prstGeom prst="rect">
                <a:avLst/>
              </a:prstGeom>
              <a:blipFill rotWithShape="1">
                <a:blip r:embed="rId33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de seta reta 87"/>
          <p:cNvCxnSpPr>
            <a:cxnSpLocks noChangeAspect="1"/>
          </p:cNvCxnSpPr>
          <p:nvPr/>
        </p:nvCxnSpPr>
        <p:spPr>
          <a:xfrm rot="-360000">
            <a:off x="4794373" y="364259"/>
            <a:ext cx="365414" cy="95159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1400" b="1" i="0" smtClean="0">
                              <a:latin typeface="Cambria Math"/>
                            </a:rPr>
                            <m:t>𝐯</m:t>
                          </m:r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6948264" y="3630608"/>
                <a:ext cx="1610294" cy="454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𝐓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pt-BR" sz="140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T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b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𝐓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3630608"/>
                <a:ext cx="1610294" cy="454676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6300192" y="4040028"/>
                <a:ext cx="2852733" cy="404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14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1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1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400" b="1" i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𝐅</m:t>
                                          </m:r>
                                        </m:e>
                                        <m:sub>
                                          <m:r>
                                            <a:rPr lang="pt-BR" sz="1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1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pt-BR" sz="1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400" b="1" i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𝐁</m:t>
                                          </m:r>
                                        </m:e>
                                        <m:sub>
                                          <m:r>
                                            <a:rPr lang="pt-BR" sz="1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pt-BR" sz="1400" b="0" i="0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T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𝐅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𝐁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4040028"/>
                <a:ext cx="2852733" cy="404278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ixaDeTexto 92"/>
              <p:cNvSpPr txBox="1"/>
              <p:nvPr/>
            </p:nvSpPr>
            <p:spPr>
              <a:xfrm>
                <a:off x="6300192" y="4422696"/>
                <a:ext cx="2852733" cy="734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𝐅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pt-BR" sz="140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T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b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𝐅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1" i="0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pt-BR" sz="1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b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𝐁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pt-BR" sz="1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pt-BR" sz="1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400" b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𝐅</m:t>
                                          </m:r>
                                        </m:e>
                                        <m:sub>
                                          <m:r>
                                            <a:rPr lang="pt-BR" sz="1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pt-BR" sz="140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T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𝐅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pt-BR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4422696"/>
                <a:ext cx="2852733" cy="734496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95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90377" y="260648"/>
                <a:ext cx="1453283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53283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5195" r="-15063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cxnSp>
        <p:nvCxnSpPr>
          <p:cNvPr id="21" name="Conector de seta reta 20"/>
          <p:cNvCxnSpPr>
            <a:cxnSpLocks noChangeAspect="1"/>
          </p:cNvCxnSpPr>
          <p:nvPr/>
        </p:nvCxnSpPr>
        <p:spPr>
          <a:xfrm>
            <a:off x="4799084" y="40804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cxnSpLocks noChangeAspect="1"/>
          </p:cNvCxnSpPr>
          <p:nvPr/>
        </p:nvCxnSpPr>
        <p:spPr>
          <a:xfrm>
            <a:off x="4788024" y="397185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cxnSpLocks noChangeAspect="1"/>
          </p:cNvCxnSpPr>
          <p:nvPr/>
        </p:nvCxnSpPr>
        <p:spPr>
          <a:xfrm>
            <a:off x="7945742" y="900309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cxnSpLocks noChangeAspect="1"/>
          </p:cNvCxnSpPr>
          <p:nvPr/>
        </p:nvCxnSpPr>
        <p:spPr>
          <a:xfrm>
            <a:off x="5080633" y="829052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4799084" y="417657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tângulo 68"/>
              <p:cNvSpPr/>
              <p:nvPr/>
            </p:nvSpPr>
            <p:spPr>
              <a:xfrm>
                <a:off x="8182199" y="2204864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9" name="Retângulo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199" y="2204864"/>
                <a:ext cx="403380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/>
              <p:cNvSpPr/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o 70"/>
          <p:cNvSpPr/>
          <p:nvPr/>
        </p:nvSpPr>
        <p:spPr>
          <a:xfrm rot="4908073">
            <a:off x="4758421" y="281847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tângulo 62"/>
              <p:cNvSpPr/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3" name="Retângulo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aixaDeTexto 56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4932040" y="1844824"/>
            <a:ext cx="357117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ângulo 65"/>
              <p:cNvSpPr/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6" name="Retângulo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de seta reta 73"/>
          <p:cNvCxnSpPr>
            <a:cxnSpLocks noChangeAspect="1"/>
          </p:cNvCxnSpPr>
          <p:nvPr/>
        </p:nvCxnSpPr>
        <p:spPr>
          <a:xfrm rot="-540000">
            <a:off x="4958175" y="1973889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tângulo 74"/>
              <p:cNvSpPr/>
              <p:nvPr/>
            </p:nvSpPr>
            <p:spPr>
              <a:xfrm>
                <a:off x="6270970" y="2204864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5" name="Retângulo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970" y="2204864"/>
                <a:ext cx="369780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>
            <a:cxnSpLocks noChangeAspect="1"/>
          </p:cNvCxnSpPr>
          <p:nvPr/>
        </p:nvCxnSpPr>
        <p:spPr>
          <a:xfrm rot="-3240000">
            <a:off x="8248916" y="200571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8658640" y="1696049"/>
            <a:ext cx="0" cy="2160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/>
          <p:nvPr/>
        </p:nvCxnSpPr>
        <p:spPr>
          <a:xfrm>
            <a:off x="8507040" y="1696049"/>
            <a:ext cx="0" cy="1584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tângulo 77"/>
              <p:cNvSpPr/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8" name="Retângulo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5283233" y="4221553"/>
                <a:ext cx="11370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pt-BR" sz="1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33" y="4221553"/>
                <a:ext cx="1137043" cy="30777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reto 64"/>
          <p:cNvCxnSpPr/>
          <p:nvPr/>
        </p:nvCxnSpPr>
        <p:spPr>
          <a:xfrm>
            <a:off x="4932040" y="1696049"/>
            <a:ext cx="0" cy="2160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4932040" y="2950904"/>
            <a:ext cx="35711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reto 67"/>
          <p:cNvCxnSpPr/>
          <p:nvPr/>
        </p:nvCxnSpPr>
        <p:spPr>
          <a:xfrm>
            <a:off x="4932040" y="3573016"/>
            <a:ext cx="37080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6397914" y="3611603"/>
                <a:ext cx="7561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14" y="3611603"/>
                <a:ext cx="756104" cy="307777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4355976" y="44624"/>
                <a:ext cx="7630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44624"/>
                <a:ext cx="763029" cy="307777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ector de seta reta 81"/>
          <p:cNvCxnSpPr>
            <a:cxnSpLocks noChangeAspect="1"/>
          </p:cNvCxnSpPr>
          <p:nvPr/>
        </p:nvCxnSpPr>
        <p:spPr>
          <a:xfrm rot="5400000">
            <a:off x="4754688" y="735741"/>
            <a:ext cx="720822" cy="11177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366303" y="272964"/>
            <a:ext cx="1701765" cy="93307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CaixaDeTexto 82"/>
          <p:cNvSpPr txBox="1"/>
          <p:nvPr/>
        </p:nvSpPr>
        <p:spPr>
          <a:xfrm>
            <a:off x="337176" y="-88"/>
            <a:ext cx="1771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0000FF"/>
                </a:solidFill>
              </a:rPr>
              <a:t>Direção constante</a:t>
            </a:r>
            <a:endParaRPr lang="pt-BR" sz="1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44992" y="5522513"/>
                <a:ext cx="109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𝑤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992" y="5522513"/>
                <a:ext cx="1099916" cy="307777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4644008" y="5218489"/>
                <a:ext cx="2380074" cy="333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400" b="0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pt-BR" sz="1400" b="1" i="0" smtClean="0">
                          <a:solidFill>
                            <a:srgbClr val="0000FF"/>
                          </a:solidFill>
                          <a:latin typeface="Cambria Math"/>
                        </a:rPr>
                        <m:t>𝐰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1400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218489"/>
                <a:ext cx="2380074" cy="333489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tângulo 85"/>
          <p:cNvSpPr/>
          <p:nvPr/>
        </p:nvSpPr>
        <p:spPr>
          <a:xfrm>
            <a:off x="4644008" y="5166547"/>
            <a:ext cx="2380074" cy="71072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CaixaDeTexto 86"/>
          <p:cNvSpPr txBox="1"/>
          <p:nvPr/>
        </p:nvSpPr>
        <p:spPr>
          <a:xfrm>
            <a:off x="5189891" y="4863122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0000FF"/>
                </a:solidFill>
              </a:rPr>
              <a:t>Produto escalar</a:t>
            </a:r>
            <a:endParaRPr lang="pt-BR" sz="1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7201672" y="5301208"/>
                <a:ext cx="1771323" cy="378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1" i="0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672" y="5301208"/>
                <a:ext cx="1771323" cy="378758"/>
              </a:xfrm>
              <a:prstGeom prst="rect">
                <a:avLst/>
              </a:prstGeom>
              <a:blipFill rotWithShape="1">
                <a:blip r:embed="rId33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004048" y="6165304"/>
                <a:ext cx="1646092" cy="476605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6165304"/>
                <a:ext cx="1646092" cy="476605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  <a:ln w="38100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ixaDeTexto 23"/>
          <p:cNvSpPr txBox="1"/>
          <p:nvPr/>
        </p:nvSpPr>
        <p:spPr>
          <a:xfrm>
            <a:off x="6992976" y="6165304"/>
            <a:ext cx="2018253" cy="554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Blakely (1996)</a:t>
            </a:r>
          </a:p>
          <a:p>
            <a:r>
              <a:rPr lang="en-US" sz="1400" dirty="0" err="1" smtClean="0"/>
              <a:t>Langel</a:t>
            </a:r>
            <a:r>
              <a:rPr lang="en-US" sz="1400" dirty="0" smtClean="0"/>
              <a:t> </a:t>
            </a:r>
            <a:r>
              <a:rPr lang="en-US" sz="1400" dirty="0"/>
              <a:t>e </a:t>
            </a:r>
            <a:r>
              <a:rPr lang="en-US" sz="1400" dirty="0" err="1"/>
              <a:t>Hinze</a:t>
            </a:r>
            <a:r>
              <a:rPr lang="en-US" sz="1400" dirty="0"/>
              <a:t> </a:t>
            </a:r>
            <a:r>
              <a:rPr lang="en-US" sz="1400" dirty="0" smtClean="0"/>
              <a:t>(1998)</a:t>
            </a:r>
            <a:endParaRPr lang="pt-BR" sz="1400" dirty="0"/>
          </a:p>
        </p:txBody>
      </p:sp>
      <p:cxnSp>
        <p:nvCxnSpPr>
          <p:cNvPr id="89" name="Conector de seta reta 88"/>
          <p:cNvCxnSpPr>
            <a:cxnSpLocks noChangeAspect="1"/>
          </p:cNvCxnSpPr>
          <p:nvPr/>
        </p:nvCxnSpPr>
        <p:spPr>
          <a:xfrm rot="-360000">
            <a:off x="4794373" y="364259"/>
            <a:ext cx="365414" cy="95159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1400" b="1" i="0" smtClean="0">
                              <a:latin typeface="Cambria Math"/>
                            </a:rPr>
                            <m:t>𝐯</m:t>
                          </m:r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6948264" y="3630608"/>
                <a:ext cx="1610294" cy="454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𝐓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pt-BR" sz="140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T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b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𝐓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3630608"/>
                <a:ext cx="1610294" cy="454676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6300192" y="4040028"/>
                <a:ext cx="2852733" cy="404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14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1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1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400" b="1" i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𝐅</m:t>
                                          </m:r>
                                        </m:e>
                                        <m:sub>
                                          <m:r>
                                            <a:rPr lang="pt-BR" sz="1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1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pt-BR" sz="1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400" b="1" i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𝐁</m:t>
                                          </m:r>
                                        </m:e>
                                        <m:sub>
                                          <m:r>
                                            <a:rPr lang="pt-BR" sz="1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pt-BR" sz="1400" b="0" i="0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T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𝐅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𝐁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4040028"/>
                <a:ext cx="2852733" cy="404278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ixaDeTexto 92"/>
              <p:cNvSpPr txBox="1"/>
              <p:nvPr/>
            </p:nvSpPr>
            <p:spPr>
              <a:xfrm>
                <a:off x="6300192" y="4422696"/>
                <a:ext cx="2852733" cy="734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𝐅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pt-BR" sz="140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T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b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𝐅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1" i="0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pt-BR" sz="1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b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𝐁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pt-BR" sz="1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pt-BR" sz="1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400" b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𝐅</m:t>
                                          </m:r>
                                        </m:e>
                                        <m:sub>
                                          <m:r>
                                            <a:rPr lang="pt-BR" sz="1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pt-BR" sz="140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T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𝐅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pt-BR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4422696"/>
                <a:ext cx="2852733" cy="734496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11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Blakely, R. J., 1996, Potential theory in gravity and magnetic applications: </a:t>
            </a:r>
            <a:r>
              <a:rPr lang="en-US" dirty="0" smtClean="0"/>
              <a:t>Cambridge </a:t>
            </a:r>
            <a:r>
              <a:rPr lang="pt-BR" dirty="0" err="1" smtClean="0"/>
              <a:t>University</a:t>
            </a:r>
            <a:r>
              <a:rPr lang="pt-BR" dirty="0" smtClean="0"/>
              <a:t> </a:t>
            </a:r>
            <a:r>
              <a:rPr lang="pt-BR" dirty="0"/>
              <a:t>Press.</a:t>
            </a:r>
            <a:endParaRPr lang="en-US" dirty="0" smtClean="0"/>
          </a:p>
          <a:p>
            <a:r>
              <a:rPr lang="en-US" dirty="0" err="1" smtClean="0"/>
              <a:t>Langel</a:t>
            </a:r>
            <a:r>
              <a:rPr lang="en-US" dirty="0"/>
              <a:t>, R. A., </a:t>
            </a:r>
            <a:r>
              <a:rPr lang="en-US" dirty="0" smtClean="0"/>
              <a:t>e </a:t>
            </a:r>
            <a:r>
              <a:rPr lang="en-US" dirty="0" err="1" smtClean="0"/>
              <a:t>Hinze</a:t>
            </a:r>
            <a:r>
              <a:rPr lang="en-US" dirty="0" smtClean="0"/>
              <a:t>, W. J., </a:t>
            </a:r>
            <a:r>
              <a:rPr lang="en-US" dirty="0"/>
              <a:t>1998, The magnetic </a:t>
            </a:r>
            <a:r>
              <a:rPr lang="en-US" dirty="0" err="1"/>
              <a:t>eld</a:t>
            </a:r>
            <a:r>
              <a:rPr lang="en-US" dirty="0"/>
              <a:t> of the earth's lithosphere: </a:t>
            </a:r>
            <a:r>
              <a:rPr lang="en-US" dirty="0" smtClean="0"/>
              <a:t>The satellite </a:t>
            </a:r>
            <a:r>
              <a:rPr lang="en-US" dirty="0"/>
              <a:t>perspective: Cambridge University </a:t>
            </a:r>
            <a:r>
              <a:rPr lang="en-US" dirty="0" smtClean="0"/>
              <a:t>Press.</a:t>
            </a:r>
          </a:p>
        </p:txBody>
      </p:sp>
    </p:spTree>
    <p:extLst>
      <p:ext uri="{BB962C8B-B14F-4D97-AF65-F5344CB8AC3E}">
        <p14:creationId xmlns:p14="http://schemas.microsoft.com/office/powerpoint/2010/main" val="253023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ixaDeTexto 1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8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92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aixaDeTexto 33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p:grpSp>
        <p:nvGrpSpPr>
          <p:cNvPr id="35" name="Grupo 34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aixaDeTexto 35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aixaDeTexto 36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aixaDeTexto 37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Conector reto 38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de seta reta 49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ector de seta reta 55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tângulo 65"/>
          <p:cNvSpPr/>
          <p:nvPr/>
        </p:nvSpPr>
        <p:spPr>
          <a:xfrm>
            <a:off x="1835696" y="5733256"/>
            <a:ext cx="898092" cy="1015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78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1400" b="1" i="0" smtClean="0">
                              <a:latin typeface="Cambria Math"/>
                            </a:rPr>
                            <m:t>𝐯</m:t>
                          </m:r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817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CaixaDeTexto 62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1400" b="1" i="0" smtClean="0">
                              <a:latin typeface="Cambria Math"/>
                            </a:rPr>
                            <m:t>𝐯</m:t>
                          </m:r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913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1">
                                  <a:latin typeface="Cambria Math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CaixaDeTexto 68"/>
          <p:cNvSpPr txBox="1"/>
          <p:nvPr/>
        </p:nvSpPr>
        <p:spPr>
          <a:xfrm>
            <a:off x="4139952" y="694437"/>
            <a:ext cx="162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Soma do campo produzido por todas as rochas magnetizadas</a:t>
            </a:r>
            <a:endParaRPr lang="pt-BR" sz="1200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1400" b="1" i="0" smtClean="0">
                              <a:latin typeface="Cambria Math"/>
                            </a:rPr>
                            <m:t>𝐯</m:t>
                          </m:r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38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>
            <a:off x="5384653" y="149959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16200000">
            <a:off x="6911075" y="-3120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380277" y="49148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37382" y="4914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orma livre 22"/>
          <p:cNvSpPr/>
          <p:nvPr/>
        </p:nvSpPr>
        <p:spPr>
          <a:xfrm>
            <a:off x="6153239" y="201476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5652120" y="3284984"/>
                <a:ext cx="332193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o campo produzido pela j-</a:t>
                </a:r>
                <a:r>
                  <a:rPr lang="pt-BR" dirty="0" err="1" smtClean="0"/>
                  <a:t>ésima</a:t>
                </a:r>
                <a:r>
                  <a:rPr lang="pt-BR" dirty="0" smtClean="0"/>
                  <a:t> fonte magnética na posição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3284984"/>
                <a:ext cx="3321935" cy="923330"/>
              </a:xfrm>
              <a:prstGeom prst="rect">
                <a:avLst/>
              </a:prstGeom>
              <a:blipFill rotWithShape="1">
                <a:blip r:embed="rId23"/>
                <a:stretch>
                  <a:fillRect t="-3311" r="-550" b="-9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1">
                                  <a:latin typeface="Cambria Math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CaixaDeTexto 71"/>
          <p:cNvSpPr txBox="1"/>
          <p:nvPr/>
        </p:nvSpPr>
        <p:spPr>
          <a:xfrm>
            <a:off x="4139952" y="694437"/>
            <a:ext cx="162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Soma do campo produzido por todas as rochas magnetizadas</a:t>
            </a:r>
            <a:endParaRPr lang="pt-BR" sz="1200" dirty="0"/>
          </a:p>
        </p:txBody>
      </p:sp>
      <p:sp>
        <p:nvSpPr>
          <p:cNvPr id="73" name="CaixaDeTexto 72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1400" b="1" i="0" smtClean="0">
                              <a:latin typeface="Cambria Math"/>
                            </a:rPr>
                            <m:t>𝐯</m:t>
                          </m:r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504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>
            <a:off x="5384653" y="149959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16200000">
            <a:off x="6911075" y="-3120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380277" y="49148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37382" y="4914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sp>
        <p:nvSpPr>
          <p:cNvPr id="23" name="Forma livre 22"/>
          <p:cNvSpPr/>
          <p:nvPr/>
        </p:nvSpPr>
        <p:spPr>
          <a:xfrm>
            <a:off x="6153239" y="201476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469474" y="3573016"/>
                <a:ext cx="2990958" cy="1266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A indução magnética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pt-BR" b="1" i="0" smtClean="0">
                            <a:latin typeface="Cambria Math"/>
                          </a:rPr>
                          <m:t>𝐛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pt-BR" dirty="0" smtClean="0"/>
                  <a:t> é uma integral avaliada no volume da j-</a:t>
                </a:r>
                <a:r>
                  <a:rPr lang="pt-BR" dirty="0" err="1" smtClean="0"/>
                  <a:t>ésima</a:t>
                </a:r>
                <a:r>
                  <a:rPr lang="pt-BR" dirty="0" smtClean="0"/>
                  <a:t> fonte magnética</a:t>
                </a:r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474" y="3573016"/>
                <a:ext cx="2990958" cy="1266822"/>
              </a:xfrm>
              <a:prstGeom prst="rect">
                <a:avLst/>
              </a:prstGeom>
              <a:blipFill rotWithShape="1">
                <a:blip r:embed="rId23"/>
                <a:stretch>
                  <a:fillRect b="-67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1">
                                  <a:latin typeface="Cambria Math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CaixaDeTexto 68"/>
          <p:cNvSpPr txBox="1"/>
          <p:nvPr/>
        </p:nvSpPr>
        <p:spPr>
          <a:xfrm>
            <a:off x="4139952" y="694437"/>
            <a:ext cx="162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Soma do campo produzido por todas as rochas magnetizadas</a:t>
            </a:r>
            <a:endParaRPr lang="pt-BR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1400" b="1" i="0" smtClean="0">
                              <a:latin typeface="Cambria Math"/>
                            </a:rPr>
                            <m:t>𝐯</m:t>
                          </m:r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27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1993</TotalTime>
  <Words>5389</Words>
  <Application>Microsoft Office PowerPoint</Application>
  <PresentationFormat>Apresentação na tela (4:3)</PresentationFormat>
  <Paragraphs>768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Tema do Office</vt:lpstr>
      <vt:lpstr>Camada equivalente aplicada ao processamento e interpretação de dados de campos potenciais </vt:lpstr>
      <vt:lpstr>Anomalia de Campo Total (parte B)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equivalente aplicada ao processamento e interpretação de dados de campos potenciais</dc:title>
  <dc:creator>Vanderlei</dc:creator>
  <cp:lastModifiedBy>Vanderlei</cp:lastModifiedBy>
  <cp:revision>153</cp:revision>
  <dcterms:created xsi:type="dcterms:W3CDTF">2016-10-05T21:25:32Z</dcterms:created>
  <dcterms:modified xsi:type="dcterms:W3CDTF">2016-10-20T12:38:34Z</dcterms:modified>
</cp:coreProperties>
</file>