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69" r:id="rId2"/>
    <p:sldId id="299" r:id="rId3"/>
    <p:sldId id="30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9" r:id="rId12"/>
    <p:sldId id="421" r:id="rId13"/>
    <p:sldId id="427" r:id="rId14"/>
    <p:sldId id="420" r:id="rId15"/>
    <p:sldId id="422" r:id="rId16"/>
    <p:sldId id="423" r:id="rId17"/>
    <p:sldId id="424" r:id="rId18"/>
    <p:sldId id="426" r:id="rId19"/>
    <p:sldId id="425" r:id="rId20"/>
    <p:sldId id="428" r:id="rId21"/>
    <p:sldId id="429" r:id="rId22"/>
    <p:sldId id="430" r:id="rId23"/>
    <p:sldId id="431" r:id="rId24"/>
    <p:sldId id="434" r:id="rId25"/>
    <p:sldId id="432" r:id="rId26"/>
    <p:sldId id="433" r:id="rId27"/>
    <p:sldId id="436" r:id="rId28"/>
    <p:sldId id="435" r:id="rId29"/>
    <p:sldId id="437" r:id="rId30"/>
    <p:sldId id="438" r:id="rId31"/>
    <p:sldId id="444" r:id="rId32"/>
    <p:sldId id="445" r:id="rId33"/>
    <p:sldId id="440" r:id="rId34"/>
    <p:sldId id="446" r:id="rId35"/>
    <p:sldId id="447" r:id="rId36"/>
    <p:sldId id="487" r:id="rId37"/>
    <p:sldId id="489" r:id="rId38"/>
    <p:sldId id="448" r:id="rId39"/>
    <p:sldId id="449" r:id="rId40"/>
    <p:sldId id="450" r:id="rId41"/>
    <p:sldId id="454" r:id="rId42"/>
    <p:sldId id="451" r:id="rId43"/>
    <p:sldId id="452" r:id="rId44"/>
    <p:sldId id="456" r:id="rId45"/>
    <p:sldId id="453" r:id="rId46"/>
    <p:sldId id="455" r:id="rId47"/>
    <p:sldId id="457" r:id="rId48"/>
    <p:sldId id="488" r:id="rId49"/>
    <p:sldId id="458" r:id="rId50"/>
    <p:sldId id="460" r:id="rId51"/>
    <p:sldId id="461" r:id="rId52"/>
    <p:sldId id="468" r:id="rId53"/>
    <p:sldId id="459" r:id="rId54"/>
    <p:sldId id="477" r:id="rId55"/>
    <p:sldId id="462" r:id="rId56"/>
    <p:sldId id="464" r:id="rId57"/>
    <p:sldId id="469" r:id="rId58"/>
    <p:sldId id="465" r:id="rId59"/>
    <p:sldId id="470" r:id="rId60"/>
    <p:sldId id="474" r:id="rId61"/>
    <p:sldId id="466" r:id="rId62"/>
    <p:sldId id="471" r:id="rId63"/>
    <p:sldId id="472" r:id="rId64"/>
    <p:sldId id="467" r:id="rId65"/>
    <p:sldId id="473" r:id="rId66"/>
    <p:sldId id="475" r:id="rId67"/>
    <p:sldId id="478" r:id="rId68"/>
    <p:sldId id="479" r:id="rId69"/>
    <p:sldId id="481" r:id="rId70"/>
    <p:sldId id="480" r:id="rId71"/>
    <p:sldId id="482" r:id="rId72"/>
    <p:sldId id="483" r:id="rId73"/>
    <p:sldId id="490" r:id="rId74"/>
    <p:sldId id="491" r:id="rId75"/>
    <p:sldId id="484" r:id="rId76"/>
    <p:sldId id="485" r:id="rId77"/>
    <p:sldId id="486" r:id="rId78"/>
    <p:sldId id="410" r:id="rId7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3DF"/>
    <a:srgbClr val="EF3521"/>
    <a:srgbClr val="D82D37"/>
    <a:srgbClr val="00DFFF"/>
    <a:srgbClr val="008200"/>
    <a:srgbClr val="00A761"/>
    <a:srgbClr val="00A7C5"/>
    <a:srgbClr val="53A368"/>
    <a:srgbClr val="5FA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848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36305-98BB-47C3-AF93-A9258AB63AC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54938-B9D2-44D8-AFC1-F6BD975BF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86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54938-B9D2-44D8-AFC1-F6BD975BFA21}" type="slidenum">
              <a:rPr lang="pt-BR" smtClean="0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323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54938-B9D2-44D8-AFC1-F6BD975BFA21}" type="slidenum">
              <a:rPr lang="pt-BR" smtClean="0"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323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54938-B9D2-44D8-AFC1-F6BD975BFA21}" type="slidenum">
              <a:rPr lang="pt-BR" smtClean="0"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323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54938-B9D2-44D8-AFC1-F6BD975BFA21}" type="slidenum">
              <a:rPr lang="pt-BR" smtClean="0"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323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54938-B9D2-44D8-AFC1-F6BD975BFA21}" type="slidenum">
              <a:rPr lang="pt-BR" smtClean="0"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323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54938-B9D2-44D8-AFC1-F6BD975BFA21}" type="slidenum">
              <a:rPr lang="pt-BR" smtClean="0"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323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54938-B9D2-44D8-AFC1-F6BD975BFA21}" type="slidenum">
              <a:rPr lang="pt-BR" smtClean="0"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323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54938-B9D2-44D8-AFC1-F6BD975BFA21}" type="slidenum">
              <a:rPr lang="pt-BR" smtClean="0"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323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54938-B9D2-44D8-AFC1-F6BD975BFA21}" type="slidenum">
              <a:rPr lang="pt-BR" smtClean="0"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32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89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16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46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07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0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7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71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2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7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47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52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0.png"/><Relationship Id="rId21" Type="http://schemas.openxmlformats.org/officeDocument/2006/relationships/image" Target="../media/image23.png"/><Relationship Id="rId17" Type="http://schemas.openxmlformats.org/officeDocument/2006/relationships/image" Target="../media/image19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24.png"/><Relationship Id="rId23" Type="http://schemas.openxmlformats.org/officeDocument/2006/relationships/image" Target="../media/image26.png"/><Relationship Id="rId19" Type="http://schemas.openxmlformats.org/officeDocument/2006/relationships/image" Target="../media/image21.png"/><Relationship Id="rId2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8" Type="http://schemas.openxmlformats.org/officeDocument/2006/relationships/image" Target="../media/image29.png"/><Relationship Id="rId7" Type="http://schemas.openxmlformats.org/officeDocument/2006/relationships/image" Target="../media/image16.png"/><Relationship Id="rId12" Type="http://schemas.openxmlformats.org/officeDocument/2006/relationships/image" Target="../media/image10.png"/><Relationship Id="rId17" Type="http://schemas.openxmlformats.org/officeDocument/2006/relationships/image" Target="../media/image28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9.png"/><Relationship Id="rId15" Type="http://schemas.openxmlformats.org/officeDocument/2006/relationships/image" Target="../media/image24.png"/><Relationship Id="rId10" Type="http://schemas.openxmlformats.org/officeDocument/2006/relationships/image" Target="../media/image22.png"/><Relationship Id="rId19" Type="http://schemas.openxmlformats.org/officeDocument/2006/relationships/image" Target="../media/image30.png"/><Relationship Id="rId9" Type="http://schemas.openxmlformats.org/officeDocument/2006/relationships/image" Target="../media/image6.png"/><Relationship Id="rId1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8" Type="http://schemas.openxmlformats.org/officeDocument/2006/relationships/image" Target="../media/image29.png"/><Relationship Id="rId7" Type="http://schemas.openxmlformats.org/officeDocument/2006/relationships/image" Target="../media/image16.png"/><Relationship Id="rId12" Type="http://schemas.openxmlformats.org/officeDocument/2006/relationships/image" Target="../media/image10.png"/><Relationship Id="rId17" Type="http://schemas.openxmlformats.org/officeDocument/2006/relationships/image" Target="../media/image28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9.png"/><Relationship Id="rId15" Type="http://schemas.openxmlformats.org/officeDocument/2006/relationships/image" Target="../media/image24.png"/><Relationship Id="rId10" Type="http://schemas.openxmlformats.org/officeDocument/2006/relationships/image" Target="../media/image22.png"/><Relationship Id="rId19" Type="http://schemas.openxmlformats.org/officeDocument/2006/relationships/image" Target="../media/image30.png"/><Relationship Id="rId9" Type="http://schemas.openxmlformats.org/officeDocument/2006/relationships/image" Target="../media/image6.png"/><Relationship Id="rId1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2.png"/><Relationship Id="rId9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9.png"/><Relationship Id="rId3" Type="http://schemas.openxmlformats.org/officeDocument/2006/relationships/image" Target="../media/image31.png"/><Relationship Id="rId7" Type="http://schemas.openxmlformats.org/officeDocument/2006/relationships/image" Target="../media/image27.png"/><Relationship Id="rId12" Type="http://schemas.openxmlformats.org/officeDocument/2006/relationships/image" Target="../media/image33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Relationship Id="rId1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9.png"/><Relationship Id="rId3" Type="http://schemas.openxmlformats.org/officeDocument/2006/relationships/image" Target="../media/image31.png"/><Relationship Id="rId7" Type="http://schemas.openxmlformats.org/officeDocument/2006/relationships/image" Target="../media/image27.png"/><Relationship Id="rId12" Type="http://schemas.openxmlformats.org/officeDocument/2006/relationships/image" Target="../media/image33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2.png"/><Relationship Id="rId5" Type="http://schemas.openxmlformats.org/officeDocument/2006/relationships/image" Target="../media/image39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41.png"/><Relationship Id="rId1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9.png"/><Relationship Id="rId3" Type="http://schemas.openxmlformats.org/officeDocument/2006/relationships/image" Target="../media/image31.png"/><Relationship Id="rId7" Type="http://schemas.openxmlformats.org/officeDocument/2006/relationships/image" Target="../media/image27.png"/><Relationship Id="rId12" Type="http://schemas.openxmlformats.org/officeDocument/2006/relationships/image" Target="../media/image33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6.png"/><Relationship Id="rId5" Type="http://schemas.openxmlformats.org/officeDocument/2006/relationships/image" Target="../media/image43.png"/><Relationship Id="rId15" Type="http://schemas.openxmlformats.org/officeDocument/2006/relationships/image" Target="../media/image47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45.png"/><Relationship Id="rId1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9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12" Type="http://schemas.openxmlformats.org/officeDocument/2006/relationships/image" Target="../media/image33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Relationship Id="rId1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3.png"/><Relationship Id="rId3" Type="http://schemas.openxmlformats.org/officeDocument/2006/relationships/image" Target="../media/image31.png"/><Relationship Id="rId7" Type="http://schemas.openxmlformats.org/officeDocument/2006/relationships/image" Target="../media/image28.png"/><Relationship Id="rId12" Type="http://schemas.openxmlformats.org/officeDocument/2006/relationships/image" Target="../media/image38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27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3.png"/><Relationship Id="rId3" Type="http://schemas.openxmlformats.org/officeDocument/2006/relationships/image" Target="../media/image31.png"/><Relationship Id="rId7" Type="http://schemas.openxmlformats.org/officeDocument/2006/relationships/image" Target="../media/image28.png"/><Relationship Id="rId12" Type="http://schemas.openxmlformats.org/officeDocument/2006/relationships/image" Target="../media/image38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27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3.png"/><Relationship Id="rId3" Type="http://schemas.openxmlformats.org/officeDocument/2006/relationships/image" Target="../media/image31.png"/><Relationship Id="rId7" Type="http://schemas.openxmlformats.org/officeDocument/2006/relationships/image" Target="../media/image28.png"/><Relationship Id="rId12" Type="http://schemas.openxmlformats.org/officeDocument/2006/relationships/image" Target="../media/image38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27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9.png"/><Relationship Id="rId18" Type="http://schemas.openxmlformats.org/officeDocument/2006/relationships/image" Target="../media/image430.png"/><Relationship Id="rId3" Type="http://schemas.openxmlformats.org/officeDocument/2006/relationships/image" Target="../media/image30.png"/><Relationship Id="rId21" Type="http://schemas.openxmlformats.org/officeDocument/2006/relationships/image" Target="../media/image460.png"/><Relationship Id="rId7" Type="http://schemas.openxmlformats.org/officeDocument/2006/relationships/image" Target="../media/image34.png"/><Relationship Id="rId12" Type="http://schemas.openxmlformats.org/officeDocument/2006/relationships/image" Target="../media/image33.png"/><Relationship Id="rId17" Type="http://schemas.openxmlformats.org/officeDocument/2006/relationships/image" Target="../media/image420.png"/><Relationship Id="rId2" Type="http://schemas.openxmlformats.org/officeDocument/2006/relationships/image" Target="../media/image31.png"/><Relationship Id="rId16" Type="http://schemas.openxmlformats.org/officeDocument/2006/relationships/image" Target="../media/image410.png"/><Relationship Id="rId20" Type="http://schemas.openxmlformats.org/officeDocument/2006/relationships/image" Target="../media/image4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00.png"/><Relationship Id="rId23" Type="http://schemas.openxmlformats.org/officeDocument/2006/relationships/image" Target="../media/image48.png"/><Relationship Id="rId10" Type="http://schemas.openxmlformats.org/officeDocument/2006/relationships/image" Target="../media/image37.png"/><Relationship Id="rId19" Type="http://schemas.openxmlformats.org/officeDocument/2006/relationships/image" Target="../media/image440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Relationship Id="rId14" Type="http://schemas.openxmlformats.org/officeDocument/2006/relationships/image" Target="../media/image390.png"/><Relationship Id="rId22" Type="http://schemas.openxmlformats.org/officeDocument/2006/relationships/image" Target="../media/image47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9.png"/><Relationship Id="rId18" Type="http://schemas.openxmlformats.org/officeDocument/2006/relationships/image" Target="../media/image430.png"/><Relationship Id="rId3" Type="http://schemas.openxmlformats.org/officeDocument/2006/relationships/image" Target="../media/image30.png"/><Relationship Id="rId21" Type="http://schemas.openxmlformats.org/officeDocument/2006/relationships/image" Target="../media/image51.png"/><Relationship Id="rId7" Type="http://schemas.openxmlformats.org/officeDocument/2006/relationships/image" Target="../media/image50.png"/><Relationship Id="rId12" Type="http://schemas.openxmlformats.org/officeDocument/2006/relationships/image" Target="../media/image33.png"/><Relationship Id="rId17" Type="http://schemas.openxmlformats.org/officeDocument/2006/relationships/image" Target="../media/image420.png"/><Relationship Id="rId2" Type="http://schemas.openxmlformats.org/officeDocument/2006/relationships/image" Target="../media/image31.png"/><Relationship Id="rId16" Type="http://schemas.openxmlformats.org/officeDocument/2006/relationships/image" Target="../media/image410.png"/><Relationship Id="rId20" Type="http://schemas.openxmlformats.org/officeDocument/2006/relationships/image" Target="../media/image4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8.png"/><Relationship Id="rId5" Type="http://schemas.openxmlformats.org/officeDocument/2006/relationships/image" Target="../media/image49.png"/><Relationship Id="rId15" Type="http://schemas.openxmlformats.org/officeDocument/2006/relationships/image" Target="../media/image400.png"/><Relationship Id="rId23" Type="http://schemas.openxmlformats.org/officeDocument/2006/relationships/image" Target="../media/image52.png"/><Relationship Id="rId10" Type="http://schemas.openxmlformats.org/officeDocument/2006/relationships/image" Target="../media/image37.png"/><Relationship Id="rId19" Type="http://schemas.openxmlformats.org/officeDocument/2006/relationships/image" Target="../media/image440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Relationship Id="rId14" Type="http://schemas.openxmlformats.org/officeDocument/2006/relationships/image" Target="../media/image390.png"/><Relationship Id="rId22" Type="http://schemas.openxmlformats.org/officeDocument/2006/relationships/image" Target="../media/image47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9.png"/><Relationship Id="rId18" Type="http://schemas.openxmlformats.org/officeDocument/2006/relationships/image" Target="../media/image430.png"/><Relationship Id="rId3" Type="http://schemas.openxmlformats.org/officeDocument/2006/relationships/image" Target="../media/image30.png"/><Relationship Id="rId21" Type="http://schemas.openxmlformats.org/officeDocument/2006/relationships/image" Target="../media/image460.png"/><Relationship Id="rId7" Type="http://schemas.openxmlformats.org/officeDocument/2006/relationships/image" Target="../media/image34.png"/><Relationship Id="rId12" Type="http://schemas.openxmlformats.org/officeDocument/2006/relationships/image" Target="../media/image33.png"/><Relationship Id="rId17" Type="http://schemas.openxmlformats.org/officeDocument/2006/relationships/image" Target="../media/image420.png"/><Relationship Id="rId2" Type="http://schemas.openxmlformats.org/officeDocument/2006/relationships/image" Target="../media/image31.png"/><Relationship Id="rId16" Type="http://schemas.openxmlformats.org/officeDocument/2006/relationships/image" Target="../media/image410.png"/><Relationship Id="rId20" Type="http://schemas.openxmlformats.org/officeDocument/2006/relationships/image" Target="../media/image4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00.png"/><Relationship Id="rId23" Type="http://schemas.openxmlformats.org/officeDocument/2006/relationships/image" Target="../media/image48.png"/><Relationship Id="rId10" Type="http://schemas.openxmlformats.org/officeDocument/2006/relationships/image" Target="../media/image37.png"/><Relationship Id="rId19" Type="http://schemas.openxmlformats.org/officeDocument/2006/relationships/image" Target="../media/image440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Relationship Id="rId14" Type="http://schemas.openxmlformats.org/officeDocument/2006/relationships/image" Target="../media/image390.png"/><Relationship Id="rId22" Type="http://schemas.openxmlformats.org/officeDocument/2006/relationships/image" Target="../media/image47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9.png"/><Relationship Id="rId18" Type="http://schemas.openxmlformats.org/officeDocument/2006/relationships/image" Target="../media/image430.png"/><Relationship Id="rId3" Type="http://schemas.openxmlformats.org/officeDocument/2006/relationships/image" Target="../media/image30.png"/><Relationship Id="rId21" Type="http://schemas.openxmlformats.org/officeDocument/2006/relationships/image" Target="../media/image460.png"/><Relationship Id="rId7" Type="http://schemas.openxmlformats.org/officeDocument/2006/relationships/image" Target="../media/image34.png"/><Relationship Id="rId12" Type="http://schemas.openxmlformats.org/officeDocument/2006/relationships/image" Target="../media/image33.png"/><Relationship Id="rId17" Type="http://schemas.openxmlformats.org/officeDocument/2006/relationships/image" Target="../media/image420.png"/><Relationship Id="rId2" Type="http://schemas.openxmlformats.org/officeDocument/2006/relationships/image" Target="../media/image31.png"/><Relationship Id="rId16" Type="http://schemas.openxmlformats.org/officeDocument/2006/relationships/image" Target="../media/image410.png"/><Relationship Id="rId20" Type="http://schemas.openxmlformats.org/officeDocument/2006/relationships/image" Target="../media/image4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00.png"/><Relationship Id="rId23" Type="http://schemas.openxmlformats.org/officeDocument/2006/relationships/image" Target="../media/image48.png"/><Relationship Id="rId10" Type="http://schemas.openxmlformats.org/officeDocument/2006/relationships/image" Target="../media/image37.png"/><Relationship Id="rId19" Type="http://schemas.openxmlformats.org/officeDocument/2006/relationships/image" Target="../media/image440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Relationship Id="rId14" Type="http://schemas.openxmlformats.org/officeDocument/2006/relationships/image" Target="../media/image390.png"/><Relationship Id="rId22" Type="http://schemas.openxmlformats.org/officeDocument/2006/relationships/image" Target="../media/image47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9.png"/><Relationship Id="rId18" Type="http://schemas.openxmlformats.org/officeDocument/2006/relationships/image" Target="../media/image430.png"/><Relationship Id="rId3" Type="http://schemas.openxmlformats.org/officeDocument/2006/relationships/image" Target="../media/image30.png"/><Relationship Id="rId21" Type="http://schemas.openxmlformats.org/officeDocument/2006/relationships/image" Target="../media/image460.png"/><Relationship Id="rId7" Type="http://schemas.openxmlformats.org/officeDocument/2006/relationships/image" Target="../media/image34.png"/><Relationship Id="rId12" Type="http://schemas.openxmlformats.org/officeDocument/2006/relationships/image" Target="../media/image33.png"/><Relationship Id="rId17" Type="http://schemas.openxmlformats.org/officeDocument/2006/relationships/image" Target="../media/image420.png"/><Relationship Id="rId2" Type="http://schemas.openxmlformats.org/officeDocument/2006/relationships/image" Target="../media/image31.png"/><Relationship Id="rId16" Type="http://schemas.openxmlformats.org/officeDocument/2006/relationships/image" Target="../media/image410.png"/><Relationship Id="rId20" Type="http://schemas.openxmlformats.org/officeDocument/2006/relationships/image" Target="../media/image4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00.png"/><Relationship Id="rId23" Type="http://schemas.openxmlformats.org/officeDocument/2006/relationships/image" Target="../media/image48.png"/><Relationship Id="rId10" Type="http://schemas.openxmlformats.org/officeDocument/2006/relationships/image" Target="../media/image37.png"/><Relationship Id="rId19" Type="http://schemas.openxmlformats.org/officeDocument/2006/relationships/image" Target="../media/image440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Relationship Id="rId14" Type="http://schemas.openxmlformats.org/officeDocument/2006/relationships/image" Target="../media/image390.png"/><Relationship Id="rId22" Type="http://schemas.openxmlformats.org/officeDocument/2006/relationships/image" Target="../media/image47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9.png"/><Relationship Id="rId18" Type="http://schemas.openxmlformats.org/officeDocument/2006/relationships/image" Target="../media/image430.png"/><Relationship Id="rId26" Type="http://schemas.openxmlformats.org/officeDocument/2006/relationships/image" Target="../media/image57.png"/><Relationship Id="rId3" Type="http://schemas.openxmlformats.org/officeDocument/2006/relationships/image" Target="../media/image30.png"/><Relationship Id="rId21" Type="http://schemas.openxmlformats.org/officeDocument/2006/relationships/image" Target="../media/image460.png"/><Relationship Id="rId7" Type="http://schemas.openxmlformats.org/officeDocument/2006/relationships/image" Target="../media/image34.png"/><Relationship Id="rId12" Type="http://schemas.openxmlformats.org/officeDocument/2006/relationships/image" Target="../media/image33.png"/><Relationship Id="rId17" Type="http://schemas.openxmlformats.org/officeDocument/2006/relationships/image" Target="../media/image420.png"/><Relationship Id="rId25" Type="http://schemas.openxmlformats.org/officeDocument/2006/relationships/image" Target="../media/image48.png"/><Relationship Id="rId2" Type="http://schemas.openxmlformats.org/officeDocument/2006/relationships/image" Target="../media/image53.png"/><Relationship Id="rId16" Type="http://schemas.openxmlformats.org/officeDocument/2006/relationships/image" Target="../media/image410.png"/><Relationship Id="rId20" Type="http://schemas.openxmlformats.org/officeDocument/2006/relationships/image" Target="../media/image54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8.png"/><Relationship Id="rId24" Type="http://schemas.openxmlformats.org/officeDocument/2006/relationships/image" Target="../media/image56.png"/><Relationship Id="rId5" Type="http://schemas.openxmlformats.org/officeDocument/2006/relationships/image" Target="../media/image32.png"/><Relationship Id="rId15" Type="http://schemas.openxmlformats.org/officeDocument/2006/relationships/image" Target="../media/image400.png"/><Relationship Id="rId23" Type="http://schemas.openxmlformats.org/officeDocument/2006/relationships/image" Target="../media/image55.png"/><Relationship Id="rId28" Type="http://schemas.openxmlformats.org/officeDocument/2006/relationships/image" Target="../media/image59.png"/><Relationship Id="rId10" Type="http://schemas.openxmlformats.org/officeDocument/2006/relationships/image" Target="../media/image37.png"/><Relationship Id="rId19" Type="http://schemas.openxmlformats.org/officeDocument/2006/relationships/image" Target="../media/image440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Relationship Id="rId14" Type="http://schemas.openxmlformats.org/officeDocument/2006/relationships/image" Target="../media/image390.png"/><Relationship Id="rId22" Type="http://schemas.openxmlformats.org/officeDocument/2006/relationships/image" Target="../media/image470.png"/><Relationship Id="rId27" Type="http://schemas.openxmlformats.org/officeDocument/2006/relationships/image" Target="../media/image5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29.png"/><Relationship Id="rId18" Type="http://schemas.openxmlformats.org/officeDocument/2006/relationships/image" Target="../media/image65.png"/><Relationship Id="rId26" Type="http://schemas.openxmlformats.org/officeDocument/2006/relationships/image" Target="../media/image69.png"/><Relationship Id="rId3" Type="http://schemas.openxmlformats.org/officeDocument/2006/relationships/image" Target="../media/image30.png"/><Relationship Id="rId21" Type="http://schemas.openxmlformats.org/officeDocument/2006/relationships/image" Target="../media/image67.png"/><Relationship Id="rId7" Type="http://schemas.openxmlformats.org/officeDocument/2006/relationships/image" Target="../media/image34.png"/><Relationship Id="rId12" Type="http://schemas.openxmlformats.org/officeDocument/2006/relationships/image" Target="../media/image64.png"/><Relationship Id="rId17" Type="http://schemas.openxmlformats.org/officeDocument/2006/relationships/image" Target="../media/image420.png"/><Relationship Id="rId25" Type="http://schemas.openxmlformats.org/officeDocument/2006/relationships/image" Target="../media/image48.png"/><Relationship Id="rId2" Type="http://schemas.openxmlformats.org/officeDocument/2006/relationships/image" Target="../media/image61.png"/><Relationship Id="rId16" Type="http://schemas.openxmlformats.org/officeDocument/2006/relationships/image" Target="../media/image410.png"/><Relationship Id="rId20" Type="http://schemas.openxmlformats.org/officeDocument/2006/relationships/image" Target="../media/image66.png"/><Relationship Id="rId29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8.png"/><Relationship Id="rId24" Type="http://schemas.openxmlformats.org/officeDocument/2006/relationships/image" Target="../media/image56.png"/><Relationship Id="rId5" Type="http://schemas.openxmlformats.org/officeDocument/2006/relationships/image" Target="../media/image62.png"/><Relationship Id="rId15" Type="http://schemas.openxmlformats.org/officeDocument/2006/relationships/image" Target="../media/image400.png"/><Relationship Id="rId23" Type="http://schemas.openxmlformats.org/officeDocument/2006/relationships/image" Target="../media/image55.png"/><Relationship Id="rId28" Type="http://schemas.openxmlformats.org/officeDocument/2006/relationships/image" Target="../media/image71.png"/><Relationship Id="rId10" Type="http://schemas.openxmlformats.org/officeDocument/2006/relationships/image" Target="../media/image37.png"/><Relationship Id="rId19" Type="http://schemas.openxmlformats.org/officeDocument/2006/relationships/image" Target="../media/image440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Relationship Id="rId14" Type="http://schemas.openxmlformats.org/officeDocument/2006/relationships/image" Target="../media/image390.png"/><Relationship Id="rId22" Type="http://schemas.openxmlformats.org/officeDocument/2006/relationships/image" Target="../media/image68.png"/><Relationship Id="rId27" Type="http://schemas.openxmlformats.org/officeDocument/2006/relationships/image" Target="../media/image70.png"/><Relationship Id="rId30" Type="http://schemas.openxmlformats.org/officeDocument/2006/relationships/image" Target="../media/image73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9.png"/><Relationship Id="rId18" Type="http://schemas.openxmlformats.org/officeDocument/2006/relationships/image" Target="../media/image430.png"/><Relationship Id="rId26" Type="http://schemas.openxmlformats.org/officeDocument/2006/relationships/image" Target="../media/image611.png"/><Relationship Id="rId3" Type="http://schemas.openxmlformats.org/officeDocument/2006/relationships/image" Target="../media/image30.png"/><Relationship Id="rId21" Type="http://schemas.openxmlformats.org/officeDocument/2006/relationships/image" Target="../media/image460.png"/><Relationship Id="rId7" Type="http://schemas.openxmlformats.org/officeDocument/2006/relationships/image" Target="../media/image34.png"/><Relationship Id="rId12" Type="http://schemas.openxmlformats.org/officeDocument/2006/relationships/image" Target="../media/image33.png"/><Relationship Id="rId17" Type="http://schemas.openxmlformats.org/officeDocument/2006/relationships/image" Target="../media/image420.png"/><Relationship Id="rId25" Type="http://schemas.openxmlformats.org/officeDocument/2006/relationships/image" Target="../media/image48.png"/><Relationship Id="rId2" Type="http://schemas.openxmlformats.org/officeDocument/2006/relationships/image" Target="../media/image31.png"/><Relationship Id="rId16" Type="http://schemas.openxmlformats.org/officeDocument/2006/relationships/image" Target="../media/image410.png"/><Relationship Id="rId20" Type="http://schemas.openxmlformats.org/officeDocument/2006/relationships/image" Target="../media/image450.png"/><Relationship Id="rId29" Type="http://schemas.openxmlformats.org/officeDocument/2006/relationships/image" Target="../media/image6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8.png"/><Relationship Id="rId24" Type="http://schemas.openxmlformats.org/officeDocument/2006/relationships/image" Target="../media/image500.png"/><Relationship Id="rId5" Type="http://schemas.openxmlformats.org/officeDocument/2006/relationships/image" Target="../media/image32.png"/><Relationship Id="rId15" Type="http://schemas.openxmlformats.org/officeDocument/2006/relationships/image" Target="../media/image400.png"/><Relationship Id="rId23" Type="http://schemas.openxmlformats.org/officeDocument/2006/relationships/image" Target="../media/image490.png"/><Relationship Id="rId28" Type="http://schemas.openxmlformats.org/officeDocument/2006/relationships/image" Target="../media/image630.png"/><Relationship Id="rId10" Type="http://schemas.openxmlformats.org/officeDocument/2006/relationships/image" Target="../media/image37.png"/><Relationship Id="rId19" Type="http://schemas.openxmlformats.org/officeDocument/2006/relationships/image" Target="../media/image440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Relationship Id="rId14" Type="http://schemas.openxmlformats.org/officeDocument/2006/relationships/image" Target="../media/image390.png"/><Relationship Id="rId22" Type="http://schemas.openxmlformats.org/officeDocument/2006/relationships/image" Target="../media/image470.png"/><Relationship Id="rId27" Type="http://schemas.openxmlformats.org/officeDocument/2006/relationships/image" Target="../media/image6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9.png"/><Relationship Id="rId18" Type="http://schemas.openxmlformats.org/officeDocument/2006/relationships/image" Target="../media/image430.png"/><Relationship Id="rId26" Type="http://schemas.openxmlformats.org/officeDocument/2006/relationships/image" Target="../media/image611.png"/><Relationship Id="rId3" Type="http://schemas.openxmlformats.org/officeDocument/2006/relationships/image" Target="../media/image30.png"/><Relationship Id="rId21" Type="http://schemas.openxmlformats.org/officeDocument/2006/relationships/image" Target="../media/image460.png"/><Relationship Id="rId7" Type="http://schemas.openxmlformats.org/officeDocument/2006/relationships/image" Target="../media/image34.png"/><Relationship Id="rId12" Type="http://schemas.openxmlformats.org/officeDocument/2006/relationships/image" Target="../media/image33.png"/><Relationship Id="rId17" Type="http://schemas.openxmlformats.org/officeDocument/2006/relationships/image" Target="../media/image420.png"/><Relationship Id="rId25" Type="http://schemas.openxmlformats.org/officeDocument/2006/relationships/image" Target="../media/image48.png"/><Relationship Id="rId2" Type="http://schemas.openxmlformats.org/officeDocument/2006/relationships/image" Target="../media/image31.png"/><Relationship Id="rId16" Type="http://schemas.openxmlformats.org/officeDocument/2006/relationships/image" Target="../media/image410.png"/><Relationship Id="rId20" Type="http://schemas.openxmlformats.org/officeDocument/2006/relationships/image" Target="../media/image450.png"/><Relationship Id="rId29" Type="http://schemas.openxmlformats.org/officeDocument/2006/relationships/image" Target="../media/image6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8.png"/><Relationship Id="rId24" Type="http://schemas.openxmlformats.org/officeDocument/2006/relationships/image" Target="../media/image500.png"/><Relationship Id="rId5" Type="http://schemas.openxmlformats.org/officeDocument/2006/relationships/image" Target="../media/image32.png"/><Relationship Id="rId15" Type="http://schemas.openxmlformats.org/officeDocument/2006/relationships/image" Target="../media/image400.png"/><Relationship Id="rId23" Type="http://schemas.openxmlformats.org/officeDocument/2006/relationships/image" Target="../media/image490.png"/><Relationship Id="rId28" Type="http://schemas.openxmlformats.org/officeDocument/2006/relationships/image" Target="../media/image630.png"/><Relationship Id="rId10" Type="http://schemas.openxmlformats.org/officeDocument/2006/relationships/image" Target="../media/image37.png"/><Relationship Id="rId19" Type="http://schemas.openxmlformats.org/officeDocument/2006/relationships/image" Target="../media/image440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Relationship Id="rId14" Type="http://schemas.openxmlformats.org/officeDocument/2006/relationships/image" Target="../media/image390.png"/><Relationship Id="rId22" Type="http://schemas.openxmlformats.org/officeDocument/2006/relationships/image" Target="../media/image470.png"/><Relationship Id="rId27" Type="http://schemas.openxmlformats.org/officeDocument/2006/relationships/image" Target="../media/image62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13" Type="http://schemas.openxmlformats.org/officeDocument/2006/relationships/image" Target="../media/image48.png"/><Relationship Id="rId3" Type="http://schemas.openxmlformats.org/officeDocument/2006/relationships/image" Target="../media/image32.png"/><Relationship Id="rId7" Type="http://schemas.openxmlformats.org/officeDocument/2006/relationships/image" Target="../media/image460.png"/><Relationship Id="rId12" Type="http://schemas.openxmlformats.org/officeDocument/2006/relationships/image" Target="../media/image520.png"/><Relationship Id="rId17" Type="http://schemas.openxmlformats.org/officeDocument/2006/relationships/image" Target="../media/image640.png"/><Relationship Id="rId2" Type="http://schemas.openxmlformats.org/officeDocument/2006/relationships/image" Target="../media/image31.png"/><Relationship Id="rId16" Type="http://schemas.openxmlformats.org/officeDocument/2006/relationships/image" Target="../media/image6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0.png"/><Relationship Id="rId11" Type="http://schemas.openxmlformats.org/officeDocument/2006/relationships/image" Target="../media/image510.png"/><Relationship Id="rId5" Type="http://schemas.openxmlformats.org/officeDocument/2006/relationships/image" Target="../media/image35.png"/><Relationship Id="rId15" Type="http://schemas.openxmlformats.org/officeDocument/2006/relationships/image" Target="../media/image621.png"/><Relationship Id="rId10" Type="http://schemas.openxmlformats.org/officeDocument/2006/relationships/image" Target="../media/image500.png"/><Relationship Id="rId4" Type="http://schemas.openxmlformats.org/officeDocument/2006/relationships/image" Target="../media/image34.png"/><Relationship Id="rId9" Type="http://schemas.openxmlformats.org/officeDocument/2006/relationships/image" Target="../media/image490.png"/><Relationship Id="rId14" Type="http://schemas.openxmlformats.org/officeDocument/2006/relationships/image" Target="../media/image611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13" Type="http://schemas.openxmlformats.org/officeDocument/2006/relationships/image" Target="../media/image48.png"/><Relationship Id="rId3" Type="http://schemas.openxmlformats.org/officeDocument/2006/relationships/image" Target="../media/image32.png"/><Relationship Id="rId7" Type="http://schemas.openxmlformats.org/officeDocument/2006/relationships/image" Target="../media/image460.png"/><Relationship Id="rId12" Type="http://schemas.openxmlformats.org/officeDocument/2006/relationships/image" Target="../media/image520.png"/><Relationship Id="rId17" Type="http://schemas.openxmlformats.org/officeDocument/2006/relationships/image" Target="../media/image640.png"/><Relationship Id="rId2" Type="http://schemas.openxmlformats.org/officeDocument/2006/relationships/image" Target="../media/image31.png"/><Relationship Id="rId16" Type="http://schemas.openxmlformats.org/officeDocument/2006/relationships/image" Target="../media/image6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0.png"/><Relationship Id="rId11" Type="http://schemas.openxmlformats.org/officeDocument/2006/relationships/image" Target="../media/image510.png"/><Relationship Id="rId5" Type="http://schemas.openxmlformats.org/officeDocument/2006/relationships/image" Target="../media/image35.png"/><Relationship Id="rId15" Type="http://schemas.openxmlformats.org/officeDocument/2006/relationships/image" Target="../media/image621.png"/><Relationship Id="rId10" Type="http://schemas.openxmlformats.org/officeDocument/2006/relationships/image" Target="../media/image500.png"/><Relationship Id="rId4" Type="http://schemas.openxmlformats.org/officeDocument/2006/relationships/image" Target="../media/image34.png"/><Relationship Id="rId9" Type="http://schemas.openxmlformats.org/officeDocument/2006/relationships/image" Target="../media/image490.png"/><Relationship Id="rId14" Type="http://schemas.openxmlformats.org/officeDocument/2006/relationships/image" Target="../media/image611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13" Type="http://schemas.openxmlformats.org/officeDocument/2006/relationships/image" Target="../media/image500.png"/><Relationship Id="rId18" Type="http://schemas.openxmlformats.org/officeDocument/2006/relationships/image" Target="../media/image630.png"/><Relationship Id="rId7" Type="http://schemas.openxmlformats.org/officeDocument/2006/relationships/image" Target="../media/image35.png"/><Relationship Id="rId12" Type="http://schemas.openxmlformats.org/officeDocument/2006/relationships/image" Target="../media/image490.png"/><Relationship Id="rId17" Type="http://schemas.openxmlformats.org/officeDocument/2006/relationships/image" Target="../media/image621.png"/><Relationship Id="rId16" Type="http://schemas.openxmlformats.org/officeDocument/2006/relationships/image" Target="../media/image6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470.png"/><Relationship Id="rId5" Type="http://schemas.openxmlformats.org/officeDocument/2006/relationships/image" Target="../media/image32.png"/><Relationship Id="rId15" Type="http://schemas.openxmlformats.org/officeDocument/2006/relationships/image" Target="../media/image520.png"/><Relationship Id="rId10" Type="http://schemas.openxmlformats.org/officeDocument/2006/relationships/image" Target="../media/image48.png"/><Relationship Id="rId19" Type="http://schemas.openxmlformats.org/officeDocument/2006/relationships/image" Target="../media/image640.png"/><Relationship Id="rId4" Type="http://schemas.openxmlformats.org/officeDocument/2006/relationships/image" Target="../media/image31.png"/><Relationship Id="rId9" Type="http://schemas.openxmlformats.org/officeDocument/2006/relationships/image" Target="../media/image460.png"/><Relationship Id="rId14" Type="http://schemas.openxmlformats.org/officeDocument/2006/relationships/image" Target="../media/image51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13" Type="http://schemas.openxmlformats.org/officeDocument/2006/relationships/image" Target="../media/image500.png"/><Relationship Id="rId18" Type="http://schemas.openxmlformats.org/officeDocument/2006/relationships/image" Target="../media/image630.png"/><Relationship Id="rId3" Type="http://schemas.openxmlformats.org/officeDocument/2006/relationships/image" Target="../media/image540.png"/><Relationship Id="rId7" Type="http://schemas.openxmlformats.org/officeDocument/2006/relationships/image" Target="../media/image35.png"/><Relationship Id="rId12" Type="http://schemas.openxmlformats.org/officeDocument/2006/relationships/image" Target="../media/image490.png"/><Relationship Id="rId17" Type="http://schemas.openxmlformats.org/officeDocument/2006/relationships/image" Target="../media/image621.png"/><Relationship Id="rId2" Type="http://schemas.openxmlformats.org/officeDocument/2006/relationships/image" Target="../media/image530.png"/><Relationship Id="rId16" Type="http://schemas.openxmlformats.org/officeDocument/2006/relationships/image" Target="../media/image6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470.png"/><Relationship Id="rId5" Type="http://schemas.openxmlformats.org/officeDocument/2006/relationships/image" Target="../media/image32.png"/><Relationship Id="rId15" Type="http://schemas.openxmlformats.org/officeDocument/2006/relationships/image" Target="../media/image520.png"/><Relationship Id="rId10" Type="http://schemas.openxmlformats.org/officeDocument/2006/relationships/image" Target="../media/image48.png"/><Relationship Id="rId19" Type="http://schemas.openxmlformats.org/officeDocument/2006/relationships/image" Target="../media/image640.png"/><Relationship Id="rId4" Type="http://schemas.openxmlformats.org/officeDocument/2006/relationships/image" Target="../media/image31.png"/><Relationship Id="rId9" Type="http://schemas.openxmlformats.org/officeDocument/2006/relationships/image" Target="../media/image460.png"/><Relationship Id="rId14" Type="http://schemas.openxmlformats.org/officeDocument/2006/relationships/image" Target="../media/image51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500.png"/><Relationship Id="rId3" Type="http://schemas.openxmlformats.org/officeDocument/2006/relationships/image" Target="../media/image530.png"/><Relationship Id="rId21" Type="http://schemas.openxmlformats.org/officeDocument/2006/relationships/image" Target="../media/image610.png"/><Relationship Id="rId7" Type="http://schemas.openxmlformats.org/officeDocument/2006/relationships/image" Target="../media/image34.png"/><Relationship Id="rId12" Type="http://schemas.openxmlformats.org/officeDocument/2006/relationships/image" Target="../media/image490.png"/><Relationship Id="rId25" Type="http://schemas.openxmlformats.org/officeDocument/2006/relationships/image" Target="../media/image640.png"/><Relationship Id="rId2" Type="http://schemas.openxmlformats.org/officeDocument/2006/relationships/image" Target="../media/image590.png"/><Relationship Id="rId20" Type="http://schemas.openxmlformats.org/officeDocument/2006/relationships/image" Target="../media/image6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70.png"/><Relationship Id="rId24" Type="http://schemas.openxmlformats.org/officeDocument/2006/relationships/image" Target="../media/image630.png"/><Relationship Id="rId5" Type="http://schemas.openxmlformats.org/officeDocument/2006/relationships/image" Target="../media/image31.png"/><Relationship Id="rId15" Type="http://schemas.openxmlformats.org/officeDocument/2006/relationships/image" Target="../media/image520.png"/><Relationship Id="rId23" Type="http://schemas.openxmlformats.org/officeDocument/2006/relationships/image" Target="../media/image48.png"/><Relationship Id="rId10" Type="http://schemas.openxmlformats.org/officeDocument/2006/relationships/image" Target="../media/image460.png"/><Relationship Id="rId4" Type="http://schemas.openxmlformats.org/officeDocument/2006/relationships/image" Target="../media/image540.png"/><Relationship Id="rId9" Type="http://schemas.openxmlformats.org/officeDocument/2006/relationships/image" Target="../media/image450.png"/><Relationship Id="rId14" Type="http://schemas.openxmlformats.org/officeDocument/2006/relationships/image" Target="../media/image510.png"/><Relationship Id="rId22" Type="http://schemas.openxmlformats.org/officeDocument/2006/relationships/image" Target="../media/image62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500.png"/><Relationship Id="rId26" Type="http://schemas.openxmlformats.org/officeDocument/2006/relationships/image" Target="../media/image630.png"/><Relationship Id="rId3" Type="http://schemas.openxmlformats.org/officeDocument/2006/relationships/image" Target="../media/image530.png"/><Relationship Id="rId21" Type="http://schemas.openxmlformats.org/officeDocument/2006/relationships/image" Target="../media/image610.png"/><Relationship Id="rId7" Type="http://schemas.openxmlformats.org/officeDocument/2006/relationships/image" Target="../media/image34.png"/><Relationship Id="rId12" Type="http://schemas.openxmlformats.org/officeDocument/2006/relationships/image" Target="../media/image490.png"/><Relationship Id="rId25" Type="http://schemas.openxmlformats.org/officeDocument/2006/relationships/image" Target="../media/image621.png"/><Relationship Id="rId2" Type="http://schemas.openxmlformats.org/officeDocument/2006/relationships/image" Target="../media/image590.png"/><Relationship Id="rId16" Type="http://schemas.openxmlformats.org/officeDocument/2006/relationships/image" Target="../media/image6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70.png"/><Relationship Id="rId24" Type="http://schemas.openxmlformats.org/officeDocument/2006/relationships/image" Target="../media/image670.png"/><Relationship Id="rId5" Type="http://schemas.openxmlformats.org/officeDocument/2006/relationships/image" Target="../media/image31.png"/><Relationship Id="rId15" Type="http://schemas.openxmlformats.org/officeDocument/2006/relationships/image" Target="../media/image520.png"/><Relationship Id="rId23" Type="http://schemas.openxmlformats.org/officeDocument/2006/relationships/image" Target="../media/image48.png"/><Relationship Id="rId10" Type="http://schemas.openxmlformats.org/officeDocument/2006/relationships/image" Target="../media/image460.png"/><Relationship Id="rId4" Type="http://schemas.openxmlformats.org/officeDocument/2006/relationships/image" Target="../media/image540.png"/><Relationship Id="rId9" Type="http://schemas.openxmlformats.org/officeDocument/2006/relationships/image" Target="../media/image450.png"/><Relationship Id="rId14" Type="http://schemas.openxmlformats.org/officeDocument/2006/relationships/image" Target="../media/image510.png"/><Relationship Id="rId22" Type="http://schemas.openxmlformats.org/officeDocument/2006/relationships/image" Target="../media/image660.png"/><Relationship Id="rId27" Type="http://schemas.openxmlformats.org/officeDocument/2006/relationships/image" Target="../media/image64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500.png"/><Relationship Id="rId26" Type="http://schemas.openxmlformats.org/officeDocument/2006/relationships/image" Target="../media/image630.png"/><Relationship Id="rId3" Type="http://schemas.openxmlformats.org/officeDocument/2006/relationships/image" Target="../media/image530.png"/><Relationship Id="rId21" Type="http://schemas.openxmlformats.org/officeDocument/2006/relationships/image" Target="../media/image610.png"/><Relationship Id="rId7" Type="http://schemas.openxmlformats.org/officeDocument/2006/relationships/image" Target="../media/image34.png"/><Relationship Id="rId12" Type="http://schemas.openxmlformats.org/officeDocument/2006/relationships/image" Target="../media/image490.png"/><Relationship Id="rId25" Type="http://schemas.openxmlformats.org/officeDocument/2006/relationships/image" Target="../media/image621.png"/><Relationship Id="rId2" Type="http://schemas.openxmlformats.org/officeDocument/2006/relationships/image" Target="../media/image590.png"/><Relationship Id="rId16" Type="http://schemas.openxmlformats.org/officeDocument/2006/relationships/image" Target="../media/image6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70.png"/><Relationship Id="rId24" Type="http://schemas.openxmlformats.org/officeDocument/2006/relationships/image" Target="../media/image670.png"/><Relationship Id="rId5" Type="http://schemas.openxmlformats.org/officeDocument/2006/relationships/image" Target="../media/image31.png"/><Relationship Id="rId15" Type="http://schemas.openxmlformats.org/officeDocument/2006/relationships/image" Target="../media/image520.png"/><Relationship Id="rId23" Type="http://schemas.openxmlformats.org/officeDocument/2006/relationships/image" Target="../media/image48.png"/><Relationship Id="rId10" Type="http://schemas.openxmlformats.org/officeDocument/2006/relationships/image" Target="../media/image460.png"/><Relationship Id="rId4" Type="http://schemas.openxmlformats.org/officeDocument/2006/relationships/image" Target="../media/image540.png"/><Relationship Id="rId9" Type="http://schemas.openxmlformats.org/officeDocument/2006/relationships/image" Target="../media/image450.png"/><Relationship Id="rId14" Type="http://schemas.openxmlformats.org/officeDocument/2006/relationships/image" Target="../media/image510.png"/><Relationship Id="rId22" Type="http://schemas.openxmlformats.org/officeDocument/2006/relationships/image" Target="../media/image660.png"/><Relationship Id="rId27" Type="http://schemas.openxmlformats.org/officeDocument/2006/relationships/image" Target="../media/image64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500.png"/><Relationship Id="rId26" Type="http://schemas.openxmlformats.org/officeDocument/2006/relationships/image" Target="../media/image630.png"/><Relationship Id="rId3" Type="http://schemas.openxmlformats.org/officeDocument/2006/relationships/image" Target="../media/image530.png"/><Relationship Id="rId21" Type="http://schemas.openxmlformats.org/officeDocument/2006/relationships/image" Target="../media/image610.png"/><Relationship Id="rId7" Type="http://schemas.openxmlformats.org/officeDocument/2006/relationships/image" Target="../media/image34.png"/><Relationship Id="rId12" Type="http://schemas.openxmlformats.org/officeDocument/2006/relationships/image" Target="../media/image490.png"/><Relationship Id="rId25" Type="http://schemas.openxmlformats.org/officeDocument/2006/relationships/image" Target="../media/image621.png"/><Relationship Id="rId2" Type="http://schemas.openxmlformats.org/officeDocument/2006/relationships/image" Target="../media/image590.png"/><Relationship Id="rId16" Type="http://schemas.openxmlformats.org/officeDocument/2006/relationships/image" Target="../media/image6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70.png"/><Relationship Id="rId24" Type="http://schemas.openxmlformats.org/officeDocument/2006/relationships/image" Target="../media/image680.png"/><Relationship Id="rId5" Type="http://schemas.openxmlformats.org/officeDocument/2006/relationships/image" Target="../media/image31.png"/><Relationship Id="rId15" Type="http://schemas.openxmlformats.org/officeDocument/2006/relationships/image" Target="../media/image520.png"/><Relationship Id="rId23" Type="http://schemas.openxmlformats.org/officeDocument/2006/relationships/image" Target="../media/image48.png"/><Relationship Id="rId10" Type="http://schemas.openxmlformats.org/officeDocument/2006/relationships/image" Target="../media/image460.png"/><Relationship Id="rId4" Type="http://schemas.openxmlformats.org/officeDocument/2006/relationships/image" Target="../media/image540.png"/><Relationship Id="rId9" Type="http://schemas.openxmlformats.org/officeDocument/2006/relationships/image" Target="../media/image450.png"/><Relationship Id="rId14" Type="http://schemas.openxmlformats.org/officeDocument/2006/relationships/image" Target="../media/image510.png"/><Relationship Id="rId22" Type="http://schemas.openxmlformats.org/officeDocument/2006/relationships/image" Target="../media/image660.png"/><Relationship Id="rId27" Type="http://schemas.openxmlformats.org/officeDocument/2006/relationships/image" Target="../media/image64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500.png"/><Relationship Id="rId26" Type="http://schemas.openxmlformats.org/officeDocument/2006/relationships/image" Target="../media/image630.png"/><Relationship Id="rId3" Type="http://schemas.openxmlformats.org/officeDocument/2006/relationships/image" Target="../media/image530.png"/><Relationship Id="rId21" Type="http://schemas.openxmlformats.org/officeDocument/2006/relationships/image" Target="../media/image610.png"/><Relationship Id="rId7" Type="http://schemas.openxmlformats.org/officeDocument/2006/relationships/image" Target="../media/image34.png"/><Relationship Id="rId12" Type="http://schemas.openxmlformats.org/officeDocument/2006/relationships/image" Target="../media/image490.png"/><Relationship Id="rId25" Type="http://schemas.openxmlformats.org/officeDocument/2006/relationships/image" Target="../media/image621.png"/><Relationship Id="rId2" Type="http://schemas.openxmlformats.org/officeDocument/2006/relationships/image" Target="../media/image590.png"/><Relationship Id="rId16" Type="http://schemas.openxmlformats.org/officeDocument/2006/relationships/image" Target="../media/image6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70.png"/><Relationship Id="rId24" Type="http://schemas.openxmlformats.org/officeDocument/2006/relationships/image" Target="../media/image680.png"/><Relationship Id="rId5" Type="http://schemas.openxmlformats.org/officeDocument/2006/relationships/image" Target="../media/image31.png"/><Relationship Id="rId15" Type="http://schemas.openxmlformats.org/officeDocument/2006/relationships/image" Target="../media/image520.png"/><Relationship Id="rId23" Type="http://schemas.openxmlformats.org/officeDocument/2006/relationships/image" Target="../media/image48.png"/><Relationship Id="rId10" Type="http://schemas.openxmlformats.org/officeDocument/2006/relationships/image" Target="../media/image460.png"/><Relationship Id="rId4" Type="http://schemas.openxmlformats.org/officeDocument/2006/relationships/image" Target="../media/image540.png"/><Relationship Id="rId9" Type="http://schemas.openxmlformats.org/officeDocument/2006/relationships/image" Target="../media/image450.png"/><Relationship Id="rId14" Type="http://schemas.openxmlformats.org/officeDocument/2006/relationships/image" Target="../media/image510.png"/><Relationship Id="rId22" Type="http://schemas.openxmlformats.org/officeDocument/2006/relationships/image" Target="../media/image660.png"/><Relationship Id="rId27" Type="http://schemas.openxmlformats.org/officeDocument/2006/relationships/image" Target="../media/image64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500.png"/><Relationship Id="rId26" Type="http://schemas.openxmlformats.org/officeDocument/2006/relationships/image" Target="../media/image630.png"/><Relationship Id="rId3" Type="http://schemas.openxmlformats.org/officeDocument/2006/relationships/image" Target="../media/image530.png"/><Relationship Id="rId21" Type="http://schemas.openxmlformats.org/officeDocument/2006/relationships/image" Target="../media/image610.png"/><Relationship Id="rId7" Type="http://schemas.openxmlformats.org/officeDocument/2006/relationships/image" Target="../media/image34.png"/><Relationship Id="rId12" Type="http://schemas.openxmlformats.org/officeDocument/2006/relationships/image" Target="../media/image490.png"/><Relationship Id="rId25" Type="http://schemas.openxmlformats.org/officeDocument/2006/relationships/image" Target="../media/image621.png"/><Relationship Id="rId2" Type="http://schemas.openxmlformats.org/officeDocument/2006/relationships/image" Target="../media/image590.png"/><Relationship Id="rId16" Type="http://schemas.openxmlformats.org/officeDocument/2006/relationships/image" Target="../media/image6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70.png"/><Relationship Id="rId24" Type="http://schemas.openxmlformats.org/officeDocument/2006/relationships/image" Target="../media/image680.png"/><Relationship Id="rId5" Type="http://schemas.openxmlformats.org/officeDocument/2006/relationships/image" Target="../media/image31.png"/><Relationship Id="rId15" Type="http://schemas.openxmlformats.org/officeDocument/2006/relationships/image" Target="../media/image520.png"/><Relationship Id="rId23" Type="http://schemas.openxmlformats.org/officeDocument/2006/relationships/image" Target="../media/image48.png"/><Relationship Id="rId10" Type="http://schemas.openxmlformats.org/officeDocument/2006/relationships/image" Target="../media/image460.png"/><Relationship Id="rId4" Type="http://schemas.openxmlformats.org/officeDocument/2006/relationships/image" Target="../media/image540.png"/><Relationship Id="rId9" Type="http://schemas.openxmlformats.org/officeDocument/2006/relationships/image" Target="../media/image450.png"/><Relationship Id="rId14" Type="http://schemas.openxmlformats.org/officeDocument/2006/relationships/image" Target="../media/image510.png"/><Relationship Id="rId22" Type="http://schemas.openxmlformats.org/officeDocument/2006/relationships/image" Target="../media/image660.png"/><Relationship Id="rId27" Type="http://schemas.openxmlformats.org/officeDocument/2006/relationships/image" Target="../media/image64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500.png"/><Relationship Id="rId26" Type="http://schemas.openxmlformats.org/officeDocument/2006/relationships/image" Target="../media/image640.png"/><Relationship Id="rId3" Type="http://schemas.openxmlformats.org/officeDocument/2006/relationships/image" Target="../media/image690.png"/><Relationship Id="rId21" Type="http://schemas.openxmlformats.org/officeDocument/2006/relationships/image" Target="../media/image610.png"/><Relationship Id="rId7" Type="http://schemas.openxmlformats.org/officeDocument/2006/relationships/image" Target="../media/image34.png"/><Relationship Id="rId12" Type="http://schemas.openxmlformats.org/officeDocument/2006/relationships/image" Target="../media/image490.png"/><Relationship Id="rId25" Type="http://schemas.openxmlformats.org/officeDocument/2006/relationships/image" Target="../media/image630.png"/><Relationship Id="rId2" Type="http://schemas.openxmlformats.org/officeDocument/2006/relationships/image" Target="../media/image590.png"/><Relationship Id="rId20" Type="http://schemas.openxmlformats.org/officeDocument/2006/relationships/image" Target="../media/image6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70.png"/><Relationship Id="rId24" Type="http://schemas.openxmlformats.org/officeDocument/2006/relationships/image" Target="../media/image710.png"/><Relationship Id="rId5" Type="http://schemas.openxmlformats.org/officeDocument/2006/relationships/image" Target="../media/image31.png"/><Relationship Id="rId15" Type="http://schemas.openxmlformats.org/officeDocument/2006/relationships/image" Target="../media/image520.png"/><Relationship Id="rId23" Type="http://schemas.openxmlformats.org/officeDocument/2006/relationships/image" Target="../media/image48.png"/><Relationship Id="rId10" Type="http://schemas.openxmlformats.org/officeDocument/2006/relationships/image" Target="../media/image460.png"/><Relationship Id="rId4" Type="http://schemas.openxmlformats.org/officeDocument/2006/relationships/image" Target="../media/image700.png"/><Relationship Id="rId9" Type="http://schemas.openxmlformats.org/officeDocument/2006/relationships/image" Target="../media/image450.png"/><Relationship Id="rId14" Type="http://schemas.openxmlformats.org/officeDocument/2006/relationships/image" Target="../media/image510.png"/><Relationship Id="rId22" Type="http://schemas.openxmlformats.org/officeDocument/2006/relationships/image" Target="../media/image620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500.png"/><Relationship Id="rId26" Type="http://schemas.openxmlformats.org/officeDocument/2006/relationships/image" Target="../media/image640.png"/><Relationship Id="rId3" Type="http://schemas.openxmlformats.org/officeDocument/2006/relationships/image" Target="../media/image690.png"/><Relationship Id="rId21" Type="http://schemas.openxmlformats.org/officeDocument/2006/relationships/image" Target="../media/image610.png"/><Relationship Id="rId7" Type="http://schemas.openxmlformats.org/officeDocument/2006/relationships/image" Target="../media/image34.png"/><Relationship Id="rId12" Type="http://schemas.openxmlformats.org/officeDocument/2006/relationships/image" Target="../media/image490.png"/><Relationship Id="rId25" Type="http://schemas.openxmlformats.org/officeDocument/2006/relationships/image" Target="../media/image630.png"/><Relationship Id="rId2" Type="http://schemas.openxmlformats.org/officeDocument/2006/relationships/image" Target="../media/image590.png"/><Relationship Id="rId20" Type="http://schemas.openxmlformats.org/officeDocument/2006/relationships/image" Target="../media/image6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70.png"/><Relationship Id="rId24" Type="http://schemas.openxmlformats.org/officeDocument/2006/relationships/image" Target="../media/image710.png"/><Relationship Id="rId5" Type="http://schemas.openxmlformats.org/officeDocument/2006/relationships/image" Target="../media/image31.png"/><Relationship Id="rId15" Type="http://schemas.openxmlformats.org/officeDocument/2006/relationships/image" Target="../media/image520.png"/><Relationship Id="rId23" Type="http://schemas.openxmlformats.org/officeDocument/2006/relationships/image" Target="../media/image48.png"/><Relationship Id="rId10" Type="http://schemas.openxmlformats.org/officeDocument/2006/relationships/image" Target="../media/image460.png"/><Relationship Id="rId4" Type="http://schemas.openxmlformats.org/officeDocument/2006/relationships/image" Target="../media/image700.png"/><Relationship Id="rId9" Type="http://schemas.openxmlformats.org/officeDocument/2006/relationships/image" Target="../media/image450.png"/><Relationship Id="rId14" Type="http://schemas.openxmlformats.org/officeDocument/2006/relationships/image" Target="../media/image510.png"/><Relationship Id="rId22" Type="http://schemas.openxmlformats.org/officeDocument/2006/relationships/image" Target="../media/image62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500.png"/><Relationship Id="rId26" Type="http://schemas.openxmlformats.org/officeDocument/2006/relationships/image" Target="../media/image640.png"/><Relationship Id="rId3" Type="http://schemas.openxmlformats.org/officeDocument/2006/relationships/image" Target="../media/image690.png"/><Relationship Id="rId21" Type="http://schemas.openxmlformats.org/officeDocument/2006/relationships/image" Target="../media/image610.png"/><Relationship Id="rId7" Type="http://schemas.openxmlformats.org/officeDocument/2006/relationships/image" Target="../media/image34.png"/><Relationship Id="rId12" Type="http://schemas.openxmlformats.org/officeDocument/2006/relationships/image" Target="../media/image490.png"/><Relationship Id="rId25" Type="http://schemas.openxmlformats.org/officeDocument/2006/relationships/image" Target="../media/image630.png"/><Relationship Id="rId2" Type="http://schemas.openxmlformats.org/officeDocument/2006/relationships/image" Target="../media/image590.png"/><Relationship Id="rId20" Type="http://schemas.openxmlformats.org/officeDocument/2006/relationships/image" Target="../media/image600.png"/><Relationship Id="rId29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70.png"/><Relationship Id="rId24" Type="http://schemas.openxmlformats.org/officeDocument/2006/relationships/image" Target="../media/image710.png"/><Relationship Id="rId5" Type="http://schemas.openxmlformats.org/officeDocument/2006/relationships/image" Target="../media/image31.png"/><Relationship Id="rId15" Type="http://schemas.openxmlformats.org/officeDocument/2006/relationships/image" Target="../media/image520.png"/><Relationship Id="rId23" Type="http://schemas.openxmlformats.org/officeDocument/2006/relationships/image" Target="../media/image48.png"/><Relationship Id="rId28" Type="http://schemas.openxmlformats.org/officeDocument/2006/relationships/image" Target="../media/image730.png"/><Relationship Id="rId10" Type="http://schemas.openxmlformats.org/officeDocument/2006/relationships/image" Target="../media/image460.png"/><Relationship Id="rId4" Type="http://schemas.openxmlformats.org/officeDocument/2006/relationships/image" Target="../media/image700.png"/><Relationship Id="rId9" Type="http://schemas.openxmlformats.org/officeDocument/2006/relationships/image" Target="../media/image450.png"/><Relationship Id="rId14" Type="http://schemas.openxmlformats.org/officeDocument/2006/relationships/image" Target="../media/image510.png"/><Relationship Id="rId22" Type="http://schemas.openxmlformats.org/officeDocument/2006/relationships/image" Target="../media/image620.png"/><Relationship Id="rId27" Type="http://schemas.openxmlformats.org/officeDocument/2006/relationships/image" Target="../media/image72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500.png"/><Relationship Id="rId26" Type="http://schemas.openxmlformats.org/officeDocument/2006/relationships/image" Target="../media/image640.png"/><Relationship Id="rId3" Type="http://schemas.openxmlformats.org/officeDocument/2006/relationships/image" Target="../media/image690.png"/><Relationship Id="rId21" Type="http://schemas.openxmlformats.org/officeDocument/2006/relationships/image" Target="../media/image610.png"/><Relationship Id="rId7" Type="http://schemas.openxmlformats.org/officeDocument/2006/relationships/image" Target="../media/image34.png"/><Relationship Id="rId12" Type="http://schemas.openxmlformats.org/officeDocument/2006/relationships/image" Target="../media/image490.png"/><Relationship Id="rId25" Type="http://schemas.openxmlformats.org/officeDocument/2006/relationships/image" Target="../media/image630.png"/><Relationship Id="rId2" Type="http://schemas.openxmlformats.org/officeDocument/2006/relationships/image" Target="../media/image590.png"/><Relationship Id="rId20" Type="http://schemas.openxmlformats.org/officeDocument/2006/relationships/image" Target="../media/image6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70.png"/><Relationship Id="rId24" Type="http://schemas.openxmlformats.org/officeDocument/2006/relationships/image" Target="../media/image75.png"/><Relationship Id="rId5" Type="http://schemas.openxmlformats.org/officeDocument/2006/relationships/image" Target="../media/image31.png"/><Relationship Id="rId15" Type="http://schemas.openxmlformats.org/officeDocument/2006/relationships/image" Target="../media/image520.png"/><Relationship Id="rId23" Type="http://schemas.openxmlformats.org/officeDocument/2006/relationships/image" Target="../media/image48.png"/><Relationship Id="rId10" Type="http://schemas.openxmlformats.org/officeDocument/2006/relationships/image" Target="../media/image460.png"/><Relationship Id="rId4" Type="http://schemas.openxmlformats.org/officeDocument/2006/relationships/image" Target="../media/image700.png"/><Relationship Id="rId9" Type="http://schemas.openxmlformats.org/officeDocument/2006/relationships/image" Target="../media/image450.png"/><Relationship Id="rId14" Type="http://schemas.openxmlformats.org/officeDocument/2006/relationships/image" Target="../media/image510.png"/><Relationship Id="rId22" Type="http://schemas.openxmlformats.org/officeDocument/2006/relationships/image" Target="../media/image620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500.png"/><Relationship Id="rId26" Type="http://schemas.openxmlformats.org/officeDocument/2006/relationships/image" Target="../media/image640.png"/><Relationship Id="rId3" Type="http://schemas.openxmlformats.org/officeDocument/2006/relationships/image" Target="../media/image690.png"/><Relationship Id="rId21" Type="http://schemas.openxmlformats.org/officeDocument/2006/relationships/image" Target="../media/image610.png"/><Relationship Id="rId7" Type="http://schemas.openxmlformats.org/officeDocument/2006/relationships/image" Target="../media/image34.png"/><Relationship Id="rId12" Type="http://schemas.openxmlformats.org/officeDocument/2006/relationships/image" Target="../media/image490.png"/><Relationship Id="rId25" Type="http://schemas.openxmlformats.org/officeDocument/2006/relationships/image" Target="../media/image630.png"/><Relationship Id="rId2" Type="http://schemas.openxmlformats.org/officeDocument/2006/relationships/image" Target="../media/image590.png"/><Relationship Id="rId20" Type="http://schemas.openxmlformats.org/officeDocument/2006/relationships/image" Target="../media/image6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70.png"/><Relationship Id="rId24" Type="http://schemas.openxmlformats.org/officeDocument/2006/relationships/image" Target="../media/image75.png"/><Relationship Id="rId5" Type="http://schemas.openxmlformats.org/officeDocument/2006/relationships/image" Target="../media/image31.png"/><Relationship Id="rId15" Type="http://schemas.openxmlformats.org/officeDocument/2006/relationships/image" Target="../media/image520.png"/><Relationship Id="rId23" Type="http://schemas.openxmlformats.org/officeDocument/2006/relationships/image" Target="../media/image48.png"/><Relationship Id="rId10" Type="http://schemas.openxmlformats.org/officeDocument/2006/relationships/image" Target="../media/image460.png"/><Relationship Id="rId4" Type="http://schemas.openxmlformats.org/officeDocument/2006/relationships/image" Target="../media/image700.png"/><Relationship Id="rId9" Type="http://schemas.openxmlformats.org/officeDocument/2006/relationships/image" Target="../media/image450.png"/><Relationship Id="rId14" Type="http://schemas.openxmlformats.org/officeDocument/2006/relationships/image" Target="../media/image510.png"/><Relationship Id="rId22" Type="http://schemas.openxmlformats.org/officeDocument/2006/relationships/image" Target="../media/image620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500.png"/><Relationship Id="rId26" Type="http://schemas.openxmlformats.org/officeDocument/2006/relationships/image" Target="../media/image640.png"/><Relationship Id="rId3" Type="http://schemas.openxmlformats.org/officeDocument/2006/relationships/image" Target="../media/image690.png"/><Relationship Id="rId21" Type="http://schemas.openxmlformats.org/officeDocument/2006/relationships/image" Target="../media/image610.png"/><Relationship Id="rId7" Type="http://schemas.openxmlformats.org/officeDocument/2006/relationships/image" Target="../media/image34.png"/><Relationship Id="rId12" Type="http://schemas.openxmlformats.org/officeDocument/2006/relationships/image" Target="../media/image490.png"/><Relationship Id="rId25" Type="http://schemas.openxmlformats.org/officeDocument/2006/relationships/image" Target="../media/image630.png"/><Relationship Id="rId2" Type="http://schemas.openxmlformats.org/officeDocument/2006/relationships/image" Target="../media/image590.png"/><Relationship Id="rId20" Type="http://schemas.openxmlformats.org/officeDocument/2006/relationships/image" Target="../media/image6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70.png"/><Relationship Id="rId24" Type="http://schemas.openxmlformats.org/officeDocument/2006/relationships/image" Target="../media/image75.png"/><Relationship Id="rId5" Type="http://schemas.openxmlformats.org/officeDocument/2006/relationships/image" Target="../media/image31.png"/><Relationship Id="rId15" Type="http://schemas.openxmlformats.org/officeDocument/2006/relationships/image" Target="../media/image520.png"/><Relationship Id="rId23" Type="http://schemas.openxmlformats.org/officeDocument/2006/relationships/image" Target="../media/image48.png"/><Relationship Id="rId10" Type="http://schemas.openxmlformats.org/officeDocument/2006/relationships/image" Target="../media/image460.png"/><Relationship Id="rId4" Type="http://schemas.openxmlformats.org/officeDocument/2006/relationships/image" Target="../media/image700.png"/><Relationship Id="rId9" Type="http://schemas.openxmlformats.org/officeDocument/2006/relationships/image" Target="../media/image450.png"/><Relationship Id="rId14" Type="http://schemas.openxmlformats.org/officeDocument/2006/relationships/image" Target="../media/image510.png"/><Relationship Id="rId22" Type="http://schemas.openxmlformats.org/officeDocument/2006/relationships/image" Target="../media/image620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26" Type="http://schemas.openxmlformats.org/officeDocument/2006/relationships/image" Target="../media/image94.png"/><Relationship Id="rId3" Type="http://schemas.openxmlformats.org/officeDocument/2006/relationships/image" Target="../media/image77.png"/><Relationship Id="rId21" Type="http://schemas.openxmlformats.org/officeDocument/2006/relationships/image" Target="../media/image460.png"/><Relationship Id="rId7" Type="http://schemas.openxmlformats.org/officeDocument/2006/relationships/image" Target="../media/image34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5" Type="http://schemas.openxmlformats.org/officeDocument/2006/relationships/image" Target="../media/image93.png"/><Relationship Id="rId2" Type="http://schemas.openxmlformats.org/officeDocument/2006/relationships/image" Target="../media/image76.png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11" Type="http://schemas.openxmlformats.org/officeDocument/2006/relationships/image" Target="../media/image82.png"/><Relationship Id="rId24" Type="http://schemas.openxmlformats.org/officeDocument/2006/relationships/image" Target="../media/image92.png"/><Relationship Id="rId5" Type="http://schemas.openxmlformats.org/officeDocument/2006/relationships/image" Target="../media/image32.png"/><Relationship Id="rId15" Type="http://schemas.openxmlformats.org/officeDocument/2006/relationships/image" Target="../media/image86.png"/><Relationship Id="rId23" Type="http://schemas.openxmlformats.org/officeDocument/2006/relationships/image" Target="../media/image48.png"/><Relationship Id="rId28" Type="http://schemas.openxmlformats.org/officeDocument/2006/relationships/image" Target="../media/image96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78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470.png"/><Relationship Id="rId27" Type="http://schemas.openxmlformats.org/officeDocument/2006/relationships/image" Target="../media/image95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26" Type="http://schemas.openxmlformats.org/officeDocument/2006/relationships/image" Target="../media/image101.png"/><Relationship Id="rId3" Type="http://schemas.openxmlformats.org/officeDocument/2006/relationships/image" Target="../media/image77.png"/><Relationship Id="rId21" Type="http://schemas.openxmlformats.org/officeDocument/2006/relationships/image" Target="../media/image460.png"/><Relationship Id="rId7" Type="http://schemas.openxmlformats.org/officeDocument/2006/relationships/image" Target="../media/image9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5" Type="http://schemas.openxmlformats.org/officeDocument/2006/relationships/image" Target="../media/image93.png"/><Relationship Id="rId2" Type="http://schemas.openxmlformats.org/officeDocument/2006/relationships/image" Target="../media/image97.png"/><Relationship Id="rId16" Type="http://schemas.openxmlformats.org/officeDocument/2006/relationships/image" Target="../media/image87.png"/><Relationship Id="rId20" Type="http://schemas.openxmlformats.org/officeDocument/2006/relationships/image" Target="../media/image99.png"/><Relationship Id="rId29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11" Type="http://schemas.openxmlformats.org/officeDocument/2006/relationships/image" Target="../media/image82.png"/><Relationship Id="rId24" Type="http://schemas.openxmlformats.org/officeDocument/2006/relationships/image" Target="../media/image92.png"/><Relationship Id="rId5" Type="http://schemas.openxmlformats.org/officeDocument/2006/relationships/image" Target="../media/image32.png"/><Relationship Id="rId15" Type="http://schemas.openxmlformats.org/officeDocument/2006/relationships/image" Target="../media/image86.png"/><Relationship Id="rId23" Type="http://schemas.openxmlformats.org/officeDocument/2006/relationships/image" Target="../media/image100.png"/><Relationship Id="rId28" Type="http://schemas.openxmlformats.org/officeDocument/2006/relationships/image" Target="../media/image102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78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470.png"/><Relationship Id="rId27" Type="http://schemas.openxmlformats.org/officeDocument/2006/relationships/image" Target="../media/image95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100.png"/><Relationship Id="rId26" Type="http://schemas.openxmlformats.org/officeDocument/2006/relationships/image" Target="../media/image103.png"/><Relationship Id="rId3" Type="http://schemas.openxmlformats.org/officeDocument/2006/relationships/image" Target="../media/image77.png"/><Relationship Id="rId21" Type="http://schemas.openxmlformats.org/officeDocument/2006/relationships/image" Target="../media/image101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5" Type="http://schemas.openxmlformats.org/officeDocument/2006/relationships/image" Target="../media/image10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11" Type="http://schemas.openxmlformats.org/officeDocument/2006/relationships/image" Target="../media/image84.png"/><Relationship Id="rId24" Type="http://schemas.openxmlformats.org/officeDocument/2006/relationships/image" Target="../media/image104.png"/><Relationship Id="rId5" Type="http://schemas.openxmlformats.org/officeDocument/2006/relationships/image" Target="../media/image79.png"/><Relationship Id="rId15" Type="http://schemas.openxmlformats.org/officeDocument/2006/relationships/image" Target="../media/image88.png"/><Relationship Id="rId23" Type="http://schemas.openxmlformats.org/officeDocument/2006/relationships/image" Target="../media/image102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Relationship Id="rId22" Type="http://schemas.openxmlformats.org/officeDocument/2006/relationships/image" Target="../media/image9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100.png"/><Relationship Id="rId26" Type="http://schemas.openxmlformats.org/officeDocument/2006/relationships/image" Target="../media/image107.png"/><Relationship Id="rId3" Type="http://schemas.openxmlformats.org/officeDocument/2006/relationships/image" Target="../media/image77.png"/><Relationship Id="rId21" Type="http://schemas.openxmlformats.org/officeDocument/2006/relationships/image" Target="../media/image101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5" Type="http://schemas.openxmlformats.org/officeDocument/2006/relationships/image" Target="../media/image10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11" Type="http://schemas.openxmlformats.org/officeDocument/2006/relationships/image" Target="../media/image84.png"/><Relationship Id="rId24" Type="http://schemas.openxmlformats.org/officeDocument/2006/relationships/image" Target="../media/image103.png"/><Relationship Id="rId5" Type="http://schemas.openxmlformats.org/officeDocument/2006/relationships/image" Target="../media/image79.png"/><Relationship Id="rId15" Type="http://schemas.openxmlformats.org/officeDocument/2006/relationships/image" Target="../media/image88.png"/><Relationship Id="rId23" Type="http://schemas.openxmlformats.org/officeDocument/2006/relationships/image" Target="../media/image102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Relationship Id="rId22" Type="http://schemas.openxmlformats.org/officeDocument/2006/relationships/image" Target="../media/image95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18" Type="http://schemas.openxmlformats.org/officeDocument/2006/relationships/image" Target="../media/image93.png"/><Relationship Id="rId26" Type="http://schemas.openxmlformats.org/officeDocument/2006/relationships/image" Target="../media/image103.png"/><Relationship Id="rId3" Type="http://schemas.openxmlformats.org/officeDocument/2006/relationships/image" Target="../media/image77.png"/><Relationship Id="rId21" Type="http://schemas.openxmlformats.org/officeDocument/2006/relationships/image" Target="../media/image102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92.png"/><Relationship Id="rId25" Type="http://schemas.openxmlformats.org/officeDocument/2006/relationships/image" Target="../media/image10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0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24" Type="http://schemas.openxmlformats.org/officeDocument/2006/relationships/image" Target="../media/image106.png"/><Relationship Id="rId5" Type="http://schemas.openxmlformats.org/officeDocument/2006/relationships/image" Target="../media/image79.png"/><Relationship Id="rId15" Type="http://schemas.openxmlformats.org/officeDocument/2006/relationships/image" Target="../media/image89.png"/><Relationship Id="rId23" Type="http://schemas.openxmlformats.org/officeDocument/2006/relationships/image" Target="../media/image109.png"/><Relationship Id="rId10" Type="http://schemas.openxmlformats.org/officeDocument/2006/relationships/image" Target="../media/image84.png"/><Relationship Id="rId19" Type="http://schemas.openxmlformats.org/officeDocument/2006/relationships/image" Target="../media/image101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Relationship Id="rId22" Type="http://schemas.openxmlformats.org/officeDocument/2006/relationships/image" Target="../media/image108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26" Type="http://schemas.openxmlformats.org/officeDocument/2006/relationships/image" Target="../media/image110.png"/><Relationship Id="rId3" Type="http://schemas.openxmlformats.org/officeDocument/2006/relationships/image" Target="../media/image77.png"/><Relationship Id="rId21" Type="http://schemas.openxmlformats.org/officeDocument/2006/relationships/image" Target="../media/image95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108.png"/><Relationship Id="rId25" Type="http://schemas.openxmlformats.org/officeDocument/2006/relationships/image" Target="../media/image10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90.png"/><Relationship Id="rId20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24" Type="http://schemas.openxmlformats.org/officeDocument/2006/relationships/image" Target="../media/image106.png"/><Relationship Id="rId5" Type="http://schemas.openxmlformats.org/officeDocument/2006/relationships/image" Target="../media/image79.png"/><Relationship Id="rId15" Type="http://schemas.openxmlformats.org/officeDocument/2006/relationships/image" Target="../media/image89.png"/><Relationship Id="rId23" Type="http://schemas.openxmlformats.org/officeDocument/2006/relationships/image" Target="../media/image109.png"/><Relationship Id="rId10" Type="http://schemas.openxmlformats.org/officeDocument/2006/relationships/image" Target="../media/image84.png"/><Relationship Id="rId19" Type="http://schemas.openxmlformats.org/officeDocument/2006/relationships/image" Target="../media/image93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Relationship Id="rId22" Type="http://schemas.openxmlformats.org/officeDocument/2006/relationships/image" Target="../media/image102.png"/><Relationship Id="rId27" Type="http://schemas.openxmlformats.org/officeDocument/2006/relationships/image" Target="../media/image103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112.png"/><Relationship Id="rId18" Type="http://schemas.openxmlformats.org/officeDocument/2006/relationships/image" Target="../media/image113.png"/><Relationship Id="rId26" Type="http://schemas.openxmlformats.org/officeDocument/2006/relationships/image" Target="../media/image116.png"/><Relationship Id="rId3" Type="http://schemas.openxmlformats.org/officeDocument/2006/relationships/image" Target="../media/image77.png"/><Relationship Id="rId21" Type="http://schemas.openxmlformats.org/officeDocument/2006/relationships/image" Target="../media/image101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90.png"/><Relationship Id="rId25" Type="http://schemas.openxmlformats.org/officeDocument/2006/relationships/image" Target="../media/image11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29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1" Type="http://schemas.openxmlformats.org/officeDocument/2006/relationships/image" Target="../media/image85.png"/><Relationship Id="rId24" Type="http://schemas.openxmlformats.org/officeDocument/2006/relationships/image" Target="../media/image114.png"/><Relationship Id="rId5" Type="http://schemas.openxmlformats.org/officeDocument/2006/relationships/image" Target="../media/image79.png"/><Relationship Id="rId15" Type="http://schemas.openxmlformats.org/officeDocument/2006/relationships/image" Target="../media/image88.png"/><Relationship Id="rId23" Type="http://schemas.openxmlformats.org/officeDocument/2006/relationships/image" Target="../media/image102.png"/><Relationship Id="rId28" Type="http://schemas.openxmlformats.org/officeDocument/2006/relationships/image" Target="../media/image103.png"/><Relationship Id="rId10" Type="http://schemas.openxmlformats.org/officeDocument/2006/relationships/image" Target="../media/image84.png"/><Relationship Id="rId19" Type="http://schemas.openxmlformats.org/officeDocument/2006/relationships/image" Target="../media/image92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7.png"/><Relationship Id="rId22" Type="http://schemas.openxmlformats.org/officeDocument/2006/relationships/image" Target="../media/image95.png"/><Relationship Id="rId27" Type="http://schemas.openxmlformats.org/officeDocument/2006/relationships/image" Target="../media/image117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26" Type="http://schemas.openxmlformats.org/officeDocument/2006/relationships/image" Target="../media/image124.png"/><Relationship Id="rId3" Type="http://schemas.openxmlformats.org/officeDocument/2006/relationships/image" Target="../media/image77.png"/><Relationship Id="rId21" Type="http://schemas.openxmlformats.org/officeDocument/2006/relationships/image" Target="../media/image95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120.png"/><Relationship Id="rId25" Type="http://schemas.openxmlformats.org/officeDocument/2006/relationships/image" Target="../media/image12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90.png"/><Relationship Id="rId20" Type="http://schemas.openxmlformats.org/officeDocument/2006/relationships/image" Target="../media/image101.png"/><Relationship Id="rId29" Type="http://schemas.openxmlformats.org/officeDocument/2006/relationships/image" Target="../media/image1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9.png"/><Relationship Id="rId11" Type="http://schemas.openxmlformats.org/officeDocument/2006/relationships/image" Target="../media/image85.png"/><Relationship Id="rId24" Type="http://schemas.openxmlformats.org/officeDocument/2006/relationships/image" Target="../media/image122.png"/><Relationship Id="rId5" Type="http://schemas.openxmlformats.org/officeDocument/2006/relationships/image" Target="../media/image79.png"/><Relationship Id="rId15" Type="http://schemas.openxmlformats.org/officeDocument/2006/relationships/image" Target="../media/image89.png"/><Relationship Id="rId23" Type="http://schemas.openxmlformats.org/officeDocument/2006/relationships/image" Target="../media/image121.png"/><Relationship Id="rId28" Type="http://schemas.openxmlformats.org/officeDocument/2006/relationships/image" Target="../media/image125.png"/><Relationship Id="rId10" Type="http://schemas.openxmlformats.org/officeDocument/2006/relationships/image" Target="../media/image84.png"/><Relationship Id="rId19" Type="http://schemas.openxmlformats.org/officeDocument/2006/relationships/image" Target="../media/image93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Relationship Id="rId22" Type="http://schemas.openxmlformats.org/officeDocument/2006/relationships/image" Target="../media/image102.png"/><Relationship Id="rId27" Type="http://schemas.openxmlformats.org/officeDocument/2006/relationships/image" Target="../media/image103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101.png"/><Relationship Id="rId18" Type="http://schemas.openxmlformats.org/officeDocument/2006/relationships/image" Target="../media/image107.png"/><Relationship Id="rId3" Type="http://schemas.openxmlformats.org/officeDocument/2006/relationships/image" Target="../media/image77.png"/><Relationship Id="rId21" Type="http://schemas.openxmlformats.org/officeDocument/2006/relationships/image" Target="../media/image1110.png"/><Relationship Id="rId7" Type="http://schemas.openxmlformats.org/officeDocument/2006/relationships/image" Target="../media/image85.png"/><Relationship Id="rId12" Type="http://schemas.openxmlformats.org/officeDocument/2006/relationships/image" Target="../media/image93.png"/><Relationship Id="rId17" Type="http://schemas.openxmlformats.org/officeDocument/2006/relationships/image" Target="../media/image10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09.png"/><Relationship Id="rId20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1" Type="http://schemas.openxmlformats.org/officeDocument/2006/relationships/image" Target="../media/image92.png"/><Relationship Id="rId5" Type="http://schemas.openxmlformats.org/officeDocument/2006/relationships/image" Target="../media/image79.png"/><Relationship Id="rId15" Type="http://schemas.openxmlformats.org/officeDocument/2006/relationships/image" Target="../media/image102.png"/><Relationship Id="rId10" Type="http://schemas.openxmlformats.org/officeDocument/2006/relationships/image" Target="../media/image108.png"/><Relationship Id="rId19" Type="http://schemas.openxmlformats.org/officeDocument/2006/relationships/image" Target="../media/image110.png"/><Relationship Id="rId4" Type="http://schemas.openxmlformats.org/officeDocument/2006/relationships/image" Target="../media/image78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Relationship Id="rId22" Type="http://schemas.openxmlformats.org/officeDocument/2006/relationships/image" Target="../media/image1120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127.png"/><Relationship Id="rId7" Type="http://schemas.openxmlformats.org/officeDocument/2006/relationships/image" Target="../media/image85.png"/><Relationship Id="rId12" Type="http://schemas.openxmlformats.org/officeDocument/2006/relationships/image" Target="../media/image11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1" Type="http://schemas.openxmlformats.org/officeDocument/2006/relationships/image" Target="../media/image1110.png"/><Relationship Id="rId5" Type="http://schemas.openxmlformats.org/officeDocument/2006/relationships/image" Target="../media/image78.png"/><Relationship Id="rId10" Type="http://schemas.openxmlformats.org/officeDocument/2006/relationships/image" Target="../media/image92.png"/><Relationship Id="rId4" Type="http://schemas.openxmlformats.org/officeDocument/2006/relationships/image" Target="../media/image77.png"/><Relationship Id="rId9" Type="http://schemas.openxmlformats.org/officeDocument/2006/relationships/image" Target="../media/image90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127.png"/><Relationship Id="rId7" Type="http://schemas.openxmlformats.org/officeDocument/2006/relationships/image" Target="../media/image85.png"/><Relationship Id="rId12" Type="http://schemas.openxmlformats.org/officeDocument/2006/relationships/image" Target="../media/image11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1" Type="http://schemas.openxmlformats.org/officeDocument/2006/relationships/image" Target="../media/image1110.png"/><Relationship Id="rId5" Type="http://schemas.openxmlformats.org/officeDocument/2006/relationships/image" Target="../media/image78.png"/><Relationship Id="rId10" Type="http://schemas.openxmlformats.org/officeDocument/2006/relationships/image" Target="../media/image92.png"/><Relationship Id="rId4" Type="http://schemas.openxmlformats.org/officeDocument/2006/relationships/image" Target="../media/image77.png"/><Relationship Id="rId9" Type="http://schemas.openxmlformats.org/officeDocument/2006/relationships/image" Target="../media/image90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332656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O distúrbio de gravidade é uma quantidade muito conhecida na geodesia, mas parece ser menos conhecida em geofísica</a:t>
            </a:r>
            <a:endParaRPr lang="pt-BR" sz="36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864523" y="3591014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Nesse sentido, é necessário definir o distúrbio de gravidade e a sua diferença em relação as anomalias de gravidade</a:t>
            </a:r>
            <a:endParaRPr lang="pt-BR" sz="36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35496" y="6505599"/>
            <a:ext cx="1951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Hackney et al. (2003)</a:t>
            </a:r>
          </a:p>
        </p:txBody>
      </p:sp>
    </p:spTree>
    <p:extLst>
      <p:ext uri="{BB962C8B-B14F-4D97-AF65-F5344CB8AC3E}">
        <p14:creationId xmlns:p14="http://schemas.microsoft.com/office/powerpoint/2010/main" val="131396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9200"/>
            <a:ext cx="3600000" cy="36000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5496" y="44624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Considere um corpo com massa unitária parado sobre a superfície da Terra</a:t>
            </a:r>
            <a:endParaRPr lang="pt-BR" sz="2400" dirty="0"/>
          </a:p>
        </p:txBody>
      </p:sp>
      <p:sp>
        <p:nvSpPr>
          <p:cNvPr id="10" name="Retângulo 9"/>
          <p:cNvSpPr/>
          <p:nvPr/>
        </p:nvSpPr>
        <p:spPr>
          <a:xfrm>
            <a:off x="-103279" y="5183614"/>
            <a:ext cx="1938975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000" dirty="0"/>
              <a:t>http://www.guiageo-americas.com/mapas/globo-america.htm</a:t>
            </a:r>
          </a:p>
        </p:txBody>
      </p:sp>
      <p:cxnSp>
        <p:nvCxnSpPr>
          <p:cNvPr id="6" name="Conector reto 5"/>
          <p:cNvCxnSpPr/>
          <p:nvPr/>
        </p:nvCxnSpPr>
        <p:spPr>
          <a:xfrm flipV="1">
            <a:off x="1979512" y="1251858"/>
            <a:ext cx="0" cy="46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o 10"/>
          <p:cNvSpPr/>
          <p:nvPr/>
        </p:nvSpPr>
        <p:spPr>
          <a:xfrm>
            <a:off x="1700259" y="144880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115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9200"/>
            <a:ext cx="3600000" cy="36000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5496" y="44624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Considere um corpo com massa unitária parado sobre a superfície da Terra</a:t>
            </a:r>
            <a:endParaRPr lang="pt-BR" sz="2400" dirty="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1979512" y="1251858"/>
            <a:ext cx="0" cy="46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o 10"/>
          <p:cNvSpPr/>
          <p:nvPr/>
        </p:nvSpPr>
        <p:spPr>
          <a:xfrm>
            <a:off x="1700259" y="144880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-103279" y="5183614"/>
            <a:ext cx="1938975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000" dirty="0"/>
              <a:t>http://www.guiageo-americas.com/mapas/globo-america.htm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4135582" y="116632"/>
            <a:ext cx="50292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smtClean="0"/>
              <a:t>Este </a:t>
            </a:r>
            <a:r>
              <a:rPr lang="en-US" sz="2400" dirty="0" err="1" smtClean="0"/>
              <a:t>corpo</a:t>
            </a:r>
            <a:r>
              <a:rPr lang="en-US" sz="2400" dirty="0" smtClean="0"/>
              <a:t> </a:t>
            </a:r>
            <a:r>
              <a:rPr lang="en-US" sz="2400" dirty="0" err="1" smtClean="0"/>
              <a:t>experimenta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força</a:t>
            </a:r>
            <a:r>
              <a:rPr lang="en-US" sz="2400" dirty="0" smtClean="0"/>
              <a:t> </a:t>
            </a:r>
            <a:r>
              <a:rPr lang="en-US" sz="2400" dirty="0" err="1" smtClean="0"/>
              <a:t>gravitacional</a:t>
            </a:r>
            <a:r>
              <a:rPr lang="en-US" sz="2400" dirty="0" smtClean="0"/>
              <a:t> e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força</a:t>
            </a:r>
            <a:r>
              <a:rPr lang="en-US" sz="2400" dirty="0" smtClean="0"/>
              <a:t>† </a:t>
            </a:r>
            <a:r>
              <a:rPr lang="en-US" sz="2400" dirty="0" err="1" smtClean="0"/>
              <a:t>centrífuga</a:t>
            </a:r>
            <a:r>
              <a:rPr lang="en-US" sz="2400" dirty="0" smtClean="0"/>
              <a:t>. A </a:t>
            </a:r>
            <a:r>
              <a:rPr lang="en-US" sz="2400" dirty="0" err="1" smtClean="0"/>
              <a:t>resultante</a:t>
            </a:r>
            <a:r>
              <a:rPr lang="en-US" sz="2400" dirty="0" smtClean="0"/>
              <a:t> </a:t>
            </a:r>
            <a:r>
              <a:rPr lang="en-US" sz="2400" dirty="0" err="1" smtClean="0"/>
              <a:t>destas</a:t>
            </a:r>
            <a:r>
              <a:rPr lang="en-US" sz="2400" dirty="0" smtClean="0"/>
              <a:t> </a:t>
            </a:r>
            <a:r>
              <a:rPr lang="en-US" sz="2400" dirty="0" err="1" smtClean="0"/>
              <a:t>duas</a:t>
            </a:r>
            <a:r>
              <a:rPr lang="en-US" sz="2400" dirty="0" smtClean="0"/>
              <a:t> “</a:t>
            </a:r>
            <a:r>
              <a:rPr lang="en-US" sz="2400" dirty="0" err="1" smtClean="0"/>
              <a:t>forças</a:t>
            </a:r>
            <a:r>
              <a:rPr lang="en-US" sz="2400" dirty="0" smtClean="0"/>
              <a:t>” é </a:t>
            </a:r>
            <a:r>
              <a:rPr lang="en-US" sz="2400" dirty="0" err="1" smtClean="0"/>
              <a:t>chamada</a:t>
            </a:r>
            <a:r>
              <a:rPr lang="en-US" sz="2400" dirty="0" smtClean="0"/>
              <a:t> </a:t>
            </a:r>
            <a:r>
              <a:rPr lang="en-US" sz="2400" b="1" dirty="0" err="1" smtClean="0"/>
              <a:t>vetor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gravidade</a:t>
            </a:r>
            <a:r>
              <a:rPr lang="en-US" sz="2400" dirty="0" smtClean="0"/>
              <a:t>‡ e </a:t>
            </a:r>
            <a:r>
              <a:rPr lang="en-US" sz="2400" dirty="0" err="1" smtClean="0"/>
              <a:t>sua</a:t>
            </a:r>
            <a:r>
              <a:rPr lang="en-US" sz="2400" dirty="0" smtClean="0"/>
              <a:t> amplitude é </a:t>
            </a:r>
            <a:r>
              <a:rPr lang="en-US" sz="2400" dirty="0" err="1" smtClean="0"/>
              <a:t>chamada</a:t>
            </a:r>
            <a:r>
              <a:rPr lang="en-US" sz="2400" dirty="0" smtClean="0"/>
              <a:t>, </a:t>
            </a:r>
            <a:r>
              <a:rPr lang="en-US" sz="2400" dirty="0" err="1" smtClean="0"/>
              <a:t>simplesmente</a:t>
            </a:r>
            <a:r>
              <a:rPr lang="en-US" sz="2400" dirty="0" smtClean="0"/>
              <a:t>, </a:t>
            </a:r>
            <a:r>
              <a:rPr lang="en-US" sz="2400" b="1" dirty="0" err="1" smtClean="0"/>
              <a:t>gravidade</a:t>
            </a:r>
            <a:r>
              <a:rPr lang="en-US" sz="2400" dirty="0" smtClean="0"/>
              <a:t>‡ </a:t>
            </a:r>
            <a:r>
              <a:rPr lang="pt-BR" sz="2400" dirty="0" smtClean="0"/>
              <a:t>(</a:t>
            </a:r>
            <a:r>
              <a:rPr lang="pt-BR" sz="2400" dirty="0" err="1"/>
              <a:t>Hofmann-Wellenhof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2005).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6446" y="6351711"/>
            <a:ext cx="4414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† De fato, isso não é uma força (</a:t>
            </a:r>
            <a:r>
              <a:rPr lang="pt-BR" sz="1200" dirty="0" err="1" smtClean="0"/>
              <a:t>Symon</a:t>
            </a:r>
            <a:r>
              <a:rPr lang="pt-BR" sz="1200" dirty="0" smtClean="0"/>
              <a:t>, 1971, p. 279)</a:t>
            </a:r>
          </a:p>
          <a:p>
            <a:r>
              <a:rPr lang="pt-BR" sz="1200" dirty="0" smtClean="0"/>
              <a:t>‡ Em física, a terminologia pode ser diferente (</a:t>
            </a:r>
            <a:r>
              <a:rPr lang="pt-BR" sz="1200" dirty="0" err="1" smtClean="0"/>
              <a:t>Symon</a:t>
            </a:r>
            <a:r>
              <a:rPr lang="pt-BR" sz="1200" dirty="0" smtClean="0"/>
              <a:t>, 1971, p. 280)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63486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9200"/>
            <a:ext cx="3600000" cy="3600000"/>
          </a:xfrm>
          <a:prstGeom prst="rect">
            <a:avLst/>
          </a:prstGeom>
        </p:spPr>
      </p:pic>
      <p:cxnSp>
        <p:nvCxnSpPr>
          <p:cNvPr id="6" name="Conector reto 5"/>
          <p:cNvCxnSpPr/>
          <p:nvPr/>
        </p:nvCxnSpPr>
        <p:spPr>
          <a:xfrm flipV="1">
            <a:off x="1979512" y="1251858"/>
            <a:ext cx="0" cy="46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o 10"/>
          <p:cNvSpPr/>
          <p:nvPr/>
        </p:nvSpPr>
        <p:spPr>
          <a:xfrm>
            <a:off x="1700259" y="144880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-103279" y="5183614"/>
            <a:ext cx="1938975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000" dirty="0"/>
              <a:t>http://www.guiageo-americas.com/mapas/globo-america.htm</a:t>
            </a:r>
          </a:p>
        </p:txBody>
      </p:sp>
      <p:sp>
        <p:nvSpPr>
          <p:cNvPr id="4" name="Retângulo 3"/>
          <p:cNvSpPr/>
          <p:nvPr/>
        </p:nvSpPr>
        <p:spPr>
          <a:xfrm>
            <a:off x="35496" y="1197328"/>
            <a:ext cx="3888432" cy="449265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5496" y="44624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Considere um corpo com massa unitária parado sobre a superfície da Terra</a:t>
            </a:r>
            <a:endParaRPr lang="pt-BR" sz="2400" dirty="0"/>
          </a:p>
        </p:txBody>
      </p:sp>
      <p:sp>
        <p:nvSpPr>
          <p:cNvPr id="13" name="Retângulo 12"/>
          <p:cNvSpPr/>
          <p:nvPr/>
        </p:nvSpPr>
        <p:spPr>
          <a:xfrm>
            <a:off x="4135582" y="116632"/>
            <a:ext cx="50292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smtClean="0"/>
              <a:t>Este </a:t>
            </a:r>
            <a:r>
              <a:rPr lang="en-US" sz="2400" dirty="0" err="1" smtClean="0"/>
              <a:t>corpo</a:t>
            </a:r>
            <a:r>
              <a:rPr lang="en-US" sz="2400" dirty="0" smtClean="0"/>
              <a:t> </a:t>
            </a:r>
            <a:r>
              <a:rPr lang="en-US" sz="2400" dirty="0" err="1" smtClean="0"/>
              <a:t>experimenta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força</a:t>
            </a:r>
            <a:r>
              <a:rPr lang="en-US" sz="2400" dirty="0" smtClean="0"/>
              <a:t> </a:t>
            </a:r>
            <a:r>
              <a:rPr lang="en-US" sz="2400" dirty="0" err="1" smtClean="0"/>
              <a:t>gravitacional</a:t>
            </a:r>
            <a:r>
              <a:rPr lang="en-US" sz="2400" dirty="0" smtClean="0"/>
              <a:t> e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força</a:t>
            </a:r>
            <a:r>
              <a:rPr lang="en-US" sz="2400" dirty="0" smtClean="0"/>
              <a:t>† </a:t>
            </a:r>
            <a:r>
              <a:rPr lang="en-US" sz="2400" dirty="0" err="1" smtClean="0"/>
              <a:t>centrífuga</a:t>
            </a:r>
            <a:r>
              <a:rPr lang="en-US" sz="2400" dirty="0" smtClean="0"/>
              <a:t>. A </a:t>
            </a:r>
            <a:r>
              <a:rPr lang="en-US" sz="2400" dirty="0" err="1" smtClean="0"/>
              <a:t>resultante</a:t>
            </a:r>
            <a:r>
              <a:rPr lang="en-US" sz="2400" dirty="0" smtClean="0"/>
              <a:t> </a:t>
            </a:r>
            <a:r>
              <a:rPr lang="en-US" sz="2400" dirty="0" err="1" smtClean="0"/>
              <a:t>destas</a:t>
            </a:r>
            <a:r>
              <a:rPr lang="en-US" sz="2400" dirty="0" smtClean="0"/>
              <a:t> </a:t>
            </a:r>
            <a:r>
              <a:rPr lang="en-US" sz="2400" dirty="0" err="1" smtClean="0"/>
              <a:t>duas</a:t>
            </a:r>
            <a:r>
              <a:rPr lang="en-US" sz="2400" dirty="0" smtClean="0"/>
              <a:t> “</a:t>
            </a:r>
            <a:r>
              <a:rPr lang="en-US" sz="2400" dirty="0" err="1" smtClean="0"/>
              <a:t>forças</a:t>
            </a:r>
            <a:r>
              <a:rPr lang="en-US" sz="2400" dirty="0" smtClean="0"/>
              <a:t>” é </a:t>
            </a:r>
            <a:r>
              <a:rPr lang="en-US" sz="2400" dirty="0" err="1" smtClean="0"/>
              <a:t>chamada</a:t>
            </a:r>
            <a:r>
              <a:rPr lang="en-US" sz="2400" dirty="0" smtClean="0"/>
              <a:t> </a:t>
            </a:r>
            <a:r>
              <a:rPr lang="en-US" sz="2400" b="1" dirty="0" err="1" smtClean="0"/>
              <a:t>vetor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gravidade</a:t>
            </a:r>
            <a:r>
              <a:rPr lang="en-US" sz="2400" dirty="0" smtClean="0"/>
              <a:t>‡ e </a:t>
            </a:r>
            <a:r>
              <a:rPr lang="en-US" sz="2400" dirty="0" err="1" smtClean="0"/>
              <a:t>sua</a:t>
            </a:r>
            <a:r>
              <a:rPr lang="en-US" sz="2400" dirty="0" smtClean="0"/>
              <a:t> amplitude é </a:t>
            </a:r>
            <a:r>
              <a:rPr lang="en-US" sz="2400" dirty="0" err="1" smtClean="0"/>
              <a:t>chamada</a:t>
            </a:r>
            <a:r>
              <a:rPr lang="en-US" sz="2400" dirty="0" smtClean="0"/>
              <a:t>, </a:t>
            </a:r>
            <a:r>
              <a:rPr lang="en-US" sz="2400" dirty="0" err="1" smtClean="0"/>
              <a:t>simplesmente</a:t>
            </a:r>
            <a:r>
              <a:rPr lang="en-US" sz="2400" dirty="0" smtClean="0"/>
              <a:t>, </a:t>
            </a:r>
            <a:r>
              <a:rPr lang="en-US" sz="2400" b="1" dirty="0" err="1" smtClean="0"/>
              <a:t>gravidade</a:t>
            </a:r>
            <a:r>
              <a:rPr lang="en-US" sz="2400" dirty="0" smtClean="0"/>
              <a:t>‡ </a:t>
            </a:r>
            <a:r>
              <a:rPr lang="pt-BR" sz="2400" dirty="0" smtClean="0"/>
              <a:t>(</a:t>
            </a:r>
            <a:r>
              <a:rPr lang="pt-BR" sz="2400" dirty="0" err="1"/>
              <a:t>Hofmann-Wellenhof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2005).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6446" y="6351711"/>
            <a:ext cx="4414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† De fato, isso não é uma força (</a:t>
            </a:r>
            <a:r>
              <a:rPr lang="pt-BR" sz="1200" dirty="0" err="1" smtClean="0"/>
              <a:t>Symon</a:t>
            </a:r>
            <a:r>
              <a:rPr lang="pt-BR" sz="1200" dirty="0" smtClean="0"/>
              <a:t>, 1971, p. 279)</a:t>
            </a:r>
          </a:p>
          <a:p>
            <a:r>
              <a:rPr lang="pt-BR" sz="1200" dirty="0" smtClean="0"/>
              <a:t>‡ Em física, a terminologia pode ser diferente (</a:t>
            </a:r>
            <a:r>
              <a:rPr lang="pt-BR" sz="1200" dirty="0" err="1" smtClean="0"/>
              <a:t>Symon</a:t>
            </a:r>
            <a:r>
              <a:rPr lang="pt-BR" sz="1200" dirty="0" smtClean="0"/>
              <a:t>, 1971, p. 280)</a:t>
            </a:r>
            <a:endParaRPr lang="pt-BR" sz="12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2123728" y="1988840"/>
            <a:ext cx="10820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Componente gravitacional</a:t>
            </a:r>
            <a:endParaRPr lang="pt-BR" sz="11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129946" y="1738908"/>
            <a:ext cx="10820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Componente centrífuga</a:t>
            </a:r>
            <a:endParaRPr lang="pt-BR" sz="11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110995" y="2278033"/>
            <a:ext cx="8129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Vetor gravidade</a:t>
            </a:r>
            <a:endParaRPr lang="pt-BR" sz="1100" dirty="0"/>
          </a:p>
        </p:txBody>
      </p:sp>
      <p:cxnSp>
        <p:nvCxnSpPr>
          <p:cNvPr id="15" name="Conector de seta reta 14"/>
          <p:cNvCxnSpPr/>
          <p:nvPr/>
        </p:nvCxnSpPr>
        <p:spPr>
          <a:xfrm flipH="1">
            <a:off x="2843808" y="2204864"/>
            <a:ext cx="432048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3275856" y="2204864"/>
            <a:ext cx="2160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H="1">
            <a:off x="3059832" y="2214389"/>
            <a:ext cx="216024" cy="4225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713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9200"/>
            <a:ext cx="3600000" cy="36000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5496" y="44624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Considere um corpo com massa unitária parado sobre a superfície da Terra</a:t>
            </a:r>
            <a:endParaRPr lang="pt-BR" sz="2400" dirty="0"/>
          </a:p>
        </p:txBody>
      </p:sp>
      <p:sp>
        <p:nvSpPr>
          <p:cNvPr id="8" name="Retângulo 7"/>
          <p:cNvSpPr/>
          <p:nvPr/>
        </p:nvSpPr>
        <p:spPr>
          <a:xfrm>
            <a:off x="4135582" y="116632"/>
            <a:ext cx="50292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smtClean="0"/>
              <a:t>Este </a:t>
            </a:r>
            <a:r>
              <a:rPr lang="en-US" sz="2400" dirty="0" err="1" smtClean="0"/>
              <a:t>corpo</a:t>
            </a:r>
            <a:r>
              <a:rPr lang="en-US" sz="2400" dirty="0" smtClean="0"/>
              <a:t> </a:t>
            </a:r>
            <a:r>
              <a:rPr lang="en-US" sz="2400" dirty="0" err="1" smtClean="0"/>
              <a:t>experimenta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força</a:t>
            </a:r>
            <a:r>
              <a:rPr lang="en-US" sz="2400" dirty="0" smtClean="0"/>
              <a:t> </a:t>
            </a:r>
            <a:r>
              <a:rPr lang="en-US" sz="2400" dirty="0" err="1" smtClean="0"/>
              <a:t>gravitacional</a:t>
            </a:r>
            <a:r>
              <a:rPr lang="en-US" sz="2400" dirty="0" smtClean="0"/>
              <a:t> e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força</a:t>
            </a:r>
            <a:r>
              <a:rPr lang="en-US" sz="2400" dirty="0" smtClean="0"/>
              <a:t>† </a:t>
            </a:r>
            <a:r>
              <a:rPr lang="en-US" sz="2400" dirty="0" err="1" smtClean="0"/>
              <a:t>centrífuga</a:t>
            </a:r>
            <a:r>
              <a:rPr lang="en-US" sz="2400" dirty="0" smtClean="0"/>
              <a:t>. A </a:t>
            </a:r>
            <a:r>
              <a:rPr lang="en-US" sz="2400" dirty="0" err="1" smtClean="0"/>
              <a:t>resultante</a:t>
            </a:r>
            <a:r>
              <a:rPr lang="en-US" sz="2400" dirty="0" smtClean="0"/>
              <a:t> </a:t>
            </a:r>
            <a:r>
              <a:rPr lang="en-US" sz="2400" dirty="0" err="1" smtClean="0"/>
              <a:t>destas</a:t>
            </a:r>
            <a:r>
              <a:rPr lang="en-US" sz="2400" dirty="0" smtClean="0"/>
              <a:t> </a:t>
            </a:r>
            <a:r>
              <a:rPr lang="en-US" sz="2400" dirty="0" err="1" smtClean="0"/>
              <a:t>duas</a:t>
            </a:r>
            <a:r>
              <a:rPr lang="en-US" sz="2400" dirty="0" smtClean="0"/>
              <a:t> “</a:t>
            </a:r>
            <a:r>
              <a:rPr lang="en-US" sz="2400" dirty="0" err="1" smtClean="0"/>
              <a:t>forças</a:t>
            </a:r>
            <a:r>
              <a:rPr lang="en-US" sz="2400" dirty="0" smtClean="0"/>
              <a:t>” é </a:t>
            </a:r>
            <a:r>
              <a:rPr lang="en-US" sz="2400" dirty="0" err="1" smtClean="0"/>
              <a:t>chamada</a:t>
            </a:r>
            <a:r>
              <a:rPr lang="en-US" sz="2400" dirty="0" smtClean="0"/>
              <a:t> </a:t>
            </a:r>
            <a:r>
              <a:rPr lang="en-US" sz="2400" b="1" dirty="0" err="1" smtClean="0"/>
              <a:t>vetor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gravidade</a:t>
            </a:r>
            <a:r>
              <a:rPr lang="en-US" sz="2400" dirty="0" smtClean="0"/>
              <a:t>‡ e </a:t>
            </a:r>
            <a:r>
              <a:rPr lang="en-US" sz="2400" dirty="0" err="1" smtClean="0"/>
              <a:t>sua</a:t>
            </a:r>
            <a:r>
              <a:rPr lang="en-US" sz="2400" dirty="0" smtClean="0"/>
              <a:t> amplitude é </a:t>
            </a:r>
            <a:r>
              <a:rPr lang="en-US" sz="2400" dirty="0" err="1" smtClean="0"/>
              <a:t>chamada</a:t>
            </a:r>
            <a:r>
              <a:rPr lang="en-US" sz="2400" dirty="0" smtClean="0"/>
              <a:t>, </a:t>
            </a:r>
            <a:r>
              <a:rPr lang="en-US" sz="2400" dirty="0" err="1" smtClean="0"/>
              <a:t>simplesmente</a:t>
            </a:r>
            <a:r>
              <a:rPr lang="en-US" sz="2400" dirty="0" smtClean="0"/>
              <a:t>, </a:t>
            </a:r>
            <a:r>
              <a:rPr lang="en-US" sz="2400" b="1" dirty="0" err="1" smtClean="0"/>
              <a:t>gravidade</a:t>
            </a:r>
            <a:r>
              <a:rPr lang="en-US" sz="2400" dirty="0" smtClean="0"/>
              <a:t>‡ </a:t>
            </a:r>
            <a:r>
              <a:rPr lang="pt-BR" sz="2400" dirty="0" smtClean="0"/>
              <a:t>(</a:t>
            </a:r>
            <a:r>
              <a:rPr lang="pt-BR" sz="2400" dirty="0" err="1"/>
              <a:t>Hofmann-Wellenhof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2005).</a:t>
            </a:r>
          </a:p>
        </p:txBody>
      </p:sp>
      <p:sp>
        <p:nvSpPr>
          <p:cNvPr id="9" name="Retângulo 8"/>
          <p:cNvSpPr/>
          <p:nvPr/>
        </p:nvSpPr>
        <p:spPr>
          <a:xfrm>
            <a:off x="4392488" y="2996952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2400" dirty="0" smtClean="0"/>
              <a:t>No caso de gravimetria em plataformas móveis (aviões, helicópteros, navios), há outros efeitos não-gravitacionais produzidos pelo movimento do veículo, tais como a força† de </a:t>
            </a:r>
            <a:r>
              <a:rPr lang="en-US" sz="2400" dirty="0" smtClean="0"/>
              <a:t>Coriolis e </a:t>
            </a:r>
            <a:r>
              <a:rPr lang="en-US" sz="2400" dirty="0" err="1" smtClean="0"/>
              <a:t>vibrações</a:t>
            </a:r>
            <a:r>
              <a:rPr lang="en-US" sz="2400" dirty="0" smtClean="0"/>
              <a:t> de </a:t>
            </a:r>
            <a:r>
              <a:rPr lang="en-US" sz="2400" dirty="0" err="1" smtClean="0"/>
              <a:t>alta</a:t>
            </a:r>
            <a:r>
              <a:rPr lang="en-US" sz="2400" dirty="0" smtClean="0"/>
              <a:t> </a:t>
            </a:r>
            <a:r>
              <a:rPr lang="en-US" sz="2400" dirty="0" err="1" smtClean="0"/>
              <a:t>frequência</a:t>
            </a:r>
            <a:r>
              <a:rPr lang="en-US" sz="2400" dirty="0" smtClean="0"/>
              <a:t> (Symon, 1971; Glennie </a:t>
            </a:r>
            <a:r>
              <a:rPr lang="en-US" sz="2400" dirty="0"/>
              <a:t>et al</a:t>
            </a:r>
            <a:r>
              <a:rPr lang="en-US" sz="2400" dirty="0" smtClean="0"/>
              <a:t>., </a:t>
            </a:r>
            <a:r>
              <a:rPr lang="da-DK" sz="2400" dirty="0" smtClean="0"/>
              <a:t>2000</a:t>
            </a:r>
            <a:r>
              <a:rPr lang="da-DK" sz="2400" dirty="0"/>
              <a:t>; Nabighian et al., 2005; Baumann et al., 2012).</a:t>
            </a:r>
            <a:endParaRPr lang="pt-BR" sz="2400" dirty="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1979512" y="1251858"/>
            <a:ext cx="0" cy="46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o 10"/>
          <p:cNvSpPr/>
          <p:nvPr/>
        </p:nvSpPr>
        <p:spPr>
          <a:xfrm>
            <a:off x="1700259" y="144880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6446" y="6351711"/>
            <a:ext cx="4414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† De fato, isso não é uma força (</a:t>
            </a:r>
            <a:r>
              <a:rPr lang="pt-BR" sz="1200" dirty="0" err="1" smtClean="0"/>
              <a:t>Symon</a:t>
            </a:r>
            <a:r>
              <a:rPr lang="pt-BR" sz="1200" dirty="0" smtClean="0"/>
              <a:t>, 1971, p. 279)</a:t>
            </a:r>
          </a:p>
          <a:p>
            <a:r>
              <a:rPr lang="pt-BR" sz="1200" dirty="0" smtClean="0"/>
              <a:t>‡ Em física, a terminologia pode ser diferente (</a:t>
            </a:r>
            <a:r>
              <a:rPr lang="pt-BR" sz="1200" dirty="0" err="1" smtClean="0"/>
              <a:t>Symon</a:t>
            </a:r>
            <a:r>
              <a:rPr lang="pt-BR" sz="1200" dirty="0" smtClean="0"/>
              <a:t>, 1971, p. 280)</a:t>
            </a:r>
            <a:endParaRPr lang="pt-BR" sz="1200" dirty="0"/>
          </a:p>
        </p:txBody>
      </p:sp>
      <p:sp>
        <p:nvSpPr>
          <p:cNvPr id="12" name="Retângulo 11"/>
          <p:cNvSpPr/>
          <p:nvPr/>
        </p:nvSpPr>
        <p:spPr>
          <a:xfrm>
            <a:off x="-103279" y="5183614"/>
            <a:ext cx="1938975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000" dirty="0"/>
              <a:t>http://</a:t>
            </a:r>
            <a:r>
              <a:rPr lang="pt-BR" sz="1000" dirty="0" smtClean="0"/>
              <a:t>www.guiageo-americas.com/mapas/globo-america.htm</a:t>
            </a:r>
            <a:endParaRPr lang="pt-BR" sz="1000" dirty="0"/>
          </a:p>
        </p:txBody>
      </p:sp>
      <p:cxnSp>
        <p:nvCxnSpPr>
          <p:cNvPr id="24" name="Conector de seta reta 23"/>
          <p:cNvCxnSpPr/>
          <p:nvPr/>
        </p:nvCxnSpPr>
        <p:spPr>
          <a:xfrm flipH="1">
            <a:off x="2843808" y="2204864"/>
            <a:ext cx="432048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3275856" y="2204864"/>
            <a:ext cx="2160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flipH="1">
            <a:off x="3059832" y="2214389"/>
            <a:ext cx="216024" cy="4225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388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42452" y="260648"/>
            <a:ext cx="7859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Geofísicos estão interessados, geralmente, na </a:t>
            </a:r>
            <a:r>
              <a:rPr lang="pt-BR" sz="2400" b="1" dirty="0" smtClean="0"/>
              <a:t>componente gravitacional da gravidade</a:t>
            </a:r>
            <a:r>
              <a:rPr lang="pt-BR" sz="2400" dirty="0" smtClean="0"/>
              <a:t>, que está relaciona às variações na distribuição interna de densidade da Terra.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99906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42452" y="260648"/>
            <a:ext cx="7859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Geofísicos estão interessados, geralmente, na </a:t>
            </a:r>
            <a:r>
              <a:rPr lang="pt-BR" sz="2400" b="1" dirty="0" smtClean="0"/>
              <a:t>componente gravitacional da gravidade</a:t>
            </a:r>
            <a:r>
              <a:rPr lang="pt-BR" sz="2400" dirty="0" smtClean="0"/>
              <a:t>, que está relaciona às variações na distribuição interna de densidade da Terra.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42452" y="1628800"/>
            <a:ext cx="78590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Para isolar esta componente, é necessário remover os efeitos não-gravitacionais produzidos pelo movimento do veículo (avião, helicóptero, navio) e também variações temporais produzidas pela atração </a:t>
            </a:r>
            <a:r>
              <a:rPr lang="pt-BR" sz="2400" dirty="0" err="1" smtClean="0"/>
              <a:t>luni</a:t>
            </a:r>
            <a:r>
              <a:rPr lang="pt-BR" sz="2400" dirty="0" smtClean="0"/>
              <a:t>-solar, deriva instrumental e variações da pressão atmosférica.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576929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42452" y="260648"/>
            <a:ext cx="7859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Geofísicos estão interessados, geralmente, na </a:t>
            </a:r>
            <a:r>
              <a:rPr lang="pt-BR" sz="2400" b="1" dirty="0" smtClean="0"/>
              <a:t>componente gravitacional da gravidade</a:t>
            </a:r>
            <a:r>
              <a:rPr lang="pt-BR" sz="2400" dirty="0" smtClean="0"/>
              <a:t>, que está relaciona às variações na distribuição interna de densidade da Terra.</a:t>
            </a:r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6698" y="3789040"/>
            <a:ext cx="8645007" cy="160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Se estes efeitos forem removidos de forma adequada, podemos considerar que a gravidade observada é soma de uma </a:t>
            </a:r>
            <a:r>
              <a:rPr lang="pt-BR" sz="2400" b="1" dirty="0" smtClean="0"/>
              <a:t>componente normal</a:t>
            </a:r>
            <a:r>
              <a:rPr lang="pt-BR" sz="2400" dirty="0" smtClean="0"/>
              <a:t> e uma </a:t>
            </a:r>
            <a:r>
              <a:rPr lang="pt-BR" sz="2400" b="1" dirty="0" smtClean="0"/>
              <a:t>pequena parcela puramente gravitacional</a:t>
            </a:r>
            <a:r>
              <a:rPr lang="pt-BR" sz="2400" dirty="0" smtClean="0"/>
              <a:t>, que é produzida por variações de densidade em subsuperfície.</a:t>
            </a:r>
            <a:endParaRPr lang="pt-BR" sz="24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642452" y="1628800"/>
            <a:ext cx="78590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Para isolar esta componente, é necessário remover os efeitos não-gravitacionais produzidos pelo movimento do veículo (avião, helicóptero, navio) e também variações temporais produzidas pela atração </a:t>
            </a:r>
            <a:r>
              <a:rPr lang="pt-BR" sz="2400" dirty="0" err="1" smtClean="0"/>
              <a:t>luni</a:t>
            </a:r>
            <a:r>
              <a:rPr lang="pt-BR" sz="2400" dirty="0" smtClean="0"/>
              <a:t>-solar, deriva instrumental e variações da pressão atmosférica.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948219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42452" y="260648"/>
            <a:ext cx="7859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Geofísicos estão interessados, geralmente, na </a:t>
            </a:r>
            <a:r>
              <a:rPr lang="pt-BR" sz="2400" b="1" dirty="0" smtClean="0"/>
              <a:t>componente gravitacional da gravidade</a:t>
            </a:r>
            <a:r>
              <a:rPr lang="pt-BR" sz="2400" dirty="0" smtClean="0"/>
              <a:t>, que está relaciona às variações na distribuição interna de densidade da Terra.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642452" y="1628800"/>
            <a:ext cx="78590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Para isolar esta componente, é necessário remover os efeitos não-gravitacionais produzidos pelo movimento do veículo (avião, helicóptero, navio) e também variações temporais produzidas pela atração </a:t>
            </a:r>
            <a:r>
              <a:rPr lang="pt-BR" sz="2400" dirty="0" err="1" smtClean="0"/>
              <a:t>luni</a:t>
            </a:r>
            <a:r>
              <a:rPr lang="pt-BR" sz="2400" dirty="0" smtClean="0"/>
              <a:t>-solar, deriva instrumental e variações da pressão atmosférica.</a:t>
            </a:r>
            <a:endParaRPr lang="pt-BR" sz="24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251520" y="5589240"/>
            <a:ext cx="8645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Isolar esta pequena parcela do campo de gravidade é um dos principais desafios em geofísica aplicada (</a:t>
            </a:r>
            <a:r>
              <a:rPr lang="pt-BR" sz="2400" dirty="0" err="1" smtClean="0"/>
              <a:t>Blakely</a:t>
            </a:r>
            <a:r>
              <a:rPr lang="pt-BR" sz="2400" dirty="0" smtClean="0"/>
              <a:t>, 1996).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6698" y="3789040"/>
            <a:ext cx="8645007" cy="160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Se estes efeitos forem removidos de forma adequada, podemos considerar que a gravidade observada é soma de uma </a:t>
            </a:r>
            <a:r>
              <a:rPr lang="pt-BR" sz="2400" b="1" dirty="0" smtClean="0"/>
              <a:t>componente normal</a:t>
            </a:r>
            <a:r>
              <a:rPr lang="pt-BR" sz="2400" dirty="0" smtClean="0"/>
              <a:t> e uma </a:t>
            </a:r>
            <a:r>
              <a:rPr lang="pt-BR" sz="2400" b="1" dirty="0" smtClean="0"/>
              <a:t>pequena parcela puramente gravitacional</a:t>
            </a:r>
            <a:r>
              <a:rPr lang="pt-BR" sz="2400" dirty="0" smtClean="0"/>
              <a:t>, que é produzida por variações de densidade em subsuperfície.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982014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ipse 31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Arco 3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Arco 3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Arco 3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>
            <a:endCxn id="35" idx="0"/>
          </p:cNvCxnSpPr>
          <p:nvPr/>
        </p:nvCxnSpPr>
        <p:spPr>
          <a:xfrm flipV="1">
            <a:off x="2121195" y="3419826"/>
            <a:ext cx="1744709" cy="10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reto 39"/>
          <p:cNvCxnSpPr/>
          <p:nvPr/>
        </p:nvCxnSpPr>
        <p:spPr>
          <a:xfrm rot="10800000">
            <a:off x="2121195" y="2120375"/>
            <a:ext cx="1291" cy="129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superfície limitante determinada por uma das equipotenciais do seu próprio campo de gravidade.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blipFill rotWithShape="1">
                <a:blip r:embed="rId3"/>
                <a:stretch>
                  <a:fillRect l="-1075" t="-513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tângulo 45"/>
          <p:cNvSpPr/>
          <p:nvPr/>
        </p:nvSpPr>
        <p:spPr>
          <a:xfrm>
            <a:off x="4061464" y="2380237"/>
            <a:ext cx="5053521" cy="36410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29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Distúrbio de gravidade</a:t>
            </a:r>
            <a:br>
              <a:rPr lang="pt-BR" b="1" dirty="0" smtClean="0"/>
            </a:br>
            <a:r>
              <a:rPr lang="pt-BR" b="1" dirty="0" smtClean="0"/>
              <a:t>(parte A)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ipse 31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Arco 3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Arco 3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Arco 3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>
            <a:endCxn id="35" idx="0"/>
          </p:cNvCxnSpPr>
          <p:nvPr/>
        </p:nvCxnSpPr>
        <p:spPr>
          <a:xfrm flipV="1">
            <a:off x="2121195" y="3419826"/>
            <a:ext cx="1744709" cy="10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reto 39"/>
          <p:cNvCxnSpPr/>
          <p:nvPr/>
        </p:nvCxnSpPr>
        <p:spPr>
          <a:xfrm rot="10800000">
            <a:off x="2121195" y="2120375"/>
            <a:ext cx="1291" cy="129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superfície limitante determinada por uma das equipotenciais do seu próprio campo de gravidade.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blipFill rotWithShape="1">
                <a:blip r:embed="rId6"/>
                <a:stretch>
                  <a:fillRect l="-1075" t="-513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/>
          <p:cNvSpPr/>
          <p:nvPr/>
        </p:nvSpPr>
        <p:spPr>
          <a:xfrm>
            <a:off x="4061464" y="2975591"/>
            <a:ext cx="5053521" cy="2735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93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ipse 31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Arco 3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Arco 3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Arco 3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>
            <a:endCxn id="35" idx="0"/>
          </p:cNvCxnSpPr>
          <p:nvPr/>
        </p:nvCxnSpPr>
        <p:spPr>
          <a:xfrm flipV="1">
            <a:off x="2121195" y="3419826"/>
            <a:ext cx="1744709" cy="10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reto 39"/>
          <p:cNvCxnSpPr/>
          <p:nvPr/>
        </p:nvCxnSpPr>
        <p:spPr>
          <a:xfrm rot="10800000">
            <a:off x="2121195" y="2120375"/>
            <a:ext cx="1291" cy="129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superfície limitante determinada por uma das equipotenciais do seu próprio campo de gravidade.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blipFill rotWithShape="1">
                <a:blip r:embed="rId6"/>
                <a:stretch>
                  <a:fillRect l="-1075" t="-513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/>
          <p:cNvSpPr/>
          <p:nvPr/>
        </p:nvSpPr>
        <p:spPr>
          <a:xfrm>
            <a:off x="4061464" y="3616467"/>
            <a:ext cx="5053521" cy="2260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9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superfície limitante determinada por uma das equipotenciais do seu próprio campo de gravidade.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blipFill rotWithShape="1">
                <a:blip r:embed="rId2"/>
                <a:stretch>
                  <a:fillRect l="-1075" t="-513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tângulo 30"/>
          <p:cNvSpPr/>
          <p:nvPr/>
        </p:nvSpPr>
        <p:spPr>
          <a:xfrm>
            <a:off x="4061464" y="4224862"/>
            <a:ext cx="5053521" cy="1868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Arco 3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Arco 3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Arco 3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>
            <a:endCxn id="35" idx="0"/>
          </p:cNvCxnSpPr>
          <p:nvPr/>
        </p:nvCxnSpPr>
        <p:spPr>
          <a:xfrm flipV="1">
            <a:off x="2121195" y="3419826"/>
            <a:ext cx="1744709" cy="10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reto 39"/>
          <p:cNvCxnSpPr/>
          <p:nvPr/>
        </p:nvCxnSpPr>
        <p:spPr>
          <a:xfrm rot="10800000">
            <a:off x="2121195" y="2120375"/>
            <a:ext cx="1291" cy="129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7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superfície limitante determinada por uma das equipotenciais do seu próprio campo de gravidade.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blipFill rotWithShape="1">
                <a:blip r:embed="rId2"/>
                <a:stretch>
                  <a:fillRect l="-1075" t="-513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tângulo 30"/>
          <p:cNvSpPr/>
          <p:nvPr/>
        </p:nvSpPr>
        <p:spPr>
          <a:xfrm>
            <a:off x="4061464" y="4797152"/>
            <a:ext cx="5053521" cy="1868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Arco 15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co 1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07326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>
            <a:endCxn id="30" idx="0"/>
          </p:cNvCxnSpPr>
          <p:nvPr/>
        </p:nvCxnSpPr>
        <p:spPr>
          <a:xfrm flipV="1">
            <a:off x="2121195" y="3419826"/>
            <a:ext cx="1744709" cy="10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1865172" y="1637760"/>
            <a:ext cx="504056" cy="288032"/>
            <a:chOff x="1907704" y="2060848"/>
            <a:chExt cx="504056" cy="288032"/>
          </a:xfrm>
        </p:grpSpPr>
        <p:sp>
          <p:nvSpPr>
            <p:cNvPr id="22" name="Elipse 21"/>
            <p:cNvSpPr/>
            <p:nvPr/>
          </p:nvSpPr>
          <p:spPr>
            <a:xfrm>
              <a:off x="1907704" y="2132856"/>
              <a:ext cx="504056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068486" y="2060848"/>
              <a:ext cx="199258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reto 23"/>
            <p:cNvCxnSpPr/>
            <p:nvPr/>
          </p:nvCxnSpPr>
          <p:spPr>
            <a:xfrm flipV="1">
              <a:off x="2267386" y="2127704"/>
              <a:ext cx="98365" cy="13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 flipH="1" flipV="1">
              <a:off x="2275730" y="2135598"/>
              <a:ext cx="29516" cy="78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 reto 26"/>
          <p:cNvCxnSpPr/>
          <p:nvPr/>
        </p:nvCxnSpPr>
        <p:spPr>
          <a:xfrm flipV="1">
            <a:off x="2121195" y="1412776"/>
            <a:ext cx="1291" cy="20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0" name="Arco 29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393297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5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superfície limitante determinada por uma das equipotenciais do seu próprio campo de gravidade.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blipFill rotWithShape="1">
                <a:blip r:embed="rId2"/>
                <a:stretch>
                  <a:fillRect l="-1075" t="-513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tângulo 30"/>
          <p:cNvSpPr/>
          <p:nvPr/>
        </p:nvSpPr>
        <p:spPr>
          <a:xfrm>
            <a:off x="4054983" y="4797152"/>
            <a:ext cx="5053521" cy="1868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Arco 15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co 1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07326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>
            <a:endCxn id="30" idx="0"/>
          </p:cNvCxnSpPr>
          <p:nvPr/>
        </p:nvCxnSpPr>
        <p:spPr>
          <a:xfrm flipV="1">
            <a:off x="2121195" y="3419826"/>
            <a:ext cx="1744709" cy="10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1865172" y="1637760"/>
            <a:ext cx="504056" cy="288032"/>
            <a:chOff x="1907704" y="2060848"/>
            <a:chExt cx="504056" cy="288032"/>
          </a:xfrm>
        </p:grpSpPr>
        <p:sp>
          <p:nvSpPr>
            <p:cNvPr id="22" name="Elipse 21"/>
            <p:cNvSpPr/>
            <p:nvPr/>
          </p:nvSpPr>
          <p:spPr>
            <a:xfrm>
              <a:off x="1907704" y="2132856"/>
              <a:ext cx="504056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068486" y="2060848"/>
              <a:ext cx="199258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reto 23"/>
            <p:cNvCxnSpPr/>
            <p:nvPr/>
          </p:nvCxnSpPr>
          <p:spPr>
            <a:xfrm flipV="1">
              <a:off x="2267386" y="2127704"/>
              <a:ext cx="98365" cy="13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 flipH="1" flipV="1">
              <a:off x="2275730" y="2135598"/>
              <a:ext cx="29516" cy="78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 reto 26"/>
          <p:cNvCxnSpPr/>
          <p:nvPr/>
        </p:nvCxnSpPr>
        <p:spPr>
          <a:xfrm flipV="1">
            <a:off x="2121195" y="1412776"/>
            <a:ext cx="1291" cy="20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0" name="Arco 29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393297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39"/>
          <a:stretch/>
        </p:blipFill>
        <p:spPr>
          <a:xfrm>
            <a:off x="2195736" y="5085184"/>
            <a:ext cx="2763769" cy="1570810"/>
          </a:xfrm>
          <a:prstGeom prst="rect">
            <a:avLst/>
          </a:prstGeom>
        </p:spPr>
      </p:pic>
      <p:sp>
        <p:nvSpPr>
          <p:cNvPr id="33" name="Nuvem 32"/>
          <p:cNvSpPr/>
          <p:nvPr/>
        </p:nvSpPr>
        <p:spPr>
          <a:xfrm rot="660000" flipH="1" flipV="1">
            <a:off x="1971944" y="4761148"/>
            <a:ext cx="3122110" cy="237626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1436454" y="5373216"/>
            <a:ext cx="479168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1033232" y="5130835"/>
            <a:ext cx="327277" cy="1967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951463" y="4756325"/>
            <a:ext cx="223535" cy="134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46210" y="44624"/>
            <a:ext cx="3373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Note a semelhança entre este elipsoide e aquele utilizado como referência para o sistema de coordenadas geodésicas!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967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co 15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co 1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07326"/>
            </a:avLst>
          </a:prstGeom>
          <a:noFill/>
          <a:ln w="28575">
            <a:solidFill>
              <a:srgbClr val="FF0000">
                <a:alpha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>
            <a:endCxn id="30" idx="0"/>
          </p:cNvCxnSpPr>
          <p:nvPr/>
        </p:nvCxnSpPr>
        <p:spPr>
          <a:xfrm flipV="1">
            <a:off x="2121195" y="3419826"/>
            <a:ext cx="1744709" cy="10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1865172" y="1637760"/>
            <a:ext cx="504056" cy="288032"/>
            <a:chOff x="1907704" y="2060848"/>
            <a:chExt cx="504056" cy="288032"/>
          </a:xfrm>
        </p:grpSpPr>
        <p:sp>
          <p:nvSpPr>
            <p:cNvPr id="22" name="Elipse 21"/>
            <p:cNvSpPr/>
            <p:nvPr/>
          </p:nvSpPr>
          <p:spPr>
            <a:xfrm>
              <a:off x="1907704" y="2132856"/>
              <a:ext cx="504056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068486" y="2060848"/>
              <a:ext cx="199258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reto 23"/>
            <p:cNvCxnSpPr/>
            <p:nvPr/>
          </p:nvCxnSpPr>
          <p:spPr>
            <a:xfrm flipV="1">
              <a:off x="2267386" y="2127704"/>
              <a:ext cx="98365" cy="13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 flipH="1" flipV="1">
              <a:off x="2275730" y="2135598"/>
              <a:ext cx="29516" cy="78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 reto 26"/>
          <p:cNvCxnSpPr/>
          <p:nvPr/>
        </p:nvCxnSpPr>
        <p:spPr>
          <a:xfrm flipV="1">
            <a:off x="2121195" y="1412776"/>
            <a:ext cx="1291" cy="20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0" name="Arco 29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393297"/>
            </a:avLst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500496" y="801280"/>
                <a:ext cx="4536000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>
                    <a:solidFill>
                      <a:srgbClr val="FF0000"/>
                    </a:solidFill>
                  </a:rPr>
                  <a:t>superfície limitante determinada por uma das equipotenciais do seu próprio campo de gravidade.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324535"/>
              </a:xfrm>
              <a:prstGeom prst="rect">
                <a:avLst/>
              </a:prstGeom>
              <a:blipFill rotWithShape="1">
                <a:blip r:embed="rId6"/>
                <a:stretch>
                  <a:fillRect l="-1075" t="-572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73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co 15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co 1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07326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>
            <a:endCxn id="30" idx="0"/>
          </p:cNvCxnSpPr>
          <p:nvPr/>
        </p:nvCxnSpPr>
        <p:spPr>
          <a:xfrm flipV="1">
            <a:off x="2121195" y="3419826"/>
            <a:ext cx="1744709" cy="10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1865172" y="1637760"/>
            <a:ext cx="504056" cy="288032"/>
            <a:chOff x="1907704" y="2060848"/>
            <a:chExt cx="504056" cy="288032"/>
          </a:xfrm>
        </p:grpSpPr>
        <p:sp>
          <p:nvSpPr>
            <p:cNvPr id="22" name="Elipse 21"/>
            <p:cNvSpPr/>
            <p:nvPr/>
          </p:nvSpPr>
          <p:spPr>
            <a:xfrm>
              <a:off x="1907704" y="2132856"/>
              <a:ext cx="504056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068486" y="2060848"/>
              <a:ext cx="199258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reto 23"/>
            <p:cNvCxnSpPr/>
            <p:nvPr/>
          </p:nvCxnSpPr>
          <p:spPr>
            <a:xfrm flipV="1">
              <a:off x="2267386" y="2127704"/>
              <a:ext cx="98365" cy="13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 flipH="1" flipV="1">
              <a:off x="2275730" y="2135598"/>
              <a:ext cx="29516" cy="78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 reto 26"/>
          <p:cNvCxnSpPr/>
          <p:nvPr/>
        </p:nvCxnSpPr>
        <p:spPr>
          <a:xfrm flipV="1">
            <a:off x="2121195" y="1412776"/>
            <a:ext cx="1291" cy="20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0" name="Arco 29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393297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251520" y="5085184"/>
            <a:ext cx="4104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Sim! Este modelo produz um campo de gravidade que tem o mesmo significado anterior e, portanto, tem uma componente gravitacional e outra centrífuga</a:t>
            </a:r>
            <a:endParaRPr lang="pt-B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4500496" y="801280"/>
                <a:ext cx="4536000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superfície limitante determinada por uma das equipotenciais do seu próprio </a:t>
                </a:r>
                <a:r>
                  <a:rPr lang="pt-BR" sz="2000" dirty="0" smtClean="0">
                    <a:solidFill>
                      <a:srgbClr val="FF0000"/>
                    </a:solidFill>
                  </a:rPr>
                  <a:t>campo de gravidade</a:t>
                </a:r>
                <a:r>
                  <a:rPr lang="pt-BR" sz="2000" dirty="0" smtClean="0"/>
                  <a:t>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324535"/>
              </a:xfrm>
              <a:prstGeom prst="rect">
                <a:avLst/>
              </a:prstGeom>
              <a:blipFill rotWithShape="1">
                <a:blip r:embed="rId6"/>
                <a:stretch>
                  <a:fillRect l="-1075" t="-572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89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superfície limitante determinada por uma das equipotenciais do seu próprio campo de gravidade.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blipFill rotWithShape="1">
                <a:blip r:embed="rId2"/>
                <a:stretch>
                  <a:fillRect l="-1075" t="-513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o 15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co 1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07326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>
            <a:endCxn id="30" idx="0"/>
          </p:cNvCxnSpPr>
          <p:nvPr/>
        </p:nvCxnSpPr>
        <p:spPr>
          <a:xfrm flipV="1">
            <a:off x="2121195" y="3419826"/>
            <a:ext cx="1744709" cy="10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1865172" y="1637760"/>
            <a:ext cx="504056" cy="288032"/>
            <a:chOff x="1907704" y="2060848"/>
            <a:chExt cx="504056" cy="288032"/>
          </a:xfrm>
        </p:grpSpPr>
        <p:sp>
          <p:nvSpPr>
            <p:cNvPr id="22" name="Elipse 21"/>
            <p:cNvSpPr/>
            <p:nvPr/>
          </p:nvSpPr>
          <p:spPr>
            <a:xfrm>
              <a:off x="1907704" y="2132856"/>
              <a:ext cx="504056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068486" y="2060848"/>
              <a:ext cx="199258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reto 23"/>
            <p:cNvCxnSpPr/>
            <p:nvPr/>
          </p:nvCxnSpPr>
          <p:spPr>
            <a:xfrm flipV="1">
              <a:off x="2267386" y="2127704"/>
              <a:ext cx="98365" cy="13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 flipH="1" flipV="1">
              <a:off x="2275730" y="2135598"/>
              <a:ext cx="29516" cy="78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 reto 26"/>
          <p:cNvCxnSpPr/>
          <p:nvPr/>
        </p:nvCxnSpPr>
        <p:spPr>
          <a:xfrm flipV="1">
            <a:off x="2121195" y="1412776"/>
            <a:ext cx="1291" cy="20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0" name="Arco 29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393297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/>
          <p:cNvSpPr txBox="1"/>
          <p:nvPr/>
        </p:nvSpPr>
        <p:spPr>
          <a:xfrm>
            <a:off x="18205" y="332656"/>
            <a:ext cx="4625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Modelo de </a:t>
            </a:r>
            <a:r>
              <a:rPr lang="pt-BR" sz="3200" b="1" dirty="0" smtClean="0"/>
              <a:t>Terra Normal</a:t>
            </a:r>
            <a:endParaRPr lang="pt-BR" sz="3200" b="1" dirty="0"/>
          </a:p>
        </p:txBody>
      </p:sp>
      <p:sp>
        <p:nvSpPr>
          <p:cNvPr id="3" name="Chave esquerda 2"/>
          <p:cNvSpPr/>
          <p:nvPr/>
        </p:nvSpPr>
        <p:spPr>
          <a:xfrm rot="16200000">
            <a:off x="5876515" y="4729292"/>
            <a:ext cx="216000" cy="21240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545001" y="5949280"/>
            <a:ext cx="287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Campo de gravidade normal</a:t>
            </a:r>
            <a:endParaRPr lang="pt-BR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580112" y="44624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err="1" smtClean="0"/>
              <a:t>Hofmann-Wellenhof</a:t>
            </a:r>
            <a:r>
              <a:rPr lang="pt-BR" sz="1400" dirty="0" smtClean="0"/>
              <a:t> e Moritz (2005)</a:t>
            </a:r>
          </a:p>
          <a:p>
            <a:pPr algn="r"/>
            <a:r>
              <a:rPr lang="pt-BR" sz="1400" dirty="0" err="1" smtClean="0"/>
              <a:t>Vanicek</a:t>
            </a:r>
            <a:r>
              <a:rPr lang="pt-BR" sz="1400" dirty="0" smtClean="0"/>
              <a:t> </a:t>
            </a:r>
            <a:r>
              <a:rPr lang="pt-BR" sz="1400" dirty="0"/>
              <a:t>e </a:t>
            </a:r>
            <a:r>
              <a:rPr lang="pt-BR" sz="1400" dirty="0" err="1" smtClean="0"/>
              <a:t>Krakiwsky</a:t>
            </a:r>
            <a:r>
              <a:rPr lang="pt-BR" sz="1400" dirty="0" smtClean="0"/>
              <a:t> (1987) </a:t>
            </a:r>
          </a:p>
        </p:txBody>
      </p:sp>
    </p:spTree>
    <p:extLst>
      <p:ext uri="{BB962C8B-B14F-4D97-AF65-F5344CB8AC3E}">
        <p14:creationId xmlns:p14="http://schemas.microsoft.com/office/powerpoint/2010/main" val="229511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co 15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co 1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07326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>
            <a:endCxn id="30" idx="0"/>
          </p:cNvCxnSpPr>
          <p:nvPr/>
        </p:nvCxnSpPr>
        <p:spPr>
          <a:xfrm flipV="1">
            <a:off x="2121195" y="3419826"/>
            <a:ext cx="1744709" cy="10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1865172" y="1637760"/>
            <a:ext cx="504056" cy="288032"/>
            <a:chOff x="1907704" y="2060848"/>
            <a:chExt cx="504056" cy="288032"/>
          </a:xfrm>
        </p:grpSpPr>
        <p:sp>
          <p:nvSpPr>
            <p:cNvPr id="22" name="Elipse 21"/>
            <p:cNvSpPr/>
            <p:nvPr/>
          </p:nvSpPr>
          <p:spPr>
            <a:xfrm>
              <a:off x="1907704" y="2132856"/>
              <a:ext cx="504056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068486" y="2060848"/>
              <a:ext cx="199258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reto 23"/>
            <p:cNvCxnSpPr/>
            <p:nvPr/>
          </p:nvCxnSpPr>
          <p:spPr>
            <a:xfrm flipV="1">
              <a:off x="2267386" y="2127704"/>
              <a:ext cx="98365" cy="13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 flipH="1" flipV="1">
              <a:off x="2275730" y="2135598"/>
              <a:ext cx="29516" cy="78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 reto 26"/>
          <p:cNvCxnSpPr/>
          <p:nvPr/>
        </p:nvCxnSpPr>
        <p:spPr>
          <a:xfrm flipV="1">
            <a:off x="2121195" y="1412776"/>
            <a:ext cx="1291" cy="20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0" name="Arco 29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393297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2807020" y="5001247"/>
            <a:ext cx="1188916" cy="5159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Hein?!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2" name="Nuvem 1"/>
          <p:cNvSpPr/>
          <p:nvPr/>
        </p:nvSpPr>
        <p:spPr>
          <a:xfrm>
            <a:off x="2699792" y="4653136"/>
            <a:ext cx="1494752" cy="1224136"/>
          </a:xfrm>
          <a:prstGeom prst="clou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2396836" y="5744094"/>
            <a:ext cx="327277" cy="1967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2001319" y="5997275"/>
            <a:ext cx="223535" cy="134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1591587" y="6046824"/>
            <a:ext cx="152677" cy="91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osto feliz 2"/>
          <p:cNvSpPr/>
          <p:nvPr/>
        </p:nvSpPr>
        <p:spPr>
          <a:xfrm>
            <a:off x="376486" y="5615597"/>
            <a:ext cx="1087762" cy="1053763"/>
          </a:xfrm>
          <a:prstGeom prst="smileyFace">
            <a:avLst>
              <a:gd name="adj" fmla="val -465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952500" y="5761626"/>
            <a:ext cx="323850" cy="174756"/>
          </a:xfrm>
          <a:custGeom>
            <a:avLst/>
            <a:gdLst>
              <a:gd name="connsiteX0" fmla="*/ 323850 w 323850"/>
              <a:gd name="connsiteY0" fmla="*/ 58149 h 174756"/>
              <a:gd name="connsiteX1" fmla="*/ 276225 w 323850"/>
              <a:gd name="connsiteY1" fmla="*/ 999 h 174756"/>
              <a:gd name="connsiteX2" fmla="*/ 200025 w 323850"/>
              <a:gd name="connsiteY2" fmla="*/ 29574 h 174756"/>
              <a:gd name="connsiteX3" fmla="*/ 133350 w 323850"/>
              <a:gd name="connsiteY3" fmla="*/ 124824 h 174756"/>
              <a:gd name="connsiteX4" fmla="*/ 66675 w 323850"/>
              <a:gd name="connsiteY4" fmla="*/ 172449 h 174756"/>
              <a:gd name="connsiteX5" fmla="*/ 0 w 323850"/>
              <a:gd name="connsiteY5" fmla="*/ 162924 h 17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3850" h="174756">
                <a:moveTo>
                  <a:pt x="323850" y="58149"/>
                </a:moveTo>
                <a:cubicBezTo>
                  <a:pt x="310356" y="31955"/>
                  <a:pt x="296862" y="5761"/>
                  <a:pt x="276225" y="999"/>
                </a:cubicBezTo>
                <a:cubicBezTo>
                  <a:pt x="255588" y="-3763"/>
                  <a:pt x="223837" y="8937"/>
                  <a:pt x="200025" y="29574"/>
                </a:cubicBezTo>
                <a:cubicBezTo>
                  <a:pt x="176213" y="50211"/>
                  <a:pt x="155575" y="101012"/>
                  <a:pt x="133350" y="124824"/>
                </a:cubicBezTo>
                <a:cubicBezTo>
                  <a:pt x="111125" y="148636"/>
                  <a:pt x="88900" y="166099"/>
                  <a:pt x="66675" y="172449"/>
                </a:cubicBezTo>
                <a:cubicBezTo>
                  <a:pt x="44450" y="178799"/>
                  <a:pt x="22225" y="170861"/>
                  <a:pt x="0" y="16292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 10"/>
          <p:cNvSpPr/>
          <p:nvPr/>
        </p:nvSpPr>
        <p:spPr>
          <a:xfrm>
            <a:off x="617325" y="5739153"/>
            <a:ext cx="258975" cy="166347"/>
          </a:xfrm>
          <a:custGeom>
            <a:avLst/>
            <a:gdLst>
              <a:gd name="connsiteX0" fmla="*/ 258975 w 258975"/>
              <a:gd name="connsiteY0" fmla="*/ 118722 h 166347"/>
              <a:gd name="connsiteX1" fmla="*/ 201825 w 258975"/>
              <a:gd name="connsiteY1" fmla="*/ 23472 h 166347"/>
              <a:gd name="connsiteX2" fmla="*/ 87525 w 258975"/>
              <a:gd name="connsiteY2" fmla="*/ 4422 h 166347"/>
              <a:gd name="connsiteX3" fmla="*/ 11325 w 258975"/>
              <a:gd name="connsiteY3" fmla="*/ 90147 h 166347"/>
              <a:gd name="connsiteX4" fmla="*/ 1800 w 258975"/>
              <a:gd name="connsiteY4" fmla="*/ 166347 h 16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975" h="166347">
                <a:moveTo>
                  <a:pt x="258975" y="118722"/>
                </a:moveTo>
                <a:cubicBezTo>
                  <a:pt x="244687" y="80622"/>
                  <a:pt x="230400" y="42522"/>
                  <a:pt x="201825" y="23472"/>
                </a:cubicBezTo>
                <a:cubicBezTo>
                  <a:pt x="173250" y="4422"/>
                  <a:pt x="119275" y="-6690"/>
                  <a:pt x="87525" y="4422"/>
                </a:cubicBezTo>
                <a:cubicBezTo>
                  <a:pt x="55775" y="15534"/>
                  <a:pt x="25612" y="63159"/>
                  <a:pt x="11325" y="90147"/>
                </a:cubicBezTo>
                <a:cubicBezTo>
                  <a:pt x="-2963" y="117134"/>
                  <a:pt x="-582" y="141740"/>
                  <a:pt x="1800" y="16634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4500496" y="801280"/>
                <a:ext cx="4536000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superfície limitante determinada por uma das </a:t>
                </a:r>
                <a:r>
                  <a:rPr lang="pt-BR" sz="2000" dirty="0" smtClean="0">
                    <a:solidFill>
                      <a:srgbClr val="FF0000"/>
                    </a:solidFill>
                  </a:rPr>
                  <a:t>equipotenciais</a:t>
                </a:r>
                <a:r>
                  <a:rPr lang="pt-BR" sz="2000" dirty="0" smtClean="0"/>
                  <a:t> do seu próprio campo de gravidade.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324535"/>
              </a:xfrm>
              <a:prstGeom prst="rect">
                <a:avLst/>
              </a:prstGeom>
              <a:blipFill rotWithShape="1">
                <a:blip r:embed="rId6"/>
                <a:stretch>
                  <a:fillRect l="-1075" t="-572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ixaDeTexto 34"/>
          <p:cNvSpPr txBox="1"/>
          <p:nvPr/>
        </p:nvSpPr>
        <p:spPr>
          <a:xfrm>
            <a:off x="18205" y="332656"/>
            <a:ext cx="4625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Modelo de </a:t>
            </a:r>
            <a:r>
              <a:rPr lang="pt-BR" sz="3200" b="1" dirty="0" smtClean="0"/>
              <a:t>Terra Normal</a:t>
            </a:r>
            <a:endParaRPr lang="pt-BR" sz="3200" b="1" dirty="0"/>
          </a:p>
        </p:txBody>
      </p:sp>
      <p:sp>
        <p:nvSpPr>
          <p:cNvPr id="36" name="Chave esquerda 35"/>
          <p:cNvSpPr/>
          <p:nvPr/>
        </p:nvSpPr>
        <p:spPr>
          <a:xfrm rot="16200000">
            <a:off x="5876515" y="4729292"/>
            <a:ext cx="216000" cy="21240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5580112" y="44624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err="1" smtClean="0"/>
              <a:t>Hofmann-Wellenhof</a:t>
            </a:r>
            <a:r>
              <a:rPr lang="pt-BR" sz="1400" dirty="0" smtClean="0"/>
              <a:t> e Moritz (2005)</a:t>
            </a:r>
          </a:p>
          <a:p>
            <a:pPr algn="r"/>
            <a:r>
              <a:rPr lang="pt-BR" sz="1400" dirty="0" err="1" smtClean="0"/>
              <a:t>Vanicek</a:t>
            </a:r>
            <a:r>
              <a:rPr lang="pt-BR" sz="1400" dirty="0" smtClean="0"/>
              <a:t> </a:t>
            </a:r>
            <a:r>
              <a:rPr lang="pt-BR" sz="1400" dirty="0"/>
              <a:t>e </a:t>
            </a:r>
            <a:r>
              <a:rPr lang="pt-BR" sz="1400" dirty="0" err="1" smtClean="0"/>
              <a:t>Krakiwsky</a:t>
            </a:r>
            <a:r>
              <a:rPr lang="pt-BR" sz="1400" dirty="0" smtClean="0"/>
              <a:t> (1987) 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4545001" y="5949280"/>
            <a:ext cx="287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Campo de gravidade normal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28203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Elipse 88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Arco 89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Arco 90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Arco 91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3" name="Conector reto 92"/>
          <p:cNvCxnSpPr>
            <a:endCxn id="92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ipse 94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 96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8" name="Conector reto 97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aixaDeTexto 100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1" name="CaixaDeTexto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ixaDeTexto 101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2" name="CaixaDe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ixaDeTexto 102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3" name="CaixaDe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ixaDeTexto 104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aixaDeTexto 105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6" name="CaixaDe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aixaDeTexto 106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7" name="CaixaDeTexto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539552" y="5085184"/>
            <a:ext cx="3256927" cy="886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Considere um sistema Cartesiano geocêntrico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6942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764704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A técnica da camada equivalente também pode ser aplicada pra processar e interpretar dados gravimétricos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3360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3144190" y="1052736"/>
                <a:ext cx="2855619" cy="805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Ponto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400" dirty="0" smtClean="0"/>
                  <a:t> localizado na superfície da Terra</a:t>
                </a:r>
                <a:endParaRPr lang="pt-BR" sz="2400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190" y="1052736"/>
                <a:ext cx="2855619" cy="805484"/>
              </a:xfrm>
              <a:prstGeom prst="rect">
                <a:avLst/>
              </a:prstGeom>
              <a:blipFill rotWithShape="1">
                <a:blip r:embed="rId15"/>
                <a:stretch>
                  <a:fillRect l="-3205" t="-6061" r="-5342" b="-196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lipse 88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Arco 89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Arco 90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Arco 91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3" name="Conector reto 92"/>
          <p:cNvCxnSpPr>
            <a:endCxn id="92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ipse 94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7" name="Conector reto 96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aixaDeTexto 99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0" name="CaixaDeTexto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aixaDeTexto 100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1" name="CaixaDeTexto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ixaDeTexto 10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2" name="CaixaDe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ixaDeTexto 102"/>
              <p:cNvSpPr txBox="1"/>
              <p:nvPr/>
            </p:nvSpPr>
            <p:spPr>
              <a:xfrm>
                <a:off x="2555776" y="2636912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3" name="CaixaDe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636912"/>
                <a:ext cx="45185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ixaDeTexto 104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aixaDeTexto 105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6" name="CaixaDe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Conector reto 106"/>
          <p:cNvCxnSpPr>
            <a:cxnSpLocks noChangeAspect="1"/>
          </p:cNvCxnSpPr>
          <p:nvPr/>
        </p:nvCxnSpPr>
        <p:spPr>
          <a:xfrm flipV="1">
            <a:off x="2638783" y="3429000"/>
            <a:ext cx="468000" cy="48514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to 107"/>
          <p:cNvCxnSpPr/>
          <p:nvPr/>
        </p:nvCxnSpPr>
        <p:spPr>
          <a:xfrm flipH="1">
            <a:off x="1654176" y="3924430"/>
            <a:ext cx="972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orma livre 108"/>
          <p:cNvSpPr/>
          <p:nvPr/>
        </p:nvSpPr>
        <p:spPr>
          <a:xfrm>
            <a:off x="2114550" y="2533650"/>
            <a:ext cx="514350" cy="1390650"/>
          </a:xfrm>
          <a:custGeom>
            <a:avLst/>
            <a:gdLst>
              <a:gd name="connsiteX0" fmla="*/ 0 w 514350"/>
              <a:gd name="connsiteY0" fmla="*/ 0 h 1390650"/>
              <a:gd name="connsiteX1" fmla="*/ 514350 w 514350"/>
              <a:gd name="connsiteY1" fmla="*/ 501650 h 1390650"/>
              <a:gd name="connsiteX2" fmla="*/ 514350 w 514350"/>
              <a:gd name="connsiteY2" fmla="*/ 1390650 h 1390650"/>
              <a:gd name="connsiteX3" fmla="*/ 6350 w 514350"/>
              <a:gd name="connsiteY3" fmla="*/ 895350 h 1390650"/>
              <a:gd name="connsiteX4" fmla="*/ 0 w 514350"/>
              <a:gd name="connsiteY4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350" h="1390650">
                <a:moveTo>
                  <a:pt x="0" y="0"/>
                </a:moveTo>
                <a:lnTo>
                  <a:pt x="514350" y="501650"/>
                </a:lnTo>
                <a:lnTo>
                  <a:pt x="514350" y="1390650"/>
                </a:lnTo>
                <a:lnTo>
                  <a:pt x="6350" y="895350"/>
                </a:lnTo>
                <a:cubicBezTo>
                  <a:pt x="4233" y="596900"/>
                  <a:pt x="2117" y="298450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0" name="Conector reto 109"/>
          <p:cNvCxnSpPr/>
          <p:nvPr/>
        </p:nvCxnSpPr>
        <p:spPr>
          <a:xfrm flipV="1">
            <a:off x="2626372" y="3033104"/>
            <a:ext cx="1412" cy="90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ipse 111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3" name="Conector reto 11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lipse 113"/>
          <p:cNvSpPr/>
          <p:nvPr/>
        </p:nvSpPr>
        <p:spPr>
          <a:xfrm>
            <a:off x="2590287" y="29969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5" name="Conector reto 114"/>
          <p:cNvCxnSpPr/>
          <p:nvPr/>
        </p:nvCxnSpPr>
        <p:spPr>
          <a:xfrm>
            <a:off x="2138261" y="255413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79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lipse 40"/>
          <p:cNvSpPr/>
          <p:nvPr/>
        </p:nvSpPr>
        <p:spPr>
          <a:xfrm>
            <a:off x="5109464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Arco 58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Arco 59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Arco 60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reto 61"/>
          <p:cNvCxnSpPr>
            <a:endCxn id="61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ipse 63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2555776" y="2636912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636912"/>
                <a:ext cx="451855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3144190" y="1052736"/>
                <a:ext cx="2855619" cy="805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Ponto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400" dirty="0" smtClean="0"/>
                  <a:t> localizado na superfície da Terra</a:t>
                </a:r>
                <a:endParaRPr lang="pt-BR" sz="2400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190" y="1052736"/>
                <a:ext cx="2855619" cy="805484"/>
              </a:xfrm>
              <a:prstGeom prst="rect">
                <a:avLst/>
              </a:prstGeom>
              <a:blipFill rotWithShape="1">
                <a:blip r:embed="rId15"/>
                <a:stretch>
                  <a:fillRect l="-3205" t="-6061" r="-5342" b="-196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ector reto 91"/>
          <p:cNvCxnSpPr>
            <a:cxnSpLocks noChangeAspect="1"/>
          </p:cNvCxnSpPr>
          <p:nvPr/>
        </p:nvCxnSpPr>
        <p:spPr>
          <a:xfrm flipV="1">
            <a:off x="2638783" y="3429000"/>
            <a:ext cx="468000" cy="48514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flipH="1">
            <a:off x="1654176" y="3924430"/>
            <a:ext cx="972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/>
          <p:nvPr/>
        </p:nvSpPr>
        <p:spPr>
          <a:xfrm>
            <a:off x="2114550" y="2533650"/>
            <a:ext cx="514350" cy="1390650"/>
          </a:xfrm>
          <a:custGeom>
            <a:avLst/>
            <a:gdLst>
              <a:gd name="connsiteX0" fmla="*/ 0 w 514350"/>
              <a:gd name="connsiteY0" fmla="*/ 0 h 1390650"/>
              <a:gd name="connsiteX1" fmla="*/ 514350 w 514350"/>
              <a:gd name="connsiteY1" fmla="*/ 501650 h 1390650"/>
              <a:gd name="connsiteX2" fmla="*/ 514350 w 514350"/>
              <a:gd name="connsiteY2" fmla="*/ 1390650 h 1390650"/>
              <a:gd name="connsiteX3" fmla="*/ 6350 w 514350"/>
              <a:gd name="connsiteY3" fmla="*/ 895350 h 1390650"/>
              <a:gd name="connsiteX4" fmla="*/ 0 w 514350"/>
              <a:gd name="connsiteY4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350" h="1390650">
                <a:moveTo>
                  <a:pt x="0" y="0"/>
                </a:moveTo>
                <a:lnTo>
                  <a:pt x="514350" y="501650"/>
                </a:lnTo>
                <a:lnTo>
                  <a:pt x="514350" y="1390650"/>
                </a:lnTo>
                <a:lnTo>
                  <a:pt x="6350" y="895350"/>
                </a:lnTo>
                <a:cubicBezTo>
                  <a:pt x="4233" y="596900"/>
                  <a:pt x="2117" y="298450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2" name="Conector reto 81"/>
          <p:cNvCxnSpPr/>
          <p:nvPr/>
        </p:nvCxnSpPr>
        <p:spPr>
          <a:xfrm flipV="1">
            <a:off x="2626372" y="3033104"/>
            <a:ext cx="1412" cy="90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5" name="Conector reto 84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ipse 82"/>
          <p:cNvSpPr/>
          <p:nvPr/>
        </p:nvSpPr>
        <p:spPr>
          <a:xfrm>
            <a:off x="2590287" y="29969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7" name="Conector reto 86"/>
          <p:cNvCxnSpPr/>
          <p:nvPr/>
        </p:nvCxnSpPr>
        <p:spPr>
          <a:xfrm>
            <a:off x="2138261" y="255413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ângulo 97"/>
          <p:cNvSpPr/>
          <p:nvPr/>
        </p:nvSpPr>
        <p:spPr>
          <a:xfrm>
            <a:off x="6865874" y="2521589"/>
            <a:ext cx="1220384" cy="91670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9" name="Conector reto 98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ipse 100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ixaDeTexto 101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2" name="CaixaDe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Elipse 102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4" name="Conector reto 103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Arco 104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aixaDeTexto 105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06" name="CaixaDe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aixaDeTexto 106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7" name="CaixaDeTexto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Conector reto 107"/>
          <p:cNvCxnSpPr/>
          <p:nvPr/>
        </p:nvCxnSpPr>
        <p:spPr>
          <a:xfrm>
            <a:off x="8066287" y="2526997"/>
            <a:ext cx="0" cy="90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/>
          <p:cNvCxnSpPr/>
          <p:nvPr/>
        </p:nvCxnSpPr>
        <p:spPr>
          <a:xfrm flipH="1">
            <a:off x="6845328" y="2514841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aixaDeTexto 109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0" name="CaixaDeTexto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4139952" y="521990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Superfície aproximada</a:t>
            </a: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5616116" y="4697845"/>
            <a:ext cx="383693" cy="5506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95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865874" y="2521589"/>
            <a:ext cx="1220384" cy="91670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Arco 58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Arco 59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Arco 60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reto 61"/>
          <p:cNvCxnSpPr>
            <a:endCxn id="61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ipse 63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2555776" y="2636912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636912"/>
                <a:ext cx="451855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3144190" y="1052736"/>
                <a:ext cx="2855619" cy="805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Ponto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400" dirty="0" smtClean="0"/>
                  <a:t> localizado na superfície da Terra</a:t>
                </a:r>
                <a:endParaRPr lang="pt-BR" sz="2400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190" y="1052736"/>
                <a:ext cx="2855619" cy="805484"/>
              </a:xfrm>
              <a:prstGeom prst="rect">
                <a:avLst/>
              </a:prstGeom>
              <a:blipFill rotWithShape="1">
                <a:blip r:embed="rId15"/>
                <a:stretch>
                  <a:fillRect l="-3205" t="-6061" r="-5342" b="-196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ector reto 91"/>
          <p:cNvCxnSpPr>
            <a:cxnSpLocks noChangeAspect="1"/>
          </p:cNvCxnSpPr>
          <p:nvPr/>
        </p:nvCxnSpPr>
        <p:spPr>
          <a:xfrm flipV="1">
            <a:off x="2638783" y="3429000"/>
            <a:ext cx="468000" cy="48514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flipH="1">
            <a:off x="1654176" y="3924430"/>
            <a:ext cx="972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/>
          <p:nvPr/>
        </p:nvSpPr>
        <p:spPr>
          <a:xfrm>
            <a:off x="2114550" y="2533650"/>
            <a:ext cx="514350" cy="1390650"/>
          </a:xfrm>
          <a:custGeom>
            <a:avLst/>
            <a:gdLst>
              <a:gd name="connsiteX0" fmla="*/ 0 w 514350"/>
              <a:gd name="connsiteY0" fmla="*/ 0 h 1390650"/>
              <a:gd name="connsiteX1" fmla="*/ 514350 w 514350"/>
              <a:gd name="connsiteY1" fmla="*/ 501650 h 1390650"/>
              <a:gd name="connsiteX2" fmla="*/ 514350 w 514350"/>
              <a:gd name="connsiteY2" fmla="*/ 1390650 h 1390650"/>
              <a:gd name="connsiteX3" fmla="*/ 6350 w 514350"/>
              <a:gd name="connsiteY3" fmla="*/ 895350 h 1390650"/>
              <a:gd name="connsiteX4" fmla="*/ 0 w 514350"/>
              <a:gd name="connsiteY4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350" h="1390650">
                <a:moveTo>
                  <a:pt x="0" y="0"/>
                </a:moveTo>
                <a:lnTo>
                  <a:pt x="514350" y="501650"/>
                </a:lnTo>
                <a:lnTo>
                  <a:pt x="514350" y="1390650"/>
                </a:lnTo>
                <a:lnTo>
                  <a:pt x="6350" y="895350"/>
                </a:lnTo>
                <a:cubicBezTo>
                  <a:pt x="4233" y="596900"/>
                  <a:pt x="2117" y="298450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2" name="Conector reto 81"/>
          <p:cNvCxnSpPr/>
          <p:nvPr/>
        </p:nvCxnSpPr>
        <p:spPr>
          <a:xfrm flipV="1">
            <a:off x="2626372" y="3033104"/>
            <a:ext cx="1412" cy="90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5" name="Conector reto 84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ipse 82"/>
          <p:cNvSpPr/>
          <p:nvPr/>
        </p:nvSpPr>
        <p:spPr>
          <a:xfrm>
            <a:off x="2590287" y="29969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7" name="Conector reto 86"/>
          <p:cNvCxnSpPr/>
          <p:nvPr/>
        </p:nvCxnSpPr>
        <p:spPr>
          <a:xfrm>
            <a:off x="2138261" y="255413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orma livre 52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4" name="Conector reto 53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ipse 74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Elipse 76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0" name="Conector reto 79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rco 80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8066287" y="2526997"/>
            <a:ext cx="0" cy="90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flipH="1">
            <a:off x="6845328" y="2514841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aixaDeTexto 42"/>
          <p:cNvSpPr txBox="1"/>
          <p:nvPr/>
        </p:nvSpPr>
        <p:spPr>
          <a:xfrm>
            <a:off x="4139952" y="5219908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Representação esquemática da superfície da Terra</a:t>
            </a:r>
            <a:endParaRPr lang="pt-BR" dirty="0"/>
          </a:p>
        </p:txBody>
      </p:sp>
      <p:cxnSp>
        <p:nvCxnSpPr>
          <p:cNvPr id="44" name="Conector de seta reta 43"/>
          <p:cNvCxnSpPr/>
          <p:nvPr/>
        </p:nvCxnSpPr>
        <p:spPr>
          <a:xfrm flipV="1">
            <a:off x="5616116" y="4697845"/>
            <a:ext cx="383693" cy="5506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20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O </a:t>
                </a:r>
                <a:r>
                  <a:rPr lang="pt-BR" sz="2400" b="1" dirty="0" smtClean="0"/>
                  <a:t>potencial de gravidade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é uma função escalar, que resulta da soma entre outras duas funções escalares: o </a:t>
                </a:r>
                <a:r>
                  <a:rPr lang="pt-BR" sz="2400" b="1" dirty="0" smtClean="0"/>
                  <a:t>potencial gravitacional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e o </a:t>
                </a:r>
                <a:r>
                  <a:rPr lang="pt-BR" sz="2400" b="1" dirty="0" smtClean="0"/>
                  <a:t>potencial centrífugo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2266" t="-2111" r="-3776" b="-50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orma livre 41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reto 42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Elipse 46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8" name="Conector reto 47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o 49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12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O </a:t>
                </a:r>
                <a:r>
                  <a:rPr lang="pt-BR" sz="2400" b="1" dirty="0" smtClean="0"/>
                  <a:t>potencial de gravidade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é uma função escalar, que resulta da soma entre outras duas funções escalares: o </a:t>
                </a:r>
                <a:r>
                  <a:rPr lang="pt-BR" sz="2400" b="1" dirty="0" smtClean="0"/>
                  <a:t>potencial gravitacional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e o </a:t>
                </a:r>
                <a:r>
                  <a:rPr lang="pt-BR" sz="2400" b="1" dirty="0" smtClean="0"/>
                  <a:t>potencial centrífugo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2266" t="-2111" r="-3776" b="-50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orma livre 3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reto 36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Elipse 40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o 43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/>
          <p:cNvSpPr txBox="1"/>
          <p:nvPr/>
        </p:nvSpPr>
        <p:spPr>
          <a:xfrm>
            <a:off x="5088076" y="116632"/>
            <a:ext cx="356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potencial centrífugo aumenta com o quadrado da distância até o eixo médio de rotação da Terra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255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O </a:t>
                </a:r>
                <a:r>
                  <a:rPr lang="pt-BR" sz="2400" b="1" dirty="0" smtClean="0"/>
                  <a:t>potencial de gravidade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é uma função escalar, que resulta da soma entre outras duas funções escalares: o </a:t>
                </a:r>
                <a:r>
                  <a:rPr lang="pt-BR" sz="2400" b="1" dirty="0" smtClean="0"/>
                  <a:t>potencial gravitacional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e o </a:t>
                </a:r>
                <a:r>
                  <a:rPr lang="pt-BR" sz="2400" b="1" dirty="0" smtClean="0"/>
                  <a:t>potencial centrífugo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2266" t="-2111" r="-3776" b="-50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Forma livre 51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reto 52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8" name="Conector reto 57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co 59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upo 64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de seta reta 76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Conector de seta reta 77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CaixaDeTexto 84"/>
          <p:cNvSpPr txBox="1"/>
          <p:nvPr/>
        </p:nvSpPr>
        <p:spPr>
          <a:xfrm>
            <a:off x="5088076" y="116632"/>
            <a:ext cx="356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Já o potencial gravitacional depende da distribuição interna de densidade </a:t>
            </a:r>
            <a:r>
              <a:rPr lang="pt-BR" dirty="0"/>
              <a:t>d</a:t>
            </a:r>
            <a:r>
              <a:rPr lang="pt-BR" dirty="0" smtClean="0"/>
              <a:t>a Terra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164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O </a:t>
                </a:r>
                <a:r>
                  <a:rPr lang="pt-BR" sz="2400" b="1" dirty="0" smtClean="0"/>
                  <a:t>potencial de gravidade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é uma função escalar, que resulta da soma entre outras duas funções escalares: o </a:t>
                </a:r>
                <a:r>
                  <a:rPr lang="pt-BR" sz="2400" b="1" dirty="0" smtClean="0"/>
                  <a:t>potencial gravitacional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e o </a:t>
                </a:r>
                <a:r>
                  <a:rPr lang="pt-BR" sz="2400" b="1" dirty="0" smtClean="0"/>
                  <a:t>potencial centrífugo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2266" t="-2111" r="-3776" b="-50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ixaDeTexto 49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ixaDeTexto 50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Forma livre 51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reto 52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8" name="Conector reto 57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co 59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aixaDeTexto 63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upo 64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de seta reta 76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Conector de seta reta 77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CaixaDeTexto 84"/>
          <p:cNvSpPr txBox="1"/>
          <p:nvPr/>
        </p:nvSpPr>
        <p:spPr>
          <a:xfrm>
            <a:off x="5088076" y="116632"/>
            <a:ext cx="356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Já o potencial gravitacional depende da distribuição interna de densidade </a:t>
            </a:r>
            <a:r>
              <a:rPr lang="pt-BR" dirty="0"/>
              <a:t>d</a:t>
            </a:r>
            <a:r>
              <a:rPr lang="pt-BR" dirty="0" smtClean="0"/>
              <a:t>a Terra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7477874" y="4582869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Variáveis de integração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82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O </a:t>
                </a:r>
                <a:r>
                  <a:rPr lang="pt-BR" sz="2400" b="1" dirty="0" smtClean="0"/>
                  <a:t>potencial de gravidade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é uma função escalar, que resulta da soma entre outras duas funções escalares: o </a:t>
                </a:r>
                <a:r>
                  <a:rPr lang="pt-BR" sz="2400" b="1" dirty="0" smtClean="0"/>
                  <a:t>potencial gravitacional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e o </a:t>
                </a:r>
                <a:r>
                  <a:rPr lang="pt-BR" sz="2400" b="1" dirty="0" smtClean="0"/>
                  <a:t>potencial centrífugo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2266" t="-2111" r="-3776" b="-50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ixaDeTexto 49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ixaDeTexto 50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Forma livre 51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reto 52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8" name="Conector reto 57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co 59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aixaDeTexto 63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upo 64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de seta reta 76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Conector de seta reta 77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CaixaDeTexto 84"/>
          <p:cNvSpPr txBox="1"/>
          <p:nvPr/>
        </p:nvSpPr>
        <p:spPr>
          <a:xfrm>
            <a:off x="5088076" y="116632"/>
            <a:ext cx="356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Já o potencial gravitacional depende da distribuição interna de densidade </a:t>
            </a:r>
            <a:r>
              <a:rPr lang="pt-BR" dirty="0"/>
              <a:t>d</a:t>
            </a:r>
            <a:r>
              <a:rPr lang="pt-BR" dirty="0" smtClean="0"/>
              <a:t>a Terra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7615975" y="4581128"/>
                <a:ext cx="163654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>
                    <a:solidFill>
                      <a:srgbClr val="FF0000"/>
                    </a:solidFill>
                  </a:rPr>
                  <a:t>É uma função das </a:t>
                </a:r>
              </a:p>
              <a:p>
                <a:pPr algn="ctr"/>
                <a:r>
                  <a:rPr lang="pt-BR" sz="1400" dirty="0" smtClean="0">
                    <a:solidFill>
                      <a:srgbClr val="FF0000"/>
                    </a:solidFill>
                  </a:rPr>
                  <a:t>variáveis de integração </a:t>
                </a:r>
                <a14:m>
                  <m:oMath xmlns:m="http://schemas.openxmlformats.org/officeDocument/2006/math">
                    <m:r>
                      <a:rPr lang="pt-BR" sz="14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pt-BR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pt-BR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sz="1400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pt-BR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sz="1400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pt-BR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sz="14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975" y="4581128"/>
                <a:ext cx="1636545" cy="738664"/>
              </a:xfrm>
              <a:prstGeom prst="rect">
                <a:avLst/>
              </a:prstGeom>
              <a:blipFill rotWithShape="1">
                <a:blip r:embed="rId15"/>
                <a:stretch>
                  <a:fillRect t="-820" b="-303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ipse 7"/>
          <p:cNvSpPr/>
          <p:nvPr/>
        </p:nvSpPr>
        <p:spPr>
          <a:xfrm>
            <a:off x="8380301" y="5661248"/>
            <a:ext cx="271775" cy="3374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52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O </a:t>
                </a:r>
                <a:r>
                  <a:rPr lang="pt-BR" sz="2400" b="1" dirty="0" smtClean="0"/>
                  <a:t>potencial de gravidade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é uma função escalar, que resulta da soma entre outras duas funções escalares: o </a:t>
                </a:r>
                <a:r>
                  <a:rPr lang="pt-BR" sz="2400" b="1" dirty="0" smtClean="0"/>
                  <a:t>potencial gravitacional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e o </a:t>
                </a:r>
                <a:r>
                  <a:rPr lang="pt-BR" sz="2400" b="1" dirty="0" smtClean="0"/>
                  <a:t>potencial centrífugo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2266" t="-2111" r="-3776" b="-50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660232" y="108135"/>
            <a:ext cx="2415827" cy="917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Superfícies sobre as quais o potencial de gravidade é constante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25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O </a:t>
                </a:r>
                <a:r>
                  <a:rPr lang="pt-BR" sz="2400" b="1" dirty="0" smtClean="0"/>
                  <a:t>potencial de gravidade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é uma função escalar, que resulta da soma entre outras duas funções escalares: o </a:t>
                </a:r>
                <a:r>
                  <a:rPr lang="pt-BR" sz="2400" b="1" dirty="0" smtClean="0"/>
                  <a:t>potencial gravitacional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e o </a:t>
                </a:r>
                <a:r>
                  <a:rPr lang="pt-BR" sz="2400" b="1" dirty="0" smtClean="0"/>
                  <a:t>potencial centrífugo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2266" t="-2111" r="-3776" b="-50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804248" y="89336"/>
            <a:ext cx="2196206" cy="901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Equipotenciais do campo de gravidade ou </a:t>
            </a:r>
            <a:r>
              <a:rPr lang="pt-BR" b="1" dirty="0" err="1" smtClean="0"/>
              <a:t>Geopes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2003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989488" y="3933056"/>
            <a:ext cx="71383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Há diferentes tipos de dados gravimétricos e isso faz com que seja necessário definirmos qual é o mais apropriado para nós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874048" y="764704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A técnica da camada equivalente também pode ser aplicada pra processar e interpretar dados gravimétricos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07193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O </a:t>
                </a:r>
                <a:r>
                  <a:rPr lang="pt-BR" sz="2400" b="1" dirty="0" smtClean="0"/>
                  <a:t>potencial de gravidade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é uma função escalar, que resulta da soma entre outras duas funções escalares: o </a:t>
                </a:r>
                <a:r>
                  <a:rPr lang="pt-BR" sz="2400" b="1" dirty="0" smtClean="0"/>
                  <a:t>potencial gravitacional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e o </a:t>
                </a:r>
                <a:r>
                  <a:rPr lang="pt-BR" sz="2400" b="1" dirty="0" smtClean="0"/>
                  <a:t>potencial centrífugo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2266" t="-2111" r="-3776" b="-50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5220072" y="44624"/>
            <a:ext cx="3890714" cy="1261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</a:t>
            </a:r>
            <a:r>
              <a:rPr lang="pt-BR" dirty="0" err="1" smtClean="0"/>
              <a:t>Geope</a:t>
            </a:r>
            <a:r>
              <a:rPr lang="pt-BR" dirty="0" smtClean="0"/>
              <a:t> que coincide com o nível médio dos mares não perturbados e se prolonga através dos continentes é denominado </a:t>
            </a:r>
            <a:r>
              <a:rPr lang="pt-BR" b="1" dirty="0" smtClean="0"/>
              <a:t>Geoide</a:t>
            </a:r>
          </a:p>
        </p:txBody>
      </p:sp>
    </p:spTree>
    <p:extLst>
      <p:ext uri="{BB962C8B-B14F-4D97-AF65-F5344CB8AC3E}">
        <p14:creationId xmlns:p14="http://schemas.microsoft.com/office/powerpoint/2010/main" val="156826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O </a:t>
                </a:r>
                <a:r>
                  <a:rPr lang="pt-BR" sz="2400" b="1" dirty="0" smtClean="0"/>
                  <a:t>potencial de gravidade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é uma função escalar, que resulta da soma entre outras duas funções escalares: o </a:t>
                </a:r>
                <a:r>
                  <a:rPr lang="pt-BR" sz="2400" b="1" dirty="0" smtClean="0"/>
                  <a:t>potencial gravitacional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e o </a:t>
                </a:r>
                <a:r>
                  <a:rPr lang="pt-BR" sz="2400" b="1" dirty="0" smtClean="0"/>
                  <a:t>potencial centrífugo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2266" t="-2111" r="-3776" b="-50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5148064" y="190381"/>
            <a:ext cx="3890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Geoide é uma superfície que se aproxima da superfície física da Terra.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18242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3110963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930480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CaixaDeTexto 89"/>
          <p:cNvSpPr txBox="1"/>
          <p:nvPr/>
        </p:nvSpPr>
        <p:spPr>
          <a:xfrm>
            <a:off x="35496" y="44624"/>
            <a:ext cx="3890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Analogamente, a Terra Normal produz um campo de gravidade denominado </a:t>
            </a:r>
            <a:r>
              <a:rPr lang="pt-BR" b="1" dirty="0" smtClean="0"/>
              <a:t>campo de gravidade normal.</a:t>
            </a:r>
          </a:p>
        </p:txBody>
      </p:sp>
      <p:sp>
        <p:nvSpPr>
          <p:cNvPr id="91" name="CaixaDeTexto 90"/>
          <p:cNvSpPr txBox="1"/>
          <p:nvPr/>
        </p:nvSpPr>
        <p:spPr>
          <a:xfrm>
            <a:off x="5148064" y="190381"/>
            <a:ext cx="3890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Geoide é uma superfície que se aproxima da superfície física da Terra.</a:t>
            </a:r>
            <a:endParaRPr lang="pt-BR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98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3110963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930480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CaixaDeTexto 89"/>
          <p:cNvSpPr txBox="1"/>
          <p:nvPr/>
        </p:nvSpPr>
        <p:spPr>
          <a:xfrm>
            <a:off x="44659" y="44624"/>
            <a:ext cx="4279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 componente </a:t>
            </a:r>
            <a:r>
              <a:rPr lang="pt-BR" dirty="0" smtClean="0">
                <a:solidFill>
                  <a:srgbClr val="0000FF"/>
                </a:solidFill>
              </a:rPr>
              <a:t>centrífuga</a:t>
            </a:r>
            <a:r>
              <a:rPr lang="pt-BR" dirty="0" smtClean="0"/>
              <a:t> é igual àquela do campo de gravidade da Terra. Contudo, a componente </a:t>
            </a:r>
            <a:r>
              <a:rPr lang="pt-BR" dirty="0" smtClean="0">
                <a:solidFill>
                  <a:srgbClr val="FF0000"/>
                </a:solidFill>
              </a:rPr>
              <a:t>gravitacional</a:t>
            </a:r>
            <a:r>
              <a:rPr lang="pt-BR" dirty="0" smtClean="0"/>
              <a:t> é diferente.</a:t>
            </a:r>
            <a:endParaRPr lang="pt-BR" b="1" dirty="0" smtClean="0"/>
          </a:p>
        </p:txBody>
      </p:sp>
      <p:sp>
        <p:nvSpPr>
          <p:cNvPr id="77" name="CaixaDeTexto 76"/>
          <p:cNvSpPr txBox="1"/>
          <p:nvPr/>
        </p:nvSpPr>
        <p:spPr>
          <a:xfrm>
            <a:off x="5148064" y="190381"/>
            <a:ext cx="3890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Geoide é uma superfície que se aproxima da superfície física da Terra.</a:t>
            </a:r>
            <a:endParaRPr lang="pt-BR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3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3110963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930480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CaixaDeTexto 89"/>
          <p:cNvSpPr txBox="1"/>
          <p:nvPr/>
        </p:nvSpPr>
        <p:spPr>
          <a:xfrm>
            <a:off x="44659" y="44624"/>
            <a:ext cx="4279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 equipotenciais do campo de gravidade normal são denominadas </a:t>
            </a:r>
            <a:r>
              <a:rPr lang="pt-BR" b="1" dirty="0" err="1" smtClean="0"/>
              <a:t>Esferopes</a:t>
            </a:r>
            <a:endParaRPr lang="pt-BR" b="1" dirty="0" smtClean="0"/>
          </a:p>
        </p:txBody>
      </p:sp>
      <p:sp>
        <p:nvSpPr>
          <p:cNvPr id="77" name="CaixaDeTexto 76"/>
          <p:cNvSpPr txBox="1"/>
          <p:nvPr/>
        </p:nvSpPr>
        <p:spPr>
          <a:xfrm>
            <a:off x="5148064" y="190381"/>
            <a:ext cx="3890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Geoide é uma superfície que se aproxima da superfície física da Terra.</a:t>
            </a:r>
            <a:endParaRPr lang="pt-BR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76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3110963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930480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CaixaDeTexto 89"/>
          <p:cNvSpPr txBox="1"/>
          <p:nvPr/>
        </p:nvSpPr>
        <p:spPr>
          <a:xfrm>
            <a:off x="342734" y="201414"/>
            <a:ext cx="3890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 superfície elipsoidal que define o modelo de Terra Normal é definida por um </a:t>
            </a:r>
            <a:r>
              <a:rPr lang="pt-BR" dirty="0" err="1" smtClean="0"/>
              <a:t>Esferope</a:t>
            </a:r>
            <a:r>
              <a:rPr lang="pt-BR" dirty="0" smtClean="0"/>
              <a:t>.</a:t>
            </a:r>
            <a:endParaRPr lang="pt-BR" b="1" dirty="0" smtClean="0"/>
          </a:p>
        </p:txBody>
      </p:sp>
      <p:sp>
        <p:nvSpPr>
          <p:cNvPr id="77" name="CaixaDeTexto 76"/>
          <p:cNvSpPr txBox="1"/>
          <p:nvPr/>
        </p:nvSpPr>
        <p:spPr>
          <a:xfrm>
            <a:off x="5148064" y="190381"/>
            <a:ext cx="3890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Geoide é uma superfície que se aproxima da superfície física da Terra.</a:t>
            </a:r>
            <a:endParaRPr lang="pt-BR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84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3110963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930480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CaixaDeTexto 89"/>
          <p:cNvSpPr txBox="1"/>
          <p:nvPr/>
        </p:nvSpPr>
        <p:spPr>
          <a:xfrm>
            <a:off x="-65791" y="44624"/>
            <a:ext cx="4707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 distribuição interna de densidade da Terra Normal é desconhecida</a:t>
            </a:r>
            <a:r>
              <a:rPr lang="pt-BR" dirty="0" smtClean="0"/>
              <a:t>. As únicas restrições são: a Terra Normal tem a mesma massa da Terra e sua superfície limitante é um </a:t>
            </a:r>
            <a:r>
              <a:rPr lang="pt-BR" dirty="0" err="1" smtClean="0"/>
              <a:t>Esferope</a:t>
            </a:r>
            <a:r>
              <a:rPr lang="pt-BR" dirty="0" smtClean="0"/>
              <a:t>.</a:t>
            </a:r>
            <a:endParaRPr lang="pt-BR" b="1" dirty="0" smtClean="0"/>
          </a:p>
        </p:txBody>
      </p:sp>
      <p:sp>
        <p:nvSpPr>
          <p:cNvPr id="77" name="CaixaDeTexto 76"/>
          <p:cNvSpPr txBox="1"/>
          <p:nvPr/>
        </p:nvSpPr>
        <p:spPr>
          <a:xfrm>
            <a:off x="5148064" y="190381"/>
            <a:ext cx="3890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Geoide é uma superfície que se aproxima da superfície física da Terra.</a:t>
            </a:r>
            <a:endParaRPr lang="pt-BR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5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3110963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930480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definido como o gradiente do potencial de gravidade normal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</a:t>
                </a:r>
                <a:endParaRPr lang="pt-BR" b="1" dirty="0" smtClean="0"/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23"/>
                <a:stretch>
                  <a:fillRect t="-3289" r="-570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  <m:r>
                      <a:rPr lang="pt-BR" i="1">
                        <a:latin typeface="Cambria Math"/>
                      </a:rPr>
                      <m:t> </m:t>
                    </m:r>
                  </m:oMath>
                </a14:m>
                <a:r>
                  <a:rPr lang="pt-BR" dirty="0" smtClean="0"/>
                  <a:t>é definido como o gradiente do potencial de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</a:t>
                </a:r>
                <a:endParaRPr lang="pt-BR" b="1" dirty="0" smtClean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24"/>
                <a:stretch>
                  <a:fillRect l="-1282" t="-3289" r="-2137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26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08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3110963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930480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definido como o gradiente do potencial de gravidade normal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</a:t>
                </a:r>
                <a:endParaRPr lang="pt-BR" b="1" dirty="0" smtClean="0"/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23"/>
                <a:stretch>
                  <a:fillRect t="-3289" r="-570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  <m:r>
                      <a:rPr lang="pt-BR" i="1">
                        <a:latin typeface="Cambria Math"/>
                      </a:rPr>
                      <m:t> </m:t>
                    </m:r>
                  </m:oMath>
                </a14:m>
                <a:r>
                  <a:rPr lang="pt-BR" dirty="0" smtClean="0"/>
                  <a:t>é definido como o gradiente do potencial de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</a:t>
                </a:r>
                <a:endParaRPr lang="pt-BR" b="1" dirty="0" smtClean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24"/>
                <a:stretch>
                  <a:fillRect l="-1282" t="-3289" r="-2137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aixaDeTexto 76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26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aixaDeTexto 83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CaixaDeTexto 87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CaixaDeTexto 90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2771800" y="1005336"/>
                <a:ext cx="184902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>
                    <a:solidFill>
                      <a:srgbClr val="00B050"/>
                    </a:solidFill>
                  </a:rPr>
                  <a:t>As derivadas são calculadas em relação às coordenadas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r>
                      <a:rPr lang="pt-BR" sz="1400" b="0" i="1" smtClean="0">
                        <a:solidFill>
                          <a:srgbClr val="00B050"/>
                        </a:solidFill>
                        <a:latin typeface="Cambria Math"/>
                      </a:rPr>
                      <m:t>𝑋</m:t>
                    </m:r>
                    <m:r>
                      <a:rPr lang="pt-BR" sz="1400" b="0" i="1" smtClean="0">
                        <a:solidFill>
                          <a:srgbClr val="00B050"/>
                        </a:solidFill>
                        <a:latin typeface="Cambria Math"/>
                      </a:rPr>
                      <m:t>, </m:t>
                    </m:r>
                    <m:r>
                      <a:rPr lang="pt-BR" sz="1400" b="0" i="1" smtClean="0">
                        <a:solidFill>
                          <a:srgbClr val="00B050"/>
                        </a:solidFill>
                        <a:latin typeface="Cambria Math"/>
                      </a:rPr>
                      <m:t>𝑌</m:t>
                    </m:r>
                    <m:r>
                      <a:rPr lang="pt-BR" sz="1400" b="0" i="1" smtClean="0">
                        <a:solidFill>
                          <a:srgbClr val="00B050"/>
                        </a:solidFill>
                        <a:latin typeface="Cambria Math"/>
                      </a:rPr>
                      <m:t>, </m:t>
                    </m:r>
                    <m:r>
                      <a:rPr lang="pt-BR" sz="1400" b="0" i="1" smtClean="0">
                        <a:solidFill>
                          <a:srgbClr val="00B050"/>
                        </a:solidFill>
                        <a:latin typeface="Cambria Math"/>
                      </a:rPr>
                      <m:t>𝑍</m:t>
                    </m:r>
                    <m:r>
                      <a:rPr lang="pt-BR" sz="1400" b="0" i="1" smtClean="0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pt-BR" sz="1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005336"/>
                <a:ext cx="1849027" cy="954107"/>
              </a:xfrm>
              <a:prstGeom prst="rect">
                <a:avLst/>
              </a:prstGeom>
              <a:blipFill rotWithShape="1">
                <a:blip r:embed="rId30"/>
                <a:stretch>
                  <a:fillRect t="-641" r="-990"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74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3110963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930480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2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24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26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76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332656"/>
            <a:ext cx="73798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Historicamente, os principais dados gravimétricos utilizados por geofísicos para estimar distribuições de densidade em </a:t>
            </a:r>
            <a:r>
              <a:rPr lang="pt-BR" sz="3600" dirty="0" err="1" smtClean="0"/>
              <a:t>subsuperfície</a:t>
            </a:r>
            <a:r>
              <a:rPr lang="pt-BR" sz="3600" dirty="0" smtClean="0"/>
              <a:t> são as </a:t>
            </a:r>
            <a:r>
              <a:rPr lang="pt-BR" sz="3600" b="1" dirty="0" smtClean="0"/>
              <a:t>anomalias de gravidade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82851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3110963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930480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2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24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/>
          <p:cNvSpPr/>
          <p:nvPr/>
        </p:nvSpPr>
        <p:spPr>
          <a:xfrm rot="2116587">
            <a:off x="3240341" y="1970383"/>
            <a:ext cx="823203" cy="727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/>
          <p:cNvSpPr/>
          <p:nvPr/>
        </p:nvSpPr>
        <p:spPr>
          <a:xfrm rot="2116587">
            <a:off x="7802743" y="1959528"/>
            <a:ext cx="823203" cy="727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26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06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 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6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9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0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sp>
        <p:nvSpPr>
          <p:cNvPr id="51" name="CaixaDeTexto 50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14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9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 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6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9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0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p:sp>
        <p:nvSpPr>
          <p:cNvPr id="51" name="CaixaDeTexto 50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14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1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8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16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23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aixaDeTexto 127"/>
              <p:cNvSpPr txBox="1"/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8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cxnSp>
        <p:nvCxnSpPr>
          <p:cNvPr id="46" name="Conector de seta reta 45"/>
          <p:cNvCxnSpPr/>
          <p:nvPr/>
        </p:nvCxnSpPr>
        <p:spPr>
          <a:xfrm>
            <a:off x="2286794" y="315049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rot="180000">
            <a:off x="6733395" y="3140968"/>
            <a:ext cx="0" cy="4796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16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21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aixaDeTexto 127"/>
              <p:cNvSpPr txBox="1"/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cxnSp>
        <p:nvCxnSpPr>
          <p:cNvPr id="46" name="Conector de seta reta 45"/>
          <p:cNvCxnSpPr/>
          <p:nvPr/>
        </p:nvCxnSpPr>
        <p:spPr>
          <a:xfrm>
            <a:off x="2286794" y="315049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rot="180000">
            <a:off x="6733395" y="3140968"/>
            <a:ext cx="0" cy="4796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blipFill rotWithShape="1">
                <a:blip r:embed="rId20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blipFill rotWithShape="1">
                <a:blip r:embed="rId21"/>
                <a:stretch>
                  <a:fillRect r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de seta reta 59"/>
          <p:cNvCxnSpPr/>
          <p:nvPr/>
        </p:nvCxnSpPr>
        <p:spPr>
          <a:xfrm>
            <a:off x="2272766" y="4177703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252886" y="41151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/>
          <p:cNvCxnSpPr/>
          <p:nvPr/>
        </p:nvCxnSpPr>
        <p:spPr>
          <a:xfrm rot="240000">
            <a:off x="6693907" y="371637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ipse 63"/>
          <p:cNvSpPr/>
          <p:nvPr/>
        </p:nvSpPr>
        <p:spPr>
          <a:xfrm>
            <a:off x="6675090" y="367360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21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93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aixaDeTexto 127"/>
              <p:cNvSpPr txBox="1"/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cxnSp>
        <p:nvCxnSpPr>
          <p:cNvPr id="46" name="Conector de seta reta 45"/>
          <p:cNvCxnSpPr/>
          <p:nvPr/>
        </p:nvCxnSpPr>
        <p:spPr>
          <a:xfrm>
            <a:off x="2286794" y="315049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rot="180000">
            <a:off x="6733395" y="3140968"/>
            <a:ext cx="0" cy="4796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blipFill rotWithShape="1">
                <a:blip r:embed="rId16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blipFill rotWithShape="1">
                <a:blip r:embed="rId21"/>
                <a:stretch>
                  <a:fillRect r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de seta reta 59"/>
          <p:cNvCxnSpPr/>
          <p:nvPr/>
        </p:nvCxnSpPr>
        <p:spPr>
          <a:xfrm>
            <a:off x="2272766" y="4177703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252886" y="41151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/>
          <p:cNvCxnSpPr/>
          <p:nvPr/>
        </p:nvCxnSpPr>
        <p:spPr>
          <a:xfrm rot="240000">
            <a:off x="6693907" y="371637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ipse 63"/>
          <p:cNvSpPr/>
          <p:nvPr/>
        </p:nvSpPr>
        <p:spPr>
          <a:xfrm>
            <a:off x="6675090" y="367360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3131840" y="4309390"/>
                <a:ext cx="2880101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09390"/>
                <a:ext cx="2880101" cy="487762"/>
              </a:xfrm>
              <a:prstGeom prst="rect">
                <a:avLst/>
              </a:prstGeom>
              <a:blipFill rotWithShape="1">
                <a:blip r:embed="rId2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3104488" y="4755871"/>
            <a:ext cx="2907688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anomalia de gravidade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21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2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3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aixaDeTexto 127"/>
              <p:cNvSpPr txBox="1"/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cxnSp>
        <p:nvCxnSpPr>
          <p:cNvPr id="46" name="Conector de seta reta 45"/>
          <p:cNvCxnSpPr/>
          <p:nvPr/>
        </p:nvCxnSpPr>
        <p:spPr>
          <a:xfrm>
            <a:off x="2286794" y="315049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rot="180000">
            <a:off x="6733395" y="3140968"/>
            <a:ext cx="0" cy="4796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blipFill rotWithShape="1">
                <a:blip r:embed="rId16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blipFill rotWithShape="1">
                <a:blip r:embed="rId21"/>
                <a:stretch>
                  <a:fillRect r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de seta reta 59"/>
          <p:cNvCxnSpPr/>
          <p:nvPr/>
        </p:nvCxnSpPr>
        <p:spPr>
          <a:xfrm>
            <a:off x="2272766" y="4177703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252886" y="41151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/>
          <p:cNvCxnSpPr/>
          <p:nvPr/>
        </p:nvCxnSpPr>
        <p:spPr>
          <a:xfrm rot="240000">
            <a:off x="6693907" y="371637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ipse 63"/>
          <p:cNvSpPr/>
          <p:nvPr/>
        </p:nvSpPr>
        <p:spPr>
          <a:xfrm>
            <a:off x="6675090" y="367360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3131840" y="4309390"/>
                <a:ext cx="2880101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09390"/>
                <a:ext cx="2880101" cy="487762"/>
              </a:xfrm>
              <a:prstGeom prst="rect">
                <a:avLst/>
              </a:prstGeom>
              <a:blipFill rotWithShape="1">
                <a:blip r:embed="rId2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3104488" y="4755871"/>
            <a:ext cx="2907688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anomalia de gravidade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21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2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00192" y="4365104"/>
            <a:ext cx="22733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Note que o </a:t>
            </a:r>
            <a:r>
              <a:rPr lang="pt-BR" sz="1400" dirty="0" smtClean="0">
                <a:solidFill>
                  <a:srgbClr val="0000FF"/>
                </a:solidFill>
              </a:rPr>
              <a:t>vetor gravidade</a:t>
            </a:r>
            <a:r>
              <a:rPr lang="pt-BR" sz="1400" dirty="0" smtClean="0"/>
              <a:t> e o </a:t>
            </a:r>
            <a:r>
              <a:rPr lang="pt-BR" sz="1400" dirty="0" smtClean="0">
                <a:solidFill>
                  <a:srgbClr val="FF0000"/>
                </a:solidFill>
              </a:rPr>
              <a:t>vetor gravidade normal</a:t>
            </a:r>
            <a:r>
              <a:rPr lang="pt-BR" sz="1400" dirty="0" smtClean="0"/>
              <a:t> </a:t>
            </a:r>
            <a:r>
              <a:rPr lang="pt-BR" sz="1400" b="1" dirty="0" smtClean="0"/>
              <a:t>não</a:t>
            </a:r>
            <a:r>
              <a:rPr lang="pt-BR" sz="1400" dirty="0" smtClean="0"/>
              <a:t> </a:t>
            </a:r>
            <a:r>
              <a:rPr lang="pt-BR" sz="1400" b="1" dirty="0" smtClean="0"/>
              <a:t>estão</a:t>
            </a:r>
            <a:r>
              <a:rPr lang="pt-BR" sz="1400" dirty="0" smtClean="0"/>
              <a:t> avaliados no mesmo ponto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64228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aixaDeTexto 127"/>
              <p:cNvSpPr txBox="1"/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cxnSp>
        <p:nvCxnSpPr>
          <p:cNvPr id="46" name="Conector de seta reta 45"/>
          <p:cNvCxnSpPr/>
          <p:nvPr/>
        </p:nvCxnSpPr>
        <p:spPr>
          <a:xfrm>
            <a:off x="2286794" y="315049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rot="180000">
            <a:off x="6733395" y="3140968"/>
            <a:ext cx="0" cy="4796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blipFill rotWithShape="1">
                <a:blip r:embed="rId16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blipFill rotWithShape="1">
                <a:blip r:embed="rId21"/>
                <a:stretch>
                  <a:fillRect r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de seta reta 59"/>
          <p:cNvCxnSpPr/>
          <p:nvPr/>
        </p:nvCxnSpPr>
        <p:spPr>
          <a:xfrm>
            <a:off x="2272766" y="4177703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252886" y="41151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/>
          <p:cNvCxnSpPr/>
          <p:nvPr/>
        </p:nvCxnSpPr>
        <p:spPr>
          <a:xfrm rot="240000">
            <a:off x="6693907" y="371637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ipse 63"/>
          <p:cNvSpPr/>
          <p:nvPr/>
        </p:nvSpPr>
        <p:spPr>
          <a:xfrm>
            <a:off x="6675090" y="367360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3131840" y="4309390"/>
                <a:ext cx="2880101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09390"/>
                <a:ext cx="2880101" cy="487762"/>
              </a:xfrm>
              <a:prstGeom prst="rect">
                <a:avLst/>
              </a:prstGeom>
              <a:blipFill rotWithShape="1">
                <a:blip r:embed="rId2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aixaDeTexto 67"/>
          <p:cNvSpPr txBox="1"/>
          <p:nvPr/>
        </p:nvSpPr>
        <p:spPr>
          <a:xfrm>
            <a:off x="3104488" y="475587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Anomalia de gravidade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21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2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9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aixaDeTexto 127"/>
              <p:cNvSpPr txBox="1"/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cxnSp>
        <p:nvCxnSpPr>
          <p:cNvPr id="46" name="Conector de seta reta 45"/>
          <p:cNvCxnSpPr/>
          <p:nvPr/>
        </p:nvCxnSpPr>
        <p:spPr>
          <a:xfrm>
            <a:off x="2286794" y="315049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rot="180000">
            <a:off x="6733395" y="3140968"/>
            <a:ext cx="0" cy="4796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blipFill rotWithShape="1">
                <a:blip r:embed="rId16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blipFill rotWithShape="1">
                <a:blip r:embed="rId21"/>
                <a:stretch>
                  <a:fillRect r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de seta reta 59"/>
          <p:cNvCxnSpPr/>
          <p:nvPr/>
        </p:nvCxnSpPr>
        <p:spPr>
          <a:xfrm>
            <a:off x="2272766" y="4177703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252886" y="41151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/>
          <p:cNvCxnSpPr/>
          <p:nvPr/>
        </p:nvCxnSpPr>
        <p:spPr>
          <a:xfrm rot="240000">
            <a:off x="6693907" y="371637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ipse 63"/>
          <p:cNvSpPr/>
          <p:nvPr/>
        </p:nvSpPr>
        <p:spPr>
          <a:xfrm>
            <a:off x="6675090" y="367360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3131840" y="4309390"/>
                <a:ext cx="2880101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09390"/>
                <a:ext cx="2880101" cy="487762"/>
              </a:xfrm>
              <a:prstGeom prst="rect">
                <a:avLst/>
              </a:prstGeom>
              <a:blipFill rotWithShape="1">
                <a:blip r:embed="rId2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aixaDeTexto 67"/>
          <p:cNvSpPr txBox="1"/>
          <p:nvPr/>
        </p:nvSpPr>
        <p:spPr>
          <a:xfrm>
            <a:off x="3104488" y="475587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Anomalia de gravidade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21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2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aixaDeTexto 72"/>
          <p:cNvSpPr txBox="1"/>
          <p:nvPr/>
        </p:nvSpPr>
        <p:spPr>
          <a:xfrm>
            <a:off x="6300192" y="4418528"/>
            <a:ext cx="22733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Note que a </a:t>
            </a:r>
            <a:r>
              <a:rPr lang="pt-BR" sz="1400" dirty="0" smtClean="0">
                <a:solidFill>
                  <a:srgbClr val="0000FF"/>
                </a:solidFill>
              </a:rPr>
              <a:t>gravidade</a:t>
            </a:r>
            <a:r>
              <a:rPr lang="pt-BR" sz="1400" dirty="0" smtClean="0"/>
              <a:t> e a </a:t>
            </a:r>
            <a:r>
              <a:rPr lang="pt-BR" sz="1400" dirty="0" smtClean="0">
                <a:solidFill>
                  <a:srgbClr val="FF0000"/>
                </a:solidFill>
              </a:rPr>
              <a:t>gravidade normal</a:t>
            </a:r>
            <a:r>
              <a:rPr lang="pt-BR" sz="1400" dirty="0" smtClean="0"/>
              <a:t> </a:t>
            </a:r>
            <a:r>
              <a:rPr lang="pt-BR" sz="1400" b="1" dirty="0" smtClean="0"/>
              <a:t>não</a:t>
            </a:r>
            <a:r>
              <a:rPr lang="pt-BR" sz="1400" dirty="0" smtClean="0"/>
              <a:t> </a:t>
            </a:r>
            <a:r>
              <a:rPr lang="pt-BR" sz="1400" b="1" dirty="0" smtClean="0"/>
              <a:t>estão</a:t>
            </a:r>
            <a:r>
              <a:rPr lang="pt-BR" sz="1400" dirty="0" smtClean="0"/>
              <a:t> avaliadas no mesmo ponto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16174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332656"/>
            <a:ext cx="73798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Historicamente, os principais dados gravimétricos utilizados por geofísicos para estimar distribuições de densidade em </a:t>
            </a:r>
            <a:r>
              <a:rPr lang="pt-BR" sz="3600" dirty="0" err="1" smtClean="0"/>
              <a:t>subsuperfície</a:t>
            </a:r>
            <a:r>
              <a:rPr lang="pt-BR" sz="3600" dirty="0" smtClean="0"/>
              <a:t> são as </a:t>
            </a:r>
            <a:r>
              <a:rPr lang="pt-BR" sz="3600" b="1" dirty="0" smtClean="0"/>
              <a:t>anomalias de gravidade</a:t>
            </a:r>
            <a:endParaRPr lang="pt-BR" sz="36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864523" y="3591014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Há diferentes tipos de anomalias de gravidade, tais como </a:t>
            </a:r>
            <a:r>
              <a:rPr lang="pt-BR" sz="3600" b="1" dirty="0" smtClean="0"/>
              <a:t>anomalia </a:t>
            </a:r>
            <a:r>
              <a:rPr lang="pt-BR" sz="3600" b="1" dirty="0" err="1" smtClean="0"/>
              <a:t>Bouguer</a:t>
            </a:r>
            <a:r>
              <a:rPr lang="pt-BR" sz="3600" dirty="0" smtClean="0"/>
              <a:t>, </a:t>
            </a:r>
            <a:r>
              <a:rPr lang="pt-BR" sz="3600" b="1" dirty="0" smtClean="0"/>
              <a:t>anomalia ar-livre</a:t>
            </a:r>
            <a:r>
              <a:rPr lang="pt-BR" sz="3600" dirty="0" smtClean="0"/>
              <a:t> e </a:t>
            </a:r>
            <a:r>
              <a:rPr lang="pt-BR" sz="3600" b="1" dirty="0" smtClean="0"/>
              <a:t>anomalia isostática</a:t>
            </a:r>
            <a:endParaRPr lang="pt-BR" sz="36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7504" y="6021288"/>
            <a:ext cx="3456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Blakely</a:t>
            </a:r>
            <a:r>
              <a:rPr lang="pt-BR" sz="1400" dirty="0" smtClean="0"/>
              <a:t> (1996)</a:t>
            </a:r>
          </a:p>
          <a:p>
            <a:r>
              <a:rPr lang="pt-BR" sz="1400" dirty="0" err="1" smtClean="0"/>
              <a:t>Hofmann-Wellenhof</a:t>
            </a:r>
            <a:r>
              <a:rPr lang="pt-BR" sz="1400" dirty="0" smtClean="0"/>
              <a:t> e Moritz (2005)</a:t>
            </a:r>
          </a:p>
          <a:p>
            <a:r>
              <a:rPr lang="pt-BR" sz="1400" dirty="0" err="1" smtClean="0"/>
              <a:t>Nabighian</a:t>
            </a:r>
            <a:r>
              <a:rPr lang="pt-BR" sz="1400" dirty="0" smtClean="0"/>
              <a:t> et al. (2005)</a:t>
            </a:r>
          </a:p>
        </p:txBody>
      </p:sp>
    </p:spTree>
    <p:extLst>
      <p:ext uri="{BB962C8B-B14F-4D97-AF65-F5344CB8AC3E}">
        <p14:creationId xmlns:p14="http://schemas.microsoft.com/office/powerpoint/2010/main" val="136459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aixaDeTexto 127"/>
              <p:cNvSpPr txBox="1"/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cxnSp>
        <p:nvCxnSpPr>
          <p:cNvPr id="46" name="Conector de seta reta 45"/>
          <p:cNvCxnSpPr/>
          <p:nvPr/>
        </p:nvCxnSpPr>
        <p:spPr>
          <a:xfrm>
            <a:off x="2286794" y="315049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rot="180000">
            <a:off x="6733395" y="3140968"/>
            <a:ext cx="0" cy="4796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blipFill rotWithShape="1">
                <a:blip r:embed="rId16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blipFill rotWithShape="1">
                <a:blip r:embed="rId21"/>
                <a:stretch>
                  <a:fillRect r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de seta reta 59"/>
          <p:cNvCxnSpPr/>
          <p:nvPr/>
        </p:nvCxnSpPr>
        <p:spPr>
          <a:xfrm>
            <a:off x="2272766" y="4177703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252886" y="41151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/>
          <p:cNvCxnSpPr/>
          <p:nvPr/>
        </p:nvCxnSpPr>
        <p:spPr>
          <a:xfrm rot="240000">
            <a:off x="6693907" y="371637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ipse 63"/>
          <p:cNvSpPr/>
          <p:nvPr/>
        </p:nvSpPr>
        <p:spPr>
          <a:xfrm>
            <a:off x="6675090" y="367360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3131840" y="4309390"/>
                <a:ext cx="2880101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09390"/>
                <a:ext cx="2880101" cy="487762"/>
              </a:xfrm>
              <a:prstGeom prst="rect">
                <a:avLst/>
              </a:prstGeom>
              <a:blipFill rotWithShape="1">
                <a:blip r:embed="rId2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aixaDeTexto 67"/>
          <p:cNvSpPr txBox="1"/>
          <p:nvPr/>
        </p:nvSpPr>
        <p:spPr>
          <a:xfrm>
            <a:off x="3104488" y="475587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Anomalia de gravidade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21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2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aixaDeTexto 72"/>
          <p:cNvSpPr txBox="1"/>
          <p:nvPr/>
        </p:nvSpPr>
        <p:spPr>
          <a:xfrm>
            <a:off x="5923947" y="4437112"/>
            <a:ext cx="30258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Vale ressaltar que a anomalia de gravidade </a:t>
            </a:r>
            <a:r>
              <a:rPr lang="pt-BR" sz="1400" b="1" dirty="0" smtClean="0"/>
              <a:t>não representa </a:t>
            </a:r>
            <a:r>
              <a:rPr lang="pt-BR" sz="1400" dirty="0" smtClean="0"/>
              <a:t>a amplitude do vetor anomalia de gravidade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3269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aixaDeTexto 127"/>
              <p:cNvSpPr txBox="1"/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cxnSp>
        <p:nvCxnSpPr>
          <p:cNvPr id="46" name="Conector de seta reta 45"/>
          <p:cNvCxnSpPr/>
          <p:nvPr/>
        </p:nvCxnSpPr>
        <p:spPr>
          <a:xfrm>
            <a:off x="2286794" y="315049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rot="180000">
            <a:off x="6733395" y="3140968"/>
            <a:ext cx="0" cy="4796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blipFill rotWithShape="1">
                <a:blip r:embed="rId20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blipFill rotWithShape="1">
                <a:blip r:embed="rId21"/>
                <a:stretch>
                  <a:fillRect r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de seta reta 59"/>
          <p:cNvCxnSpPr/>
          <p:nvPr/>
        </p:nvCxnSpPr>
        <p:spPr>
          <a:xfrm>
            <a:off x="2272766" y="4177703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252886" y="41151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/>
          <p:cNvCxnSpPr/>
          <p:nvPr/>
        </p:nvCxnSpPr>
        <p:spPr>
          <a:xfrm rot="240000">
            <a:off x="6693907" y="371637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ipse 63"/>
          <p:cNvSpPr/>
          <p:nvPr/>
        </p:nvSpPr>
        <p:spPr>
          <a:xfrm>
            <a:off x="6675090" y="367360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3131840" y="430939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09390"/>
                <a:ext cx="2880101" cy="461665"/>
              </a:xfrm>
              <a:prstGeom prst="rect">
                <a:avLst/>
              </a:prstGeom>
              <a:blipFill rotWithShape="1">
                <a:blip r:embed="rId2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aixaDeTexto 67"/>
          <p:cNvSpPr txBox="1"/>
          <p:nvPr/>
        </p:nvSpPr>
        <p:spPr>
          <a:xfrm>
            <a:off x="3104488" y="475587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distúrbio de gravidade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21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25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aixaDeTexto 127"/>
              <p:cNvSpPr txBox="1"/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cxnSp>
        <p:nvCxnSpPr>
          <p:cNvPr id="46" name="Conector de seta reta 45"/>
          <p:cNvCxnSpPr/>
          <p:nvPr/>
        </p:nvCxnSpPr>
        <p:spPr>
          <a:xfrm>
            <a:off x="2286794" y="315049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rot="180000">
            <a:off x="6733395" y="3140968"/>
            <a:ext cx="0" cy="4796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blipFill rotWithShape="1">
                <a:blip r:embed="rId20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blipFill rotWithShape="1">
                <a:blip r:embed="rId21"/>
                <a:stretch>
                  <a:fillRect r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de seta reta 59"/>
          <p:cNvCxnSpPr/>
          <p:nvPr/>
        </p:nvCxnSpPr>
        <p:spPr>
          <a:xfrm>
            <a:off x="2272766" y="4177703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252886" y="41151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/>
          <p:cNvCxnSpPr/>
          <p:nvPr/>
        </p:nvCxnSpPr>
        <p:spPr>
          <a:xfrm rot="240000">
            <a:off x="6693907" y="371637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ipse 63"/>
          <p:cNvSpPr/>
          <p:nvPr/>
        </p:nvSpPr>
        <p:spPr>
          <a:xfrm>
            <a:off x="6675090" y="367360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3131840" y="430939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09390"/>
                <a:ext cx="2880101" cy="461665"/>
              </a:xfrm>
              <a:prstGeom prst="rect">
                <a:avLst/>
              </a:prstGeom>
              <a:blipFill rotWithShape="1">
                <a:blip r:embed="rId2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aixaDeTexto 67"/>
          <p:cNvSpPr txBox="1"/>
          <p:nvPr/>
        </p:nvSpPr>
        <p:spPr>
          <a:xfrm>
            <a:off x="3104488" y="475587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distúrbio de gravidade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21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aixaDeTexto 72"/>
          <p:cNvSpPr txBox="1"/>
          <p:nvPr/>
        </p:nvSpPr>
        <p:spPr>
          <a:xfrm>
            <a:off x="6186523" y="4509120"/>
            <a:ext cx="2500715" cy="716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Note que o </a:t>
            </a:r>
            <a:r>
              <a:rPr lang="pt-BR" sz="1400" dirty="0" smtClean="0">
                <a:solidFill>
                  <a:srgbClr val="0000FF"/>
                </a:solidFill>
              </a:rPr>
              <a:t>vetor gravidade</a:t>
            </a:r>
            <a:r>
              <a:rPr lang="pt-BR" sz="1400" dirty="0" smtClean="0"/>
              <a:t> e o </a:t>
            </a:r>
            <a:r>
              <a:rPr lang="pt-BR" sz="1400" dirty="0" smtClean="0">
                <a:solidFill>
                  <a:srgbClr val="FF0000"/>
                </a:solidFill>
              </a:rPr>
              <a:t>vetor gravidade normal</a:t>
            </a:r>
            <a:r>
              <a:rPr lang="pt-BR" sz="1400" dirty="0" smtClean="0"/>
              <a:t> </a:t>
            </a:r>
            <a:r>
              <a:rPr lang="pt-BR" sz="1400" b="1" dirty="0" smtClean="0"/>
              <a:t>estão</a:t>
            </a:r>
            <a:r>
              <a:rPr lang="pt-BR" sz="1400" dirty="0" smtClean="0"/>
              <a:t> avaliados no mesmo ponto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868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aixaDeTexto 127"/>
              <p:cNvSpPr txBox="1"/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cxnSp>
        <p:nvCxnSpPr>
          <p:cNvPr id="46" name="Conector de seta reta 45"/>
          <p:cNvCxnSpPr/>
          <p:nvPr/>
        </p:nvCxnSpPr>
        <p:spPr>
          <a:xfrm>
            <a:off x="2286794" y="315049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rot="180000">
            <a:off x="6733395" y="3140968"/>
            <a:ext cx="0" cy="4796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blipFill rotWithShape="1">
                <a:blip r:embed="rId20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blipFill rotWithShape="1">
                <a:blip r:embed="rId21"/>
                <a:stretch>
                  <a:fillRect r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de seta reta 59"/>
          <p:cNvCxnSpPr/>
          <p:nvPr/>
        </p:nvCxnSpPr>
        <p:spPr>
          <a:xfrm>
            <a:off x="2272766" y="4177703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252886" y="41151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/>
          <p:cNvCxnSpPr/>
          <p:nvPr/>
        </p:nvCxnSpPr>
        <p:spPr>
          <a:xfrm rot="240000">
            <a:off x="6693907" y="371637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ipse 63"/>
          <p:cNvSpPr/>
          <p:nvPr/>
        </p:nvSpPr>
        <p:spPr>
          <a:xfrm>
            <a:off x="6675090" y="367360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3131840" y="430939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09390"/>
                <a:ext cx="2880101" cy="461665"/>
              </a:xfrm>
              <a:prstGeom prst="rect">
                <a:avLst/>
              </a:prstGeom>
              <a:blipFill rotWithShape="1">
                <a:blip r:embed="rId2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aixaDeTexto 67"/>
          <p:cNvSpPr txBox="1"/>
          <p:nvPr/>
        </p:nvSpPr>
        <p:spPr>
          <a:xfrm>
            <a:off x="3104488" y="475587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distúrbio de gravidade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21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aixaDeTexto 72"/>
          <p:cNvSpPr txBox="1"/>
          <p:nvPr/>
        </p:nvSpPr>
        <p:spPr>
          <a:xfrm>
            <a:off x="6003352" y="4347101"/>
            <a:ext cx="3025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Isso significa que a componente centrífuga se anula e o resultado é uma </a:t>
            </a:r>
            <a:r>
              <a:rPr lang="pt-BR" sz="1400" b="1" dirty="0" smtClean="0"/>
              <a:t>componente puramente gravitacional</a:t>
            </a:r>
            <a:endParaRPr lang="pt-BR" sz="1400" b="1" dirty="0"/>
          </a:p>
        </p:txBody>
      </p:sp>
      <p:cxnSp>
        <p:nvCxnSpPr>
          <p:cNvPr id="74" name="Conector de seta reta 73"/>
          <p:cNvCxnSpPr/>
          <p:nvPr/>
        </p:nvCxnSpPr>
        <p:spPr>
          <a:xfrm>
            <a:off x="8362802" y="764704"/>
            <a:ext cx="0" cy="12614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/>
          <p:nvPr/>
        </p:nvCxnSpPr>
        <p:spPr>
          <a:xfrm rot="180000">
            <a:off x="8316609" y="767986"/>
            <a:ext cx="0" cy="140059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7792171" y="1200034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171" y="1200034"/>
                <a:ext cx="596253" cy="461665"/>
              </a:xfrm>
              <a:prstGeom prst="rect">
                <a:avLst/>
              </a:prstGeom>
              <a:blipFill rotWithShape="1">
                <a:blip r:embed="rId2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8373877" y="1190742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877" y="1190742"/>
                <a:ext cx="590611" cy="461665"/>
              </a:xfrm>
              <a:prstGeom prst="rect">
                <a:avLst/>
              </a:prstGeom>
              <a:blipFill rotWithShape="1">
                <a:blip r:embed="rId28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/>
          <p:cNvCxnSpPr/>
          <p:nvPr/>
        </p:nvCxnSpPr>
        <p:spPr>
          <a:xfrm flipH="1">
            <a:off x="8297366" y="2009458"/>
            <a:ext cx="98365" cy="16230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8316416" y="1959223"/>
                <a:ext cx="7741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6" y="1959223"/>
                <a:ext cx="774186" cy="461665"/>
              </a:xfrm>
              <a:prstGeom prst="rect">
                <a:avLst/>
              </a:prstGeom>
              <a:blipFill rotWithShape="1">
                <a:blip r:embed="rId2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85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aixaDeTexto 127"/>
              <p:cNvSpPr txBox="1"/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cxnSp>
        <p:nvCxnSpPr>
          <p:cNvPr id="46" name="Conector de seta reta 45"/>
          <p:cNvCxnSpPr/>
          <p:nvPr/>
        </p:nvCxnSpPr>
        <p:spPr>
          <a:xfrm>
            <a:off x="2286794" y="315049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rot="180000">
            <a:off x="6733395" y="3140968"/>
            <a:ext cx="0" cy="4796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blipFill rotWithShape="1">
                <a:blip r:embed="rId20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blipFill rotWithShape="1">
                <a:blip r:embed="rId21"/>
                <a:stretch>
                  <a:fillRect r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de seta reta 59"/>
          <p:cNvCxnSpPr/>
          <p:nvPr/>
        </p:nvCxnSpPr>
        <p:spPr>
          <a:xfrm>
            <a:off x="2272766" y="4177703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252886" y="41151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/>
          <p:cNvCxnSpPr/>
          <p:nvPr/>
        </p:nvCxnSpPr>
        <p:spPr>
          <a:xfrm rot="240000">
            <a:off x="6693907" y="371637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ipse 63"/>
          <p:cNvSpPr/>
          <p:nvPr/>
        </p:nvSpPr>
        <p:spPr>
          <a:xfrm>
            <a:off x="6675090" y="367360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3131840" y="430939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09390"/>
                <a:ext cx="2880101" cy="461665"/>
              </a:xfrm>
              <a:prstGeom prst="rect">
                <a:avLst/>
              </a:prstGeom>
              <a:blipFill rotWithShape="1">
                <a:blip r:embed="rId2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aixaDeTexto 67"/>
          <p:cNvSpPr txBox="1"/>
          <p:nvPr/>
        </p:nvSpPr>
        <p:spPr>
          <a:xfrm>
            <a:off x="3104488" y="475587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Distúrbio de gravidade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21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5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aixaDeTexto 127"/>
              <p:cNvSpPr txBox="1"/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cxnSp>
        <p:nvCxnSpPr>
          <p:cNvPr id="46" name="Conector de seta reta 45"/>
          <p:cNvCxnSpPr/>
          <p:nvPr/>
        </p:nvCxnSpPr>
        <p:spPr>
          <a:xfrm>
            <a:off x="2286794" y="315049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rot="180000">
            <a:off x="6733395" y="3140968"/>
            <a:ext cx="0" cy="4796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blipFill rotWithShape="1">
                <a:blip r:embed="rId20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blipFill rotWithShape="1">
                <a:blip r:embed="rId21"/>
                <a:stretch>
                  <a:fillRect r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de seta reta 59"/>
          <p:cNvCxnSpPr/>
          <p:nvPr/>
        </p:nvCxnSpPr>
        <p:spPr>
          <a:xfrm>
            <a:off x="2272766" y="4177703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252886" y="41151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/>
          <p:cNvCxnSpPr/>
          <p:nvPr/>
        </p:nvCxnSpPr>
        <p:spPr>
          <a:xfrm rot="240000">
            <a:off x="6693907" y="371637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ipse 63"/>
          <p:cNvSpPr/>
          <p:nvPr/>
        </p:nvSpPr>
        <p:spPr>
          <a:xfrm>
            <a:off x="6675090" y="367360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3131840" y="430939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09390"/>
                <a:ext cx="2880101" cy="461665"/>
              </a:xfrm>
              <a:prstGeom prst="rect">
                <a:avLst/>
              </a:prstGeom>
              <a:blipFill rotWithShape="1">
                <a:blip r:embed="rId2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aixaDeTexto 67"/>
          <p:cNvSpPr txBox="1"/>
          <p:nvPr/>
        </p:nvSpPr>
        <p:spPr>
          <a:xfrm>
            <a:off x="3104488" y="475587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Distúrbio de gravidade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21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aixaDeTexto 72"/>
          <p:cNvSpPr txBox="1"/>
          <p:nvPr/>
        </p:nvSpPr>
        <p:spPr>
          <a:xfrm>
            <a:off x="6300192" y="4418528"/>
            <a:ext cx="22733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Note que a </a:t>
            </a:r>
            <a:r>
              <a:rPr lang="pt-BR" sz="1400" dirty="0" smtClean="0">
                <a:solidFill>
                  <a:srgbClr val="0000FF"/>
                </a:solidFill>
              </a:rPr>
              <a:t>gravidade</a:t>
            </a:r>
            <a:r>
              <a:rPr lang="pt-BR" sz="1400" dirty="0" smtClean="0"/>
              <a:t> e a </a:t>
            </a:r>
            <a:r>
              <a:rPr lang="pt-BR" sz="1400" dirty="0" smtClean="0">
                <a:solidFill>
                  <a:srgbClr val="FF0000"/>
                </a:solidFill>
              </a:rPr>
              <a:t>gravidade normal</a:t>
            </a:r>
            <a:r>
              <a:rPr lang="pt-BR" sz="1400" dirty="0" smtClean="0"/>
              <a:t> </a:t>
            </a:r>
            <a:r>
              <a:rPr lang="pt-BR" sz="1400" b="1" dirty="0" smtClean="0"/>
              <a:t>estão</a:t>
            </a:r>
            <a:r>
              <a:rPr lang="pt-BR" sz="1400" dirty="0" smtClean="0"/>
              <a:t> avaliadas no mesmo ponto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00846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aixaDeTexto 127"/>
              <p:cNvSpPr txBox="1"/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cxnSp>
        <p:nvCxnSpPr>
          <p:cNvPr id="46" name="Conector de seta reta 45"/>
          <p:cNvCxnSpPr/>
          <p:nvPr/>
        </p:nvCxnSpPr>
        <p:spPr>
          <a:xfrm>
            <a:off x="2286794" y="315049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rot="180000">
            <a:off x="6733395" y="3140968"/>
            <a:ext cx="0" cy="4796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blipFill rotWithShape="1">
                <a:blip r:embed="rId20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blipFill rotWithShape="1">
                <a:blip r:embed="rId21"/>
                <a:stretch>
                  <a:fillRect r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de seta reta 59"/>
          <p:cNvCxnSpPr/>
          <p:nvPr/>
        </p:nvCxnSpPr>
        <p:spPr>
          <a:xfrm>
            <a:off x="2272766" y="4177703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252886" y="41151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/>
          <p:cNvCxnSpPr/>
          <p:nvPr/>
        </p:nvCxnSpPr>
        <p:spPr>
          <a:xfrm rot="240000">
            <a:off x="6693907" y="371637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ipse 63"/>
          <p:cNvSpPr/>
          <p:nvPr/>
        </p:nvSpPr>
        <p:spPr>
          <a:xfrm>
            <a:off x="6675090" y="367360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3131840" y="430939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09390"/>
                <a:ext cx="2880101" cy="461665"/>
              </a:xfrm>
              <a:prstGeom prst="rect">
                <a:avLst/>
              </a:prstGeom>
              <a:blipFill rotWithShape="1">
                <a:blip r:embed="rId2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aixaDeTexto 67"/>
          <p:cNvSpPr txBox="1"/>
          <p:nvPr/>
        </p:nvSpPr>
        <p:spPr>
          <a:xfrm>
            <a:off x="3104488" y="475587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Distúrbio de gravidade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21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CaixaDeTexto 73"/>
          <p:cNvSpPr txBox="1"/>
          <p:nvPr/>
        </p:nvSpPr>
        <p:spPr>
          <a:xfrm>
            <a:off x="5923947" y="4437112"/>
            <a:ext cx="30258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Vale ressaltar que o distúrbio de gravidade </a:t>
            </a:r>
            <a:r>
              <a:rPr lang="pt-BR" sz="1400" b="1" dirty="0" smtClean="0"/>
              <a:t>não representa </a:t>
            </a:r>
            <a:r>
              <a:rPr lang="pt-BR" sz="1400" dirty="0" smtClean="0"/>
              <a:t>a amplitude do vetor distúrbio de gravidade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96749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1897658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1872331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to 13"/>
          <p:cNvCxnSpPr/>
          <p:nvPr/>
        </p:nvCxnSpPr>
        <p:spPr>
          <a:xfrm flipH="1">
            <a:off x="6865874" y="2300622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138546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138546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555612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555612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564904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564904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2894939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302068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713508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519730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1961577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1961577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1887293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300622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138546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138546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555612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555612"/>
                <a:ext cx="35779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564904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564904"/>
                <a:ext cx="43197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2894939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302068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519730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1961577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1961577"/>
                <a:ext cx="976869" cy="35920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714456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blipFill rotWithShape="1">
                <a:blip r:embed="rId2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CaixaDeTexto 92"/>
          <p:cNvSpPr txBox="1"/>
          <p:nvPr/>
        </p:nvSpPr>
        <p:spPr>
          <a:xfrm>
            <a:off x="872224" y="63512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distúrbio de gravidade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blipFill rotWithShape="1">
                <a:blip r:embed="rId25"/>
                <a:stretch>
                  <a:fillRect t="-8197" r="-18537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blipFill rotWithShape="1">
                <a:blip r:embed="rId2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4499992" y="116632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7120578" y="116632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04638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1897658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1872331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to 13"/>
          <p:cNvCxnSpPr/>
          <p:nvPr/>
        </p:nvCxnSpPr>
        <p:spPr>
          <a:xfrm flipH="1">
            <a:off x="6865874" y="2300622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138546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138546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555612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555612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564904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564904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2894939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302068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713508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519730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1961577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1961577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1887293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300622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138546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138546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555612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555612"/>
                <a:ext cx="35779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564904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564904"/>
                <a:ext cx="43197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2894939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302068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519730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1961577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1961577"/>
                <a:ext cx="976869" cy="35920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714456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blipFill rotWithShape="1">
                <a:blip r:embed="rId2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CaixaDeTexto 92"/>
          <p:cNvSpPr txBox="1"/>
          <p:nvPr/>
        </p:nvSpPr>
        <p:spPr>
          <a:xfrm>
            <a:off x="872224" y="63512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distúrbio de gravidade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blipFill rotWithShape="1">
                <a:blip r:embed="rId25"/>
                <a:stretch>
                  <a:fillRect t="-8197" r="-18537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blipFill rotWithShape="1">
                <a:blip r:embed="rId2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4499992" y="116632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7120578" y="116632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p:cxnSp>
        <p:nvCxnSpPr>
          <p:cNvPr id="7" name="Conector reto 6"/>
          <p:cNvCxnSpPr/>
          <p:nvPr/>
        </p:nvCxnSpPr>
        <p:spPr>
          <a:xfrm rot="-480000">
            <a:off x="301634" y="5721786"/>
            <a:ext cx="2182745" cy="6065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/>
          <p:nvPr/>
        </p:nvCxnSpPr>
        <p:spPr>
          <a:xfrm rot="-480000">
            <a:off x="4730874" y="5721786"/>
            <a:ext cx="2182745" cy="6065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7275321" y="5291916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/>
          <p:cNvCxnSpPr/>
          <p:nvPr/>
        </p:nvCxnSpPr>
        <p:spPr>
          <a:xfrm>
            <a:off x="2783778" y="5311615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/>
          <p:cNvCxnSpPr/>
          <p:nvPr/>
        </p:nvCxnSpPr>
        <p:spPr>
          <a:xfrm>
            <a:off x="8496936" y="783521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/>
          <p:nvPr/>
        </p:nvCxnSpPr>
        <p:spPr>
          <a:xfrm>
            <a:off x="5861257" y="772490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3241948" y="4839543"/>
                <a:ext cx="26507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𝛻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48" y="4839543"/>
                <a:ext cx="2650726" cy="461665"/>
              </a:xfrm>
              <a:prstGeom prst="rect">
                <a:avLst/>
              </a:prstGeom>
              <a:blipFill rotWithShape="1">
                <a:blip r:embed="rId29"/>
                <a:stretch>
                  <a:fillRect l="-230"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09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1897658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 flipH="1">
            <a:off x="5088076" y="1872331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6865874" y="2300622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138546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138546"/>
                <a:ext cx="1019702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555612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555612"/>
                <a:ext cx="35779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564904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564904"/>
                <a:ext cx="431977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2894939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302068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713508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519730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1961577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1961577"/>
                <a:ext cx="976869" cy="35920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1887293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300622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138546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138546"/>
                <a:ext cx="1019702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555612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555612"/>
                <a:ext cx="357790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564904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564904"/>
                <a:ext cx="431977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2894939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302068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519730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1961577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1961577"/>
                <a:ext cx="976869" cy="35920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714456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blipFill rotWithShape="1">
                <a:blip r:embed="rId1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CaixaDeTexto 92"/>
          <p:cNvSpPr txBox="1"/>
          <p:nvPr/>
        </p:nvSpPr>
        <p:spPr>
          <a:xfrm>
            <a:off x="872224" y="63512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distúrbio de gravidade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18537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4499992" y="116632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7120578" y="116632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p:cxnSp>
        <p:nvCxnSpPr>
          <p:cNvPr id="101" name="Conector reto 100"/>
          <p:cNvCxnSpPr/>
          <p:nvPr/>
        </p:nvCxnSpPr>
        <p:spPr>
          <a:xfrm>
            <a:off x="8496936" y="783521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/>
          <p:nvPr/>
        </p:nvCxnSpPr>
        <p:spPr>
          <a:xfrm>
            <a:off x="5861257" y="772490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2700754" y="6308859"/>
            <a:ext cx="1826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Integrado no volume da Terra Normal</a:t>
            </a:r>
            <a:endParaRPr lang="pt-BR" sz="1400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7281974" y="6309320"/>
            <a:ext cx="1826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Integrado no volume da Terra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5746030"/>
                <a:ext cx="206428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A distribuição de densidade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r>
                  <a:rPr lang="pt-BR" dirty="0" smtClean="0"/>
                  <a:t> é desconhecida!</a:t>
                </a:r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746030"/>
                <a:ext cx="2064282" cy="923330"/>
              </a:xfrm>
              <a:prstGeom prst="rect">
                <a:avLst/>
              </a:prstGeom>
              <a:blipFill rotWithShape="1">
                <a:blip r:embed="rId24"/>
                <a:stretch>
                  <a:fillRect t="-3311" b="-9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4860032" y="5733256"/>
                <a:ext cx="206428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A distribuição de densidade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pt-BR" dirty="0" smtClean="0"/>
                  <a:t> é desconhecida!</a:t>
                </a:r>
                <a:endParaRPr lang="pt-BR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5733256"/>
                <a:ext cx="2064282" cy="923330"/>
              </a:xfrm>
              <a:prstGeom prst="rect">
                <a:avLst/>
              </a:prstGeom>
              <a:blipFill rotWithShape="1">
                <a:blip r:embed="rId25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3241948" y="4839543"/>
                <a:ext cx="26507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𝛻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48" y="4839543"/>
                <a:ext cx="2650726" cy="461665"/>
              </a:xfrm>
              <a:prstGeom prst="rect">
                <a:avLst/>
              </a:prstGeom>
              <a:blipFill rotWithShape="1">
                <a:blip r:embed="rId26"/>
                <a:stretch>
                  <a:fillRect l="-230"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78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332656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Em nosso estudo, contudo, utilizaremos outra quantidade como dado gravimétrico: o </a:t>
            </a:r>
            <a:r>
              <a:rPr lang="pt-BR" sz="3600" b="1" dirty="0" smtClean="0"/>
              <a:t>distúrbio de gravidade</a:t>
            </a:r>
            <a:endParaRPr lang="pt-BR" sz="36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7504" y="6433591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Hofmann-Wellenhof</a:t>
            </a:r>
            <a:r>
              <a:rPr lang="pt-BR" sz="1400" dirty="0" smtClean="0"/>
              <a:t> e Moritz (2005)</a:t>
            </a:r>
          </a:p>
        </p:txBody>
      </p:sp>
    </p:spTree>
    <p:extLst>
      <p:ext uri="{BB962C8B-B14F-4D97-AF65-F5344CB8AC3E}">
        <p14:creationId xmlns:p14="http://schemas.microsoft.com/office/powerpoint/2010/main" val="40466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1897658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 flipH="1">
            <a:off x="5088076" y="1872331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6865874" y="2300622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138546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138546"/>
                <a:ext cx="1019702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555612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555612"/>
                <a:ext cx="35779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564904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564904"/>
                <a:ext cx="431977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2894939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302068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713508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519730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1961577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1961577"/>
                <a:ext cx="976869" cy="35920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1887293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300622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138546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138546"/>
                <a:ext cx="1019702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555612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555612"/>
                <a:ext cx="357790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564904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564904"/>
                <a:ext cx="431977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2894939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302068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519730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1961577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1961577"/>
                <a:ext cx="976869" cy="35920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714456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blipFill rotWithShape="1">
                <a:blip r:embed="rId1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CaixaDeTexto 92"/>
          <p:cNvSpPr txBox="1"/>
          <p:nvPr/>
        </p:nvSpPr>
        <p:spPr>
          <a:xfrm>
            <a:off x="872224" y="63512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distúrbio de gravidade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18537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4499992" y="116632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7120578" y="116632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p:cxnSp>
        <p:nvCxnSpPr>
          <p:cNvPr id="101" name="Conector reto 100"/>
          <p:cNvCxnSpPr/>
          <p:nvPr/>
        </p:nvCxnSpPr>
        <p:spPr>
          <a:xfrm>
            <a:off x="8496936" y="783521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/>
          <p:nvPr/>
        </p:nvCxnSpPr>
        <p:spPr>
          <a:xfrm>
            <a:off x="5861257" y="772490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241948" y="4839543"/>
                <a:ext cx="26507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𝛻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48" y="4839543"/>
                <a:ext cx="2650726" cy="461665"/>
              </a:xfrm>
              <a:prstGeom prst="rect">
                <a:avLst/>
              </a:prstGeom>
              <a:blipFill rotWithShape="1">
                <a:blip r:embed="rId24"/>
                <a:stretch>
                  <a:fillRect l="-230"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aixaDeTexto 105"/>
              <p:cNvSpPr txBox="1"/>
              <p:nvPr/>
            </p:nvSpPr>
            <p:spPr>
              <a:xfrm>
                <a:off x="124665" y="6290156"/>
                <a:ext cx="2431111" cy="504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sz="1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sz="140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r>
                  <a:rPr lang="pt-BR" sz="1400" dirty="0" smtClean="0"/>
                  <a:t> se anula fora do volume da Terra Normal </a:t>
                </a:r>
                <a:endParaRPr lang="pt-BR" sz="1400" dirty="0"/>
              </a:p>
            </p:txBody>
          </p:sp>
        </mc:Choice>
        <mc:Fallback xmlns="">
          <p:sp>
            <p:nvSpPr>
              <p:cNvPr id="106" name="CaixaDe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65" y="6290156"/>
                <a:ext cx="2431111" cy="504517"/>
              </a:xfrm>
              <a:prstGeom prst="rect">
                <a:avLst/>
              </a:prstGeom>
              <a:blipFill rotWithShape="1">
                <a:blip r:embed="rId25"/>
                <a:stretch>
                  <a:fillRect t="-1205" r="-752" b="-144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aixaDeTexto 106"/>
              <p:cNvSpPr txBox="1"/>
              <p:nvPr/>
            </p:nvSpPr>
            <p:spPr>
              <a:xfrm>
                <a:off x="6605385" y="6290156"/>
                <a:ext cx="24311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pt-BR" sz="1400" dirty="0" smtClean="0"/>
                  <a:t> se anula fora do volume da Terra </a:t>
                </a:r>
                <a:endParaRPr lang="pt-BR" sz="1400" dirty="0"/>
              </a:p>
            </p:txBody>
          </p:sp>
        </mc:Choice>
        <mc:Fallback xmlns="">
          <p:sp>
            <p:nvSpPr>
              <p:cNvPr id="107" name="CaixaDeTexto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385" y="6290156"/>
                <a:ext cx="2431111" cy="523220"/>
              </a:xfrm>
              <a:prstGeom prst="rect">
                <a:avLst/>
              </a:prstGeom>
              <a:blipFill rotWithShape="1">
                <a:blip r:embed="rId26"/>
                <a:stretch>
                  <a:fillRect t="-1163" r="-754" b="-104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24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1897658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 flipH="1">
            <a:off x="5088076" y="1872331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6865874" y="2300622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138546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138546"/>
                <a:ext cx="1019702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555612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555612"/>
                <a:ext cx="35779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564904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564904"/>
                <a:ext cx="431977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2894939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302068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713508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519730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1961577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1961577"/>
                <a:ext cx="976869" cy="35920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1887293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300622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138546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138546"/>
                <a:ext cx="1019702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555612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555612"/>
                <a:ext cx="35779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564904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564904"/>
                <a:ext cx="431977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2894939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302068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519730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1961577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1961577"/>
                <a:ext cx="976869" cy="35920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714456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blipFill rotWithShape="1">
                <a:blip r:embed="rId1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CaixaDeTexto 92"/>
          <p:cNvSpPr txBox="1"/>
          <p:nvPr/>
        </p:nvSpPr>
        <p:spPr>
          <a:xfrm>
            <a:off x="872224" y="63512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distúrbio de gravidade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18537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4499992" y="116632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7120578" y="116632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p:cxnSp>
        <p:nvCxnSpPr>
          <p:cNvPr id="101" name="Conector reto 100"/>
          <p:cNvCxnSpPr/>
          <p:nvPr/>
        </p:nvCxnSpPr>
        <p:spPr>
          <a:xfrm>
            <a:off x="8496936" y="783521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/>
          <p:nvPr/>
        </p:nvCxnSpPr>
        <p:spPr>
          <a:xfrm>
            <a:off x="5861257" y="772490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aixaDeTexto 105"/>
              <p:cNvSpPr txBox="1"/>
              <p:nvPr/>
            </p:nvSpPr>
            <p:spPr>
              <a:xfrm>
                <a:off x="35496" y="5373216"/>
                <a:ext cx="2639056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6" name="CaixaDe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5373216"/>
                <a:ext cx="2639056" cy="916533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aixaDeTexto 106"/>
              <p:cNvSpPr txBox="1"/>
              <p:nvPr/>
            </p:nvSpPr>
            <p:spPr>
              <a:xfrm>
                <a:off x="6500419" y="5409535"/>
                <a:ext cx="2608085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7" name="CaixaDeTexto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19" y="5409535"/>
                <a:ext cx="2608085" cy="916533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aixaDeTexto 107"/>
              <p:cNvSpPr txBox="1"/>
              <p:nvPr/>
            </p:nvSpPr>
            <p:spPr>
              <a:xfrm>
                <a:off x="124665" y="6290156"/>
                <a:ext cx="2431111" cy="504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sz="1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sz="140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r>
                  <a:rPr lang="pt-BR" sz="1400" dirty="0" smtClean="0"/>
                  <a:t> se anula fora do volume da Terra Normal </a:t>
                </a:r>
                <a:endParaRPr lang="pt-BR" sz="1400" dirty="0"/>
              </a:p>
            </p:txBody>
          </p:sp>
        </mc:Choice>
        <mc:Fallback xmlns="">
          <p:sp>
            <p:nvSpPr>
              <p:cNvPr id="108" name="CaixaDeTexto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65" y="6290156"/>
                <a:ext cx="2431111" cy="504517"/>
              </a:xfrm>
              <a:prstGeom prst="rect">
                <a:avLst/>
              </a:prstGeom>
              <a:blipFill rotWithShape="1">
                <a:blip r:embed="rId24"/>
                <a:stretch>
                  <a:fillRect t="-1205" r="-752" b="-144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aixaDeTexto 108"/>
              <p:cNvSpPr txBox="1"/>
              <p:nvPr/>
            </p:nvSpPr>
            <p:spPr>
              <a:xfrm>
                <a:off x="6605385" y="6290156"/>
                <a:ext cx="24311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pt-BR" sz="1400" dirty="0" smtClean="0"/>
                  <a:t> se anula fora do volume da Terra </a:t>
                </a:r>
                <a:endParaRPr lang="pt-BR" sz="1400" dirty="0"/>
              </a:p>
            </p:txBody>
          </p:sp>
        </mc:Choice>
        <mc:Fallback xmlns="">
          <p:sp>
            <p:nvSpPr>
              <p:cNvPr id="109" name="CaixaDeTexto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385" y="6290156"/>
                <a:ext cx="2431111" cy="523220"/>
              </a:xfrm>
              <a:prstGeom prst="rect">
                <a:avLst/>
              </a:prstGeom>
              <a:blipFill rotWithShape="1">
                <a:blip r:embed="rId25"/>
                <a:stretch>
                  <a:fillRect t="-1163" r="-754" b="-104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aixaDeTexto 109"/>
              <p:cNvSpPr txBox="1"/>
              <p:nvPr/>
            </p:nvSpPr>
            <p:spPr>
              <a:xfrm>
                <a:off x="3241948" y="4839543"/>
                <a:ext cx="26507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𝛻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0" name="CaixaDeTexto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48" y="4839543"/>
                <a:ext cx="2650726" cy="461665"/>
              </a:xfrm>
              <a:prstGeom prst="rect">
                <a:avLst/>
              </a:prstGeom>
              <a:blipFill rotWithShape="1">
                <a:blip r:embed="rId26"/>
                <a:stretch>
                  <a:fillRect l="-230"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93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1897658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 flipH="1">
            <a:off x="5088076" y="1872331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6865874" y="2300622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138546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138546"/>
                <a:ext cx="1019702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555612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555612"/>
                <a:ext cx="35779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564904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564904"/>
                <a:ext cx="431977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2894939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302068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713508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519730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1961577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1961577"/>
                <a:ext cx="976869" cy="35920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1887293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300622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138546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138546"/>
                <a:ext cx="1019702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555612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555612"/>
                <a:ext cx="35779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564904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564904"/>
                <a:ext cx="431977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2894939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302068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519730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1961577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1961577"/>
                <a:ext cx="976869" cy="35920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714456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35496" y="5373216"/>
                <a:ext cx="2639056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5373216"/>
                <a:ext cx="2639056" cy="91653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blipFill rotWithShape="1">
                <a:blip r:embed="rId1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CaixaDeTexto 92"/>
          <p:cNvSpPr txBox="1"/>
          <p:nvPr/>
        </p:nvSpPr>
        <p:spPr>
          <a:xfrm>
            <a:off x="872224" y="63512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distúrbio de gravidade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18537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4499992" y="116632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7120578" y="116632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p:cxnSp>
        <p:nvCxnSpPr>
          <p:cNvPr id="101" name="Conector reto 100"/>
          <p:cNvCxnSpPr/>
          <p:nvPr/>
        </p:nvCxnSpPr>
        <p:spPr>
          <a:xfrm>
            <a:off x="8496936" y="783521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/>
          <p:nvPr/>
        </p:nvCxnSpPr>
        <p:spPr>
          <a:xfrm>
            <a:off x="5861257" y="772490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6500419" y="5409535"/>
                <a:ext cx="2608085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19" y="5409535"/>
                <a:ext cx="2608085" cy="916533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ixaDeTexto 102"/>
              <p:cNvSpPr txBox="1"/>
              <p:nvPr/>
            </p:nvSpPr>
            <p:spPr>
              <a:xfrm>
                <a:off x="124665" y="6290156"/>
                <a:ext cx="2431111" cy="504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sz="1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sz="140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r>
                  <a:rPr lang="pt-BR" sz="1400" dirty="0" smtClean="0"/>
                  <a:t> se anula fora do volume da Terra Normal </a:t>
                </a:r>
                <a:endParaRPr lang="pt-BR" sz="1400" dirty="0"/>
              </a:p>
            </p:txBody>
          </p:sp>
        </mc:Choice>
        <mc:Fallback xmlns="">
          <p:sp>
            <p:nvSpPr>
              <p:cNvPr id="103" name="CaixaDe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65" y="6290156"/>
                <a:ext cx="2431111" cy="504517"/>
              </a:xfrm>
              <a:prstGeom prst="rect">
                <a:avLst/>
              </a:prstGeom>
              <a:blipFill rotWithShape="1">
                <a:blip r:embed="rId24"/>
                <a:stretch>
                  <a:fillRect t="-1205" r="-752" b="-144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ixaDeTexto 104"/>
              <p:cNvSpPr txBox="1"/>
              <p:nvPr/>
            </p:nvSpPr>
            <p:spPr>
              <a:xfrm>
                <a:off x="6605385" y="6290156"/>
                <a:ext cx="24311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pt-BR" sz="1400" dirty="0" smtClean="0"/>
                  <a:t> se anula fora do volume da Terra </a:t>
                </a:r>
                <a:endParaRPr lang="pt-BR" sz="1400" dirty="0"/>
              </a:p>
            </p:txBody>
          </p:sp>
        </mc:Choice>
        <mc:Fallback xmlns=""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385" y="6290156"/>
                <a:ext cx="2431111" cy="523220"/>
              </a:xfrm>
              <a:prstGeom prst="rect">
                <a:avLst/>
              </a:prstGeom>
              <a:blipFill rotWithShape="1">
                <a:blip r:embed="rId25"/>
                <a:stretch>
                  <a:fillRect t="-1163" r="-754" b="-104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2752463" y="5301208"/>
                <a:ext cx="3629263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463" y="5301208"/>
                <a:ext cx="3629263" cy="916533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2632271" y="6237312"/>
            <a:ext cx="387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Representa a atração gravitacional exercida pelas </a:t>
            </a:r>
            <a:r>
              <a:rPr lang="pt-BR" sz="1400" b="1" dirty="0" smtClean="0"/>
              <a:t>massas anômalas</a:t>
            </a:r>
            <a:r>
              <a:rPr lang="pt-BR" sz="1400" dirty="0" smtClean="0"/>
              <a:t> ou </a:t>
            </a:r>
            <a:r>
              <a:rPr lang="pt-BR" sz="1400" b="1" dirty="0" smtClean="0"/>
              <a:t>fontes gravimétricas</a:t>
            </a:r>
            <a:r>
              <a:rPr lang="pt-BR" sz="1400" dirty="0" smtClean="0"/>
              <a:t>!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3241948" y="4839543"/>
                <a:ext cx="26507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𝛻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48" y="4839543"/>
                <a:ext cx="2650726" cy="461665"/>
              </a:xfrm>
              <a:prstGeom prst="rect">
                <a:avLst/>
              </a:prstGeom>
              <a:blipFill rotWithShape="1">
                <a:blip r:embed="rId27"/>
                <a:stretch>
                  <a:fillRect l="-230"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17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1897658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 flipH="1">
            <a:off x="5088076" y="1872331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6865874" y="2300622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138546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138546"/>
                <a:ext cx="1019702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555612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555612"/>
                <a:ext cx="35779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564904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564904"/>
                <a:ext cx="431977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2894939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302068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713508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519730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1961577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1961577"/>
                <a:ext cx="976869" cy="35920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1887293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300622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138546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138546"/>
                <a:ext cx="1019702" cy="307777"/>
              </a:xfrm>
              <a:prstGeom prst="rect">
                <a:avLst/>
              </a:prstGeom>
              <a:blipFill rotWithShape="1">
                <a:blip r:embed="rId1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555612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555612"/>
                <a:ext cx="357790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564904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564904"/>
                <a:ext cx="431977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2894939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302068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519730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1961577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1961577"/>
                <a:ext cx="976869" cy="35920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714456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/>
              <p:cNvSpPr txBox="1"/>
              <p:nvPr/>
            </p:nvSpPr>
            <p:spPr>
              <a:xfrm>
                <a:off x="35496" y="5373216"/>
                <a:ext cx="2639056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5373216"/>
                <a:ext cx="2639056" cy="916533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blipFill rotWithShape="1">
                <a:blip r:embed="rId1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CaixaDeTexto 92"/>
          <p:cNvSpPr txBox="1"/>
          <p:nvPr/>
        </p:nvSpPr>
        <p:spPr>
          <a:xfrm>
            <a:off x="872224" y="63512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distúrbio de gravidade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18537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4499992" y="116632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7120578" y="116632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p:cxnSp>
        <p:nvCxnSpPr>
          <p:cNvPr id="101" name="Conector reto 100"/>
          <p:cNvCxnSpPr/>
          <p:nvPr/>
        </p:nvCxnSpPr>
        <p:spPr>
          <a:xfrm>
            <a:off x="8496936" y="783521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/>
          <p:nvPr/>
        </p:nvCxnSpPr>
        <p:spPr>
          <a:xfrm>
            <a:off x="5861257" y="772490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CaixaDeTexto 87"/>
              <p:cNvSpPr txBox="1"/>
              <p:nvPr/>
            </p:nvSpPr>
            <p:spPr>
              <a:xfrm>
                <a:off x="6500419" y="5409535"/>
                <a:ext cx="2608085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19" y="5409535"/>
                <a:ext cx="2608085" cy="916533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CaixaDeTexto 102"/>
              <p:cNvSpPr txBox="1"/>
              <p:nvPr/>
            </p:nvSpPr>
            <p:spPr>
              <a:xfrm>
                <a:off x="124665" y="6290156"/>
                <a:ext cx="24311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sz="140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pt-BR" sz="140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r>
                  <a:rPr lang="pt-BR" sz="1400" dirty="0" smtClean="0"/>
                  <a:t> se anula fora do volume da Terra Normal </a:t>
                </a:r>
                <a:endParaRPr lang="pt-BR" sz="1400" dirty="0"/>
              </a:p>
            </p:txBody>
          </p:sp>
        </mc:Choice>
        <mc:Fallback>
          <p:sp>
            <p:nvSpPr>
              <p:cNvPr id="103" name="CaixaDe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65" y="6290156"/>
                <a:ext cx="2431111" cy="523220"/>
              </a:xfrm>
              <a:prstGeom prst="rect">
                <a:avLst/>
              </a:prstGeom>
              <a:blipFill rotWithShape="1">
                <a:blip r:embed="rId25"/>
                <a:stretch>
                  <a:fillRect t="-1163" r="-752" b="-104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CaixaDeTexto 104"/>
              <p:cNvSpPr txBox="1"/>
              <p:nvPr/>
            </p:nvSpPr>
            <p:spPr>
              <a:xfrm>
                <a:off x="6605385" y="6290156"/>
                <a:ext cx="24311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r>
                      <a:rPr lang="pt-BR" sz="1400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pt-BR" sz="1400" dirty="0" smtClean="0"/>
                  <a:t> se anula fora do volume da Terra </a:t>
                </a:r>
                <a:endParaRPr lang="pt-BR" sz="1400" dirty="0"/>
              </a:p>
            </p:txBody>
          </p:sp>
        </mc:Choice>
        <mc:Fallback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385" y="6290156"/>
                <a:ext cx="2431111" cy="523220"/>
              </a:xfrm>
              <a:prstGeom prst="rect">
                <a:avLst/>
              </a:prstGeom>
              <a:blipFill rotWithShape="1">
                <a:blip r:embed="rId26"/>
                <a:stretch>
                  <a:fillRect t="-1163" r="-754" b="-104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aixaDeTexto 80"/>
              <p:cNvSpPr txBox="1"/>
              <p:nvPr/>
            </p:nvSpPr>
            <p:spPr>
              <a:xfrm>
                <a:off x="2752463" y="5301208"/>
                <a:ext cx="3629263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463" y="5301208"/>
                <a:ext cx="3629263" cy="916533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2632271" y="6237312"/>
            <a:ext cx="387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Representa a atração gravitacional exercida pelas </a:t>
            </a:r>
            <a:r>
              <a:rPr lang="pt-BR" sz="1400" b="1" dirty="0" smtClean="0"/>
              <a:t>massas anômalas</a:t>
            </a:r>
            <a:r>
              <a:rPr lang="pt-BR" sz="1400" dirty="0" smtClean="0"/>
              <a:t> ou </a:t>
            </a:r>
            <a:r>
              <a:rPr lang="pt-BR" sz="1400" b="1" dirty="0" smtClean="0"/>
              <a:t>fontes gravimétricas</a:t>
            </a:r>
            <a:r>
              <a:rPr lang="pt-BR" sz="1400" dirty="0" smtClean="0"/>
              <a:t>!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3241948" y="4839543"/>
                <a:ext cx="26507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𝛻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48" y="4839543"/>
                <a:ext cx="2650726" cy="461665"/>
              </a:xfrm>
              <a:prstGeom prst="rect">
                <a:avLst/>
              </a:prstGeom>
              <a:blipFill rotWithShape="1">
                <a:blip r:embed="rId28"/>
                <a:stretch>
                  <a:fillRect l="-230"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aixaDeTexto 85"/>
              <p:cNvSpPr txBox="1"/>
              <p:nvPr/>
            </p:nvSpPr>
            <p:spPr>
              <a:xfrm>
                <a:off x="3779912" y="1250757"/>
                <a:ext cx="163654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>
                    <a:solidFill>
                      <a:srgbClr val="00B050"/>
                    </a:solidFill>
                  </a:rPr>
                  <a:t>É uma função das </a:t>
                </a:r>
              </a:p>
              <a:p>
                <a:pPr algn="ctr"/>
                <a:r>
                  <a:rPr lang="pt-BR" sz="1400" dirty="0" smtClean="0">
                    <a:solidFill>
                      <a:srgbClr val="00B050"/>
                    </a:solidFill>
                  </a:rPr>
                  <a:t>variáveis de integração </a:t>
                </a:r>
                <a14:m>
                  <m:oMath xmlns:m="http://schemas.openxmlformats.org/officeDocument/2006/math">
                    <m:r>
                      <a:rPr lang="pt-BR" sz="1400" i="1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pt-BR" sz="1400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sz="1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pt-BR" sz="1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sz="1400" i="1">
                        <a:solidFill>
                          <a:srgbClr val="00B050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sz="1400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sz="1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pt-BR" sz="1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sz="1400" i="1">
                        <a:solidFill>
                          <a:srgbClr val="00B050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sz="1400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sz="1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pt-BR" sz="1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sz="1400" i="1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pt-BR" sz="1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250757"/>
                <a:ext cx="1636545" cy="954107"/>
              </a:xfrm>
              <a:prstGeom prst="rect">
                <a:avLst/>
              </a:prstGeom>
              <a:blipFill rotWithShape="1">
                <a:blip r:embed="rId29"/>
                <a:stretch>
                  <a:fillRect t="-637" b="-12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2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1897658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 flipH="1">
            <a:off x="5088076" y="1872331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6865874" y="2300622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138546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138546"/>
                <a:ext cx="1019702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555612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555612"/>
                <a:ext cx="35779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564904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564904"/>
                <a:ext cx="431977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2894939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302068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713508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519730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1961577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1961577"/>
                <a:ext cx="976869" cy="35920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1887293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300622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138546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138546"/>
                <a:ext cx="1019702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555612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555612"/>
                <a:ext cx="35779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564904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564904"/>
                <a:ext cx="431977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2894939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302068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519730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1961577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1961577"/>
                <a:ext cx="976869" cy="35920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714456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/>
              <p:cNvSpPr txBox="1"/>
              <p:nvPr/>
            </p:nvSpPr>
            <p:spPr>
              <a:xfrm>
                <a:off x="35496" y="5373216"/>
                <a:ext cx="2639056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5373216"/>
                <a:ext cx="2639056" cy="91653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blipFill rotWithShape="1">
                <a:blip r:embed="rId1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CaixaDeTexto 92"/>
          <p:cNvSpPr txBox="1"/>
          <p:nvPr/>
        </p:nvSpPr>
        <p:spPr>
          <a:xfrm>
            <a:off x="872224" y="63512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distúrbio de gravidade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18537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4499992" y="116632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7120578" y="116632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p:cxnSp>
        <p:nvCxnSpPr>
          <p:cNvPr id="101" name="Conector reto 100"/>
          <p:cNvCxnSpPr/>
          <p:nvPr/>
        </p:nvCxnSpPr>
        <p:spPr>
          <a:xfrm>
            <a:off x="8496936" y="783521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/>
          <p:nvPr/>
        </p:nvCxnSpPr>
        <p:spPr>
          <a:xfrm>
            <a:off x="5861257" y="772490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CaixaDeTexto 87"/>
              <p:cNvSpPr txBox="1"/>
              <p:nvPr/>
            </p:nvSpPr>
            <p:spPr>
              <a:xfrm>
                <a:off x="6500419" y="5409535"/>
                <a:ext cx="2608085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19" y="5409535"/>
                <a:ext cx="2608085" cy="916533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CaixaDeTexto 102"/>
              <p:cNvSpPr txBox="1"/>
              <p:nvPr/>
            </p:nvSpPr>
            <p:spPr>
              <a:xfrm>
                <a:off x="124665" y="6290156"/>
                <a:ext cx="24311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>
                    <a:solidFill>
                      <a:schemeClr val="tx1"/>
                    </a:solidFill>
                  </a:rPr>
                  <a:t>Considere 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r>
                  <a:rPr lang="pt-BR" sz="1400" dirty="0" smtClean="0">
                    <a:solidFill>
                      <a:schemeClr val="tx1"/>
                    </a:solidFill>
                  </a:rPr>
                  <a:t> se anula fora do volume da Terra Normal </a:t>
                </a:r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3" name="CaixaDe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65" y="6290156"/>
                <a:ext cx="2431111" cy="523220"/>
              </a:xfrm>
              <a:prstGeom prst="rect">
                <a:avLst/>
              </a:prstGeom>
              <a:blipFill rotWithShape="1">
                <a:blip r:embed="rId24"/>
                <a:stretch>
                  <a:fillRect t="-1163" r="-752" b="-104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CaixaDeTexto 104"/>
              <p:cNvSpPr txBox="1"/>
              <p:nvPr/>
            </p:nvSpPr>
            <p:spPr>
              <a:xfrm>
                <a:off x="6605385" y="6290156"/>
                <a:ext cx="24311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>
                    <a:solidFill>
                      <a:schemeClr val="tx1"/>
                    </a:solidFill>
                  </a:rPr>
                  <a:t>Considere que </a:t>
                </a:r>
                <a14:m>
                  <m:oMath xmlns:m="http://schemas.openxmlformats.org/officeDocument/2006/math">
                    <m:r>
                      <a:rPr lang="pt-BR" sz="14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pt-BR" sz="1400" dirty="0" smtClean="0">
                    <a:solidFill>
                      <a:schemeClr val="tx1"/>
                    </a:solidFill>
                  </a:rPr>
                  <a:t> se anula fora do volume da Terra </a:t>
                </a:r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385" y="6290156"/>
                <a:ext cx="2431111" cy="523220"/>
              </a:xfrm>
              <a:prstGeom prst="rect">
                <a:avLst/>
              </a:prstGeom>
              <a:blipFill rotWithShape="1">
                <a:blip r:embed="rId25"/>
                <a:stretch>
                  <a:fillRect t="-1163" r="-754" b="-104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aixaDeTexto 80"/>
              <p:cNvSpPr txBox="1"/>
              <p:nvPr/>
            </p:nvSpPr>
            <p:spPr>
              <a:xfrm>
                <a:off x="2752463" y="5301208"/>
                <a:ext cx="3629263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  <m: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pt-BR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463" y="5301208"/>
                <a:ext cx="3629263" cy="916533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2632271" y="6237312"/>
            <a:ext cx="387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Representa a atração gravitacional exercida pelas </a:t>
            </a:r>
            <a:r>
              <a:rPr lang="pt-BR" sz="1400" b="1" dirty="0" smtClean="0"/>
              <a:t>massas anômalas</a:t>
            </a:r>
            <a:r>
              <a:rPr lang="pt-BR" sz="1400" dirty="0" smtClean="0"/>
              <a:t> ou </a:t>
            </a:r>
            <a:r>
              <a:rPr lang="pt-BR" sz="1400" b="1" dirty="0" smtClean="0"/>
              <a:t>fontes gravimétricas</a:t>
            </a:r>
            <a:r>
              <a:rPr lang="pt-BR" sz="1400" dirty="0" smtClean="0"/>
              <a:t>!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3241948" y="4839543"/>
                <a:ext cx="26507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𝛻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48" y="4839543"/>
                <a:ext cx="2650726" cy="461665"/>
              </a:xfrm>
              <a:prstGeom prst="rect">
                <a:avLst/>
              </a:prstGeom>
              <a:blipFill rotWithShape="1">
                <a:blip r:embed="rId27"/>
                <a:stretch>
                  <a:fillRect l="-230"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aixaDeTexto 85"/>
              <p:cNvSpPr txBox="1"/>
              <p:nvPr/>
            </p:nvSpPr>
            <p:spPr>
              <a:xfrm>
                <a:off x="3779912" y="1250757"/>
                <a:ext cx="163654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>
                    <a:solidFill>
                      <a:srgbClr val="00B050"/>
                    </a:solidFill>
                  </a:rPr>
                  <a:t>As derivadas são calculadas em relação às variáveis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r>
                      <a:rPr lang="pt-BR" sz="1400" b="0" i="1" smtClean="0">
                        <a:solidFill>
                          <a:srgbClr val="00B050"/>
                        </a:solidFill>
                        <a:latin typeface="Cambria Math"/>
                      </a:rPr>
                      <m:t>𝑋</m:t>
                    </m:r>
                    <m:r>
                      <a:rPr lang="pt-BR" sz="1400" b="0" i="1" smtClean="0">
                        <a:solidFill>
                          <a:srgbClr val="00B050"/>
                        </a:solidFill>
                        <a:latin typeface="Cambria Math"/>
                      </a:rPr>
                      <m:t>, </m:t>
                    </m:r>
                    <m:r>
                      <a:rPr lang="pt-BR" sz="1400" b="0" i="1" smtClean="0">
                        <a:solidFill>
                          <a:srgbClr val="00B050"/>
                        </a:solidFill>
                        <a:latin typeface="Cambria Math"/>
                      </a:rPr>
                      <m:t>𝑌</m:t>
                    </m:r>
                    <m:r>
                      <a:rPr lang="pt-BR" sz="1400" b="0" i="1" smtClean="0">
                        <a:solidFill>
                          <a:srgbClr val="00B050"/>
                        </a:solidFill>
                        <a:latin typeface="Cambria Math"/>
                      </a:rPr>
                      <m:t>, </m:t>
                    </m:r>
                    <m:r>
                      <a:rPr lang="pt-BR" sz="1400" b="0" i="1" smtClean="0">
                        <a:solidFill>
                          <a:srgbClr val="00B050"/>
                        </a:solidFill>
                        <a:latin typeface="Cambria Math"/>
                      </a:rPr>
                      <m:t>𝑍</m:t>
                    </m:r>
                    <m:r>
                      <a:rPr lang="pt-BR" sz="1400" b="0" i="1" smtClean="0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pt-BR" sz="1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250757"/>
                <a:ext cx="1636545" cy="954107"/>
              </a:xfrm>
              <a:prstGeom prst="rect">
                <a:avLst/>
              </a:prstGeom>
              <a:blipFill rotWithShape="1">
                <a:blip r:embed="rId28"/>
                <a:stretch>
                  <a:fillRect t="-637" r="-1859" b="-12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aixaDeTexto 86"/>
              <p:cNvSpPr txBox="1"/>
              <p:nvPr/>
            </p:nvSpPr>
            <p:spPr>
              <a:xfrm>
                <a:off x="6156176" y="5013176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5013176"/>
                <a:ext cx="2872197" cy="315984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42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1897658"/>
            <a:ext cx="3492000" cy="2628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 flipH="1">
            <a:off x="5088076" y="1872331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ector reto 50"/>
          <p:cNvCxnSpPr/>
          <p:nvPr/>
        </p:nvCxnSpPr>
        <p:spPr>
          <a:xfrm flipV="1">
            <a:off x="2284261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35496" y="5373216"/>
                <a:ext cx="2639056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5373216"/>
                <a:ext cx="2639056" cy="91653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blipFill rotWithShape="1"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CaixaDeTexto 92"/>
          <p:cNvSpPr txBox="1"/>
          <p:nvPr/>
        </p:nvSpPr>
        <p:spPr>
          <a:xfrm>
            <a:off x="872224" y="63512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distúrbio de gravidade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8537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4499992" y="116632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7120578" y="116632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p:cxnSp>
        <p:nvCxnSpPr>
          <p:cNvPr id="101" name="Conector reto 100"/>
          <p:cNvCxnSpPr/>
          <p:nvPr/>
        </p:nvCxnSpPr>
        <p:spPr>
          <a:xfrm>
            <a:off x="8496936" y="783521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/>
          <p:nvPr/>
        </p:nvCxnSpPr>
        <p:spPr>
          <a:xfrm>
            <a:off x="5861257" y="772490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6500419" y="5409535"/>
                <a:ext cx="2608085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19" y="5409535"/>
                <a:ext cx="2608085" cy="91653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ixaDeTexto 102"/>
              <p:cNvSpPr txBox="1"/>
              <p:nvPr/>
            </p:nvSpPr>
            <p:spPr>
              <a:xfrm>
                <a:off x="124665" y="6290156"/>
                <a:ext cx="2431111" cy="504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sz="1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sz="140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r>
                  <a:rPr lang="pt-BR" sz="1400" dirty="0" smtClean="0"/>
                  <a:t> se anula fora do volume da Terra Normal </a:t>
                </a:r>
                <a:endParaRPr lang="pt-BR" sz="1400" dirty="0"/>
              </a:p>
            </p:txBody>
          </p:sp>
        </mc:Choice>
        <mc:Fallback xmlns="">
          <p:sp>
            <p:nvSpPr>
              <p:cNvPr id="103" name="CaixaDe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65" y="6290156"/>
                <a:ext cx="2431111" cy="504517"/>
              </a:xfrm>
              <a:prstGeom prst="rect">
                <a:avLst/>
              </a:prstGeom>
              <a:blipFill rotWithShape="1">
                <a:blip r:embed="rId17"/>
                <a:stretch>
                  <a:fillRect t="-1205" r="-752" b="-144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ixaDeTexto 104"/>
              <p:cNvSpPr txBox="1"/>
              <p:nvPr/>
            </p:nvSpPr>
            <p:spPr>
              <a:xfrm>
                <a:off x="6605385" y="6290156"/>
                <a:ext cx="24311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pt-BR" sz="1400" dirty="0" smtClean="0"/>
                  <a:t> se anula fora do volume da Terra </a:t>
                </a:r>
                <a:endParaRPr lang="pt-BR" sz="1400" dirty="0"/>
              </a:p>
            </p:txBody>
          </p:sp>
        </mc:Choice>
        <mc:Fallback xmlns=""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385" y="6290156"/>
                <a:ext cx="2431111" cy="523220"/>
              </a:xfrm>
              <a:prstGeom prst="rect">
                <a:avLst/>
              </a:prstGeom>
              <a:blipFill rotWithShape="1">
                <a:blip r:embed="rId18"/>
                <a:stretch>
                  <a:fillRect t="-1163" r="-754" b="-104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2752463" y="5301208"/>
                <a:ext cx="3629263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463" y="5301208"/>
                <a:ext cx="3629263" cy="916533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2632271" y="6237312"/>
            <a:ext cx="387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Representa a atração gravitacional exercida pelas </a:t>
            </a:r>
            <a:r>
              <a:rPr lang="pt-BR" sz="1400" b="1" dirty="0" smtClean="0"/>
              <a:t>massas anômalas</a:t>
            </a:r>
            <a:r>
              <a:rPr lang="pt-BR" sz="1400" dirty="0" smtClean="0"/>
              <a:t> ou </a:t>
            </a:r>
            <a:r>
              <a:rPr lang="pt-BR" sz="1400" b="1" dirty="0" smtClean="0"/>
              <a:t>fontes gravimétricas</a:t>
            </a:r>
            <a:r>
              <a:rPr lang="pt-BR" sz="1400" dirty="0" smtClean="0"/>
              <a:t>!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3241948" y="4839543"/>
                <a:ext cx="26507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𝛻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48" y="4839543"/>
                <a:ext cx="2650726" cy="461665"/>
              </a:xfrm>
              <a:prstGeom prst="rect">
                <a:avLst/>
              </a:prstGeom>
              <a:blipFill rotWithShape="1">
                <a:blip r:embed="rId20"/>
                <a:stretch>
                  <a:fillRect l="-230"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rma livre 6"/>
          <p:cNvSpPr/>
          <p:nvPr/>
        </p:nvSpPr>
        <p:spPr>
          <a:xfrm>
            <a:off x="7591425" y="2289051"/>
            <a:ext cx="561975" cy="428625"/>
          </a:xfrm>
          <a:custGeom>
            <a:avLst/>
            <a:gdLst>
              <a:gd name="connsiteX0" fmla="*/ 104775 w 561975"/>
              <a:gd name="connsiteY0" fmla="*/ 0 h 428625"/>
              <a:gd name="connsiteX1" fmla="*/ 276225 w 561975"/>
              <a:gd name="connsiteY1" fmla="*/ 95250 h 428625"/>
              <a:gd name="connsiteX2" fmla="*/ 457200 w 561975"/>
              <a:gd name="connsiteY2" fmla="*/ 161925 h 428625"/>
              <a:gd name="connsiteX3" fmla="*/ 561975 w 561975"/>
              <a:gd name="connsiteY3" fmla="*/ 295275 h 428625"/>
              <a:gd name="connsiteX4" fmla="*/ 533400 w 561975"/>
              <a:gd name="connsiteY4" fmla="*/ 409575 h 428625"/>
              <a:gd name="connsiteX5" fmla="*/ 438150 w 561975"/>
              <a:gd name="connsiteY5" fmla="*/ 428625 h 428625"/>
              <a:gd name="connsiteX6" fmla="*/ 333375 w 561975"/>
              <a:gd name="connsiteY6" fmla="*/ 361950 h 428625"/>
              <a:gd name="connsiteX7" fmla="*/ 247650 w 561975"/>
              <a:gd name="connsiteY7" fmla="*/ 276225 h 428625"/>
              <a:gd name="connsiteX8" fmla="*/ 142875 w 561975"/>
              <a:gd name="connsiteY8" fmla="*/ 219075 h 428625"/>
              <a:gd name="connsiteX9" fmla="*/ 66675 w 561975"/>
              <a:gd name="connsiteY9" fmla="*/ 152400 h 428625"/>
              <a:gd name="connsiteX10" fmla="*/ 0 w 561975"/>
              <a:gd name="connsiteY10" fmla="*/ 9525 h 428625"/>
              <a:gd name="connsiteX11" fmla="*/ 104775 w 561975"/>
              <a:gd name="connsiteY11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1975" h="428625">
                <a:moveTo>
                  <a:pt x="104775" y="0"/>
                </a:moveTo>
                <a:lnTo>
                  <a:pt x="276225" y="95250"/>
                </a:lnTo>
                <a:lnTo>
                  <a:pt x="457200" y="161925"/>
                </a:lnTo>
                <a:lnTo>
                  <a:pt x="561975" y="295275"/>
                </a:lnTo>
                <a:lnTo>
                  <a:pt x="533400" y="409575"/>
                </a:lnTo>
                <a:lnTo>
                  <a:pt x="438150" y="428625"/>
                </a:lnTo>
                <a:lnTo>
                  <a:pt x="333375" y="361950"/>
                </a:lnTo>
                <a:lnTo>
                  <a:pt x="247650" y="276225"/>
                </a:lnTo>
                <a:lnTo>
                  <a:pt x="142875" y="219075"/>
                </a:lnTo>
                <a:lnTo>
                  <a:pt x="66675" y="152400"/>
                </a:lnTo>
                <a:lnTo>
                  <a:pt x="0" y="9525"/>
                </a:lnTo>
                <a:lnTo>
                  <a:pt x="1047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1155105" y="2655376"/>
                <a:ext cx="4305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05" y="2655376"/>
                <a:ext cx="430502" cy="461665"/>
              </a:xfrm>
              <a:prstGeom prst="rect">
                <a:avLst/>
              </a:prstGeom>
              <a:blipFill rotWithShape="1">
                <a:blip r:embed="rId21"/>
                <a:stretch>
                  <a:fillRect r="-14085"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5677423" y="2655376"/>
                <a:ext cx="4305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𝜌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423" y="2655376"/>
                <a:ext cx="430502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91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233023"/>
            <a:ext cx="4140000" cy="3580353"/>
          </a:xfrm>
          <a:prstGeom prst="rect">
            <a:avLst/>
          </a:prstGeom>
        </p:spPr>
      </p:pic>
      <p:sp>
        <p:nvSpPr>
          <p:cNvPr id="82" name="Elipse 81"/>
          <p:cNvSpPr/>
          <p:nvPr/>
        </p:nvSpPr>
        <p:spPr>
          <a:xfrm>
            <a:off x="539552" y="1897658"/>
            <a:ext cx="3492000" cy="2628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 flipH="1">
            <a:off x="5088076" y="1872331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ector reto 50"/>
          <p:cNvCxnSpPr/>
          <p:nvPr/>
        </p:nvCxnSpPr>
        <p:spPr>
          <a:xfrm flipV="1">
            <a:off x="2284261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CaixaDeTexto 92"/>
          <p:cNvSpPr txBox="1"/>
          <p:nvPr/>
        </p:nvSpPr>
        <p:spPr>
          <a:xfrm>
            <a:off x="872224" y="63512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distúrbio de gravidade</a:t>
            </a:r>
            <a:endParaRPr lang="pt-BR" b="1" dirty="0"/>
          </a:p>
        </p:txBody>
      </p:sp>
      <p:sp>
        <p:nvSpPr>
          <p:cNvPr id="7" name="Forma livre 6"/>
          <p:cNvSpPr/>
          <p:nvPr/>
        </p:nvSpPr>
        <p:spPr>
          <a:xfrm>
            <a:off x="7591425" y="2289051"/>
            <a:ext cx="561975" cy="428625"/>
          </a:xfrm>
          <a:custGeom>
            <a:avLst/>
            <a:gdLst>
              <a:gd name="connsiteX0" fmla="*/ 104775 w 561975"/>
              <a:gd name="connsiteY0" fmla="*/ 0 h 428625"/>
              <a:gd name="connsiteX1" fmla="*/ 276225 w 561975"/>
              <a:gd name="connsiteY1" fmla="*/ 95250 h 428625"/>
              <a:gd name="connsiteX2" fmla="*/ 457200 w 561975"/>
              <a:gd name="connsiteY2" fmla="*/ 161925 h 428625"/>
              <a:gd name="connsiteX3" fmla="*/ 561975 w 561975"/>
              <a:gd name="connsiteY3" fmla="*/ 295275 h 428625"/>
              <a:gd name="connsiteX4" fmla="*/ 533400 w 561975"/>
              <a:gd name="connsiteY4" fmla="*/ 409575 h 428625"/>
              <a:gd name="connsiteX5" fmla="*/ 438150 w 561975"/>
              <a:gd name="connsiteY5" fmla="*/ 428625 h 428625"/>
              <a:gd name="connsiteX6" fmla="*/ 333375 w 561975"/>
              <a:gd name="connsiteY6" fmla="*/ 361950 h 428625"/>
              <a:gd name="connsiteX7" fmla="*/ 247650 w 561975"/>
              <a:gd name="connsiteY7" fmla="*/ 276225 h 428625"/>
              <a:gd name="connsiteX8" fmla="*/ 142875 w 561975"/>
              <a:gd name="connsiteY8" fmla="*/ 219075 h 428625"/>
              <a:gd name="connsiteX9" fmla="*/ 66675 w 561975"/>
              <a:gd name="connsiteY9" fmla="*/ 152400 h 428625"/>
              <a:gd name="connsiteX10" fmla="*/ 0 w 561975"/>
              <a:gd name="connsiteY10" fmla="*/ 9525 h 428625"/>
              <a:gd name="connsiteX11" fmla="*/ 104775 w 561975"/>
              <a:gd name="connsiteY11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1975" h="428625">
                <a:moveTo>
                  <a:pt x="104775" y="0"/>
                </a:moveTo>
                <a:lnTo>
                  <a:pt x="276225" y="95250"/>
                </a:lnTo>
                <a:lnTo>
                  <a:pt x="457200" y="161925"/>
                </a:lnTo>
                <a:lnTo>
                  <a:pt x="561975" y="295275"/>
                </a:lnTo>
                <a:lnTo>
                  <a:pt x="533400" y="409575"/>
                </a:lnTo>
                <a:lnTo>
                  <a:pt x="438150" y="428625"/>
                </a:lnTo>
                <a:lnTo>
                  <a:pt x="333375" y="361950"/>
                </a:lnTo>
                <a:lnTo>
                  <a:pt x="247650" y="276225"/>
                </a:lnTo>
                <a:lnTo>
                  <a:pt x="142875" y="219075"/>
                </a:lnTo>
                <a:lnTo>
                  <a:pt x="66675" y="152400"/>
                </a:lnTo>
                <a:lnTo>
                  <a:pt x="0" y="9525"/>
                </a:lnTo>
                <a:lnTo>
                  <a:pt x="1047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1155105" y="2655376"/>
                <a:ext cx="4305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05" y="2655376"/>
                <a:ext cx="430502" cy="461665"/>
              </a:xfrm>
              <a:prstGeom prst="rect">
                <a:avLst/>
              </a:prstGeom>
              <a:blipFill rotWithShape="1">
                <a:blip r:embed="rId11"/>
                <a:stretch>
                  <a:fillRect r="-14085"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5677423" y="2655376"/>
                <a:ext cx="4305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𝜌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423" y="2655376"/>
                <a:ext cx="430502" cy="461665"/>
              </a:xfrm>
              <a:prstGeom prst="rect">
                <a:avLst/>
              </a:prstGeom>
              <a:blipFill rotWithShape="1">
                <a:blip r:embed="rId1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964486" y="5301208"/>
            <a:ext cx="15912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Massas anômalas ou fontes gravimétricas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1626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233023"/>
            <a:ext cx="4140000" cy="3580353"/>
          </a:xfrm>
          <a:prstGeom prst="rect">
            <a:avLst/>
          </a:prstGeom>
        </p:spPr>
      </p:pic>
      <p:sp>
        <p:nvSpPr>
          <p:cNvPr id="82" name="Elipse 81"/>
          <p:cNvSpPr/>
          <p:nvPr/>
        </p:nvSpPr>
        <p:spPr>
          <a:xfrm>
            <a:off x="539552" y="1897658"/>
            <a:ext cx="3492000" cy="2628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 flipH="1">
            <a:off x="5088076" y="1872331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ector reto 50"/>
          <p:cNvCxnSpPr/>
          <p:nvPr/>
        </p:nvCxnSpPr>
        <p:spPr>
          <a:xfrm flipV="1">
            <a:off x="2284261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CaixaDeTexto 92"/>
          <p:cNvSpPr txBox="1"/>
          <p:nvPr/>
        </p:nvSpPr>
        <p:spPr>
          <a:xfrm>
            <a:off x="872224" y="63512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distúrbio de gravidade</a:t>
            </a:r>
            <a:endParaRPr lang="pt-BR" b="1" dirty="0"/>
          </a:p>
        </p:txBody>
      </p:sp>
      <p:sp>
        <p:nvSpPr>
          <p:cNvPr id="7" name="Forma livre 6"/>
          <p:cNvSpPr/>
          <p:nvPr/>
        </p:nvSpPr>
        <p:spPr>
          <a:xfrm>
            <a:off x="7591425" y="2289051"/>
            <a:ext cx="561975" cy="428625"/>
          </a:xfrm>
          <a:custGeom>
            <a:avLst/>
            <a:gdLst>
              <a:gd name="connsiteX0" fmla="*/ 104775 w 561975"/>
              <a:gd name="connsiteY0" fmla="*/ 0 h 428625"/>
              <a:gd name="connsiteX1" fmla="*/ 276225 w 561975"/>
              <a:gd name="connsiteY1" fmla="*/ 95250 h 428625"/>
              <a:gd name="connsiteX2" fmla="*/ 457200 w 561975"/>
              <a:gd name="connsiteY2" fmla="*/ 161925 h 428625"/>
              <a:gd name="connsiteX3" fmla="*/ 561975 w 561975"/>
              <a:gd name="connsiteY3" fmla="*/ 295275 h 428625"/>
              <a:gd name="connsiteX4" fmla="*/ 533400 w 561975"/>
              <a:gd name="connsiteY4" fmla="*/ 409575 h 428625"/>
              <a:gd name="connsiteX5" fmla="*/ 438150 w 561975"/>
              <a:gd name="connsiteY5" fmla="*/ 428625 h 428625"/>
              <a:gd name="connsiteX6" fmla="*/ 333375 w 561975"/>
              <a:gd name="connsiteY6" fmla="*/ 361950 h 428625"/>
              <a:gd name="connsiteX7" fmla="*/ 247650 w 561975"/>
              <a:gd name="connsiteY7" fmla="*/ 276225 h 428625"/>
              <a:gd name="connsiteX8" fmla="*/ 142875 w 561975"/>
              <a:gd name="connsiteY8" fmla="*/ 219075 h 428625"/>
              <a:gd name="connsiteX9" fmla="*/ 66675 w 561975"/>
              <a:gd name="connsiteY9" fmla="*/ 152400 h 428625"/>
              <a:gd name="connsiteX10" fmla="*/ 0 w 561975"/>
              <a:gd name="connsiteY10" fmla="*/ 9525 h 428625"/>
              <a:gd name="connsiteX11" fmla="*/ 104775 w 561975"/>
              <a:gd name="connsiteY11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1975" h="428625">
                <a:moveTo>
                  <a:pt x="104775" y="0"/>
                </a:moveTo>
                <a:lnTo>
                  <a:pt x="276225" y="95250"/>
                </a:lnTo>
                <a:lnTo>
                  <a:pt x="457200" y="161925"/>
                </a:lnTo>
                <a:lnTo>
                  <a:pt x="561975" y="295275"/>
                </a:lnTo>
                <a:lnTo>
                  <a:pt x="533400" y="409575"/>
                </a:lnTo>
                <a:lnTo>
                  <a:pt x="438150" y="428625"/>
                </a:lnTo>
                <a:lnTo>
                  <a:pt x="333375" y="361950"/>
                </a:lnTo>
                <a:lnTo>
                  <a:pt x="247650" y="276225"/>
                </a:lnTo>
                <a:lnTo>
                  <a:pt x="142875" y="219075"/>
                </a:lnTo>
                <a:lnTo>
                  <a:pt x="66675" y="152400"/>
                </a:lnTo>
                <a:lnTo>
                  <a:pt x="0" y="9525"/>
                </a:lnTo>
                <a:lnTo>
                  <a:pt x="1047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1155105" y="2655376"/>
                <a:ext cx="4305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05" y="2655376"/>
                <a:ext cx="430502" cy="461665"/>
              </a:xfrm>
              <a:prstGeom prst="rect">
                <a:avLst/>
              </a:prstGeom>
              <a:blipFill rotWithShape="1">
                <a:blip r:embed="rId11"/>
                <a:stretch>
                  <a:fillRect r="-14085"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5677423" y="2655376"/>
                <a:ext cx="4305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𝜌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423" y="2655376"/>
                <a:ext cx="430502" cy="461665"/>
              </a:xfrm>
              <a:prstGeom prst="rect">
                <a:avLst/>
              </a:prstGeom>
              <a:blipFill rotWithShape="1">
                <a:blip r:embed="rId1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555776" y="5661248"/>
            <a:ext cx="286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+</a:t>
            </a:r>
            <a:endParaRPr lang="pt-BR" sz="1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699792" y="4509120"/>
            <a:ext cx="286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+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997761" y="3822253"/>
            <a:ext cx="286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+</a:t>
            </a:r>
            <a:endParaRPr lang="pt-BR" sz="14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4933865" y="3841303"/>
            <a:ext cx="286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+</a:t>
            </a:r>
            <a:endParaRPr lang="pt-BR" sz="14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6228184" y="5805264"/>
            <a:ext cx="286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+</a:t>
            </a:r>
            <a:endParaRPr lang="pt-BR" sz="14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6228184" y="4797152"/>
            <a:ext cx="286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+</a:t>
            </a:r>
            <a:endParaRPr lang="pt-BR" sz="14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3493705" y="6577607"/>
            <a:ext cx="286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+</a:t>
            </a:r>
            <a:endParaRPr lang="pt-BR" sz="14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5436096" y="6525344"/>
            <a:ext cx="286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+</a:t>
            </a:r>
            <a:endParaRPr lang="pt-BR" sz="1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3203848" y="6049863"/>
            <a:ext cx="286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-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4213785" y="6433591"/>
            <a:ext cx="286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-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5725953" y="6021288"/>
            <a:ext cx="286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-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5437921" y="4273351"/>
            <a:ext cx="286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-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3285381" y="4379267"/>
            <a:ext cx="286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-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4977258" y="4725144"/>
            <a:ext cx="674862" cy="30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+ ou -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92657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Baumann, H., E. </a:t>
            </a:r>
            <a:r>
              <a:rPr lang="en-US" dirty="0" err="1" smtClean="0"/>
              <a:t>Klingel</a:t>
            </a:r>
            <a:r>
              <a:rPr lang="en-US" dirty="0" err="1"/>
              <a:t>é</a:t>
            </a:r>
            <a:r>
              <a:rPr lang="en-US" dirty="0" smtClean="0"/>
              <a:t>, </a:t>
            </a:r>
            <a:r>
              <a:rPr lang="en-US" dirty="0"/>
              <a:t>and I. </a:t>
            </a:r>
            <a:r>
              <a:rPr lang="en-US" dirty="0" err="1"/>
              <a:t>Marson</a:t>
            </a:r>
            <a:r>
              <a:rPr lang="en-US" dirty="0"/>
              <a:t>, 2012, </a:t>
            </a:r>
            <a:r>
              <a:rPr lang="en-US" dirty="0" smtClean="0"/>
              <a:t>Absolute airborne </a:t>
            </a:r>
            <a:r>
              <a:rPr lang="en-US" dirty="0" err="1"/>
              <a:t>gravimetry</a:t>
            </a:r>
            <a:r>
              <a:rPr lang="en-US" dirty="0"/>
              <a:t>: a feasibility study: </a:t>
            </a:r>
            <a:r>
              <a:rPr lang="en-US" dirty="0" smtClean="0"/>
              <a:t> Geophysical Prospecting</a:t>
            </a:r>
            <a:r>
              <a:rPr lang="en-US" dirty="0"/>
              <a:t>, 60, </a:t>
            </a:r>
            <a:r>
              <a:rPr lang="en-US" dirty="0" smtClean="0"/>
              <a:t>361-372. DOI</a:t>
            </a:r>
            <a:r>
              <a:rPr lang="en-US" dirty="0"/>
              <a:t>: </a:t>
            </a:r>
            <a:r>
              <a:rPr lang="en-US" dirty="0" smtClean="0"/>
              <a:t>10.1111/j.1365-2478.2011.00987.x.</a:t>
            </a:r>
            <a:endParaRPr lang="en-US" dirty="0"/>
          </a:p>
          <a:p>
            <a:r>
              <a:rPr lang="en-US" dirty="0" smtClean="0"/>
              <a:t>Blakely</a:t>
            </a:r>
            <a:r>
              <a:rPr lang="en-US" dirty="0"/>
              <a:t>, R. J., 1996, Potential theory in gravity and magnetic applications: </a:t>
            </a:r>
            <a:r>
              <a:rPr lang="en-US" dirty="0" smtClean="0"/>
              <a:t>Cambridge </a:t>
            </a:r>
            <a:r>
              <a:rPr lang="pt-BR" dirty="0" err="1" smtClean="0"/>
              <a:t>University</a:t>
            </a:r>
            <a:r>
              <a:rPr lang="pt-BR" dirty="0" smtClean="0"/>
              <a:t> </a:t>
            </a:r>
            <a:r>
              <a:rPr lang="pt-BR" dirty="0"/>
              <a:t>Press</a:t>
            </a:r>
            <a:r>
              <a:rPr lang="pt-BR" dirty="0" smtClean="0"/>
              <a:t>.</a:t>
            </a:r>
          </a:p>
          <a:p>
            <a:r>
              <a:rPr lang="en-US" dirty="0" err="1"/>
              <a:t>Fairhead</a:t>
            </a:r>
            <a:r>
              <a:rPr lang="en-US" dirty="0"/>
              <a:t>, J. D., C. M. Green, </a:t>
            </a:r>
            <a:r>
              <a:rPr lang="en-US" dirty="0" smtClean="0"/>
              <a:t>e D</a:t>
            </a:r>
            <a:r>
              <a:rPr lang="en-US" dirty="0"/>
              <a:t>. </a:t>
            </a:r>
            <a:r>
              <a:rPr lang="en-US" dirty="0" err="1"/>
              <a:t>Blitzkow</a:t>
            </a:r>
            <a:r>
              <a:rPr lang="en-US" dirty="0"/>
              <a:t>, 2003, </a:t>
            </a:r>
            <a:r>
              <a:rPr lang="en-US" dirty="0" smtClean="0"/>
              <a:t>The use </a:t>
            </a:r>
            <a:r>
              <a:rPr lang="en-US" dirty="0"/>
              <a:t>of </a:t>
            </a:r>
            <a:r>
              <a:rPr lang="en-US" dirty="0" err="1"/>
              <a:t>gps</a:t>
            </a:r>
            <a:r>
              <a:rPr lang="en-US" dirty="0"/>
              <a:t> in gravity surveys: The Leading Edge, 22</a:t>
            </a:r>
            <a:r>
              <a:rPr lang="en-US" dirty="0" smtClean="0"/>
              <a:t>, </a:t>
            </a:r>
            <a:r>
              <a:rPr lang="pt-BR" dirty="0" smtClean="0"/>
              <a:t>954-959. </a:t>
            </a:r>
            <a:r>
              <a:rPr lang="pt-BR" dirty="0"/>
              <a:t>DOI: </a:t>
            </a:r>
            <a:r>
              <a:rPr lang="pt-BR" dirty="0" smtClean="0"/>
              <a:t>10.1190/1.1623636.</a:t>
            </a:r>
          </a:p>
          <a:p>
            <a:r>
              <a:rPr lang="de-DE" dirty="0"/>
              <a:t>Glennie, C. L., K. P. Schwarz, A. M. Bruton, R. Forsberg</a:t>
            </a:r>
            <a:r>
              <a:rPr lang="de-DE" dirty="0" smtClean="0"/>
              <a:t>, </a:t>
            </a:r>
            <a:r>
              <a:rPr lang="en-US" dirty="0" smtClean="0"/>
              <a:t>A</a:t>
            </a:r>
            <a:r>
              <a:rPr lang="en-US" dirty="0"/>
              <a:t>. V. </a:t>
            </a:r>
            <a:r>
              <a:rPr lang="en-US" dirty="0" err="1"/>
              <a:t>Olesen</a:t>
            </a:r>
            <a:r>
              <a:rPr lang="en-US" dirty="0"/>
              <a:t>, </a:t>
            </a:r>
            <a:r>
              <a:rPr lang="en-US" dirty="0" smtClean="0"/>
              <a:t>e </a:t>
            </a:r>
            <a:r>
              <a:rPr lang="en-US" dirty="0"/>
              <a:t>K. Keller, 2000, A comparison </a:t>
            </a:r>
            <a:r>
              <a:rPr lang="en-US" dirty="0" smtClean="0"/>
              <a:t> of stable platform </a:t>
            </a:r>
            <a:r>
              <a:rPr lang="en-US" dirty="0"/>
              <a:t>and </a:t>
            </a:r>
            <a:r>
              <a:rPr lang="en-US" dirty="0" err="1"/>
              <a:t>strapdown</a:t>
            </a:r>
            <a:r>
              <a:rPr lang="en-US" dirty="0"/>
              <a:t> airborne gravity: </a:t>
            </a:r>
            <a:r>
              <a:rPr lang="en-US" dirty="0" smtClean="0"/>
              <a:t>Journal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/>
              <a:t>Geodesy</a:t>
            </a:r>
            <a:r>
              <a:rPr lang="pt-BR" dirty="0"/>
              <a:t>, 74, </a:t>
            </a:r>
            <a:r>
              <a:rPr lang="pt-BR" dirty="0" smtClean="0"/>
              <a:t>383-389. </a:t>
            </a:r>
            <a:r>
              <a:rPr lang="pt-BR" dirty="0"/>
              <a:t>DOI: </a:t>
            </a:r>
            <a:r>
              <a:rPr lang="pt-BR" dirty="0" smtClean="0"/>
              <a:t>10.1007/s001900000082.</a:t>
            </a:r>
          </a:p>
          <a:p>
            <a:r>
              <a:rPr lang="en-US" dirty="0"/>
              <a:t>Hackney, R. I., e</a:t>
            </a:r>
            <a:r>
              <a:rPr lang="en-US" dirty="0" smtClean="0"/>
              <a:t> </a:t>
            </a:r>
            <a:r>
              <a:rPr lang="en-US" dirty="0"/>
              <a:t>W. E. Featherstone, 2003, </a:t>
            </a:r>
            <a:r>
              <a:rPr lang="en-US" dirty="0" smtClean="0"/>
              <a:t>Geodetic versus geophysical </a:t>
            </a:r>
            <a:r>
              <a:rPr lang="en-US" dirty="0"/>
              <a:t>perspectives of the gravity anomaly</a:t>
            </a:r>
            <a:r>
              <a:rPr lang="en-US" dirty="0" smtClean="0"/>
              <a:t>: </a:t>
            </a:r>
            <a:r>
              <a:rPr lang="pt-BR" dirty="0" err="1" smtClean="0"/>
              <a:t>Geophysical</a:t>
            </a:r>
            <a:r>
              <a:rPr lang="pt-BR" dirty="0" smtClean="0"/>
              <a:t> </a:t>
            </a:r>
            <a:r>
              <a:rPr lang="pt-BR" dirty="0" err="1"/>
              <a:t>Journal</a:t>
            </a:r>
            <a:r>
              <a:rPr lang="pt-BR" dirty="0"/>
              <a:t> </a:t>
            </a:r>
            <a:r>
              <a:rPr lang="pt-BR" dirty="0" err="1"/>
              <a:t>International</a:t>
            </a:r>
            <a:r>
              <a:rPr lang="pt-BR" dirty="0"/>
              <a:t>, 154, </a:t>
            </a:r>
            <a:r>
              <a:rPr lang="pt-BR" dirty="0" smtClean="0"/>
              <a:t>35-43. </a:t>
            </a:r>
            <a:r>
              <a:rPr lang="pt-BR" dirty="0"/>
              <a:t>DOI: </a:t>
            </a:r>
            <a:r>
              <a:rPr lang="pt-BR" dirty="0" smtClean="0"/>
              <a:t>10.1046/j.1365-246X.2003.01941.x.</a:t>
            </a:r>
            <a:endParaRPr lang="en-US" dirty="0" smtClean="0"/>
          </a:p>
          <a:p>
            <a:r>
              <a:rPr lang="pt-BR" dirty="0" err="1"/>
              <a:t>Hofmann-Wellenhof</a:t>
            </a:r>
            <a:r>
              <a:rPr lang="pt-BR" dirty="0"/>
              <a:t>, B. e H. Moritz, 2005, </a:t>
            </a:r>
            <a:r>
              <a:rPr lang="pt-BR" dirty="0" err="1"/>
              <a:t>Physical</a:t>
            </a:r>
            <a:r>
              <a:rPr lang="pt-BR" dirty="0"/>
              <a:t> </a:t>
            </a:r>
            <a:r>
              <a:rPr lang="pt-BR" dirty="0" err="1"/>
              <a:t>Geodesy</a:t>
            </a:r>
            <a:r>
              <a:rPr lang="pt-BR" dirty="0"/>
              <a:t>. </a:t>
            </a:r>
            <a:r>
              <a:rPr lang="pt-BR" dirty="0" smtClean="0"/>
              <a:t>Springer.</a:t>
            </a:r>
          </a:p>
          <a:p>
            <a:r>
              <a:rPr lang="en-US" dirty="0"/>
              <a:t>Li, X., e</a:t>
            </a:r>
            <a:r>
              <a:rPr lang="en-US" dirty="0" smtClean="0"/>
              <a:t> H. J</a:t>
            </a:r>
            <a:r>
              <a:rPr lang="en-US" dirty="0"/>
              <a:t>. </a:t>
            </a:r>
            <a:r>
              <a:rPr lang="en-US" dirty="0" smtClean="0"/>
              <a:t>G</a:t>
            </a:r>
            <a:r>
              <a:rPr lang="en-US" dirty="0"/>
              <a:t>ö</a:t>
            </a:r>
            <a:r>
              <a:rPr lang="en-US" dirty="0" smtClean="0"/>
              <a:t>tze</a:t>
            </a:r>
            <a:r>
              <a:rPr lang="en-US" dirty="0"/>
              <a:t>, 2001, Ellipsoid, geoid, gravity</a:t>
            </a:r>
            <a:r>
              <a:rPr lang="en-US" dirty="0" smtClean="0"/>
              <a:t>, geodesy</a:t>
            </a:r>
            <a:r>
              <a:rPr lang="en-US" dirty="0"/>
              <a:t>, and geophysics: Geophysics, 66, </a:t>
            </a:r>
            <a:r>
              <a:rPr lang="en-US" dirty="0" smtClean="0"/>
              <a:t>1660-1668. DOI</a:t>
            </a:r>
            <a:r>
              <a:rPr lang="en-US" dirty="0"/>
              <a:t>: </a:t>
            </a:r>
            <a:r>
              <a:rPr lang="en-US" dirty="0" smtClean="0"/>
              <a:t>10.1190/1.1487109.</a:t>
            </a:r>
            <a:endParaRPr lang="en-US" dirty="0"/>
          </a:p>
          <a:p>
            <a:r>
              <a:rPr lang="pt-BR" dirty="0" err="1" smtClean="0"/>
              <a:t>Nabighian</a:t>
            </a:r>
            <a:r>
              <a:rPr lang="pt-BR" dirty="0"/>
              <a:t>, M. N., M. E. </a:t>
            </a:r>
            <a:r>
              <a:rPr lang="pt-BR" dirty="0" err="1"/>
              <a:t>Ander</a:t>
            </a:r>
            <a:r>
              <a:rPr lang="pt-BR" dirty="0"/>
              <a:t>, V. J. S. </a:t>
            </a:r>
            <a:r>
              <a:rPr lang="pt-BR" dirty="0" err="1"/>
              <a:t>Grauch</a:t>
            </a:r>
            <a:r>
              <a:rPr lang="pt-BR" dirty="0"/>
              <a:t>, R. O. Hansen, T. R. </a:t>
            </a:r>
            <a:r>
              <a:rPr lang="pt-BR" dirty="0" err="1"/>
              <a:t>LaFehr</a:t>
            </a:r>
            <a:r>
              <a:rPr lang="pt-BR" dirty="0"/>
              <a:t>, Y. Li, W. C. Pearson, J. W. </a:t>
            </a:r>
            <a:r>
              <a:rPr lang="pt-BR" dirty="0" err="1"/>
              <a:t>Peirce</a:t>
            </a:r>
            <a:r>
              <a:rPr lang="pt-BR" dirty="0"/>
              <a:t>, J. D. Phillips e M. E. </a:t>
            </a:r>
            <a:r>
              <a:rPr lang="pt-BR" dirty="0" err="1"/>
              <a:t>Ruder</a:t>
            </a:r>
            <a:r>
              <a:rPr lang="pt-BR" dirty="0"/>
              <a:t>, 2005, 75th </a:t>
            </a:r>
            <a:r>
              <a:rPr lang="pt-BR" dirty="0" err="1"/>
              <a:t>Anniversary</a:t>
            </a:r>
            <a:r>
              <a:rPr lang="pt-BR" dirty="0"/>
              <a:t> - </a:t>
            </a:r>
            <a:r>
              <a:rPr lang="pt-BR" dirty="0" err="1"/>
              <a:t>Historical</a:t>
            </a:r>
            <a:r>
              <a:rPr lang="pt-BR" dirty="0"/>
              <a:t> </a:t>
            </a:r>
            <a:r>
              <a:rPr lang="pt-BR" dirty="0" err="1"/>
              <a:t>development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gravity</a:t>
            </a:r>
            <a:r>
              <a:rPr lang="pt-BR" dirty="0"/>
              <a:t> </a:t>
            </a:r>
            <a:r>
              <a:rPr lang="pt-BR" dirty="0" err="1"/>
              <a:t>method</a:t>
            </a:r>
            <a:r>
              <a:rPr lang="pt-BR" dirty="0"/>
              <a:t> in </a:t>
            </a:r>
            <a:r>
              <a:rPr lang="pt-BR" dirty="0" err="1"/>
              <a:t>exploration</a:t>
            </a:r>
            <a:r>
              <a:rPr lang="pt-BR" dirty="0"/>
              <a:t>. </a:t>
            </a:r>
            <a:r>
              <a:rPr lang="pt-BR" dirty="0" err="1"/>
              <a:t>Geophysics</a:t>
            </a:r>
            <a:r>
              <a:rPr lang="pt-BR" dirty="0"/>
              <a:t>, 70(6), p. 63ND–89ND. DOI: 10.1190/1.2133785</a:t>
            </a:r>
            <a:r>
              <a:rPr lang="pt-BR" dirty="0" smtClean="0"/>
              <a:t>.</a:t>
            </a:r>
          </a:p>
          <a:p>
            <a:r>
              <a:rPr lang="en-US" dirty="0" smtClean="0"/>
              <a:t>Symon, K. R., 1971, Mechanics</a:t>
            </a:r>
            <a:r>
              <a:rPr lang="en-US" dirty="0"/>
              <a:t>: Addison-Wesley; 3rd edition, ISBN-13: </a:t>
            </a:r>
            <a:r>
              <a:rPr lang="en-US" dirty="0" smtClean="0"/>
              <a:t>978-0201073928.</a:t>
            </a:r>
            <a:endParaRPr lang="en-US" dirty="0"/>
          </a:p>
          <a:p>
            <a:r>
              <a:rPr lang="en-US" dirty="0" err="1" smtClean="0"/>
              <a:t>Vanícek</a:t>
            </a:r>
            <a:r>
              <a:rPr lang="en-US" dirty="0"/>
              <a:t>, P., </a:t>
            </a:r>
            <a:r>
              <a:rPr lang="en-US" dirty="0" smtClean="0"/>
              <a:t>e </a:t>
            </a:r>
            <a:r>
              <a:rPr lang="en-US" dirty="0"/>
              <a:t>E. J. </a:t>
            </a:r>
            <a:r>
              <a:rPr lang="en-US" dirty="0" err="1"/>
              <a:t>Krakiwsky</a:t>
            </a:r>
            <a:r>
              <a:rPr lang="en-US" dirty="0"/>
              <a:t>, 1987, Geodesy: </a:t>
            </a:r>
            <a:r>
              <a:rPr lang="en-US" dirty="0" smtClean="0"/>
              <a:t>The concepts</a:t>
            </a:r>
            <a:r>
              <a:rPr lang="en-US" dirty="0"/>
              <a:t>, second edition: Elsevier Science.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023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864523" y="3591014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Para fins geofísicos, o distúrbio de gravidade é conceitualmente mais adequado do que anomalias de gravidade </a:t>
            </a:r>
            <a:endParaRPr lang="pt-BR" sz="36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35496" y="6093296"/>
            <a:ext cx="19510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 e Götze (2001)</a:t>
            </a:r>
          </a:p>
          <a:p>
            <a:r>
              <a:rPr lang="en-US" sz="1400" dirty="0" err="1" smtClean="0"/>
              <a:t>Fairhead</a:t>
            </a:r>
            <a:r>
              <a:rPr lang="en-US" sz="1400" dirty="0" smtClean="0"/>
              <a:t> et al. (2003)</a:t>
            </a:r>
          </a:p>
          <a:p>
            <a:r>
              <a:rPr lang="en-US" sz="1400" dirty="0" smtClean="0"/>
              <a:t>Hackney et al. (2003)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74048" y="332656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Em nosso estudo, contudo, utilizaremos outra quantidade como dado gravimétrico: o </a:t>
            </a:r>
            <a:r>
              <a:rPr lang="pt-BR" sz="3600" b="1" dirty="0" smtClean="0"/>
              <a:t>distúrbio de gravidade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20611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332656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O distúrbio de gravidade é uma quantidade muito conhecida na geodesia, mas parece ser menos conhecida em geofísica</a:t>
            </a:r>
            <a:endParaRPr lang="pt-BR" sz="36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35496" y="6505599"/>
            <a:ext cx="1951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Hackney et al. (2003)</a:t>
            </a:r>
          </a:p>
        </p:txBody>
      </p:sp>
    </p:spTree>
    <p:extLst>
      <p:ext uri="{BB962C8B-B14F-4D97-AF65-F5344CB8AC3E}">
        <p14:creationId xmlns:p14="http://schemas.microsoft.com/office/powerpoint/2010/main" val="125111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2500</TotalTime>
  <Words>12315</Words>
  <Application>Microsoft Office PowerPoint</Application>
  <PresentationFormat>Apresentação na tela (4:3)</PresentationFormat>
  <Paragraphs>1384</Paragraphs>
  <Slides>78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78</vt:i4>
      </vt:variant>
    </vt:vector>
  </HeadingPairs>
  <TitlesOfParts>
    <vt:vector size="79" baseType="lpstr">
      <vt:lpstr>Tema do Office</vt:lpstr>
      <vt:lpstr>Camada equivalente aplicada ao processamento e interpretação de dados de campos potenciais </vt:lpstr>
      <vt:lpstr>Distúrbio de gravidade (parte A)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200</cp:revision>
  <dcterms:created xsi:type="dcterms:W3CDTF">2016-10-05T21:25:32Z</dcterms:created>
  <dcterms:modified xsi:type="dcterms:W3CDTF">2016-10-20T12:57:36Z</dcterms:modified>
</cp:coreProperties>
</file>