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99" r:id="rId3"/>
    <p:sldId id="436" r:id="rId4"/>
    <p:sldId id="440" r:id="rId5"/>
    <p:sldId id="439" r:id="rId6"/>
    <p:sldId id="466" r:id="rId7"/>
    <p:sldId id="467" r:id="rId8"/>
    <p:sldId id="438" r:id="rId9"/>
    <p:sldId id="437" r:id="rId10"/>
    <p:sldId id="441" r:id="rId11"/>
    <p:sldId id="442" r:id="rId12"/>
    <p:sldId id="462" r:id="rId13"/>
    <p:sldId id="461" r:id="rId14"/>
    <p:sldId id="452" r:id="rId15"/>
    <p:sldId id="453" r:id="rId16"/>
    <p:sldId id="454" r:id="rId17"/>
    <p:sldId id="455" r:id="rId18"/>
    <p:sldId id="444" r:id="rId19"/>
    <p:sldId id="456" r:id="rId20"/>
    <p:sldId id="458" r:id="rId21"/>
    <p:sldId id="464" r:id="rId22"/>
    <p:sldId id="459" r:id="rId23"/>
    <p:sldId id="460" r:id="rId24"/>
    <p:sldId id="463" r:id="rId25"/>
    <p:sldId id="465" r:id="rId26"/>
    <p:sldId id="41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 showGuides="1">
      <p:cViewPr>
        <p:scale>
          <a:sx n="100" d="100"/>
          <a:sy n="100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0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0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0.png"/><Relationship Id="rId22" Type="http://schemas.openxmlformats.org/officeDocument/2006/relationships/image" Target="../media/image17.png"/><Relationship Id="rId27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15.png"/><Relationship Id="rId5" Type="http://schemas.openxmlformats.org/officeDocument/2006/relationships/image" Target="../media/image410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00.png"/><Relationship Id="rId3" Type="http://schemas.openxmlformats.org/officeDocument/2006/relationships/image" Target="../media/image47.png"/><Relationship Id="rId7" Type="http://schemas.openxmlformats.org/officeDocument/2006/relationships/image" Target="../media/image390.png"/><Relationship Id="rId12" Type="http://schemas.openxmlformats.org/officeDocument/2006/relationships/image" Target="../media/image17.png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40.png"/><Relationship Id="rId19" Type="http://schemas.openxmlformats.org/officeDocument/2006/relationships/image" Target="../media/image410.png"/><Relationship Id="rId9" Type="http://schemas.openxmlformats.org/officeDocument/2006/relationships/image" Target="../media/image14.png"/><Relationship Id="rId1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0.png"/><Relationship Id="rId3" Type="http://schemas.openxmlformats.org/officeDocument/2006/relationships/image" Target="../media/image47.png"/><Relationship Id="rId21" Type="http://schemas.openxmlformats.org/officeDocument/2006/relationships/image" Target="../media/image430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9" Type="http://schemas.openxmlformats.org/officeDocument/2006/relationships/image" Target="../media/image48.png"/><Relationship Id="rId10" Type="http://schemas.openxmlformats.org/officeDocument/2006/relationships/image" Target="../media/image440.png"/><Relationship Id="rId9" Type="http://schemas.openxmlformats.org/officeDocument/2006/relationships/image" Target="../media/image14.png"/><Relationship Id="rId14" Type="http://schemas.openxmlformats.org/officeDocument/2006/relationships/image" Target="../media/image450.png"/><Relationship Id="rId22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47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5" Type="http://schemas.openxmlformats.org/officeDocument/2006/relationships/image" Target="../media/image5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23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40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0.png"/><Relationship Id="rId26" Type="http://schemas.openxmlformats.org/officeDocument/2006/relationships/image" Target="../media/image59.png"/><Relationship Id="rId8" Type="http://schemas.openxmlformats.org/officeDocument/2006/relationships/image" Target="../media/image13.png"/><Relationship Id="rId3" Type="http://schemas.openxmlformats.org/officeDocument/2006/relationships/image" Target="../media/image47.png"/><Relationship Id="rId21" Type="http://schemas.openxmlformats.org/officeDocument/2006/relationships/image" Target="../media/image54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5" Type="http://schemas.openxmlformats.org/officeDocument/2006/relationships/image" Target="../media/image5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5" Type="http://schemas.openxmlformats.org/officeDocument/2006/relationships/image" Target="../media/image5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5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47.png"/><Relationship Id="rId25" Type="http://schemas.openxmlformats.org/officeDocument/2006/relationships/image" Target="../media/image6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32" Type="http://schemas.openxmlformats.org/officeDocument/2006/relationships/image" Target="../media/image430.png"/><Relationship Id="rId5" Type="http://schemas.openxmlformats.org/officeDocument/2006/relationships/image" Target="../media/image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0.png"/><Relationship Id="rId31" Type="http://schemas.openxmlformats.org/officeDocument/2006/relationships/image" Target="../media/image15.png"/><Relationship Id="rId4" Type="http://schemas.openxmlformats.org/officeDocument/2006/relationships/image" Target="../media/image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49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31" Type="http://schemas.openxmlformats.org/officeDocument/2006/relationships/image" Target="../media/image430.png"/><Relationship Id="rId4" Type="http://schemas.openxmlformats.org/officeDocument/2006/relationships/image" Target="../media/image5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32" Type="http://schemas.openxmlformats.org/officeDocument/2006/relationships/image" Target="../media/image84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6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5.png"/><Relationship Id="rId20" Type="http://schemas.openxmlformats.org/officeDocument/2006/relationships/image" Target="../media/image83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1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8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0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92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0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0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31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14" Type="http://schemas.openxmlformats.org/officeDocument/2006/relationships/image" Target="../media/image28.png"/><Relationship Id="rId22" Type="http://schemas.openxmlformats.org/officeDocument/2006/relationships/image" Target="../media/image38.png"/><Relationship Id="rId27" Type="http://schemas.openxmlformats.org/officeDocument/2006/relationships/image" Target="../media/image17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41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43.png"/><Relationship Id="rId31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42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Relationship Id="rId30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0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0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0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0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0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0.png"/><Relationship Id="rId25" Type="http://schemas.openxmlformats.org/officeDocument/2006/relationships/image" Target="../media/image17.png"/><Relationship Id="rId2" Type="http://schemas.openxmlformats.org/officeDocument/2006/relationships/image" Target="../media/image47.png"/><Relationship Id="rId16" Type="http://schemas.openxmlformats.org/officeDocument/2006/relationships/image" Target="../media/image3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0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-27384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p:sp>
        <p:nvSpPr>
          <p:cNvPr id="35" name="Forma livre 34"/>
          <p:cNvSpPr/>
          <p:nvPr/>
        </p:nvSpPr>
        <p:spPr>
          <a:xfrm>
            <a:off x="7724717" y="3881993"/>
            <a:ext cx="1318306" cy="392687"/>
          </a:xfrm>
          <a:custGeom>
            <a:avLst/>
            <a:gdLst>
              <a:gd name="connsiteX0" fmla="*/ 67317 w 1318306"/>
              <a:gd name="connsiteY0" fmla="*/ 0 h 392687"/>
              <a:gd name="connsiteX1" fmla="*/ 409516 w 1318306"/>
              <a:gd name="connsiteY1" fmla="*/ 33659 h 392687"/>
              <a:gd name="connsiteX2" fmla="*/ 650738 w 1318306"/>
              <a:gd name="connsiteY2" fmla="*/ 67317 h 392687"/>
              <a:gd name="connsiteX3" fmla="*/ 920009 w 1318306"/>
              <a:gd name="connsiteY3" fmla="*/ 100976 h 392687"/>
              <a:gd name="connsiteX4" fmla="*/ 1200500 w 1318306"/>
              <a:gd name="connsiteY4" fmla="*/ 179514 h 392687"/>
              <a:gd name="connsiteX5" fmla="*/ 1318306 w 1318306"/>
              <a:gd name="connsiteY5" fmla="*/ 274881 h 392687"/>
              <a:gd name="connsiteX6" fmla="*/ 1290257 w 1318306"/>
              <a:gd name="connsiteY6" fmla="*/ 370247 h 392687"/>
              <a:gd name="connsiteX7" fmla="*/ 1071474 w 1318306"/>
              <a:gd name="connsiteY7" fmla="*/ 392687 h 392687"/>
              <a:gd name="connsiteX8" fmla="*/ 858301 w 1318306"/>
              <a:gd name="connsiteY8" fmla="*/ 370247 h 392687"/>
              <a:gd name="connsiteX9" fmla="*/ 751715 w 1318306"/>
              <a:gd name="connsiteY9" fmla="*/ 370247 h 392687"/>
              <a:gd name="connsiteX10" fmla="*/ 695617 w 1318306"/>
              <a:gd name="connsiteY10" fmla="*/ 392687 h 392687"/>
              <a:gd name="connsiteX11" fmla="*/ 488054 w 1318306"/>
              <a:gd name="connsiteY11" fmla="*/ 353418 h 392687"/>
              <a:gd name="connsiteX12" fmla="*/ 207563 w 1318306"/>
              <a:gd name="connsiteY12" fmla="*/ 319759 h 392687"/>
              <a:gd name="connsiteX13" fmla="*/ 16829 w 1318306"/>
              <a:gd name="connsiteY13" fmla="*/ 269271 h 392687"/>
              <a:gd name="connsiteX14" fmla="*/ 0 w 1318306"/>
              <a:gd name="connsiteY14" fmla="*/ 112196 h 392687"/>
              <a:gd name="connsiteX15" fmla="*/ 67317 w 1318306"/>
              <a:gd name="connsiteY15" fmla="*/ 0 h 39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306" h="392687">
                <a:moveTo>
                  <a:pt x="67317" y="0"/>
                </a:moveTo>
                <a:lnTo>
                  <a:pt x="409516" y="33659"/>
                </a:lnTo>
                <a:lnTo>
                  <a:pt x="650738" y="67317"/>
                </a:lnTo>
                <a:lnTo>
                  <a:pt x="920009" y="100976"/>
                </a:lnTo>
                <a:lnTo>
                  <a:pt x="1200500" y="179514"/>
                </a:lnTo>
                <a:lnTo>
                  <a:pt x="1318306" y="274881"/>
                </a:lnTo>
                <a:lnTo>
                  <a:pt x="1290257" y="370247"/>
                </a:lnTo>
                <a:lnTo>
                  <a:pt x="1071474" y="392687"/>
                </a:lnTo>
                <a:lnTo>
                  <a:pt x="858301" y="370247"/>
                </a:lnTo>
                <a:lnTo>
                  <a:pt x="751715" y="370247"/>
                </a:lnTo>
                <a:lnTo>
                  <a:pt x="695617" y="392687"/>
                </a:lnTo>
                <a:lnTo>
                  <a:pt x="488054" y="353418"/>
                </a:lnTo>
                <a:lnTo>
                  <a:pt x="207563" y="319759"/>
                </a:lnTo>
                <a:lnTo>
                  <a:pt x="16829" y="269271"/>
                </a:lnTo>
                <a:lnTo>
                  <a:pt x="0" y="112196"/>
                </a:lnTo>
                <a:lnTo>
                  <a:pt x="6731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7604" y="1196752"/>
            <a:ext cx="3039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Esta integral pode ser reescrita de tal forma que represente o efeito de cada fonte, separadamente 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6" name="Conector reto 3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ângulo 4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Neste expressão, considerou-se que cada fonte possui um contraste de densidade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sz="14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constante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blipFill rotWithShape="1">
                <a:blip r:embed="rId8"/>
                <a:stretch>
                  <a:fillRect t="-800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8" name="Conector reto 37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ixaDeTexto 5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54" name="Conector reto 5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ector de seta reta 5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ângulo 6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ângulo 6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ector de seta reta 6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3" name="Conector reto 8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tângulo 8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tângulo 9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ipse 9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ector de seta reta 9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tângulo 9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CaixaDeTexto 9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</a:t>
            </a:r>
            <a:r>
              <a:rPr lang="pt-BR" dirty="0"/>
              <a:t>Cartesiano </a:t>
            </a:r>
            <a:r>
              <a:rPr lang="pt-BR" dirty="0" smtClean="0"/>
              <a:t>topocêntrico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6" name="Conector reto 6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tângulo 7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ipse 7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380312" y="6309320"/>
            <a:ext cx="12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j</a:t>
            </a:r>
            <a:r>
              <a:rPr lang="pt-BR" sz="1400" dirty="0" smtClean="0"/>
              <a:t>-</a:t>
            </a:r>
            <a:r>
              <a:rPr lang="pt-BR" sz="1400" dirty="0" err="1" smtClean="0"/>
              <a:t>ésima</a:t>
            </a:r>
            <a:r>
              <a:rPr lang="pt-BR" sz="1400" dirty="0" smtClean="0"/>
              <a:t> fonte gravimétrica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Embora tudo esteja calculado na posição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as equações também podem ser avaliadas em outros pontos próximos referidos a este mesmo sistema de coordenadas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blipFill rotWithShape="1">
                <a:blip r:embed="rId32"/>
                <a:stretch>
                  <a:fillRect t="-1992" b="-19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8"/>
                <a:stretch>
                  <a:fillRect t="-3289" r="-102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>
            <a:off x="4956423" y="474000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10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do vetor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2066" r="-189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00B050"/>
                    </a:solidFill>
                  </a:rPr>
                  <a:t>Vale lembrar que as derivadas são calculadas em relação às variáveis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blipFill rotWithShape="1">
                <a:blip r:embed="rId31"/>
                <a:stretch>
                  <a:fillRect l="-1006" t="-3289" r="-2213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00B050"/>
                    </a:solidFill>
                  </a:rPr>
                  <a:t>As distribuições de densidade são funções das variáveis de integração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blipFill rotWithShape="1">
                <a:blip r:embed="rId31"/>
                <a:stretch>
                  <a:fillRect l="-604" t="-3289" r="-1408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5672</Words>
  <Application>Microsoft Office PowerPoint</Application>
  <PresentationFormat>Apresentação na tela (4:3)</PresentationFormat>
  <Paragraphs>708</Paragraphs>
  <Slides>26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175</cp:revision>
  <dcterms:created xsi:type="dcterms:W3CDTF">2016-10-05T21:25:32Z</dcterms:created>
  <dcterms:modified xsi:type="dcterms:W3CDTF">2016-10-20T13:04:03Z</dcterms:modified>
</cp:coreProperties>
</file>