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30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9" r:id="rId12"/>
    <p:sldId id="421" r:id="rId13"/>
    <p:sldId id="427" r:id="rId14"/>
    <p:sldId id="420" r:id="rId15"/>
    <p:sldId id="422" r:id="rId16"/>
    <p:sldId id="423" r:id="rId17"/>
    <p:sldId id="424" r:id="rId18"/>
    <p:sldId id="426" r:id="rId19"/>
    <p:sldId id="425" r:id="rId20"/>
    <p:sldId id="428" r:id="rId21"/>
    <p:sldId id="429" r:id="rId22"/>
    <p:sldId id="430" r:id="rId23"/>
    <p:sldId id="431" r:id="rId24"/>
    <p:sldId id="434" r:id="rId25"/>
    <p:sldId id="432" r:id="rId26"/>
    <p:sldId id="433" r:id="rId27"/>
    <p:sldId id="436" r:id="rId28"/>
    <p:sldId id="435" r:id="rId29"/>
    <p:sldId id="437" r:id="rId30"/>
    <p:sldId id="438" r:id="rId31"/>
    <p:sldId id="444" r:id="rId32"/>
    <p:sldId id="445" r:id="rId33"/>
    <p:sldId id="440" r:id="rId34"/>
    <p:sldId id="446" r:id="rId35"/>
    <p:sldId id="447" r:id="rId36"/>
    <p:sldId id="448" r:id="rId37"/>
    <p:sldId id="449" r:id="rId38"/>
    <p:sldId id="450" r:id="rId39"/>
    <p:sldId id="454" r:id="rId40"/>
    <p:sldId id="451" r:id="rId41"/>
    <p:sldId id="452" r:id="rId42"/>
    <p:sldId id="456" r:id="rId43"/>
    <p:sldId id="453" r:id="rId44"/>
    <p:sldId id="455" r:id="rId45"/>
    <p:sldId id="457" r:id="rId46"/>
    <p:sldId id="458" r:id="rId47"/>
    <p:sldId id="460" r:id="rId48"/>
    <p:sldId id="461" r:id="rId49"/>
    <p:sldId id="459" r:id="rId50"/>
    <p:sldId id="463" r:id="rId51"/>
    <p:sldId id="462" r:id="rId52"/>
    <p:sldId id="464" r:id="rId53"/>
    <p:sldId id="465" r:id="rId54"/>
    <p:sldId id="466" r:id="rId55"/>
    <p:sldId id="467" r:id="rId56"/>
    <p:sldId id="410" r:id="rId5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DF"/>
    <a:srgbClr val="0000F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.png"/><Relationship Id="rId21" Type="http://schemas.openxmlformats.org/officeDocument/2006/relationships/image" Target="../media/image23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4.png"/><Relationship Id="rId23" Type="http://schemas.openxmlformats.org/officeDocument/2006/relationships/image" Target="../media/image26.png"/><Relationship Id="rId19" Type="http://schemas.openxmlformats.org/officeDocument/2006/relationships/image" Target="../media/image21.png"/><Relationship Id="rId2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8" Type="http://schemas.openxmlformats.org/officeDocument/2006/relationships/image" Target="../media/image29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15" Type="http://schemas.openxmlformats.org/officeDocument/2006/relationships/image" Target="../media/image24.png"/><Relationship Id="rId10" Type="http://schemas.openxmlformats.org/officeDocument/2006/relationships/image" Target="../media/image22.png"/><Relationship Id="rId19" Type="http://schemas.openxmlformats.org/officeDocument/2006/relationships/image" Target="../media/image30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8" Type="http://schemas.openxmlformats.org/officeDocument/2006/relationships/image" Target="../media/image29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15" Type="http://schemas.openxmlformats.org/officeDocument/2006/relationships/image" Target="../media/image24.png"/><Relationship Id="rId10" Type="http://schemas.openxmlformats.org/officeDocument/2006/relationships/image" Target="../media/image22.png"/><Relationship Id="rId19" Type="http://schemas.openxmlformats.org/officeDocument/2006/relationships/image" Target="../media/image30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2.png"/><Relationship Id="rId9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12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27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12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27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12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27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.png"/><Relationship Id="rId3" Type="http://schemas.openxmlformats.org/officeDocument/2006/relationships/image" Target="../media/image30.png"/><Relationship Id="rId21" Type="http://schemas.openxmlformats.org/officeDocument/2006/relationships/image" Target="../media/image46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.png"/><Relationship Id="rId3" Type="http://schemas.openxmlformats.org/officeDocument/2006/relationships/image" Target="../media/image30.png"/><Relationship Id="rId21" Type="http://schemas.openxmlformats.org/officeDocument/2006/relationships/image" Target="../media/image46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.png"/><Relationship Id="rId3" Type="http://schemas.openxmlformats.org/officeDocument/2006/relationships/image" Target="../media/image30.png"/><Relationship Id="rId21" Type="http://schemas.openxmlformats.org/officeDocument/2006/relationships/image" Target="../media/image46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.png"/><Relationship Id="rId3" Type="http://schemas.openxmlformats.org/officeDocument/2006/relationships/image" Target="../media/image30.png"/><Relationship Id="rId21" Type="http://schemas.openxmlformats.org/officeDocument/2006/relationships/image" Target="../media/image46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.png"/><Relationship Id="rId3" Type="http://schemas.openxmlformats.org/officeDocument/2006/relationships/image" Target="../media/image30.png"/><Relationship Id="rId21" Type="http://schemas.openxmlformats.org/officeDocument/2006/relationships/image" Target="../media/image46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.png"/><Relationship Id="rId3" Type="http://schemas.openxmlformats.org/officeDocument/2006/relationships/image" Target="../media/image30.png"/><Relationship Id="rId21" Type="http://schemas.openxmlformats.org/officeDocument/2006/relationships/image" Target="../media/image46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.png"/><Relationship Id="rId3" Type="http://schemas.openxmlformats.org/officeDocument/2006/relationships/image" Target="../media/image30.png"/><Relationship Id="rId21" Type="http://schemas.openxmlformats.org/officeDocument/2006/relationships/image" Target="../media/image46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.png"/><Relationship Id="rId25" Type="http://schemas.openxmlformats.org/officeDocument/2006/relationships/image" Target="../media/image48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24" Type="http://schemas.openxmlformats.org/officeDocument/2006/relationships/image" Target="../media/image50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9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9.png"/><Relationship Id="rId18" Type="http://schemas.openxmlformats.org/officeDocument/2006/relationships/image" Target="../media/image43.png"/><Relationship Id="rId3" Type="http://schemas.openxmlformats.org/officeDocument/2006/relationships/image" Target="../media/image30.png"/><Relationship Id="rId21" Type="http://schemas.openxmlformats.org/officeDocument/2006/relationships/image" Target="../media/image46.png"/><Relationship Id="rId7" Type="http://schemas.openxmlformats.org/officeDocument/2006/relationships/image" Target="../media/image34.png"/><Relationship Id="rId12" Type="http://schemas.openxmlformats.org/officeDocument/2006/relationships/image" Target="../media/image33.png"/><Relationship Id="rId17" Type="http://schemas.openxmlformats.org/officeDocument/2006/relationships/image" Target="../media/image42.png"/><Relationship Id="rId25" Type="http://schemas.openxmlformats.org/officeDocument/2006/relationships/image" Target="../media/image48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24" Type="http://schemas.openxmlformats.org/officeDocument/2006/relationships/image" Target="../media/image50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9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48.png"/><Relationship Id="rId3" Type="http://schemas.openxmlformats.org/officeDocument/2006/relationships/image" Target="../media/image32.png"/><Relationship Id="rId7" Type="http://schemas.openxmlformats.org/officeDocument/2006/relationships/image" Target="../media/image46.png"/><Relationship Id="rId12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35.png"/><Relationship Id="rId10" Type="http://schemas.openxmlformats.org/officeDocument/2006/relationships/image" Target="../media/image5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54.png"/><Relationship Id="rId7" Type="http://schemas.openxmlformats.org/officeDocument/2006/relationships/image" Target="../media/image35.png"/><Relationship Id="rId12" Type="http://schemas.openxmlformats.org/officeDocument/2006/relationships/image" Target="../media/image49.png"/><Relationship Id="rId17" Type="http://schemas.openxmlformats.org/officeDocument/2006/relationships/image" Target="../media/image56.png"/><Relationship Id="rId2" Type="http://schemas.openxmlformats.org/officeDocument/2006/relationships/image" Target="../media/image53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7.png"/><Relationship Id="rId5" Type="http://schemas.openxmlformats.org/officeDocument/2006/relationships/image" Target="../media/image32.png"/><Relationship Id="rId15" Type="http://schemas.openxmlformats.org/officeDocument/2006/relationships/image" Target="../media/image52.png"/><Relationship Id="rId10" Type="http://schemas.openxmlformats.org/officeDocument/2006/relationships/image" Target="../media/image48.png"/><Relationship Id="rId4" Type="http://schemas.openxmlformats.org/officeDocument/2006/relationships/image" Target="../media/image3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7.png"/><Relationship Id="rId3" Type="http://schemas.openxmlformats.org/officeDocument/2006/relationships/image" Target="../media/image54.png"/><Relationship Id="rId7" Type="http://schemas.openxmlformats.org/officeDocument/2006/relationships/image" Target="../media/image35.png"/><Relationship Id="rId12" Type="http://schemas.openxmlformats.org/officeDocument/2006/relationships/image" Target="../media/image49.png"/><Relationship Id="rId17" Type="http://schemas.openxmlformats.org/officeDocument/2006/relationships/image" Target="../media/image56.png"/><Relationship Id="rId2" Type="http://schemas.openxmlformats.org/officeDocument/2006/relationships/image" Target="../media/image53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7.png"/><Relationship Id="rId5" Type="http://schemas.openxmlformats.org/officeDocument/2006/relationships/image" Target="../media/image32.png"/><Relationship Id="rId15" Type="http://schemas.openxmlformats.org/officeDocument/2006/relationships/image" Target="../media/image52.png"/><Relationship Id="rId10" Type="http://schemas.openxmlformats.org/officeDocument/2006/relationships/image" Target="../media/image48.png"/><Relationship Id="rId19" Type="http://schemas.openxmlformats.org/officeDocument/2006/relationships/image" Target="../media/image58.png"/><Relationship Id="rId4" Type="http://schemas.openxmlformats.org/officeDocument/2006/relationships/image" Target="../media/image3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.png"/><Relationship Id="rId18" Type="http://schemas.openxmlformats.org/officeDocument/2006/relationships/image" Target="../media/image57.png"/><Relationship Id="rId3" Type="http://schemas.openxmlformats.org/officeDocument/2006/relationships/image" Target="../media/image53.png"/><Relationship Id="rId21" Type="http://schemas.openxmlformats.org/officeDocument/2006/relationships/image" Target="../media/image61.png"/><Relationship Id="rId7" Type="http://schemas.openxmlformats.org/officeDocument/2006/relationships/image" Target="../media/image34.png"/><Relationship Id="rId12" Type="http://schemas.openxmlformats.org/officeDocument/2006/relationships/image" Target="../media/image49.png"/><Relationship Id="rId17" Type="http://schemas.openxmlformats.org/officeDocument/2006/relationships/image" Target="../media/image56.png"/><Relationship Id="rId2" Type="http://schemas.openxmlformats.org/officeDocument/2006/relationships/image" Target="../media/image59.png"/><Relationship Id="rId16" Type="http://schemas.openxmlformats.org/officeDocument/2006/relationships/image" Target="../media/image55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5" Type="http://schemas.openxmlformats.org/officeDocument/2006/relationships/image" Target="../media/image31.png"/><Relationship Id="rId15" Type="http://schemas.openxmlformats.org/officeDocument/2006/relationships/image" Target="../media/image52.png"/><Relationship Id="rId23" Type="http://schemas.openxmlformats.org/officeDocument/2006/relationships/image" Target="../media/image48.png"/><Relationship Id="rId10" Type="http://schemas.openxmlformats.org/officeDocument/2006/relationships/image" Target="../media/image46.png"/><Relationship Id="rId19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Relationship Id="rId22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.png"/><Relationship Id="rId18" Type="http://schemas.openxmlformats.org/officeDocument/2006/relationships/image" Target="../media/image57.png"/><Relationship Id="rId3" Type="http://schemas.openxmlformats.org/officeDocument/2006/relationships/image" Target="../media/image53.png"/><Relationship Id="rId21" Type="http://schemas.openxmlformats.org/officeDocument/2006/relationships/image" Target="../media/image61.png"/><Relationship Id="rId7" Type="http://schemas.openxmlformats.org/officeDocument/2006/relationships/image" Target="../media/image34.png"/><Relationship Id="rId12" Type="http://schemas.openxmlformats.org/officeDocument/2006/relationships/image" Target="../media/image49.png"/><Relationship Id="rId17" Type="http://schemas.openxmlformats.org/officeDocument/2006/relationships/image" Target="../media/image56.png"/><Relationship Id="rId2" Type="http://schemas.openxmlformats.org/officeDocument/2006/relationships/image" Target="../media/image59.png"/><Relationship Id="rId16" Type="http://schemas.openxmlformats.org/officeDocument/2006/relationships/image" Target="../media/image55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24" Type="http://schemas.openxmlformats.org/officeDocument/2006/relationships/image" Target="../media/image63.png"/><Relationship Id="rId5" Type="http://schemas.openxmlformats.org/officeDocument/2006/relationships/image" Target="../media/image31.png"/><Relationship Id="rId15" Type="http://schemas.openxmlformats.org/officeDocument/2006/relationships/image" Target="../media/image52.png"/><Relationship Id="rId23" Type="http://schemas.openxmlformats.org/officeDocument/2006/relationships/image" Target="../media/image48.png"/><Relationship Id="rId10" Type="http://schemas.openxmlformats.org/officeDocument/2006/relationships/image" Target="../media/image46.png"/><Relationship Id="rId19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Relationship Id="rId22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.png"/><Relationship Id="rId18" Type="http://schemas.openxmlformats.org/officeDocument/2006/relationships/image" Target="../media/image57.png"/><Relationship Id="rId3" Type="http://schemas.openxmlformats.org/officeDocument/2006/relationships/image" Target="../media/image53.png"/><Relationship Id="rId21" Type="http://schemas.openxmlformats.org/officeDocument/2006/relationships/image" Target="../media/image61.png"/><Relationship Id="rId7" Type="http://schemas.openxmlformats.org/officeDocument/2006/relationships/image" Target="../media/image34.png"/><Relationship Id="rId12" Type="http://schemas.openxmlformats.org/officeDocument/2006/relationships/image" Target="../media/image49.png"/><Relationship Id="rId17" Type="http://schemas.openxmlformats.org/officeDocument/2006/relationships/image" Target="../media/image56.png"/><Relationship Id="rId2" Type="http://schemas.openxmlformats.org/officeDocument/2006/relationships/image" Target="../media/image59.png"/><Relationship Id="rId16" Type="http://schemas.openxmlformats.org/officeDocument/2006/relationships/image" Target="../media/image55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24" Type="http://schemas.openxmlformats.org/officeDocument/2006/relationships/image" Target="../media/image64.png"/><Relationship Id="rId5" Type="http://schemas.openxmlformats.org/officeDocument/2006/relationships/image" Target="../media/image31.png"/><Relationship Id="rId15" Type="http://schemas.openxmlformats.org/officeDocument/2006/relationships/image" Target="../media/image52.png"/><Relationship Id="rId23" Type="http://schemas.openxmlformats.org/officeDocument/2006/relationships/image" Target="../media/image48.png"/><Relationship Id="rId10" Type="http://schemas.openxmlformats.org/officeDocument/2006/relationships/image" Target="../media/image46.png"/><Relationship Id="rId19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Relationship Id="rId22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.png"/><Relationship Id="rId18" Type="http://schemas.openxmlformats.org/officeDocument/2006/relationships/image" Target="../media/image57.png"/><Relationship Id="rId3" Type="http://schemas.openxmlformats.org/officeDocument/2006/relationships/image" Target="../media/image53.png"/><Relationship Id="rId21" Type="http://schemas.openxmlformats.org/officeDocument/2006/relationships/image" Target="../media/image61.png"/><Relationship Id="rId7" Type="http://schemas.openxmlformats.org/officeDocument/2006/relationships/image" Target="../media/image34.png"/><Relationship Id="rId12" Type="http://schemas.openxmlformats.org/officeDocument/2006/relationships/image" Target="../media/image49.png"/><Relationship Id="rId17" Type="http://schemas.openxmlformats.org/officeDocument/2006/relationships/image" Target="../media/image56.png"/><Relationship Id="rId2" Type="http://schemas.openxmlformats.org/officeDocument/2006/relationships/image" Target="../media/image59.png"/><Relationship Id="rId16" Type="http://schemas.openxmlformats.org/officeDocument/2006/relationships/image" Target="../media/image55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24" Type="http://schemas.openxmlformats.org/officeDocument/2006/relationships/image" Target="../media/image65.png"/><Relationship Id="rId5" Type="http://schemas.openxmlformats.org/officeDocument/2006/relationships/image" Target="../media/image31.png"/><Relationship Id="rId15" Type="http://schemas.openxmlformats.org/officeDocument/2006/relationships/image" Target="../media/image52.png"/><Relationship Id="rId23" Type="http://schemas.openxmlformats.org/officeDocument/2006/relationships/image" Target="../media/image48.png"/><Relationship Id="rId10" Type="http://schemas.openxmlformats.org/officeDocument/2006/relationships/image" Target="../media/image46.png"/><Relationship Id="rId19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Relationship Id="rId22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0.png"/><Relationship Id="rId18" Type="http://schemas.openxmlformats.org/officeDocument/2006/relationships/image" Target="../media/image57.png"/><Relationship Id="rId3" Type="http://schemas.openxmlformats.org/officeDocument/2006/relationships/image" Target="../media/image53.png"/><Relationship Id="rId21" Type="http://schemas.openxmlformats.org/officeDocument/2006/relationships/image" Target="../media/image61.png"/><Relationship Id="rId7" Type="http://schemas.openxmlformats.org/officeDocument/2006/relationships/image" Target="../media/image34.png"/><Relationship Id="rId12" Type="http://schemas.openxmlformats.org/officeDocument/2006/relationships/image" Target="../media/image49.png"/><Relationship Id="rId17" Type="http://schemas.openxmlformats.org/officeDocument/2006/relationships/image" Target="../media/image56.png"/><Relationship Id="rId2" Type="http://schemas.openxmlformats.org/officeDocument/2006/relationships/image" Target="../media/image59.png"/><Relationship Id="rId16" Type="http://schemas.openxmlformats.org/officeDocument/2006/relationships/image" Target="../media/image55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24" Type="http://schemas.openxmlformats.org/officeDocument/2006/relationships/image" Target="../media/image66.png"/><Relationship Id="rId5" Type="http://schemas.openxmlformats.org/officeDocument/2006/relationships/image" Target="../media/image31.png"/><Relationship Id="rId15" Type="http://schemas.openxmlformats.org/officeDocument/2006/relationships/image" Target="../media/image52.png"/><Relationship Id="rId23" Type="http://schemas.openxmlformats.org/officeDocument/2006/relationships/image" Target="../media/image48.png"/><Relationship Id="rId10" Type="http://schemas.openxmlformats.org/officeDocument/2006/relationships/image" Target="../media/image46.png"/><Relationship Id="rId19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Relationship Id="rId22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 distúrbio de gravidade é uma quantidade muito conhecida na geodesia, mas parece ser menos conhecida em geofísica</a:t>
            </a:r>
            <a:endParaRPr lang="pt-BR" sz="36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864523" y="359101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Nesse sentido, é necessário definir o distúrbio de gravidade e a sua diferença em relação as anomalias de gravidade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6505599"/>
            <a:ext cx="195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Hackney et al. (2003)</a:t>
            </a:r>
          </a:p>
        </p:txBody>
      </p:sp>
    </p:spTree>
    <p:extLst>
      <p:ext uri="{BB962C8B-B14F-4D97-AF65-F5344CB8AC3E}">
        <p14:creationId xmlns:p14="http://schemas.microsoft.com/office/powerpoint/2010/main" val="13139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com massa unitária parado sobre a superfície da Terra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http://www.guiageo-americas.com/mapas/globo-america.htm</a:t>
            </a: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11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com massa unitária parado sobre a superfície da Terra</a:t>
            </a: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http://www.guiageo-americas.com/mapas/globo-america.htm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135582" y="116632"/>
            <a:ext cx="50292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Este </a:t>
            </a:r>
            <a:r>
              <a:rPr lang="en-US" sz="2400" dirty="0" err="1" smtClean="0"/>
              <a:t>corpo</a:t>
            </a:r>
            <a:r>
              <a:rPr lang="en-US" sz="2400" dirty="0" smtClean="0"/>
              <a:t> </a:t>
            </a:r>
            <a:r>
              <a:rPr lang="en-US" sz="2400" dirty="0" err="1" smtClean="0"/>
              <a:t>experimenta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 </a:t>
            </a:r>
            <a:r>
              <a:rPr lang="en-US" sz="2400" dirty="0" err="1" smtClean="0"/>
              <a:t>gravitacional</a:t>
            </a:r>
            <a:r>
              <a:rPr lang="en-US" sz="2400" dirty="0" smtClean="0"/>
              <a:t> 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† </a:t>
            </a:r>
            <a:r>
              <a:rPr lang="en-US" sz="2400" dirty="0" err="1" smtClean="0"/>
              <a:t>centrífuga</a:t>
            </a:r>
            <a:r>
              <a:rPr lang="en-US" sz="2400" dirty="0" smtClean="0"/>
              <a:t>. A </a:t>
            </a:r>
            <a:r>
              <a:rPr lang="en-US" sz="2400" dirty="0" err="1" smtClean="0"/>
              <a:t>resultante</a:t>
            </a:r>
            <a:r>
              <a:rPr lang="en-US" sz="2400" dirty="0" smtClean="0"/>
              <a:t> </a:t>
            </a:r>
            <a:r>
              <a:rPr lang="en-US" sz="2400" dirty="0" err="1" smtClean="0"/>
              <a:t>destas</a:t>
            </a:r>
            <a:r>
              <a:rPr lang="en-US" sz="2400" dirty="0" smtClean="0"/>
              <a:t> </a:t>
            </a:r>
            <a:r>
              <a:rPr lang="en-US" sz="2400" dirty="0" err="1" smtClean="0"/>
              <a:t>duas</a:t>
            </a:r>
            <a:r>
              <a:rPr lang="en-US" sz="2400" dirty="0" smtClean="0"/>
              <a:t> “</a:t>
            </a:r>
            <a:r>
              <a:rPr lang="en-US" sz="2400" dirty="0" err="1" smtClean="0"/>
              <a:t>forças</a:t>
            </a:r>
            <a:r>
              <a:rPr lang="en-US" sz="2400" dirty="0" smtClean="0"/>
              <a:t>”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vetor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e </a:t>
            </a:r>
            <a:r>
              <a:rPr lang="en-US" sz="2400" dirty="0" err="1" smtClean="0"/>
              <a:t>sua</a:t>
            </a:r>
            <a:r>
              <a:rPr lang="en-US" sz="2400" dirty="0" smtClean="0"/>
              <a:t> amplitude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, </a:t>
            </a:r>
            <a:r>
              <a:rPr lang="en-US" sz="2400" dirty="0" err="1" smtClean="0"/>
              <a:t>simplesmente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</a:t>
            </a:r>
            <a:r>
              <a:rPr lang="pt-BR" sz="2400" dirty="0" smtClean="0"/>
              <a:t>(</a:t>
            </a:r>
            <a:r>
              <a:rPr lang="pt-BR" sz="2400" dirty="0" err="1"/>
              <a:t>Hofmann-Wellenhof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446" y="6351711"/>
            <a:ext cx="4414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† De fato, isso não é uma força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279)</a:t>
            </a:r>
          </a:p>
          <a:p>
            <a:r>
              <a:rPr lang="pt-BR" sz="1200" dirty="0" smtClean="0"/>
              <a:t>‡ Em física, a terminologia pode ser diferente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280)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3486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http://www.guiageo-americas.com/mapas/globo-america.htm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496" y="1197328"/>
            <a:ext cx="3888432" cy="449265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com massa unitária parado sobre a superfície da Terra</a:t>
            </a:r>
            <a:endParaRPr lang="pt-BR" sz="2400" dirty="0"/>
          </a:p>
        </p:txBody>
      </p:sp>
      <p:sp>
        <p:nvSpPr>
          <p:cNvPr id="13" name="Retângulo 12"/>
          <p:cNvSpPr/>
          <p:nvPr/>
        </p:nvSpPr>
        <p:spPr>
          <a:xfrm>
            <a:off x="4135582" y="116632"/>
            <a:ext cx="50292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Este </a:t>
            </a:r>
            <a:r>
              <a:rPr lang="en-US" sz="2400" dirty="0" err="1" smtClean="0"/>
              <a:t>corpo</a:t>
            </a:r>
            <a:r>
              <a:rPr lang="en-US" sz="2400" dirty="0" smtClean="0"/>
              <a:t> </a:t>
            </a:r>
            <a:r>
              <a:rPr lang="en-US" sz="2400" dirty="0" err="1" smtClean="0"/>
              <a:t>experimenta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 </a:t>
            </a:r>
            <a:r>
              <a:rPr lang="en-US" sz="2400" dirty="0" err="1" smtClean="0"/>
              <a:t>gravitacional</a:t>
            </a:r>
            <a:r>
              <a:rPr lang="en-US" sz="2400" dirty="0" smtClean="0"/>
              <a:t> 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† </a:t>
            </a:r>
            <a:r>
              <a:rPr lang="en-US" sz="2400" dirty="0" err="1" smtClean="0"/>
              <a:t>centrífuga</a:t>
            </a:r>
            <a:r>
              <a:rPr lang="en-US" sz="2400" dirty="0" smtClean="0"/>
              <a:t>. A </a:t>
            </a:r>
            <a:r>
              <a:rPr lang="en-US" sz="2400" dirty="0" err="1" smtClean="0"/>
              <a:t>resultante</a:t>
            </a:r>
            <a:r>
              <a:rPr lang="en-US" sz="2400" dirty="0" smtClean="0"/>
              <a:t> </a:t>
            </a:r>
            <a:r>
              <a:rPr lang="en-US" sz="2400" dirty="0" err="1" smtClean="0"/>
              <a:t>destas</a:t>
            </a:r>
            <a:r>
              <a:rPr lang="en-US" sz="2400" dirty="0" smtClean="0"/>
              <a:t> </a:t>
            </a:r>
            <a:r>
              <a:rPr lang="en-US" sz="2400" dirty="0" err="1" smtClean="0"/>
              <a:t>duas</a:t>
            </a:r>
            <a:r>
              <a:rPr lang="en-US" sz="2400" dirty="0" smtClean="0"/>
              <a:t> “</a:t>
            </a:r>
            <a:r>
              <a:rPr lang="en-US" sz="2400" dirty="0" err="1" smtClean="0"/>
              <a:t>forças</a:t>
            </a:r>
            <a:r>
              <a:rPr lang="en-US" sz="2400" dirty="0" smtClean="0"/>
              <a:t>”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vetor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e </a:t>
            </a:r>
            <a:r>
              <a:rPr lang="en-US" sz="2400" dirty="0" err="1" smtClean="0"/>
              <a:t>sua</a:t>
            </a:r>
            <a:r>
              <a:rPr lang="en-US" sz="2400" dirty="0" smtClean="0"/>
              <a:t> amplitude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, </a:t>
            </a:r>
            <a:r>
              <a:rPr lang="en-US" sz="2400" dirty="0" err="1" smtClean="0"/>
              <a:t>simplesmente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</a:t>
            </a:r>
            <a:r>
              <a:rPr lang="pt-BR" sz="2400" dirty="0" smtClean="0"/>
              <a:t>(</a:t>
            </a:r>
            <a:r>
              <a:rPr lang="pt-BR" sz="2400" dirty="0" err="1"/>
              <a:t>Hofmann-Wellenhof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446" y="6351711"/>
            <a:ext cx="4414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† De fato, isso não é uma força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279)</a:t>
            </a:r>
          </a:p>
          <a:p>
            <a:r>
              <a:rPr lang="pt-BR" sz="1200" dirty="0" smtClean="0"/>
              <a:t>‡ Em física, a terminologia pode ser diferente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280)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123728" y="1988840"/>
            <a:ext cx="1082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Componente gravitacional</a:t>
            </a:r>
            <a:endParaRPr lang="pt-BR" sz="11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129946" y="1738908"/>
            <a:ext cx="1082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Componente centrífuga</a:t>
            </a:r>
            <a:endParaRPr lang="pt-BR" sz="11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110995" y="2278033"/>
            <a:ext cx="8129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Vetor gravidade</a:t>
            </a:r>
            <a:endParaRPr lang="pt-BR" sz="1100" dirty="0"/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2843808" y="2204864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3275856" y="2204864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>
            <a:off x="3059832" y="2214389"/>
            <a:ext cx="216024" cy="4225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1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com massa unitária parado sobre a superfície da Terra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4135582" y="116632"/>
            <a:ext cx="50292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Este </a:t>
            </a:r>
            <a:r>
              <a:rPr lang="en-US" sz="2400" dirty="0" err="1" smtClean="0"/>
              <a:t>corpo</a:t>
            </a:r>
            <a:r>
              <a:rPr lang="en-US" sz="2400" dirty="0" smtClean="0"/>
              <a:t> </a:t>
            </a:r>
            <a:r>
              <a:rPr lang="en-US" sz="2400" dirty="0" err="1" smtClean="0"/>
              <a:t>experimenta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 </a:t>
            </a:r>
            <a:r>
              <a:rPr lang="en-US" sz="2400" dirty="0" err="1" smtClean="0"/>
              <a:t>gravitacional</a:t>
            </a:r>
            <a:r>
              <a:rPr lang="en-US" sz="2400" dirty="0" smtClean="0"/>
              <a:t> 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† </a:t>
            </a:r>
            <a:r>
              <a:rPr lang="en-US" sz="2400" dirty="0" err="1" smtClean="0"/>
              <a:t>centrífuga</a:t>
            </a:r>
            <a:r>
              <a:rPr lang="en-US" sz="2400" dirty="0" smtClean="0"/>
              <a:t>. A </a:t>
            </a:r>
            <a:r>
              <a:rPr lang="en-US" sz="2400" dirty="0" err="1" smtClean="0"/>
              <a:t>resultante</a:t>
            </a:r>
            <a:r>
              <a:rPr lang="en-US" sz="2400" dirty="0" smtClean="0"/>
              <a:t> </a:t>
            </a:r>
            <a:r>
              <a:rPr lang="en-US" sz="2400" dirty="0" err="1" smtClean="0"/>
              <a:t>destas</a:t>
            </a:r>
            <a:r>
              <a:rPr lang="en-US" sz="2400" dirty="0" smtClean="0"/>
              <a:t> </a:t>
            </a:r>
            <a:r>
              <a:rPr lang="en-US" sz="2400" dirty="0" err="1" smtClean="0"/>
              <a:t>duas</a:t>
            </a:r>
            <a:r>
              <a:rPr lang="en-US" sz="2400" dirty="0" smtClean="0"/>
              <a:t> “</a:t>
            </a:r>
            <a:r>
              <a:rPr lang="en-US" sz="2400" dirty="0" err="1" smtClean="0"/>
              <a:t>forças</a:t>
            </a:r>
            <a:r>
              <a:rPr lang="en-US" sz="2400" dirty="0" smtClean="0"/>
              <a:t>”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vetor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e </a:t>
            </a:r>
            <a:r>
              <a:rPr lang="en-US" sz="2400" dirty="0" err="1" smtClean="0"/>
              <a:t>sua</a:t>
            </a:r>
            <a:r>
              <a:rPr lang="en-US" sz="2400" dirty="0" smtClean="0"/>
              <a:t> amplitude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, </a:t>
            </a:r>
            <a:r>
              <a:rPr lang="en-US" sz="2400" dirty="0" err="1" smtClean="0"/>
              <a:t>simplesmente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</a:t>
            </a:r>
            <a:r>
              <a:rPr lang="pt-BR" sz="2400" dirty="0" smtClean="0"/>
              <a:t>(</a:t>
            </a:r>
            <a:r>
              <a:rPr lang="pt-BR" sz="2400" dirty="0" err="1"/>
              <a:t>Hofmann-Wellenhof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2005).</a:t>
            </a:r>
          </a:p>
        </p:txBody>
      </p:sp>
      <p:sp>
        <p:nvSpPr>
          <p:cNvPr id="9" name="Retângulo 8"/>
          <p:cNvSpPr/>
          <p:nvPr/>
        </p:nvSpPr>
        <p:spPr>
          <a:xfrm>
            <a:off x="4392488" y="299695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400" dirty="0" smtClean="0"/>
              <a:t>No caso de gravimetria em plataformas móveis (aviões, helicópteros, navios), há outros efeitos não-gravitacionais produzidos pelo movimento do veículo, tais como a força† de </a:t>
            </a:r>
            <a:r>
              <a:rPr lang="en-US" sz="2400" dirty="0" smtClean="0"/>
              <a:t>Coriolis e </a:t>
            </a:r>
            <a:r>
              <a:rPr lang="en-US" sz="2400" dirty="0" err="1" smtClean="0"/>
              <a:t>vibrações</a:t>
            </a:r>
            <a:r>
              <a:rPr lang="en-US" sz="2400" dirty="0" smtClean="0"/>
              <a:t> de </a:t>
            </a:r>
            <a:r>
              <a:rPr lang="en-US" sz="2400" dirty="0" err="1" smtClean="0"/>
              <a:t>alta</a:t>
            </a:r>
            <a:r>
              <a:rPr lang="en-US" sz="2400" dirty="0" smtClean="0"/>
              <a:t> </a:t>
            </a:r>
            <a:r>
              <a:rPr lang="en-US" sz="2400" dirty="0" err="1" smtClean="0"/>
              <a:t>frequência</a:t>
            </a:r>
            <a:r>
              <a:rPr lang="en-US" sz="2400" dirty="0" smtClean="0"/>
              <a:t> (Symon, 1971; Glennie </a:t>
            </a:r>
            <a:r>
              <a:rPr lang="en-US" sz="2400" dirty="0"/>
              <a:t>et al</a:t>
            </a:r>
            <a:r>
              <a:rPr lang="en-US" sz="2400" dirty="0" smtClean="0"/>
              <a:t>., </a:t>
            </a:r>
            <a:r>
              <a:rPr lang="da-DK" sz="2400" dirty="0" smtClean="0"/>
              <a:t>2000</a:t>
            </a:r>
            <a:r>
              <a:rPr lang="da-DK" sz="2400" dirty="0"/>
              <a:t>; Nabighian et al., 2005; Baumann et al., 2012).</a:t>
            </a: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6446" y="6351711"/>
            <a:ext cx="4414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† De fato, isso não é uma força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279)</a:t>
            </a:r>
          </a:p>
          <a:p>
            <a:r>
              <a:rPr lang="pt-BR" sz="1200" dirty="0" smtClean="0"/>
              <a:t>‡ Em física, a terminologia pode ser diferente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280)</a:t>
            </a:r>
            <a:endParaRPr lang="pt-BR" sz="1200" dirty="0"/>
          </a:p>
        </p:txBody>
      </p:sp>
      <p:sp>
        <p:nvSpPr>
          <p:cNvPr id="12" name="Retângulo 11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</a:t>
            </a:r>
            <a:r>
              <a:rPr lang="pt-BR" sz="1000" dirty="0" smtClean="0"/>
              <a:t>www.guiageo-americas.com/mapas/globo-america.htm</a:t>
            </a:r>
            <a:endParaRPr lang="pt-BR" sz="1000" dirty="0"/>
          </a:p>
        </p:txBody>
      </p:sp>
      <p:cxnSp>
        <p:nvCxnSpPr>
          <p:cNvPr id="24" name="Conector de seta reta 23"/>
          <p:cNvCxnSpPr/>
          <p:nvPr/>
        </p:nvCxnSpPr>
        <p:spPr>
          <a:xfrm flipH="1">
            <a:off x="2843808" y="2204864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3275856" y="2204864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>
            <a:off x="3059832" y="2214389"/>
            <a:ext cx="216024" cy="4225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8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990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42452" y="1628800"/>
            <a:ext cx="7859097" cy="190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Para isolar esta componente, é necessário remover os efeitos não-gravitacionais produzidos pelo movimento do veículo (avião, helicóptero navio) e também variações temporais produzidas pela atração </a:t>
            </a:r>
            <a:r>
              <a:rPr lang="pt-BR" sz="2400" dirty="0" err="1" smtClean="0"/>
              <a:t>luni</a:t>
            </a:r>
            <a:r>
              <a:rPr lang="pt-BR" sz="2400" dirty="0" smtClean="0"/>
              <a:t>-solar, deriva instrumental e variações da pressão atmosférica.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57692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6698" y="3789040"/>
            <a:ext cx="8645007" cy="160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Se estes efeitos forem removidos de forma adequada, podemos considerar que a gravidade observada é soma de uma </a:t>
            </a:r>
            <a:r>
              <a:rPr lang="pt-BR" sz="2400" b="1" dirty="0" smtClean="0"/>
              <a:t>componente normal</a:t>
            </a:r>
            <a:r>
              <a:rPr lang="pt-BR" sz="2400" dirty="0" smtClean="0"/>
              <a:t> e uma </a:t>
            </a:r>
            <a:r>
              <a:rPr lang="pt-BR" sz="2400" b="1" dirty="0" smtClean="0"/>
              <a:t>pequena parcela puramente gravitacional</a:t>
            </a:r>
            <a:r>
              <a:rPr lang="pt-BR" sz="2400" dirty="0" smtClean="0"/>
              <a:t>, que é produzida por variações de densidade em subsuperfície.</a:t>
            </a:r>
            <a:endParaRPr lang="pt-BR" sz="2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2452" y="1628800"/>
            <a:ext cx="7859097" cy="190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Para isolar esta componente, é necessário remover os efeitos não-gravitacionais produzidos pelo movimento do veículo (avião, helicóptero navio) e também variações temporais produzidas pela atração </a:t>
            </a:r>
            <a:r>
              <a:rPr lang="pt-BR" sz="2400" dirty="0" err="1" smtClean="0"/>
              <a:t>luni</a:t>
            </a:r>
            <a:r>
              <a:rPr lang="pt-BR" sz="2400" dirty="0" smtClean="0"/>
              <a:t>-solar, deriva instrumental e variações da pressão atmosférica.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948219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2452" y="1628800"/>
            <a:ext cx="7859097" cy="190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Para isolar esta componente, é necessário remover os efeitos não-gravitacionais produzidos pelo movimento do veículo (avião, helicóptero navio) e também variações temporais produzidas pela atração </a:t>
            </a:r>
            <a:r>
              <a:rPr lang="pt-BR" sz="2400" dirty="0" err="1" smtClean="0"/>
              <a:t>luni</a:t>
            </a:r>
            <a:r>
              <a:rPr lang="pt-BR" sz="2400" dirty="0" smtClean="0"/>
              <a:t>-solar, deriva instrumental e variações da pressão atmosférica.</a:t>
            </a:r>
            <a:endParaRPr lang="pt-BR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1520" y="5589240"/>
            <a:ext cx="8645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Isolar esta pequena parcela do campo de gravidade é um dos principais desafios em geofísica aplicada (</a:t>
            </a:r>
            <a:r>
              <a:rPr lang="pt-BR" sz="2400" dirty="0" err="1" smtClean="0"/>
              <a:t>Blakely</a:t>
            </a:r>
            <a:r>
              <a:rPr lang="pt-BR" sz="2400" dirty="0" smtClean="0"/>
              <a:t>, 1996).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6698" y="3789040"/>
            <a:ext cx="8645007" cy="160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Se estes efeitos forem removidos de forma adequada, podemos considerar que a gravidade observada é soma de uma </a:t>
            </a:r>
            <a:r>
              <a:rPr lang="pt-BR" sz="2400" b="1" dirty="0" smtClean="0"/>
              <a:t>componente normal</a:t>
            </a:r>
            <a:r>
              <a:rPr lang="pt-BR" sz="2400" dirty="0" smtClean="0"/>
              <a:t> e uma </a:t>
            </a:r>
            <a:r>
              <a:rPr lang="pt-BR" sz="2400" b="1" dirty="0" smtClean="0"/>
              <a:t>pequena parcela puramente gravitacional</a:t>
            </a:r>
            <a:r>
              <a:rPr lang="pt-BR" sz="2400" dirty="0" smtClean="0"/>
              <a:t>, que é produzida por variações de densidade em subsuperfície.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98201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3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tângulo 45"/>
          <p:cNvSpPr/>
          <p:nvPr/>
        </p:nvSpPr>
        <p:spPr>
          <a:xfrm>
            <a:off x="4061464" y="2380237"/>
            <a:ext cx="5053521" cy="3641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2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Distúrbio de </a:t>
            </a:r>
            <a:r>
              <a:rPr lang="pt-BR" b="1" dirty="0" smtClean="0"/>
              <a:t>gravidade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4061464" y="2975591"/>
            <a:ext cx="5053521" cy="2735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9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4061464" y="3616467"/>
            <a:ext cx="5053521" cy="2260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9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/>
          <p:cNvSpPr/>
          <p:nvPr/>
        </p:nvSpPr>
        <p:spPr>
          <a:xfrm>
            <a:off x="4061464" y="4224862"/>
            <a:ext cx="5053521" cy="18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/>
          <p:cNvSpPr/>
          <p:nvPr/>
        </p:nvSpPr>
        <p:spPr>
          <a:xfrm>
            <a:off x="4061464" y="4797152"/>
            <a:ext cx="5053521" cy="18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/>
          <p:cNvSpPr/>
          <p:nvPr/>
        </p:nvSpPr>
        <p:spPr>
          <a:xfrm>
            <a:off x="4054983" y="4797152"/>
            <a:ext cx="5053521" cy="18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39"/>
          <a:stretch/>
        </p:blipFill>
        <p:spPr>
          <a:xfrm>
            <a:off x="2195736" y="5085184"/>
            <a:ext cx="2763769" cy="1570810"/>
          </a:xfrm>
          <a:prstGeom prst="rect">
            <a:avLst/>
          </a:prstGeom>
        </p:spPr>
      </p:pic>
      <p:sp>
        <p:nvSpPr>
          <p:cNvPr id="33" name="Nuvem 32"/>
          <p:cNvSpPr/>
          <p:nvPr/>
        </p:nvSpPr>
        <p:spPr>
          <a:xfrm rot="660000" flipH="1" flipV="1">
            <a:off x="1971944" y="4761148"/>
            <a:ext cx="3122110" cy="237626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1436454" y="5373216"/>
            <a:ext cx="479168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1033232" y="5130835"/>
            <a:ext cx="327277" cy="196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951463" y="4756325"/>
            <a:ext cx="223535" cy="134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46210" y="44624"/>
            <a:ext cx="3373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Note a semelhança entre este elipsoide e aquele utilizado como referência para o sistema de coordenadas geodésicas!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96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>
                    <a:solidFill>
                      <a:srgbClr val="FF0000"/>
                    </a:solidFill>
                  </a:rPr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72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7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251520" y="5085184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Sim! Este modelo produz um campo de gravidade que tem o mesmo significado anterior e, portanto, tem uma componente gravitacional e outra centrífuga</a:t>
            </a:r>
            <a:endParaRPr lang="pt-B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</a:t>
                </a:r>
                <a:r>
                  <a:rPr lang="pt-BR" sz="2000" dirty="0" smtClean="0">
                    <a:solidFill>
                      <a:srgbClr val="FF0000"/>
                    </a:solidFill>
                  </a:rPr>
                  <a:t>campo de gravidade</a:t>
                </a:r>
                <a:r>
                  <a:rPr lang="pt-BR" sz="2000" dirty="0" smtClean="0"/>
                  <a:t>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72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8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18205" y="332656"/>
            <a:ext cx="462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Modelo de </a:t>
            </a:r>
            <a:r>
              <a:rPr lang="pt-BR" sz="3200" b="1" dirty="0" smtClean="0"/>
              <a:t>Terra Normal</a:t>
            </a:r>
            <a:endParaRPr lang="pt-BR" sz="3200" b="1" dirty="0"/>
          </a:p>
        </p:txBody>
      </p:sp>
      <p:sp>
        <p:nvSpPr>
          <p:cNvPr id="3" name="Chave esquerda 2"/>
          <p:cNvSpPr/>
          <p:nvPr/>
        </p:nvSpPr>
        <p:spPr>
          <a:xfrm rot="16200000">
            <a:off x="5876515" y="4729292"/>
            <a:ext cx="216000" cy="2124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545001" y="5949280"/>
            <a:ext cx="287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Campo de gravidade </a:t>
            </a:r>
            <a:r>
              <a:rPr lang="pt-BR" b="1" dirty="0" smtClean="0"/>
              <a:t>normal</a:t>
            </a:r>
            <a:endParaRPr lang="pt-BR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580112" y="44624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  <a:p>
            <a:pPr algn="r"/>
            <a:r>
              <a:rPr lang="pt-BR" sz="1400" dirty="0" err="1" smtClean="0"/>
              <a:t>Vanicek</a:t>
            </a:r>
            <a:r>
              <a:rPr lang="pt-BR" sz="1400" dirty="0" smtClean="0"/>
              <a:t> </a:t>
            </a:r>
            <a:r>
              <a:rPr lang="pt-BR" sz="1400" dirty="0"/>
              <a:t>e </a:t>
            </a:r>
            <a:r>
              <a:rPr lang="pt-BR" sz="1400" dirty="0" err="1" smtClean="0"/>
              <a:t>Krakiwsky</a:t>
            </a:r>
            <a:r>
              <a:rPr lang="pt-BR" sz="1400" dirty="0" smtClean="0"/>
              <a:t> (1987) </a:t>
            </a:r>
          </a:p>
        </p:txBody>
      </p:sp>
    </p:spTree>
    <p:extLst>
      <p:ext uri="{BB962C8B-B14F-4D97-AF65-F5344CB8AC3E}">
        <p14:creationId xmlns:p14="http://schemas.microsoft.com/office/powerpoint/2010/main" val="22951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2807020" y="5001247"/>
            <a:ext cx="1188916" cy="5159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Hein?!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2" name="Nuvem 1"/>
          <p:cNvSpPr/>
          <p:nvPr/>
        </p:nvSpPr>
        <p:spPr>
          <a:xfrm>
            <a:off x="2699792" y="4653136"/>
            <a:ext cx="1494752" cy="1224136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396836" y="5744094"/>
            <a:ext cx="327277" cy="196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001319" y="5997275"/>
            <a:ext cx="223535" cy="134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591587" y="6046824"/>
            <a:ext cx="152677" cy="91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osto feliz 2"/>
          <p:cNvSpPr/>
          <p:nvPr/>
        </p:nvSpPr>
        <p:spPr>
          <a:xfrm>
            <a:off x="376486" y="5615597"/>
            <a:ext cx="1087762" cy="1053763"/>
          </a:xfrm>
          <a:prstGeom prst="smileyFace">
            <a:avLst>
              <a:gd name="adj" fmla="val -465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952500" y="5761626"/>
            <a:ext cx="323850" cy="174756"/>
          </a:xfrm>
          <a:custGeom>
            <a:avLst/>
            <a:gdLst>
              <a:gd name="connsiteX0" fmla="*/ 323850 w 323850"/>
              <a:gd name="connsiteY0" fmla="*/ 58149 h 174756"/>
              <a:gd name="connsiteX1" fmla="*/ 276225 w 323850"/>
              <a:gd name="connsiteY1" fmla="*/ 999 h 174756"/>
              <a:gd name="connsiteX2" fmla="*/ 200025 w 323850"/>
              <a:gd name="connsiteY2" fmla="*/ 29574 h 174756"/>
              <a:gd name="connsiteX3" fmla="*/ 133350 w 323850"/>
              <a:gd name="connsiteY3" fmla="*/ 124824 h 174756"/>
              <a:gd name="connsiteX4" fmla="*/ 66675 w 323850"/>
              <a:gd name="connsiteY4" fmla="*/ 172449 h 174756"/>
              <a:gd name="connsiteX5" fmla="*/ 0 w 323850"/>
              <a:gd name="connsiteY5" fmla="*/ 162924 h 17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" h="174756">
                <a:moveTo>
                  <a:pt x="323850" y="58149"/>
                </a:moveTo>
                <a:cubicBezTo>
                  <a:pt x="310356" y="31955"/>
                  <a:pt x="296862" y="5761"/>
                  <a:pt x="276225" y="999"/>
                </a:cubicBezTo>
                <a:cubicBezTo>
                  <a:pt x="255588" y="-3763"/>
                  <a:pt x="223837" y="8937"/>
                  <a:pt x="200025" y="29574"/>
                </a:cubicBezTo>
                <a:cubicBezTo>
                  <a:pt x="176213" y="50211"/>
                  <a:pt x="155575" y="101012"/>
                  <a:pt x="133350" y="124824"/>
                </a:cubicBezTo>
                <a:cubicBezTo>
                  <a:pt x="111125" y="148636"/>
                  <a:pt x="88900" y="166099"/>
                  <a:pt x="66675" y="172449"/>
                </a:cubicBezTo>
                <a:cubicBezTo>
                  <a:pt x="44450" y="178799"/>
                  <a:pt x="22225" y="170861"/>
                  <a:pt x="0" y="16292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617325" y="5739153"/>
            <a:ext cx="258975" cy="166347"/>
          </a:xfrm>
          <a:custGeom>
            <a:avLst/>
            <a:gdLst>
              <a:gd name="connsiteX0" fmla="*/ 258975 w 258975"/>
              <a:gd name="connsiteY0" fmla="*/ 118722 h 166347"/>
              <a:gd name="connsiteX1" fmla="*/ 201825 w 258975"/>
              <a:gd name="connsiteY1" fmla="*/ 23472 h 166347"/>
              <a:gd name="connsiteX2" fmla="*/ 87525 w 258975"/>
              <a:gd name="connsiteY2" fmla="*/ 4422 h 166347"/>
              <a:gd name="connsiteX3" fmla="*/ 11325 w 258975"/>
              <a:gd name="connsiteY3" fmla="*/ 90147 h 166347"/>
              <a:gd name="connsiteX4" fmla="*/ 1800 w 258975"/>
              <a:gd name="connsiteY4" fmla="*/ 166347 h 1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975" h="166347">
                <a:moveTo>
                  <a:pt x="258975" y="118722"/>
                </a:moveTo>
                <a:cubicBezTo>
                  <a:pt x="244687" y="80622"/>
                  <a:pt x="230400" y="42522"/>
                  <a:pt x="201825" y="23472"/>
                </a:cubicBezTo>
                <a:cubicBezTo>
                  <a:pt x="173250" y="4422"/>
                  <a:pt x="119275" y="-6690"/>
                  <a:pt x="87525" y="4422"/>
                </a:cubicBezTo>
                <a:cubicBezTo>
                  <a:pt x="55775" y="15534"/>
                  <a:pt x="25612" y="63159"/>
                  <a:pt x="11325" y="90147"/>
                </a:cubicBezTo>
                <a:cubicBezTo>
                  <a:pt x="-2963" y="117134"/>
                  <a:pt x="-582" y="141740"/>
                  <a:pt x="1800" y="16634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</a:t>
                </a:r>
                <a:r>
                  <a:rPr lang="pt-BR" sz="2000" dirty="0" smtClean="0">
                    <a:solidFill>
                      <a:srgbClr val="FF0000"/>
                    </a:solidFill>
                  </a:rPr>
                  <a:t>equipotenciais</a:t>
                </a:r>
                <a:r>
                  <a:rPr lang="pt-BR" sz="2000" dirty="0" smtClean="0"/>
                  <a:t>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72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8205" y="332656"/>
            <a:ext cx="462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Modelo de </a:t>
            </a:r>
            <a:r>
              <a:rPr lang="pt-BR" sz="3200" b="1" dirty="0" smtClean="0"/>
              <a:t>Terra Normal</a:t>
            </a:r>
            <a:endParaRPr lang="pt-BR" sz="3200" b="1" dirty="0"/>
          </a:p>
        </p:txBody>
      </p:sp>
      <p:sp>
        <p:nvSpPr>
          <p:cNvPr id="36" name="Chave esquerda 35"/>
          <p:cNvSpPr/>
          <p:nvPr/>
        </p:nvSpPr>
        <p:spPr>
          <a:xfrm rot="16200000">
            <a:off x="5876515" y="4729292"/>
            <a:ext cx="216000" cy="2124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580112" y="44624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  <a:p>
            <a:pPr algn="r"/>
            <a:r>
              <a:rPr lang="pt-BR" sz="1400" dirty="0" err="1" smtClean="0"/>
              <a:t>Vanicek</a:t>
            </a:r>
            <a:r>
              <a:rPr lang="pt-BR" sz="1400" dirty="0" smtClean="0"/>
              <a:t> </a:t>
            </a:r>
            <a:r>
              <a:rPr lang="pt-BR" sz="1400" dirty="0"/>
              <a:t>e </a:t>
            </a:r>
            <a:r>
              <a:rPr lang="pt-BR" sz="1400" dirty="0" err="1" smtClean="0"/>
              <a:t>Krakiwsky</a:t>
            </a:r>
            <a:r>
              <a:rPr lang="pt-BR" sz="1400" dirty="0" smtClean="0"/>
              <a:t> (1987) 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4545001" y="5949280"/>
            <a:ext cx="287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Campo de gravidade </a:t>
            </a:r>
            <a:r>
              <a:rPr lang="pt-BR" b="1" dirty="0" smtClean="0"/>
              <a:t>normal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820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Arco 89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Arco 90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Arco 91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/>
          <p:cNvCxnSpPr>
            <a:endCxn id="92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ipse 94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8" name="Conector reto 97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ixaDeTexto 100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1" name="CaixaDe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539552" y="5085184"/>
            <a:ext cx="3256927" cy="88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sistema Cartesiano geocêntrico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694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76470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também pode ser aplicada pra processar e interpretar dados gravimétricos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36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 localizado na superfície da Terra</a:t>
                </a:r>
                <a:endParaRPr lang="pt-BR" sz="24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blipFill rotWithShape="1">
                <a:blip r:embed="rId15"/>
                <a:stretch>
                  <a:fillRect l="-3205" t="-6061" r="-5342" b="-196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lipse 88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Arco 89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Arco 90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Arco 91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/>
          <p:cNvCxnSpPr>
            <a:endCxn id="92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ipse 94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7" name="Conector reto 96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CaixaDeTexto 98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CaixaDeTexto 99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aixaDeTexto 100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1" name="CaixaDe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aixaDeTexto 10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ixaDeTexto 102"/>
              <p:cNvSpPr txBox="1"/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CaixaDeTexto 104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aixaDeTexto 105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Conector reto 106"/>
          <p:cNvCxnSpPr>
            <a:cxnSpLocks noChangeAspect="1"/>
          </p:cNvCxnSpPr>
          <p:nvPr/>
        </p:nvCxnSpPr>
        <p:spPr>
          <a:xfrm flipV="1">
            <a:off x="2638783" y="3429000"/>
            <a:ext cx="468000" cy="4851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 flipH="1">
            <a:off x="1654176" y="3924430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a livre 108"/>
          <p:cNvSpPr/>
          <p:nvPr/>
        </p:nvSpPr>
        <p:spPr>
          <a:xfrm>
            <a:off x="2114550" y="2533650"/>
            <a:ext cx="514350" cy="1390650"/>
          </a:xfrm>
          <a:custGeom>
            <a:avLst/>
            <a:gdLst>
              <a:gd name="connsiteX0" fmla="*/ 0 w 514350"/>
              <a:gd name="connsiteY0" fmla="*/ 0 h 1390650"/>
              <a:gd name="connsiteX1" fmla="*/ 514350 w 514350"/>
              <a:gd name="connsiteY1" fmla="*/ 501650 h 1390650"/>
              <a:gd name="connsiteX2" fmla="*/ 514350 w 514350"/>
              <a:gd name="connsiteY2" fmla="*/ 1390650 h 1390650"/>
              <a:gd name="connsiteX3" fmla="*/ 6350 w 514350"/>
              <a:gd name="connsiteY3" fmla="*/ 895350 h 1390650"/>
              <a:gd name="connsiteX4" fmla="*/ 0 w 514350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390650">
                <a:moveTo>
                  <a:pt x="0" y="0"/>
                </a:moveTo>
                <a:lnTo>
                  <a:pt x="514350" y="501650"/>
                </a:lnTo>
                <a:lnTo>
                  <a:pt x="514350" y="1390650"/>
                </a:lnTo>
                <a:lnTo>
                  <a:pt x="6350" y="895350"/>
                </a:lnTo>
                <a:cubicBezTo>
                  <a:pt x="4233" y="596900"/>
                  <a:pt x="2117" y="29845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0" name="Conector reto 109"/>
          <p:cNvCxnSpPr/>
          <p:nvPr/>
        </p:nvCxnSpPr>
        <p:spPr>
          <a:xfrm flipV="1">
            <a:off x="2626372" y="3033104"/>
            <a:ext cx="1412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3" name="Conector reto 11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113"/>
          <p:cNvSpPr/>
          <p:nvPr/>
        </p:nvSpPr>
        <p:spPr>
          <a:xfrm>
            <a:off x="2590287" y="29969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5" name="Conector reto 114"/>
          <p:cNvCxnSpPr/>
          <p:nvPr/>
        </p:nvCxnSpPr>
        <p:spPr>
          <a:xfrm>
            <a:off x="2138261" y="255413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ipse 40"/>
          <p:cNvSpPr/>
          <p:nvPr/>
        </p:nvSpPr>
        <p:spPr>
          <a:xfrm>
            <a:off x="5109464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Arco 58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Arco 59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Arco 60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/>
          <p:cNvCxnSpPr>
            <a:endCxn id="61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 localizado na superfície da Terra</a:t>
                </a:r>
                <a:endParaRPr lang="pt-BR" sz="24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blipFill rotWithShape="1">
                <a:blip r:embed="rId15"/>
                <a:stretch>
                  <a:fillRect l="-3205" t="-6061" r="-5342" b="-196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to 91"/>
          <p:cNvCxnSpPr>
            <a:cxnSpLocks noChangeAspect="1"/>
          </p:cNvCxnSpPr>
          <p:nvPr/>
        </p:nvCxnSpPr>
        <p:spPr>
          <a:xfrm flipV="1">
            <a:off x="2638783" y="3429000"/>
            <a:ext cx="468000" cy="4851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H="1">
            <a:off x="1654176" y="3924430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/>
          <p:nvPr/>
        </p:nvSpPr>
        <p:spPr>
          <a:xfrm>
            <a:off x="2114550" y="2533650"/>
            <a:ext cx="514350" cy="1390650"/>
          </a:xfrm>
          <a:custGeom>
            <a:avLst/>
            <a:gdLst>
              <a:gd name="connsiteX0" fmla="*/ 0 w 514350"/>
              <a:gd name="connsiteY0" fmla="*/ 0 h 1390650"/>
              <a:gd name="connsiteX1" fmla="*/ 514350 w 514350"/>
              <a:gd name="connsiteY1" fmla="*/ 501650 h 1390650"/>
              <a:gd name="connsiteX2" fmla="*/ 514350 w 514350"/>
              <a:gd name="connsiteY2" fmla="*/ 1390650 h 1390650"/>
              <a:gd name="connsiteX3" fmla="*/ 6350 w 514350"/>
              <a:gd name="connsiteY3" fmla="*/ 895350 h 1390650"/>
              <a:gd name="connsiteX4" fmla="*/ 0 w 514350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390650">
                <a:moveTo>
                  <a:pt x="0" y="0"/>
                </a:moveTo>
                <a:lnTo>
                  <a:pt x="514350" y="501650"/>
                </a:lnTo>
                <a:lnTo>
                  <a:pt x="514350" y="1390650"/>
                </a:lnTo>
                <a:lnTo>
                  <a:pt x="6350" y="895350"/>
                </a:lnTo>
                <a:cubicBezTo>
                  <a:pt x="4233" y="596900"/>
                  <a:pt x="2117" y="29845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reto 81"/>
          <p:cNvCxnSpPr/>
          <p:nvPr/>
        </p:nvCxnSpPr>
        <p:spPr>
          <a:xfrm flipV="1">
            <a:off x="2626372" y="3033104"/>
            <a:ext cx="1412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5" name="Conector reto 84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/>
          <p:cNvSpPr/>
          <p:nvPr/>
        </p:nvSpPr>
        <p:spPr>
          <a:xfrm>
            <a:off x="2590287" y="29969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2138261" y="255413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6865874" y="2521589"/>
            <a:ext cx="1220384" cy="9167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9" name="Conector reto 98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ipse 100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aixaDeTexto 101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Elipse 102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4" name="Conector reto 103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co 104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aixaDeTexto 105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CaixaDeTexto 106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ector reto 107"/>
          <p:cNvCxnSpPr/>
          <p:nvPr/>
        </p:nvCxnSpPr>
        <p:spPr>
          <a:xfrm>
            <a:off x="8066287" y="2526997"/>
            <a:ext cx="0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 flipH="1">
            <a:off x="6845328" y="251484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CaixaDeTexto 109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0" name="CaixaDe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9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865874" y="2521589"/>
            <a:ext cx="1220384" cy="9167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Arco 58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Arco 59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Arco 60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/>
          <p:cNvCxnSpPr>
            <a:endCxn id="61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 localizado na superfície da Terra</a:t>
                </a:r>
                <a:endParaRPr lang="pt-BR" sz="24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blipFill rotWithShape="1">
                <a:blip r:embed="rId15"/>
                <a:stretch>
                  <a:fillRect l="-3205" t="-6061" r="-5342" b="-196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to 91"/>
          <p:cNvCxnSpPr>
            <a:cxnSpLocks noChangeAspect="1"/>
          </p:cNvCxnSpPr>
          <p:nvPr/>
        </p:nvCxnSpPr>
        <p:spPr>
          <a:xfrm flipV="1">
            <a:off x="2638783" y="3429000"/>
            <a:ext cx="468000" cy="4851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H="1">
            <a:off x="1654176" y="3924430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/>
          <p:nvPr/>
        </p:nvSpPr>
        <p:spPr>
          <a:xfrm>
            <a:off x="2114550" y="2533650"/>
            <a:ext cx="514350" cy="1390650"/>
          </a:xfrm>
          <a:custGeom>
            <a:avLst/>
            <a:gdLst>
              <a:gd name="connsiteX0" fmla="*/ 0 w 514350"/>
              <a:gd name="connsiteY0" fmla="*/ 0 h 1390650"/>
              <a:gd name="connsiteX1" fmla="*/ 514350 w 514350"/>
              <a:gd name="connsiteY1" fmla="*/ 501650 h 1390650"/>
              <a:gd name="connsiteX2" fmla="*/ 514350 w 514350"/>
              <a:gd name="connsiteY2" fmla="*/ 1390650 h 1390650"/>
              <a:gd name="connsiteX3" fmla="*/ 6350 w 514350"/>
              <a:gd name="connsiteY3" fmla="*/ 895350 h 1390650"/>
              <a:gd name="connsiteX4" fmla="*/ 0 w 514350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390650">
                <a:moveTo>
                  <a:pt x="0" y="0"/>
                </a:moveTo>
                <a:lnTo>
                  <a:pt x="514350" y="501650"/>
                </a:lnTo>
                <a:lnTo>
                  <a:pt x="514350" y="1390650"/>
                </a:lnTo>
                <a:lnTo>
                  <a:pt x="6350" y="895350"/>
                </a:lnTo>
                <a:cubicBezTo>
                  <a:pt x="4233" y="596900"/>
                  <a:pt x="2117" y="29845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reto 81"/>
          <p:cNvCxnSpPr/>
          <p:nvPr/>
        </p:nvCxnSpPr>
        <p:spPr>
          <a:xfrm flipV="1">
            <a:off x="2626372" y="3033104"/>
            <a:ext cx="1412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5" name="Conector reto 84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/>
          <p:cNvSpPr/>
          <p:nvPr/>
        </p:nvSpPr>
        <p:spPr>
          <a:xfrm>
            <a:off x="2590287" y="29969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2138261" y="255413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orma livre 52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0" name="Conector reto 79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o 80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8066287" y="2526997"/>
            <a:ext cx="0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flipH="1">
            <a:off x="6845328" y="251484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2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orma livre 41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o 49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1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orma livre 3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lipse 40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o 43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5088076" y="116632"/>
            <a:ext cx="35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potencial centrífugo aumenta com o quadrado da distância até o eixo médio de rotação da Terra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5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orma livre 51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reto 57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o 59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o 64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onector de seta reta 77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aixaDeTexto 84"/>
          <p:cNvSpPr txBox="1"/>
          <p:nvPr/>
        </p:nvSpPr>
        <p:spPr>
          <a:xfrm>
            <a:off x="5088076" y="116632"/>
            <a:ext cx="35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Já o potencial gravitacional depende da distribuição interna de densidade </a:t>
            </a:r>
            <a:r>
              <a:rPr lang="pt-BR" dirty="0"/>
              <a:t>d</a:t>
            </a:r>
            <a:r>
              <a:rPr lang="pt-BR" dirty="0" smtClean="0"/>
              <a:t>a Terra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16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660232" y="108135"/>
            <a:ext cx="2415827" cy="91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Superfícies sobre as quais o potencial de gravidade é constante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2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804248" y="89336"/>
            <a:ext cx="2196206" cy="90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Equipotenciais do campo de gravidade ou </a:t>
            </a:r>
            <a:r>
              <a:rPr lang="pt-BR" b="1" dirty="0" err="1" smtClean="0"/>
              <a:t>Geopes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003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5220072" y="44624"/>
            <a:ext cx="3890714" cy="126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</a:t>
            </a:r>
            <a:r>
              <a:rPr lang="pt-BR" dirty="0" err="1" smtClean="0"/>
              <a:t>Geope</a:t>
            </a:r>
            <a:r>
              <a:rPr lang="pt-BR" dirty="0" smtClean="0"/>
              <a:t> que coincide com o nível médio dos mares não perturbados e se prolonga através dos continentes é denominado </a:t>
            </a:r>
            <a:r>
              <a:rPr lang="pt-BR" b="1" dirty="0" smtClean="0"/>
              <a:t>Geoide</a:t>
            </a:r>
          </a:p>
        </p:txBody>
      </p:sp>
    </p:spTree>
    <p:extLst>
      <p:ext uri="{BB962C8B-B14F-4D97-AF65-F5344CB8AC3E}">
        <p14:creationId xmlns:p14="http://schemas.microsoft.com/office/powerpoint/2010/main" val="15682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8242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89488" y="3933056"/>
            <a:ext cx="7138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Há diferentes tipos de dados gravimétricos e isso faz com que seja necessário definirmos qual é o mais apropriado para nós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74048" y="76470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também pode ser aplicada pra processar e interpretar dados gravimétricos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719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35496" y="44624"/>
            <a:ext cx="3890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Analogamente, a Terra Normal produz um campo de gravidade denominado </a:t>
            </a:r>
            <a:r>
              <a:rPr lang="pt-BR" b="1" dirty="0" smtClean="0"/>
              <a:t>campo de gravidade normal.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9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44659" y="44624"/>
            <a:ext cx="4279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componente centrífuga é igual àquela do campo de gravidade da Terra. Contudo, a componente gravitacional é diferente.</a:t>
            </a:r>
            <a:endParaRPr lang="pt-BR" b="1" dirty="0" smtClean="0"/>
          </a:p>
        </p:txBody>
      </p:sp>
      <p:sp>
        <p:nvSpPr>
          <p:cNvPr id="77" name="CaixaDeTexto 76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3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44659" y="44624"/>
            <a:ext cx="427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 equipotenciais do campo de gravidade normal são denominadas </a:t>
            </a:r>
            <a:r>
              <a:rPr lang="pt-BR" b="1" dirty="0" err="1" smtClean="0"/>
              <a:t>Esferopes</a:t>
            </a:r>
            <a:endParaRPr lang="pt-BR" b="1" dirty="0" smtClean="0"/>
          </a:p>
        </p:txBody>
      </p:sp>
      <p:sp>
        <p:nvSpPr>
          <p:cNvPr id="77" name="CaixaDeTexto 76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7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342734" y="201414"/>
            <a:ext cx="3890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superfície elipsoidal que define o modelo de Terra Normal é definida por um </a:t>
            </a:r>
            <a:r>
              <a:rPr lang="pt-BR" dirty="0" err="1" smtClean="0"/>
              <a:t>Esferope</a:t>
            </a:r>
            <a:r>
              <a:rPr lang="pt-BR" dirty="0" smtClean="0"/>
              <a:t>.</a:t>
            </a:r>
            <a:endParaRPr lang="pt-BR" b="1" dirty="0" smtClean="0"/>
          </a:p>
        </p:txBody>
      </p:sp>
      <p:sp>
        <p:nvSpPr>
          <p:cNvPr id="77" name="CaixaDeTexto 76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8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-65791" y="44624"/>
            <a:ext cx="4707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distribuição interna de densidade da Terra Normal é desconhecida. As únicas restrições são: a Terra Normal tem a mesma massa da Terra e sua superfície limitante é um </a:t>
            </a:r>
            <a:r>
              <a:rPr lang="pt-BR" dirty="0" err="1" smtClean="0"/>
              <a:t>Esferope</a:t>
            </a:r>
            <a:r>
              <a:rPr lang="pt-BR" dirty="0" smtClean="0"/>
              <a:t>.</a:t>
            </a:r>
            <a:endParaRPr lang="pt-BR" b="1" dirty="0" smtClean="0"/>
          </a:p>
        </p:txBody>
      </p:sp>
      <p:sp>
        <p:nvSpPr>
          <p:cNvPr id="77" name="CaixaDeTexto 76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5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163965" y="44624"/>
            <a:ext cx="427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</a:t>
            </a:r>
            <a:r>
              <a:rPr lang="pt-BR" b="1" dirty="0" smtClean="0"/>
              <a:t>vetor gravidade normal</a:t>
            </a:r>
            <a:r>
              <a:rPr lang="pt-BR" dirty="0" smtClean="0"/>
              <a:t> é definido como o gradiente do potencial de gravidade normal.</a:t>
            </a:r>
            <a:endParaRPr lang="pt-BR" b="1" dirty="0" smtClean="0"/>
          </a:p>
        </p:txBody>
      </p:sp>
      <p:sp>
        <p:nvSpPr>
          <p:cNvPr id="81" name="CaixaDeTexto 80"/>
          <p:cNvSpPr txBox="1"/>
          <p:nvPr/>
        </p:nvSpPr>
        <p:spPr>
          <a:xfrm>
            <a:off x="4716235" y="44624"/>
            <a:ext cx="427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</a:t>
            </a:r>
            <a:r>
              <a:rPr lang="pt-BR" b="1" dirty="0" smtClean="0"/>
              <a:t>vetor gravidade </a:t>
            </a:r>
            <a:r>
              <a:rPr lang="pt-BR" dirty="0" smtClean="0"/>
              <a:t>é definido como o gradiente do potencial de gravidade.</a:t>
            </a:r>
            <a:endParaRPr lang="pt-BR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0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2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7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2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 rot="2116587">
            <a:off x="3240341" y="1970383"/>
            <a:ext cx="823203" cy="72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 rot="2116587">
            <a:off x="7802743" y="1959528"/>
            <a:ext cx="823203" cy="72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0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9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p:sp>
        <p:nvSpPr>
          <p:cNvPr id="51" name="CaixaDeTexto 50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9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CaixaDeTexto 128"/>
              <p:cNvSpPr txBox="1"/>
              <p:nvPr/>
            </p:nvSpPr>
            <p:spPr>
              <a:xfrm>
                <a:off x="81099" y="984920"/>
                <a:ext cx="1240532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" y="984920"/>
                <a:ext cx="1240532" cy="376193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9118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CaixaDeTexto 129"/>
              <p:cNvSpPr txBox="1"/>
              <p:nvPr/>
            </p:nvSpPr>
            <p:spPr>
              <a:xfrm>
                <a:off x="4644008" y="98072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980728"/>
                <a:ext cx="1244764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492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Historicamente, os principais dados gravimétricos utilizados por geofísicos para estimar distribuições de densidade em </a:t>
            </a:r>
            <a:r>
              <a:rPr lang="pt-BR" sz="3600" dirty="0" err="1" smtClean="0"/>
              <a:t>subsuperfície</a:t>
            </a:r>
            <a:r>
              <a:rPr lang="pt-BR" sz="3600" dirty="0" smtClean="0"/>
              <a:t> são as </a:t>
            </a:r>
            <a:r>
              <a:rPr lang="pt-BR" sz="3600" b="1" dirty="0" smtClean="0"/>
              <a:t>anomalias de gravidade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8285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CaixaDeTexto 128"/>
              <p:cNvSpPr txBox="1"/>
              <p:nvPr/>
            </p:nvSpPr>
            <p:spPr>
              <a:xfrm>
                <a:off x="81099" y="984920"/>
                <a:ext cx="1240532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" y="984920"/>
                <a:ext cx="1240532" cy="376193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9118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CaixaDeTexto 129"/>
              <p:cNvSpPr txBox="1"/>
              <p:nvPr/>
            </p:nvSpPr>
            <p:spPr>
              <a:xfrm>
                <a:off x="4644008" y="98072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980728"/>
                <a:ext cx="1244764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CaixaDeTexto 130"/>
              <p:cNvSpPr txBox="1"/>
              <p:nvPr/>
            </p:nvSpPr>
            <p:spPr>
              <a:xfrm>
                <a:off x="382800" y="1331476"/>
                <a:ext cx="1596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1" name="CaixaDeTexto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00" y="1331476"/>
                <a:ext cx="1596912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CaixaDeTexto 132"/>
              <p:cNvSpPr txBox="1"/>
              <p:nvPr/>
            </p:nvSpPr>
            <p:spPr>
              <a:xfrm>
                <a:off x="4963398" y="1331476"/>
                <a:ext cx="1565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3" name="CaixaDeTexto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98" y="1331476"/>
                <a:ext cx="1565942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94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CaixaDeTexto 128"/>
              <p:cNvSpPr txBox="1"/>
              <p:nvPr/>
            </p:nvSpPr>
            <p:spPr>
              <a:xfrm>
                <a:off x="81099" y="984920"/>
                <a:ext cx="1240532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" y="984920"/>
                <a:ext cx="1240532" cy="376193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9118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CaixaDeTexto 129"/>
              <p:cNvSpPr txBox="1"/>
              <p:nvPr/>
            </p:nvSpPr>
            <p:spPr>
              <a:xfrm>
                <a:off x="4644008" y="98072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980728"/>
                <a:ext cx="1244764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CaixaDeTexto 130"/>
              <p:cNvSpPr txBox="1"/>
              <p:nvPr/>
            </p:nvSpPr>
            <p:spPr>
              <a:xfrm>
                <a:off x="382800" y="1331476"/>
                <a:ext cx="1596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1" name="CaixaDeTexto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00" y="1331476"/>
                <a:ext cx="1596912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CaixaDeTexto 132"/>
              <p:cNvSpPr txBox="1"/>
              <p:nvPr/>
            </p:nvSpPr>
            <p:spPr>
              <a:xfrm>
                <a:off x="4963398" y="1331476"/>
                <a:ext cx="1565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3" name="CaixaDeTexto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98" y="1331476"/>
                <a:ext cx="1565942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3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CaixaDeTexto 128"/>
              <p:cNvSpPr txBox="1"/>
              <p:nvPr/>
            </p:nvSpPr>
            <p:spPr>
              <a:xfrm>
                <a:off x="81099" y="984920"/>
                <a:ext cx="1240532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" y="984920"/>
                <a:ext cx="1240532" cy="376193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9118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CaixaDeTexto 129"/>
              <p:cNvSpPr txBox="1"/>
              <p:nvPr/>
            </p:nvSpPr>
            <p:spPr>
              <a:xfrm>
                <a:off x="4644008" y="98072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980728"/>
                <a:ext cx="1244764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CaixaDeTexto 130"/>
              <p:cNvSpPr txBox="1"/>
              <p:nvPr/>
            </p:nvSpPr>
            <p:spPr>
              <a:xfrm>
                <a:off x="382800" y="1331476"/>
                <a:ext cx="1596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1" name="CaixaDeTexto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00" y="1331476"/>
                <a:ext cx="1596912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CaixaDeTexto 132"/>
              <p:cNvSpPr txBox="1"/>
              <p:nvPr/>
            </p:nvSpPr>
            <p:spPr>
              <a:xfrm>
                <a:off x="4963398" y="1331476"/>
                <a:ext cx="1565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3" name="CaixaDeTexto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98" y="1331476"/>
                <a:ext cx="1565942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blipFill rotWithShape="1">
                <a:blip r:embed="rId2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3104488" y="4755871"/>
            <a:ext cx="290768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anomalia de gravidade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00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CaixaDeTexto 128"/>
              <p:cNvSpPr txBox="1"/>
              <p:nvPr/>
            </p:nvSpPr>
            <p:spPr>
              <a:xfrm>
                <a:off x="81099" y="984920"/>
                <a:ext cx="1240532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" y="984920"/>
                <a:ext cx="1240532" cy="376193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9118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CaixaDeTexto 129"/>
              <p:cNvSpPr txBox="1"/>
              <p:nvPr/>
            </p:nvSpPr>
            <p:spPr>
              <a:xfrm>
                <a:off x="4644008" y="98072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980728"/>
                <a:ext cx="1244764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CaixaDeTexto 130"/>
              <p:cNvSpPr txBox="1"/>
              <p:nvPr/>
            </p:nvSpPr>
            <p:spPr>
              <a:xfrm>
                <a:off x="382800" y="1331476"/>
                <a:ext cx="1596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1" name="CaixaDeTexto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00" y="1331476"/>
                <a:ext cx="1596912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CaixaDeTexto 132"/>
              <p:cNvSpPr txBox="1"/>
              <p:nvPr/>
            </p:nvSpPr>
            <p:spPr>
              <a:xfrm>
                <a:off x="4963398" y="1331476"/>
                <a:ext cx="1565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3" name="CaixaDeTexto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98" y="1331476"/>
                <a:ext cx="1565942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blipFill rotWithShape="1">
                <a:blip r:embed="rId2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Anomalia de gravidade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36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CaixaDeTexto 128"/>
              <p:cNvSpPr txBox="1"/>
              <p:nvPr/>
            </p:nvSpPr>
            <p:spPr>
              <a:xfrm>
                <a:off x="81099" y="984920"/>
                <a:ext cx="1240532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" y="984920"/>
                <a:ext cx="1240532" cy="376193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9118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CaixaDeTexto 129"/>
              <p:cNvSpPr txBox="1"/>
              <p:nvPr/>
            </p:nvSpPr>
            <p:spPr>
              <a:xfrm>
                <a:off x="4644008" y="98072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980728"/>
                <a:ext cx="1244764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CaixaDeTexto 130"/>
              <p:cNvSpPr txBox="1"/>
              <p:nvPr/>
            </p:nvSpPr>
            <p:spPr>
              <a:xfrm>
                <a:off x="382800" y="1331476"/>
                <a:ext cx="1596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1" name="CaixaDeTexto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00" y="1331476"/>
                <a:ext cx="1596912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CaixaDeTexto 132"/>
              <p:cNvSpPr txBox="1"/>
              <p:nvPr/>
            </p:nvSpPr>
            <p:spPr>
              <a:xfrm>
                <a:off x="4963398" y="1331476"/>
                <a:ext cx="1565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3" name="CaixaDeTexto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98" y="1331476"/>
                <a:ext cx="1565942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592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357825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13637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425384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357825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CaixaDeTexto 128"/>
              <p:cNvSpPr txBox="1"/>
              <p:nvPr/>
            </p:nvSpPr>
            <p:spPr>
              <a:xfrm>
                <a:off x="81099" y="984920"/>
                <a:ext cx="1240532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" y="984920"/>
                <a:ext cx="1240532" cy="376193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9118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CaixaDeTexto 129"/>
              <p:cNvSpPr txBox="1"/>
              <p:nvPr/>
            </p:nvSpPr>
            <p:spPr>
              <a:xfrm>
                <a:off x="4644008" y="98072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980728"/>
                <a:ext cx="1244764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CaixaDeTexto 130"/>
              <p:cNvSpPr txBox="1"/>
              <p:nvPr/>
            </p:nvSpPr>
            <p:spPr>
              <a:xfrm>
                <a:off x="382800" y="1331476"/>
                <a:ext cx="1596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1" name="CaixaDeTexto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00" y="1331476"/>
                <a:ext cx="1596912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CaixaDeTexto 132"/>
              <p:cNvSpPr txBox="1"/>
              <p:nvPr/>
            </p:nvSpPr>
            <p:spPr>
              <a:xfrm>
                <a:off x="4963398" y="1331476"/>
                <a:ext cx="1565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+∇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3" name="CaixaDeTexto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98" y="1331476"/>
                <a:ext cx="1565942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84460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Distúrbio de gravidade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015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Baumann, H., E. </a:t>
            </a:r>
            <a:r>
              <a:rPr lang="en-US" dirty="0" err="1" smtClean="0"/>
              <a:t>Klingel</a:t>
            </a:r>
            <a:r>
              <a:rPr lang="en-US" dirty="0" err="1"/>
              <a:t>é</a:t>
            </a:r>
            <a:r>
              <a:rPr lang="en-US" dirty="0" smtClean="0"/>
              <a:t>, </a:t>
            </a:r>
            <a:r>
              <a:rPr lang="en-US" dirty="0"/>
              <a:t>and I. </a:t>
            </a:r>
            <a:r>
              <a:rPr lang="en-US" dirty="0" err="1"/>
              <a:t>Marson</a:t>
            </a:r>
            <a:r>
              <a:rPr lang="en-US" dirty="0"/>
              <a:t>, 2012, </a:t>
            </a:r>
            <a:r>
              <a:rPr lang="en-US" dirty="0" smtClean="0"/>
              <a:t>Absolute airborne </a:t>
            </a:r>
            <a:r>
              <a:rPr lang="en-US" dirty="0" err="1"/>
              <a:t>gravimetry</a:t>
            </a:r>
            <a:r>
              <a:rPr lang="en-US" dirty="0"/>
              <a:t>: a feasibility study: </a:t>
            </a:r>
            <a:r>
              <a:rPr lang="en-US" dirty="0" smtClean="0"/>
              <a:t> Geophysical Prospecting</a:t>
            </a:r>
            <a:r>
              <a:rPr lang="en-US" dirty="0"/>
              <a:t>, 60, </a:t>
            </a:r>
            <a:r>
              <a:rPr lang="en-US" dirty="0" smtClean="0"/>
              <a:t>361-372. DOI</a:t>
            </a:r>
            <a:r>
              <a:rPr lang="en-US" dirty="0"/>
              <a:t>: </a:t>
            </a:r>
            <a:r>
              <a:rPr lang="en-US" dirty="0" smtClean="0"/>
              <a:t>10.1111/j.1365-2478.2011.00987.x.</a:t>
            </a:r>
            <a:endParaRPr lang="en-US" dirty="0"/>
          </a:p>
          <a:p>
            <a:r>
              <a:rPr lang="en-US" dirty="0" smtClean="0"/>
              <a:t>Blakely</a:t>
            </a:r>
            <a:r>
              <a:rPr lang="en-US" dirty="0"/>
              <a:t>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</a:t>
            </a:r>
            <a:r>
              <a:rPr lang="pt-BR" dirty="0" smtClean="0"/>
              <a:t>.</a:t>
            </a:r>
          </a:p>
          <a:p>
            <a:r>
              <a:rPr lang="en-US" dirty="0" err="1"/>
              <a:t>Fairhead</a:t>
            </a:r>
            <a:r>
              <a:rPr lang="en-US" dirty="0"/>
              <a:t>, J. D., C. M. Green, </a:t>
            </a:r>
            <a:r>
              <a:rPr lang="en-US" dirty="0" smtClean="0"/>
              <a:t>e D</a:t>
            </a:r>
            <a:r>
              <a:rPr lang="en-US" dirty="0"/>
              <a:t>. </a:t>
            </a:r>
            <a:r>
              <a:rPr lang="en-US" dirty="0" err="1"/>
              <a:t>Blitzkow</a:t>
            </a:r>
            <a:r>
              <a:rPr lang="en-US" dirty="0"/>
              <a:t>, 2003, </a:t>
            </a:r>
            <a:r>
              <a:rPr lang="en-US" dirty="0" smtClean="0"/>
              <a:t>The use </a:t>
            </a:r>
            <a:r>
              <a:rPr lang="en-US" dirty="0"/>
              <a:t>of </a:t>
            </a:r>
            <a:r>
              <a:rPr lang="en-US" dirty="0" err="1"/>
              <a:t>gps</a:t>
            </a:r>
            <a:r>
              <a:rPr lang="en-US" dirty="0"/>
              <a:t> in gravity surveys: The Leading Edge, 22</a:t>
            </a:r>
            <a:r>
              <a:rPr lang="en-US" dirty="0" smtClean="0"/>
              <a:t>, </a:t>
            </a:r>
            <a:r>
              <a:rPr lang="pt-BR" dirty="0" smtClean="0"/>
              <a:t>954-959. </a:t>
            </a:r>
            <a:r>
              <a:rPr lang="pt-BR" dirty="0"/>
              <a:t>DOI: </a:t>
            </a:r>
            <a:r>
              <a:rPr lang="pt-BR" dirty="0" smtClean="0"/>
              <a:t>10.1190/1.1623636.</a:t>
            </a:r>
          </a:p>
          <a:p>
            <a:r>
              <a:rPr lang="de-DE" dirty="0"/>
              <a:t>Glennie, C. L., K. P. Schwarz, A. M. Bruton, R. Forsberg</a:t>
            </a:r>
            <a:r>
              <a:rPr lang="de-DE" dirty="0" smtClean="0"/>
              <a:t>, </a:t>
            </a:r>
            <a:r>
              <a:rPr lang="en-US" dirty="0" smtClean="0"/>
              <a:t>A</a:t>
            </a:r>
            <a:r>
              <a:rPr lang="en-US" dirty="0"/>
              <a:t>. V. </a:t>
            </a:r>
            <a:r>
              <a:rPr lang="en-US" dirty="0" err="1"/>
              <a:t>Olesen</a:t>
            </a:r>
            <a:r>
              <a:rPr lang="en-US" dirty="0"/>
              <a:t>, </a:t>
            </a:r>
            <a:r>
              <a:rPr lang="en-US" dirty="0" smtClean="0"/>
              <a:t>e </a:t>
            </a:r>
            <a:r>
              <a:rPr lang="en-US" dirty="0"/>
              <a:t>K. Keller, 2000, A comparison </a:t>
            </a:r>
            <a:r>
              <a:rPr lang="en-US" dirty="0" smtClean="0"/>
              <a:t> of stable platform </a:t>
            </a:r>
            <a:r>
              <a:rPr lang="en-US" dirty="0"/>
              <a:t>and </a:t>
            </a:r>
            <a:r>
              <a:rPr lang="en-US" dirty="0" err="1"/>
              <a:t>strapdown</a:t>
            </a:r>
            <a:r>
              <a:rPr lang="en-US" dirty="0"/>
              <a:t> airborne gravity: </a:t>
            </a:r>
            <a:r>
              <a:rPr lang="en-US" dirty="0" smtClean="0"/>
              <a:t>Journal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/>
              <a:t>Geodesy</a:t>
            </a:r>
            <a:r>
              <a:rPr lang="pt-BR" dirty="0"/>
              <a:t>, 74, </a:t>
            </a:r>
            <a:r>
              <a:rPr lang="pt-BR" dirty="0" smtClean="0"/>
              <a:t>383-389. </a:t>
            </a:r>
            <a:r>
              <a:rPr lang="pt-BR" dirty="0"/>
              <a:t>DOI: </a:t>
            </a:r>
            <a:r>
              <a:rPr lang="pt-BR" dirty="0" smtClean="0"/>
              <a:t>10.1007/s001900000082.</a:t>
            </a:r>
          </a:p>
          <a:p>
            <a:r>
              <a:rPr lang="en-US" dirty="0"/>
              <a:t>Hackney, R. I., e</a:t>
            </a:r>
            <a:r>
              <a:rPr lang="en-US" dirty="0" smtClean="0"/>
              <a:t> </a:t>
            </a:r>
            <a:r>
              <a:rPr lang="en-US" dirty="0"/>
              <a:t>W. E. Featherstone, 2003, </a:t>
            </a:r>
            <a:r>
              <a:rPr lang="en-US" dirty="0" smtClean="0"/>
              <a:t>Geodetic versus geophysical </a:t>
            </a:r>
            <a:r>
              <a:rPr lang="en-US" dirty="0"/>
              <a:t>perspectives of the gravity anomaly</a:t>
            </a:r>
            <a:r>
              <a:rPr lang="en-US" dirty="0" smtClean="0"/>
              <a:t>: </a:t>
            </a:r>
            <a:r>
              <a:rPr lang="pt-BR" dirty="0" err="1" smtClean="0"/>
              <a:t>Geophysical</a:t>
            </a:r>
            <a:r>
              <a:rPr lang="pt-BR" dirty="0" smtClean="0"/>
              <a:t> </a:t>
            </a:r>
            <a:r>
              <a:rPr lang="pt-BR" dirty="0" err="1"/>
              <a:t>Journal</a:t>
            </a:r>
            <a:r>
              <a:rPr lang="pt-BR" dirty="0"/>
              <a:t> </a:t>
            </a:r>
            <a:r>
              <a:rPr lang="pt-BR" dirty="0" err="1"/>
              <a:t>International</a:t>
            </a:r>
            <a:r>
              <a:rPr lang="pt-BR" dirty="0"/>
              <a:t>, 154, </a:t>
            </a:r>
            <a:r>
              <a:rPr lang="pt-BR" dirty="0" smtClean="0"/>
              <a:t>35-43. </a:t>
            </a:r>
            <a:r>
              <a:rPr lang="pt-BR" dirty="0"/>
              <a:t>DOI: </a:t>
            </a:r>
            <a:r>
              <a:rPr lang="pt-BR" dirty="0" smtClean="0"/>
              <a:t>10.1046/j.1365-246X.2003.01941.x.</a:t>
            </a:r>
            <a:endParaRPr lang="en-US" dirty="0" smtClean="0"/>
          </a:p>
          <a:p>
            <a:r>
              <a:rPr lang="pt-BR" dirty="0" err="1"/>
              <a:t>Hofmann-Wellenhof</a:t>
            </a:r>
            <a:r>
              <a:rPr lang="pt-BR" dirty="0"/>
              <a:t>, B. e H. Moritz, 2005, </a:t>
            </a:r>
            <a:r>
              <a:rPr lang="pt-BR" dirty="0" err="1"/>
              <a:t>Physical</a:t>
            </a:r>
            <a:r>
              <a:rPr lang="pt-BR" dirty="0"/>
              <a:t> </a:t>
            </a:r>
            <a:r>
              <a:rPr lang="pt-BR" dirty="0" err="1"/>
              <a:t>Geodesy</a:t>
            </a:r>
            <a:r>
              <a:rPr lang="pt-BR" dirty="0"/>
              <a:t>. </a:t>
            </a:r>
            <a:r>
              <a:rPr lang="pt-BR" dirty="0" smtClean="0"/>
              <a:t>Springer.</a:t>
            </a:r>
          </a:p>
          <a:p>
            <a:r>
              <a:rPr lang="en-US" dirty="0"/>
              <a:t>Li, X., e</a:t>
            </a:r>
            <a:r>
              <a:rPr lang="en-US" dirty="0" smtClean="0"/>
              <a:t> H. J</a:t>
            </a:r>
            <a:r>
              <a:rPr lang="en-US" dirty="0"/>
              <a:t>. </a:t>
            </a:r>
            <a:r>
              <a:rPr lang="en-US" dirty="0" smtClean="0"/>
              <a:t>G</a:t>
            </a:r>
            <a:r>
              <a:rPr lang="en-US" dirty="0"/>
              <a:t>ö</a:t>
            </a:r>
            <a:r>
              <a:rPr lang="en-US" dirty="0" smtClean="0"/>
              <a:t>tze</a:t>
            </a:r>
            <a:r>
              <a:rPr lang="en-US" dirty="0"/>
              <a:t>, 2001, Ellipsoid, geoid, gravity</a:t>
            </a:r>
            <a:r>
              <a:rPr lang="en-US" dirty="0" smtClean="0"/>
              <a:t>, geodesy</a:t>
            </a:r>
            <a:r>
              <a:rPr lang="en-US" dirty="0"/>
              <a:t>, and geophysics: Geophysics, 66, </a:t>
            </a:r>
            <a:r>
              <a:rPr lang="en-US" dirty="0" smtClean="0"/>
              <a:t>1660-1668. DOI</a:t>
            </a:r>
            <a:r>
              <a:rPr lang="en-US" dirty="0"/>
              <a:t>: </a:t>
            </a:r>
            <a:r>
              <a:rPr lang="en-US" dirty="0" smtClean="0"/>
              <a:t>10.1190/1.1487109.</a:t>
            </a:r>
            <a:endParaRPr lang="en-US" dirty="0"/>
          </a:p>
          <a:p>
            <a:r>
              <a:rPr lang="pt-BR" dirty="0" err="1" smtClean="0"/>
              <a:t>Nabighian</a:t>
            </a:r>
            <a:r>
              <a:rPr lang="pt-BR" dirty="0"/>
              <a:t>, M. N., M. E. </a:t>
            </a:r>
            <a:r>
              <a:rPr lang="pt-BR" dirty="0" err="1"/>
              <a:t>Ander</a:t>
            </a:r>
            <a:r>
              <a:rPr lang="pt-BR" dirty="0"/>
              <a:t>, V. J. S. </a:t>
            </a:r>
            <a:r>
              <a:rPr lang="pt-BR" dirty="0" err="1"/>
              <a:t>Grauch</a:t>
            </a:r>
            <a:r>
              <a:rPr lang="pt-BR" dirty="0"/>
              <a:t>, R. O. Hansen, T. R. </a:t>
            </a:r>
            <a:r>
              <a:rPr lang="pt-BR" dirty="0" err="1"/>
              <a:t>LaFehr</a:t>
            </a:r>
            <a:r>
              <a:rPr lang="pt-BR" dirty="0"/>
              <a:t>, Y. Li, W. C. Pearson, J. W. </a:t>
            </a:r>
            <a:r>
              <a:rPr lang="pt-BR" dirty="0" err="1"/>
              <a:t>Peirce</a:t>
            </a:r>
            <a:r>
              <a:rPr lang="pt-BR" dirty="0"/>
              <a:t>, J. D. Phillips e M. E. </a:t>
            </a:r>
            <a:r>
              <a:rPr lang="pt-BR" dirty="0" err="1"/>
              <a:t>Ruder</a:t>
            </a:r>
            <a:r>
              <a:rPr lang="pt-BR" dirty="0"/>
              <a:t>, 2005, 75th </a:t>
            </a:r>
            <a:r>
              <a:rPr lang="pt-BR" dirty="0" err="1"/>
              <a:t>Anniversary</a:t>
            </a:r>
            <a:r>
              <a:rPr lang="pt-BR" dirty="0"/>
              <a:t> - </a:t>
            </a:r>
            <a:r>
              <a:rPr lang="pt-BR" dirty="0" err="1"/>
              <a:t>Historical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gravity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in </a:t>
            </a:r>
            <a:r>
              <a:rPr lang="pt-BR" dirty="0" err="1"/>
              <a:t>exploration</a:t>
            </a:r>
            <a:r>
              <a:rPr lang="pt-BR" dirty="0"/>
              <a:t>. </a:t>
            </a:r>
            <a:r>
              <a:rPr lang="pt-BR" dirty="0" err="1"/>
              <a:t>Geophysics</a:t>
            </a:r>
            <a:r>
              <a:rPr lang="pt-BR" dirty="0"/>
              <a:t>, 70(6), p. 63ND–89ND. DOI: 10.1190/1.2133785</a:t>
            </a:r>
            <a:r>
              <a:rPr lang="pt-BR" dirty="0" smtClean="0"/>
              <a:t>.</a:t>
            </a:r>
          </a:p>
          <a:p>
            <a:r>
              <a:rPr lang="en-US" dirty="0" smtClean="0"/>
              <a:t>Symon, K. R., 1971, Mechanics</a:t>
            </a:r>
            <a:r>
              <a:rPr lang="en-US" dirty="0"/>
              <a:t>: Addison-Wesley; 3rd edition, ISBN-13: </a:t>
            </a:r>
            <a:r>
              <a:rPr lang="en-US" dirty="0" smtClean="0"/>
              <a:t>978-0201073928.</a:t>
            </a:r>
            <a:endParaRPr lang="en-US" dirty="0"/>
          </a:p>
          <a:p>
            <a:r>
              <a:rPr lang="en-US" dirty="0" err="1" smtClean="0"/>
              <a:t>Vanícek</a:t>
            </a:r>
            <a:r>
              <a:rPr lang="en-US" dirty="0"/>
              <a:t>, P., </a:t>
            </a:r>
            <a:r>
              <a:rPr lang="en-US" dirty="0" smtClean="0"/>
              <a:t>e </a:t>
            </a:r>
            <a:r>
              <a:rPr lang="en-US" dirty="0"/>
              <a:t>E. J. </a:t>
            </a:r>
            <a:r>
              <a:rPr lang="en-US" dirty="0" err="1"/>
              <a:t>Krakiwsky</a:t>
            </a:r>
            <a:r>
              <a:rPr lang="en-US" dirty="0"/>
              <a:t>, 1987, Geodesy: </a:t>
            </a:r>
            <a:r>
              <a:rPr lang="en-US" dirty="0" smtClean="0"/>
              <a:t>The concepts</a:t>
            </a:r>
            <a:r>
              <a:rPr lang="en-US" dirty="0"/>
              <a:t>, second edition: Elsevier Science.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Historicamente, os principais dados gravimétricos utilizados por geofísicos para estimar distribuições de densidade em </a:t>
            </a:r>
            <a:r>
              <a:rPr lang="pt-BR" sz="3600" dirty="0" err="1" smtClean="0"/>
              <a:t>subsuperfície</a:t>
            </a:r>
            <a:r>
              <a:rPr lang="pt-BR" sz="3600" dirty="0" smtClean="0"/>
              <a:t> são as </a:t>
            </a:r>
            <a:r>
              <a:rPr lang="pt-BR" sz="3600" b="1" dirty="0" smtClean="0"/>
              <a:t>anomalias de gravidade</a:t>
            </a:r>
            <a:endParaRPr lang="pt-BR" sz="36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864523" y="359101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Há diferentes tipos de anomalias de gravidade, tais como </a:t>
            </a:r>
            <a:r>
              <a:rPr lang="pt-BR" sz="3600" b="1" dirty="0" smtClean="0"/>
              <a:t>anomalia </a:t>
            </a:r>
            <a:r>
              <a:rPr lang="pt-BR" sz="3600" b="1" dirty="0" err="1" smtClean="0"/>
              <a:t>Bouguer</a:t>
            </a:r>
            <a:r>
              <a:rPr lang="pt-BR" sz="3600" dirty="0" smtClean="0"/>
              <a:t>, </a:t>
            </a:r>
            <a:r>
              <a:rPr lang="pt-BR" sz="3600" b="1" dirty="0" smtClean="0"/>
              <a:t>anomalia ar-livre</a:t>
            </a:r>
            <a:r>
              <a:rPr lang="pt-BR" sz="3600" dirty="0" smtClean="0"/>
              <a:t> e </a:t>
            </a:r>
            <a:r>
              <a:rPr lang="pt-BR" sz="3600" b="1" dirty="0" smtClean="0"/>
              <a:t>anomalia isostática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6021288"/>
            <a:ext cx="345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Blakely</a:t>
            </a:r>
            <a:r>
              <a:rPr lang="pt-BR" sz="1400" dirty="0" smtClean="0"/>
              <a:t> (1996)</a:t>
            </a:r>
          </a:p>
          <a:p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  <a:p>
            <a:r>
              <a:rPr lang="pt-BR" sz="1400" dirty="0" err="1" smtClean="0"/>
              <a:t>Nabighian</a:t>
            </a:r>
            <a:r>
              <a:rPr lang="pt-BR" sz="1400" dirty="0" smtClean="0"/>
              <a:t> et al. (2005)</a:t>
            </a:r>
          </a:p>
        </p:txBody>
      </p:sp>
    </p:spTree>
    <p:extLst>
      <p:ext uri="{BB962C8B-B14F-4D97-AF65-F5344CB8AC3E}">
        <p14:creationId xmlns:p14="http://schemas.microsoft.com/office/powerpoint/2010/main" val="13645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Em nosso estudo, contudo, utilizaremos outra quantidade como dado gravimétrico: o </a:t>
            </a:r>
            <a:r>
              <a:rPr lang="pt-BR" sz="3600" b="1" dirty="0" smtClean="0"/>
              <a:t>distúrbio de gravidade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6433591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</p:txBody>
      </p:sp>
    </p:spTree>
    <p:extLst>
      <p:ext uri="{BB962C8B-B14F-4D97-AF65-F5344CB8AC3E}">
        <p14:creationId xmlns:p14="http://schemas.microsoft.com/office/powerpoint/2010/main" val="4046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64523" y="359101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fins geofísicos, o distúrbio de gravidade é conceitualmente mais adequado do que anomalias de gravidade 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6093296"/>
            <a:ext cx="1951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 e Götze (2001)</a:t>
            </a:r>
          </a:p>
          <a:p>
            <a:r>
              <a:rPr lang="en-US" sz="1400" dirty="0" err="1" smtClean="0"/>
              <a:t>Fairhead</a:t>
            </a:r>
            <a:r>
              <a:rPr lang="en-US" sz="1400" dirty="0" smtClean="0"/>
              <a:t> et al. (2003)</a:t>
            </a:r>
          </a:p>
          <a:p>
            <a:r>
              <a:rPr lang="en-US" sz="1400" dirty="0" smtClean="0"/>
              <a:t>Hackney et al. (2003)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Em nosso estudo, contudo, utilizaremos outra quantidade como dado gravimétrico: o </a:t>
            </a:r>
            <a:r>
              <a:rPr lang="pt-BR" sz="3600" b="1" dirty="0" smtClean="0"/>
              <a:t>distúrbio de gravidade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0611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 distúrbio de gravidade é uma quantidade muito conhecida na geodesia, mas parece ser menos conhecida em geofísica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6505599"/>
            <a:ext cx="195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Hackney et al. (2003)</a:t>
            </a:r>
          </a:p>
        </p:txBody>
      </p:sp>
    </p:spTree>
    <p:extLst>
      <p:ext uri="{BB962C8B-B14F-4D97-AF65-F5344CB8AC3E}">
        <p14:creationId xmlns:p14="http://schemas.microsoft.com/office/powerpoint/2010/main" val="12511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6974</Words>
  <Application>Microsoft Office PowerPoint</Application>
  <PresentationFormat>Apresentação na tela (4:3)</PresentationFormat>
  <Paragraphs>745</Paragraphs>
  <Slides>56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57" baseType="lpstr">
      <vt:lpstr>Tema do Office</vt:lpstr>
      <vt:lpstr>Camada equivalente aplicada ao processamento e interpretação de dados de campos potenciais </vt:lpstr>
      <vt:lpstr>Distúrbio de gravidade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184</cp:revision>
  <dcterms:created xsi:type="dcterms:W3CDTF">2016-10-05T21:25:32Z</dcterms:created>
  <dcterms:modified xsi:type="dcterms:W3CDTF">2016-10-18T02:08:54Z</dcterms:modified>
</cp:coreProperties>
</file>