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9" r:id="rId2"/>
    <p:sldId id="299" r:id="rId3"/>
    <p:sldId id="436" r:id="rId4"/>
    <p:sldId id="440" r:id="rId5"/>
    <p:sldId id="439" r:id="rId6"/>
    <p:sldId id="466" r:id="rId7"/>
    <p:sldId id="467" r:id="rId8"/>
    <p:sldId id="438" r:id="rId9"/>
    <p:sldId id="437" r:id="rId10"/>
    <p:sldId id="441" r:id="rId11"/>
    <p:sldId id="442" r:id="rId12"/>
    <p:sldId id="462" r:id="rId13"/>
    <p:sldId id="461" r:id="rId14"/>
    <p:sldId id="452" r:id="rId15"/>
    <p:sldId id="453" r:id="rId16"/>
    <p:sldId id="454" r:id="rId17"/>
    <p:sldId id="455" r:id="rId18"/>
    <p:sldId id="444" r:id="rId19"/>
    <p:sldId id="456" r:id="rId20"/>
    <p:sldId id="458" r:id="rId21"/>
    <p:sldId id="464" r:id="rId22"/>
    <p:sldId id="469" r:id="rId23"/>
    <p:sldId id="459" r:id="rId24"/>
    <p:sldId id="460" r:id="rId25"/>
    <p:sldId id="463" r:id="rId26"/>
    <p:sldId id="465" r:id="rId27"/>
    <p:sldId id="468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3DF"/>
    <a:srgbClr val="EF3521"/>
    <a:srgbClr val="D82D37"/>
    <a:srgbClr val="00DFFF"/>
    <a:srgbClr val="008200"/>
    <a:srgbClr val="00A761"/>
    <a:srgbClr val="00A7C5"/>
    <a:srgbClr val="53A368"/>
    <a:srgbClr val="5FA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9" autoAdjust="0"/>
  </p:normalViewPr>
  <p:slideViewPr>
    <p:cSldViewPr showGuides="1">
      <p:cViewPr>
        <p:scale>
          <a:sx n="100" d="100"/>
          <a:sy n="100" d="100"/>
        </p:scale>
        <p:origin x="-184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B30C-EA21-4B0C-AF73-822C0D5BE9F7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1404C-35D1-4FF3-B6C8-FBFDD96C5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3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2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1404C-35D1-4FF3-B6C8-FBFDD96C5D4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46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7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71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7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CE90-33BF-47EA-B2DE-97CF0EE02F19}" type="datetimeFigureOut">
              <a:rPr lang="pt-BR" smtClean="0"/>
              <a:t>20/10/2016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B744-AEDA-48E9-AB92-98D33AD22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26" Type="http://schemas.openxmlformats.org/officeDocument/2006/relationships/image" Target="../media/image5.png"/><Relationship Id="rId3" Type="http://schemas.openxmlformats.org/officeDocument/2006/relationships/image" Target="../media/image48.png"/><Relationship Id="rId21" Type="http://schemas.openxmlformats.org/officeDocument/2006/relationships/image" Target="../media/image15.png"/><Relationship Id="rId7" Type="http://schemas.openxmlformats.org/officeDocument/2006/relationships/image" Target="../media/image33.png"/><Relationship Id="rId12" Type="http://schemas.openxmlformats.org/officeDocument/2006/relationships/image" Target="../media/image22.png"/><Relationship Id="rId17" Type="http://schemas.openxmlformats.org/officeDocument/2006/relationships/image" Target="../media/image360.png"/><Relationship Id="rId25" Type="http://schemas.openxmlformats.org/officeDocument/2006/relationships/image" Target="../media/image19.png"/><Relationship Id="rId2" Type="http://schemas.openxmlformats.org/officeDocument/2006/relationships/image" Target="../media/image47.png"/><Relationship Id="rId16" Type="http://schemas.openxmlformats.org/officeDocument/2006/relationships/image" Target="../media/image35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24" Type="http://schemas.openxmlformats.org/officeDocument/2006/relationships/image" Target="../media/image18.png"/><Relationship Id="rId5" Type="http://schemas.openxmlformats.org/officeDocument/2006/relationships/image" Target="../media/image27.png"/><Relationship Id="rId15" Type="http://schemas.openxmlformats.org/officeDocument/2006/relationships/image" Target="../media/image26.png"/><Relationship Id="rId23" Type="http://schemas.openxmlformats.org/officeDocument/2006/relationships/image" Target="../media/image17.png"/><Relationship Id="rId28" Type="http://schemas.openxmlformats.org/officeDocument/2006/relationships/image" Target="../media/image50.png"/><Relationship Id="rId10" Type="http://schemas.openxmlformats.org/officeDocument/2006/relationships/image" Target="../media/image20.png"/><Relationship Id="rId19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8.png"/><Relationship Id="rId14" Type="http://schemas.openxmlformats.org/officeDocument/2006/relationships/image" Target="../media/image24.png"/><Relationship Id="rId22" Type="http://schemas.openxmlformats.org/officeDocument/2006/relationships/image" Target="../media/image16.png"/><Relationship Id="rId27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0.png"/><Relationship Id="rId12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5" Type="http://schemas.openxmlformats.org/officeDocument/2006/relationships/image" Target="../media/image5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400.png"/><Relationship Id="rId12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5" Type="http://schemas.openxmlformats.org/officeDocument/2006/relationships/image" Target="../media/image5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00.png"/><Relationship Id="rId12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15.png"/><Relationship Id="rId5" Type="http://schemas.openxmlformats.org/officeDocument/2006/relationships/image" Target="../media/image51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400.png"/><Relationship Id="rId3" Type="http://schemas.openxmlformats.org/officeDocument/2006/relationships/image" Target="../media/image49.png"/><Relationship Id="rId7" Type="http://schemas.openxmlformats.org/officeDocument/2006/relationships/image" Target="../media/image390.png"/><Relationship Id="rId12" Type="http://schemas.openxmlformats.org/officeDocument/2006/relationships/image" Target="../media/image17.png"/><Relationship Id="rId17" Type="http://schemas.openxmlformats.org/officeDocument/2006/relationships/image" Target="../media/image4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40.png"/><Relationship Id="rId19" Type="http://schemas.openxmlformats.org/officeDocument/2006/relationships/image" Target="../media/image51.png"/><Relationship Id="rId9" Type="http://schemas.openxmlformats.org/officeDocument/2006/relationships/image" Target="../media/image14.png"/><Relationship Id="rId14" Type="http://schemas.openxmlformats.org/officeDocument/2006/relationships/image" Target="../media/image450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0.png"/><Relationship Id="rId3" Type="http://schemas.openxmlformats.org/officeDocument/2006/relationships/image" Target="../media/image49.png"/><Relationship Id="rId7" Type="http://schemas.openxmlformats.org/officeDocument/2006/relationships/image" Target="../media/image390.png"/><Relationship Id="rId17" Type="http://schemas.openxmlformats.org/officeDocument/2006/relationships/image" Target="../media/image470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23" Type="http://schemas.openxmlformats.org/officeDocument/2006/relationships/image" Target="../media/image51.png"/><Relationship Id="rId19" Type="http://schemas.openxmlformats.org/officeDocument/2006/relationships/image" Target="../media/image480.png"/><Relationship Id="rId10" Type="http://schemas.openxmlformats.org/officeDocument/2006/relationships/image" Target="../media/image440.png"/><Relationship Id="rId9" Type="http://schemas.openxmlformats.org/officeDocument/2006/relationships/image" Target="../media/image14.png"/><Relationship Id="rId14" Type="http://schemas.openxmlformats.org/officeDocument/2006/relationships/image" Target="../media/image450.png"/><Relationship Id="rId22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49.png"/><Relationship Id="rId7" Type="http://schemas.openxmlformats.org/officeDocument/2006/relationships/image" Target="../media/image390.png"/><Relationship Id="rId17" Type="http://schemas.openxmlformats.org/officeDocument/2006/relationships/image" Target="../media/image470.png"/><Relationship Id="rId25" Type="http://schemas.openxmlformats.org/officeDocument/2006/relationships/image" Target="../media/image54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3.png"/><Relationship Id="rId5" Type="http://schemas.openxmlformats.org/officeDocument/2006/relationships/image" Target="../media/image5.png"/><Relationship Id="rId23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40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0.png"/><Relationship Id="rId26" Type="http://schemas.openxmlformats.org/officeDocument/2006/relationships/image" Target="../media/image59.png"/><Relationship Id="rId8" Type="http://schemas.openxmlformats.org/officeDocument/2006/relationships/image" Target="../media/image13.png"/><Relationship Id="rId3" Type="http://schemas.openxmlformats.org/officeDocument/2006/relationships/image" Target="../media/image49.png"/><Relationship Id="rId21" Type="http://schemas.openxmlformats.org/officeDocument/2006/relationships/image" Target="../media/image54.png"/><Relationship Id="rId7" Type="http://schemas.openxmlformats.org/officeDocument/2006/relationships/image" Target="../media/image390.png"/><Relationship Id="rId17" Type="http://schemas.openxmlformats.org/officeDocument/2006/relationships/image" Target="../media/image470.png"/><Relationship Id="rId25" Type="http://schemas.openxmlformats.org/officeDocument/2006/relationships/image" Target="../media/image5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57.png"/><Relationship Id="rId5" Type="http://schemas.openxmlformats.org/officeDocument/2006/relationships/image" Target="../media/image5.png"/><Relationship Id="rId23" Type="http://schemas.openxmlformats.org/officeDocument/2006/relationships/image" Target="../media/image56.png"/><Relationship Id="rId19" Type="http://schemas.openxmlformats.org/officeDocument/2006/relationships/image" Target="../media/image52.png"/><Relationship Id="rId10" Type="http://schemas.openxmlformats.org/officeDocument/2006/relationships/image" Target="../media/image15.png"/><Relationship Id="rId22" Type="http://schemas.openxmlformats.org/officeDocument/2006/relationships/image" Target="../media/image5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7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8" Type="http://schemas.openxmlformats.org/officeDocument/2006/relationships/image" Target="../media/image13.png"/><Relationship Id="rId3" Type="http://schemas.openxmlformats.org/officeDocument/2006/relationships/image" Target="../media/image49.png"/><Relationship Id="rId25" Type="http://schemas.openxmlformats.org/officeDocument/2006/relationships/image" Target="../media/image6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510.png"/><Relationship Id="rId24" Type="http://schemas.openxmlformats.org/officeDocument/2006/relationships/image" Target="../media/image53.png"/><Relationship Id="rId32" Type="http://schemas.openxmlformats.org/officeDocument/2006/relationships/image" Target="../media/image51.png"/><Relationship Id="rId5" Type="http://schemas.openxmlformats.org/officeDocument/2006/relationships/image" Target="../media/image6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500.png"/><Relationship Id="rId19" Type="http://schemas.openxmlformats.org/officeDocument/2006/relationships/image" Target="../media/image400.png"/><Relationship Id="rId31" Type="http://schemas.openxmlformats.org/officeDocument/2006/relationships/image" Target="../media/image15.png"/><Relationship Id="rId4" Type="http://schemas.openxmlformats.org/officeDocument/2006/relationships/image" Target="../media/image5.png"/><Relationship Id="rId22" Type="http://schemas.openxmlformats.org/officeDocument/2006/relationships/image" Target="../media/image62.png"/><Relationship Id="rId27" Type="http://schemas.openxmlformats.org/officeDocument/2006/relationships/image" Target="../media/image64.png"/><Relationship Id="rId30" Type="http://schemas.openxmlformats.org/officeDocument/2006/relationships/image" Target="../media/image5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59.png"/><Relationship Id="rId26" Type="http://schemas.openxmlformats.org/officeDocument/2006/relationships/image" Target="../media/image13.png"/><Relationship Id="rId21" Type="http://schemas.openxmlformats.org/officeDocument/2006/relationships/image" Target="../media/image67.png"/><Relationship Id="rId7" Type="http://schemas.openxmlformats.org/officeDocument/2006/relationships/image" Target="../media/image40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6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52.png"/><Relationship Id="rId24" Type="http://schemas.openxmlformats.org/officeDocument/2006/relationships/image" Target="../media/image70.png"/><Relationship Id="rId32" Type="http://schemas.openxmlformats.org/officeDocument/2006/relationships/image" Target="../media/image60.png"/><Relationship Id="rId5" Type="http://schemas.openxmlformats.org/officeDocument/2006/relationships/image" Target="../media/image6.png"/><Relationship Id="rId15" Type="http://schemas.openxmlformats.org/officeDocument/2006/relationships/image" Target="../media/image64.png"/><Relationship Id="rId23" Type="http://schemas.openxmlformats.org/officeDocument/2006/relationships/image" Target="../media/image69.png"/><Relationship Id="rId28" Type="http://schemas.openxmlformats.org/officeDocument/2006/relationships/image" Target="../media/image15.png"/><Relationship Id="rId10" Type="http://schemas.openxmlformats.org/officeDocument/2006/relationships/image" Target="../media/image62.png"/><Relationship Id="rId19" Type="http://schemas.openxmlformats.org/officeDocument/2006/relationships/image" Target="../media/image65.png"/><Relationship Id="rId31" Type="http://schemas.openxmlformats.org/officeDocument/2006/relationships/image" Target="../media/image51.png"/><Relationship Id="rId4" Type="http://schemas.openxmlformats.org/officeDocument/2006/relationships/image" Target="../media/image5.png"/><Relationship Id="rId14" Type="http://schemas.openxmlformats.org/officeDocument/2006/relationships/image" Target="../media/image55.png"/><Relationship Id="rId22" Type="http://schemas.openxmlformats.org/officeDocument/2006/relationships/image" Target="../media/image68.png"/><Relationship Id="rId27" Type="http://schemas.openxmlformats.org/officeDocument/2006/relationships/image" Target="../media/image14.png"/><Relationship Id="rId30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3" Type="http://schemas.openxmlformats.org/officeDocument/2006/relationships/image" Target="../media/image501.png"/><Relationship Id="rId21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24" Type="http://schemas.openxmlformats.org/officeDocument/2006/relationships/image" Target="../media/image79.png"/><Relationship Id="rId5" Type="http://schemas.openxmlformats.org/officeDocument/2006/relationships/image" Target="../media/image60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3" Type="http://schemas.openxmlformats.org/officeDocument/2006/relationships/image" Target="../media/image501.png"/><Relationship Id="rId21" Type="http://schemas.openxmlformats.org/officeDocument/2006/relationships/image" Target="../media/image70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3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32" Type="http://schemas.openxmlformats.org/officeDocument/2006/relationships/image" Target="../media/image84.png"/><Relationship Id="rId5" Type="http://schemas.openxmlformats.org/officeDocument/2006/relationships/image" Target="../media/image60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18" Type="http://schemas.openxmlformats.org/officeDocument/2006/relationships/image" Target="../media/image82.png"/><Relationship Id="rId3" Type="http://schemas.openxmlformats.org/officeDocument/2006/relationships/image" Target="../media/image501.png"/><Relationship Id="rId21" Type="http://schemas.openxmlformats.org/officeDocument/2006/relationships/image" Target="../media/image70.png"/><Relationship Id="rId34" Type="http://schemas.openxmlformats.org/officeDocument/2006/relationships/image" Target="../media/image86.png"/><Relationship Id="rId7" Type="http://schemas.openxmlformats.org/officeDocument/2006/relationships/image" Target="../media/image71.png"/><Relationship Id="rId12" Type="http://schemas.openxmlformats.org/officeDocument/2006/relationships/image" Target="../media/image63.png"/><Relationship Id="rId17" Type="http://schemas.openxmlformats.org/officeDocument/2006/relationships/image" Target="../media/image76.png"/><Relationship Id="rId33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5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32" Type="http://schemas.openxmlformats.org/officeDocument/2006/relationships/image" Target="../media/image84.png"/><Relationship Id="rId5" Type="http://schemas.openxmlformats.org/officeDocument/2006/relationships/image" Target="../media/image600.png"/><Relationship Id="rId15" Type="http://schemas.openxmlformats.org/officeDocument/2006/relationships/image" Target="../media/image57.png"/><Relationship Id="rId23" Type="http://schemas.openxmlformats.org/officeDocument/2006/relationships/image" Target="../media/image78.png"/><Relationship Id="rId28" Type="http://schemas.openxmlformats.org/officeDocument/2006/relationships/image" Target="../media/image65.png"/><Relationship Id="rId19" Type="http://schemas.openxmlformats.org/officeDocument/2006/relationships/image" Target="../media/image67.png"/><Relationship Id="rId31" Type="http://schemas.openxmlformats.org/officeDocument/2006/relationships/image" Target="../media/image81.png"/><Relationship Id="rId4" Type="http://schemas.openxmlformats.org/officeDocument/2006/relationships/image" Target="../media/image511.png"/><Relationship Id="rId9" Type="http://schemas.openxmlformats.org/officeDocument/2006/relationships/image" Target="../media/image73.png"/><Relationship Id="rId14" Type="http://schemas.openxmlformats.org/officeDocument/2006/relationships/image" Target="../media/image64.png"/><Relationship Id="rId22" Type="http://schemas.openxmlformats.org/officeDocument/2006/relationships/image" Target="../media/image77.png"/><Relationship Id="rId27" Type="http://schemas.openxmlformats.org/officeDocument/2006/relationships/image" Target="../media/image79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34" Type="http://schemas.openxmlformats.org/officeDocument/2006/relationships/image" Target="../media/image90.png"/><Relationship Id="rId12" Type="http://schemas.openxmlformats.org/officeDocument/2006/relationships/image" Target="../media/image63.png"/><Relationship Id="rId17" Type="http://schemas.openxmlformats.org/officeDocument/2006/relationships/image" Target="../media/image860.png"/><Relationship Id="rId33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5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32" Type="http://schemas.openxmlformats.org/officeDocument/2006/relationships/image" Target="../media/image91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89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34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3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32" Type="http://schemas.openxmlformats.org/officeDocument/2006/relationships/image" Target="../media/image87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28" Type="http://schemas.openxmlformats.org/officeDocument/2006/relationships/image" Target="../media/image92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3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32" Type="http://schemas.openxmlformats.org/officeDocument/2006/relationships/image" Target="../media/image9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87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0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70.png"/><Relationship Id="rId34" Type="http://schemas.openxmlformats.org/officeDocument/2006/relationships/image" Target="../media/image9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33" Type="http://schemas.openxmlformats.org/officeDocument/2006/relationships/image" Target="../media/image8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80.png"/><Relationship Id="rId32" Type="http://schemas.openxmlformats.org/officeDocument/2006/relationships/image" Target="../media/image94.png"/><Relationship Id="rId37" Type="http://schemas.openxmlformats.org/officeDocument/2006/relationships/image" Target="../media/image60.png"/><Relationship Id="rId5" Type="http://schemas.openxmlformats.org/officeDocument/2006/relationships/image" Target="../media/image740.png"/><Relationship Id="rId15" Type="http://schemas.openxmlformats.org/officeDocument/2006/relationships/image" Target="../media/image57.png"/><Relationship Id="rId36" Type="http://schemas.openxmlformats.org/officeDocument/2006/relationships/image" Target="../media/image96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73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Relationship Id="rId35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18" Type="http://schemas.openxmlformats.org/officeDocument/2006/relationships/image" Target="../media/image82.png"/><Relationship Id="rId26" Type="http://schemas.openxmlformats.org/officeDocument/2006/relationships/image" Target="../media/image88.png"/><Relationship Id="rId3" Type="http://schemas.openxmlformats.org/officeDocument/2006/relationships/image" Target="../media/image94.png"/><Relationship Id="rId21" Type="http://schemas.openxmlformats.org/officeDocument/2006/relationships/image" Target="../media/image70.png"/><Relationship Id="rId7" Type="http://schemas.openxmlformats.org/officeDocument/2006/relationships/image" Target="../media/image730.png"/><Relationship Id="rId12" Type="http://schemas.openxmlformats.org/officeDocument/2006/relationships/image" Target="../media/image63.png"/><Relationship Id="rId17" Type="http://schemas.openxmlformats.org/officeDocument/2006/relationships/image" Target="../media/image810.png"/><Relationship Id="rId3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0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80.png"/><Relationship Id="rId32" Type="http://schemas.openxmlformats.org/officeDocument/2006/relationships/image" Target="../media/image87.png"/><Relationship Id="rId5" Type="http://schemas.openxmlformats.org/officeDocument/2006/relationships/image" Target="../media/image96.png"/><Relationship Id="rId15" Type="http://schemas.openxmlformats.org/officeDocument/2006/relationships/image" Target="../media/image57.png"/><Relationship Id="rId28" Type="http://schemas.openxmlformats.org/officeDocument/2006/relationships/image" Target="../media/image60.png"/><Relationship Id="rId10" Type="http://schemas.openxmlformats.org/officeDocument/2006/relationships/image" Target="../media/image770.png"/><Relationship Id="rId19" Type="http://schemas.openxmlformats.org/officeDocument/2006/relationships/image" Target="../media/image67.png"/><Relationship Id="rId31" Type="http://schemas.openxmlformats.org/officeDocument/2006/relationships/image" Target="../media/image93.png"/><Relationship Id="rId4" Type="http://schemas.openxmlformats.org/officeDocument/2006/relationships/image" Target="../media/image95.png"/><Relationship Id="rId9" Type="http://schemas.openxmlformats.org/officeDocument/2006/relationships/image" Target="../media/image750.png"/><Relationship Id="rId14" Type="http://schemas.openxmlformats.org/officeDocument/2006/relationships/image" Target="../media/image64.png"/><Relationship Id="rId27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Relationship Id="rId3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34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37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24" Type="http://schemas.openxmlformats.org/officeDocument/2006/relationships/image" Target="../media/image14.png"/><Relationship Id="rId32" Type="http://schemas.openxmlformats.org/officeDocument/2006/relationships/image" Target="../media/image25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31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36.png"/><Relationship Id="rId22" Type="http://schemas.openxmlformats.org/officeDocument/2006/relationships/image" Target="../media/image38.png"/><Relationship Id="rId27" Type="http://schemas.openxmlformats.org/officeDocument/2006/relationships/image" Target="../media/image17.png"/><Relationship Id="rId30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6.png"/><Relationship Id="rId21" Type="http://schemas.openxmlformats.org/officeDocument/2006/relationships/image" Target="../media/image44.png"/><Relationship Id="rId34" Type="http://schemas.openxmlformats.org/officeDocument/2006/relationships/image" Target="../media/image4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3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24" Type="http://schemas.openxmlformats.org/officeDocument/2006/relationships/image" Target="../media/image14.png"/><Relationship Id="rId32" Type="http://schemas.openxmlformats.org/officeDocument/2006/relationships/image" Target="../media/image41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image" Target="../media/image24.png"/><Relationship Id="rId19" Type="http://schemas.openxmlformats.org/officeDocument/2006/relationships/image" Target="../media/image43.png"/><Relationship Id="rId31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22" Type="http://schemas.openxmlformats.org/officeDocument/2006/relationships/image" Target="../media/image32.png"/><Relationship Id="rId27" Type="http://schemas.openxmlformats.org/officeDocument/2006/relationships/image" Target="../media/image17.png"/><Relationship Id="rId30" Type="http://schemas.openxmlformats.org/officeDocument/2006/relationships/image" Target="../media/image45.png"/><Relationship Id="rId35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7.png"/><Relationship Id="rId18" Type="http://schemas.openxmlformats.org/officeDocument/2006/relationships/image" Target="../media/image360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11.png"/><Relationship Id="rId34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50.png"/><Relationship Id="rId25" Type="http://schemas.openxmlformats.org/officeDocument/2006/relationships/image" Target="../media/image31.png"/><Relationship Id="rId33" Type="http://schemas.openxmlformats.org/officeDocument/2006/relationships/image" Target="../media/image19.png"/><Relationship Id="rId2" Type="http://schemas.openxmlformats.org/officeDocument/2006/relationships/image" Target="../media/image5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24" Type="http://schemas.openxmlformats.org/officeDocument/2006/relationships/image" Target="../media/image30.png"/><Relationship Id="rId32" Type="http://schemas.openxmlformats.org/officeDocument/2006/relationships/image" Target="../media/image18.png"/><Relationship Id="rId37" Type="http://schemas.openxmlformats.org/officeDocument/2006/relationships/image" Target="../media/image33.png"/><Relationship Id="rId5" Type="http://schemas.openxmlformats.org/officeDocument/2006/relationships/image" Target="../media/image8.png"/><Relationship Id="rId23" Type="http://schemas.openxmlformats.org/officeDocument/2006/relationships/image" Target="../media/image29.png"/><Relationship Id="rId28" Type="http://schemas.openxmlformats.org/officeDocument/2006/relationships/image" Target="../media/image14.png"/><Relationship Id="rId36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9.png"/><Relationship Id="rId31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14" Type="http://schemas.openxmlformats.org/officeDocument/2006/relationships/image" Target="../media/image48.png"/><Relationship Id="rId22" Type="http://schemas.openxmlformats.org/officeDocument/2006/relationships/image" Target="../media/image12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Relationship Id="rId35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26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13.png"/><Relationship Id="rId7" Type="http://schemas.openxmlformats.org/officeDocument/2006/relationships/image" Target="../media/image20.png"/><Relationship Id="rId25" Type="http://schemas.openxmlformats.org/officeDocument/2006/relationships/image" Target="../media/image17.png"/><Relationship Id="rId33" Type="http://schemas.openxmlformats.org/officeDocument/2006/relationships/image" Target="../media/image33.png"/><Relationship Id="rId2" Type="http://schemas.openxmlformats.org/officeDocument/2006/relationships/image" Target="../media/image49.png"/><Relationship Id="rId20" Type="http://schemas.openxmlformats.org/officeDocument/2006/relationships/image" Target="../media/image36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4.png"/><Relationship Id="rId24" Type="http://schemas.openxmlformats.org/officeDocument/2006/relationships/image" Target="../media/image16.png"/><Relationship Id="rId32" Type="http://schemas.openxmlformats.org/officeDocument/2006/relationships/image" Target="../media/image28.png"/><Relationship Id="rId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47.png"/><Relationship Id="rId10" Type="http://schemas.openxmlformats.org/officeDocument/2006/relationships/image" Target="../media/image23.png"/><Relationship Id="rId19" Type="http://schemas.openxmlformats.org/officeDocument/2006/relationships/image" Target="../media/image350.png"/><Relationship Id="rId31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14" Type="http://schemas.openxmlformats.org/officeDocument/2006/relationships/image" Target="../media/image50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4716016" y="-8604"/>
                <a:ext cx="272125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721258" cy="9165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6500418" y="1072307"/>
                <a:ext cx="269028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90288" cy="9165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8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9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10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5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6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7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7937" y="16049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grpSp>
        <p:nvGrpSpPr>
          <p:cNvPr id="34" name="Grupo 33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77" name="Conector reto 76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 rot="279743">
              <a:off x="7944195" y="4005064"/>
              <a:ext cx="1057275" cy="133512"/>
            </a:xfrm>
            <a:custGeom>
              <a:avLst/>
              <a:gdLst>
                <a:gd name="connsiteX0" fmla="*/ 1057275 w 1057275"/>
                <a:gd name="connsiteY0" fmla="*/ 133512 h 133512"/>
                <a:gd name="connsiteX1" fmla="*/ 685800 w 1057275"/>
                <a:gd name="connsiteY1" fmla="*/ 28737 h 133512"/>
                <a:gd name="connsiteX2" fmla="*/ 304800 w 1057275"/>
                <a:gd name="connsiteY2" fmla="*/ 162 h 133512"/>
                <a:gd name="connsiteX3" fmla="*/ 0 w 1057275"/>
                <a:gd name="connsiteY3" fmla="*/ 19212 h 13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275" h="133512">
                  <a:moveTo>
                    <a:pt x="1057275" y="133512"/>
                  </a:moveTo>
                  <a:cubicBezTo>
                    <a:pt x="934243" y="92237"/>
                    <a:pt x="811212" y="50962"/>
                    <a:pt x="685800" y="28737"/>
                  </a:cubicBezTo>
                  <a:cubicBezTo>
                    <a:pt x="560387" y="6512"/>
                    <a:pt x="419100" y="1749"/>
                    <a:pt x="304800" y="162"/>
                  </a:cubicBezTo>
                  <a:cubicBezTo>
                    <a:pt x="190500" y="-1426"/>
                    <a:pt x="95250" y="8893"/>
                    <a:pt x="0" y="192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 69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ixaDeTexto 70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1" name="CaixaDe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8" name="Retângulo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tângulo 78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Elipse 79"/>
            <p:cNvSpPr/>
            <p:nvPr/>
          </p:nvSpPr>
          <p:spPr>
            <a:xfrm>
              <a:off x="8460432" y="39954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787" y="3980033"/>
                  <a:ext cx="398827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Conector de seta reta 83"/>
            <p:cNvCxnSpPr/>
            <p:nvPr/>
          </p:nvCxnSpPr>
          <p:spPr>
            <a:xfrm flipH="1">
              <a:off x="8424303" y="4012264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tângulo 84"/>
                <p:cNvSpPr/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5" name="Retângulo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5678" y="3923883"/>
                  <a:ext cx="423385" cy="30777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7" name="Retângulo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aixaDeTexto 8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7717636" y="3828501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G</a:t>
              </a:r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2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p:sp>
        <p:nvSpPr>
          <p:cNvPr id="35" name="Forma livre 34"/>
          <p:cNvSpPr/>
          <p:nvPr/>
        </p:nvSpPr>
        <p:spPr>
          <a:xfrm>
            <a:off x="7724717" y="3881993"/>
            <a:ext cx="1318306" cy="392687"/>
          </a:xfrm>
          <a:custGeom>
            <a:avLst/>
            <a:gdLst>
              <a:gd name="connsiteX0" fmla="*/ 67317 w 1318306"/>
              <a:gd name="connsiteY0" fmla="*/ 0 h 392687"/>
              <a:gd name="connsiteX1" fmla="*/ 409516 w 1318306"/>
              <a:gd name="connsiteY1" fmla="*/ 33659 h 392687"/>
              <a:gd name="connsiteX2" fmla="*/ 650738 w 1318306"/>
              <a:gd name="connsiteY2" fmla="*/ 67317 h 392687"/>
              <a:gd name="connsiteX3" fmla="*/ 920009 w 1318306"/>
              <a:gd name="connsiteY3" fmla="*/ 100976 h 392687"/>
              <a:gd name="connsiteX4" fmla="*/ 1200500 w 1318306"/>
              <a:gd name="connsiteY4" fmla="*/ 179514 h 392687"/>
              <a:gd name="connsiteX5" fmla="*/ 1318306 w 1318306"/>
              <a:gd name="connsiteY5" fmla="*/ 274881 h 392687"/>
              <a:gd name="connsiteX6" fmla="*/ 1290257 w 1318306"/>
              <a:gd name="connsiteY6" fmla="*/ 370247 h 392687"/>
              <a:gd name="connsiteX7" fmla="*/ 1071474 w 1318306"/>
              <a:gd name="connsiteY7" fmla="*/ 392687 h 392687"/>
              <a:gd name="connsiteX8" fmla="*/ 858301 w 1318306"/>
              <a:gd name="connsiteY8" fmla="*/ 370247 h 392687"/>
              <a:gd name="connsiteX9" fmla="*/ 751715 w 1318306"/>
              <a:gd name="connsiteY9" fmla="*/ 370247 h 392687"/>
              <a:gd name="connsiteX10" fmla="*/ 695617 w 1318306"/>
              <a:gd name="connsiteY10" fmla="*/ 392687 h 392687"/>
              <a:gd name="connsiteX11" fmla="*/ 488054 w 1318306"/>
              <a:gd name="connsiteY11" fmla="*/ 353418 h 392687"/>
              <a:gd name="connsiteX12" fmla="*/ 207563 w 1318306"/>
              <a:gd name="connsiteY12" fmla="*/ 319759 h 392687"/>
              <a:gd name="connsiteX13" fmla="*/ 16829 w 1318306"/>
              <a:gd name="connsiteY13" fmla="*/ 269271 h 392687"/>
              <a:gd name="connsiteX14" fmla="*/ 0 w 1318306"/>
              <a:gd name="connsiteY14" fmla="*/ 112196 h 392687"/>
              <a:gd name="connsiteX15" fmla="*/ 67317 w 1318306"/>
              <a:gd name="connsiteY15" fmla="*/ 0 h 39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18306" h="392687">
                <a:moveTo>
                  <a:pt x="67317" y="0"/>
                </a:moveTo>
                <a:lnTo>
                  <a:pt x="409516" y="33659"/>
                </a:lnTo>
                <a:lnTo>
                  <a:pt x="650738" y="67317"/>
                </a:lnTo>
                <a:lnTo>
                  <a:pt x="920009" y="100976"/>
                </a:lnTo>
                <a:lnTo>
                  <a:pt x="1200500" y="179514"/>
                </a:lnTo>
                <a:lnTo>
                  <a:pt x="1318306" y="274881"/>
                </a:lnTo>
                <a:lnTo>
                  <a:pt x="1290257" y="370247"/>
                </a:lnTo>
                <a:lnTo>
                  <a:pt x="1071474" y="392687"/>
                </a:lnTo>
                <a:lnTo>
                  <a:pt x="858301" y="370247"/>
                </a:lnTo>
                <a:lnTo>
                  <a:pt x="751715" y="370247"/>
                </a:lnTo>
                <a:lnTo>
                  <a:pt x="695617" y="392687"/>
                </a:lnTo>
                <a:lnTo>
                  <a:pt x="488054" y="353418"/>
                </a:lnTo>
                <a:lnTo>
                  <a:pt x="207563" y="319759"/>
                </a:lnTo>
                <a:lnTo>
                  <a:pt x="16829" y="269271"/>
                </a:lnTo>
                <a:lnTo>
                  <a:pt x="0" y="112196"/>
                </a:lnTo>
                <a:lnTo>
                  <a:pt x="67317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ixaDeTexto 56"/>
              <p:cNvSpPr txBox="1"/>
              <p:nvPr/>
            </p:nvSpPr>
            <p:spPr>
              <a:xfrm>
                <a:off x="5062874" y="1988840"/>
                <a:ext cx="386009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860096" cy="91653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grpSp>
        <p:nvGrpSpPr>
          <p:cNvPr id="62" name="Grupo 6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3" name="Conector reto 6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orma livre 6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de seta reta 7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tângulo 9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tângulo 9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Elipse 9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ixaDeTexto 96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Conector de seta reta 99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tângulo 100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CaixaDeTexto 101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5062874" y="1988840"/>
                <a:ext cx="386009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860096" cy="91653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90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57604" y="1196752"/>
            <a:ext cx="3039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Esta integral pode ser reescrita de tal forma que represente o efeito de cada fonte, separadamente </a:t>
            </a:r>
            <a:endParaRPr lang="pt-BR" sz="14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6" name="Conector reto 3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a livre 3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 3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de seta reta 4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tângulo 4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tângulo 4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ipse 4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tângulo 4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aixaDeTexto 4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5062874" y="1988840"/>
                <a:ext cx="386009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860096" cy="916533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38" name="Conector reto 37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a livre 38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de seta reta 42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tângulo 44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ângulo 45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ipse 46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ector de seta reta 48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aixaDeTexto 50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p:cxnSp>
        <p:nvCxnSpPr>
          <p:cNvPr id="7" name="Conector de seta reta 6"/>
          <p:cNvCxnSpPr/>
          <p:nvPr/>
        </p:nvCxnSpPr>
        <p:spPr>
          <a:xfrm>
            <a:off x="7308304" y="1763524"/>
            <a:ext cx="0" cy="495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147970" y="1177588"/>
            <a:ext cx="237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Contraste de densidade no interior da j-</a:t>
            </a:r>
            <a:r>
              <a:rPr lang="pt-BR" sz="1400" dirty="0" err="1" smtClean="0"/>
              <a:t>ésima</a:t>
            </a:r>
            <a:r>
              <a:rPr lang="pt-BR" sz="1400" dirty="0" smtClean="0"/>
              <a:t> fonte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207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ixaDeTexto 1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ector de seta reta 3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orma livre 1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lipse 25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tângulo 3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17" name="Elipse 1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7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>
            <a:cxnSpLocks noChangeAspect="1"/>
          </p:cNvCxnSpPr>
          <p:nvPr/>
        </p:nvCxnSpPr>
        <p:spPr>
          <a:xfrm flipH="1">
            <a:off x="7097348" y="4389588"/>
            <a:ext cx="623388" cy="1056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/>
              <p:cNvSpPr txBox="1"/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 geral, considera-se que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é igual a direção do vetor gravidade normal no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pt-BR" dirty="0" smtClean="0"/>
                  <a:t>. No sistema de coordenadas geodésicas, esta direção é constante ao longo da normal ao elipsoide</a:t>
                </a: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3593416" cy="1942392"/>
              </a:xfrm>
              <a:prstGeom prst="rect">
                <a:avLst/>
              </a:prstGeom>
              <a:blipFill rotWithShape="1">
                <a:blip r:embed="rId19"/>
                <a:stretch>
                  <a:fillRect l="-1528" t="-1567" r="-2547" b="-8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2466460" y="3136726"/>
            <a:ext cx="305340" cy="5082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423900" y="3645024"/>
            <a:ext cx="213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Direção constante normal ao elipsoide</a:t>
            </a:r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7606908" y="3409255"/>
            <a:ext cx="1451367" cy="1171873"/>
            <a:chOff x="7606908" y="3409255"/>
            <a:chExt cx="1451367" cy="1171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ixaDeTexto 42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0" name="CaixaDe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de seta reta 4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orma livre 45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4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de seta reta 4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ângulo 4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tângulo 5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Elipse 52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ângulo 5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tâ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ixaDeTexto 5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  <p:sp>
          <p:nvSpPr>
            <p:cNvPr id="57" name="Elipse 56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2" name="Conector reto 31"/>
          <p:cNvCxnSpPr>
            <a:cxnSpLocks noChangeAspect="1"/>
          </p:cNvCxnSpPr>
          <p:nvPr/>
        </p:nvCxnSpPr>
        <p:spPr>
          <a:xfrm flipH="1">
            <a:off x="7097348" y="4389588"/>
            <a:ext cx="623388" cy="1056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22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88760" y="4509120"/>
            <a:ext cx="282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Tal como no caso magnético</a:t>
            </a:r>
            <a:endParaRPr lang="pt-BR" dirty="0"/>
          </a:p>
        </p:txBody>
      </p:sp>
      <p:grpSp>
        <p:nvGrpSpPr>
          <p:cNvPr id="53" name="Grupo 52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54" name="Conector reto 53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rma livre 54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ixaDeTexto 57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ector de seta reta 59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tângulo 61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tângulo 62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Elipse 63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ector de seta reta 65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tângulo 66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CaixaDeTexto 67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8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tângulo 53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5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26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o 81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3" name="Conector reto 82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orma livre 83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 85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ixaDeTexto 86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de seta reta 87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tângulo 89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tângulo 90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Elipse 91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ector de seta reta 93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tângulo 94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CaixaDeTexto 95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7442795" y="4537695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rot="5400000" flipH="1">
            <a:off x="7387741" y="4285667"/>
            <a:ext cx="216024" cy="288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829" y="4011399"/>
                <a:ext cx="36798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787860"/>
                <a:ext cx="3537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419872" y="3358733"/>
            <a:ext cx="261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Considere um sistema </a:t>
            </a:r>
            <a:r>
              <a:rPr lang="pt-BR" dirty="0"/>
              <a:t>Cartesiano </a:t>
            </a:r>
            <a:r>
              <a:rPr lang="pt-BR" dirty="0" smtClean="0"/>
              <a:t>topocêntrico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19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22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29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30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upo 56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66" name="Conector reto 65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orma livre 66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70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tângulo 72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2" name="Retângulo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3" name="Retângu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Elipse 74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7" name="CaixaDe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de seta reta 76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tângulo 77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1" name="Retângulo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aixaDeTexto 78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22009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7"/>
                <a:stretch>
                  <a:fillRect l="-68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643399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5263" r="-11481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54624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422936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42338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404346"/>
              </a:xfrm>
              <a:prstGeom prst="rect">
                <a:avLst/>
              </a:prstGeom>
              <a:blipFill rotWithShape="1">
                <a:blip r:embed="rId17"/>
                <a:stretch>
                  <a:fillRect l="-940" t="-3030"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2008948" cy="476605"/>
              </a:xfrm>
              <a:prstGeom prst="rect">
                <a:avLst/>
              </a:prstGeom>
              <a:blipFill rotWithShape="1">
                <a:blip r:embed="rId18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52" y="3639629"/>
                <a:ext cx="451855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9" name="Grupo 78"/>
          <p:cNvGrpSpPr/>
          <p:nvPr/>
        </p:nvGrpSpPr>
        <p:grpSpPr>
          <a:xfrm>
            <a:off x="7606908" y="3409255"/>
            <a:ext cx="1451367" cy="1183170"/>
            <a:chOff x="7606908" y="3409255"/>
            <a:chExt cx="1451367" cy="1183170"/>
          </a:xfrm>
        </p:grpSpPr>
        <p:cxnSp>
          <p:nvCxnSpPr>
            <p:cNvPr id="80" name="Conector reto 79"/>
            <p:cNvCxnSpPr/>
            <p:nvPr/>
          </p:nvCxnSpPr>
          <p:spPr>
            <a:xfrm rot="240000" flipV="1">
              <a:off x="8479186" y="3675766"/>
              <a:ext cx="3276" cy="64800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orma livre 80"/>
            <p:cNvSpPr/>
            <p:nvPr/>
          </p:nvSpPr>
          <p:spPr>
            <a:xfrm rot="561971">
              <a:off x="7896225" y="3666620"/>
              <a:ext cx="1162050" cy="143205"/>
            </a:xfrm>
            <a:custGeom>
              <a:avLst/>
              <a:gdLst>
                <a:gd name="connsiteX0" fmla="*/ 0 w 1162050"/>
                <a:gd name="connsiteY0" fmla="*/ 134040 h 143205"/>
                <a:gd name="connsiteX1" fmla="*/ 171450 w 1162050"/>
                <a:gd name="connsiteY1" fmla="*/ 134040 h 143205"/>
                <a:gd name="connsiteX2" fmla="*/ 419100 w 1162050"/>
                <a:gd name="connsiteY2" fmla="*/ 38790 h 143205"/>
                <a:gd name="connsiteX3" fmla="*/ 762000 w 1162050"/>
                <a:gd name="connsiteY3" fmla="*/ 690 h 143205"/>
                <a:gd name="connsiteX4" fmla="*/ 1009650 w 1162050"/>
                <a:gd name="connsiteY4" fmla="*/ 67365 h 143205"/>
                <a:gd name="connsiteX5" fmla="*/ 1162050 w 1162050"/>
                <a:gd name="connsiteY5" fmla="*/ 124515 h 14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2050" h="143205">
                  <a:moveTo>
                    <a:pt x="0" y="134040"/>
                  </a:moveTo>
                  <a:cubicBezTo>
                    <a:pt x="50800" y="141977"/>
                    <a:pt x="101600" y="149915"/>
                    <a:pt x="171450" y="134040"/>
                  </a:cubicBezTo>
                  <a:cubicBezTo>
                    <a:pt x="241300" y="118165"/>
                    <a:pt x="320675" y="61015"/>
                    <a:pt x="419100" y="38790"/>
                  </a:cubicBezTo>
                  <a:cubicBezTo>
                    <a:pt x="517525" y="16565"/>
                    <a:pt x="663575" y="-4072"/>
                    <a:pt x="762000" y="690"/>
                  </a:cubicBezTo>
                  <a:cubicBezTo>
                    <a:pt x="860425" y="5452"/>
                    <a:pt x="942975" y="46728"/>
                    <a:pt x="1009650" y="67365"/>
                  </a:cubicBezTo>
                  <a:cubicBezTo>
                    <a:pt x="1076325" y="88002"/>
                    <a:pt x="1119187" y="106258"/>
                    <a:pt x="1162050" y="12451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Elipse 81"/>
            <p:cNvSpPr/>
            <p:nvPr/>
          </p:nvSpPr>
          <p:spPr>
            <a:xfrm>
              <a:off x="8481576" y="36556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 82"/>
            <p:cNvSpPr/>
            <p:nvPr/>
          </p:nvSpPr>
          <p:spPr>
            <a:xfrm>
              <a:off x="7962900" y="4303668"/>
              <a:ext cx="1047750" cy="76200"/>
            </a:xfrm>
            <a:custGeom>
              <a:avLst/>
              <a:gdLst>
                <a:gd name="connsiteX0" fmla="*/ 1047750 w 1047750"/>
                <a:gd name="connsiteY0" fmla="*/ 76200 h 76200"/>
                <a:gd name="connsiteX1" fmla="*/ 533400 w 1047750"/>
                <a:gd name="connsiteY1" fmla="*/ 19050 h 76200"/>
                <a:gd name="connsiteX2" fmla="*/ 0 w 1047750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76200">
                  <a:moveTo>
                    <a:pt x="1047750" y="76200"/>
                  </a:moveTo>
                  <a:cubicBezTo>
                    <a:pt x="877887" y="53975"/>
                    <a:pt x="708025" y="31750"/>
                    <a:pt x="533400" y="19050"/>
                  </a:cubicBezTo>
                  <a:cubicBezTo>
                    <a:pt x="358775" y="6350"/>
                    <a:pt x="179387" y="3175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ixaDeTexto 83"/>
                <p:cNvSpPr txBox="1"/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74" y="3409255"/>
                  <a:ext cx="339708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ector de seta reta 84"/>
            <p:cNvCxnSpPr/>
            <p:nvPr/>
          </p:nvCxnSpPr>
          <p:spPr>
            <a:xfrm rot="300000" flipH="1">
              <a:off x="8435998" y="3673368"/>
              <a:ext cx="54006" cy="2649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>
            <a:xfrm rot="180000">
              <a:off x="8495438" y="3674804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tângulo 86"/>
                <p:cNvSpPr/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>
                                <a:latin typeface="Cambria Math"/>
                                <a:ea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536" y="3603737"/>
                  <a:ext cx="423385" cy="307777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tângulo 87"/>
                <p:cNvSpPr/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430" y="3645024"/>
                  <a:ext cx="421205" cy="307777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Elipse 89"/>
            <p:cNvSpPr/>
            <p:nvPr/>
          </p:nvSpPr>
          <p:spPr>
            <a:xfrm>
              <a:off x="8444574" y="429838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6" name="CaixaDe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889" y="4284648"/>
                  <a:ext cx="351828" cy="307777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Conector de seta reta 92"/>
            <p:cNvCxnSpPr/>
            <p:nvPr/>
          </p:nvCxnSpPr>
          <p:spPr>
            <a:xfrm rot="180000">
              <a:off x="8456757" y="4314480"/>
              <a:ext cx="0" cy="2635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tângulo 93"/>
                <p:cNvSpPr/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1400" b="1" i="1" smtClean="0"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0" name="Retângulo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230" y="4258091"/>
                  <a:ext cx="428066" cy="32303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CaixaDeTexto 94"/>
            <p:cNvSpPr txBox="1"/>
            <p:nvPr/>
          </p:nvSpPr>
          <p:spPr>
            <a:xfrm>
              <a:off x="7740352" y="4150479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</a:t>
              </a:r>
              <a:endParaRPr lang="pt-BR" sz="1400" dirty="0"/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7606908" y="3553271"/>
              <a:ext cx="353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ST</a:t>
              </a:r>
              <a:endParaRPr lang="pt-BR" sz="1400" dirty="0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7380312" y="6309320"/>
            <a:ext cx="12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j</a:t>
            </a:r>
            <a:r>
              <a:rPr lang="pt-BR" sz="1400" dirty="0" smtClean="0"/>
              <a:t>-</a:t>
            </a:r>
            <a:r>
              <a:rPr lang="pt-BR" sz="1400" dirty="0" err="1" smtClean="0"/>
              <a:t>ésima</a:t>
            </a:r>
            <a:r>
              <a:rPr lang="pt-BR" sz="1400" dirty="0" smtClean="0"/>
              <a:t> fonte gravimétrica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899320" cy="101540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3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Distúrbio de gravidade</a:t>
            </a:r>
            <a:br>
              <a:rPr lang="pt-BR" b="1" dirty="0" smtClean="0"/>
            </a:br>
            <a:r>
              <a:rPr lang="pt-BR" b="1" dirty="0" smtClean="0"/>
              <a:t>(parte B)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Embora tudo esteja calculado na posição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as equações também podem ser avaliadas em outros pontos próximos referidos a este mesmo sistema de coordenadas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blipFill rotWithShape="1">
                <a:blip r:embed="rId32"/>
                <a:stretch>
                  <a:fillRect t="-1992" b="-19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CaixaDeTexto 98"/>
              <p:cNvSpPr txBox="1"/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ixaDeTexto 99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0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Considerando 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pt-BR" dirty="0" smtClean="0"/>
                  <a:t> com coordenadas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2"/>
                <a:stretch>
                  <a:fillRect t="-3289" r="-765"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2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8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Embora tudo esteja calculado na posição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as equações também podem ser avaliadas em outros pontos próximos referidos a este mesmo sistema de coordenadas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32" y="191277"/>
                <a:ext cx="3751649" cy="1526165"/>
              </a:xfrm>
              <a:prstGeom prst="rect">
                <a:avLst/>
              </a:prstGeom>
              <a:blipFill rotWithShape="1">
                <a:blip r:embed="rId32"/>
                <a:stretch>
                  <a:fillRect t="-1992" b="-19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3092236" y="2492896"/>
                <a:ext cx="24554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solidFill>
                      <a:srgbClr val="00B050"/>
                    </a:solidFill>
                  </a:rPr>
                  <a:t>Neste sistema, as derivadas são calculadas em relação às coordenadas </a:t>
                </a:r>
                <a14:m>
                  <m:oMath xmlns:m="http://schemas.openxmlformats.org/officeDocument/2006/math">
                    <m:r>
                      <a:rPr lang="pt-BR" sz="140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pt-BR" sz="1400" dirty="0" smtClean="0">
                    <a:solidFill>
                      <a:srgbClr val="00B050"/>
                    </a:solidFill>
                  </a:rPr>
                  <a:t> do ponto de observação! </a:t>
                </a:r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236" y="2492896"/>
                <a:ext cx="2455473" cy="954107"/>
              </a:xfrm>
              <a:prstGeom prst="rect">
                <a:avLst/>
              </a:prstGeom>
              <a:blipFill rotWithShape="1">
                <a:blip r:embed="rId34"/>
                <a:stretch>
                  <a:fillRect t="-641" b="-5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CaixaDeTexto 93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Neste sistema, o vetor unitário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pt-BR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𝛄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coincide com o eixo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738" y="3319263"/>
                <a:ext cx="2390388" cy="923330"/>
              </a:xfrm>
              <a:prstGeom prst="rect">
                <a:avLst/>
              </a:prstGeom>
              <a:blipFill rotWithShape="1">
                <a:blip r:embed="rId28"/>
                <a:stretch>
                  <a:fillRect t="-3289" r="-1020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3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>
            <a:off x="4956423" y="4740002"/>
            <a:ext cx="0" cy="3761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10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2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3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6216134" y="2898810"/>
                <a:ext cx="289237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Consequentemente, o distúrbio de gravidade representa, neste sistema topocêntrico, a componente do vetor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b="1">
                            <a:latin typeface="Cambria Math"/>
                            <a:ea typeface="Cambria Math"/>
                          </a:rPr>
                          <m:t>𝛅</m:t>
                        </m:r>
                        <m:r>
                          <a:rPr lang="pt-BR" b="1">
                            <a:latin typeface="Cambria Math"/>
                            <a:ea typeface="Cambria Math"/>
                          </a:rPr>
                          <m:t>𝐠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na direção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𝑧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34" y="2898810"/>
                <a:ext cx="2892370" cy="1477328"/>
              </a:xfrm>
              <a:prstGeom prst="rect">
                <a:avLst/>
              </a:prstGeom>
              <a:blipFill rotWithShape="1">
                <a:blip r:embed="rId28"/>
                <a:stretch>
                  <a:fillRect l="-1055" t="-2066" r="-189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ângulo 99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aixaDeTexto 92"/>
              <p:cNvSpPr txBox="1"/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/>
              <p:cNvSpPr txBox="1"/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3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0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ixaDeTexto 99"/>
              <p:cNvSpPr txBox="1"/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/>
              <p:cNvSpPr txBox="1"/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2" name="CaixaDe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3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5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tângu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/>
              <p:cNvSpPr txBox="1"/>
              <p:nvPr/>
            </p:nvSpPr>
            <p:spPr>
              <a:xfrm>
                <a:off x="5148064" y="404664"/>
                <a:ext cx="1048749" cy="33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1" name="CaixaDe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04664"/>
                <a:ext cx="1048749" cy="33259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ixaDeTexto 103"/>
              <p:cNvSpPr txBox="1"/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CaixaDeTexto 105"/>
              <p:cNvSpPr txBox="1"/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6731396" y="-99392"/>
                <a:ext cx="2145396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l-GR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96" y="-99392"/>
                <a:ext cx="2145396" cy="101540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aixaDeTexto 107"/>
              <p:cNvSpPr txBox="1"/>
              <p:nvPr/>
            </p:nvSpPr>
            <p:spPr>
              <a:xfrm>
                <a:off x="5346182" y="814477"/>
                <a:ext cx="2592826" cy="1030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182" y="814477"/>
                <a:ext cx="2592826" cy="1030347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aixaDeTexto 108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3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CaixaDeTexto 108"/>
              <p:cNvSpPr txBox="1"/>
              <p:nvPr/>
            </p:nvSpPr>
            <p:spPr>
              <a:xfrm>
                <a:off x="5148064" y="404664"/>
                <a:ext cx="1048749" cy="33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04664"/>
                <a:ext cx="1048749" cy="3325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ixaDeTexto 106"/>
              <p:cNvSpPr txBox="1"/>
              <p:nvPr/>
            </p:nvSpPr>
            <p:spPr>
              <a:xfrm>
                <a:off x="6731396" y="-99392"/>
                <a:ext cx="2145396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l-GR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𝑑𝑣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96" y="-99392"/>
                <a:ext cx="2145396" cy="10154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/>
              <p:cNvSpPr txBox="1"/>
              <p:nvPr/>
            </p:nvSpPr>
            <p:spPr>
              <a:xfrm>
                <a:off x="5346182" y="814477"/>
                <a:ext cx="2592826" cy="1030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182" y="814477"/>
                <a:ext cx="2592826" cy="103034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13" y="282840"/>
                <a:ext cx="209031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/>
          <p:cNvSpPr txBox="1"/>
          <p:nvPr/>
        </p:nvSpPr>
        <p:spPr>
          <a:xfrm>
            <a:off x="2466460" y="1628800"/>
            <a:ext cx="2143099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Condição observada</a:t>
            </a:r>
          </a:p>
          <a:p>
            <a:pPr algn="ctr"/>
            <a:r>
              <a:rPr lang="pt-BR" dirty="0" smtClean="0"/>
              <a:t>na prática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≫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2400" b="1">
                                  <a:latin typeface="Cambria Math"/>
                                  <a:ea typeface="Cambria Math"/>
                                </a:rPr>
                                <m:t>𝛅</m:t>
                              </m:r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98" y="1219965"/>
                <a:ext cx="1788316" cy="464262"/>
              </a:xfrm>
              <a:prstGeom prst="rect">
                <a:avLst/>
              </a:prstGeom>
              <a:blipFill rotWithShape="1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cxnSpLocks noChangeAspect="1"/>
          </p:cNvCxnSpPr>
          <p:nvPr/>
        </p:nvCxnSpPr>
        <p:spPr>
          <a:xfrm>
            <a:off x="635295" y="3720412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cxnSpLocks noChangeAspect="1"/>
          </p:cNvCxnSpPr>
          <p:nvPr/>
        </p:nvCxnSpPr>
        <p:spPr>
          <a:xfrm>
            <a:off x="624235" y="3709553"/>
            <a:ext cx="3163775" cy="490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cxnSpLocks noChangeAspect="1"/>
          </p:cNvCxnSpPr>
          <p:nvPr/>
        </p:nvCxnSpPr>
        <p:spPr>
          <a:xfrm>
            <a:off x="3781953" y="4212677"/>
            <a:ext cx="302434" cy="4193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cxnSpLocks noChangeAspect="1"/>
          </p:cNvCxnSpPr>
          <p:nvPr/>
        </p:nvCxnSpPr>
        <p:spPr>
          <a:xfrm>
            <a:off x="916844" y="4141420"/>
            <a:ext cx="3168000" cy="49124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635295" y="3730025"/>
            <a:ext cx="345600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" y="3844180"/>
                <a:ext cx="490519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97" y="3647070"/>
                <a:ext cx="384144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o 54"/>
          <p:cNvSpPr/>
          <p:nvPr/>
        </p:nvSpPr>
        <p:spPr>
          <a:xfrm rot="4908073">
            <a:off x="594632" y="3594215"/>
            <a:ext cx="392994" cy="402602"/>
          </a:xfrm>
          <a:prstGeom prst="arc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1" y="3501008"/>
                <a:ext cx="330988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0" smtClean="0"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83" y="4530319"/>
                <a:ext cx="386323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𝑤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𝑐𝑜𝑠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8" y="5168511"/>
                <a:ext cx="1099916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pt-BR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864487"/>
                <a:ext cx="2380074" cy="33348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107504" y="4812545"/>
            <a:ext cx="2380074" cy="710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653387" y="450912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Produto escalar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≈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02" y="4967046"/>
                <a:ext cx="1948455" cy="380553"/>
              </a:xfrm>
              <a:prstGeom prst="rect">
                <a:avLst/>
              </a:prstGeom>
              <a:blipFill rotWithShape="1"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i="1">
                          <a:latin typeface="Cambria Math"/>
                          <a:ea typeface="Cambria Math"/>
                        </a:rPr>
                        <m:t>≈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11302"/>
                <a:ext cx="1879168" cy="476605"/>
              </a:xfrm>
              <a:prstGeom prst="rect">
                <a:avLst/>
              </a:prstGeom>
              <a:blipFill rotWithShape="1">
                <a:blip r:embed="rId17"/>
                <a:stretch>
                  <a:fillRect t="-1282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69" y="3486199"/>
                <a:ext cx="4263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42" y="4695527"/>
                <a:ext cx="430374" cy="461665"/>
              </a:xfrm>
              <a:prstGeom prst="rect">
                <a:avLst/>
              </a:prstGeom>
              <a:blipFill rotWithShape="1">
                <a:blip r:embed="rId1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2" y="5991671"/>
                <a:ext cx="407932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4952605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rot="16200000">
            <a:off x="6479027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flipV="1">
            <a:off x="4948229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rma livre 71"/>
          <p:cNvSpPr/>
          <p:nvPr/>
        </p:nvSpPr>
        <p:spPr>
          <a:xfrm>
            <a:off x="5721191" y="5240317"/>
            <a:ext cx="1587113" cy="1054194"/>
          </a:xfrm>
          <a:custGeom>
            <a:avLst/>
            <a:gdLst>
              <a:gd name="connsiteX0" fmla="*/ 195347 w 2323692"/>
              <a:gd name="connsiteY0" fmla="*/ 110359 h 1403131"/>
              <a:gd name="connsiteX1" fmla="*/ 195347 w 2323692"/>
              <a:gd name="connsiteY1" fmla="*/ 110359 h 1403131"/>
              <a:gd name="connsiteX2" fmla="*/ 447596 w 2323692"/>
              <a:gd name="connsiteY2" fmla="*/ 31531 h 1403131"/>
              <a:gd name="connsiteX3" fmla="*/ 557954 w 2323692"/>
              <a:gd name="connsiteY3" fmla="*/ 15766 h 1403131"/>
              <a:gd name="connsiteX4" fmla="*/ 936327 w 2323692"/>
              <a:gd name="connsiteY4" fmla="*/ 0 h 1403131"/>
              <a:gd name="connsiteX5" fmla="*/ 1882258 w 2323692"/>
              <a:gd name="connsiteY5" fmla="*/ 15766 h 1403131"/>
              <a:gd name="connsiteX6" fmla="*/ 1929554 w 2323692"/>
              <a:gd name="connsiteY6" fmla="*/ 31531 h 1403131"/>
              <a:gd name="connsiteX7" fmla="*/ 1961085 w 2323692"/>
              <a:gd name="connsiteY7" fmla="*/ 78828 h 1403131"/>
              <a:gd name="connsiteX8" fmla="*/ 2039913 w 2323692"/>
              <a:gd name="connsiteY8" fmla="*/ 204952 h 1403131"/>
              <a:gd name="connsiteX9" fmla="*/ 2118741 w 2323692"/>
              <a:gd name="connsiteY9" fmla="*/ 315311 h 1403131"/>
              <a:gd name="connsiteX10" fmla="*/ 2166037 w 2323692"/>
              <a:gd name="connsiteY10" fmla="*/ 362607 h 1403131"/>
              <a:gd name="connsiteX11" fmla="*/ 2229099 w 2323692"/>
              <a:gd name="connsiteY11" fmla="*/ 457200 h 1403131"/>
              <a:gd name="connsiteX12" fmla="*/ 2276396 w 2323692"/>
              <a:gd name="connsiteY12" fmla="*/ 567559 h 1403131"/>
              <a:gd name="connsiteX13" fmla="*/ 2307927 w 2323692"/>
              <a:gd name="connsiteY13" fmla="*/ 662152 h 1403131"/>
              <a:gd name="connsiteX14" fmla="*/ 2323692 w 2323692"/>
              <a:gd name="connsiteY14" fmla="*/ 709449 h 1403131"/>
              <a:gd name="connsiteX15" fmla="*/ 2307927 w 2323692"/>
              <a:gd name="connsiteY15" fmla="*/ 1119352 h 1403131"/>
              <a:gd name="connsiteX16" fmla="*/ 2229099 w 2323692"/>
              <a:gd name="connsiteY16" fmla="*/ 1182414 h 1403131"/>
              <a:gd name="connsiteX17" fmla="*/ 2150272 w 2323692"/>
              <a:gd name="connsiteY17" fmla="*/ 1213945 h 1403131"/>
              <a:gd name="connsiteX18" fmla="*/ 2039913 w 2323692"/>
              <a:gd name="connsiteY18" fmla="*/ 1277007 h 1403131"/>
              <a:gd name="connsiteX19" fmla="*/ 1976851 w 2323692"/>
              <a:gd name="connsiteY19" fmla="*/ 1308538 h 1403131"/>
              <a:gd name="connsiteX20" fmla="*/ 1913789 w 2323692"/>
              <a:gd name="connsiteY20" fmla="*/ 1355835 h 1403131"/>
              <a:gd name="connsiteX21" fmla="*/ 1756134 w 2323692"/>
              <a:gd name="connsiteY21" fmla="*/ 1403131 h 1403131"/>
              <a:gd name="connsiteX22" fmla="*/ 1204341 w 2323692"/>
              <a:gd name="connsiteY22" fmla="*/ 1387366 h 1403131"/>
              <a:gd name="connsiteX23" fmla="*/ 1046685 w 2323692"/>
              <a:gd name="connsiteY23" fmla="*/ 1324304 h 1403131"/>
              <a:gd name="connsiteX24" fmla="*/ 920561 w 2323692"/>
              <a:gd name="connsiteY24" fmla="*/ 1292773 h 1403131"/>
              <a:gd name="connsiteX25" fmla="*/ 825968 w 2323692"/>
              <a:gd name="connsiteY25" fmla="*/ 1245476 h 1403131"/>
              <a:gd name="connsiteX26" fmla="*/ 731375 w 2323692"/>
              <a:gd name="connsiteY26" fmla="*/ 1198180 h 1403131"/>
              <a:gd name="connsiteX27" fmla="*/ 636782 w 2323692"/>
              <a:gd name="connsiteY27" fmla="*/ 1135118 h 1403131"/>
              <a:gd name="connsiteX28" fmla="*/ 605251 w 2323692"/>
              <a:gd name="connsiteY28" fmla="*/ 1103586 h 1403131"/>
              <a:gd name="connsiteX29" fmla="*/ 557954 w 2323692"/>
              <a:gd name="connsiteY29" fmla="*/ 1087821 h 1403131"/>
              <a:gd name="connsiteX30" fmla="*/ 494892 w 2323692"/>
              <a:gd name="connsiteY30" fmla="*/ 1056290 h 1403131"/>
              <a:gd name="connsiteX31" fmla="*/ 368768 w 2323692"/>
              <a:gd name="connsiteY31" fmla="*/ 914400 h 1403131"/>
              <a:gd name="connsiteX32" fmla="*/ 321472 w 2323692"/>
              <a:gd name="connsiteY32" fmla="*/ 882869 h 1403131"/>
              <a:gd name="connsiteX33" fmla="*/ 226879 w 2323692"/>
              <a:gd name="connsiteY33" fmla="*/ 772511 h 1403131"/>
              <a:gd name="connsiteX34" fmla="*/ 179582 w 2323692"/>
              <a:gd name="connsiteY34" fmla="*/ 725214 h 1403131"/>
              <a:gd name="connsiteX35" fmla="*/ 148051 w 2323692"/>
              <a:gd name="connsiteY35" fmla="*/ 677918 h 1403131"/>
              <a:gd name="connsiteX36" fmla="*/ 100754 w 2323692"/>
              <a:gd name="connsiteY36" fmla="*/ 630621 h 1403131"/>
              <a:gd name="connsiteX37" fmla="*/ 37692 w 2323692"/>
              <a:gd name="connsiteY37" fmla="*/ 536028 h 1403131"/>
              <a:gd name="connsiteX38" fmla="*/ 21927 w 2323692"/>
              <a:gd name="connsiteY38" fmla="*/ 252249 h 1403131"/>
              <a:gd name="connsiteX39" fmla="*/ 53458 w 2323692"/>
              <a:gd name="connsiteY39" fmla="*/ 204952 h 1403131"/>
              <a:gd name="connsiteX40" fmla="*/ 100754 w 2323692"/>
              <a:gd name="connsiteY40" fmla="*/ 189186 h 1403131"/>
              <a:gd name="connsiteX41" fmla="*/ 179582 w 2323692"/>
              <a:gd name="connsiteY41" fmla="*/ 110359 h 1403131"/>
              <a:gd name="connsiteX42" fmla="*/ 195347 w 2323692"/>
              <a:gd name="connsiteY42" fmla="*/ 110359 h 140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323692" h="1403131">
                <a:moveTo>
                  <a:pt x="195347" y="110359"/>
                </a:moveTo>
                <a:lnTo>
                  <a:pt x="195347" y="110359"/>
                </a:lnTo>
                <a:cubicBezTo>
                  <a:pt x="279430" y="84083"/>
                  <a:pt x="362356" y="53768"/>
                  <a:pt x="447596" y="31531"/>
                </a:cubicBezTo>
                <a:cubicBezTo>
                  <a:pt x="483552" y="22151"/>
                  <a:pt x="520872" y="18158"/>
                  <a:pt x="557954" y="15766"/>
                </a:cubicBezTo>
                <a:cubicBezTo>
                  <a:pt x="683926" y="7639"/>
                  <a:pt x="810203" y="5255"/>
                  <a:pt x="936327" y="0"/>
                </a:cubicBezTo>
                <a:lnTo>
                  <a:pt x="1882258" y="15766"/>
                </a:lnTo>
                <a:cubicBezTo>
                  <a:pt x="1898868" y="16293"/>
                  <a:pt x="1916577" y="21150"/>
                  <a:pt x="1929554" y="31531"/>
                </a:cubicBezTo>
                <a:cubicBezTo>
                  <a:pt x="1944350" y="43368"/>
                  <a:pt x="1950912" y="62842"/>
                  <a:pt x="1961085" y="78828"/>
                </a:cubicBezTo>
                <a:cubicBezTo>
                  <a:pt x="1987702" y="120654"/>
                  <a:pt x="2013296" y="163126"/>
                  <a:pt x="2039913" y="204952"/>
                </a:cubicBezTo>
                <a:cubicBezTo>
                  <a:pt x="2060466" y="237250"/>
                  <a:pt x="2095510" y="288209"/>
                  <a:pt x="2118741" y="315311"/>
                </a:cubicBezTo>
                <a:cubicBezTo>
                  <a:pt x="2133251" y="332239"/>
                  <a:pt x="2152349" y="345008"/>
                  <a:pt x="2166037" y="362607"/>
                </a:cubicBezTo>
                <a:cubicBezTo>
                  <a:pt x="2189303" y="392520"/>
                  <a:pt x="2217115" y="421249"/>
                  <a:pt x="2229099" y="457200"/>
                </a:cubicBezTo>
                <a:cubicBezTo>
                  <a:pt x="2279852" y="609456"/>
                  <a:pt x="2198465" y="372732"/>
                  <a:pt x="2276396" y="567559"/>
                </a:cubicBezTo>
                <a:cubicBezTo>
                  <a:pt x="2288740" y="598418"/>
                  <a:pt x="2297417" y="630621"/>
                  <a:pt x="2307927" y="662152"/>
                </a:cubicBezTo>
                <a:lnTo>
                  <a:pt x="2323692" y="709449"/>
                </a:lnTo>
                <a:cubicBezTo>
                  <a:pt x="2318437" y="846083"/>
                  <a:pt x="2321997" y="983342"/>
                  <a:pt x="2307927" y="1119352"/>
                </a:cubicBezTo>
                <a:cubicBezTo>
                  <a:pt x="2302659" y="1170273"/>
                  <a:pt x="2263252" y="1169607"/>
                  <a:pt x="2229099" y="1182414"/>
                </a:cubicBezTo>
                <a:cubicBezTo>
                  <a:pt x="2202601" y="1192351"/>
                  <a:pt x="2176133" y="1202451"/>
                  <a:pt x="2150272" y="1213945"/>
                </a:cubicBezTo>
                <a:cubicBezTo>
                  <a:pt x="2043079" y="1261587"/>
                  <a:pt x="2128681" y="1226283"/>
                  <a:pt x="2039913" y="1277007"/>
                </a:cubicBezTo>
                <a:cubicBezTo>
                  <a:pt x="2019508" y="1288667"/>
                  <a:pt x="1996780" y="1296082"/>
                  <a:pt x="1976851" y="1308538"/>
                </a:cubicBezTo>
                <a:cubicBezTo>
                  <a:pt x="1954569" y="1322464"/>
                  <a:pt x="1937291" y="1344084"/>
                  <a:pt x="1913789" y="1355835"/>
                </a:cubicBezTo>
                <a:cubicBezTo>
                  <a:pt x="1875404" y="1375028"/>
                  <a:pt x="1801396" y="1391816"/>
                  <a:pt x="1756134" y="1403131"/>
                </a:cubicBezTo>
                <a:cubicBezTo>
                  <a:pt x="1572203" y="1397876"/>
                  <a:pt x="1387856" y="1400794"/>
                  <a:pt x="1204341" y="1387366"/>
                </a:cubicBezTo>
                <a:cubicBezTo>
                  <a:pt x="1120273" y="1381215"/>
                  <a:pt x="1116267" y="1347498"/>
                  <a:pt x="1046685" y="1324304"/>
                </a:cubicBezTo>
                <a:cubicBezTo>
                  <a:pt x="1005574" y="1310600"/>
                  <a:pt x="920561" y="1292773"/>
                  <a:pt x="920561" y="1292773"/>
                </a:cubicBezTo>
                <a:cubicBezTo>
                  <a:pt x="785019" y="1202411"/>
                  <a:pt x="956511" y="1310748"/>
                  <a:pt x="825968" y="1245476"/>
                </a:cubicBezTo>
                <a:cubicBezTo>
                  <a:pt x="703728" y="1184355"/>
                  <a:pt x="850251" y="1237804"/>
                  <a:pt x="731375" y="1198180"/>
                </a:cubicBezTo>
                <a:cubicBezTo>
                  <a:pt x="699844" y="1177159"/>
                  <a:pt x="663578" y="1161915"/>
                  <a:pt x="636782" y="1135118"/>
                </a:cubicBezTo>
                <a:cubicBezTo>
                  <a:pt x="626272" y="1124607"/>
                  <a:pt x="617997" y="1111234"/>
                  <a:pt x="605251" y="1103586"/>
                </a:cubicBezTo>
                <a:cubicBezTo>
                  <a:pt x="591001" y="1095036"/>
                  <a:pt x="573229" y="1094367"/>
                  <a:pt x="557954" y="1087821"/>
                </a:cubicBezTo>
                <a:cubicBezTo>
                  <a:pt x="536352" y="1078563"/>
                  <a:pt x="515913" y="1066800"/>
                  <a:pt x="494892" y="1056290"/>
                </a:cubicBezTo>
                <a:cubicBezTo>
                  <a:pt x="456981" y="999423"/>
                  <a:pt x="433564" y="957598"/>
                  <a:pt x="368768" y="914400"/>
                </a:cubicBezTo>
                <a:cubicBezTo>
                  <a:pt x="353003" y="903890"/>
                  <a:pt x="336028" y="894999"/>
                  <a:pt x="321472" y="882869"/>
                </a:cubicBezTo>
                <a:cubicBezTo>
                  <a:pt x="262787" y="833965"/>
                  <a:pt x="279076" y="833408"/>
                  <a:pt x="226879" y="772511"/>
                </a:cubicBezTo>
                <a:cubicBezTo>
                  <a:pt x="212369" y="755583"/>
                  <a:pt x="193856" y="742342"/>
                  <a:pt x="179582" y="725214"/>
                </a:cubicBezTo>
                <a:cubicBezTo>
                  <a:pt x="167452" y="710658"/>
                  <a:pt x="160181" y="692474"/>
                  <a:pt x="148051" y="677918"/>
                </a:cubicBezTo>
                <a:cubicBezTo>
                  <a:pt x="133777" y="660790"/>
                  <a:pt x="114442" y="648220"/>
                  <a:pt x="100754" y="630621"/>
                </a:cubicBezTo>
                <a:cubicBezTo>
                  <a:pt x="77488" y="600708"/>
                  <a:pt x="37692" y="536028"/>
                  <a:pt x="37692" y="536028"/>
                </a:cubicBezTo>
                <a:cubicBezTo>
                  <a:pt x="-5336" y="406943"/>
                  <a:pt x="-12809" y="425928"/>
                  <a:pt x="21927" y="252249"/>
                </a:cubicBezTo>
                <a:cubicBezTo>
                  <a:pt x="25643" y="233669"/>
                  <a:pt x="38662" y="216789"/>
                  <a:pt x="53458" y="204952"/>
                </a:cubicBezTo>
                <a:cubicBezTo>
                  <a:pt x="66435" y="194571"/>
                  <a:pt x="84989" y="194441"/>
                  <a:pt x="100754" y="189186"/>
                </a:cubicBezTo>
                <a:cubicBezTo>
                  <a:pt x="132286" y="141889"/>
                  <a:pt x="127030" y="136635"/>
                  <a:pt x="179582" y="110359"/>
                </a:cubicBezTo>
                <a:cubicBezTo>
                  <a:pt x="194446" y="102927"/>
                  <a:pt x="192720" y="110359"/>
                  <a:pt x="195347" y="110359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203200" contourW="25400">
            <a:bevelT w="222250" h="146050"/>
            <a:bevelB w="9525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/>
          <p:cNvCxnSpPr/>
          <p:nvPr/>
        </p:nvCxnSpPr>
        <p:spPr>
          <a:xfrm flipV="1">
            <a:off x="4952605" y="4062263"/>
            <a:ext cx="0" cy="7126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4919200" y="3990263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5" y="4147667"/>
                <a:ext cx="430374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Elipse 76"/>
          <p:cNvSpPr/>
          <p:nvPr/>
        </p:nvSpPr>
        <p:spPr>
          <a:xfrm>
            <a:off x="4915008" y="469036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 flipH="1" flipV="1">
            <a:off x="4955202" y="4026264"/>
            <a:ext cx="1344004" cy="17850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88" y="4782380"/>
                <a:ext cx="474361" cy="391646"/>
              </a:xfrm>
              <a:prstGeom prst="rect">
                <a:avLst/>
              </a:prstGeom>
              <a:blipFill rotWithShape="1">
                <a:blip r:embed="rId1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upo 78"/>
          <p:cNvGrpSpPr/>
          <p:nvPr/>
        </p:nvGrpSpPr>
        <p:grpSpPr>
          <a:xfrm>
            <a:off x="6133939" y="5661248"/>
            <a:ext cx="324000" cy="354160"/>
            <a:chOff x="5388005" y="3300750"/>
            <a:chExt cx="2693711" cy="1784434"/>
          </a:xfrm>
        </p:grpSpPr>
        <p:cxnSp>
          <p:nvCxnSpPr>
            <p:cNvPr id="80" name="Conector reto 79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954" y="3563724"/>
                <a:ext cx="128015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60" y="4681760"/>
                <a:ext cx="471026" cy="461665"/>
              </a:xfrm>
              <a:prstGeom prst="rect">
                <a:avLst/>
              </a:prstGeom>
              <a:blipFill rotWithShape="1">
                <a:blip r:embed="rId27"/>
                <a:stretch>
                  <a:fillRect l="-1299" b="-118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aixaDeTexto 74"/>
          <p:cNvSpPr txBox="1"/>
          <p:nvPr/>
        </p:nvSpPr>
        <p:spPr>
          <a:xfrm>
            <a:off x="6216134" y="2898810"/>
            <a:ext cx="2892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Ou, analogamente, o distúrbio de gravidade representa a componente vertical da atração gravitacional exercida pelas fontes gravimétricas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3" y="5234766"/>
                <a:ext cx="1210331" cy="400879"/>
              </a:xfrm>
              <a:prstGeom prst="rect">
                <a:avLst/>
              </a:prstGeom>
              <a:blipFill rotWithShape="1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𝜌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661248"/>
                <a:ext cx="613245" cy="461665"/>
              </a:xfrm>
              <a:prstGeom prst="rect">
                <a:avLst/>
              </a:prstGeom>
              <a:blipFill rotWithShape="1">
                <a:blip r:embed="rId2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ângulo 92"/>
              <p:cNvSpPr/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𝛄</m:t>
                              </m:r>
                            </m:e>
                          </m:acc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tângu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39" y="2675061"/>
                <a:ext cx="1492332" cy="461665"/>
              </a:xfrm>
              <a:prstGeom prst="rect">
                <a:avLst/>
              </a:prstGeom>
              <a:blipFill rotWithShape="1">
                <a:blip r:embed="rId31"/>
                <a:stretch>
                  <a:fillRect t="-5263" r="-13469"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404301" y="142380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</a:t>
            </a:r>
            <a:r>
              <a:rPr lang="pt-BR" sz="1200" i="1" dirty="0" err="1" smtClean="0">
                <a:solidFill>
                  <a:srgbClr val="FF0000"/>
                </a:solidFill>
              </a:rPr>
              <a:t>m</a:t>
            </a:r>
            <a:r>
              <a:rPr lang="pt-BR" sz="1200" dirty="0" err="1" smtClean="0">
                <a:solidFill>
                  <a:srgbClr val="FF0000"/>
                </a:solidFill>
              </a:rPr>
              <a:t>Gal</a:t>
            </a:r>
            <a:r>
              <a:rPr lang="pt-BR" sz="1200" dirty="0" smtClean="0">
                <a:solidFill>
                  <a:srgbClr val="FF0000"/>
                </a:solidFill>
              </a:rPr>
              <a:t>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5148915" y="199673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[10</a:t>
            </a:r>
            <a:r>
              <a:rPr lang="pt-BR" sz="1200" baseline="30000" dirty="0" smtClean="0">
                <a:solidFill>
                  <a:srgbClr val="FF0000"/>
                </a:solidFill>
              </a:rPr>
              <a:t>5</a:t>
            </a:r>
            <a:r>
              <a:rPr lang="pt-BR" sz="1200" dirty="0" smtClean="0">
                <a:solidFill>
                  <a:srgbClr val="FF0000"/>
                </a:solidFill>
              </a:rPr>
              <a:t> m³ kg</a:t>
            </a:r>
            <a:r>
              <a:rPr lang="pt-BR" sz="1200" baseline="30000" dirty="0" smtClean="0">
                <a:solidFill>
                  <a:srgbClr val="FF0000"/>
                </a:solidFill>
              </a:rPr>
              <a:t>-1 </a:t>
            </a:r>
            <a:r>
              <a:rPr lang="pt-BR" sz="1200" dirty="0" smtClean="0">
                <a:solidFill>
                  <a:srgbClr val="FF0000"/>
                </a:solidFill>
              </a:rPr>
              <a:t>s</a:t>
            </a:r>
            <a:r>
              <a:rPr lang="pt-BR" sz="1200" baseline="30000" dirty="0" smtClean="0">
                <a:solidFill>
                  <a:srgbClr val="FF0000"/>
                </a:solidFill>
              </a:rPr>
              <a:t>-2</a:t>
            </a:r>
            <a:r>
              <a:rPr lang="pt-BR" sz="1200" dirty="0" smtClean="0">
                <a:solidFill>
                  <a:srgbClr val="FF0000"/>
                </a:solidFill>
              </a:rPr>
              <a:t>]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525068" y="744505"/>
            <a:ext cx="881790" cy="378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7666879" y="775737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[kg</a:t>
            </a:r>
            <a:r>
              <a:rPr lang="pt-BR" sz="1200" baseline="30000" dirty="0" smtClean="0">
                <a:solidFill>
                  <a:srgbClr val="FF0000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m</a:t>
            </a:r>
            <a:r>
              <a:rPr lang="pt-BR" sz="1200" baseline="30000" dirty="0" smtClean="0">
                <a:solidFill>
                  <a:srgbClr val="FF0000"/>
                </a:solidFill>
              </a:rPr>
              <a:t>-3</a:t>
            </a:r>
            <a:r>
              <a:rPr lang="pt-BR" sz="1200" dirty="0" smtClean="0">
                <a:solidFill>
                  <a:srgbClr val="FF0000"/>
                </a:solidFill>
              </a:rPr>
              <a:t>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7265807" y="1437665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[kg m</a:t>
            </a:r>
            <a:r>
              <a:rPr lang="pt-BR" sz="1200" baseline="30000" dirty="0" smtClean="0">
                <a:solidFill>
                  <a:srgbClr val="FF0000"/>
                </a:solidFill>
              </a:rPr>
              <a:t>-2</a:t>
            </a:r>
            <a:r>
              <a:rPr lang="pt-BR" sz="1200" dirty="0" smtClean="0">
                <a:solidFill>
                  <a:srgbClr val="FF0000"/>
                </a:solidFill>
              </a:rPr>
              <a:t>]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6645943" y="54868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[kg m</a:t>
            </a:r>
            <a:r>
              <a:rPr lang="pt-BR" sz="1200" baseline="30000" dirty="0" smtClean="0">
                <a:solidFill>
                  <a:srgbClr val="FF0000"/>
                </a:solidFill>
              </a:rPr>
              <a:t>-1</a:t>
            </a:r>
            <a:r>
              <a:rPr lang="pt-BR" sz="1200" dirty="0" smtClean="0">
                <a:solidFill>
                  <a:srgbClr val="FF0000"/>
                </a:solidFill>
              </a:rPr>
              <a:t>]</a:t>
            </a:r>
            <a:endParaRPr lang="pt-BR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aixaDeTexto 107"/>
              <p:cNvSpPr txBox="1"/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05" y="6309320"/>
                <a:ext cx="3611373" cy="530723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CaixaDeTexto 109"/>
              <p:cNvSpPr txBox="1"/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chr m:val="∭"/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569" y="1844824"/>
                <a:ext cx="2960041" cy="101540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 rot="1320000" flipH="1" flipV="1">
            <a:off x="7876517" y="551772"/>
            <a:ext cx="105606" cy="2620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8535742" y="90473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[m</a:t>
            </a:r>
            <a:r>
              <a:rPr lang="pt-BR" sz="1200" baseline="30000" dirty="0" smtClean="0">
                <a:solidFill>
                  <a:srgbClr val="FF0000"/>
                </a:solidFill>
              </a:rPr>
              <a:t>-1</a:t>
            </a:r>
            <a:r>
              <a:rPr lang="pt-BR" sz="1200" dirty="0" smtClean="0">
                <a:solidFill>
                  <a:srgbClr val="FF0000"/>
                </a:solidFill>
              </a:rPr>
              <a:t>]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112" name="Conector de seta reta 111"/>
          <p:cNvCxnSpPr/>
          <p:nvPr/>
        </p:nvCxnSpPr>
        <p:spPr>
          <a:xfrm flipH="1" flipV="1">
            <a:off x="8437826" y="682804"/>
            <a:ext cx="166622" cy="250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p:cxnSp>
        <p:nvCxnSpPr>
          <p:cNvPr id="34" name="Conector reto 33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reto 37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o 44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orma livre 64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Forma livre 66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Forma livre 67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tângulo 71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2" name="Retângulo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ipse 73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ector de seta reta 79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tângulo 80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Retângulo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1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ixaDeTexto 81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74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p:cxnSp>
        <p:nvCxnSpPr>
          <p:cNvPr id="16" name="Conector reto 15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ipse 17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 18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ipse 21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a livre 27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 29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2695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/>
              <p:cNvSpPr txBox="1"/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5039707" y="5871056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07" y="5871056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076056" y="2001614"/>
                <a:ext cx="30296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00B050"/>
                    </a:solidFill>
                  </a:rPr>
                  <a:t>Vale lembrar que as derivadas são calculadas em relação às variáveis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𝑋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𝑌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𝑍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001614"/>
                <a:ext cx="3029622" cy="923330"/>
              </a:xfrm>
              <a:prstGeom prst="rect">
                <a:avLst/>
              </a:prstGeom>
              <a:blipFill rotWithShape="1">
                <a:blip r:embed="rId31"/>
                <a:stretch>
                  <a:fillRect l="-1006" t="-3289" r="-2213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p:cxnSp>
        <p:nvCxnSpPr>
          <p:cNvPr id="28" name="Conector reto 2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 3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ipse 3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o 3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o 4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45" name="Conector reto 4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de seta reta 5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orma livre 5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tângulo 6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6" name="Retângulo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tângulo 6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tângulo 7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Retângulo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tângulo 7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5" name="Retângulo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5039707" y="5871056"/>
                <a:ext cx="2872197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ℓ</m:t>
                      </m:r>
                      <m:r>
                        <a:rPr lang="pt-BR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pt-BR" sz="1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sz="12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pt-BR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07" y="5871056"/>
                <a:ext cx="2872197" cy="315984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5076056" y="2001614"/>
                <a:ext cx="30296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00B050"/>
                    </a:solidFill>
                  </a:rPr>
                  <a:t>As distribuições de densidade são funções das variáveis de integração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pt-BR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001614"/>
                <a:ext cx="3029622" cy="923330"/>
              </a:xfrm>
              <a:prstGeom prst="rect">
                <a:avLst/>
              </a:prstGeom>
              <a:blipFill rotWithShape="1">
                <a:blip r:embed="rId31"/>
                <a:stretch>
                  <a:fillRect l="-604" t="-3289" r="-1408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aixaDeTexto 80"/>
              <p:cNvSpPr txBox="1"/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aixaDeTexto 81"/>
              <p:cNvSpPr txBox="1"/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ixaDeTexto 82"/>
              <p:cNvSpPr txBox="1"/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/>
              <p:cNvSpPr txBox="1"/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6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2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4716016" y="-8604"/>
                <a:ext cx="272125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721258" cy="91653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6500418" y="1072307"/>
                <a:ext cx="269028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90288" cy="9165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7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581128"/>
                <a:ext cx="451855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ipse 39"/>
          <p:cNvSpPr/>
          <p:nvPr/>
        </p:nvSpPr>
        <p:spPr>
          <a:xfrm>
            <a:off x="4675421" y="4141943"/>
            <a:ext cx="3492000" cy="262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 40"/>
          <p:cNvSpPr/>
          <p:nvPr/>
        </p:nvSpPr>
        <p:spPr>
          <a:xfrm flipH="1">
            <a:off x="4644008" y="4117640"/>
            <a:ext cx="3564000" cy="2673840"/>
          </a:xfrm>
          <a:custGeom>
            <a:avLst/>
            <a:gdLst>
              <a:gd name="connsiteX0" fmla="*/ 1771222 w 3535092"/>
              <a:gd name="connsiteY0" fmla="*/ 18423 h 2673840"/>
              <a:gd name="connsiteX1" fmla="*/ 1639548 w 3535092"/>
              <a:gd name="connsiteY1" fmla="*/ 11107 h 2673840"/>
              <a:gd name="connsiteX2" fmla="*/ 1449353 w 3535092"/>
              <a:gd name="connsiteY2" fmla="*/ 3792 h 2673840"/>
              <a:gd name="connsiteX3" fmla="*/ 1207951 w 3535092"/>
              <a:gd name="connsiteY3" fmla="*/ 47683 h 2673840"/>
              <a:gd name="connsiteX4" fmla="*/ 1061647 w 3535092"/>
              <a:gd name="connsiteY4" fmla="*/ 98890 h 2673840"/>
              <a:gd name="connsiteX5" fmla="*/ 908028 w 3535092"/>
              <a:gd name="connsiteY5" fmla="*/ 179357 h 2673840"/>
              <a:gd name="connsiteX6" fmla="*/ 842191 w 3535092"/>
              <a:gd name="connsiteY6" fmla="*/ 252509 h 2673840"/>
              <a:gd name="connsiteX7" fmla="*/ 659311 w 3535092"/>
              <a:gd name="connsiteY7" fmla="*/ 369552 h 2673840"/>
              <a:gd name="connsiteX8" fmla="*/ 447170 w 3535092"/>
              <a:gd name="connsiteY8" fmla="*/ 515856 h 2673840"/>
              <a:gd name="connsiteX9" fmla="*/ 315497 w 3535092"/>
              <a:gd name="connsiteY9" fmla="*/ 640215 h 2673840"/>
              <a:gd name="connsiteX10" fmla="*/ 198454 w 3535092"/>
              <a:gd name="connsiteY10" fmla="*/ 757258 h 2673840"/>
              <a:gd name="connsiteX11" fmla="*/ 103356 w 3535092"/>
              <a:gd name="connsiteY11" fmla="*/ 896247 h 2673840"/>
              <a:gd name="connsiteX12" fmla="*/ 8258 w 3535092"/>
              <a:gd name="connsiteY12" fmla="*/ 1086442 h 2673840"/>
              <a:gd name="connsiteX13" fmla="*/ 8258 w 3535092"/>
              <a:gd name="connsiteY13" fmla="*/ 1123018 h 2673840"/>
              <a:gd name="connsiteX14" fmla="*/ 37519 w 3535092"/>
              <a:gd name="connsiteY14" fmla="*/ 1218115 h 2673840"/>
              <a:gd name="connsiteX15" fmla="*/ 37519 w 3535092"/>
              <a:gd name="connsiteY15" fmla="*/ 1379050 h 2673840"/>
              <a:gd name="connsiteX16" fmla="*/ 52150 w 3535092"/>
              <a:gd name="connsiteY16" fmla="*/ 1503408 h 2673840"/>
              <a:gd name="connsiteX17" fmla="*/ 59465 w 3535092"/>
              <a:gd name="connsiteY17" fmla="*/ 1678973 h 2673840"/>
              <a:gd name="connsiteX18" fmla="*/ 74095 w 3535092"/>
              <a:gd name="connsiteY18" fmla="*/ 1781386 h 2673840"/>
              <a:gd name="connsiteX19" fmla="*/ 191138 w 3535092"/>
              <a:gd name="connsiteY19" fmla="*/ 1898429 h 2673840"/>
              <a:gd name="connsiteX20" fmla="*/ 322812 w 3535092"/>
              <a:gd name="connsiteY20" fmla="*/ 2015472 h 2673840"/>
              <a:gd name="connsiteX21" fmla="*/ 395964 w 3535092"/>
              <a:gd name="connsiteY21" fmla="*/ 2110570 h 2673840"/>
              <a:gd name="connsiteX22" fmla="*/ 549583 w 3535092"/>
              <a:gd name="connsiteY22" fmla="*/ 2249559 h 2673840"/>
              <a:gd name="connsiteX23" fmla="*/ 637366 w 3535092"/>
              <a:gd name="connsiteY23" fmla="*/ 2286135 h 2673840"/>
              <a:gd name="connsiteX24" fmla="*/ 681257 w 3535092"/>
              <a:gd name="connsiteY24" fmla="*/ 2381232 h 2673840"/>
              <a:gd name="connsiteX25" fmla="*/ 812930 w 3535092"/>
              <a:gd name="connsiteY25" fmla="*/ 2476330 h 2673840"/>
              <a:gd name="connsiteX26" fmla="*/ 1120169 w 3535092"/>
              <a:gd name="connsiteY26" fmla="*/ 2556797 h 2673840"/>
              <a:gd name="connsiteX27" fmla="*/ 1237212 w 3535092"/>
              <a:gd name="connsiteY27" fmla="*/ 2578743 h 2673840"/>
              <a:gd name="connsiteX28" fmla="*/ 1420092 w 3535092"/>
              <a:gd name="connsiteY28" fmla="*/ 2637264 h 2673840"/>
              <a:gd name="connsiteX29" fmla="*/ 1551766 w 3535092"/>
              <a:gd name="connsiteY29" fmla="*/ 2673840 h 2673840"/>
              <a:gd name="connsiteX30" fmla="*/ 1785852 w 3535092"/>
              <a:gd name="connsiteY30" fmla="*/ 2673840 h 2673840"/>
              <a:gd name="connsiteX31" fmla="*/ 1895580 w 3535092"/>
              <a:gd name="connsiteY31" fmla="*/ 2637264 h 2673840"/>
              <a:gd name="connsiteX32" fmla="*/ 2049199 w 3535092"/>
              <a:gd name="connsiteY32" fmla="*/ 2608003 h 2673840"/>
              <a:gd name="connsiteX33" fmla="*/ 2327177 w 3535092"/>
              <a:gd name="connsiteY33" fmla="*/ 2629949 h 2673840"/>
              <a:gd name="connsiteX34" fmla="*/ 2627100 w 3535092"/>
              <a:gd name="connsiteY34" fmla="*/ 2520221 h 2673840"/>
              <a:gd name="connsiteX35" fmla="*/ 2744143 w 3535092"/>
              <a:gd name="connsiteY35" fmla="*/ 2395863 h 2673840"/>
              <a:gd name="connsiteX36" fmla="*/ 2948969 w 3535092"/>
              <a:gd name="connsiteY36" fmla="*/ 2264189 h 2673840"/>
              <a:gd name="connsiteX37" fmla="*/ 3124534 w 3535092"/>
              <a:gd name="connsiteY37" fmla="*/ 2117885 h 2673840"/>
              <a:gd name="connsiteX38" fmla="*/ 3263522 w 3535092"/>
              <a:gd name="connsiteY38" fmla="*/ 1964266 h 2673840"/>
              <a:gd name="connsiteX39" fmla="*/ 3373250 w 3535092"/>
              <a:gd name="connsiteY39" fmla="*/ 1913059 h 2673840"/>
              <a:gd name="connsiteX40" fmla="*/ 3482978 w 3535092"/>
              <a:gd name="connsiteY40" fmla="*/ 1737495 h 2673840"/>
              <a:gd name="connsiteX41" fmla="*/ 3534185 w 3535092"/>
              <a:gd name="connsiteY41" fmla="*/ 1525354 h 2673840"/>
              <a:gd name="connsiteX42" fmla="*/ 3512239 w 3535092"/>
              <a:gd name="connsiteY42" fmla="*/ 1357104 h 2673840"/>
              <a:gd name="connsiteX43" fmla="*/ 3468348 w 3535092"/>
              <a:gd name="connsiteY43" fmla="*/ 1123018 h 2673840"/>
              <a:gd name="connsiteX44" fmla="*/ 3431772 w 3535092"/>
              <a:gd name="connsiteY44" fmla="*/ 852355 h 2673840"/>
              <a:gd name="connsiteX45" fmla="*/ 3365935 w 3535092"/>
              <a:gd name="connsiteY45" fmla="*/ 691421 h 2673840"/>
              <a:gd name="connsiteX46" fmla="*/ 3285468 w 3535092"/>
              <a:gd name="connsiteY46" fmla="*/ 552432 h 2673840"/>
              <a:gd name="connsiteX47" fmla="*/ 3168425 w 3535092"/>
              <a:gd name="connsiteY47" fmla="*/ 486595 h 2673840"/>
              <a:gd name="connsiteX48" fmla="*/ 3036751 w 3535092"/>
              <a:gd name="connsiteY48" fmla="*/ 464650 h 2673840"/>
              <a:gd name="connsiteX49" fmla="*/ 2912393 w 3535092"/>
              <a:gd name="connsiteY49" fmla="*/ 406128 h 2673840"/>
              <a:gd name="connsiteX50" fmla="*/ 2802665 w 3535092"/>
              <a:gd name="connsiteY50" fmla="*/ 311031 h 2673840"/>
              <a:gd name="connsiteX51" fmla="*/ 2649046 w 3535092"/>
              <a:gd name="connsiteY51" fmla="*/ 215933 h 2673840"/>
              <a:gd name="connsiteX52" fmla="*/ 2495426 w 3535092"/>
              <a:gd name="connsiteY52" fmla="*/ 120835 h 2673840"/>
              <a:gd name="connsiteX53" fmla="*/ 2371068 w 3535092"/>
              <a:gd name="connsiteY53" fmla="*/ 54999 h 2673840"/>
              <a:gd name="connsiteX54" fmla="*/ 2173558 w 3535092"/>
              <a:gd name="connsiteY54" fmla="*/ 3792 h 2673840"/>
              <a:gd name="connsiteX55" fmla="*/ 1910210 w 3535092"/>
              <a:gd name="connsiteY55" fmla="*/ 3792 h 2673840"/>
              <a:gd name="connsiteX56" fmla="*/ 1771222 w 3535092"/>
              <a:gd name="connsiteY56" fmla="*/ 18423 h 2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35092" h="2673840">
                <a:moveTo>
                  <a:pt x="1771222" y="18423"/>
                </a:moveTo>
                <a:lnTo>
                  <a:pt x="1639548" y="11107"/>
                </a:lnTo>
                <a:cubicBezTo>
                  <a:pt x="1585903" y="8669"/>
                  <a:pt x="1521286" y="-2304"/>
                  <a:pt x="1449353" y="3792"/>
                </a:cubicBezTo>
                <a:cubicBezTo>
                  <a:pt x="1377420" y="9888"/>
                  <a:pt x="1272569" y="31833"/>
                  <a:pt x="1207951" y="47683"/>
                </a:cubicBezTo>
                <a:cubicBezTo>
                  <a:pt x="1143333" y="63533"/>
                  <a:pt x="1111634" y="76944"/>
                  <a:pt x="1061647" y="98890"/>
                </a:cubicBezTo>
                <a:cubicBezTo>
                  <a:pt x="1011660" y="120836"/>
                  <a:pt x="944604" y="153754"/>
                  <a:pt x="908028" y="179357"/>
                </a:cubicBezTo>
                <a:cubicBezTo>
                  <a:pt x="871452" y="204960"/>
                  <a:pt x="883644" y="220810"/>
                  <a:pt x="842191" y="252509"/>
                </a:cubicBezTo>
                <a:cubicBezTo>
                  <a:pt x="800738" y="284208"/>
                  <a:pt x="725148" y="325661"/>
                  <a:pt x="659311" y="369552"/>
                </a:cubicBezTo>
                <a:cubicBezTo>
                  <a:pt x="593474" y="413443"/>
                  <a:pt x="504472" y="470746"/>
                  <a:pt x="447170" y="515856"/>
                </a:cubicBezTo>
                <a:cubicBezTo>
                  <a:pt x="389868" y="560966"/>
                  <a:pt x="356950" y="599981"/>
                  <a:pt x="315497" y="640215"/>
                </a:cubicBezTo>
                <a:cubicBezTo>
                  <a:pt x="274044" y="680449"/>
                  <a:pt x="233811" y="714586"/>
                  <a:pt x="198454" y="757258"/>
                </a:cubicBezTo>
                <a:cubicBezTo>
                  <a:pt x="163097" y="799930"/>
                  <a:pt x="135055" y="841383"/>
                  <a:pt x="103356" y="896247"/>
                </a:cubicBezTo>
                <a:cubicBezTo>
                  <a:pt x="71657" y="951111"/>
                  <a:pt x="24108" y="1048647"/>
                  <a:pt x="8258" y="1086442"/>
                </a:cubicBezTo>
                <a:cubicBezTo>
                  <a:pt x="-7592" y="1124237"/>
                  <a:pt x="3381" y="1101073"/>
                  <a:pt x="8258" y="1123018"/>
                </a:cubicBezTo>
                <a:cubicBezTo>
                  <a:pt x="13135" y="1144963"/>
                  <a:pt x="32642" y="1175443"/>
                  <a:pt x="37519" y="1218115"/>
                </a:cubicBezTo>
                <a:cubicBezTo>
                  <a:pt x="42396" y="1260787"/>
                  <a:pt x="35081" y="1331501"/>
                  <a:pt x="37519" y="1379050"/>
                </a:cubicBezTo>
                <a:cubicBezTo>
                  <a:pt x="39957" y="1426599"/>
                  <a:pt x="48492" y="1453421"/>
                  <a:pt x="52150" y="1503408"/>
                </a:cubicBezTo>
                <a:cubicBezTo>
                  <a:pt x="55808" y="1553395"/>
                  <a:pt x="55808" y="1632643"/>
                  <a:pt x="59465" y="1678973"/>
                </a:cubicBezTo>
                <a:cubicBezTo>
                  <a:pt x="63122" y="1725303"/>
                  <a:pt x="52150" y="1744810"/>
                  <a:pt x="74095" y="1781386"/>
                </a:cubicBezTo>
                <a:cubicBezTo>
                  <a:pt x="96040" y="1817962"/>
                  <a:pt x="149685" y="1859415"/>
                  <a:pt x="191138" y="1898429"/>
                </a:cubicBezTo>
                <a:cubicBezTo>
                  <a:pt x="232591" y="1937443"/>
                  <a:pt x="288674" y="1980115"/>
                  <a:pt x="322812" y="2015472"/>
                </a:cubicBezTo>
                <a:cubicBezTo>
                  <a:pt x="356950" y="2050829"/>
                  <a:pt x="358169" y="2071556"/>
                  <a:pt x="395964" y="2110570"/>
                </a:cubicBezTo>
                <a:cubicBezTo>
                  <a:pt x="433759" y="2149585"/>
                  <a:pt x="509349" y="2220298"/>
                  <a:pt x="549583" y="2249559"/>
                </a:cubicBezTo>
                <a:cubicBezTo>
                  <a:pt x="589817" y="2278820"/>
                  <a:pt x="615420" y="2264190"/>
                  <a:pt x="637366" y="2286135"/>
                </a:cubicBezTo>
                <a:cubicBezTo>
                  <a:pt x="659312" y="2308080"/>
                  <a:pt x="651996" y="2349533"/>
                  <a:pt x="681257" y="2381232"/>
                </a:cubicBezTo>
                <a:cubicBezTo>
                  <a:pt x="710518" y="2412931"/>
                  <a:pt x="739778" y="2447069"/>
                  <a:pt x="812930" y="2476330"/>
                </a:cubicBezTo>
                <a:cubicBezTo>
                  <a:pt x="886082" y="2505591"/>
                  <a:pt x="1049455" y="2539728"/>
                  <a:pt x="1120169" y="2556797"/>
                </a:cubicBezTo>
                <a:cubicBezTo>
                  <a:pt x="1190883" y="2573866"/>
                  <a:pt x="1187225" y="2565332"/>
                  <a:pt x="1237212" y="2578743"/>
                </a:cubicBezTo>
                <a:cubicBezTo>
                  <a:pt x="1287199" y="2592154"/>
                  <a:pt x="1367666" y="2621415"/>
                  <a:pt x="1420092" y="2637264"/>
                </a:cubicBezTo>
                <a:cubicBezTo>
                  <a:pt x="1472518" y="2653113"/>
                  <a:pt x="1490806" y="2667744"/>
                  <a:pt x="1551766" y="2673840"/>
                </a:cubicBezTo>
                <a:cubicBezTo>
                  <a:pt x="1612726" y="2679936"/>
                  <a:pt x="1728550" y="2679936"/>
                  <a:pt x="1785852" y="2673840"/>
                </a:cubicBezTo>
                <a:cubicBezTo>
                  <a:pt x="1843154" y="2667744"/>
                  <a:pt x="1851689" y="2648237"/>
                  <a:pt x="1895580" y="2637264"/>
                </a:cubicBezTo>
                <a:cubicBezTo>
                  <a:pt x="1939471" y="2626291"/>
                  <a:pt x="1977266" y="2609222"/>
                  <a:pt x="2049199" y="2608003"/>
                </a:cubicBezTo>
                <a:cubicBezTo>
                  <a:pt x="2121132" y="2606784"/>
                  <a:pt x="2230860" y="2644579"/>
                  <a:pt x="2327177" y="2629949"/>
                </a:cubicBezTo>
                <a:cubicBezTo>
                  <a:pt x="2423494" y="2615319"/>
                  <a:pt x="2557606" y="2559235"/>
                  <a:pt x="2627100" y="2520221"/>
                </a:cubicBezTo>
                <a:cubicBezTo>
                  <a:pt x="2696594" y="2481207"/>
                  <a:pt x="2690498" y="2438535"/>
                  <a:pt x="2744143" y="2395863"/>
                </a:cubicBezTo>
                <a:cubicBezTo>
                  <a:pt x="2797788" y="2353191"/>
                  <a:pt x="2885571" y="2310519"/>
                  <a:pt x="2948969" y="2264189"/>
                </a:cubicBezTo>
                <a:cubicBezTo>
                  <a:pt x="3012367" y="2217859"/>
                  <a:pt x="3072108" y="2167872"/>
                  <a:pt x="3124534" y="2117885"/>
                </a:cubicBezTo>
                <a:cubicBezTo>
                  <a:pt x="3176960" y="2067898"/>
                  <a:pt x="3222069" y="1998404"/>
                  <a:pt x="3263522" y="1964266"/>
                </a:cubicBezTo>
                <a:cubicBezTo>
                  <a:pt x="3304975" y="1930128"/>
                  <a:pt x="3336674" y="1950854"/>
                  <a:pt x="3373250" y="1913059"/>
                </a:cubicBezTo>
                <a:cubicBezTo>
                  <a:pt x="3409826" y="1875264"/>
                  <a:pt x="3456156" y="1802112"/>
                  <a:pt x="3482978" y="1737495"/>
                </a:cubicBezTo>
                <a:cubicBezTo>
                  <a:pt x="3509800" y="1672878"/>
                  <a:pt x="3529308" y="1588752"/>
                  <a:pt x="3534185" y="1525354"/>
                </a:cubicBezTo>
                <a:cubicBezTo>
                  <a:pt x="3539062" y="1461956"/>
                  <a:pt x="3523212" y="1424160"/>
                  <a:pt x="3512239" y="1357104"/>
                </a:cubicBezTo>
                <a:cubicBezTo>
                  <a:pt x="3501266" y="1290048"/>
                  <a:pt x="3481759" y="1207143"/>
                  <a:pt x="3468348" y="1123018"/>
                </a:cubicBezTo>
                <a:cubicBezTo>
                  <a:pt x="3454937" y="1038893"/>
                  <a:pt x="3448841" y="924288"/>
                  <a:pt x="3431772" y="852355"/>
                </a:cubicBezTo>
                <a:cubicBezTo>
                  <a:pt x="3414703" y="780422"/>
                  <a:pt x="3390319" y="741408"/>
                  <a:pt x="3365935" y="691421"/>
                </a:cubicBezTo>
                <a:cubicBezTo>
                  <a:pt x="3341551" y="641434"/>
                  <a:pt x="3318386" y="586570"/>
                  <a:pt x="3285468" y="552432"/>
                </a:cubicBezTo>
                <a:cubicBezTo>
                  <a:pt x="3252550" y="518294"/>
                  <a:pt x="3209878" y="501225"/>
                  <a:pt x="3168425" y="486595"/>
                </a:cubicBezTo>
                <a:cubicBezTo>
                  <a:pt x="3126972" y="471965"/>
                  <a:pt x="3079423" y="478061"/>
                  <a:pt x="3036751" y="464650"/>
                </a:cubicBezTo>
                <a:cubicBezTo>
                  <a:pt x="2994079" y="451239"/>
                  <a:pt x="2951407" y="431731"/>
                  <a:pt x="2912393" y="406128"/>
                </a:cubicBezTo>
                <a:cubicBezTo>
                  <a:pt x="2873379" y="380525"/>
                  <a:pt x="2846556" y="342730"/>
                  <a:pt x="2802665" y="311031"/>
                </a:cubicBezTo>
                <a:cubicBezTo>
                  <a:pt x="2758774" y="279332"/>
                  <a:pt x="2649046" y="215933"/>
                  <a:pt x="2649046" y="215933"/>
                </a:cubicBezTo>
                <a:cubicBezTo>
                  <a:pt x="2597840" y="184234"/>
                  <a:pt x="2541756" y="147657"/>
                  <a:pt x="2495426" y="120835"/>
                </a:cubicBezTo>
                <a:cubicBezTo>
                  <a:pt x="2449096" y="94013"/>
                  <a:pt x="2424713" y="74506"/>
                  <a:pt x="2371068" y="54999"/>
                </a:cubicBezTo>
                <a:cubicBezTo>
                  <a:pt x="2317423" y="35492"/>
                  <a:pt x="2250368" y="12326"/>
                  <a:pt x="2173558" y="3792"/>
                </a:cubicBezTo>
                <a:cubicBezTo>
                  <a:pt x="2096748" y="-4742"/>
                  <a:pt x="1910210" y="3792"/>
                  <a:pt x="1910210" y="3792"/>
                </a:cubicBezTo>
                <a:lnTo>
                  <a:pt x="1771222" y="1842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 flipV="1">
            <a:off x="6413201" y="3483252"/>
            <a:ext cx="1291" cy="1980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21" y="3298045"/>
                <a:ext cx="37946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ipse 43"/>
          <p:cNvSpPr/>
          <p:nvPr/>
        </p:nvSpPr>
        <p:spPr>
          <a:xfrm>
            <a:off x="7606190" y="450912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36" y="5304977"/>
                <a:ext cx="469487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/>
          <p:cNvSpPr/>
          <p:nvPr/>
        </p:nvSpPr>
        <p:spPr>
          <a:xfrm>
            <a:off x="6367806" y="541156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V="1">
            <a:off x="6413200" y="5449443"/>
            <a:ext cx="2160000" cy="1069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H="1">
            <a:off x="6421806" y="4545931"/>
            <a:ext cx="122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o 48"/>
          <p:cNvSpPr/>
          <p:nvPr/>
        </p:nvSpPr>
        <p:spPr>
          <a:xfrm>
            <a:off x="6144716" y="3624177"/>
            <a:ext cx="540000" cy="180000"/>
          </a:xfrm>
          <a:prstGeom prst="arc">
            <a:avLst>
              <a:gd name="adj1" fmla="val 19603726"/>
              <a:gd name="adj2" fmla="val 12826885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8" y="3307570"/>
                <a:ext cx="358560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𝑌</m:t>
                          </m:r>
                        </m:e>
                        <m:sup>
                          <m:r>
                            <a:rPr lang="pt-B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16" y="5383855"/>
                <a:ext cx="1019702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  <a:ea typeface="Cambria Math"/>
                        </a:rPr>
                        <m:t>ℓ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58" y="4800921"/>
                <a:ext cx="35779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𝑑𝑣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72" y="4810213"/>
                <a:ext cx="431977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o 53"/>
          <p:cNvGrpSpPr>
            <a:grpSpLocks noChangeAspect="1"/>
          </p:cNvGrpSpPr>
          <p:nvPr/>
        </p:nvGrpSpPr>
        <p:grpSpPr>
          <a:xfrm>
            <a:off x="5513647" y="5140248"/>
            <a:ext cx="181551" cy="198450"/>
            <a:chOff x="5388005" y="3300750"/>
            <a:chExt cx="2693711" cy="1784434"/>
          </a:xfrm>
        </p:grpSpPr>
        <p:cxnSp>
          <p:nvCxnSpPr>
            <p:cNvPr id="55" name="Conector reto 54"/>
            <p:cNvCxnSpPr/>
            <p:nvPr/>
          </p:nvCxnSpPr>
          <p:spPr>
            <a:xfrm>
              <a:off x="6231668" y="331486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6200000">
              <a:off x="7544992" y="3852629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cxnSpLocks noChangeAspect="1"/>
            </p:cNvCxnSpPr>
            <p:nvPr/>
          </p:nvCxnSpPr>
          <p:spPr>
            <a:xfrm flipV="1">
              <a:off x="7246172" y="3312559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6245716" y="4400317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cxnSpLocks noChangeAspect="1"/>
            </p:cNvCxnSpPr>
            <p:nvPr/>
          </p:nvCxnSpPr>
          <p:spPr>
            <a:xfrm flipV="1">
              <a:off x="7244828" y="440858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/>
            <p:cNvCxnSpPr/>
            <p:nvPr/>
          </p:nvCxnSpPr>
          <p:spPr>
            <a:xfrm rot="16200000">
              <a:off x="5679509" y="3851375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5401970" y="5085184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/>
            <p:cNvCxnSpPr>
              <a:cxnSpLocks noChangeAspect="1"/>
            </p:cNvCxnSpPr>
            <p:nvPr/>
          </p:nvCxnSpPr>
          <p:spPr>
            <a:xfrm flipV="1">
              <a:off x="5413336" y="4392722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/>
            <p:cNvCxnSpPr/>
            <p:nvPr/>
          </p:nvCxnSpPr>
          <p:spPr>
            <a:xfrm rot="16200000">
              <a:off x="6734827" y="4534743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/>
            <p:cNvCxnSpPr/>
            <p:nvPr/>
          </p:nvCxnSpPr>
          <p:spPr>
            <a:xfrm rot="16200000">
              <a:off x="4854123" y="4539740"/>
              <a:ext cx="106935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/>
            <p:cNvCxnSpPr/>
            <p:nvPr/>
          </p:nvCxnSpPr>
          <p:spPr>
            <a:xfrm>
              <a:off x="5420330" y="3989298"/>
              <a:ext cx="183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>
              <a:cxnSpLocks noChangeAspect="1"/>
            </p:cNvCxnSpPr>
            <p:nvPr/>
          </p:nvCxnSpPr>
          <p:spPr>
            <a:xfrm flipV="1">
              <a:off x="5388005" y="3300750"/>
              <a:ext cx="824413" cy="676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de seta reta 66"/>
          <p:cNvCxnSpPr/>
          <p:nvPr/>
        </p:nvCxnSpPr>
        <p:spPr>
          <a:xfrm flipV="1">
            <a:off x="5577697" y="4547377"/>
            <a:ext cx="2057563" cy="66811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19" y="4206886"/>
                <a:ext cx="976869" cy="35920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orma livre 68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Forma livre 70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orma livre 71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tângulo 75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6" name="Retângulo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76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7" name="Retângulo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ipse 77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3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ector de seta reta 81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tângulo 82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Retângulo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3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3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aixaDeTexto 85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/>
              <p:cNvSpPr txBox="1"/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/>
              <p:cNvSpPr txBox="1"/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/>
              <p:cNvSpPr txBox="1"/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aixaDeTexto 91"/>
              <p:cNvSpPr txBox="1"/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3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713" y="3294398"/>
            <a:ext cx="4079464" cy="3528000"/>
          </a:xfrm>
          <a:prstGeom prst="rect">
            <a:avLst/>
          </a:prstGeom>
        </p:spPr>
      </p:pic>
      <p:cxnSp>
        <p:nvCxnSpPr>
          <p:cNvPr id="77" name="Conector reto 76"/>
          <p:cNvCxnSpPr/>
          <p:nvPr/>
        </p:nvCxnSpPr>
        <p:spPr>
          <a:xfrm rot="240000" flipV="1">
            <a:off x="8479186" y="3675766"/>
            <a:ext cx="3276" cy="64800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57673"/>
                <a:ext cx="21638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63350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" y="1330092"/>
                <a:ext cx="21638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63350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Distúrbio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1317043"/>
                <a:ext cx="2163863" cy="487762"/>
              </a:xfrm>
              <a:prstGeom prst="rect">
                <a:avLst/>
              </a:prstGeom>
              <a:blipFill rotWithShape="1"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339752" y="1763524"/>
            <a:ext cx="21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𝚫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15" y="44624"/>
                <a:ext cx="2163863" cy="487762"/>
              </a:xfrm>
              <a:prstGeom prst="rect">
                <a:avLst/>
              </a:prstGeom>
              <a:blipFill rotWithShape="1">
                <a:blip r:embed="rId6"/>
                <a:stretch>
                  <a:fillRect l="-282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2339752" y="476672"/>
            <a:ext cx="2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Vetor anomalia de gravidade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" y="2971068"/>
                <a:ext cx="1250727" cy="376193"/>
              </a:xfrm>
              <a:prstGeom prst="rect">
                <a:avLst/>
              </a:prstGeom>
              <a:blipFill rotWithShape="1">
                <a:blip r:embed="rId7"/>
                <a:stretch>
                  <a:fillRect t="-8065" r="-18537"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6" y="3319720"/>
                <a:ext cx="16173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78" y="2978368"/>
                <a:ext cx="12447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668" y="3323590"/>
                <a:ext cx="158633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5496" y="2680811"/>
            <a:ext cx="19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 normal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56082" y="2680811"/>
            <a:ext cx="13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Vetor gravidade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58" y="4177165"/>
                <a:ext cx="166577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9" y="4170304"/>
                <a:ext cx="1696747" cy="376193"/>
              </a:xfrm>
              <a:prstGeom prst="rect">
                <a:avLst/>
              </a:prstGeom>
              <a:blipFill rotWithShape="1">
                <a:blip r:embed="rId13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11038" y="3862527"/>
            <a:ext cx="2400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 normal</a:t>
            </a:r>
            <a:endParaRPr lang="pt-BR" sz="1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513012" y="3862526"/>
            <a:ext cx="183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de gravidade</a:t>
            </a:r>
            <a:endParaRPr lang="pt-BR" sz="1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425880" y="4633391"/>
            <a:ext cx="1647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centrífugo</a:t>
            </a:r>
            <a:endParaRPr lang="pt-BR" sz="14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699792" y="5706465"/>
            <a:ext cx="18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</a:t>
            </a:r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6136" y="5706465"/>
            <a:ext cx="239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Potencial gravitacional normal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5062874" y="1988840"/>
                <a:ext cx="3860096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𝛅</m:t>
                          </m:r>
                          <m:r>
                            <a:rPr lang="pt-BR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74" y="1988840"/>
                <a:ext cx="3860096" cy="9165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4942682" y="2833772"/>
            <a:ext cx="38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Representa a atração gravitacional exercida pelas </a:t>
            </a:r>
            <a:r>
              <a:rPr lang="pt-BR" sz="1400" b="1" dirty="0" smtClean="0"/>
              <a:t>massas anômalas</a:t>
            </a:r>
            <a:r>
              <a:rPr lang="pt-BR" sz="1400" dirty="0" smtClean="0"/>
              <a:t> ou </a:t>
            </a:r>
            <a:r>
              <a:rPr lang="pt-BR" sz="1400" b="1" dirty="0" smtClean="0"/>
              <a:t>fontes gravimétricas</a:t>
            </a:r>
            <a:r>
              <a:rPr lang="pt-BR" sz="1400" dirty="0" smtClean="0"/>
              <a:t>!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sz="140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1400" dirty="0" smtClean="0"/>
                  <a:t> se anula fora do volume da Terra Normal </a:t>
                </a:r>
                <a:endParaRPr lang="pt-BR" sz="1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908720"/>
                <a:ext cx="1509529" cy="504517"/>
              </a:xfrm>
              <a:prstGeom prst="rect">
                <a:avLst/>
              </a:prstGeom>
              <a:blipFill rotWithShape="1">
                <a:blip r:embed="rId19"/>
                <a:stretch>
                  <a:fillRect t="-1205" r="-7287" b="-98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Considere que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pt-BR" sz="1400" dirty="0" smtClean="0"/>
                  <a:t> se anula fora do volume da Terra </a:t>
                </a:r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5" y="313492"/>
                <a:ext cx="1509529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1163" b="-51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rma livre 15"/>
          <p:cNvSpPr/>
          <p:nvPr/>
        </p:nvSpPr>
        <p:spPr>
          <a:xfrm rot="561971">
            <a:off x="7896225" y="3666620"/>
            <a:ext cx="1162050" cy="143205"/>
          </a:xfrm>
          <a:custGeom>
            <a:avLst/>
            <a:gdLst>
              <a:gd name="connsiteX0" fmla="*/ 0 w 1162050"/>
              <a:gd name="connsiteY0" fmla="*/ 134040 h 143205"/>
              <a:gd name="connsiteX1" fmla="*/ 171450 w 1162050"/>
              <a:gd name="connsiteY1" fmla="*/ 134040 h 143205"/>
              <a:gd name="connsiteX2" fmla="*/ 419100 w 1162050"/>
              <a:gd name="connsiteY2" fmla="*/ 38790 h 143205"/>
              <a:gd name="connsiteX3" fmla="*/ 762000 w 1162050"/>
              <a:gd name="connsiteY3" fmla="*/ 690 h 143205"/>
              <a:gd name="connsiteX4" fmla="*/ 1009650 w 1162050"/>
              <a:gd name="connsiteY4" fmla="*/ 67365 h 143205"/>
              <a:gd name="connsiteX5" fmla="*/ 1162050 w 1162050"/>
              <a:gd name="connsiteY5" fmla="*/ 124515 h 143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050" h="143205">
                <a:moveTo>
                  <a:pt x="0" y="134040"/>
                </a:moveTo>
                <a:cubicBezTo>
                  <a:pt x="50800" y="141977"/>
                  <a:pt x="101600" y="149915"/>
                  <a:pt x="171450" y="134040"/>
                </a:cubicBezTo>
                <a:cubicBezTo>
                  <a:pt x="241300" y="118165"/>
                  <a:pt x="320675" y="61015"/>
                  <a:pt x="419100" y="38790"/>
                </a:cubicBezTo>
                <a:cubicBezTo>
                  <a:pt x="517525" y="16565"/>
                  <a:pt x="663575" y="-4072"/>
                  <a:pt x="762000" y="690"/>
                </a:cubicBezTo>
                <a:cubicBezTo>
                  <a:pt x="860425" y="5452"/>
                  <a:pt x="942975" y="46728"/>
                  <a:pt x="1009650" y="67365"/>
                </a:cubicBezTo>
                <a:cubicBezTo>
                  <a:pt x="1076325" y="88002"/>
                  <a:pt x="1119187" y="106258"/>
                  <a:pt x="1162050" y="124515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8481576" y="36556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orma livre 68"/>
          <p:cNvSpPr/>
          <p:nvPr/>
        </p:nvSpPr>
        <p:spPr>
          <a:xfrm rot="279743">
            <a:off x="7944195" y="4005064"/>
            <a:ext cx="1057275" cy="133512"/>
          </a:xfrm>
          <a:custGeom>
            <a:avLst/>
            <a:gdLst>
              <a:gd name="connsiteX0" fmla="*/ 1057275 w 1057275"/>
              <a:gd name="connsiteY0" fmla="*/ 133512 h 133512"/>
              <a:gd name="connsiteX1" fmla="*/ 685800 w 1057275"/>
              <a:gd name="connsiteY1" fmla="*/ 28737 h 133512"/>
              <a:gd name="connsiteX2" fmla="*/ 304800 w 1057275"/>
              <a:gd name="connsiteY2" fmla="*/ 162 h 133512"/>
              <a:gd name="connsiteX3" fmla="*/ 0 w 1057275"/>
              <a:gd name="connsiteY3" fmla="*/ 19212 h 1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33512">
                <a:moveTo>
                  <a:pt x="1057275" y="133512"/>
                </a:moveTo>
                <a:cubicBezTo>
                  <a:pt x="934243" y="92237"/>
                  <a:pt x="811212" y="50962"/>
                  <a:pt x="685800" y="28737"/>
                </a:cubicBezTo>
                <a:cubicBezTo>
                  <a:pt x="560387" y="6512"/>
                  <a:pt x="419100" y="1749"/>
                  <a:pt x="304800" y="162"/>
                </a:cubicBezTo>
                <a:cubicBezTo>
                  <a:pt x="190500" y="-1426"/>
                  <a:pt x="95250" y="8893"/>
                  <a:pt x="0" y="192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orma livre 69"/>
          <p:cNvSpPr/>
          <p:nvPr/>
        </p:nvSpPr>
        <p:spPr>
          <a:xfrm>
            <a:off x="7962900" y="4303668"/>
            <a:ext cx="1047750" cy="76200"/>
          </a:xfrm>
          <a:custGeom>
            <a:avLst/>
            <a:gdLst>
              <a:gd name="connsiteX0" fmla="*/ 1047750 w 1047750"/>
              <a:gd name="connsiteY0" fmla="*/ 76200 h 76200"/>
              <a:gd name="connsiteX1" fmla="*/ 533400 w 1047750"/>
              <a:gd name="connsiteY1" fmla="*/ 19050 h 76200"/>
              <a:gd name="connsiteX2" fmla="*/ 0 w 104775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76200">
                <a:moveTo>
                  <a:pt x="1047750" y="76200"/>
                </a:moveTo>
                <a:cubicBezTo>
                  <a:pt x="877887" y="53975"/>
                  <a:pt x="708025" y="31750"/>
                  <a:pt x="533400" y="19050"/>
                </a:cubicBezTo>
                <a:cubicBezTo>
                  <a:pt x="358775" y="6350"/>
                  <a:pt x="179387" y="3175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74" y="3409255"/>
                <a:ext cx="339708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rot="300000" flipH="1">
            <a:off x="8435998" y="3673368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 rot="180000">
            <a:off x="8495438" y="3674804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tângulo 77"/>
              <p:cNvSpPr/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8" name="Retângulo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6" y="3603737"/>
                <a:ext cx="423385" cy="3077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tângulo 78"/>
              <p:cNvSpPr/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i="1"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9" name="Retângulo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430" y="3645024"/>
                <a:ext cx="421205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Elipse 79"/>
          <p:cNvSpPr/>
          <p:nvPr/>
        </p:nvSpPr>
        <p:spPr>
          <a:xfrm>
            <a:off x="8460432" y="399549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8444574" y="429838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87" y="3980033"/>
                <a:ext cx="398827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889" y="4284648"/>
                <a:ext cx="351828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ector de seta reta 83"/>
          <p:cNvCxnSpPr/>
          <p:nvPr/>
        </p:nvCxnSpPr>
        <p:spPr>
          <a:xfrm flipH="1">
            <a:off x="8424303" y="4012264"/>
            <a:ext cx="54006" cy="264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tângulo 84"/>
              <p:cNvSpPr/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>
                              <a:latin typeface="Cambria Math"/>
                              <a:ea typeface="Cambria Math"/>
                            </a:rPr>
                            <m:t>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5" name="Retâ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678" y="3923883"/>
                <a:ext cx="423385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rot="180000">
            <a:off x="8456757" y="4314480"/>
            <a:ext cx="0" cy="2635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tângulo 86"/>
              <p:cNvSpPr/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b="1" i="1" smtClean="0">
                              <a:latin typeface="Cambria Math"/>
                              <a:ea typeface="Cambria Math"/>
                            </a:rPr>
                            <m:t>𝛄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Retângulo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30" y="4258091"/>
                <a:ext cx="428066" cy="323037"/>
              </a:xfrm>
              <a:prstGeom prst="rect">
                <a:avLst/>
              </a:prstGeom>
              <a:blipFill rotWithShape="1">
                <a:blip r:embed="rId27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ixaDeTexto 87"/>
          <p:cNvSpPr txBox="1"/>
          <p:nvPr/>
        </p:nvSpPr>
        <p:spPr>
          <a:xfrm>
            <a:off x="7740352" y="415047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</a:t>
            </a:r>
            <a:endParaRPr lang="pt-BR" sz="14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7717636" y="38285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606908" y="3553271"/>
            <a:ext cx="35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ST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4716016" y="-8604"/>
                <a:ext cx="272125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̃"/>
                                          <m:ctrlP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-8604"/>
                <a:ext cx="2721258" cy="916533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6500418" y="1072307"/>
                <a:ext cx="2690288" cy="9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ℓ</m:t>
                                      </m:r>
                                    </m:den>
                                  </m:f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𝑑𝑣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18" y="1072307"/>
                <a:ext cx="2690288" cy="916533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082" y="5922489"/>
                <a:ext cx="1895840" cy="818879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  <a:ea typeface="Cambria Math"/>
                            </a:rPr>
                            <m:t>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6296"/>
                <a:ext cx="2515112" cy="650243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ixaDeTexto 61"/>
              <p:cNvSpPr txBox="1"/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</m:sub>
                      </m:sSub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" y="5922489"/>
                <a:ext cx="1926810" cy="818879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pt-B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pt-BR" sz="1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442" y="6480784"/>
                <a:ext cx="1048749" cy="33259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6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6601</Words>
  <Application>Microsoft Office PowerPoint</Application>
  <PresentationFormat>Apresentação na tela (4:3)</PresentationFormat>
  <Paragraphs>787</Paragraphs>
  <Slides>27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Camada equivalente aplicada ao processamento e interpretação de dados de campos potenciais </vt:lpstr>
      <vt:lpstr>Distúrbio de gravidade (parte B)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184</cp:revision>
  <dcterms:created xsi:type="dcterms:W3CDTF">2016-10-05T21:25:32Z</dcterms:created>
  <dcterms:modified xsi:type="dcterms:W3CDTF">2016-10-20T18:10:54Z</dcterms:modified>
</cp:coreProperties>
</file>