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69" r:id="rId2"/>
    <p:sldId id="299" r:id="rId3"/>
    <p:sldId id="436" r:id="rId4"/>
    <p:sldId id="440" r:id="rId5"/>
    <p:sldId id="439" r:id="rId6"/>
    <p:sldId id="438" r:id="rId7"/>
    <p:sldId id="437" r:id="rId8"/>
    <p:sldId id="441" r:id="rId9"/>
    <p:sldId id="442" r:id="rId10"/>
    <p:sldId id="462" r:id="rId11"/>
    <p:sldId id="461" r:id="rId12"/>
    <p:sldId id="452" r:id="rId13"/>
    <p:sldId id="453" r:id="rId14"/>
    <p:sldId id="454" r:id="rId15"/>
    <p:sldId id="455" r:id="rId16"/>
    <p:sldId id="444" r:id="rId17"/>
    <p:sldId id="456" r:id="rId18"/>
    <p:sldId id="458" r:id="rId19"/>
    <p:sldId id="464" r:id="rId20"/>
    <p:sldId id="459" r:id="rId21"/>
    <p:sldId id="460" r:id="rId22"/>
    <p:sldId id="463" r:id="rId23"/>
    <p:sldId id="465" r:id="rId24"/>
    <p:sldId id="410" r:id="rId2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B3DF"/>
    <a:srgbClr val="EF3521"/>
    <a:srgbClr val="D82D37"/>
    <a:srgbClr val="00DFFF"/>
    <a:srgbClr val="008200"/>
    <a:srgbClr val="00A761"/>
    <a:srgbClr val="00A7C5"/>
    <a:srgbClr val="53A368"/>
    <a:srgbClr val="5FAD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79" autoAdjust="0"/>
  </p:normalViewPr>
  <p:slideViewPr>
    <p:cSldViewPr showGuides="1">
      <p:cViewPr>
        <p:scale>
          <a:sx n="100" d="100"/>
          <a:sy n="100" d="100"/>
        </p:scale>
        <p:origin x="-1848" y="-2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FB30C-EA21-4B0C-AF73-822C0D5BE9F7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B1404C-35D1-4FF3-B6C8-FBFDD96C5D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6390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1404C-35D1-4FF3-B6C8-FBFDD96C5D4A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7283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1404C-35D1-4FF3-B6C8-FBFDD96C5D4A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5780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1404C-35D1-4FF3-B6C8-FBFDD96C5D4A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5780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1404C-35D1-4FF3-B6C8-FBFDD96C5D4A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5780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1404C-35D1-4FF3-B6C8-FBFDD96C5D4A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578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1404C-35D1-4FF3-B6C8-FBFDD96C5D4A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578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1404C-35D1-4FF3-B6C8-FBFDD96C5D4A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578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1404C-35D1-4FF3-B6C8-FBFDD96C5D4A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578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1404C-35D1-4FF3-B6C8-FBFDD96C5D4A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578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1404C-35D1-4FF3-B6C8-FBFDD96C5D4A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5780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1404C-35D1-4FF3-B6C8-FBFDD96C5D4A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578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1404C-35D1-4FF3-B6C8-FBFDD96C5D4A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5780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1404C-35D1-4FF3-B6C8-FBFDD96C5D4A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578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4891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4163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9460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9071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7008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38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1577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671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1258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8728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3476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2CE90-33BF-47EA-B2DE-97CF0EE02F19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452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40.png"/><Relationship Id="rId12" Type="http://schemas.openxmlformats.org/officeDocument/2006/relationships/image" Target="../media/image1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15.png"/><Relationship Id="rId4" Type="http://schemas.openxmlformats.org/officeDocument/2006/relationships/image" Target="../media/image6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5.png"/><Relationship Id="rId7" Type="http://schemas.openxmlformats.org/officeDocument/2006/relationships/image" Target="../media/image40.png"/><Relationship Id="rId12" Type="http://schemas.openxmlformats.org/officeDocument/2006/relationships/image" Target="../media/image1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image" Target="../media/image15.png"/><Relationship Id="rId5" Type="http://schemas.openxmlformats.org/officeDocument/2006/relationships/image" Target="../media/image41.png"/><Relationship Id="rId10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openxmlformats.org/officeDocument/2006/relationships/image" Target="../media/image13.png"/><Relationship Id="rId1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image" Target="../media/image40.png"/><Relationship Id="rId3" Type="http://schemas.openxmlformats.org/officeDocument/2006/relationships/image" Target="../media/image37.png"/><Relationship Id="rId7" Type="http://schemas.openxmlformats.org/officeDocument/2006/relationships/image" Target="../media/image39.png"/><Relationship Id="rId12" Type="http://schemas.openxmlformats.org/officeDocument/2006/relationships/image" Target="../media/image17.png"/><Relationship Id="rId17" Type="http://schemas.openxmlformats.org/officeDocument/2006/relationships/image" Target="../media/image4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44.png"/><Relationship Id="rId19" Type="http://schemas.openxmlformats.org/officeDocument/2006/relationships/image" Target="../media/image41.png"/><Relationship Id="rId9" Type="http://schemas.openxmlformats.org/officeDocument/2006/relationships/image" Target="../media/image14.png"/><Relationship Id="rId14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18" Type="http://schemas.openxmlformats.org/officeDocument/2006/relationships/image" Target="../media/image40.png"/><Relationship Id="rId3" Type="http://schemas.openxmlformats.org/officeDocument/2006/relationships/image" Target="../media/image37.png"/><Relationship Id="rId21" Type="http://schemas.openxmlformats.org/officeDocument/2006/relationships/image" Target="../media/image43.png"/><Relationship Id="rId7" Type="http://schemas.openxmlformats.org/officeDocument/2006/relationships/image" Target="../media/image39.png"/><Relationship Id="rId17" Type="http://schemas.openxmlformats.org/officeDocument/2006/relationships/image" Target="../media/image47.png"/><Relationship Id="rId2" Type="http://schemas.openxmlformats.org/officeDocument/2006/relationships/notesSlide" Target="../notesSlides/notesSlide3.xml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9" Type="http://schemas.openxmlformats.org/officeDocument/2006/relationships/image" Target="../media/image48.png"/><Relationship Id="rId10" Type="http://schemas.openxmlformats.org/officeDocument/2006/relationships/image" Target="../media/image44.png"/><Relationship Id="rId9" Type="http://schemas.openxmlformats.org/officeDocument/2006/relationships/image" Target="../media/image14.png"/><Relationship Id="rId14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5.png"/><Relationship Id="rId8" Type="http://schemas.openxmlformats.org/officeDocument/2006/relationships/image" Target="../media/image13.png"/><Relationship Id="rId3" Type="http://schemas.openxmlformats.org/officeDocument/2006/relationships/image" Target="../media/image37.png"/><Relationship Id="rId7" Type="http://schemas.openxmlformats.org/officeDocument/2006/relationships/image" Target="../media/image39.png"/><Relationship Id="rId17" Type="http://schemas.openxmlformats.org/officeDocument/2006/relationships/image" Target="../media/image47.png"/><Relationship Id="rId25" Type="http://schemas.openxmlformats.org/officeDocument/2006/relationships/image" Target="../media/image54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24" Type="http://schemas.openxmlformats.org/officeDocument/2006/relationships/image" Target="../media/image53.png"/><Relationship Id="rId5" Type="http://schemas.openxmlformats.org/officeDocument/2006/relationships/image" Target="../media/image5.png"/><Relationship Id="rId23" Type="http://schemas.openxmlformats.org/officeDocument/2006/relationships/image" Target="../media/image52.png"/><Relationship Id="rId10" Type="http://schemas.openxmlformats.org/officeDocument/2006/relationships/image" Target="../media/image15.png"/><Relationship Id="rId22" Type="http://schemas.openxmlformats.org/officeDocument/2006/relationships/image" Target="../media/image40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7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18" Type="http://schemas.openxmlformats.org/officeDocument/2006/relationships/image" Target="../media/image40.png"/><Relationship Id="rId26" Type="http://schemas.openxmlformats.org/officeDocument/2006/relationships/image" Target="../media/image59.png"/><Relationship Id="rId8" Type="http://schemas.openxmlformats.org/officeDocument/2006/relationships/image" Target="../media/image13.png"/><Relationship Id="rId3" Type="http://schemas.openxmlformats.org/officeDocument/2006/relationships/image" Target="../media/image37.png"/><Relationship Id="rId21" Type="http://schemas.openxmlformats.org/officeDocument/2006/relationships/image" Target="../media/image54.png"/><Relationship Id="rId7" Type="http://schemas.openxmlformats.org/officeDocument/2006/relationships/image" Target="../media/image39.png"/><Relationship Id="rId17" Type="http://schemas.openxmlformats.org/officeDocument/2006/relationships/image" Target="../media/image47.png"/><Relationship Id="rId25" Type="http://schemas.openxmlformats.org/officeDocument/2006/relationships/image" Target="../media/image58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24" Type="http://schemas.openxmlformats.org/officeDocument/2006/relationships/image" Target="../media/image57.png"/><Relationship Id="rId5" Type="http://schemas.openxmlformats.org/officeDocument/2006/relationships/image" Target="../media/image5.png"/><Relationship Id="rId23" Type="http://schemas.openxmlformats.org/officeDocument/2006/relationships/image" Target="../media/image56.png"/><Relationship Id="rId19" Type="http://schemas.openxmlformats.org/officeDocument/2006/relationships/image" Target="../media/image52.png"/><Relationship Id="rId10" Type="http://schemas.openxmlformats.org/officeDocument/2006/relationships/image" Target="../media/image15.png"/><Relationship Id="rId22" Type="http://schemas.openxmlformats.org/officeDocument/2006/relationships/image" Target="../media/image55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7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5.png"/><Relationship Id="rId8" Type="http://schemas.openxmlformats.org/officeDocument/2006/relationships/image" Target="../media/image13.png"/><Relationship Id="rId3" Type="http://schemas.openxmlformats.org/officeDocument/2006/relationships/image" Target="../media/image37.png"/><Relationship Id="rId25" Type="http://schemas.openxmlformats.org/officeDocument/2006/relationships/image" Target="../media/image63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29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image" Target="../media/image510.png"/><Relationship Id="rId24" Type="http://schemas.openxmlformats.org/officeDocument/2006/relationships/image" Target="../media/image53.png"/><Relationship Id="rId32" Type="http://schemas.openxmlformats.org/officeDocument/2006/relationships/image" Target="../media/image43.png"/><Relationship Id="rId5" Type="http://schemas.openxmlformats.org/officeDocument/2006/relationships/image" Target="../media/image6.png"/><Relationship Id="rId23" Type="http://schemas.openxmlformats.org/officeDocument/2006/relationships/image" Target="../media/image52.png"/><Relationship Id="rId28" Type="http://schemas.openxmlformats.org/officeDocument/2006/relationships/image" Target="../media/image57.png"/><Relationship Id="rId10" Type="http://schemas.openxmlformats.org/officeDocument/2006/relationships/image" Target="../media/image500.png"/><Relationship Id="rId19" Type="http://schemas.openxmlformats.org/officeDocument/2006/relationships/image" Target="../media/image40.png"/><Relationship Id="rId31" Type="http://schemas.openxmlformats.org/officeDocument/2006/relationships/image" Target="../media/image15.png"/><Relationship Id="rId4" Type="http://schemas.openxmlformats.org/officeDocument/2006/relationships/image" Target="../media/image5.png"/><Relationship Id="rId22" Type="http://schemas.openxmlformats.org/officeDocument/2006/relationships/image" Target="../media/image62.png"/><Relationship Id="rId27" Type="http://schemas.openxmlformats.org/officeDocument/2006/relationships/image" Target="../media/image64.png"/><Relationship Id="rId30" Type="http://schemas.openxmlformats.org/officeDocument/2006/relationships/image" Target="../media/image5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3.png"/><Relationship Id="rId18" Type="http://schemas.openxmlformats.org/officeDocument/2006/relationships/image" Target="../media/image59.png"/><Relationship Id="rId26" Type="http://schemas.openxmlformats.org/officeDocument/2006/relationships/image" Target="../media/image13.png"/><Relationship Id="rId21" Type="http://schemas.openxmlformats.org/officeDocument/2006/relationships/image" Target="../media/image67.png"/><Relationship Id="rId7" Type="http://schemas.openxmlformats.org/officeDocument/2006/relationships/image" Target="../media/image40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5" Type="http://schemas.openxmlformats.org/officeDocument/2006/relationships/image" Target="../media/image49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57.png"/><Relationship Id="rId20" Type="http://schemas.openxmlformats.org/officeDocument/2006/relationships/image" Target="../media/image66.png"/><Relationship Id="rId29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image" Target="../media/image52.png"/><Relationship Id="rId24" Type="http://schemas.openxmlformats.org/officeDocument/2006/relationships/image" Target="../media/image70.png"/><Relationship Id="rId5" Type="http://schemas.openxmlformats.org/officeDocument/2006/relationships/image" Target="../media/image6.png"/><Relationship Id="rId15" Type="http://schemas.openxmlformats.org/officeDocument/2006/relationships/image" Target="../media/image64.png"/><Relationship Id="rId23" Type="http://schemas.openxmlformats.org/officeDocument/2006/relationships/image" Target="../media/image69.png"/><Relationship Id="rId28" Type="http://schemas.openxmlformats.org/officeDocument/2006/relationships/image" Target="../media/image15.png"/><Relationship Id="rId10" Type="http://schemas.openxmlformats.org/officeDocument/2006/relationships/image" Target="../media/image62.png"/><Relationship Id="rId19" Type="http://schemas.openxmlformats.org/officeDocument/2006/relationships/image" Target="../media/image65.png"/><Relationship Id="rId31" Type="http://schemas.openxmlformats.org/officeDocument/2006/relationships/image" Target="../media/image43.png"/><Relationship Id="rId4" Type="http://schemas.openxmlformats.org/officeDocument/2006/relationships/image" Target="../media/image5.png"/><Relationship Id="rId14" Type="http://schemas.openxmlformats.org/officeDocument/2006/relationships/image" Target="../media/image55.png"/><Relationship Id="rId22" Type="http://schemas.openxmlformats.org/officeDocument/2006/relationships/image" Target="../media/image68.png"/><Relationship Id="rId27" Type="http://schemas.openxmlformats.org/officeDocument/2006/relationships/image" Target="../media/image14.png"/><Relationship Id="rId30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4.png"/><Relationship Id="rId18" Type="http://schemas.openxmlformats.org/officeDocument/2006/relationships/image" Target="../media/image82.png"/><Relationship Id="rId26" Type="http://schemas.openxmlformats.org/officeDocument/2006/relationships/image" Target="../media/image87.png"/><Relationship Id="rId3" Type="http://schemas.openxmlformats.org/officeDocument/2006/relationships/image" Target="../media/image50.png"/><Relationship Id="rId21" Type="http://schemas.openxmlformats.org/officeDocument/2006/relationships/image" Target="../media/image70.png"/><Relationship Id="rId7" Type="http://schemas.openxmlformats.org/officeDocument/2006/relationships/image" Target="../media/image71.png"/><Relationship Id="rId12" Type="http://schemas.openxmlformats.org/officeDocument/2006/relationships/image" Target="../media/image63.png"/><Relationship Id="rId17" Type="http://schemas.openxmlformats.org/officeDocument/2006/relationships/image" Target="../media/image76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75.png"/><Relationship Id="rId20" Type="http://schemas.openxmlformats.org/officeDocument/2006/relationships/image" Target="../media/image83.png"/><Relationship Id="rId29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15" Type="http://schemas.openxmlformats.org/officeDocument/2006/relationships/image" Target="../media/image57.png"/><Relationship Id="rId23" Type="http://schemas.openxmlformats.org/officeDocument/2006/relationships/image" Target="../media/image78.png"/><Relationship Id="rId28" Type="http://schemas.openxmlformats.org/officeDocument/2006/relationships/image" Target="../media/image65.png"/><Relationship Id="rId19" Type="http://schemas.openxmlformats.org/officeDocument/2006/relationships/image" Target="../media/image67.png"/><Relationship Id="rId31" Type="http://schemas.openxmlformats.org/officeDocument/2006/relationships/image" Target="../media/image81.png"/><Relationship Id="rId4" Type="http://schemas.openxmlformats.org/officeDocument/2006/relationships/image" Target="../media/image51.png"/><Relationship Id="rId9" Type="http://schemas.openxmlformats.org/officeDocument/2006/relationships/image" Target="../media/image73.png"/><Relationship Id="rId14" Type="http://schemas.openxmlformats.org/officeDocument/2006/relationships/image" Target="../media/image64.png"/><Relationship Id="rId22" Type="http://schemas.openxmlformats.org/officeDocument/2006/relationships/image" Target="../media/image77.png"/><Relationship Id="rId27" Type="http://schemas.openxmlformats.org/officeDocument/2006/relationships/image" Target="../media/image79.png"/><Relationship Id="rId30" Type="http://schemas.openxmlformats.org/officeDocument/2006/relationships/image" Target="../media/image8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4.png"/><Relationship Id="rId18" Type="http://schemas.openxmlformats.org/officeDocument/2006/relationships/image" Target="../media/image82.png"/><Relationship Id="rId26" Type="http://schemas.openxmlformats.org/officeDocument/2006/relationships/image" Target="../media/image87.png"/><Relationship Id="rId3" Type="http://schemas.openxmlformats.org/officeDocument/2006/relationships/image" Target="../media/image50.png"/><Relationship Id="rId21" Type="http://schemas.openxmlformats.org/officeDocument/2006/relationships/image" Target="../media/image70.png"/><Relationship Id="rId7" Type="http://schemas.openxmlformats.org/officeDocument/2006/relationships/image" Target="../media/image71.png"/><Relationship Id="rId12" Type="http://schemas.openxmlformats.org/officeDocument/2006/relationships/image" Target="../media/image63.png"/><Relationship Id="rId17" Type="http://schemas.openxmlformats.org/officeDocument/2006/relationships/image" Target="../media/image76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75.png"/><Relationship Id="rId20" Type="http://schemas.openxmlformats.org/officeDocument/2006/relationships/image" Target="../media/image83.png"/><Relationship Id="rId29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32" Type="http://schemas.openxmlformats.org/officeDocument/2006/relationships/image" Target="../media/image84.png"/><Relationship Id="rId5" Type="http://schemas.openxmlformats.org/officeDocument/2006/relationships/image" Target="../media/image60.png"/><Relationship Id="rId15" Type="http://schemas.openxmlformats.org/officeDocument/2006/relationships/image" Target="../media/image57.png"/><Relationship Id="rId23" Type="http://schemas.openxmlformats.org/officeDocument/2006/relationships/image" Target="../media/image78.png"/><Relationship Id="rId28" Type="http://schemas.openxmlformats.org/officeDocument/2006/relationships/image" Target="../media/image65.png"/><Relationship Id="rId19" Type="http://schemas.openxmlformats.org/officeDocument/2006/relationships/image" Target="../media/image67.png"/><Relationship Id="rId31" Type="http://schemas.openxmlformats.org/officeDocument/2006/relationships/image" Target="../media/image81.png"/><Relationship Id="rId4" Type="http://schemas.openxmlformats.org/officeDocument/2006/relationships/image" Target="../media/image51.png"/><Relationship Id="rId9" Type="http://schemas.openxmlformats.org/officeDocument/2006/relationships/image" Target="../media/image73.png"/><Relationship Id="rId14" Type="http://schemas.openxmlformats.org/officeDocument/2006/relationships/image" Target="../media/image64.png"/><Relationship Id="rId22" Type="http://schemas.openxmlformats.org/officeDocument/2006/relationships/image" Target="../media/image77.png"/><Relationship Id="rId27" Type="http://schemas.openxmlformats.org/officeDocument/2006/relationships/image" Target="../media/image79.png"/><Relationship Id="rId30" Type="http://schemas.openxmlformats.org/officeDocument/2006/relationships/image" Target="../media/image8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90.png"/><Relationship Id="rId18" Type="http://schemas.openxmlformats.org/officeDocument/2006/relationships/image" Target="../media/image82.png"/><Relationship Id="rId26" Type="http://schemas.openxmlformats.org/officeDocument/2006/relationships/image" Target="../media/image88.png"/><Relationship Id="rId3" Type="http://schemas.openxmlformats.org/officeDocument/2006/relationships/image" Target="../media/image720.png"/><Relationship Id="rId21" Type="http://schemas.openxmlformats.org/officeDocument/2006/relationships/image" Target="../media/image70.png"/><Relationship Id="rId12" Type="http://schemas.openxmlformats.org/officeDocument/2006/relationships/image" Target="../media/image63.png"/><Relationship Id="rId17" Type="http://schemas.openxmlformats.org/officeDocument/2006/relationships/image" Target="../media/image86.png"/><Relationship Id="rId25" Type="http://schemas.openxmlformats.org/officeDocument/2006/relationships/image" Target="../media/image87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85.png"/><Relationship Id="rId20" Type="http://schemas.openxmlformats.org/officeDocument/2006/relationships/image" Target="../media/image83.png"/><Relationship Id="rId29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0.png"/><Relationship Id="rId11" Type="http://schemas.openxmlformats.org/officeDocument/2006/relationships/image" Target="../media/image780.png"/><Relationship Id="rId32" Type="http://schemas.openxmlformats.org/officeDocument/2006/relationships/image" Target="../media/image91.png"/><Relationship Id="rId5" Type="http://schemas.openxmlformats.org/officeDocument/2006/relationships/image" Target="../media/image740.png"/><Relationship Id="rId15" Type="http://schemas.openxmlformats.org/officeDocument/2006/relationships/image" Target="../media/image57.png"/><Relationship Id="rId28" Type="http://schemas.openxmlformats.org/officeDocument/2006/relationships/image" Target="../media/image89.png"/><Relationship Id="rId10" Type="http://schemas.openxmlformats.org/officeDocument/2006/relationships/image" Target="../media/image770.png"/><Relationship Id="rId19" Type="http://schemas.openxmlformats.org/officeDocument/2006/relationships/image" Target="../media/image67.png"/><Relationship Id="rId31" Type="http://schemas.openxmlformats.org/officeDocument/2006/relationships/image" Target="../media/image90.png"/><Relationship Id="rId4" Type="http://schemas.openxmlformats.org/officeDocument/2006/relationships/image" Target="../media/image730.png"/><Relationship Id="rId14" Type="http://schemas.openxmlformats.org/officeDocument/2006/relationships/image" Target="../media/image64.png"/><Relationship Id="rId27" Type="http://schemas.openxmlformats.org/officeDocument/2006/relationships/image" Target="../media/image65.png"/><Relationship Id="rId30" Type="http://schemas.openxmlformats.org/officeDocument/2006/relationships/image" Target="../media/image81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90.png"/><Relationship Id="rId18" Type="http://schemas.openxmlformats.org/officeDocument/2006/relationships/image" Target="../media/image82.png"/><Relationship Id="rId26" Type="http://schemas.openxmlformats.org/officeDocument/2006/relationships/image" Target="../media/image88.png"/><Relationship Id="rId3" Type="http://schemas.openxmlformats.org/officeDocument/2006/relationships/image" Target="../media/image720.png"/><Relationship Id="rId21" Type="http://schemas.openxmlformats.org/officeDocument/2006/relationships/image" Target="../media/image70.png"/><Relationship Id="rId12" Type="http://schemas.openxmlformats.org/officeDocument/2006/relationships/image" Target="../media/image63.png"/><Relationship Id="rId17" Type="http://schemas.openxmlformats.org/officeDocument/2006/relationships/image" Target="../media/image810.png"/><Relationship Id="rId25" Type="http://schemas.openxmlformats.org/officeDocument/2006/relationships/image" Target="../media/image87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800.png"/><Relationship Id="rId20" Type="http://schemas.openxmlformats.org/officeDocument/2006/relationships/image" Target="../media/image83.png"/><Relationship Id="rId29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0.png"/><Relationship Id="rId11" Type="http://schemas.openxmlformats.org/officeDocument/2006/relationships/image" Target="../media/image780.png"/><Relationship Id="rId5" Type="http://schemas.openxmlformats.org/officeDocument/2006/relationships/image" Target="../media/image740.png"/><Relationship Id="rId15" Type="http://schemas.openxmlformats.org/officeDocument/2006/relationships/image" Target="../media/image57.png"/><Relationship Id="rId28" Type="http://schemas.openxmlformats.org/officeDocument/2006/relationships/image" Target="../media/image92.png"/><Relationship Id="rId10" Type="http://schemas.openxmlformats.org/officeDocument/2006/relationships/image" Target="../media/image770.png"/><Relationship Id="rId19" Type="http://schemas.openxmlformats.org/officeDocument/2006/relationships/image" Target="../media/image67.png"/><Relationship Id="rId31" Type="http://schemas.openxmlformats.org/officeDocument/2006/relationships/image" Target="../media/image93.png"/><Relationship Id="rId4" Type="http://schemas.openxmlformats.org/officeDocument/2006/relationships/image" Target="../media/image730.png"/><Relationship Id="rId14" Type="http://schemas.openxmlformats.org/officeDocument/2006/relationships/image" Target="../media/image64.png"/><Relationship Id="rId27" Type="http://schemas.openxmlformats.org/officeDocument/2006/relationships/image" Target="../media/image65.png"/><Relationship Id="rId30" Type="http://schemas.openxmlformats.org/officeDocument/2006/relationships/image" Target="../media/image90.png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90.png"/><Relationship Id="rId18" Type="http://schemas.openxmlformats.org/officeDocument/2006/relationships/image" Target="../media/image82.png"/><Relationship Id="rId26" Type="http://schemas.openxmlformats.org/officeDocument/2006/relationships/image" Target="../media/image88.png"/><Relationship Id="rId3" Type="http://schemas.openxmlformats.org/officeDocument/2006/relationships/image" Target="../media/image720.png"/><Relationship Id="rId21" Type="http://schemas.openxmlformats.org/officeDocument/2006/relationships/image" Target="../media/image70.png"/><Relationship Id="rId12" Type="http://schemas.openxmlformats.org/officeDocument/2006/relationships/image" Target="../media/image63.png"/><Relationship Id="rId17" Type="http://schemas.openxmlformats.org/officeDocument/2006/relationships/image" Target="../media/image810.png"/><Relationship Id="rId25" Type="http://schemas.openxmlformats.org/officeDocument/2006/relationships/image" Target="../media/image87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800.png"/><Relationship Id="rId20" Type="http://schemas.openxmlformats.org/officeDocument/2006/relationships/image" Target="../media/image83.png"/><Relationship Id="rId29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0.png"/><Relationship Id="rId11" Type="http://schemas.openxmlformats.org/officeDocument/2006/relationships/image" Target="../media/image780.png"/><Relationship Id="rId5" Type="http://schemas.openxmlformats.org/officeDocument/2006/relationships/image" Target="../media/image740.png"/><Relationship Id="rId15" Type="http://schemas.openxmlformats.org/officeDocument/2006/relationships/image" Target="../media/image57.png"/><Relationship Id="rId28" Type="http://schemas.openxmlformats.org/officeDocument/2006/relationships/image" Target="../media/image49.png"/><Relationship Id="rId10" Type="http://schemas.openxmlformats.org/officeDocument/2006/relationships/image" Target="../media/image770.png"/><Relationship Id="rId19" Type="http://schemas.openxmlformats.org/officeDocument/2006/relationships/image" Target="../media/image67.png"/><Relationship Id="rId4" Type="http://schemas.openxmlformats.org/officeDocument/2006/relationships/image" Target="../media/image730.png"/><Relationship Id="rId14" Type="http://schemas.openxmlformats.org/officeDocument/2006/relationships/image" Target="../media/image64.png"/><Relationship Id="rId27" Type="http://schemas.openxmlformats.org/officeDocument/2006/relationships/image" Target="../media/image65.png"/><Relationship Id="rId30" Type="http://schemas.openxmlformats.org/officeDocument/2006/relationships/image" Target="../media/image93.png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90.png"/><Relationship Id="rId18" Type="http://schemas.openxmlformats.org/officeDocument/2006/relationships/image" Target="../media/image82.png"/><Relationship Id="rId26" Type="http://schemas.openxmlformats.org/officeDocument/2006/relationships/image" Target="../media/image88.png"/><Relationship Id="rId3" Type="http://schemas.openxmlformats.org/officeDocument/2006/relationships/image" Target="../media/image720.png"/><Relationship Id="rId21" Type="http://schemas.openxmlformats.org/officeDocument/2006/relationships/image" Target="../media/image70.png"/><Relationship Id="rId12" Type="http://schemas.openxmlformats.org/officeDocument/2006/relationships/image" Target="../media/image63.png"/><Relationship Id="rId17" Type="http://schemas.openxmlformats.org/officeDocument/2006/relationships/image" Target="../media/image810.png"/><Relationship Id="rId25" Type="http://schemas.openxmlformats.org/officeDocument/2006/relationships/image" Target="../media/image87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800.png"/><Relationship Id="rId20" Type="http://schemas.openxmlformats.org/officeDocument/2006/relationships/image" Target="../media/image83.png"/><Relationship Id="rId29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0.png"/><Relationship Id="rId11" Type="http://schemas.openxmlformats.org/officeDocument/2006/relationships/image" Target="../media/image780.png"/><Relationship Id="rId5" Type="http://schemas.openxmlformats.org/officeDocument/2006/relationships/image" Target="../media/image740.png"/><Relationship Id="rId15" Type="http://schemas.openxmlformats.org/officeDocument/2006/relationships/image" Target="../media/image57.png"/><Relationship Id="rId28" Type="http://schemas.openxmlformats.org/officeDocument/2006/relationships/image" Target="../media/image49.png"/><Relationship Id="rId10" Type="http://schemas.openxmlformats.org/officeDocument/2006/relationships/image" Target="../media/image770.png"/><Relationship Id="rId19" Type="http://schemas.openxmlformats.org/officeDocument/2006/relationships/image" Target="../media/image67.png"/><Relationship Id="rId31" Type="http://schemas.openxmlformats.org/officeDocument/2006/relationships/image" Target="../media/image93.png"/><Relationship Id="rId4" Type="http://schemas.openxmlformats.org/officeDocument/2006/relationships/image" Target="../media/image730.png"/><Relationship Id="rId14" Type="http://schemas.openxmlformats.org/officeDocument/2006/relationships/image" Target="../media/image64.png"/><Relationship Id="rId27" Type="http://schemas.openxmlformats.org/officeDocument/2006/relationships/image" Target="../media/image65.png"/><Relationship Id="rId30" Type="http://schemas.openxmlformats.org/officeDocument/2006/relationships/image" Target="../media/image9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6.png"/><Relationship Id="rId7" Type="http://schemas.openxmlformats.org/officeDocument/2006/relationships/image" Target="../media/image21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5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10.png"/><Relationship Id="rId5" Type="http://schemas.openxmlformats.org/officeDocument/2006/relationships/image" Target="../media/image8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7.png"/><Relationship Id="rId9" Type="http://schemas.openxmlformats.org/officeDocument/2006/relationships/image" Target="../media/image23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12.png"/><Relationship Id="rId26" Type="http://schemas.openxmlformats.org/officeDocument/2006/relationships/image" Target="../media/image16.png"/><Relationship Id="rId3" Type="http://schemas.openxmlformats.org/officeDocument/2006/relationships/image" Target="../media/image6.png"/><Relationship Id="rId21" Type="http://schemas.openxmlformats.org/officeDocument/2006/relationships/image" Target="../media/image31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11.png"/><Relationship Id="rId25" Type="http://schemas.openxmlformats.org/officeDocument/2006/relationships/image" Target="../media/image15.png"/><Relationship Id="rId2" Type="http://schemas.openxmlformats.org/officeDocument/2006/relationships/image" Target="../media/image5.png"/><Relationship Id="rId16" Type="http://schemas.openxmlformats.org/officeDocument/2006/relationships/image" Target="../media/image10.png"/><Relationship Id="rId20" Type="http://schemas.openxmlformats.org/officeDocument/2006/relationships/image" Target="../media/image30.png"/><Relationship Id="rId29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24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image" Target="../media/image18.png"/><Relationship Id="rId10" Type="http://schemas.openxmlformats.org/officeDocument/2006/relationships/image" Target="../media/image24.png"/><Relationship Id="rId19" Type="http://schemas.openxmlformats.org/officeDocument/2006/relationships/image" Target="../media/image29.png"/><Relationship Id="rId4" Type="http://schemas.openxmlformats.org/officeDocument/2006/relationships/image" Target="../media/image7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Relationship Id="rId22" Type="http://schemas.openxmlformats.org/officeDocument/2006/relationships/image" Target="../media/image32.png"/><Relationship Id="rId27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6.png"/><Relationship Id="rId26" Type="http://schemas.openxmlformats.org/officeDocument/2006/relationships/image" Target="../media/image32.png"/><Relationship Id="rId3" Type="http://schemas.openxmlformats.org/officeDocument/2006/relationships/image" Target="../media/image6.png"/><Relationship Id="rId21" Type="http://schemas.openxmlformats.org/officeDocument/2006/relationships/image" Target="../media/image11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5.png"/><Relationship Id="rId25" Type="http://schemas.openxmlformats.org/officeDocument/2006/relationships/image" Target="../media/image31.png"/><Relationship Id="rId33" Type="http://schemas.openxmlformats.org/officeDocument/2006/relationships/image" Target="../media/image19.png"/><Relationship Id="rId2" Type="http://schemas.openxmlformats.org/officeDocument/2006/relationships/image" Target="../media/image5.png"/><Relationship Id="rId16" Type="http://schemas.openxmlformats.org/officeDocument/2006/relationships/image" Target="../media/image34.png"/><Relationship Id="rId20" Type="http://schemas.openxmlformats.org/officeDocument/2006/relationships/image" Target="../media/image10.png"/><Relationship Id="rId29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24" Type="http://schemas.openxmlformats.org/officeDocument/2006/relationships/image" Target="../media/image30.png"/><Relationship Id="rId32" Type="http://schemas.openxmlformats.org/officeDocument/2006/relationships/image" Target="../media/image18.png"/><Relationship Id="rId5" Type="http://schemas.openxmlformats.org/officeDocument/2006/relationships/image" Target="../media/image8.png"/><Relationship Id="rId15" Type="http://schemas.openxmlformats.org/officeDocument/2006/relationships/image" Target="../media/image33.png"/><Relationship Id="rId23" Type="http://schemas.openxmlformats.org/officeDocument/2006/relationships/image" Target="../media/image29.png"/><Relationship Id="rId28" Type="http://schemas.openxmlformats.org/officeDocument/2006/relationships/image" Target="../media/image14.png"/><Relationship Id="rId10" Type="http://schemas.openxmlformats.org/officeDocument/2006/relationships/image" Target="../media/image24.png"/><Relationship Id="rId19" Type="http://schemas.openxmlformats.org/officeDocument/2006/relationships/image" Target="../media/image9.png"/><Relationship Id="rId31" Type="http://schemas.openxmlformats.org/officeDocument/2006/relationships/image" Target="../media/image17.png"/><Relationship Id="rId4" Type="http://schemas.openxmlformats.org/officeDocument/2006/relationships/image" Target="../media/image7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Relationship Id="rId22" Type="http://schemas.openxmlformats.org/officeDocument/2006/relationships/image" Target="../media/image12.png"/><Relationship Id="rId27" Type="http://schemas.openxmlformats.org/officeDocument/2006/relationships/image" Target="../media/image13.png"/><Relationship Id="rId30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4.png"/><Relationship Id="rId26" Type="http://schemas.openxmlformats.org/officeDocument/2006/relationships/image" Target="../media/image18.png"/><Relationship Id="rId3" Type="http://schemas.openxmlformats.org/officeDocument/2006/relationships/image" Target="../media/image5.png"/><Relationship Id="rId21" Type="http://schemas.openxmlformats.org/officeDocument/2006/relationships/image" Target="../media/image13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3.png"/><Relationship Id="rId25" Type="http://schemas.openxmlformats.org/officeDocument/2006/relationships/image" Target="../media/image17.png"/><Relationship Id="rId2" Type="http://schemas.openxmlformats.org/officeDocument/2006/relationships/image" Target="../media/image37.png"/><Relationship Id="rId16" Type="http://schemas.openxmlformats.org/officeDocument/2006/relationships/image" Target="../media/image38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24.png"/><Relationship Id="rId24" Type="http://schemas.openxmlformats.org/officeDocument/2006/relationships/image" Target="../media/image16.png"/><Relationship Id="rId5" Type="http://schemas.openxmlformats.org/officeDocument/2006/relationships/image" Target="../media/image7.png"/><Relationship Id="rId15" Type="http://schemas.openxmlformats.org/officeDocument/2006/relationships/image" Target="../media/image28.png"/><Relationship Id="rId23" Type="http://schemas.openxmlformats.org/officeDocument/2006/relationships/image" Target="../media/image15.png"/><Relationship Id="rId10" Type="http://schemas.openxmlformats.org/officeDocument/2006/relationships/image" Target="../media/image23.png"/><Relationship Id="rId19" Type="http://schemas.openxmlformats.org/officeDocument/2006/relationships/image" Target="../media/image35.png"/><Relationship Id="rId4" Type="http://schemas.openxmlformats.org/officeDocument/2006/relationships/image" Target="../media/image6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Relationship Id="rId22" Type="http://schemas.openxmlformats.org/officeDocument/2006/relationships/image" Target="../media/image14.png"/><Relationship Id="rId27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33.png"/><Relationship Id="rId18" Type="http://schemas.openxmlformats.org/officeDocument/2006/relationships/image" Target="../media/image13.png"/><Relationship Id="rId26" Type="http://schemas.openxmlformats.org/officeDocument/2006/relationships/image" Target="../media/image6.png"/><Relationship Id="rId3" Type="http://schemas.openxmlformats.org/officeDocument/2006/relationships/image" Target="../media/image8.png"/><Relationship Id="rId21" Type="http://schemas.openxmlformats.org/officeDocument/2006/relationships/image" Target="../media/image16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7.png"/><Relationship Id="rId25" Type="http://schemas.openxmlformats.org/officeDocument/2006/relationships/image" Target="../media/image5.png"/><Relationship Id="rId2" Type="http://schemas.openxmlformats.org/officeDocument/2006/relationships/image" Target="../media/image7.png"/><Relationship Id="rId16" Type="http://schemas.openxmlformats.org/officeDocument/2006/relationships/image" Target="../media/image36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24" Type="http://schemas.openxmlformats.org/officeDocument/2006/relationships/image" Target="../media/image19.png"/><Relationship Id="rId5" Type="http://schemas.openxmlformats.org/officeDocument/2006/relationships/image" Target="../media/image21.png"/><Relationship Id="rId15" Type="http://schemas.openxmlformats.org/officeDocument/2006/relationships/image" Target="../media/image35.png"/><Relationship Id="rId23" Type="http://schemas.openxmlformats.org/officeDocument/2006/relationships/image" Target="../media/image18.png"/><Relationship Id="rId10" Type="http://schemas.openxmlformats.org/officeDocument/2006/relationships/image" Target="../media/image26.png"/><Relationship Id="rId19" Type="http://schemas.openxmlformats.org/officeDocument/2006/relationships/image" Target="../media/image14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4.png"/><Relationship Id="rId22" Type="http://schemas.openxmlformats.org/officeDocument/2006/relationships/image" Target="../media/image17.png"/><Relationship Id="rId27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40.png"/><Relationship Id="rId12" Type="http://schemas.openxmlformats.org/officeDocument/2006/relationships/image" Target="../media/image1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15.png"/><Relationship Id="rId4" Type="http://schemas.openxmlformats.org/officeDocument/2006/relationships/image" Target="../media/image6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06084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Camada equivalente aplicada ao processamento e interpretação de dados de campos potenciais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764632"/>
            <a:ext cx="6400800" cy="1752600"/>
          </a:xfrm>
        </p:spPr>
        <p:txBody>
          <a:bodyPr/>
          <a:lstStyle/>
          <a:p>
            <a:r>
              <a:rPr lang="pt-BR" dirty="0" smtClean="0"/>
              <a:t>Vanderlei C. Oliveira Jr.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509120"/>
            <a:ext cx="2251714" cy="191836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959440" y="4583559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2016</a:t>
            </a:r>
            <a:endParaRPr lang="pt-BR" sz="28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157192"/>
            <a:ext cx="1562456" cy="10543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79" y="260648"/>
            <a:ext cx="3600000" cy="72776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73779"/>
            <a:ext cx="3600000" cy="90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45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Imagem 9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713" y="3294398"/>
            <a:ext cx="4079464" cy="352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63350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63350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5062874" y="1988840"/>
                <a:ext cx="3629263" cy="916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limLoc m:val="undOvr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b="0" i="1" smtClean="0">
                              <a:latin typeface="Cambria Math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nary>
                                <m:naryPr>
                                  <m:limLoc m:val="undOvr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pt-BR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  <a:ea typeface="Cambria Math"/>
                                        </a:rPr>
                                        <m:t>𝜌</m:t>
                                      </m:r>
                                      <m:r>
                                        <a:rPr lang="pt-BR" b="0" i="1" smtClean="0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̃"/>
                                          <m:ctrlPr>
                                            <a:rPr lang="pt-BR" i="1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i="1">
                                              <a:latin typeface="Cambria Math"/>
                                              <a:ea typeface="Cambria Math"/>
                                            </a:rPr>
                                            <m:t>𝜌</m:t>
                                          </m:r>
                                        </m:e>
                                      </m:acc>
                                    </m:e>
                                  </m:d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𝛻</m:t>
                                  </m:r>
                                  <m:f>
                                    <m:f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i="1">
                                          <a:latin typeface="Cambria Math"/>
                                          <a:ea typeface="Cambria Math"/>
                                        </a:rPr>
                                        <m:t>ℓ</m:t>
                                      </m:r>
                                    </m:den>
                                  </m:f>
                                  <m:r>
                                    <a:rPr lang="pt-BR" i="1">
                                      <a:latin typeface="Cambria Math"/>
                                    </a:rPr>
                                    <m:t>𝑑𝑣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874" y="1988840"/>
                <a:ext cx="3629263" cy="91653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CaixaDeTexto 28"/>
          <p:cNvSpPr txBox="1"/>
          <p:nvPr/>
        </p:nvSpPr>
        <p:spPr>
          <a:xfrm>
            <a:off x="4942682" y="2833772"/>
            <a:ext cx="3877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Representa a atração gravitacional exercida pelas </a:t>
            </a:r>
            <a:r>
              <a:rPr lang="pt-BR" sz="1400" b="1" dirty="0" smtClean="0"/>
              <a:t>massas anômalas</a:t>
            </a:r>
            <a:r>
              <a:rPr lang="pt-BR" sz="1400" dirty="0" smtClean="0"/>
              <a:t> ou </a:t>
            </a:r>
            <a:r>
              <a:rPr lang="pt-BR" sz="1400" b="1" dirty="0" smtClean="0"/>
              <a:t>fontes gravimétricas</a:t>
            </a:r>
            <a:r>
              <a:rPr lang="pt-BR" sz="1400" dirty="0" smtClean="0"/>
              <a:t>!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ângulo 33"/>
              <p:cNvSpPr/>
              <p:nvPr/>
            </p:nvSpPr>
            <p:spPr>
              <a:xfrm>
                <a:off x="2423913" y="282840"/>
                <a:ext cx="22200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4" name="Retângulo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913" y="282840"/>
                <a:ext cx="2220095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/>
              <p:cNvSpPr txBox="1"/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≫</m:t>
                      </m:r>
                      <m:d>
                        <m:dPr>
                          <m:begChr m:val="‖"/>
                          <m:endChr m:val="‖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2400" b="1">
                                  <a:latin typeface="Cambria Math"/>
                                  <a:ea typeface="Cambria Math"/>
                                </a:rPr>
                                <m:t>𝛅</m:t>
                              </m:r>
                              <m:r>
                                <a:rPr lang="pt-BR" sz="2400" b="1">
                                  <a:latin typeface="Cambria Math"/>
                                  <a:ea typeface="Cambria Math"/>
                                </a:rPr>
                                <m:t>𝐠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CaixaDeTexto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blipFill rotWithShape="1">
                <a:blip r:embed="rId7"/>
                <a:stretch>
                  <a:fillRect l="-683"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CaixaDeTexto 60"/>
          <p:cNvSpPr txBox="1"/>
          <p:nvPr/>
        </p:nvSpPr>
        <p:spPr>
          <a:xfrm>
            <a:off x="2466460" y="1628800"/>
            <a:ext cx="2143099" cy="630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Condição observada</a:t>
            </a:r>
          </a:p>
          <a:p>
            <a:pPr algn="ctr"/>
            <a:r>
              <a:rPr lang="pt-BR" dirty="0" smtClean="0"/>
              <a:t>na prática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5357604" y="1196752"/>
            <a:ext cx="30398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Esta integral pode ser reescrita de tal forma que represente o efeito de cada fonte, separadamente </a:t>
            </a:r>
            <a:endParaRPr lang="pt-BR" sz="1400" dirty="0"/>
          </a:p>
        </p:txBody>
      </p:sp>
      <p:grpSp>
        <p:nvGrpSpPr>
          <p:cNvPr id="35" name="Grupo 34"/>
          <p:cNvGrpSpPr/>
          <p:nvPr/>
        </p:nvGrpSpPr>
        <p:grpSpPr>
          <a:xfrm>
            <a:off x="7606908" y="3409255"/>
            <a:ext cx="1451367" cy="1183170"/>
            <a:chOff x="7606908" y="3409255"/>
            <a:chExt cx="1451367" cy="1183170"/>
          </a:xfrm>
        </p:grpSpPr>
        <p:cxnSp>
          <p:nvCxnSpPr>
            <p:cNvPr id="36" name="Conector reto 35"/>
            <p:cNvCxnSpPr/>
            <p:nvPr/>
          </p:nvCxnSpPr>
          <p:spPr>
            <a:xfrm rot="240000" flipV="1">
              <a:off x="8479186" y="3675766"/>
              <a:ext cx="3276" cy="648000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Forma livre 36"/>
            <p:cNvSpPr/>
            <p:nvPr/>
          </p:nvSpPr>
          <p:spPr>
            <a:xfrm rot="561971">
              <a:off x="7896225" y="3666620"/>
              <a:ext cx="1162050" cy="143205"/>
            </a:xfrm>
            <a:custGeom>
              <a:avLst/>
              <a:gdLst>
                <a:gd name="connsiteX0" fmla="*/ 0 w 1162050"/>
                <a:gd name="connsiteY0" fmla="*/ 134040 h 143205"/>
                <a:gd name="connsiteX1" fmla="*/ 171450 w 1162050"/>
                <a:gd name="connsiteY1" fmla="*/ 134040 h 143205"/>
                <a:gd name="connsiteX2" fmla="*/ 419100 w 1162050"/>
                <a:gd name="connsiteY2" fmla="*/ 38790 h 143205"/>
                <a:gd name="connsiteX3" fmla="*/ 762000 w 1162050"/>
                <a:gd name="connsiteY3" fmla="*/ 690 h 143205"/>
                <a:gd name="connsiteX4" fmla="*/ 1009650 w 1162050"/>
                <a:gd name="connsiteY4" fmla="*/ 67365 h 143205"/>
                <a:gd name="connsiteX5" fmla="*/ 1162050 w 1162050"/>
                <a:gd name="connsiteY5" fmla="*/ 124515 h 143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2050" h="143205">
                  <a:moveTo>
                    <a:pt x="0" y="134040"/>
                  </a:moveTo>
                  <a:cubicBezTo>
                    <a:pt x="50800" y="141977"/>
                    <a:pt x="101600" y="149915"/>
                    <a:pt x="171450" y="134040"/>
                  </a:cubicBezTo>
                  <a:cubicBezTo>
                    <a:pt x="241300" y="118165"/>
                    <a:pt x="320675" y="61015"/>
                    <a:pt x="419100" y="38790"/>
                  </a:cubicBezTo>
                  <a:cubicBezTo>
                    <a:pt x="517525" y="16565"/>
                    <a:pt x="663575" y="-4072"/>
                    <a:pt x="762000" y="690"/>
                  </a:cubicBezTo>
                  <a:cubicBezTo>
                    <a:pt x="860425" y="5452"/>
                    <a:pt x="942975" y="46728"/>
                    <a:pt x="1009650" y="67365"/>
                  </a:cubicBezTo>
                  <a:cubicBezTo>
                    <a:pt x="1076325" y="88002"/>
                    <a:pt x="1119187" y="106258"/>
                    <a:pt x="1162050" y="12451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Elipse 37"/>
            <p:cNvSpPr/>
            <p:nvPr/>
          </p:nvSpPr>
          <p:spPr>
            <a:xfrm>
              <a:off x="8481576" y="3655648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Forma livre 38"/>
            <p:cNvSpPr/>
            <p:nvPr/>
          </p:nvSpPr>
          <p:spPr>
            <a:xfrm>
              <a:off x="7962900" y="4303668"/>
              <a:ext cx="1047750" cy="76200"/>
            </a:xfrm>
            <a:custGeom>
              <a:avLst/>
              <a:gdLst>
                <a:gd name="connsiteX0" fmla="*/ 1047750 w 1047750"/>
                <a:gd name="connsiteY0" fmla="*/ 76200 h 76200"/>
                <a:gd name="connsiteX1" fmla="*/ 533400 w 1047750"/>
                <a:gd name="connsiteY1" fmla="*/ 19050 h 76200"/>
                <a:gd name="connsiteX2" fmla="*/ 0 w 1047750"/>
                <a:gd name="connsiteY2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0" h="76200">
                  <a:moveTo>
                    <a:pt x="1047750" y="76200"/>
                  </a:moveTo>
                  <a:cubicBezTo>
                    <a:pt x="877887" y="53975"/>
                    <a:pt x="708025" y="31750"/>
                    <a:pt x="533400" y="19050"/>
                  </a:cubicBezTo>
                  <a:cubicBezTo>
                    <a:pt x="358775" y="6350"/>
                    <a:pt x="179387" y="3175"/>
                    <a:pt x="0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aixaDeTexto 39"/>
                <p:cNvSpPr txBox="1"/>
                <p:nvPr/>
              </p:nvSpPr>
              <p:spPr>
                <a:xfrm>
                  <a:off x="8444574" y="3409255"/>
                  <a:ext cx="3397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/>
                          </a:rPr>
                          <m:t>𝑃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72" name="CaixaDeTexto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574" y="3409255"/>
                  <a:ext cx="339708" cy="307777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Conector de seta reta 40"/>
            <p:cNvCxnSpPr/>
            <p:nvPr/>
          </p:nvCxnSpPr>
          <p:spPr>
            <a:xfrm rot="300000" flipH="1">
              <a:off x="8435998" y="3673368"/>
              <a:ext cx="54006" cy="26497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de seta reta 41"/>
            <p:cNvCxnSpPr/>
            <p:nvPr/>
          </p:nvCxnSpPr>
          <p:spPr>
            <a:xfrm rot="180000">
              <a:off x="8495438" y="3674804"/>
              <a:ext cx="0" cy="2635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tângulo 42"/>
                <p:cNvSpPr/>
                <p:nvPr/>
              </p:nvSpPr>
              <p:spPr>
                <a:xfrm>
                  <a:off x="8121536" y="3603737"/>
                  <a:ext cx="42338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>
                                <a:latin typeface="Cambria Math"/>
                                <a:ea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2" name="Retângulo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1536" y="3603737"/>
                  <a:ext cx="423385" cy="30777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tângulo 43"/>
                <p:cNvSpPr/>
                <p:nvPr/>
              </p:nvSpPr>
              <p:spPr>
                <a:xfrm>
                  <a:off x="8423430" y="3645024"/>
                  <a:ext cx="42120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 i="1" smtClean="0">
                                <a:latin typeface="Cambria Math"/>
                                <a:ea typeface="Cambria Math"/>
                              </a:rPr>
                              <m:t>𝛄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3" name="Retângulo 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3430" y="3645024"/>
                  <a:ext cx="421205" cy="30777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Elipse 44"/>
            <p:cNvSpPr/>
            <p:nvPr/>
          </p:nvSpPr>
          <p:spPr>
            <a:xfrm>
              <a:off x="8444574" y="429838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aixaDeTexto 45"/>
                <p:cNvSpPr txBox="1"/>
                <p:nvPr/>
              </p:nvSpPr>
              <p:spPr>
                <a:xfrm>
                  <a:off x="8403889" y="4284648"/>
                  <a:ext cx="3518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/>
                          </a:rPr>
                          <m:t>𝑄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7" name="CaixaDeTexto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3889" y="4284648"/>
                  <a:ext cx="351828" cy="307777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b="-6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Conector de seta reta 46"/>
            <p:cNvCxnSpPr/>
            <p:nvPr/>
          </p:nvCxnSpPr>
          <p:spPr>
            <a:xfrm rot="180000">
              <a:off x="8456757" y="4314480"/>
              <a:ext cx="0" cy="2635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tângulo 47"/>
                <p:cNvSpPr/>
                <p:nvPr/>
              </p:nvSpPr>
              <p:spPr>
                <a:xfrm>
                  <a:off x="8083230" y="4258091"/>
                  <a:ext cx="428066" cy="3230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 i="1" smtClean="0">
                                <a:latin typeface="Cambria Math"/>
                                <a:ea typeface="Cambria Math"/>
                              </a:rPr>
                              <m:t>𝛄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/>
                              </a:rPr>
                              <m:t>𝑄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01" name="Retângulo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3230" y="4258091"/>
                  <a:ext cx="428066" cy="323037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192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CaixaDeTexto 48"/>
            <p:cNvSpPr txBox="1"/>
            <p:nvPr/>
          </p:nvSpPr>
          <p:spPr>
            <a:xfrm>
              <a:off x="7740352" y="4150479"/>
              <a:ext cx="2728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E</a:t>
              </a:r>
              <a:endParaRPr lang="pt-BR" sz="1400" dirty="0"/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7606908" y="3553271"/>
              <a:ext cx="3533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ST</a:t>
              </a:r>
              <a:endParaRPr lang="pt-B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9064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Imagem 9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713" y="3294398"/>
            <a:ext cx="4079464" cy="352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63350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63350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5324569" y="1844824"/>
                <a:ext cx="2886303" cy="10154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nary>
                            <m:naryPr>
                              <m:chr m:val="∭"/>
                              <m:limLoc m:val="undOvr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f>
                                <m:f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ℓ</m:t>
                                  </m:r>
                                </m:den>
                              </m:f>
                              <m:r>
                                <a:rPr lang="pt-BR" i="1">
                                  <a:latin typeface="Cambria Math"/>
                                </a:rPr>
                                <m:t>𝑑𝑣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569" y="1844824"/>
                <a:ext cx="2886303" cy="101540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ângulo 33"/>
              <p:cNvSpPr/>
              <p:nvPr/>
            </p:nvSpPr>
            <p:spPr>
              <a:xfrm>
                <a:off x="2423913" y="282840"/>
                <a:ext cx="22200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4" name="Retângulo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913" y="282840"/>
                <a:ext cx="2220095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/>
              <p:cNvSpPr txBox="1"/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≫</m:t>
                      </m:r>
                      <m:d>
                        <m:dPr>
                          <m:begChr m:val="‖"/>
                          <m:endChr m:val="‖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2400" b="1">
                                  <a:latin typeface="Cambria Math"/>
                                  <a:ea typeface="Cambria Math"/>
                                </a:rPr>
                                <m:t>𝛅</m:t>
                              </m:r>
                              <m:r>
                                <a:rPr lang="pt-BR" sz="2400" b="1">
                                  <a:latin typeface="Cambria Math"/>
                                  <a:ea typeface="Cambria Math"/>
                                </a:rPr>
                                <m:t>𝐠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CaixaDeTexto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blipFill rotWithShape="1">
                <a:blip r:embed="rId7"/>
                <a:stretch>
                  <a:fillRect l="-683"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CaixaDeTexto 60"/>
          <p:cNvSpPr txBox="1"/>
          <p:nvPr/>
        </p:nvSpPr>
        <p:spPr>
          <a:xfrm>
            <a:off x="2466460" y="1628800"/>
            <a:ext cx="2143099" cy="630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Condição observada</a:t>
            </a:r>
          </a:p>
          <a:p>
            <a:pPr algn="ctr"/>
            <a:r>
              <a:rPr lang="pt-BR" dirty="0" smtClean="0"/>
              <a:t>na prática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5357604" y="1124744"/>
                <a:ext cx="3039801" cy="76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Neste expressão, considerou-se que cada fonte possui um contraste de densidade </a:t>
                </a:r>
                <a14:m>
                  <m:oMath xmlns:m="http://schemas.openxmlformats.org/officeDocument/2006/math">
                    <m:r>
                      <a:rPr lang="pt-BR" sz="1400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pt-BR" sz="1400" i="1" smtClean="0">
                        <a:latin typeface="Cambria Math"/>
                        <a:ea typeface="Cambria Math"/>
                      </a:rPr>
                      <m:t>𝜌</m:t>
                    </m:r>
                    <m:r>
                      <a:rPr lang="pt-BR" sz="14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pt-BR" sz="1400" b="0" i="1" smtClean="0">
                        <a:latin typeface="Cambria Math"/>
                        <a:ea typeface="Cambria Math"/>
                      </a:rPr>
                      <m:t>𝜌</m:t>
                    </m:r>
                    <m:r>
                      <a:rPr lang="pt-BR" sz="1400" b="0" i="1" smtClean="0">
                        <a:latin typeface="Cambria Math"/>
                        <a:ea typeface="Cambria Math"/>
                      </a:rPr>
                      <m:t>−</m:t>
                    </m:r>
                    <m:acc>
                      <m:accPr>
                        <m:chr m:val="̃"/>
                        <m:ctrlPr>
                          <a:rPr lang="pt-BR" sz="1400" b="0" i="1" smtClean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pt-BR" sz="1400" b="0" i="1" smtClean="0">
                            <a:latin typeface="Cambria Math"/>
                            <a:ea typeface="Cambria Math"/>
                          </a:rPr>
                          <m:t>𝜌</m:t>
                        </m:r>
                      </m:e>
                    </m:acc>
                  </m:oMath>
                </a14:m>
                <a:r>
                  <a:rPr lang="pt-BR" sz="1400" dirty="0" smtClean="0"/>
                  <a:t> constante</a:t>
                </a:r>
                <a:endParaRPr lang="pt-BR" sz="1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604" y="1124744"/>
                <a:ext cx="3039801" cy="764055"/>
              </a:xfrm>
              <a:prstGeom prst="rect">
                <a:avLst/>
              </a:prstGeom>
              <a:blipFill rotWithShape="1">
                <a:blip r:embed="rId8"/>
                <a:stretch>
                  <a:fillRect t="-800" b="-4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upo 36"/>
          <p:cNvGrpSpPr/>
          <p:nvPr/>
        </p:nvGrpSpPr>
        <p:grpSpPr>
          <a:xfrm>
            <a:off x="7606908" y="3409255"/>
            <a:ext cx="1451367" cy="1183170"/>
            <a:chOff x="7606908" y="3409255"/>
            <a:chExt cx="1451367" cy="1183170"/>
          </a:xfrm>
        </p:grpSpPr>
        <p:cxnSp>
          <p:nvCxnSpPr>
            <p:cNvPr id="38" name="Conector reto 37"/>
            <p:cNvCxnSpPr/>
            <p:nvPr/>
          </p:nvCxnSpPr>
          <p:spPr>
            <a:xfrm rot="240000" flipV="1">
              <a:off x="8479186" y="3675766"/>
              <a:ext cx="3276" cy="648000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Forma livre 38"/>
            <p:cNvSpPr/>
            <p:nvPr/>
          </p:nvSpPr>
          <p:spPr>
            <a:xfrm rot="561971">
              <a:off x="7896225" y="3666620"/>
              <a:ext cx="1162050" cy="143205"/>
            </a:xfrm>
            <a:custGeom>
              <a:avLst/>
              <a:gdLst>
                <a:gd name="connsiteX0" fmla="*/ 0 w 1162050"/>
                <a:gd name="connsiteY0" fmla="*/ 134040 h 143205"/>
                <a:gd name="connsiteX1" fmla="*/ 171450 w 1162050"/>
                <a:gd name="connsiteY1" fmla="*/ 134040 h 143205"/>
                <a:gd name="connsiteX2" fmla="*/ 419100 w 1162050"/>
                <a:gd name="connsiteY2" fmla="*/ 38790 h 143205"/>
                <a:gd name="connsiteX3" fmla="*/ 762000 w 1162050"/>
                <a:gd name="connsiteY3" fmla="*/ 690 h 143205"/>
                <a:gd name="connsiteX4" fmla="*/ 1009650 w 1162050"/>
                <a:gd name="connsiteY4" fmla="*/ 67365 h 143205"/>
                <a:gd name="connsiteX5" fmla="*/ 1162050 w 1162050"/>
                <a:gd name="connsiteY5" fmla="*/ 124515 h 143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2050" h="143205">
                  <a:moveTo>
                    <a:pt x="0" y="134040"/>
                  </a:moveTo>
                  <a:cubicBezTo>
                    <a:pt x="50800" y="141977"/>
                    <a:pt x="101600" y="149915"/>
                    <a:pt x="171450" y="134040"/>
                  </a:cubicBezTo>
                  <a:cubicBezTo>
                    <a:pt x="241300" y="118165"/>
                    <a:pt x="320675" y="61015"/>
                    <a:pt x="419100" y="38790"/>
                  </a:cubicBezTo>
                  <a:cubicBezTo>
                    <a:pt x="517525" y="16565"/>
                    <a:pt x="663575" y="-4072"/>
                    <a:pt x="762000" y="690"/>
                  </a:cubicBezTo>
                  <a:cubicBezTo>
                    <a:pt x="860425" y="5452"/>
                    <a:pt x="942975" y="46728"/>
                    <a:pt x="1009650" y="67365"/>
                  </a:cubicBezTo>
                  <a:cubicBezTo>
                    <a:pt x="1076325" y="88002"/>
                    <a:pt x="1119187" y="106258"/>
                    <a:pt x="1162050" y="12451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8481576" y="3655648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Forma livre 40"/>
            <p:cNvSpPr/>
            <p:nvPr/>
          </p:nvSpPr>
          <p:spPr>
            <a:xfrm>
              <a:off x="7962900" y="4303668"/>
              <a:ext cx="1047750" cy="76200"/>
            </a:xfrm>
            <a:custGeom>
              <a:avLst/>
              <a:gdLst>
                <a:gd name="connsiteX0" fmla="*/ 1047750 w 1047750"/>
                <a:gd name="connsiteY0" fmla="*/ 76200 h 76200"/>
                <a:gd name="connsiteX1" fmla="*/ 533400 w 1047750"/>
                <a:gd name="connsiteY1" fmla="*/ 19050 h 76200"/>
                <a:gd name="connsiteX2" fmla="*/ 0 w 1047750"/>
                <a:gd name="connsiteY2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0" h="76200">
                  <a:moveTo>
                    <a:pt x="1047750" y="76200"/>
                  </a:moveTo>
                  <a:cubicBezTo>
                    <a:pt x="877887" y="53975"/>
                    <a:pt x="708025" y="31750"/>
                    <a:pt x="533400" y="19050"/>
                  </a:cubicBezTo>
                  <a:cubicBezTo>
                    <a:pt x="358775" y="6350"/>
                    <a:pt x="179387" y="3175"/>
                    <a:pt x="0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8444574" y="3409255"/>
                  <a:ext cx="3397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/>
                          </a:rPr>
                          <m:t>𝑃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72" name="CaixaDeTexto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574" y="3409255"/>
                  <a:ext cx="339708" cy="30777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Conector de seta reta 42"/>
            <p:cNvCxnSpPr/>
            <p:nvPr/>
          </p:nvCxnSpPr>
          <p:spPr>
            <a:xfrm rot="300000" flipH="1">
              <a:off x="8435998" y="3673368"/>
              <a:ext cx="54006" cy="26497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/>
            <p:nvPr/>
          </p:nvCxnSpPr>
          <p:spPr>
            <a:xfrm rot="180000">
              <a:off x="8495438" y="3674804"/>
              <a:ext cx="0" cy="2635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tângulo 44"/>
                <p:cNvSpPr/>
                <p:nvPr/>
              </p:nvSpPr>
              <p:spPr>
                <a:xfrm>
                  <a:off x="8121536" y="3603737"/>
                  <a:ext cx="42338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>
                                <a:latin typeface="Cambria Math"/>
                                <a:ea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2" name="Retângulo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1536" y="3603737"/>
                  <a:ext cx="423385" cy="30777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tângulo 45"/>
                <p:cNvSpPr/>
                <p:nvPr/>
              </p:nvSpPr>
              <p:spPr>
                <a:xfrm>
                  <a:off x="8423430" y="3645024"/>
                  <a:ext cx="42120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 i="1" smtClean="0">
                                <a:latin typeface="Cambria Math"/>
                                <a:ea typeface="Cambria Math"/>
                              </a:rPr>
                              <m:t>𝛄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3" name="Retângulo 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3430" y="3645024"/>
                  <a:ext cx="421205" cy="307777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Elipse 46"/>
            <p:cNvSpPr/>
            <p:nvPr/>
          </p:nvSpPr>
          <p:spPr>
            <a:xfrm>
              <a:off x="8444574" y="429838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CaixaDeTexto 47"/>
                <p:cNvSpPr txBox="1"/>
                <p:nvPr/>
              </p:nvSpPr>
              <p:spPr>
                <a:xfrm>
                  <a:off x="8403889" y="4284648"/>
                  <a:ext cx="3518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/>
                          </a:rPr>
                          <m:t>𝑄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7" name="CaixaDeTexto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3889" y="4284648"/>
                  <a:ext cx="351828" cy="307777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b="-6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Conector de seta reta 48"/>
            <p:cNvCxnSpPr/>
            <p:nvPr/>
          </p:nvCxnSpPr>
          <p:spPr>
            <a:xfrm rot="180000">
              <a:off x="8456757" y="4314480"/>
              <a:ext cx="0" cy="2635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tângulo 49"/>
                <p:cNvSpPr/>
                <p:nvPr/>
              </p:nvSpPr>
              <p:spPr>
                <a:xfrm>
                  <a:off x="8083230" y="4258091"/>
                  <a:ext cx="428066" cy="3230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 i="1" smtClean="0">
                                <a:latin typeface="Cambria Math"/>
                                <a:ea typeface="Cambria Math"/>
                              </a:rPr>
                              <m:t>𝛄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/>
                              </a:rPr>
                              <m:t>𝑄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01" name="Retângulo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3230" y="4258091"/>
                  <a:ext cx="428066" cy="323037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192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CaixaDeTexto 50"/>
            <p:cNvSpPr txBox="1"/>
            <p:nvPr/>
          </p:nvSpPr>
          <p:spPr>
            <a:xfrm>
              <a:off x="7740352" y="4150479"/>
              <a:ext cx="2728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E</a:t>
              </a:r>
              <a:endParaRPr lang="pt-BR" sz="1400" dirty="0"/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7606908" y="3553271"/>
              <a:ext cx="3533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ST</a:t>
              </a:r>
              <a:endParaRPr lang="pt-B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2076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m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713" y="3294398"/>
            <a:ext cx="4079464" cy="352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63350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63350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ângulo 33"/>
              <p:cNvSpPr/>
              <p:nvPr/>
            </p:nvSpPr>
            <p:spPr>
              <a:xfrm>
                <a:off x="2423913" y="282840"/>
                <a:ext cx="22200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4" name="Retângulo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913" y="282840"/>
                <a:ext cx="2220095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CaixaDeTexto 58"/>
          <p:cNvSpPr txBox="1"/>
          <p:nvPr/>
        </p:nvSpPr>
        <p:spPr>
          <a:xfrm>
            <a:off x="2466460" y="1628800"/>
            <a:ext cx="2143099" cy="630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Condição observada</a:t>
            </a:r>
          </a:p>
          <a:p>
            <a:pPr algn="ctr"/>
            <a:r>
              <a:rPr lang="pt-BR" dirty="0" smtClean="0"/>
              <a:t>na prática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8403889" y="4284648"/>
                <a:ext cx="3518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3889" y="4284648"/>
                <a:ext cx="351828" cy="307777"/>
              </a:xfrm>
              <a:prstGeom prst="rect">
                <a:avLst/>
              </a:prstGeom>
              <a:blipFill rotWithShape="1">
                <a:blip r:embed="rId12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upo 7"/>
          <p:cNvGrpSpPr/>
          <p:nvPr/>
        </p:nvGrpSpPr>
        <p:grpSpPr>
          <a:xfrm>
            <a:off x="7606908" y="3409255"/>
            <a:ext cx="1451367" cy="1171873"/>
            <a:chOff x="7606908" y="3409255"/>
            <a:chExt cx="1451367" cy="11718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CaixaDeTexto 19"/>
                <p:cNvSpPr txBox="1"/>
                <p:nvPr/>
              </p:nvSpPr>
              <p:spPr>
                <a:xfrm>
                  <a:off x="8444574" y="3409255"/>
                  <a:ext cx="3397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/>
                          </a:rPr>
                          <m:t>𝑃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0" name="CaixaDeTexto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574" y="3409255"/>
                  <a:ext cx="339708" cy="307777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Conector de seta reta 32"/>
            <p:cNvCxnSpPr/>
            <p:nvPr/>
          </p:nvCxnSpPr>
          <p:spPr>
            <a:xfrm rot="180000">
              <a:off x="8456757" y="4314480"/>
              <a:ext cx="0" cy="263538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 rot="240000" flipV="1">
              <a:off x="8479186" y="3675766"/>
              <a:ext cx="3276" cy="648000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orma livre 15"/>
            <p:cNvSpPr/>
            <p:nvPr/>
          </p:nvSpPr>
          <p:spPr>
            <a:xfrm rot="561971">
              <a:off x="7896225" y="3666620"/>
              <a:ext cx="1162050" cy="143205"/>
            </a:xfrm>
            <a:custGeom>
              <a:avLst/>
              <a:gdLst>
                <a:gd name="connsiteX0" fmla="*/ 0 w 1162050"/>
                <a:gd name="connsiteY0" fmla="*/ 134040 h 143205"/>
                <a:gd name="connsiteX1" fmla="*/ 171450 w 1162050"/>
                <a:gd name="connsiteY1" fmla="*/ 134040 h 143205"/>
                <a:gd name="connsiteX2" fmla="*/ 419100 w 1162050"/>
                <a:gd name="connsiteY2" fmla="*/ 38790 h 143205"/>
                <a:gd name="connsiteX3" fmla="*/ 762000 w 1162050"/>
                <a:gd name="connsiteY3" fmla="*/ 690 h 143205"/>
                <a:gd name="connsiteX4" fmla="*/ 1009650 w 1162050"/>
                <a:gd name="connsiteY4" fmla="*/ 67365 h 143205"/>
                <a:gd name="connsiteX5" fmla="*/ 1162050 w 1162050"/>
                <a:gd name="connsiteY5" fmla="*/ 124515 h 143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2050" h="143205">
                  <a:moveTo>
                    <a:pt x="0" y="134040"/>
                  </a:moveTo>
                  <a:cubicBezTo>
                    <a:pt x="50800" y="141977"/>
                    <a:pt x="101600" y="149915"/>
                    <a:pt x="171450" y="134040"/>
                  </a:cubicBezTo>
                  <a:cubicBezTo>
                    <a:pt x="241300" y="118165"/>
                    <a:pt x="320675" y="61015"/>
                    <a:pt x="419100" y="38790"/>
                  </a:cubicBezTo>
                  <a:cubicBezTo>
                    <a:pt x="517525" y="16565"/>
                    <a:pt x="663575" y="-4072"/>
                    <a:pt x="762000" y="690"/>
                  </a:cubicBezTo>
                  <a:cubicBezTo>
                    <a:pt x="860425" y="5452"/>
                    <a:pt x="942975" y="46728"/>
                    <a:pt x="1009650" y="67365"/>
                  </a:cubicBezTo>
                  <a:cubicBezTo>
                    <a:pt x="1076325" y="88002"/>
                    <a:pt x="1119187" y="106258"/>
                    <a:pt x="1162050" y="12451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orma livre 18"/>
            <p:cNvSpPr/>
            <p:nvPr/>
          </p:nvSpPr>
          <p:spPr>
            <a:xfrm>
              <a:off x="7962900" y="4303668"/>
              <a:ext cx="1047750" cy="76200"/>
            </a:xfrm>
            <a:custGeom>
              <a:avLst/>
              <a:gdLst>
                <a:gd name="connsiteX0" fmla="*/ 1047750 w 1047750"/>
                <a:gd name="connsiteY0" fmla="*/ 76200 h 76200"/>
                <a:gd name="connsiteX1" fmla="*/ 533400 w 1047750"/>
                <a:gd name="connsiteY1" fmla="*/ 19050 h 76200"/>
                <a:gd name="connsiteX2" fmla="*/ 0 w 1047750"/>
                <a:gd name="connsiteY2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0" h="76200">
                  <a:moveTo>
                    <a:pt x="1047750" y="76200"/>
                  </a:moveTo>
                  <a:cubicBezTo>
                    <a:pt x="877887" y="53975"/>
                    <a:pt x="708025" y="31750"/>
                    <a:pt x="533400" y="19050"/>
                  </a:cubicBezTo>
                  <a:cubicBezTo>
                    <a:pt x="358775" y="6350"/>
                    <a:pt x="179387" y="3175"/>
                    <a:pt x="0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Conector de seta reta 20"/>
            <p:cNvCxnSpPr/>
            <p:nvPr/>
          </p:nvCxnSpPr>
          <p:spPr>
            <a:xfrm rot="300000" flipH="1">
              <a:off x="8435998" y="3673368"/>
              <a:ext cx="54006" cy="26497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/>
            <p:cNvCxnSpPr/>
            <p:nvPr/>
          </p:nvCxnSpPr>
          <p:spPr>
            <a:xfrm rot="180000">
              <a:off x="8495438" y="3674804"/>
              <a:ext cx="0" cy="263538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tângulo 22"/>
                <p:cNvSpPr/>
                <p:nvPr/>
              </p:nvSpPr>
              <p:spPr>
                <a:xfrm>
                  <a:off x="8121536" y="3603737"/>
                  <a:ext cx="42338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>
                                <a:latin typeface="Cambria Math"/>
                                <a:ea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3" name="Retângulo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1536" y="3603737"/>
                  <a:ext cx="423385" cy="30777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tângulo 23"/>
                <p:cNvSpPr/>
                <p:nvPr/>
              </p:nvSpPr>
              <p:spPr>
                <a:xfrm>
                  <a:off x="8423430" y="3645024"/>
                  <a:ext cx="42120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𝛄</m:t>
                            </m:r>
                          </m:e>
                          <m:sub>
                            <m:r>
                              <a:rPr lang="pt-BR" sz="1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pt-BR" sz="1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Retângulo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3430" y="3645024"/>
                  <a:ext cx="421205" cy="30777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Elipse 25"/>
            <p:cNvSpPr/>
            <p:nvPr/>
          </p:nvSpPr>
          <p:spPr>
            <a:xfrm>
              <a:off x="8444574" y="429838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tângulo 34"/>
                <p:cNvSpPr/>
                <p:nvPr/>
              </p:nvSpPr>
              <p:spPr>
                <a:xfrm>
                  <a:off x="8083230" y="4258091"/>
                  <a:ext cx="428066" cy="3230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𝛄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𝑄</m:t>
                            </m:r>
                          </m:sub>
                        </m:sSub>
                      </m:oMath>
                    </m:oMathPara>
                  </a14:m>
                  <a:endParaRPr lang="pt-BR" sz="1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Retângulo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3230" y="4258091"/>
                  <a:ext cx="428066" cy="323037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192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CaixaDeTexto 35"/>
            <p:cNvSpPr txBox="1"/>
            <p:nvPr/>
          </p:nvSpPr>
          <p:spPr>
            <a:xfrm>
              <a:off x="7740352" y="4150479"/>
              <a:ext cx="2728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E</a:t>
              </a:r>
              <a:endParaRPr lang="pt-BR" sz="1400" dirty="0"/>
            </a:p>
          </p:txBody>
        </p:sp>
        <p:sp>
          <p:nvSpPr>
            <p:cNvPr id="38" name="CaixaDeTexto 37"/>
            <p:cNvSpPr txBox="1"/>
            <p:nvPr/>
          </p:nvSpPr>
          <p:spPr>
            <a:xfrm>
              <a:off x="7606908" y="3553271"/>
              <a:ext cx="3533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ST</a:t>
              </a:r>
              <a:endParaRPr lang="pt-BR" sz="1400" dirty="0"/>
            </a:p>
          </p:txBody>
        </p:sp>
        <p:sp>
          <p:nvSpPr>
            <p:cNvPr id="17" name="Elipse 16"/>
            <p:cNvSpPr/>
            <p:nvPr/>
          </p:nvSpPr>
          <p:spPr>
            <a:xfrm>
              <a:off x="8481576" y="3655648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899592" y="4725144"/>
                <a:ext cx="3593416" cy="19423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Em geral, considera-se que a direção do vetor gravidade normal no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 é igual a direção do vetor gravidade normal no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𝑄</m:t>
                    </m:r>
                  </m:oMath>
                </a14:m>
                <a:r>
                  <a:rPr lang="pt-BR" dirty="0" smtClean="0"/>
                  <a:t>. No sistema de coordenadas geodésicas, esta direção é constante ao longo da normal ao elipsoide</a:t>
                </a:r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4725144"/>
                <a:ext cx="3593416" cy="1942392"/>
              </a:xfrm>
              <a:prstGeom prst="rect">
                <a:avLst/>
              </a:prstGeom>
              <a:blipFill rotWithShape="1">
                <a:blip r:embed="rId17"/>
                <a:stretch>
                  <a:fillRect l="-1528" t="-1567" r="-2547" b="-84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/>
              <p:cNvSpPr txBox="1"/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≫</m:t>
                      </m:r>
                      <m:d>
                        <m:dPr>
                          <m:begChr m:val="‖"/>
                          <m:endChr m:val="‖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2400" b="1">
                                  <a:latin typeface="Cambria Math"/>
                                  <a:ea typeface="Cambria Math"/>
                                </a:rPr>
                                <m:t>𝛅</m:t>
                              </m:r>
                              <m:r>
                                <a:rPr lang="pt-BR" sz="2400" b="1">
                                  <a:latin typeface="Cambria Math"/>
                                  <a:ea typeface="Cambria Math"/>
                                </a:rPr>
                                <m:t>𝐠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blipFill rotWithShape="1">
                <a:blip r:embed="rId18"/>
                <a:stretch>
                  <a:fillRect l="-683"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5324569" y="1844824"/>
                <a:ext cx="2886303" cy="10154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nary>
                            <m:naryPr>
                              <m:chr m:val="∭"/>
                              <m:limLoc m:val="undOvr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f>
                                <m:f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ℓ</m:t>
                                  </m:r>
                                </m:den>
                              </m:f>
                              <m:r>
                                <a:rPr lang="pt-BR" i="1">
                                  <a:latin typeface="Cambria Math"/>
                                </a:rPr>
                                <m:t>𝑑𝑣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569" y="1844824"/>
                <a:ext cx="2886303" cy="1015406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ector reto 27"/>
          <p:cNvCxnSpPr>
            <a:cxnSpLocks noChangeAspect="1"/>
          </p:cNvCxnSpPr>
          <p:nvPr/>
        </p:nvCxnSpPr>
        <p:spPr>
          <a:xfrm flipH="1">
            <a:off x="7097348" y="4389588"/>
            <a:ext cx="623388" cy="1056453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13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m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713" y="3294398"/>
            <a:ext cx="4079464" cy="352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63350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63350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ângulo 33"/>
              <p:cNvSpPr/>
              <p:nvPr/>
            </p:nvSpPr>
            <p:spPr>
              <a:xfrm>
                <a:off x="2423913" y="282840"/>
                <a:ext cx="22200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4" name="Retângulo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913" y="282840"/>
                <a:ext cx="2220095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CaixaDeTexto 58"/>
          <p:cNvSpPr txBox="1"/>
          <p:nvPr/>
        </p:nvSpPr>
        <p:spPr>
          <a:xfrm>
            <a:off x="2466460" y="1628800"/>
            <a:ext cx="2143099" cy="630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Condição observada</a:t>
            </a:r>
          </a:p>
          <a:p>
            <a:pPr algn="ctr"/>
            <a:r>
              <a:rPr lang="pt-BR" dirty="0" smtClean="0"/>
              <a:t>na prática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/>
              <p:cNvSpPr/>
              <p:nvPr/>
            </p:nvSpPr>
            <p:spPr>
              <a:xfrm>
                <a:off x="1426239" y="2675061"/>
                <a:ext cx="16433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𝑃</m:t>
                              </m:r>
                            </m:sub>
                          </m:sSub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0" smtClean="0"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" name="Retâ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239" y="2675061"/>
                <a:ext cx="1643399" cy="461665"/>
              </a:xfrm>
              <a:prstGeom prst="rect">
                <a:avLst/>
              </a:prstGeom>
              <a:blipFill rotWithShape="1">
                <a:blip r:embed="rId17"/>
                <a:stretch>
                  <a:fillRect t="-5263" r="-11481" b="-78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/>
              <p:cNvSpPr txBox="1"/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≫</m:t>
                      </m:r>
                      <m:d>
                        <m:dPr>
                          <m:begChr m:val="‖"/>
                          <m:endChr m:val="‖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2400" b="1">
                                  <a:latin typeface="Cambria Math"/>
                                  <a:ea typeface="Cambria Math"/>
                                </a:rPr>
                                <m:t>𝛅</m:t>
                              </m:r>
                              <m:r>
                                <a:rPr lang="pt-BR" sz="2400" b="1">
                                  <a:latin typeface="Cambria Math"/>
                                  <a:ea typeface="Cambria Math"/>
                                </a:rPr>
                                <m:t>𝐠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CaixaDe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blipFill rotWithShape="1">
                <a:blip r:embed="rId18"/>
                <a:stretch>
                  <a:fillRect l="-683"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899592" y="4725144"/>
                <a:ext cx="3593416" cy="19423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Em geral, considera-se que a direção do vetor gravidade normal no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 é igual a direção do vetor gravidade normal no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𝑄</m:t>
                    </m:r>
                  </m:oMath>
                </a14:m>
                <a:r>
                  <a:rPr lang="pt-BR" dirty="0" smtClean="0"/>
                  <a:t>. No sistema de coordenadas geodésicas, esta direção é constante ao longo da normal ao elipsoide</a:t>
                </a:r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4725144"/>
                <a:ext cx="3593416" cy="1942392"/>
              </a:xfrm>
              <a:prstGeom prst="rect">
                <a:avLst/>
              </a:prstGeom>
              <a:blipFill rotWithShape="1">
                <a:blip r:embed="rId19"/>
                <a:stretch>
                  <a:fillRect l="-1528" t="-1567" r="-2547" b="-84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ector de seta reta 10"/>
          <p:cNvCxnSpPr/>
          <p:nvPr/>
        </p:nvCxnSpPr>
        <p:spPr>
          <a:xfrm flipV="1">
            <a:off x="2466460" y="3136726"/>
            <a:ext cx="305340" cy="5082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1423900" y="3645024"/>
            <a:ext cx="21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Direção constante normal ao elipsoide</a:t>
            </a:r>
            <a:endParaRPr lang="pt-BR" dirty="0"/>
          </a:p>
        </p:txBody>
      </p:sp>
      <p:grpSp>
        <p:nvGrpSpPr>
          <p:cNvPr id="42" name="Grupo 41"/>
          <p:cNvGrpSpPr/>
          <p:nvPr/>
        </p:nvGrpSpPr>
        <p:grpSpPr>
          <a:xfrm>
            <a:off x="7606908" y="3409255"/>
            <a:ext cx="1451367" cy="1171873"/>
            <a:chOff x="7606908" y="3409255"/>
            <a:chExt cx="1451367" cy="11718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8444574" y="3409255"/>
                  <a:ext cx="3397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/>
                          </a:rPr>
                          <m:t>𝑃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0" name="CaixaDeTexto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574" y="3409255"/>
                  <a:ext cx="339708" cy="307777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de seta reta 43"/>
            <p:cNvCxnSpPr/>
            <p:nvPr/>
          </p:nvCxnSpPr>
          <p:spPr>
            <a:xfrm rot="180000">
              <a:off x="8456757" y="4314480"/>
              <a:ext cx="0" cy="263538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240000" flipV="1">
              <a:off x="8479186" y="3675766"/>
              <a:ext cx="3276" cy="648000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Forma livre 45"/>
            <p:cNvSpPr/>
            <p:nvPr/>
          </p:nvSpPr>
          <p:spPr>
            <a:xfrm rot="561971">
              <a:off x="7896225" y="3666620"/>
              <a:ext cx="1162050" cy="143205"/>
            </a:xfrm>
            <a:custGeom>
              <a:avLst/>
              <a:gdLst>
                <a:gd name="connsiteX0" fmla="*/ 0 w 1162050"/>
                <a:gd name="connsiteY0" fmla="*/ 134040 h 143205"/>
                <a:gd name="connsiteX1" fmla="*/ 171450 w 1162050"/>
                <a:gd name="connsiteY1" fmla="*/ 134040 h 143205"/>
                <a:gd name="connsiteX2" fmla="*/ 419100 w 1162050"/>
                <a:gd name="connsiteY2" fmla="*/ 38790 h 143205"/>
                <a:gd name="connsiteX3" fmla="*/ 762000 w 1162050"/>
                <a:gd name="connsiteY3" fmla="*/ 690 h 143205"/>
                <a:gd name="connsiteX4" fmla="*/ 1009650 w 1162050"/>
                <a:gd name="connsiteY4" fmla="*/ 67365 h 143205"/>
                <a:gd name="connsiteX5" fmla="*/ 1162050 w 1162050"/>
                <a:gd name="connsiteY5" fmla="*/ 124515 h 143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2050" h="143205">
                  <a:moveTo>
                    <a:pt x="0" y="134040"/>
                  </a:moveTo>
                  <a:cubicBezTo>
                    <a:pt x="50800" y="141977"/>
                    <a:pt x="101600" y="149915"/>
                    <a:pt x="171450" y="134040"/>
                  </a:cubicBezTo>
                  <a:cubicBezTo>
                    <a:pt x="241300" y="118165"/>
                    <a:pt x="320675" y="61015"/>
                    <a:pt x="419100" y="38790"/>
                  </a:cubicBezTo>
                  <a:cubicBezTo>
                    <a:pt x="517525" y="16565"/>
                    <a:pt x="663575" y="-4072"/>
                    <a:pt x="762000" y="690"/>
                  </a:cubicBezTo>
                  <a:cubicBezTo>
                    <a:pt x="860425" y="5452"/>
                    <a:pt x="942975" y="46728"/>
                    <a:pt x="1009650" y="67365"/>
                  </a:cubicBezTo>
                  <a:cubicBezTo>
                    <a:pt x="1076325" y="88002"/>
                    <a:pt x="1119187" y="106258"/>
                    <a:pt x="1162050" y="12451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Forma livre 46"/>
            <p:cNvSpPr/>
            <p:nvPr/>
          </p:nvSpPr>
          <p:spPr>
            <a:xfrm>
              <a:off x="7962900" y="4303668"/>
              <a:ext cx="1047750" cy="76200"/>
            </a:xfrm>
            <a:custGeom>
              <a:avLst/>
              <a:gdLst>
                <a:gd name="connsiteX0" fmla="*/ 1047750 w 1047750"/>
                <a:gd name="connsiteY0" fmla="*/ 76200 h 76200"/>
                <a:gd name="connsiteX1" fmla="*/ 533400 w 1047750"/>
                <a:gd name="connsiteY1" fmla="*/ 19050 h 76200"/>
                <a:gd name="connsiteX2" fmla="*/ 0 w 1047750"/>
                <a:gd name="connsiteY2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0" h="76200">
                  <a:moveTo>
                    <a:pt x="1047750" y="76200"/>
                  </a:moveTo>
                  <a:cubicBezTo>
                    <a:pt x="877887" y="53975"/>
                    <a:pt x="708025" y="31750"/>
                    <a:pt x="533400" y="19050"/>
                  </a:cubicBezTo>
                  <a:cubicBezTo>
                    <a:pt x="358775" y="6350"/>
                    <a:pt x="179387" y="3175"/>
                    <a:pt x="0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8" name="Conector de seta reta 47"/>
            <p:cNvCxnSpPr/>
            <p:nvPr/>
          </p:nvCxnSpPr>
          <p:spPr>
            <a:xfrm rot="300000" flipH="1">
              <a:off x="8435998" y="3673368"/>
              <a:ext cx="54006" cy="26497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de seta reta 48"/>
            <p:cNvCxnSpPr/>
            <p:nvPr/>
          </p:nvCxnSpPr>
          <p:spPr>
            <a:xfrm rot="180000">
              <a:off x="8495438" y="3674804"/>
              <a:ext cx="0" cy="263538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tângulo 49"/>
                <p:cNvSpPr/>
                <p:nvPr/>
              </p:nvSpPr>
              <p:spPr>
                <a:xfrm>
                  <a:off x="8121536" y="3603737"/>
                  <a:ext cx="42338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>
                                <a:latin typeface="Cambria Math"/>
                                <a:ea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3" name="Retângulo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1536" y="3603737"/>
                  <a:ext cx="423385" cy="30777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tângulo 50"/>
                <p:cNvSpPr/>
                <p:nvPr/>
              </p:nvSpPr>
              <p:spPr>
                <a:xfrm>
                  <a:off x="8423430" y="3645024"/>
                  <a:ext cx="42120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𝛄</m:t>
                            </m:r>
                          </m:e>
                          <m:sub>
                            <m:r>
                              <a:rPr lang="pt-BR" sz="1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pt-BR" sz="1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Retângulo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3430" y="3645024"/>
                  <a:ext cx="421205" cy="30777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Elipse 52"/>
            <p:cNvSpPr/>
            <p:nvPr/>
          </p:nvSpPr>
          <p:spPr>
            <a:xfrm>
              <a:off x="8444574" y="429838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tângulo 53"/>
                <p:cNvSpPr/>
                <p:nvPr/>
              </p:nvSpPr>
              <p:spPr>
                <a:xfrm>
                  <a:off x="8083230" y="4258091"/>
                  <a:ext cx="428066" cy="3230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𝛄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𝑄</m:t>
                            </m:r>
                          </m:sub>
                        </m:sSub>
                      </m:oMath>
                    </m:oMathPara>
                  </a14:m>
                  <a:endParaRPr lang="pt-BR" sz="1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Retângulo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3230" y="4258091"/>
                  <a:ext cx="428066" cy="323037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192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CaixaDeTexto 54"/>
            <p:cNvSpPr txBox="1"/>
            <p:nvPr/>
          </p:nvSpPr>
          <p:spPr>
            <a:xfrm>
              <a:off x="7740352" y="4150479"/>
              <a:ext cx="2728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E</a:t>
              </a:r>
              <a:endParaRPr lang="pt-BR" sz="1400" dirty="0"/>
            </a:p>
          </p:txBody>
        </p:sp>
        <p:sp>
          <p:nvSpPr>
            <p:cNvPr id="56" name="CaixaDeTexto 55"/>
            <p:cNvSpPr txBox="1"/>
            <p:nvPr/>
          </p:nvSpPr>
          <p:spPr>
            <a:xfrm>
              <a:off x="7606908" y="3553271"/>
              <a:ext cx="3533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ST</a:t>
              </a:r>
              <a:endParaRPr lang="pt-BR" sz="1400" dirty="0"/>
            </a:p>
          </p:txBody>
        </p:sp>
        <p:sp>
          <p:nvSpPr>
            <p:cNvPr id="57" name="Elipse 56"/>
            <p:cNvSpPr/>
            <p:nvPr/>
          </p:nvSpPr>
          <p:spPr>
            <a:xfrm>
              <a:off x="8481576" y="3655648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aixaDeTexto 30"/>
              <p:cNvSpPr txBox="1"/>
              <p:nvPr/>
            </p:nvSpPr>
            <p:spPr>
              <a:xfrm>
                <a:off x="5324569" y="1844824"/>
                <a:ext cx="2886303" cy="10154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nary>
                            <m:naryPr>
                              <m:chr m:val="∭"/>
                              <m:limLoc m:val="undOvr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f>
                                <m:f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ℓ</m:t>
                                  </m:r>
                                </m:den>
                              </m:f>
                              <m:r>
                                <a:rPr lang="pt-BR" i="1">
                                  <a:latin typeface="Cambria Math"/>
                                </a:rPr>
                                <m:t>𝑑𝑣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1" name="CaixaDe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569" y="1844824"/>
                <a:ext cx="2886303" cy="1015406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ector reto 31"/>
          <p:cNvCxnSpPr>
            <a:cxnSpLocks noChangeAspect="1"/>
          </p:cNvCxnSpPr>
          <p:nvPr/>
        </p:nvCxnSpPr>
        <p:spPr>
          <a:xfrm flipH="1">
            <a:off x="7097348" y="4389588"/>
            <a:ext cx="623388" cy="1056453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56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Imagem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713" y="3294398"/>
            <a:ext cx="4079464" cy="352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63350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63350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ângulo 33"/>
              <p:cNvSpPr/>
              <p:nvPr/>
            </p:nvSpPr>
            <p:spPr>
              <a:xfrm>
                <a:off x="2423913" y="282840"/>
                <a:ext cx="22200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4" name="Retângulo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913" y="282840"/>
                <a:ext cx="2220095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CaixaDeTexto 58"/>
          <p:cNvSpPr txBox="1"/>
          <p:nvPr/>
        </p:nvSpPr>
        <p:spPr>
          <a:xfrm>
            <a:off x="2466460" y="1628800"/>
            <a:ext cx="2143099" cy="630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Condição observada</a:t>
            </a:r>
          </a:p>
          <a:p>
            <a:pPr algn="ctr"/>
            <a:r>
              <a:rPr lang="pt-BR" dirty="0" smtClean="0"/>
              <a:t>na prática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/>
              <p:cNvSpPr/>
              <p:nvPr/>
            </p:nvSpPr>
            <p:spPr>
              <a:xfrm>
                <a:off x="1426239" y="2675061"/>
                <a:ext cx="16433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𝑃</m:t>
                              </m:r>
                            </m:sub>
                          </m:sSub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0" smtClean="0"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" name="Retâ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239" y="2675061"/>
                <a:ext cx="1643399" cy="461665"/>
              </a:xfrm>
              <a:prstGeom prst="rect">
                <a:avLst/>
              </a:prstGeom>
              <a:blipFill rotWithShape="1">
                <a:blip r:embed="rId17"/>
                <a:stretch>
                  <a:fillRect t="-5263" r="-11481" b="-78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/>
              <p:cNvSpPr txBox="1"/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≫</m:t>
                      </m:r>
                      <m:d>
                        <m:dPr>
                          <m:begChr m:val="‖"/>
                          <m:endChr m:val="‖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2400" b="1">
                                  <a:latin typeface="Cambria Math"/>
                                  <a:ea typeface="Cambria Math"/>
                                </a:rPr>
                                <m:t>𝛅</m:t>
                              </m:r>
                              <m:r>
                                <a:rPr lang="pt-BR" sz="2400" b="1">
                                  <a:latin typeface="Cambria Math"/>
                                  <a:ea typeface="Cambria Math"/>
                                </a:rPr>
                                <m:t>𝐠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CaixaDe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blipFill rotWithShape="1">
                <a:blip r:embed="rId22"/>
                <a:stretch>
                  <a:fillRect l="-683"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ector de seta reta 41"/>
          <p:cNvCxnSpPr>
            <a:cxnSpLocks noChangeAspect="1"/>
          </p:cNvCxnSpPr>
          <p:nvPr/>
        </p:nvCxnSpPr>
        <p:spPr>
          <a:xfrm>
            <a:off x="635295" y="3720412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>
            <a:cxnSpLocks noChangeAspect="1"/>
          </p:cNvCxnSpPr>
          <p:nvPr/>
        </p:nvCxnSpPr>
        <p:spPr>
          <a:xfrm>
            <a:off x="624235" y="3709553"/>
            <a:ext cx="3163775" cy="4905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>
            <a:cxnSpLocks noChangeAspect="1"/>
          </p:cNvCxnSpPr>
          <p:nvPr/>
        </p:nvCxnSpPr>
        <p:spPr>
          <a:xfrm>
            <a:off x="3781953" y="4212677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/>
          <p:cNvCxnSpPr>
            <a:cxnSpLocks noChangeAspect="1"/>
          </p:cNvCxnSpPr>
          <p:nvPr/>
        </p:nvCxnSpPr>
        <p:spPr>
          <a:xfrm>
            <a:off x="916844" y="4141420"/>
            <a:ext cx="3168000" cy="49124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/>
          <p:cNvCxnSpPr/>
          <p:nvPr/>
        </p:nvCxnSpPr>
        <p:spPr>
          <a:xfrm>
            <a:off x="635295" y="3730025"/>
            <a:ext cx="3456000" cy="90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tângulo 46"/>
              <p:cNvSpPr/>
              <p:nvPr/>
            </p:nvSpPr>
            <p:spPr>
              <a:xfrm>
                <a:off x="356071" y="3844180"/>
                <a:ext cx="54624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7" name="Retângulo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071" y="3844180"/>
                <a:ext cx="546240" cy="307777"/>
              </a:xfrm>
              <a:prstGeom prst="rect">
                <a:avLst/>
              </a:prstGeom>
              <a:blipFill rotWithShape="1">
                <a:blip r:embed="rId2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tângulo 47"/>
              <p:cNvSpPr/>
              <p:nvPr/>
            </p:nvSpPr>
            <p:spPr>
              <a:xfrm>
                <a:off x="2071597" y="3647070"/>
                <a:ext cx="42293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8" name="Retângulo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597" y="3647070"/>
                <a:ext cx="422936" cy="307777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Arco 48"/>
          <p:cNvSpPr/>
          <p:nvPr/>
        </p:nvSpPr>
        <p:spPr>
          <a:xfrm rot="4908073">
            <a:off x="594632" y="3594215"/>
            <a:ext cx="392994" cy="402602"/>
          </a:xfrm>
          <a:prstGeom prst="arc">
            <a:avLst/>
          </a:pr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/>
              <p:cNvSpPr txBox="1"/>
              <p:nvPr/>
            </p:nvSpPr>
            <p:spPr>
              <a:xfrm>
                <a:off x="869311" y="3501008"/>
                <a:ext cx="3309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11" y="3501008"/>
                <a:ext cx="330988" cy="307777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tângulo 50"/>
              <p:cNvSpPr/>
              <p:nvPr/>
            </p:nvSpPr>
            <p:spPr>
              <a:xfrm>
                <a:off x="4043583" y="4530319"/>
                <a:ext cx="4233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1" name="Retângulo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583" y="4530319"/>
                <a:ext cx="423386" cy="307777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ixaDeTexto 8"/>
          <p:cNvSpPr txBox="1"/>
          <p:nvPr/>
        </p:nvSpPr>
        <p:spPr>
          <a:xfrm>
            <a:off x="88760" y="4509120"/>
            <a:ext cx="2827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Tal como no caso magnético</a:t>
            </a:r>
            <a:endParaRPr lang="pt-BR" dirty="0"/>
          </a:p>
        </p:txBody>
      </p:sp>
      <p:grpSp>
        <p:nvGrpSpPr>
          <p:cNvPr id="53" name="Grupo 52"/>
          <p:cNvGrpSpPr/>
          <p:nvPr/>
        </p:nvGrpSpPr>
        <p:grpSpPr>
          <a:xfrm>
            <a:off x="7606908" y="3409255"/>
            <a:ext cx="1451367" cy="1183170"/>
            <a:chOff x="7606908" y="3409255"/>
            <a:chExt cx="1451367" cy="1183170"/>
          </a:xfrm>
        </p:grpSpPr>
        <p:cxnSp>
          <p:nvCxnSpPr>
            <p:cNvPr id="54" name="Conector reto 53"/>
            <p:cNvCxnSpPr/>
            <p:nvPr/>
          </p:nvCxnSpPr>
          <p:spPr>
            <a:xfrm rot="240000" flipV="1">
              <a:off x="8479186" y="3675766"/>
              <a:ext cx="3276" cy="648000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Forma livre 54"/>
            <p:cNvSpPr/>
            <p:nvPr/>
          </p:nvSpPr>
          <p:spPr>
            <a:xfrm rot="561971">
              <a:off x="7896225" y="3666620"/>
              <a:ext cx="1162050" cy="143205"/>
            </a:xfrm>
            <a:custGeom>
              <a:avLst/>
              <a:gdLst>
                <a:gd name="connsiteX0" fmla="*/ 0 w 1162050"/>
                <a:gd name="connsiteY0" fmla="*/ 134040 h 143205"/>
                <a:gd name="connsiteX1" fmla="*/ 171450 w 1162050"/>
                <a:gd name="connsiteY1" fmla="*/ 134040 h 143205"/>
                <a:gd name="connsiteX2" fmla="*/ 419100 w 1162050"/>
                <a:gd name="connsiteY2" fmla="*/ 38790 h 143205"/>
                <a:gd name="connsiteX3" fmla="*/ 762000 w 1162050"/>
                <a:gd name="connsiteY3" fmla="*/ 690 h 143205"/>
                <a:gd name="connsiteX4" fmla="*/ 1009650 w 1162050"/>
                <a:gd name="connsiteY4" fmla="*/ 67365 h 143205"/>
                <a:gd name="connsiteX5" fmla="*/ 1162050 w 1162050"/>
                <a:gd name="connsiteY5" fmla="*/ 124515 h 143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2050" h="143205">
                  <a:moveTo>
                    <a:pt x="0" y="134040"/>
                  </a:moveTo>
                  <a:cubicBezTo>
                    <a:pt x="50800" y="141977"/>
                    <a:pt x="101600" y="149915"/>
                    <a:pt x="171450" y="134040"/>
                  </a:cubicBezTo>
                  <a:cubicBezTo>
                    <a:pt x="241300" y="118165"/>
                    <a:pt x="320675" y="61015"/>
                    <a:pt x="419100" y="38790"/>
                  </a:cubicBezTo>
                  <a:cubicBezTo>
                    <a:pt x="517525" y="16565"/>
                    <a:pt x="663575" y="-4072"/>
                    <a:pt x="762000" y="690"/>
                  </a:cubicBezTo>
                  <a:cubicBezTo>
                    <a:pt x="860425" y="5452"/>
                    <a:pt x="942975" y="46728"/>
                    <a:pt x="1009650" y="67365"/>
                  </a:cubicBezTo>
                  <a:cubicBezTo>
                    <a:pt x="1076325" y="88002"/>
                    <a:pt x="1119187" y="106258"/>
                    <a:pt x="1162050" y="12451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Elipse 55"/>
            <p:cNvSpPr/>
            <p:nvPr/>
          </p:nvSpPr>
          <p:spPr>
            <a:xfrm>
              <a:off x="8481576" y="3655648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Forma livre 56"/>
            <p:cNvSpPr/>
            <p:nvPr/>
          </p:nvSpPr>
          <p:spPr>
            <a:xfrm>
              <a:off x="7962900" y="4303668"/>
              <a:ext cx="1047750" cy="76200"/>
            </a:xfrm>
            <a:custGeom>
              <a:avLst/>
              <a:gdLst>
                <a:gd name="connsiteX0" fmla="*/ 1047750 w 1047750"/>
                <a:gd name="connsiteY0" fmla="*/ 76200 h 76200"/>
                <a:gd name="connsiteX1" fmla="*/ 533400 w 1047750"/>
                <a:gd name="connsiteY1" fmla="*/ 19050 h 76200"/>
                <a:gd name="connsiteX2" fmla="*/ 0 w 1047750"/>
                <a:gd name="connsiteY2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0" h="76200">
                  <a:moveTo>
                    <a:pt x="1047750" y="76200"/>
                  </a:moveTo>
                  <a:cubicBezTo>
                    <a:pt x="877887" y="53975"/>
                    <a:pt x="708025" y="31750"/>
                    <a:pt x="533400" y="19050"/>
                  </a:cubicBezTo>
                  <a:cubicBezTo>
                    <a:pt x="358775" y="6350"/>
                    <a:pt x="179387" y="3175"/>
                    <a:pt x="0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CaixaDeTexto 57"/>
                <p:cNvSpPr txBox="1"/>
                <p:nvPr/>
              </p:nvSpPr>
              <p:spPr>
                <a:xfrm>
                  <a:off x="8444574" y="3409255"/>
                  <a:ext cx="3397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/>
                          </a:rPr>
                          <m:t>𝑃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72" name="CaixaDeTexto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574" y="3409255"/>
                  <a:ext cx="339708" cy="307777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Conector de seta reta 59"/>
            <p:cNvCxnSpPr/>
            <p:nvPr/>
          </p:nvCxnSpPr>
          <p:spPr>
            <a:xfrm rot="300000" flipH="1">
              <a:off x="8435998" y="3673368"/>
              <a:ext cx="54006" cy="26497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de seta reta 60"/>
            <p:cNvCxnSpPr/>
            <p:nvPr/>
          </p:nvCxnSpPr>
          <p:spPr>
            <a:xfrm rot="180000">
              <a:off x="8495438" y="3674804"/>
              <a:ext cx="0" cy="2635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tângulo 61"/>
                <p:cNvSpPr/>
                <p:nvPr/>
              </p:nvSpPr>
              <p:spPr>
                <a:xfrm>
                  <a:off x="8121536" y="3603737"/>
                  <a:ext cx="42338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>
                                <a:latin typeface="Cambria Math"/>
                                <a:ea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2" name="Retângulo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1536" y="3603737"/>
                  <a:ext cx="423385" cy="30777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tângulo 62"/>
                <p:cNvSpPr/>
                <p:nvPr/>
              </p:nvSpPr>
              <p:spPr>
                <a:xfrm>
                  <a:off x="8423430" y="3645024"/>
                  <a:ext cx="42120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 i="1" smtClean="0">
                                <a:latin typeface="Cambria Math"/>
                                <a:ea typeface="Cambria Math"/>
                              </a:rPr>
                              <m:t>𝛄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3" name="Retângulo 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3430" y="3645024"/>
                  <a:ext cx="421205" cy="30777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Elipse 63"/>
            <p:cNvSpPr/>
            <p:nvPr/>
          </p:nvSpPr>
          <p:spPr>
            <a:xfrm>
              <a:off x="8444574" y="429838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CaixaDeTexto 64"/>
                <p:cNvSpPr txBox="1"/>
                <p:nvPr/>
              </p:nvSpPr>
              <p:spPr>
                <a:xfrm>
                  <a:off x="8403889" y="4284648"/>
                  <a:ext cx="3518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/>
                          </a:rPr>
                          <m:t>𝑄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7" name="CaixaDeTexto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3889" y="4284648"/>
                  <a:ext cx="351828" cy="307777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b="-6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Conector de seta reta 65"/>
            <p:cNvCxnSpPr/>
            <p:nvPr/>
          </p:nvCxnSpPr>
          <p:spPr>
            <a:xfrm rot="180000">
              <a:off x="8456757" y="4314480"/>
              <a:ext cx="0" cy="2635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tângulo 66"/>
                <p:cNvSpPr/>
                <p:nvPr/>
              </p:nvSpPr>
              <p:spPr>
                <a:xfrm>
                  <a:off x="8083230" y="4258091"/>
                  <a:ext cx="428066" cy="3230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 i="1" smtClean="0">
                                <a:latin typeface="Cambria Math"/>
                                <a:ea typeface="Cambria Math"/>
                              </a:rPr>
                              <m:t>𝛄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/>
                              </a:rPr>
                              <m:t>𝑄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01" name="Retângulo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3230" y="4258091"/>
                  <a:ext cx="428066" cy="323037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192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CaixaDeTexto 67"/>
            <p:cNvSpPr txBox="1"/>
            <p:nvPr/>
          </p:nvSpPr>
          <p:spPr>
            <a:xfrm>
              <a:off x="7740352" y="4150479"/>
              <a:ext cx="2728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E</a:t>
              </a:r>
              <a:endParaRPr lang="pt-BR" sz="1400" dirty="0"/>
            </a:p>
          </p:txBody>
        </p:sp>
        <p:sp>
          <p:nvSpPr>
            <p:cNvPr id="69" name="CaixaDeTexto 68"/>
            <p:cNvSpPr txBox="1"/>
            <p:nvPr/>
          </p:nvSpPr>
          <p:spPr>
            <a:xfrm>
              <a:off x="7606908" y="3553271"/>
              <a:ext cx="3533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ST</a:t>
              </a:r>
              <a:endParaRPr lang="pt-BR" sz="14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CaixaDeTexto 69"/>
              <p:cNvSpPr txBox="1"/>
              <p:nvPr/>
            </p:nvSpPr>
            <p:spPr>
              <a:xfrm>
                <a:off x="5324569" y="1844824"/>
                <a:ext cx="2886303" cy="10154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nary>
                            <m:naryPr>
                              <m:chr m:val="∭"/>
                              <m:limLoc m:val="undOvr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f>
                                <m:f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ℓ</m:t>
                                  </m:r>
                                </m:den>
                              </m:f>
                              <m:r>
                                <a:rPr lang="pt-BR" i="1">
                                  <a:latin typeface="Cambria Math"/>
                                </a:rPr>
                                <m:t>𝑑𝑣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0" name="CaixaDeTexto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569" y="1844824"/>
                <a:ext cx="2886303" cy="1015406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781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Imagem 8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713" y="3294398"/>
            <a:ext cx="4079464" cy="352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63350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63350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ângulo 33"/>
              <p:cNvSpPr/>
              <p:nvPr/>
            </p:nvSpPr>
            <p:spPr>
              <a:xfrm>
                <a:off x="2423913" y="282840"/>
                <a:ext cx="22200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4" name="Retângulo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913" y="282840"/>
                <a:ext cx="2220095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CaixaDeTexto 58"/>
          <p:cNvSpPr txBox="1"/>
          <p:nvPr/>
        </p:nvSpPr>
        <p:spPr>
          <a:xfrm>
            <a:off x="2466460" y="1628800"/>
            <a:ext cx="2143099" cy="630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Condição observada</a:t>
            </a:r>
          </a:p>
          <a:p>
            <a:pPr algn="ctr"/>
            <a:r>
              <a:rPr lang="pt-BR" dirty="0" smtClean="0"/>
              <a:t>na prática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/>
              <p:cNvSpPr/>
              <p:nvPr/>
            </p:nvSpPr>
            <p:spPr>
              <a:xfrm>
                <a:off x="1426239" y="2675061"/>
                <a:ext cx="16433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𝑃</m:t>
                              </m:r>
                            </m:sub>
                          </m:sSub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0" smtClean="0"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" name="Retâ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239" y="2675061"/>
                <a:ext cx="1643399" cy="461665"/>
              </a:xfrm>
              <a:prstGeom prst="rect">
                <a:avLst/>
              </a:prstGeom>
              <a:blipFill rotWithShape="1">
                <a:blip r:embed="rId17"/>
                <a:stretch>
                  <a:fillRect t="-5263" r="-11481" b="-78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/>
              <p:cNvSpPr txBox="1"/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≫</m:t>
                      </m:r>
                      <m:d>
                        <m:dPr>
                          <m:begChr m:val="‖"/>
                          <m:endChr m:val="‖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2400" b="1">
                                  <a:latin typeface="Cambria Math"/>
                                  <a:ea typeface="Cambria Math"/>
                                </a:rPr>
                                <m:t>𝛅</m:t>
                              </m:r>
                              <m:r>
                                <a:rPr lang="pt-BR" sz="2400" b="1">
                                  <a:latin typeface="Cambria Math"/>
                                  <a:ea typeface="Cambria Math"/>
                                </a:rPr>
                                <m:t>𝐠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CaixaDe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blipFill rotWithShape="1">
                <a:blip r:embed="rId18"/>
                <a:stretch>
                  <a:fillRect l="-683"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ector de seta reta 41"/>
          <p:cNvCxnSpPr>
            <a:cxnSpLocks noChangeAspect="1"/>
          </p:cNvCxnSpPr>
          <p:nvPr/>
        </p:nvCxnSpPr>
        <p:spPr>
          <a:xfrm>
            <a:off x="635295" y="3720412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>
            <a:cxnSpLocks noChangeAspect="1"/>
          </p:cNvCxnSpPr>
          <p:nvPr/>
        </p:nvCxnSpPr>
        <p:spPr>
          <a:xfrm>
            <a:off x="624235" y="3709553"/>
            <a:ext cx="3163775" cy="4905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>
            <a:cxnSpLocks noChangeAspect="1"/>
          </p:cNvCxnSpPr>
          <p:nvPr/>
        </p:nvCxnSpPr>
        <p:spPr>
          <a:xfrm>
            <a:off x="3781953" y="4212677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/>
          <p:cNvCxnSpPr>
            <a:cxnSpLocks noChangeAspect="1"/>
          </p:cNvCxnSpPr>
          <p:nvPr/>
        </p:nvCxnSpPr>
        <p:spPr>
          <a:xfrm>
            <a:off x="916844" y="4141420"/>
            <a:ext cx="3168000" cy="49124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/>
          <p:cNvCxnSpPr/>
          <p:nvPr/>
        </p:nvCxnSpPr>
        <p:spPr>
          <a:xfrm>
            <a:off x="635295" y="3730025"/>
            <a:ext cx="3456000" cy="90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tângulo 46"/>
              <p:cNvSpPr/>
              <p:nvPr/>
            </p:nvSpPr>
            <p:spPr>
              <a:xfrm>
                <a:off x="356071" y="3844180"/>
                <a:ext cx="54624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7" name="Retângulo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071" y="3844180"/>
                <a:ext cx="546240" cy="307777"/>
              </a:xfrm>
              <a:prstGeom prst="rect">
                <a:avLst/>
              </a:prstGeom>
              <a:blipFill rotWithShape="1">
                <a:blip r:embed="rId19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tângulo 47"/>
              <p:cNvSpPr/>
              <p:nvPr/>
            </p:nvSpPr>
            <p:spPr>
              <a:xfrm>
                <a:off x="2071597" y="3647070"/>
                <a:ext cx="42293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8" name="Retângulo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597" y="3647070"/>
                <a:ext cx="422936" cy="307777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Arco 48"/>
          <p:cNvSpPr/>
          <p:nvPr/>
        </p:nvSpPr>
        <p:spPr>
          <a:xfrm rot="4908073">
            <a:off x="594632" y="3594215"/>
            <a:ext cx="392994" cy="402602"/>
          </a:xfrm>
          <a:prstGeom prst="arc">
            <a:avLst/>
          </a:pr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/>
              <p:cNvSpPr txBox="1"/>
              <p:nvPr/>
            </p:nvSpPr>
            <p:spPr>
              <a:xfrm>
                <a:off x="869311" y="3501008"/>
                <a:ext cx="3309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11" y="3501008"/>
                <a:ext cx="330988" cy="307777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tângulo 50"/>
              <p:cNvSpPr/>
              <p:nvPr/>
            </p:nvSpPr>
            <p:spPr>
              <a:xfrm>
                <a:off x="4043583" y="4530319"/>
                <a:ext cx="4233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1" name="Retângulo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583" y="4530319"/>
                <a:ext cx="423386" cy="307777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508488" y="5168511"/>
                <a:ext cx="10999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𝑤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𝑐𝑜𝑠</m:t>
                      </m:r>
                      <m:r>
                        <a:rPr lang="pt-BR" sz="1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88" y="5168511"/>
                <a:ext cx="1099916" cy="307777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/>
              <p:cNvSpPr txBox="1"/>
              <p:nvPr/>
            </p:nvSpPr>
            <p:spPr>
              <a:xfrm>
                <a:off x="107504" y="4864487"/>
                <a:ext cx="2380074" cy="333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14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T</m:t>
                          </m:r>
                        </m:sup>
                      </m:sSup>
                      <m:r>
                        <a:rPr lang="pt-BR" sz="14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𝐰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4864487"/>
                <a:ext cx="2380074" cy="333489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tângulo 53"/>
          <p:cNvSpPr/>
          <p:nvPr/>
        </p:nvSpPr>
        <p:spPr>
          <a:xfrm>
            <a:off x="107504" y="4812545"/>
            <a:ext cx="2380074" cy="710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CaixaDeTexto 54"/>
          <p:cNvSpPr txBox="1"/>
          <p:nvPr/>
        </p:nvSpPr>
        <p:spPr>
          <a:xfrm>
            <a:off x="653387" y="4509120"/>
            <a:ext cx="132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Produto escalar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aixaDeTexto 55"/>
              <p:cNvSpPr txBox="1"/>
              <p:nvPr/>
            </p:nvSpPr>
            <p:spPr>
              <a:xfrm>
                <a:off x="2576602" y="4967046"/>
                <a:ext cx="1948455" cy="404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≈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Sup>
                        <m:sSubSup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pt-BR" b="0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CaixaDeTexto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602" y="4967046"/>
                <a:ext cx="1948455" cy="404346"/>
              </a:xfrm>
              <a:prstGeom prst="rect">
                <a:avLst/>
              </a:prstGeom>
              <a:blipFill rotWithShape="1">
                <a:blip r:embed="rId25"/>
                <a:stretch>
                  <a:fillRect l="-940" t="-3030" b="-60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/>
              <p:cNvSpPr txBox="1"/>
              <p:nvPr/>
            </p:nvSpPr>
            <p:spPr>
              <a:xfrm>
                <a:off x="467544" y="5811302"/>
                <a:ext cx="2008948" cy="47660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i="1">
                          <a:latin typeface="Cambria Math"/>
                          <a:ea typeface="Cambria Math"/>
                        </a:rPr>
                        <m:t>≈</m:t>
                      </m:r>
                      <m:sSubSup>
                        <m:sSubSup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1" smtClean="0"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7" name="CaixaDeTexto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5811302"/>
                <a:ext cx="2008948" cy="476605"/>
              </a:xfrm>
              <a:prstGeom prst="rect">
                <a:avLst/>
              </a:prstGeom>
              <a:blipFill rotWithShape="1">
                <a:blip r:embed="rId26"/>
                <a:stretch>
                  <a:fillRect t="-1282" b="-17949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2" name="Grupo 81"/>
          <p:cNvGrpSpPr/>
          <p:nvPr/>
        </p:nvGrpSpPr>
        <p:grpSpPr>
          <a:xfrm>
            <a:off x="7606908" y="3409255"/>
            <a:ext cx="1451367" cy="1183170"/>
            <a:chOff x="7606908" y="3409255"/>
            <a:chExt cx="1451367" cy="1183170"/>
          </a:xfrm>
        </p:grpSpPr>
        <p:cxnSp>
          <p:nvCxnSpPr>
            <p:cNvPr id="83" name="Conector reto 82"/>
            <p:cNvCxnSpPr/>
            <p:nvPr/>
          </p:nvCxnSpPr>
          <p:spPr>
            <a:xfrm rot="240000" flipV="1">
              <a:off x="8479186" y="3675766"/>
              <a:ext cx="3276" cy="648000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Forma livre 83"/>
            <p:cNvSpPr/>
            <p:nvPr/>
          </p:nvSpPr>
          <p:spPr>
            <a:xfrm rot="561971">
              <a:off x="7896225" y="3666620"/>
              <a:ext cx="1162050" cy="143205"/>
            </a:xfrm>
            <a:custGeom>
              <a:avLst/>
              <a:gdLst>
                <a:gd name="connsiteX0" fmla="*/ 0 w 1162050"/>
                <a:gd name="connsiteY0" fmla="*/ 134040 h 143205"/>
                <a:gd name="connsiteX1" fmla="*/ 171450 w 1162050"/>
                <a:gd name="connsiteY1" fmla="*/ 134040 h 143205"/>
                <a:gd name="connsiteX2" fmla="*/ 419100 w 1162050"/>
                <a:gd name="connsiteY2" fmla="*/ 38790 h 143205"/>
                <a:gd name="connsiteX3" fmla="*/ 762000 w 1162050"/>
                <a:gd name="connsiteY3" fmla="*/ 690 h 143205"/>
                <a:gd name="connsiteX4" fmla="*/ 1009650 w 1162050"/>
                <a:gd name="connsiteY4" fmla="*/ 67365 h 143205"/>
                <a:gd name="connsiteX5" fmla="*/ 1162050 w 1162050"/>
                <a:gd name="connsiteY5" fmla="*/ 124515 h 143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2050" h="143205">
                  <a:moveTo>
                    <a:pt x="0" y="134040"/>
                  </a:moveTo>
                  <a:cubicBezTo>
                    <a:pt x="50800" y="141977"/>
                    <a:pt x="101600" y="149915"/>
                    <a:pt x="171450" y="134040"/>
                  </a:cubicBezTo>
                  <a:cubicBezTo>
                    <a:pt x="241300" y="118165"/>
                    <a:pt x="320675" y="61015"/>
                    <a:pt x="419100" y="38790"/>
                  </a:cubicBezTo>
                  <a:cubicBezTo>
                    <a:pt x="517525" y="16565"/>
                    <a:pt x="663575" y="-4072"/>
                    <a:pt x="762000" y="690"/>
                  </a:cubicBezTo>
                  <a:cubicBezTo>
                    <a:pt x="860425" y="5452"/>
                    <a:pt x="942975" y="46728"/>
                    <a:pt x="1009650" y="67365"/>
                  </a:cubicBezTo>
                  <a:cubicBezTo>
                    <a:pt x="1076325" y="88002"/>
                    <a:pt x="1119187" y="106258"/>
                    <a:pt x="1162050" y="12451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Elipse 84"/>
            <p:cNvSpPr/>
            <p:nvPr/>
          </p:nvSpPr>
          <p:spPr>
            <a:xfrm>
              <a:off x="8481576" y="3655648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Forma livre 85"/>
            <p:cNvSpPr/>
            <p:nvPr/>
          </p:nvSpPr>
          <p:spPr>
            <a:xfrm>
              <a:off x="7962900" y="4303668"/>
              <a:ext cx="1047750" cy="76200"/>
            </a:xfrm>
            <a:custGeom>
              <a:avLst/>
              <a:gdLst>
                <a:gd name="connsiteX0" fmla="*/ 1047750 w 1047750"/>
                <a:gd name="connsiteY0" fmla="*/ 76200 h 76200"/>
                <a:gd name="connsiteX1" fmla="*/ 533400 w 1047750"/>
                <a:gd name="connsiteY1" fmla="*/ 19050 h 76200"/>
                <a:gd name="connsiteX2" fmla="*/ 0 w 1047750"/>
                <a:gd name="connsiteY2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0" h="76200">
                  <a:moveTo>
                    <a:pt x="1047750" y="76200"/>
                  </a:moveTo>
                  <a:cubicBezTo>
                    <a:pt x="877887" y="53975"/>
                    <a:pt x="708025" y="31750"/>
                    <a:pt x="533400" y="19050"/>
                  </a:cubicBezTo>
                  <a:cubicBezTo>
                    <a:pt x="358775" y="6350"/>
                    <a:pt x="179387" y="3175"/>
                    <a:pt x="0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CaixaDeTexto 86"/>
                <p:cNvSpPr txBox="1"/>
                <p:nvPr/>
              </p:nvSpPr>
              <p:spPr>
                <a:xfrm>
                  <a:off x="8444574" y="3409255"/>
                  <a:ext cx="3397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/>
                          </a:rPr>
                          <m:t>𝑃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72" name="CaixaDeTexto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574" y="3409255"/>
                  <a:ext cx="339708" cy="307777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8" name="Conector de seta reta 87"/>
            <p:cNvCxnSpPr/>
            <p:nvPr/>
          </p:nvCxnSpPr>
          <p:spPr>
            <a:xfrm rot="300000" flipH="1">
              <a:off x="8435998" y="3673368"/>
              <a:ext cx="54006" cy="26497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de seta reta 88"/>
            <p:cNvCxnSpPr/>
            <p:nvPr/>
          </p:nvCxnSpPr>
          <p:spPr>
            <a:xfrm rot="180000">
              <a:off x="8495438" y="3674804"/>
              <a:ext cx="0" cy="2635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Retângulo 89"/>
                <p:cNvSpPr/>
                <p:nvPr/>
              </p:nvSpPr>
              <p:spPr>
                <a:xfrm>
                  <a:off x="8121536" y="3603737"/>
                  <a:ext cx="42338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>
                                <a:latin typeface="Cambria Math"/>
                                <a:ea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2" name="Retângulo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1536" y="3603737"/>
                  <a:ext cx="423385" cy="30777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Retângulo 90"/>
                <p:cNvSpPr/>
                <p:nvPr/>
              </p:nvSpPr>
              <p:spPr>
                <a:xfrm>
                  <a:off x="8423430" y="3645024"/>
                  <a:ext cx="42120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 i="1" smtClean="0">
                                <a:latin typeface="Cambria Math"/>
                                <a:ea typeface="Cambria Math"/>
                              </a:rPr>
                              <m:t>𝛄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3" name="Retângulo 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3430" y="3645024"/>
                  <a:ext cx="421205" cy="30777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2" name="Elipse 91"/>
            <p:cNvSpPr/>
            <p:nvPr/>
          </p:nvSpPr>
          <p:spPr>
            <a:xfrm>
              <a:off x="8444574" y="429838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CaixaDeTexto 92"/>
                <p:cNvSpPr txBox="1"/>
                <p:nvPr/>
              </p:nvSpPr>
              <p:spPr>
                <a:xfrm>
                  <a:off x="8403889" y="4284648"/>
                  <a:ext cx="3518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/>
                          </a:rPr>
                          <m:t>𝑄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7" name="CaixaDeTexto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3889" y="4284648"/>
                  <a:ext cx="351828" cy="307777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b="-6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4" name="Conector de seta reta 93"/>
            <p:cNvCxnSpPr/>
            <p:nvPr/>
          </p:nvCxnSpPr>
          <p:spPr>
            <a:xfrm rot="180000">
              <a:off x="8456757" y="4314480"/>
              <a:ext cx="0" cy="2635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Retângulo 94"/>
                <p:cNvSpPr/>
                <p:nvPr/>
              </p:nvSpPr>
              <p:spPr>
                <a:xfrm>
                  <a:off x="8083230" y="4258091"/>
                  <a:ext cx="428066" cy="3230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 i="1" smtClean="0">
                                <a:latin typeface="Cambria Math"/>
                                <a:ea typeface="Cambria Math"/>
                              </a:rPr>
                              <m:t>𝛄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/>
                              </a:rPr>
                              <m:t>𝑄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01" name="Retângulo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3230" y="4258091"/>
                  <a:ext cx="428066" cy="323037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192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6" name="CaixaDeTexto 95"/>
            <p:cNvSpPr txBox="1"/>
            <p:nvPr/>
          </p:nvSpPr>
          <p:spPr>
            <a:xfrm>
              <a:off x="7740352" y="4150479"/>
              <a:ext cx="2728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E</a:t>
              </a:r>
              <a:endParaRPr lang="pt-BR" sz="1400" dirty="0"/>
            </a:p>
          </p:txBody>
        </p:sp>
        <p:sp>
          <p:nvSpPr>
            <p:cNvPr id="97" name="CaixaDeTexto 96"/>
            <p:cNvSpPr txBox="1"/>
            <p:nvPr/>
          </p:nvSpPr>
          <p:spPr>
            <a:xfrm>
              <a:off x="7606908" y="3553271"/>
              <a:ext cx="3533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ST</a:t>
              </a:r>
              <a:endParaRPr lang="pt-BR" sz="14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CaixaDeTexto 59"/>
              <p:cNvSpPr txBox="1"/>
              <p:nvPr/>
            </p:nvSpPr>
            <p:spPr>
              <a:xfrm>
                <a:off x="5324569" y="1844824"/>
                <a:ext cx="2886303" cy="10154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nary>
                            <m:naryPr>
                              <m:chr m:val="∭"/>
                              <m:limLoc m:val="undOvr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f>
                                <m:f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ℓ</m:t>
                                  </m:r>
                                </m:den>
                              </m:f>
                              <m:r>
                                <a:rPr lang="pt-BR" i="1">
                                  <a:latin typeface="Cambria Math"/>
                                </a:rPr>
                                <m:t>𝑑𝑣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569" y="1844824"/>
                <a:ext cx="2886303" cy="1015406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409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Imagem 9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713" y="3294398"/>
            <a:ext cx="4079464" cy="352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63350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63350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ângulo 33"/>
              <p:cNvSpPr/>
              <p:nvPr/>
            </p:nvSpPr>
            <p:spPr>
              <a:xfrm>
                <a:off x="2423913" y="282840"/>
                <a:ext cx="22200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4" name="Retângulo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913" y="282840"/>
                <a:ext cx="2220095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CaixaDeTexto 58"/>
          <p:cNvSpPr txBox="1"/>
          <p:nvPr/>
        </p:nvSpPr>
        <p:spPr>
          <a:xfrm>
            <a:off x="2466460" y="1628800"/>
            <a:ext cx="2143099" cy="630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Condição observada</a:t>
            </a:r>
          </a:p>
          <a:p>
            <a:pPr algn="ctr"/>
            <a:r>
              <a:rPr lang="pt-BR" dirty="0" smtClean="0"/>
              <a:t>na prática</a:t>
            </a:r>
            <a:endParaRPr lang="pt-BR" dirty="0"/>
          </a:p>
        </p:txBody>
      </p:sp>
      <p:cxnSp>
        <p:nvCxnSpPr>
          <p:cNvPr id="9" name="Conector de seta reta 8"/>
          <p:cNvCxnSpPr/>
          <p:nvPr/>
        </p:nvCxnSpPr>
        <p:spPr>
          <a:xfrm flipH="1">
            <a:off x="7442795" y="4537695"/>
            <a:ext cx="216024" cy="28803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rot="5400000" flipH="1">
            <a:off x="7387741" y="4285667"/>
            <a:ext cx="216024" cy="28803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/>
              <p:cNvSpPr txBox="1"/>
              <p:nvPr/>
            </p:nvSpPr>
            <p:spPr>
              <a:xfrm>
                <a:off x="7317829" y="4011399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7829" y="4011399"/>
                <a:ext cx="367986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7236296" y="4787860"/>
                <a:ext cx="353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296" y="4787860"/>
                <a:ext cx="353751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ixaDeTexto 13"/>
          <p:cNvSpPr txBox="1"/>
          <p:nvPr/>
        </p:nvSpPr>
        <p:spPr>
          <a:xfrm>
            <a:off x="3419872" y="3358733"/>
            <a:ext cx="2618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Considere um sistema </a:t>
            </a:r>
            <a:r>
              <a:rPr lang="pt-BR" dirty="0"/>
              <a:t>Cartesiano </a:t>
            </a:r>
            <a:r>
              <a:rPr lang="pt-BR" dirty="0" smtClean="0"/>
              <a:t>topocêntrico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≫</m:t>
                      </m:r>
                      <m:d>
                        <m:dPr>
                          <m:begChr m:val="‖"/>
                          <m:endChr m:val="‖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2400" b="1">
                                  <a:latin typeface="Cambria Math"/>
                                  <a:ea typeface="Cambria Math"/>
                                </a:rPr>
                                <m:t>𝛅</m:t>
                              </m:r>
                              <m:r>
                                <a:rPr lang="pt-BR" sz="2400" b="1">
                                  <a:latin typeface="Cambria Math"/>
                                  <a:ea typeface="Cambria Math"/>
                                </a:rPr>
                                <m:t>𝐠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blipFill rotWithShape="1">
                <a:blip r:embed="rId19"/>
                <a:stretch>
                  <a:fillRect l="-683"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tângulo 46"/>
              <p:cNvSpPr/>
              <p:nvPr/>
            </p:nvSpPr>
            <p:spPr>
              <a:xfrm>
                <a:off x="1426239" y="2675061"/>
                <a:ext cx="16433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𝑃</m:t>
                              </m:r>
                            </m:sub>
                          </m:sSub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0" smtClean="0"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7" name="Retângulo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239" y="2675061"/>
                <a:ext cx="1643399" cy="461665"/>
              </a:xfrm>
              <a:prstGeom prst="rect">
                <a:avLst/>
              </a:prstGeom>
              <a:blipFill rotWithShape="1">
                <a:blip r:embed="rId22"/>
                <a:stretch>
                  <a:fillRect t="-5263" r="-11481" b="-78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onector de seta reta 47"/>
          <p:cNvCxnSpPr>
            <a:cxnSpLocks noChangeAspect="1"/>
          </p:cNvCxnSpPr>
          <p:nvPr/>
        </p:nvCxnSpPr>
        <p:spPr>
          <a:xfrm>
            <a:off x="635295" y="3720412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>
            <a:cxnSpLocks noChangeAspect="1"/>
          </p:cNvCxnSpPr>
          <p:nvPr/>
        </p:nvCxnSpPr>
        <p:spPr>
          <a:xfrm>
            <a:off x="624235" y="3709553"/>
            <a:ext cx="3163775" cy="4905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>
            <a:cxnSpLocks noChangeAspect="1"/>
          </p:cNvCxnSpPr>
          <p:nvPr/>
        </p:nvCxnSpPr>
        <p:spPr>
          <a:xfrm>
            <a:off x="3781953" y="4212677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>
            <a:cxnSpLocks noChangeAspect="1"/>
          </p:cNvCxnSpPr>
          <p:nvPr/>
        </p:nvCxnSpPr>
        <p:spPr>
          <a:xfrm>
            <a:off x="916844" y="4141420"/>
            <a:ext cx="3168000" cy="49124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/>
          <p:nvPr/>
        </p:nvCxnSpPr>
        <p:spPr>
          <a:xfrm>
            <a:off x="635295" y="3730025"/>
            <a:ext cx="3456000" cy="90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tângulo 52"/>
              <p:cNvSpPr/>
              <p:nvPr/>
            </p:nvSpPr>
            <p:spPr>
              <a:xfrm>
                <a:off x="356071" y="3844180"/>
                <a:ext cx="54624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3" name="Retângulo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071" y="3844180"/>
                <a:ext cx="546240" cy="307777"/>
              </a:xfrm>
              <a:prstGeom prst="rect">
                <a:avLst/>
              </a:prstGeom>
              <a:blipFill rotWithShape="1">
                <a:blip r:embed="rId2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tângulo 53"/>
              <p:cNvSpPr/>
              <p:nvPr/>
            </p:nvSpPr>
            <p:spPr>
              <a:xfrm>
                <a:off x="2071597" y="3647070"/>
                <a:ext cx="42293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4" name="Retângulo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597" y="3647070"/>
                <a:ext cx="422936" cy="307777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Arco 54"/>
          <p:cNvSpPr/>
          <p:nvPr/>
        </p:nvSpPr>
        <p:spPr>
          <a:xfrm rot="4908073">
            <a:off x="594632" y="3594215"/>
            <a:ext cx="392994" cy="402602"/>
          </a:xfrm>
          <a:prstGeom prst="arc">
            <a:avLst/>
          </a:pr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aixaDeTexto 55"/>
              <p:cNvSpPr txBox="1"/>
              <p:nvPr/>
            </p:nvSpPr>
            <p:spPr>
              <a:xfrm>
                <a:off x="869311" y="3501008"/>
                <a:ext cx="3309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CaixaDeTexto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11" y="3501008"/>
                <a:ext cx="330988" cy="307777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tângulo 57"/>
              <p:cNvSpPr/>
              <p:nvPr/>
            </p:nvSpPr>
            <p:spPr>
              <a:xfrm>
                <a:off x="4043583" y="4530319"/>
                <a:ext cx="4233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8" name="Retângulo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583" y="4530319"/>
                <a:ext cx="423386" cy="307777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508488" y="5168511"/>
                <a:ext cx="10999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𝑤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𝑐𝑜𝑠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88" y="5168511"/>
                <a:ext cx="1099916" cy="307777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07504" y="4864487"/>
                <a:ext cx="2380074" cy="333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14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T</m:t>
                          </m:r>
                        </m:sup>
                      </m:sSup>
                      <m:r>
                        <a:rPr lang="pt-BR" sz="14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𝐰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4864487"/>
                <a:ext cx="2380074" cy="333489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tângulo 61"/>
          <p:cNvSpPr/>
          <p:nvPr/>
        </p:nvSpPr>
        <p:spPr>
          <a:xfrm>
            <a:off x="107504" y="4812545"/>
            <a:ext cx="2380074" cy="710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CaixaDeTexto 62"/>
          <p:cNvSpPr txBox="1"/>
          <p:nvPr/>
        </p:nvSpPr>
        <p:spPr>
          <a:xfrm>
            <a:off x="653387" y="4509120"/>
            <a:ext cx="132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Produto escalar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2576602" y="4967046"/>
                <a:ext cx="1948455" cy="404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≈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Sup>
                        <m:sSubSup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pt-BR" b="0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602" y="4967046"/>
                <a:ext cx="1948455" cy="404346"/>
              </a:xfrm>
              <a:prstGeom prst="rect">
                <a:avLst/>
              </a:prstGeom>
              <a:blipFill rotWithShape="1">
                <a:blip r:embed="rId29"/>
                <a:stretch>
                  <a:fillRect l="-940" t="-3030" b="-60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467544" y="5811302"/>
                <a:ext cx="2008948" cy="47660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i="1">
                          <a:latin typeface="Cambria Math"/>
                          <a:ea typeface="Cambria Math"/>
                        </a:rPr>
                        <m:t>≈</m:t>
                      </m:r>
                      <m:sSubSup>
                        <m:sSubSup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1" smtClean="0"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5811302"/>
                <a:ext cx="2008948" cy="476605"/>
              </a:xfrm>
              <a:prstGeom prst="rect">
                <a:avLst/>
              </a:prstGeom>
              <a:blipFill rotWithShape="1">
                <a:blip r:embed="rId30"/>
                <a:stretch>
                  <a:fillRect t="-1282" b="-17949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Grupo 56"/>
          <p:cNvGrpSpPr/>
          <p:nvPr/>
        </p:nvGrpSpPr>
        <p:grpSpPr>
          <a:xfrm>
            <a:off x="7606908" y="3409255"/>
            <a:ext cx="1451367" cy="1183170"/>
            <a:chOff x="7606908" y="3409255"/>
            <a:chExt cx="1451367" cy="1183170"/>
          </a:xfrm>
        </p:grpSpPr>
        <p:cxnSp>
          <p:nvCxnSpPr>
            <p:cNvPr id="66" name="Conector reto 65"/>
            <p:cNvCxnSpPr/>
            <p:nvPr/>
          </p:nvCxnSpPr>
          <p:spPr>
            <a:xfrm rot="240000" flipV="1">
              <a:off x="8479186" y="3675766"/>
              <a:ext cx="3276" cy="648000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Forma livre 66"/>
            <p:cNvSpPr/>
            <p:nvPr/>
          </p:nvSpPr>
          <p:spPr>
            <a:xfrm rot="561971">
              <a:off x="7896225" y="3666620"/>
              <a:ext cx="1162050" cy="143205"/>
            </a:xfrm>
            <a:custGeom>
              <a:avLst/>
              <a:gdLst>
                <a:gd name="connsiteX0" fmla="*/ 0 w 1162050"/>
                <a:gd name="connsiteY0" fmla="*/ 134040 h 143205"/>
                <a:gd name="connsiteX1" fmla="*/ 171450 w 1162050"/>
                <a:gd name="connsiteY1" fmla="*/ 134040 h 143205"/>
                <a:gd name="connsiteX2" fmla="*/ 419100 w 1162050"/>
                <a:gd name="connsiteY2" fmla="*/ 38790 h 143205"/>
                <a:gd name="connsiteX3" fmla="*/ 762000 w 1162050"/>
                <a:gd name="connsiteY3" fmla="*/ 690 h 143205"/>
                <a:gd name="connsiteX4" fmla="*/ 1009650 w 1162050"/>
                <a:gd name="connsiteY4" fmla="*/ 67365 h 143205"/>
                <a:gd name="connsiteX5" fmla="*/ 1162050 w 1162050"/>
                <a:gd name="connsiteY5" fmla="*/ 124515 h 143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2050" h="143205">
                  <a:moveTo>
                    <a:pt x="0" y="134040"/>
                  </a:moveTo>
                  <a:cubicBezTo>
                    <a:pt x="50800" y="141977"/>
                    <a:pt x="101600" y="149915"/>
                    <a:pt x="171450" y="134040"/>
                  </a:cubicBezTo>
                  <a:cubicBezTo>
                    <a:pt x="241300" y="118165"/>
                    <a:pt x="320675" y="61015"/>
                    <a:pt x="419100" y="38790"/>
                  </a:cubicBezTo>
                  <a:cubicBezTo>
                    <a:pt x="517525" y="16565"/>
                    <a:pt x="663575" y="-4072"/>
                    <a:pt x="762000" y="690"/>
                  </a:cubicBezTo>
                  <a:cubicBezTo>
                    <a:pt x="860425" y="5452"/>
                    <a:pt x="942975" y="46728"/>
                    <a:pt x="1009650" y="67365"/>
                  </a:cubicBezTo>
                  <a:cubicBezTo>
                    <a:pt x="1076325" y="88002"/>
                    <a:pt x="1119187" y="106258"/>
                    <a:pt x="1162050" y="12451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Elipse 67"/>
            <p:cNvSpPr/>
            <p:nvPr/>
          </p:nvSpPr>
          <p:spPr>
            <a:xfrm>
              <a:off x="8481576" y="3655648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Forma livre 68"/>
            <p:cNvSpPr/>
            <p:nvPr/>
          </p:nvSpPr>
          <p:spPr>
            <a:xfrm>
              <a:off x="7962900" y="4303668"/>
              <a:ext cx="1047750" cy="76200"/>
            </a:xfrm>
            <a:custGeom>
              <a:avLst/>
              <a:gdLst>
                <a:gd name="connsiteX0" fmla="*/ 1047750 w 1047750"/>
                <a:gd name="connsiteY0" fmla="*/ 76200 h 76200"/>
                <a:gd name="connsiteX1" fmla="*/ 533400 w 1047750"/>
                <a:gd name="connsiteY1" fmla="*/ 19050 h 76200"/>
                <a:gd name="connsiteX2" fmla="*/ 0 w 1047750"/>
                <a:gd name="connsiteY2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0" h="76200">
                  <a:moveTo>
                    <a:pt x="1047750" y="76200"/>
                  </a:moveTo>
                  <a:cubicBezTo>
                    <a:pt x="877887" y="53975"/>
                    <a:pt x="708025" y="31750"/>
                    <a:pt x="533400" y="19050"/>
                  </a:cubicBezTo>
                  <a:cubicBezTo>
                    <a:pt x="358775" y="6350"/>
                    <a:pt x="179387" y="3175"/>
                    <a:pt x="0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CaixaDeTexto 69"/>
                <p:cNvSpPr txBox="1"/>
                <p:nvPr/>
              </p:nvSpPr>
              <p:spPr>
                <a:xfrm>
                  <a:off x="8444574" y="3409255"/>
                  <a:ext cx="3397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/>
                          </a:rPr>
                          <m:t>𝑃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72" name="CaixaDeTexto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574" y="3409255"/>
                  <a:ext cx="339708" cy="307777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Conector de seta reta 70"/>
            <p:cNvCxnSpPr/>
            <p:nvPr/>
          </p:nvCxnSpPr>
          <p:spPr>
            <a:xfrm rot="300000" flipH="1">
              <a:off x="8435998" y="3673368"/>
              <a:ext cx="54006" cy="26497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de seta reta 71"/>
            <p:cNvCxnSpPr/>
            <p:nvPr/>
          </p:nvCxnSpPr>
          <p:spPr>
            <a:xfrm rot="180000">
              <a:off x="8495438" y="3674804"/>
              <a:ext cx="0" cy="2635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tângulo 72"/>
                <p:cNvSpPr/>
                <p:nvPr/>
              </p:nvSpPr>
              <p:spPr>
                <a:xfrm>
                  <a:off x="8121536" y="3603737"/>
                  <a:ext cx="42338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>
                                <a:latin typeface="Cambria Math"/>
                                <a:ea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2" name="Retângulo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1536" y="3603737"/>
                  <a:ext cx="423385" cy="30777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tângulo 73"/>
                <p:cNvSpPr/>
                <p:nvPr/>
              </p:nvSpPr>
              <p:spPr>
                <a:xfrm>
                  <a:off x="8423430" y="3645024"/>
                  <a:ext cx="42120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 i="1" smtClean="0">
                                <a:latin typeface="Cambria Math"/>
                                <a:ea typeface="Cambria Math"/>
                              </a:rPr>
                              <m:t>𝛄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3" name="Retângulo 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3430" y="3645024"/>
                  <a:ext cx="421205" cy="307777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5" name="Elipse 74"/>
            <p:cNvSpPr/>
            <p:nvPr/>
          </p:nvSpPr>
          <p:spPr>
            <a:xfrm>
              <a:off x="8444574" y="429838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CaixaDeTexto 75"/>
                <p:cNvSpPr txBox="1"/>
                <p:nvPr/>
              </p:nvSpPr>
              <p:spPr>
                <a:xfrm>
                  <a:off x="8403889" y="4284648"/>
                  <a:ext cx="3518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/>
                          </a:rPr>
                          <m:t>𝑄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7" name="CaixaDeTexto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3889" y="4284648"/>
                  <a:ext cx="351828" cy="307777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b="-6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Conector de seta reta 76"/>
            <p:cNvCxnSpPr/>
            <p:nvPr/>
          </p:nvCxnSpPr>
          <p:spPr>
            <a:xfrm rot="180000">
              <a:off x="8456757" y="4314480"/>
              <a:ext cx="0" cy="2635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tângulo 77"/>
                <p:cNvSpPr/>
                <p:nvPr/>
              </p:nvSpPr>
              <p:spPr>
                <a:xfrm>
                  <a:off x="8083230" y="4258091"/>
                  <a:ext cx="428066" cy="3230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 i="1" smtClean="0">
                                <a:latin typeface="Cambria Math"/>
                                <a:ea typeface="Cambria Math"/>
                              </a:rPr>
                              <m:t>𝛄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/>
                              </a:rPr>
                              <m:t>𝑄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01" name="Retângulo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3230" y="4258091"/>
                  <a:ext cx="428066" cy="323037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192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CaixaDeTexto 78"/>
            <p:cNvSpPr txBox="1"/>
            <p:nvPr/>
          </p:nvSpPr>
          <p:spPr>
            <a:xfrm>
              <a:off x="7740352" y="4150479"/>
              <a:ext cx="2728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E</a:t>
              </a:r>
              <a:endParaRPr lang="pt-BR" sz="1400" dirty="0"/>
            </a:p>
          </p:txBody>
        </p:sp>
        <p:sp>
          <p:nvSpPr>
            <p:cNvPr id="80" name="CaixaDeTexto 79"/>
            <p:cNvSpPr txBox="1"/>
            <p:nvPr/>
          </p:nvSpPr>
          <p:spPr>
            <a:xfrm>
              <a:off x="7606908" y="3553271"/>
              <a:ext cx="3533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ST</a:t>
              </a:r>
              <a:endParaRPr lang="pt-BR" sz="14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CaixaDeTexto 80"/>
              <p:cNvSpPr txBox="1"/>
              <p:nvPr/>
            </p:nvSpPr>
            <p:spPr>
              <a:xfrm>
                <a:off x="5324569" y="1844824"/>
                <a:ext cx="2886303" cy="10154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nary>
                            <m:naryPr>
                              <m:chr m:val="∭"/>
                              <m:limLoc m:val="undOvr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f>
                                <m:f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ℓ</m:t>
                                  </m:r>
                                </m:den>
                              </m:f>
                              <m:r>
                                <a:rPr lang="pt-BR" i="1">
                                  <a:latin typeface="Cambria Math"/>
                                </a:rPr>
                                <m:t>𝑑𝑣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569" y="1844824"/>
                <a:ext cx="2886303" cy="1015406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804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63350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63350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ângulo 33"/>
              <p:cNvSpPr/>
              <p:nvPr/>
            </p:nvSpPr>
            <p:spPr>
              <a:xfrm>
                <a:off x="2423913" y="282840"/>
                <a:ext cx="22200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4" name="Retângulo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913" y="282840"/>
                <a:ext cx="2220095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CaixaDeTexto 58"/>
          <p:cNvSpPr txBox="1"/>
          <p:nvPr/>
        </p:nvSpPr>
        <p:spPr>
          <a:xfrm>
            <a:off x="2466460" y="1628800"/>
            <a:ext cx="2143099" cy="630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Condição observada</a:t>
            </a:r>
          </a:p>
          <a:p>
            <a:pPr algn="ctr"/>
            <a:r>
              <a:rPr lang="pt-BR" dirty="0" smtClean="0"/>
              <a:t>na prática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≫</m:t>
                      </m:r>
                      <m:d>
                        <m:dPr>
                          <m:begChr m:val="‖"/>
                          <m:endChr m:val="‖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2400" b="1">
                                  <a:latin typeface="Cambria Math"/>
                                  <a:ea typeface="Cambria Math"/>
                                </a:rPr>
                                <m:t>𝛅</m:t>
                              </m:r>
                              <m:r>
                                <a:rPr lang="pt-BR" sz="2400" b="1">
                                  <a:latin typeface="Cambria Math"/>
                                  <a:ea typeface="Cambria Math"/>
                                </a:rPr>
                                <m:t>𝐠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blipFill rotWithShape="1">
                <a:blip r:embed="rId7"/>
                <a:stretch>
                  <a:fillRect l="-683"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tângulo 46"/>
              <p:cNvSpPr/>
              <p:nvPr/>
            </p:nvSpPr>
            <p:spPr>
              <a:xfrm>
                <a:off x="1426239" y="2675061"/>
                <a:ext cx="16433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𝑃</m:t>
                              </m:r>
                            </m:sub>
                          </m:sSub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0" smtClean="0"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7" name="Retângulo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239" y="2675061"/>
                <a:ext cx="1643399" cy="461665"/>
              </a:xfrm>
              <a:prstGeom prst="rect">
                <a:avLst/>
              </a:prstGeom>
              <a:blipFill rotWithShape="1">
                <a:blip r:embed="rId10"/>
                <a:stretch>
                  <a:fillRect t="-5263" r="-11481" b="-78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onector de seta reta 47"/>
          <p:cNvCxnSpPr>
            <a:cxnSpLocks noChangeAspect="1"/>
          </p:cNvCxnSpPr>
          <p:nvPr/>
        </p:nvCxnSpPr>
        <p:spPr>
          <a:xfrm>
            <a:off x="635295" y="3720412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>
            <a:cxnSpLocks noChangeAspect="1"/>
          </p:cNvCxnSpPr>
          <p:nvPr/>
        </p:nvCxnSpPr>
        <p:spPr>
          <a:xfrm>
            <a:off x="624235" y="3709553"/>
            <a:ext cx="3163775" cy="4905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>
            <a:cxnSpLocks noChangeAspect="1"/>
          </p:cNvCxnSpPr>
          <p:nvPr/>
        </p:nvCxnSpPr>
        <p:spPr>
          <a:xfrm>
            <a:off x="3781953" y="4212677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>
            <a:cxnSpLocks noChangeAspect="1"/>
          </p:cNvCxnSpPr>
          <p:nvPr/>
        </p:nvCxnSpPr>
        <p:spPr>
          <a:xfrm>
            <a:off x="916844" y="4141420"/>
            <a:ext cx="3168000" cy="49124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/>
          <p:nvPr/>
        </p:nvCxnSpPr>
        <p:spPr>
          <a:xfrm>
            <a:off x="635295" y="3730025"/>
            <a:ext cx="3456000" cy="90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tângulo 52"/>
              <p:cNvSpPr/>
              <p:nvPr/>
            </p:nvSpPr>
            <p:spPr>
              <a:xfrm>
                <a:off x="356071" y="3844180"/>
                <a:ext cx="54624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3" name="Retângulo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071" y="3844180"/>
                <a:ext cx="546240" cy="307777"/>
              </a:xfrm>
              <a:prstGeom prst="rect">
                <a:avLst/>
              </a:prstGeom>
              <a:blipFill rotWithShape="1">
                <a:blip r:embed="rId11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tângulo 53"/>
              <p:cNvSpPr/>
              <p:nvPr/>
            </p:nvSpPr>
            <p:spPr>
              <a:xfrm>
                <a:off x="2071597" y="3647070"/>
                <a:ext cx="42293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4" name="Retângulo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597" y="3647070"/>
                <a:ext cx="422936" cy="307777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Arco 54"/>
          <p:cNvSpPr/>
          <p:nvPr/>
        </p:nvSpPr>
        <p:spPr>
          <a:xfrm rot="4908073">
            <a:off x="594632" y="3594215"/>
            <a:ext cx="392994" cy="402602"/>
          </a:xfrm>
          <a:prstGeom prst="arc">
            <a:avLst/>
          </a:pr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aixaDeTexto 55"/>
              <p:cNvSpPr txBox="1"/>
              <p:nvPr/>
            </p:nvSpPr>
            <p:spPr>
              <a:xfrm>
                <a:off x="869311" y="3501008"/>
                <a:ext cx="3309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CaixaDeTexto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11" y="3501008"/>
                <a:ext cx="330988" cy="307777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tângulo 57"/>
              <p:cNvSpPr/>
              <p:nvPr/>
            </p:nvSpPr>
            <p:spPr>
              <a:xfrm>
                <a:off x="4043583" y="4530319"/>
                <a:ext cx="4233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8" name="Retângulo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583" y="4530319"/>
                <a:ext cx="423386" cy="307777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508488" y="5168511"/>
                <a:ext cx="10999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𝑤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𝑐𝑜𝑠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88" y="5168511"/>
                <a:ext cx="1099916" cy="307777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07504" y="4864487"/>
                <a:ext cx="2380074" cy="333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14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T</m:t>
                          </m:r>
                        </m:sup>
                      </m:sSup>
                      <m:r>
                        <a:rPr lang="pt-BR" sz="14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𝐰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4864487"/>
                <a:ext cx="2380074" cy="33348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tângulo 61"/>
          <p:cNvSpPr/>
          <p:nvPr/>
        </p:nvSpPr>
        <p:spPr>
          <a:xfrm>
            <a:off x="107504" y="4812545"/>
            <a:ext cx="2380074" cy="710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CaixaDeTexto 62"/>
          <p:cNvSpPr txBox="1"/>
          <p:nvPr/>
        </p:nvSpPr>
        <p:spPr>
          <a:xfrm>
            <a:off x="653387" y="4509120"/>
            <a:ext cx="132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Produto escalar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2576602" y="4967046"/>
                <a:ext cx="1948455" cy="404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≈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Sup>
                        <m:sSubSup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pt-BR" b="0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602" y="4967046"/>
                <a:ext cx="1948455" cy="404346"/>
              </a:xfrm>
              <a:prstGeom prst="rect">
                <a:avLst/>
              </a:prstGeom>
              <a:blipFill rotWithShape="1">
                <a:blip r:embed="rId17"/>
                <a:stretch>
                  <a:fillRect l="-940" t="-3030" b="-60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467544" y="5811302"/>
                <a:ext cx="2008948" cy="47660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i="1">
                          <a:latin typeface="Cambria Math"/>
                          <a:ea typeface="Cambria Math"/>
                        </a:rPr>
                        <m:t>≈</m:t>
                      </m:r>
                      <m:sSubSup>
                        <m:sSubSup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1" smtClean="0"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5811302"/>
                <a:ext cx="2008948" cy="476605"/>
              </a:xfrm>
              <a:prstGeom prst="rect">
                <a:avLst/>
              </a:prstGeom>
              <a:blipFill rotWithShape="1">
                <a:blip r:embed="rId18"/>
                <a:stretch>
                  <a:fillRect t="-1282" b="-17949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/>
              <p:cNvSpPr txBox="1"/>
              <p:nvPr/>
            </p:nvSpPr>
            <p:spPr>
              <a:xfrm>
                <a:off x="4521060" y="4681760"/>
                <a:ext cx="471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7" name="CaixaDeTexto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060" y="4681760"/>
                <a:ext cx="471026" cy="461665"/>
              </a:xfrm>
              <a:prstGeom prst="rect">
                <a:avLst/>
              </a:prstGeom>
              <a:blipFill rotWithShape="1">
                <a:blip r:embed="rId19"/>
                <a:stretch>
                  <a:fillRect l="-1299" b="-118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5657769" y="3486199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769" y="3486199"/>
                <a:ext cx="426399" cy="46166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ixaDeTexto 66"/>
              <p:cNvSpPr txBox="1"/>
              <p:nvPr/>
            </p:nvSpPr>
            <p:spPr>
              <a:xfrm>
                <a:off x="7886042" y="4695527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7" name="CaixaDeTexto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6042" y="4695527"/>
                <a:ext cx="430374" cy="461665"/>
              </a:xfrm>
              <a:prstGeom prst="rect">
                <a:avLst/>
              </a:prstGeom>
              <a:blipFill rotWithShape="1">
                <a:blip r:embed="rId21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ixaDeTexto 67"/>
              <p:cNvSpPr txBox="1"/>
              <p:nvPr/>
            </p:nvSpPr>
            <p:spPr>
              <a:xfrm>
                <a:off x="4487152" y="5991671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8" name="CaixaDeTexto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152" y="5991671"/>
                <a:ext cx="407932" cy="461665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ector de seta reta 68"/>
          <p:cNvCxnSpPr/>
          <p:nvPr/>
        </p:nvCxnSpPr>
        <p:spPr>
          <a:xfrm>
            <a:off x="4952605" y="4725144"/>
            <a:ext cx="0" cy="172819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/>
          <p:nvPr/>
        </p:nvCxnSpPr>
        <p:spPr>
          <a:xfrm rot="16200000">
            <a:off x="6479027" y="3194346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/>
          <p:cNvCxnSpPr/>
          <p:nvPr/>
        </p:nvCxnSpPr>
        <p:spPr>
          <a:xfrm flipV="1">
            <a:off x="4948229" y="3717032"/>
            <a:ext cx="1228343" cy="100811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orma livre 71"/>
          <p:cNvSpPr/>
          <p:nvPr/>
        </p:nvSpPr>
        <p:spPr>
          <a:xfrm>
            <a:off x="5721191" y="5240317"/>
            <a:ext cx="1587113" cy="1054194"/>
          </a:xfrm>
          <a:custGeom>
            <a:avLst/>
            <a:gdLst>
              <a:gd name="connsiteX0" fmla="*/ 195347 w 2323692"/>
              <a:gd name="connsiteY0" fmla="*/ 110359 h 1403131"/>
              <a:gd name="connsiteX1" fmla="*/ 195347 w 2323692"/>
              <a:gd name="connsiteY1" fmla="*/ 110359 h 1403131"/>
              <a:gd name="connsiteX2" fmla="*/ 447596 w 2323692"/>
              <a:gd name="connsiteY2" fmla="*/ 31531 h 1403131"/>
              <a:gd name="connsiteX3" fmla="*/ 557954 w 2323692"/>
              <a:gd name="connsiteY3" fmla="*/ 15766 h 1403131"/>
              <a:gd name="connsiteX4" fmla="*/ 936327 w 2323692"/>
              <a:gd name="connsiteY4" fmla="*/ 0 h 1403131"/>
              <a:gd name="connsiteX5" fmla="*/ 1882258 w 2323692"/>
              <a:gd name="connsiteY5" fmla="*/ 15766 h 1403131"/>
              <a:gd name="connsiteX6" fmla="*/ 1929554 w 2323692"/>
              <a:gd name="connsiteY6" fmla="*/ 31531 h 1403131"/>
              <a:gd name="connsiteX7" fmla="*/ 1961085 w 2323692"/>
              <a:gd name="connsiteY7" fmla="*/ 78828 h 1403131"/>
              <a:gd name="connsiteX8" fmla="*/ 2039913 w 2323692"/>
              <a:gd name="connsiteY8" fmla="*/ 204952 h 1403131"/>
              <a:gd name="connsiteX9" fmla="*/ 2118741 w 2323692"/>
              <a:gd name="connsiteY9" fmla="*/ 315311 h 1403131"/>
              <a:gd name="connsiteX10" fmla="*/ 2166037 w 2323692"/>
              <a:gd name="connsiteY10" fmla="*/ 362607 h 1403131"/>
              <a:gd name="connsiteX11" fmla="*/ 2229099 w 2323692"/>
              <a:gd name="connsiteY11" fmla="*/ 457200 h 1403131"/>
              <a:gd name="connsiteX12" fmla="*/ 2276396 w 2323692"/>
              <a:gd name="connsiteY12" fmla="*/ 567559 h 1403131"/>
              <a:gd name="connsiteX13" fmla="*/ 2307927 w 2323692"/>
              <a:gd name="connsiteY13" fmla="*/ 662152 h 1403131"/>
              <a:gd name="connsiteX14" fmla="*/ 2323692 w 2323692"/>
              <a:gd name="connsiteY14" fmla="*/ 709449 h 1403131"/>
              <a:gd name="connsiteX15" fmla="*/ 2307927 w 2323692"/>
              <a:gd name="connsiteY15" fmla="*/ 1119352 h 1403131"/>
              <a:gd name="connsiteX16" fmla="*/ 2229099 w 2323692"/>
              <a:gd name="connsiteY16" fmla="*/ 1182414 h 1403131"/>
              <a:gd name="connsiteX17" fmla="*/ 2150272 w 2323692"/>
              <a:gd name="connsiteY17" fmla="*/ 1213945 h 1403131"/>
              <a:gd name="connsiteX18" fmla="*/ 2039913 w 2323692"/>
              <a:gd name="connsiteY18" fmla="*/ 1277007 h 1403131"/>
              <a:gd name="connsiteX19" fmla="*/ 1976851 w 2323692"/>
              <a:gd name="connsiteY19" fmla="*/ 1308538 h 1403131"/>
              <a:gd name="connsiteX20" fmla="*/ 1913789 w 2323692"/>
              <a:gd name="connsiteY20" fmla="*/ 1355835 h 1403131"/>
              <a:gd name="connsiteX21" fmla="*/ 1756134 w 2323692"/>
              <a:gd name="connsiteY21" fmla="*/ 1403131 h 1403131"/>
              <a:gd name="connsiteX22" fmla="*/ 1204341 w 2323692"/>
              <a:gd name="connsiteY22" fmla="*/ 1387366 h 1403131"/>
              <a:gd name="connsiteX23" fmla="*/ 1046685 w 2323692"/>
              <a:gd name="connsiteY23" fmla="*/ 1324304 h 1403131"/>
              <a:gd name="connsiteX24" fmla="*/ 920561 w 2323692"/>
              <a:gd name="connsiteY24" fmla="*/ 1292773 h 1403131"/>
              <a:gd name="connsiteX25" fmla="*/ 825968 w 2323692"/>
              <a:gd name="connsiteY25" fmla="*/ 1245476 h 1403131"/>
              <a:gd name="connsiteX26" fmla="*/ 731375 w 2323692"/>
              <a:gd name="connsiteY26" fmla="*/ 1198180 h 1403131"/>
              <a:gd name="connsiteX27" fmla="*/ 636782 w 2323692"/>
              <a:gd name="connsiteY27" fmla="*/ 1135118 h 1403131"/>
              <a:gd name="connsiteX28" fmla="*/ 605251 w 2323692"/>
              <a:gd name="connsiteY28" fmla="*/ 1103586 h 1403131"/>
              <a:gd name="connsiteX29" fmla="*/ 557954 w 2323692"/>
              <a:gd name="connsiteY29" fmla="*/ 1087821 h 1403131"/>
              <a:gd name="connsiteX30" fmla="*/ 494892 w 2323692"/>
              <a:gd name="connsiteY30" fmla="*/ 1056290 h 1403131"/>
              <a:gd name="connsiteX31" fmla="*/ 368768 w 2323692"/>
              <a:gd name="connsiteY31" fmla="*/ 914400 h 1403131"/>
              <a:gd name="connsiteX32" fmla="*/ 321472 w 2323692"/>
              <a:gd name="connsiteY32" fmla="*/ 882869 h 1403131"/>
              <a:gd name="connsiteX33" fmla="*/ 226879 w 2323692"/>
              <a:gd name="connsiteY33" fmla="*/ 772511 h 1403131"/>
              <a:gd name="connsiteX34" fmla="*/ 179582 w 2323692"/>
              <a:gd name="connsiteY34" fmla="*/ 725214 h 1403131"/>
              <a:gd name="connsiteX35" fmla="*/ 148051 w 2323692"/>
              <a:gd name="connsiteY35" fmla="*/ 677918 h 1403131"/>
              <a:gd name="connsiteX36" fmla="*/ 100754 w 2323692"/>
              <a:gd name="connsiteY36" fmla="*/ 630621 h 1403131"/>
              <a:gd name="connsiteX37" fmla="*/ 37692 w 2323692"/>
              <a:gd name="connsiteY37" fmla="*/ 536028 h 1403131"/>
              <a:gd name="connsiteX38" fmla="*/ 21927 w 2323692"/>
              <a:gd name="connsiteY38" fmla="*/ 252249 h 1403131"/>
              <a:gd name="connsiteX39" fmla="*/ 53458 w 2323692"/>
              <a:gd name="connsiteY39" fmla="*/ 204952 h 1403131"/>
              <a:gd name="connsiteX40" fmla="*/ 100754 w 2323692"/>
              <a:gd name="connsiteY40" fmla="*/ 189186 h 1403131"/>
              <a:gd name="connsiteX41" fmla="*/ 179582 w 2323692"/>
              <a:gd name="connsiteY41" fmla="*/ 110359 h 1403131"/>
              <a:gd name="connsiteX42" fmla="*/ 195347 w 2323692"/>
              <a:gd name="connsiteY42" fmla="*/ 110359 h 1403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323692" h="1403131">
                <a:moveTo>
                  <a:pt x="195347" y="110359"/>
                </a:moveTo>
                <a:lnTo>
                  <a:pt x="195347" y="110359"/>
                </a:lnTo>
                <a:cubicBezTo>
                  <a:pt x="279430" y="84083"/>
                  <a:pt x="362356" y="53768"/>
                  <a:pt x="447596" y="31531"/>
                </a:cubicBezTo>
                <a:cubicBezTo>
                  <a:pt x="483552" y="22151"/>
                  <a:pt x="520872" y="18158"/>
                  <a:pt x="557954" y="15766"/>
                </a:cubicBezTo>
                <a:cubicBezTo>
                  <a:pt x="683926" y="7639"/>
                  <a:pt x="810203" y="5255"/>
                  <a:pt x="936327" y="0"/>
                </a:cubicBezTo>
                <a:lnTo>
                  <a:pt x="1882258" y="15766"/>
                </a:lnTo>
                <a:cubicBezTo>
                  <a:pt x="1898868" y="16293"/>
                  <a:pt x="1916577" y="21150"/>
                  <a:pt x="1929554" y="31531"/>
                </a:cubicBezTo>
                <a:cubicBezTo>
                  <a:pt x="1944350" y="43368"/>
                  <a:pt x="1950912" y="62842"/>
                  <a:pt x="1961085" y="78828"/>
                </a:cubicBezTo>
                <a:cubicBezTo>
                  <a:pt x="1987702" y="120654"/>
                  <a:pt x="2013296" y="163126"/>
                  <a:pt x="2039913" y="204952"/>
                </a:cubicBezTo>
                <a:cubicBezTo>
                  <a:pt x="2060466" y="237250"/>
                  <a:pt x="2095510" y="288209"/>
                  <a:pt x="2118741" y="315311"/>
                </a:cubicBezTo>
                <a:cubicBezTo>
                  <a:pt x="2133251" y="332239"/>
                  <a:pt x="2152349" y="345008"/>
                  <a:pt x="2166037" y="362607"/>
                </a:cubicBezTo>
                <a:cubicBezTo>
                  <a:pt x="2189303" y="392520"/>
                  <a:pt x="2217115" y="421249"/>
                  <a:pt x="2229099" y="457200"/>
                </a:cubicBezTo>
                <a:cubicBezTo>
                  <a:pt x="2279852" y="609456"/>
                  <a:pt x="2198465" y="372732"/>
                  <a:pt x="2276396" y="567559"/>
                </a:cubicBezTo>
                <a:cubicBezTo>
                  <a:pt x="2288740" y="598418"/>
                  <a:pt x="2297417" y="630621"/>
                  <a:pt x="2307927" y="662152"/>
                </a:cubicBezTo>
                <a:lnTo>
                  <a:pt x="2323692" y="709449"/>
                </a:lnTo>
                <a:cubicBezTo>
                  <a:pt x="2318437" y="846083"/>
                  <a:pt x="2321997" y="983342"/>
                  <a:pt x="2307927" y="1119352"/>
                </a:cubicBezTo>
                <a:cubicBezTo>
                  <a:pt x="2302659" y="1170273"/>
                  <a:pt x="2263252" y="1169607"/>
                  <a:pt x="2229099" y="1182414"/>
                </a:cubicBezTo>
                <a:cubicBezTo>
                  <a:pt x="2202601" y="1192351"/>
                  <a:pt x="2176133" y="1202451"/>
                  <a:pt x="2150272" y="1213945"/>
                </a:cubicBezTo>
                <a:cubicBezTo>
                  <a:pt x="2043079" y="1261587"/>
                  <a:pt x="2128681" y="1226283"/>
                  <a:pt x="2039913" y="1277007"/>
                </a:cubicBezTo>
                <a:cubicBezTo>
                  <a:pt x="2019508" y="1288667"/>
                  <a:pt x="1996780" y="1296082"/>
                  <a:pt x="1976851" y="1308538"/>
                </a:cubicBezTo>
                <a:cubicBezTo>
                  <a:pt x="1954569" y="1322464"/>
                  <a:pt x="1937291" y="1344084"/>
                  <a:pt x="1913789" y="1355835"/>
                </a:cubicBezTo>
                <a:cubicBezTo>
                  <a:pt x="1875404" y="1375028"/>
                  <a:pt x="1801396" y="1391816"/>
                  <a:pt x="1756134" y="1403131"/>
                </a:cubicBezTo>
                <a:cubicBezTo>
                  <a:pt x="1572203" y="1397876"/>
                  <a:pt x="1387856" y="1400794"/>
                  <a:pt x="1204341" y="1387366"/>
                </a:cubicBezTo>
                <a:cubicBezTo>
                  <a:pt x="1120273" y="1381215"/>
                  <a:pt x="1116267" y="1347498"/>
                  <a:pt x="1046685" y="1324304"/>
                </a:cubicBezTo>
                <a:cubicBezTo>
                  <a:pt x="1005574" y="1310600"/>
                  <a:pt x="920561" y="1292773"/>
                  <a:pt x="920561" y="1292773"/>
                </a:cubicBezTo>
                <a:cubicBezTo>
                  <a:pt x="785019" y="1202411"/>
                  <a:pt x="956511" y="1310748"/>
                  <a:pt x="825968" y="1245476"/>
                </a:cubicBezTo>
                <a:cubicBezTo>
                  <a:pt x="703728" y="1184355"/>
                  <a:pt x="850251" y="1237804"/>
                  <a:pt x="731375" y="1198180"/>
                </a:cubicBezTo>
                <a:cubicBezTo>
                  <a:pt x="699844" y="1177159"/>
                  <a:pt x="663578" y="1161915"/>
                  <a:pt x="636782" y="1135118"/>
                </a:cubicBezTo>
                <a:cubicBezTo>
                  <a:pt x="626272" y="1124607"/>
                  <a:pt x="617997" y="1111234"/>
                  <a:pt x="605251" y="1103586"/>
                </a:cubicBezTo>
                <a:cubicBezTo>
                  <a:pt x="591001" y="1095036"/>
                  <a:pt x="573229" y="1094367"/>
                  <a:pt x="557954" y="1087821"/>
                </a:cubicBezTo>
                <a:cubicBezTo>
                  <a:pt x="536352" y="1078563"/>
                  <a:pt x="515913" y="1066800"/>
                  <a:pt x="494892" y="1056290"/>
                </a:cubicBezTo>
                <a:cubicBezTo>
                  <a:pt x="456981" y="999423"/>
                  <a:pt x="433564" y="957598"/>
                  <a:pt x="368768" y="914400"/>
                </a:cubicBezTo>
                <a:cubicBezTo>
                  <a:pt x="353003" y="903890"/>
                  <a:pt x="336028" y="894999"/>
                  <a:pt x="321472" y="882869"/>
                </a:cubicBezTo>
                <a:cubicBezTo>
                  <a:pt x="262787" y="833965"/>
                  <a:pt x="279076" y="833408"/>
                  <a:pt x="226879" y="772511"/>
                </a:cubicBezTo>
                <a:cubicBezTo>
                  <a:pt x="212369" y="755583"/>
                  <a:pt x="193856" y="742342"/>
                  <a:pt x="179582" y="725214"/>
                </a:cubicBezTo>
                <a:cubicBezTo>
                  <a:pt x="167452" y="710658"/>
                  <a:pt x="160181" y="692474"/>
                  <a:pt x="148051" y="677918"/>
                </a:cubicBezTo>
                <a:cubicBezTo>
                  <a:pt x="133777" y="660790"/>
                  <a:pt x="114442" y="648220"/>
                  <a:pt x="100754" y="630621"/>
                </a:cubicBezTo>
                <a:cubicBezTo>
                  <a:pt x="77488" y="600708"/>
                  <a:pt x="37692" y="536028"/>
                  <a:pt x="37692" y="536028"/>
                </a:cubicBezTo>
                <a:cubicBezTo>
                  <a:pt x="-5336" y="406943"/>
                  <a:pt x="-12809" y="425928"/>
                  <a:pt x="21927" y="252249"/>
                </a:cubicBezTo>
                <a:cubicBezTo>
                  <a:pt x="25643" y="233669"/>
                  <a:pt x="38662" y="216789"/>
                  <a:pt x="53458" y="204952"/>
                </a:cubicBezTo>
                <a:cubicBezTo>
                  <a:pt x="66435" y="194571"/>
                  <a:pt x="84989" y="194441"/>
                  <a:pt x="100754" y="189186"/>
                </a:cubicBezTo>
                <a:cubicBezTo>
                  <a:pt x="132286" y="141889"/>
                  <a:pt x="127030" y="136635"/>
                  <a:pt x="179582" y="110359"/>
                </a:cubicBezTo>
                <a:cubicBezTo>
                  <a:pt x="194446" y="102927"/>
                  <a:pt x="192720" y="110359"/>
                  <a:pt x="195347" y="110359"/>
                </a:cubicBezTo>
                <a:close/>
              </a:path>
            </a:pathLst>
          </a:custGeom>
          <a:solidFill>
            <a:schemeClr val="bg1">
              <a:lumMod val="75000"/>
              <a:alpha val="59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203200" contourW="25400">
            <a:bevelT w="222250" h="146050"/>
            <a:bevelB w="95250" h="158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3" name="Conector reto 72"/>
          <p:cNvCxnSpPr/>
          <p:nvPr/>
        </p:nvCxnSpPr>
        <p:spPr>
          <a:xfrm flipV="1">
            <a:off x="4952605" y="4062263"/>
            <a:ext cx="0" cy="71265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Elipse 73"/>
          <p:cNvSpPr/>
          <p:nvPr/>
        </p:nvSpPr>
        <p:spPr>
          <a:xfrm>
            <a:off x="4919200" y="3990263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/>
              <p:cNvSpPr txBox="1"/>
              <p:nvPr/>
            </p:nvSpPr>
            <p:spPr>
              <a:xfrm>
                <a:off x="4563352" y="3639629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3352" y="3639629"/>
                <a:ext cx="451855" cy="461665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aixaDeTexto 75"/>
              <p:cNvSpPr txBox="1"/>
              <p:nvPr/>
            </p:nvSpPr>
            <p:spPr>
              <a:xfrm>
                <a:off x="4573795" y="4147667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6" name="CaixaDeTexto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795" y="4147667"/>
                <a:ext cx="430374" cy="461665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Elipse 76"/>
          <p:cNvSpPr/>
          <p:nvPr/>
        </p:nvSpPr>
        <p:spPr>
          <a:xfrm>
            <a:off x="4915008" y="469036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CaixaDeTexto 77"/>
              <p:cNvSpPr txBox="1"/>
              <p:nvPr/>
            </p:nvSpPr>
            <p:spPr>
              <a:xfrm>
                <a:off x="6660232" y="5661248"/>
                <a:ext cx="723723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𝜌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5661248"/>
                <a:ext cx="723723" cy="491417"/>
              </a:xfrm>
              <a:prstGeom prst="rect">
                <a:avLst/>
              </a:prstGeom>
              <a:blipFill rotWithShape="1">
                <a:blip r:embed="rId25"/>
                <a:stretch>
                  <a:fillRect b="-112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upo 78"/>
          <p:cNvGrpSpPr/>
          <p:nvPr/>
        </p:nvGrpSpPr>
        <p:grpSpPr>
          <a:xfrm>
            <a:off x="7606908" y="3409255"/>
            <a:ext cx="1451367" cy="1183170"/>
            <a:chOff x="7606908" y="3409255"/>
            <a:chExt cx="1451367" cy="1183170"/>
          </a:xfrm>
        </p:grpSpPr>
        <p:cxnSp>
          <p:nvCxnSpPr>
            <p:cNvPr id="80" name="Conector reto 79"/>
            <p:cNvCxnSpPr/>
            <p:nvPr/>
          </p:nvCxnSpPr>
          <p:spPr>
            <a:xfrm rot="240000" flipV="1">
              <a:off x="8479186" y="3675766"/>
              <a:ext cx="3276" cy="648000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Forma livre 80"/>
            <p:cNvSpPr/>
            <p:nvPr/>
          </p:nvSpPr>
          <p:spPr>
            <a:xfrm rot="561971">
              <a:off x="7896225" y="3666620"/>
              <a:ext cx="1162050" cy="143205"/>
            </a:xfrm>
            <a:custGeom>
              <a:avLst/>
              <a:gdLst>
                <a:gd name="connsiteX0" fmla="*/ 0 w 1162050"/>
                <a:gd name="connsiteY0" fmla="*/ 134040 h 143205"/>
                <a:gd name="connsiteX1" fmla="*/ 171450 w 1162050"/>
                <a:gd name="connsiteY1" fmla="*/ 134040 h 143205"/>
                <a:gd name="connsiteX2" fmla="*/ 419100 w 1162050"/>
                <a:gd name="connsiteY2" fmla="*/ 38790 h 143205"/>
                <a:gd name="connsiteX3" fmla="*/ 762000 w 1162050"/>
                <a:gd name="connsiteY3" fmla="*/ 690 h 143205"/>
                <a:gd name="connsiteX4" fmla="*/ 1009650 w 1162050"/>
                <a:gd name="connsiteY4" fmla="*/ 67365 h 143205"/>
                <a:gd name="connsiteX5" fmla="*/ 1162050 w 1162050"/>
                <a:gd name="connsiteY5" fmla="*/ 124515 h 143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2050" h="143205">
                  <a:moveTo>
                    <a:pt x="0" y="134040"/>
                  </a:moveTo>
                  <a:cubicBezTo>
                    <a:pt x="50800" y="141977"/>
                    <a:pt x="101600" y="149915"/>
                    <a:pt x="171450" y="134040"/>
                  </a:cubicBezTo>
                  <a:cubicBezTo>
                    <a:pt x="241300" y="118165"/>
                    <a:pt x="320675" y="61015"/>
                    <a:pt x="419100" y="38790"/>
                  </a:cubicBezTo>
                  <a:cubicBezTo>
                    <a:pt x="517525" y="16565"/>
                    <a:pt x="663575" y="-4072"/>
                    <a:pt x="762000" y="690"/>
                  </a:cubicBezTo>
                  <a:cubicBezTo>
                    <a:pt x="860425" y="5452"/>
                    <a:pt x="942975" y="46728"/>
                    <a:pt x="1009650" y="67365"/>
                  </a:cubicBezTo>
                  <a:cubicBezTo>
                    <a:pt x="1076325" y="88002"/>
                    <a:pt x="1119187" y="106258"/>
                    <a:pt x="1162050" y="12451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Elipse 81"/>
            <p:cNvSpPr/>
            <p:nvPr/>
          </p:nvSpPr>
          <p:spPr>
            <a:xfrm>
              <a:off x="8481576" y="3655648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Forma livre 82"/>
            <p:cNvSpPr/>
            <p:nvPr/>
          </p:nvSpPr>
          <p:spPr>
            <a:xfrm>
              <a:off x="7962900" y="4303668"/>
              <a:ext cx="1047750" cy="76200"/>
            </a:xfrm>
            <a:custGeom>
              <a:avLst/>
              <a:gdLst>
                <a:gd name="connsiteX0" fmla="*/ 1047750 w 1047750"/>
                <a:gd name="connsiteY0" fmla="*/ 76200 h 76200"/>
                <a:gd name="connsiteX1" fmla="*/ 533400 w 1047750"/>
                <a:gd name="connsiteY1" fmla="*/ 19050 h 76200"/>
                <a:gd name="connsiteX2" fmla="*/ 0 w 1047750"/>
                <a:gd name="connsiteY2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0" h="76200">
                  <a:moveTo>
                    <a:pt x="1047750" y="76200"/>
                  </a:moveTo>
                  <a:cubicBezTo>
                    <a:pt x="877887" y="53975"/>
                    <a:pt x="708025" y="31750"/>
                    <a:pt x="533400" y="19050"/>
                  </a:cubicBezTo>
                  <a:cubicBezTo>
                    <a:pt x="358775" y="6350"/>
                    <a:pt x="179387" y="3175"/>
                    <a:pt x="0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CaixaDeTexto 83"/>
                <p:cNvSpPr txBox="1"/>
                <p:nvPr/>
              </p:nvSpPr>
              <p:spPr>
                <a:xfrm>
                  <a:off x="8444574" y="3409255"/>
                  <a:ext cx="3397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/>
                          </a:rPr>
                          <m:t>𝑃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7" name="CaixaDe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574" y="3409255"/>
                  <a:ext cx="339708" cy="307777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Conector de seta reta 84"/>
            <p:cNvCxnSpPr/>
            <p:nvPr/>
          </p:nvCxnSpPr>
          <p:spPr>
            <a:xfrm rot="300000" flipH="1">
              <a:off x="8435998" y="3673368"/>
              <a:ext cx="54006" cy="26497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de seta reta 85"/>
            <p:cNvCxnSpPr/>
            <p:nvPr/>
          </p:nvCxnSpPr>
          <p:spPr>
            <a:xfrm rot="180000">
              <a:off x="8495438" y="3674804"/>
              <a:ext cx="0" cy="2635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Retângulo 86"/>
                <p:cNvSpPr/>
                <p:nvPr/>
              </p:nvSpPr>
              <p:spPr>
                <a:xfrm>
                  <a:off x="8121536" y="3603737"/>
                  <a:ext cx="42338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>
                                <a:latin typeface="Cambria Math"/>
                                <a:ea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30" name="Retângulo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1536" y="3603737"/>
                  <a:ext cx="423385" cy="307777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tângulo 87"/>
                <p:cNvSpPr/>
                <p:nvPr/>
              </p:nvSpPr>
              <p:spPr>
                <a:xfrm>
                  <a:off x="8423430" y="3645024"/>
                  <a:ext cx="42120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 i="1" smtClean="0">
                                <a:latin typeface="Cambria Math"/>
                                <a:ea typeface="Cambria Math"/>
                              </a:rPr>
                              <m:t>𝛄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31" name="Retângulo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3430" y="3645024"/>
                  <a:ext cx="421205" cy="307777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Elipse 89"/>
            <p:cNvSpPr/>
            <p:nvPr/>
          </p:nvSpPr>
          <p:spPr>
            <a:xfrm>
              <a:off x="8444574" y="429838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CaixaDeTexto 91"/>
                <p:cNvSpPr txBox="1"/>
                <p:nvPr/>
              </p:nvSpPr>
              <p:spPr>
                <a:xfrm>
                  <a:off x="8403889" y="4284648"/>
                  <a:ext cx="3518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/>
                          </a:rPr>
                          <m:t>𝑄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36" name="CaixaDeTex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3889" y="4284648"/>
                  <a:ext cx="351828" cy="307777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 b="-6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3" name="Conector de seta reta 92"/>
            <p:cNvCxnSpPr/>
            <p:nvPr/>
          </p:nvCxnSpPr>
          <p:spPr>
            <a:xfrm rot="180000">
              <a:off x="8456757" y="4314480"/>
              <a:ext cx="0" cy="2635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tângulo 93"/>
                <p:cNvSpPr/>
                <p:nvPr/>
              </p:nvSpPr>
              <p:spPr>
                <a:xfrm>
                  <a:off x="8083230" y="4258091"/>
                  <a:ext cx="428066" cy="3230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 i="1" smtClean="0">
                                <a:latin typeface="Cambria Math"/>
                                <a:ea typeface="Cambria Math"/>
                              </a:rPr>
                              <m:t>𝛄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/>
                              </a:rPr>
                              <m:t>𝑄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0" name="Retângulo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3230" y="4258091"/>
                  <a:ext cx="428066" cy="323037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 b="-192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5" name="CaixaDeTexto 94"/>
            <p:cNvSpPr txBox="1"/>
            <p:nvPr/>
          </p:nvSpPr>
          <p:spPr>
            <a:xfrm>
              <a:off x="7740352" y="4150479"/>
              <a:ext cx="2728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E</a:t>
              </a:r>
              <a:endParaRPr lang="pt-BR" sz="1400" dirty="0"/>
            </a:p>
          </p:txBody>
        </p:sp>
        <p:sp>
          <p:nvSpPr>
            <p:cNvPr id="96" name="CaixaDeTexto 95"/>
            <p:cNvSpPr txBox="1"/>
            <p:nvPr/>
          </p:nvSpPr>
          <p:spPr>
            <a:xfrm>
              <a:off x="7606908" y="3553271"/>
              <a:ext cx="3533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ST</a:t>
              </a:r>
              <a:endParaRPr lang="pt-BR" sz="14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CaixaDeTexto 88"/>
              <p:cNvSpPr txBox="1"/>
              <p:nvPr/>
            </p:nvSpPr>
            <p:spPr>
              <a:xfrm>
                <a:off x="5324569" y="1844824"/>
                <a:ext cx="2886303" cy="10154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nary>
                            <m:naryPr>
                              <m:chr m:val="∭"/>
                              <m:limLoc m:val="undOvr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f>
                                <m:f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ℓ</m:t>
                                  </m:r>
                                </m:den>
                              </m:f>
                              <m:r>
                                <a:rPr lang="pt-BR" i="1">
                                  <a:latin typeface="Cambria Math"/>
                                </a:rPr>
                                <m:t>𝑑𝑣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569" y="1844824"/>
                <a:ext cx="2886303" cy="1015406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/>
          <p:cNvSpPr txBox="1"/>
          <p:nvPr/>
        </p:nvSpPr>
        <p:spPr>
          <a:xfrm>
            <a:off x="7380312" y="6309320"/>
            <a:ext cx="1235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j</a:t>
            </a:r>
            <a:r>
              <a:rPr lang="pt-BR" sz="1400" dirty="0" smtClean="0"/>
              <a:t>-</a:t>
            </a:r>
            <a:r>
              <a:rPr lang="pt-BR" sz="1400" dirty="0" err="1" smtClean="0"/>
              <a:t>ésima</a:t>
            </a:r>
            <a:r>
              <a:rPr lang="pt-BR" sz="1400" dirty="0" smtClean="0"/>
              <a:t> fonte gravimétrica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95740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/>
              <p:cNvSpPr txBox="1"/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63350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distúrbio de gravidade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/>
              <p:cNvSpPr txBox="1"/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63350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Distúrbio de gravidade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tângulo 33"/>
              <p:cNvSpPr/>
              <p:nvPr/>
            </p:nvSpPr>
            <p:spPr>
              <a:xfrm>
                <a:off x="2423913" y="282840"/>
                <a:ext cx="209031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4" name="Retângulo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913" y="282840"/>
                <a:ext cx="2090316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CaixaDeTexto 58"/>
          <p:cNvSpPr txBox="1"/>
          <p:nvPr/>
        </p:nvSpPr>
        <p:spPr>
          <a:xfrm>
            <a:off x="2466460" y="1628800"/>
            <a:ext cx="2143099" cy="630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Condição observada</a:t>
            </a:r>
          </a:p>
          <a:p>
            <a:pPr algn="ctr"/>
            <a:r>
              <a:rPr lang="pt-BR" dirty="0" smtClean="0"/>
              <a:t>na prática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CaixaDeTexto 43"/>
              <p:cNvSpPr txBox="1"/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≫</m:t>
                      </m:r>
                      <m:d>
                        <m:dPr>
                          <m:begChr m:val="‖"/>
                          <m:endChr m:val="‖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2400" b="1">
                                  <a:latin typeface="Cambria Math"/>
                                  <a:ea typeface="Cambria Math"/>
                                </a:rPr>
                                <m:t>𝛅</m:t>
                              </m:r>
                              <m:r>
                                <a:rPr lang="pt-BR" sz="2400" b="1">
                                  <a:latin typeface="Cambria Math"/>
                                  <a:ea typeface="Cambria Math"/>
                                </a:rPr>
                                <m:t>𝐠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blipFill rotWithShape="1"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tângulo 46"/>
              <p:cNvSpPr/>
              <p:nvPr/>
            </p:nvSpPr>
            <p:spPr>
              <a:xfrm>
                <a:off x="1426239" y="2675061"/>
                <a:ext cx="14923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0" smtClean="0"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7" name="Retângulo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239" y="2675061"/>
                <a:ext cx="1492332" cy="461665"/>
              </a:xfrm>
              <a:prstGeom prst="rect">
                <a:avLst/>
              </a:prstGeom>
              <a:blipFill rotWithShape="1">
                <a:blip r:embed="rId7"/>
                <a:stretch>
                  <a:fillRect t="-5263" r="-13469" b="-78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onector de seta reta 47"/>
          <p:cNvCxnSpPr>
            <a:cxnSpLocks noChangeAspect="1"/>
          </p:cNvCxnSpPr>
          <p:nvPr/>
        </p:nvCxnSpPr>
        <p:spPr>
          <a:xfrm>
            <a:off x="635295" y="3720412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>
            <a:cxnSpLocks noChangeAspect="1"/>
          </p:cNvCxnSpPr>
          <p:nvPr/>
        </p:nvCxnSpPr>
        <p:spPr>
          <a:xfrm>
            <a:off x="624235" y="3709553"/>
            <a:ext cx="3163775" cy="4905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>
            <a:cxnSpLocks noChangeAspect="1"/>
          </p:cNvCxnSpPr>
          <p:nvPr/>
        </p:nvCxnSpPr>
        <p:spPr>
          <a:xfrm>
            <a:off x="3781953" y="4212677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>
            <a:cxnSpLocks noChangeAspect="1"/>
          </p:cNvCxnSpPr>
          <p:nvPr/>
        </p:nvCxnSpPr>
        <p:spPr>
          <a:xfrm>
            <a:off x="916844" y="4141420"/>
            <a:ext cx="3168000" cy="49124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/>
          <p:nvPr/>
        </p:nvCxnSpPr>
        <p:spPr>
          <a:xfrm>
            <a:off x="635295" y="3730025"/>
            <a:ext cx="3456000" cy="90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etângulo 52"/>
              <p:cNvSpPr/>
              <p:nvPr/>
            </p:nvSpPr>
            <p:spPr>
              <a:xfrm>
                <a:off x="356071" y="3844180"/>
                <a:ext cx="49051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53" name="Retângulo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071" y="3844180"/>
                <a:ext cx="490519" cy="307777"/>
              </a:xfrm>
              <a:prstGeom prst="rect">
                <a:avLst/>
              </a:prstGeom>
              <a:blipFill rotWithShape="1">
                <a:blip r:embed="rId8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Retângulo 53"/>
              <p:cNvSpPr/>
              <p:nvPr/>
            </p:nvSpPr>
            <p:spPr>
              <a:xfrm>
                <a:off x="2071597" y="3647070"/>
                <a:ext cx="38414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54" name="Retângulo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597" y="3647070"/>
                <a:ext cx="384144" cy="30777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Arco 54"/>
          <p:cNvSpPr/>
          <p:nvPr/>
        </p:nvSpPr>
        <p:spPr>
          <a:xfrm rot="4908073">
            <a:off x="594632" y="3594215"/>
            <a:ext cx="392994" cy="402602"/>
          </a:xfrm>
          <a:prstGeom prst="arc">
            <a:avLst/>
          </a:pr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aixaDeTexto 55"/>
              <p:cNvSpPr txBox="1"/>
              <p:nvPr/>
            </p:nvSpPr>
            <p:spPr>
              <a:xfrm>
                <a:off x="869311" y="3501008"/>
                <a:ext cx="3309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CaixaDeTexto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11" y="3501008"/>
                <a:ext cx="330988" cy="307777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Retângulo 57"/>
              <p:cNvSpPr/>
              <p:nvPr/>
            </p:nvSpPr>
            <p:spPr>
              <a:xfrm>
                <a:off x="4043583" y="4530319"/>
                <a:ext cx="38632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58" name="Retângulo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583" y="4530319"/>
                <a:ext cx="386323" cy="307777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508488" y="5168511"/>
                <a:ext cx="10999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𝑤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𝑐𝑜𝑠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88" y="5168511"/>
                <a:ext cx="1099916" cy="307777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07504" y="4864487"/>
                <a:ext cx="2380074" cy="333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14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T</m:t>
                          </m:r>
                        </m:sup>
                      </m:sSup>
                      <m:r>
                        <a:rPr lang="pt-BR" sz="14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𝐰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4864487"/>
                <a:ext cx="2380074" cy="33348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tângulo 61"/>
          <p:cNvSpPr/>
          <p:nvPr/>
        </p:nvSpPr>
        <p:spPr>
          <a:xfrm>
            <a:off x="107504" y="4812545"/>
            <a:ext cx="2380074" cy="710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CaixaDeTexto 62"/>
          <p:cNvSpPr txBox="1"/>
          <p:nvPr/>
        </p:nvSpPr>
        <p:spPr>
          <a:xfrm>
            <a:off x="653387" y="4509120"/>
            <a:ext cx="132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Produto escalar</a:t>
            </a:r>
            <a:endParaRPr lang="pt-BR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CaixaDeTexto 63"/>
              <p:cNvSpPr txBox="1"/>
              <p:nvPr/>
            </p:nvSpPr>
            <p:spPr>
              <a:xfrm>
                <a:off x="2576602" y="4967046"/>
                <a:ext cx="1948455" cy="380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≈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Sup>
                        <m:sSubSup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pt-BR" b="0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602" y="4967046"/>
                <a:ext cx="1948455" cy="380553"/>
              </a:xfrm>
              <a:prstGeom prst="rect">
                <a:avLst/>
              </a:prstGeom>
              <a:blipFill rotWithShape="1">
                <a:blip r:embed="rId16"/>
                <a:stretch>
                  <a:fillRect t="-3226" b="-1290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CaixaDeTexto 64"/>
              <p:cNvSpPr txBox="1"/>
              <p:nvPr/>
            </p:nvSpPr>
            <p:spPr>
              <a:xfrm>
                <a:off x="467544" y="5811302"/>
                <a:ext cx="1879168" cy="47660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>
                          <a:latin typeface="Cambria Math"/>
                          <a:ea typeface="Cambria Math"/>
                        </a:rPr>
                        <m:t>≈</m:t>
                      </m:r>
                      <m:sSubSup>
                        <m:sSubSup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1" smtClean="0"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5811302"/>
                <a:ext cx="1879168" cy="476605"/>
              </a:xfrm>
              <a:prstGeom prst="rect">
                <a:avLst/>
              </a:prstGeom>
              <a:blipFill rotWithShape="1">
                <a:blip r:embed="rId17"/>
                <a:stretch>
                  <a:fillRect t="-1282" b="-17949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5657769" y="3486199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769" y="3486199"/>
                <a:ext cx="426399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ixaDeTexto 66"/>
              <p:cNvSpPr txBox="1"/>
              <p:nvPr/>
            </p:nvSpPr>
            <p:spPr>
              <a:xfrm>
                <a:off x="7886042" y="4695527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7" name="CaixaDeTexto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6042" y="4695527"/>
                <a:ext cx="430374" cy="461665"/>
              </a:xfrm>
              <a:prstGeom prst="rect">
                <a:avLst/>
              </a:prstGeom>
              <a:blipFill rotWithShape="1">
                <a:blip r:embed="rId19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ixaDeTexto 67"/>
              <p:cNvSpPr txBox="1"/>
              <p:nvPr/>
            </p:nvSpPr>
            <p:spPr>
              <a:xfrm>
                <a:off x="4487152" y="5991671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CaixaDeTexto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152" y="5991671"/>
                <a:ext cx="407932" cy="46166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ector de seta reta 68"/>
          <p:cNvCxnSpPr/>
          <p:nvPr/>
        </p:nvCxnSpPr>
        <p:spPr>
          <a:xfrm>
            <a:off x="4952605" y="4725144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/>
          <p:nvPr/>
        </p:nvCxnSpPr>
        <p:spPr>
          <a:xfrm rot="16200000">
            <a:off x="6479027" y="3194346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/>
          <p:cNvCxnSpPr/>
          <p:nvPr/>
        </p:nvCxnSpPr>
        <p:spPr>
          <a:xfrm flipV="1">
            <a:off x="4948229" y="3717032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orma livre 71"/>
          <p:cNvSpPr/>
          <p:nvPr/>
        </p:nvSpPr>
        <p:spPr>
          <a:xfrm>
            <a:off x="5721191" y="5240317"/>
            <a:ext cx="1587113" cy="1054194"/>
          </a:xfrm>
          <a:custGeom>
            <a:avLst/>
            <a:gdLst>
              <a:gd name="connsiteX0" fmla="*/ 195347 w 2323692"/>
              <a:gd name="connsiteY0" fmla="*/ 110359 h 1403131"/>
              <a:gd name="connsiteX1" fmla="*/ 195347 w 2323692"/>
              <a:gd name="connsiteY1" fmla="*/ 110359 h 1403131"/>
              <a:gd name="connsiteX2" fmla="*/ 447596 w 2323692"/>
              <a:gd name="connsiteY2" fmla="*/ 31531 h 1403131"/>
              <a:gd name="connsiteX3" fmla="*/ 557954 w 2323692"/>
              <a:gd name="connsiteY3" fmla="*/ 15766 h 1403131"/>
              <a:gd name="connsiteX4" fmla="*/ 936327 w 2323692"/>
              <a:gd name="connsiteY4" fmla="*/ 0 h 1403131"/>
              <a:gd name="connsiteX5" fmla="*/ 1882258 w 2323692"/>
              <a:gd name="connsiteY5" fmla="*/ 15766 h 1403131"/>
              <a:gd name="connsiteX6" fmla="*/ 1929554 w 2323692"/>
              <a:gd name="connsiteY6" fmla="*/ 31531 h 1403131"/>
              <a:gd name="connsiteX7" fmla="*/ 1961085 w 2323692"/>
              <a:gd name="connsiteY7" fmla="*/ 78828 h 1403131"/>
              <a:gd name="connsiteX8" fmla="*/ 2039913 w 2323692"/>
              <a:gd name="connsiteY8" fmla="*/ 204952 h 1403131"/>
              <a:gd name="connsiteX9" fmla="*/ 2118741 w 2323692"/>
              <a:gd name="connsiteY9" fmla="*/ 315311 h 1403131"/>
              <a:gd name="connsiteX10" fmla="*/ 2166037 w 2323692"/>
              <a:gd name="connsiteY10" fmla="*/ 362607 h 1403131"/>
              <a:gd name="connsiteX11" fmla="*/ 2229099 w 2323692"/>
              <a:gd name="connsiteY11" fmla="*/ 457200 h 1403131"/>
              <a:gd name="connsiteX12" fmla="*/ 2276396 w 2323692"/>
              <a:gd name="connsiteY12" fmla="*/ 567559 h 1403131"/>
              <a:gd name="connsiteX13" fmla="*/ 2307927 w 2323692"/>
              <a:gd name="connsiteY13" fmla="*/ 662152 h 1403131"/>
              <a:gd name="connsiteX14" fmla="*/ 2323692 w 2323692"/>
              <a:gd name="connsiteY14" fmla="*/ 709449 h 1403131"/>
              <a:gd name="connsiteX15" fmla="*/ 2307927 w 2323692"/>
              <a:gd name="connsiteY15" fmla="*/ 1119352 h 1403131"/>
              <a:gd name="connsiteX16" fmla="*/ 2229099 w 2323692"/>
              <a:gd name="connsiteY16" fmla="*/ 1182414 h 1403131"/>
              <a:gd name="connsiteX17" fmla="*/ 2150272 w 2323692"/>
              <a:gd name="connsiteY17" fmla="*/ 1213945 h 1403131"/>
              <a:gd name="connsiteX18" fmla="*/ 2039913 w 2323692"/>
              <a:gd name="connsiteY18" fmla="*/ 1277007 h 1403131"/>
              <a:gd name="connsiteX19" fmla="*/ 1976851 w 2323692"/>
              <a:gd name="connsiteY19" fmla="*/ 1308538 h 1403131"/>
              <a:gd name="connsiteX20" fmla="*/ 1913789 w 2323692"/>
              <a:gd name="connsiteY20" fmla="*/ 1355835 h 1403131"/>
              <a:gd name="connsiteX21" fmla="*/ 1756134 w 2323692"/>
              <a:gd name="connsiteY21" fmla="*/ 1403131 h 1403131"/>
              <a:gd name="connsiteX22" fmla="*/ 1204341 w 2323692"/>
              <a:gd name="connsiteY22" fmla="*/ 1387366 h 1403131"/>
              <a:gd name="connsiteX23" fmla="*/ 1046685 w 2323692"/>
              <a:gd name="connsiteY23" fmla="*/ 1324304 h 1403131"/>
              <a:gd name="connsiteX24" fmla="*/ 920561 w 2323692"/>
              <a:gd name="connsiteY24" fmla="*/ 1292773 h 1403131"/>
              <a:gd name="connsiteX25" fmla="*/ 825968 w 2323692"/>
              <a:gd name="connsiteY25" fmla="*/ 1245476 h 1403131"/>
              <a:gd name="connsiteX26" fmla="*/ 731375 w 2323692"/>
              <a:gd name="connsiteY26" fmla="*/ 1198180 h 1403131"/>
              <a:gd name="connsiteX27" fmla="*/ 636782 w 2323692"/>
              <a:gd name="connsiteY27" fmla="*/ 1135118 h 1403131"/>
              <a:gd name="connsiteX28" fmla="*/ 605251 w 2323692"/>
              <a:gd name="connsiteY28" fmla="*/ 1103586 h 1403131"/>
              <a:gd name="connsiteX29" fmla="*/ 557954 w 2323692"/>
              <a:gd name="connsiteY29" fmla="*/ 1087821 h 1403131"/>
              <a:gd name="connsiteX30" fmla="*/ 494892 w 2323692"/>
              <a:gd name="connsiteY30" fmla="*/ 1056290 h 1403131"/>
              <a:gd name="connsiteX31" fmla="*/ 368768 w 2323692"/>
              <a:gd name="connsiteY31" fmla="*/ 914400 h 1403131"/>
              <a:gd name="connsiteX32" fmla="*/ 321472 w 2323692"/>
              <a:gd name="connsiteY32" fmla="*/ 882869 h 1403131"/>
              <a:gd name="connsiteX33" fmla="*/ 226879 w 2323692"/>
              <a:gd name="connsiteY33" fmla="*/ 772511 h 1403131"/>
              <a:gd name="connsiteX34" fmla="*/ 179582 w 2323692"/>
              <a:gd name="connsiteY34" fmla="*/ 725214 h 1403131"/>
              <a:gd name="connsiteX35" fmla="*/ 148051 w 2323692"/>
              <a:gd name="connsiteY35" fmla="*/ 677918 h 1403131"/>
              <a:gd name="connsiteX36" fmla="*/ 100754 w 2323692"/>
              <a:gd name="connsiteY36" fmla="*/ 630621 h 1403131"/>
              <a:gd name="connsiteX37" fmla="*/ 37692 w 2323692"/>
              <a:gd name="connsiteY37" fmla="*/ 536028 h 1403131"/>
              <a:gd name="connsiteX38" fmla="*/ 21927 w 2323692"/>
              <a:gd name="connsiteY38" fmla="*/ 252249 h 1403131"/>
              <a:gd name="connsiteX39" fmla="*/ 53458 w 2323692"/>
              <a:gd name="connsiteY39" fmla="*/ 204952 h 1403131"/>
              <a:gd name="connsiteX40" fmla="*/ 100754 w 2323692"/>
              <a:gd name="connsiteY40" fmla="*/ 189186 h 1403131"/>
              <a:gd name="connsiteX41" fmla="*/ 179582 w 2323692"/>
              <a:gd name="connsiteY41" fmla="*/ 110359 h 1403131"/>
              <a:gd name="connsiteX42" fmla="*/ 195347 w 2323692"/>
              <a:gd name="connsiteY42" fmla="*/ 110359 h 1403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323692" h="1403131">
                <a:moveTo>
                  <a:pt x="195347" y="110359"/>
                </a:moveTo>
                <a:lnTo>
                  <a:pt x="195347" y="110359"/>
                </a:lnTo>
                <a:cubicBezTo>
                  <a:pt x="279430" y="84083"/>
                  <a:pt x="362356" y="53768"/>
                  <a:pt x="447596" y="31531"/>
                </a:cubicBezTo>
                <a:cubicBezTo>
                  <a:pt x="483552" y="22151"/>
                  <a:pt x="520872" y="18158"/>
                  <a:pt x="557954" y="15766"/>
                </a:cubicBezTo>
                <a:cubicBezTo>
                  <a:pt x="683926" y="7639"/>
                  <a:pt x="810203" y="5255"/>
                  <a:pt x="936327" y="0"/>
                </a:cubicBezTo>
                <a:lnTo>
                  <a:pt x="1882258" y="15766"/>
                </a:lnTo>
                <a:cubicBezTo>
                  <a:pt x="1898868" y="16293"/>
                  <a:pt x="1916577" y="21150"/>
                  <a:pt x="1929554" y="31531"/>
                </a:cubicBezTo>
                <a:cubicBezTo>
                  <a:pt x="1944350" y="43368"/>
                  <a:pt x="1950912" y="62842"/>
                  <a:pt x="1961085" y="78828"/>
                </a:cubicBezTo>
                <a:cubicBezTo>
                  <a:pt x="1987702" y="120654"/>
                  <a:pt x="2013296" y="163126"/>
                  <a:pt x="2039913" y="204952"/>
                </a:cubicBezTo>
                <a:cubicBezTo>
                  <a:pt x="2060466" y="237250"/>
                  <a:pt x="2095510" y="288209"/>
                  <a:pt x="2118741" y="315311"/>
                </a:cubicBezTo>
                <a:cubicBezTo>
                  <a:pt x="2133251" y="332239"/>
                  <a:pt x="2152349" y="345008"/>
                  <a:pt x="2166037" y="362607"/>
                </a:cubicBezTo>
                <a:cubicBezTo>
                  <a:pt x="2189303" y="392520"/>
                  <a:pt x="2217115" y="421249"/>
                  <a:pt x="2229099" y="457200"/>
                </a:cubicBezTo>
                <a:cubicBezTo>
                  <a:pt x="2279852" y="609456"/>
                  <a:pt x="2198465" y="372732"/>
                  <a:pt x="2276396" y="567559"/>
                </a:cubicBezTo>
                <a:cubicBezTo>
                  <a:pt x="2288740" y="598418"/>
                  <a:pt x="2297417" y="630621"/>
                  <a:pt x="2307927" y="662152"/>
                </a:cubicBezTo>
                <a:lnTo>
                  <a:pt x="2323692" y="709449"/>
                </a:lnTo>
                <a:cubicBezTo>
                  <a:pt x="2318437" y="846083"/>
                  <a:pt x="2321997" y="983342"/>
                  <a:pt x="2307927" y="1119352"/>
                </a:cubicBezTo>
                <a:cubicBezTo>
                  <a:pt x="2302659" y="1170273"/>
                  <a:pt x="2263252" y="1169607"/>
                  <a:pt x="2229099" y="1182414"/>
                </a:cubicBezTo>
                <a:cubicBezTo>
                  <a:pt x="2202601" y="1192351"/>
                  <a:pt x="2176133" y="1202451"/>
                  <a:pt x="2150272" y="1213945"/>
                </a:cubicBezTo>
                <a:cubicBezTo>
                  <a:pt x="2043079" y="1261587"/>
                  <a:pt x="2128681" y="1226283"/>
                  <a:pt x="2039913" y="1277007"/>
                </a:cubicBezTo>
                <a:cubicBezTo>
                  <a:pt x="2019508" y="1288667"/>
                  <a:pt x="1996780" y="1296082"/>
                  <a:pt x="1976851" y="1308538"/>
                </a:cubicBezTo>
                <a:cubicBezTo>
                  <a:pt x="1954569" y="1322464"/>
                  <a:pt x="1937291" y="1344084"/>
                  <a:pt x="1913789" y="1355835"/>
                </a:cubicBezTo>
                <a:cubicBezTo>
                  <a:pt x="1875404" y="1375028"/>
                  <a:pt x="1801396" y="1391816"/>
                  <a:pt x="1756134" y="1403131"/>
                </a:cubicBezTo>
                <a:cubicBezTo>
                  <a:pt x="1572203" y="1397876"/>
                  <a:pt x="1387856" y="1400794"/>
                  <a:pt x="1204341" y="1387366"/>
                </a:cubicBezTo>
                <a:cubicBezTo>
                  <a:pt x="1120273" y="1381215"/>
                  <a:pt x="1116267" y="1347498"/>
                  <a:pt x="1046685" y="1324304"/>
                </a:cubicBezTo>
                <a:cubicBezTo>
                  <a:pt x="1005574" y="1310600"/>
                  <a:pt x="920561" y="1292773"/>
                  <a:pt x="920561" y="1292773"/>
                </a:cubicBezTo>
                <a:cubicBezTo>
                  <a:pt x="785019" y="1202411"/>
                  <a:pt x="956511" y="1310748"/>
                  <a:pt x="825968" y="1245476"/>
                </a:cubicBezTo>
                <a:cubicBezTo>
                  <a:pt x="703728" y="1184355"/>
                  <a:pt x="850251" y="1237804"/>
                  <a:pt x="731375" y="1198180"/>
                </a:cubicBezTo>
                <a:cubicBezTo>
                  <a:pt x="699844" y="1177159"/>
                  <a:pt x="663578" y="1161915"/>
                  <a:pt x="636782" y="1135118"/>
                </a:cubicBezTo>
                <a:cubicBezTo>
                  <a:pt x="626272" y="1124607"/>
                  <a:pt x="617997" y="1111234"/>
                  <a:pt x="605251" y="1103586"/>
                </a:cubicBezTo>
                <a:cubicBezTo>
                  <a:pt x="591001" y="1095036"/>
                  <a:pt x="573229" y="1094367"/>
                  <a:pt x="557954" y="1087821"/>
                </a:cubicBezTo>
                <a:cubicBezTo>
                  <a:pt x="536352" y="1078563"/>
                  <a:pt x="515913" y="1066800"/>
                  <a:pt x="494892" y="1056290"/>
                </a:cubicBezTo>
                <a:cubicBezTo>
                  <a:pt x="456981" y="999423"/>
                  <a:pt x="433564" y="957598"/>
                  <a:pt x="368768" y="914400"/>
                </a:cubicBezTo>
                <a:cubicBezTo>
                  <a:pt x="353003" y="903890"/>
                  <a:pt x="336028" y="894999"/>
                  <a:pt x="321472" y="882869"/>
                </a:cubicBezTo>
                <a:cubicBezTo>
                  <a:pt x="262787" y="833965"/>
                  <a:pt x="279076" y="833408"/>
                  <a:pt x="226879" y="772511"/>
                </a:cubicBezTo>
                <a:cubicBezTo>
                  <a:pt x="212369" y="755583"/>
                  <a:pt x="193856" y="742342"/>
                  <a:pt x="179582" y="725214"/>
                </a:cubicBezTo>
                <a:cubicBezTo>
                  <a:pt x="167452" y="710658"/>
                  <a:pt x="160181" y="692474"/>
                  <a:pt x="148051" y="677918"/>
                </a:cubicBezTo>
                <a:cubicBezTo>
                  <a:pt x="133777" y="660790"/>
                  <a:pt x="114442" y="648220"/>
                  <a:pt x="100754" y="630621"/>
                </a:cubicBezTo>
                <a:cubicBezTo>
                  <a:pt x="77488" y="600708"/>
                  <a:pt x="37692" y="536028"/>
                  <a:pt x="37692" y="536028"/>
                </a:cubicBezTo>
                <a:cubicBezTo>
                  <a:pt x="-5336" y="406943"/>
                  <a:pt x="-12809" y="425928"/>
                  <a:pt x="21927" y="252249"/>
                </a:cubicBezTo>
                <a:cubicBezTo>
                  <a:pt x="25643" y="233669"/>
                  <a:pt x="38662" y="216789"/>
                  <a:pt x="53458" y="204952"/>
                </a:cubicBezTo>
                <a:cubicBezTo>
                  <a:pt x="66435" y="194571"/>
                  <a:pt x="84989" y="194441"/>
                  <a:pt x="100754" y="189186"/>
                </a:cubicBezTo>
                <a:cubicBezTo>
                  <a:pt x="132286" y="141889"/>
                  <a:pt x="127030" y="136635"/>
                  <a:pt x="179582" y="110359"/>
                </a:cubicBezTo>
                <a:cubicBezTo>
                  <a:pt x="194446" y="102927"/>
                  <a:pt x="192720" y="110359"/>
                  <a:pt x="195347" y="110359"/>
                </a:cubicBezTo>
                <a:close/>
              </a:path>
            </a:pathLst>
          </a:custGeom>
          <a:solidFill>
            <a:schemeClr val="bg1">
              <a:lumMod val="75000"/>
              <a:alpha val="59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203200" contourW="25400">
            <a:bevelT w="222250" h="146050"/>
            <a:bevelB w="95250" h="158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3" name="Conector reto 72"/>
          <p:cNvCxnSpPr/>
          <p:nvPr/>
        </p:nvCxnSpPr>
        <p:spPr>
          <a:xfrm flipV="1">
            <a:off x="4952605" y="4062263"/>
            <a:ext cx="0" cy="71265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Elipse 73"/>
          <p:cNvSpPr/>
          <p:nvPr/>
        </p:nvSpPr>
        <p:spPr>
          <a:xfrm>
            <a:off x="4919200" y="3990263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aixaDeTexto 75"/>
              <p:cNvSpPr txBox="1"/>
              <p:nvPr/>
            </p:nvSpPr>
            <p:spPr>
              <a:xfrm>
                <a:off x="4573795" y="4147667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6" name="CaixaDeTexto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795" y="4147667"/>
                <a:ext cx="430374" cy="46166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Elipse 76"/>
          <p:cNvSpPr/>
          <p:nvPr/>
        </p:nvSpPr>
        <p:spPr>
          <a:xfrm>
            <a:off x="4915008" y="469036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/>
              <p:cNvSpPr txBox="1"/>
              <p:nvPr/>
            </p:nvSpPr>
            <p:spPr>
              <a:xfrm>
                <a:off x="6538738" y="3319263"/>
                <a:ext cx="239038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Considerando 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 com coordenadas </a:t>
                </a:r>
                <a14:m>
                  <m:oMath xmlns:m="http://schemas.openxmlformats.org/officeDocument/2006/math">
                    <m:r>
                      <a:rPr lang="pt-BR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i="1">
                        <a:solidFill>
                          <a:srgbClr val="FF0000"/>
                        </a:solidFill>
                        <a:latin typeface="Cambria Math"/>
                      </a:rPr>
                      <m:t> ,</m:t>
                    </m:r>
                    <m:sSub>
                      <m:sSubPr>
                        <m:ctrlP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i="1">
                        <a:solidFill>
                          <a:srgbClr val="FF0000"/>
                        </a:solidFill>
                        <a:latin typeface="Cambria Math"/>
                      </a:rPr>
                      <m:t> ,</m:t>
                    </m:r>
                    <m:sSub>
                      <m:sSubPr>
                        <m:ctrlP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738" y="3319263"/>
                <a:ext cx="2390388" cy="923330"/>
              </a:xfrm>
              <a:prstGeom prst="rect">
                <a:avLst/>
              </a:prstGeom>
              <a:blipFill rotWithShape="1">
                <a:blip r:embed="rId22"/>
                <a:stretch>
                  <a:fillRect t="-3289" r="-765" b="-39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ector de seta reta 42"/>
          <p:cNvCxnSpPr/>
          <p:nvPr/>
        </p:nvCxnSpPr>
        <p:spPr>
          <a:xfrm flipH="1" flipV="1">
            <a:off x="4955202" y="4026264"/>
            <a:ext cx="1344004" cy="1785038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upo 78"/>
          <p:cNvGrpSpPr/>
          <p:nvPr/>
        </p:nvGrpSpPr>
        <p:grpSpPr>
          <a:xfrm>
            <a:off x="6133939" y="5661248"/>
            <a:ext cx="324000" cy="354160"/>
            <a:chOff x="5388005" y="3300750"/>
            <a:chExt cx="2693711" cy="1784434"/>
          </a:xfrm>
        </p:grpSpPr>
        <p:cxnSp>
          <p:nvCxnSpPr>
            <p:cNvPr id="80" name="Conector reto 79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to 81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de seta reta 82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to 83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de seta reta 84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to 85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to 86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de seta reta 87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to 88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to 89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to 90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de seta reta 91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CaixaDeTexto 92"/>
              <p:cNvSpPr txBox="1"/>
              <p:nvPr/>
            </p:nvSpPr>
            <p:spPr>
              <a:xfrm>
                <a:off x="6017493" y="5234766"/>
                <a:ext cx="1210331" cy="400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pt-B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pt-B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93" name="CaixaDeTexto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493" y="5234766"/>
                <a:ext cx="1210331" cy="400879"/>
              </a:xfrm>
              <a:prstGeom prst="rect">
                <a:avLst/>
              </a:prstGeom>
              <a:blipFill rotWithShape="1">
                <a:blip r:embed="rId2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CaixaDeTexto 93"/>
              <p:cNvSpPr txBox="1"/>
              <p:nvPr/>
            </p:nvSpPr>
            <p:spPr>
              <a:xfrm>
                <a:off x="5004048" y="6385630"/>
                <a:ext cx="4087529" cy="427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𝑟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𝑧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4" name="CaixaDeTexto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6385630"/>
                <a:ext cx="4087529" cy="427746"/>
              </a:xfrm>
              <a:prstGeom prst="rect">
                <a:avLst/>
              </a:prstGeom>
              <a:blipFill rotWithShape="1">
                <a:blip r:embed="rId26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CaixaDeTexto 94"/>
              <p:cNvSpPr txBox="1"/>
              <p:nvPr/>
            </p:nvSpPr>
            <p:spPr>
              <a:xfrm>
                <a:off x="4299954" y="3563724"/>
                <a:ext cx="1280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5" name="CaixaDeTexto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9954" y="3563724"/>
                <a:ext cx="1280158" cy="369332"/>
              </a:xfrm>
              <a:prstGeom prst="rect">
                <a:avLst/>
              </a:prstGeom>
              <a:blipFill rotWithShape="1">
                <a:blip r:embed="rId2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4521060" y="4681760"/>
                <a:ext cx="471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060" y="4681760"/>
                <a:ext cx="471026" cy="461665"/>
              </a:xfrm>
              <a:prstGeom prst="rect">
                <a:avLst/>
              </a:prstGeom>
              <a:blipFill rotWithShape="1">
                <a:blip r:embed="rId28"/>
                <a:stretch>
                  <a:fillRect l="-1299" b="-118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CaixaDeTexto 74"/>
              <p:cNvSpPr txBox="1"/>
              <p:nvPr/>
            </p:nvSpPr>
            <p:spPr>
              <a:xfrm>
                <a:off x="6660232" y="5661248"/>
                <a:ext cx="723723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𝜌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5661248"/>
                <a:ext cx="723723" cy="491417"/>
              </a:xfrm>
              <a:prstGeom prst="rect">
                <a:avLst/>
              </a:prstGeom>
              <a:blipFill rotWithShape="1">
                <a:blip r:embed="rId29"/>
                <a:stretch>
                  <a:fillRect b="-112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CaixaDeTexto 96"/>
              <p:cNvSpPr txBox="1"/>
              <p:nvPr/>
            </p:nvSpPr>
            <p:spPr>
              <a:xfrm>
                <a:off x="5324569" y="1844824"/>
                <a:ext cx="2994859" cy="10154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nary>
                            <m:naryPr>
                              <m:chr m:val="∭"/>
                              <m:limLoc m:val="undOvr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f>
                                <m:f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pt-BR" i="1">
                                  <a:latin typeface="Cambria Math"/>
                                </a:rPr>
                                <m:t>𝑑𝑣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569" y="1844824"/>
                <a:ext cx="2994859" cy="1015406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CaixaDeTexto 97"/>
              <p:cNvSpPr txBox="1"/>
              <p:nvPr/>
            </p:nvSpPr>
            <p:spPr>
              <a:xfrm>
                <a:off x="5287888" y="4782380"/>
                <a:ext cx="474361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98" name="CaixaDe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888" y="4782380"/>
                <a:ext cx="474361" cy="391646"/>
              </a:xfrm>
              <a:prstGeom prst="rect">
                <a:avLst/>
              </a:prstGeom>
              <a:blipFill rotWithShape="1">
                <a:blip r:embed="rId31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767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/>
              <p:cNvSpPr txBox="1"/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63350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distúrbio de gravidade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/>
              <p:cNvSpPr txBox="1"/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63350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Distúrbio de gravidade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tângulo 33"/>
              <p:cNvSpPr/>
              <p:nvPr/>
            </p:nvSpPr>
            <p:spPr>
              <a:xfrm>
                <a:off x="2423913" y="282840"/>
                <a:ext cx="209031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4" name="Retângulo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913" y="282840"/>
                <a:ext cx="2090316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CaixaDeTexto 58"/>
          <p:cNvSpPr txBox="1"/>
          <p:nvPr/>
        </p:nvSpPr>
        <p:spPr>
          <a:xfrm>
            <a:off x="2466460" y="1628800"/>
            <a:ext cx="2143099" cy="630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Condição observada</a:t>
            </a:r>
          </a:p>
          <a:p>
            <a:pPr algn="ctr"/>
            <a:r>
              <a:rPr lang="pt-BR" dirty="0" smtClean="0"/>
              <a:t>na prática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CaixaDeTexto 43"/>
              <p:cNvSpPr txBox="1"/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≫</m:t>
                      </m:r>
                      <m:d>
                        <m:dPr>
                          <m:begChr m:val="‖"/>
                          <m:endChr m:val="‖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2400" b="1">
                                  <a:latin typeface="Cambria Math"/>
                                  <a:ea typeface="Cambria Math"/>
                                </a:rPr>
                                <m:t>𝛅</m:t>
                              </m:r>
                              <m:r>
                                <a:rPr lang="pt-BR" sz="2400" b="1">
                                  <a:latin typeface="Cambria Math"/>
                                  <a:ea typeface="Cambria Math"/>
                                </a:rPr>
                                <m:t>𝐠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blipFill rotWithShape="1"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tângulo 46"/>
              <p:cNvSpPr/>
              <p:nvPr/>
            </p:nvSpPr>
            <p:spPr>
              <a:xfrm>
                <a:off x="1426239" y="2675061"/>
                <a:ext cx="14923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0" smtClean="0"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7" name="Retângulo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239" y="2675061"/>
                <a:ext cx="1492332" cy="461665"/>
              </a:xfrm>
              <a:prstGeom prst="rect">
                <a:avLst/>
              </a:prstGeom>
              <a:blipFill rotWithShape="1">
                <a:blip r:embed="rId7"/>
                <a:stretch>
                  <a:fillRect t="-5263" r="-13469" b="-78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onector de seta reta 47"/>
          <p:cNvCxnSpPr>
            <a:cxnSpLocks noChangeAspect="1"/>
          </p:cNvCxnSpPr>
          <p:nvPr/>
        </p:nvCxnSpPr>
        <p:spPr>
          <a:xfrm>
            <a:off x="635295" y="3720412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>
            <a:cxnSpLocks noChangeAspect="1"/>
          </p:cNvCxnSpPr>
          <p:nvPr/>
        </p:nvCxnSpPr>
        <p:spPr>
          <a:xfrm>
            <a:off x="624235" y="3709553"/>
            <a:ext cx="3163775" cy="4905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>
            <a:cxnSpLocks noChangeAspect="1"/>
          </p:cNvCxnSpPr>
          <p:nvPr/>
        </p:nvCxnSpPr>
        <p:spPr>
          <a:xfrm>
            <a:off x="3781953" y="4212677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>
            <a:cxnSpLocks noChangeAspect="1"/>
          </p:cNvCxnSpPr>
          <p:nvPr/>
        </p:nvCxnSpPr>
        <p:spPr>
          <a:xfrm>
            <a:off x="916844" y="4141420"/>
            <a:ext cx="3168000" cy="49124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/>
          <p:nvPr/>
        </p:nvCxnSpPr>
        <p:spPr>
          <a:xfrm>
            <a:off x="635295" y="3730025"/>
            <a:ext cx="3456000" cy="90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etângulo 52"/>
              <p:cNvSpPr/>
              <p:nvPr/>
            </p:nvSpPr>
            <p:spPr>
              <a:xfrm>
                <a:off x="356071" y="3844180"/>
                <a:ext cx="49051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53" name="Retângulo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071" y="3844180"/>
                <a:ext cx="490519" cy="307777"/>
              </a:xfrm>
              <a:prstGeom prst="rect">
                <a:avLst/>
              </a:prstGeom>
              <a:blipFill rotWithShape="1">
                <a:blip r:embed="rId8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Retângulo 53"/>
              <p:cNvSpPr/>
              <p:nvPr/>
            </p:nvSpPr>
            <p:spPr>
              <a:xfrm>
                <a:off x="2071597" y="3647070"/>
                <a:ext cx="38414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54" name="Retângulo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597" y="3647070"/>
                <a:ext cx="384144" cy="30777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Arco 54"/>
          <p:cNvSpPr/>
          <p:nvPr/>
        </p:nvSpPr>
        <p:spPr>
          <a:xfrm rot="4908073">
            <a:off x="594632" y="3594215"/>
            <a:ext cx="392994" cy="402602"/>
          </a:xfrm>
          <a:prstGeom prst="arc">
            <a:avLst/>
          </a:pr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aixaDeTexto 55"/>
              <p:cNvSpPr txBox="1"/>
              <p:nvPr/>
            </p:nvSpPr>
            <p:spPr>
              <a:xfrm>
                <a:off x="869311" y="3501008"/>
                <a:ext cx="3309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CaixaDeTexto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11" y="3501008"/>
                <a:ext cx="330988" cy="307777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Retângulo 57"/>
              <p:cNvSpPr/>
              <p:nvPr/>
            </p:nvSpPr>
            <p:spPr>
              <a:xfrm>
                <a:off x="4043583" y="4530319"/>
                <a:ext cx="38632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58" name="Retângulo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583" y="4530319"/>
                <a:ext cx="386323" cy="307777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508488" y="5168511"/>
                <a:ext cx="10999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𝑤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𝑐𝑜𝑠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88" y="5168511"/>
                <a:ext cx="1099916" cy="307777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07504" y="4864487"/>
                <a:ext cx="2380074" cy="333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14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T</m:t>
                          </m:r>
                        </m:sup>
                      </m:sSup>
                      <m:r>
                        <a:rPr lang="pt-BR" sz="14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𝐰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4864487"/>
                <a:ext cx="2380074" cy="33348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tângulo 61"/>
          <p:cNvSpPr/>
          <p:nvPr/>
        </p:nvSpPr>
        <p:spPr>
          <a:xfrm>
            <a:off x="107504" y="4812545"/>
            <a:ext cx="2380074" cy="710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CaixaDeTexto 62"/>
          <p:cNvSpPr txBox="1"/>
          <p:nvPr/>
        </p:nvSpPr>
        <p:spPr>
          <a:xfrm>
            <a:off x="653387" y="4509120"/>
            <a:ext cx="132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Produto escalar</a:t>
            </a:r>
            <a:endParaRPr lang="pt-BR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CaixaDeTexto 63"/>
              <p:cNvSpPr txBox="1"/>
              <p:nvPr/>
            </p:nvSpPr>
            <p:spPr>
              <a:xfrm>
                <a:off x="2576602" y="4967046"/>
                <a:ext cx="1948455" cy="380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≈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Sup>
                        <m:sSubSup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pt-BR" b="0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602" y="4967046"/>
                <a:ext cx="1948455" cy="380553"/>
              </a:xfrm>
              <a:prstGeom prst="rect">
                <a:avLst/>
              </a:prstGeom>
              <a:blipFill rotWithShape="1">
                <a:blip r:embed="rId16"/>
                <a:stretch>
                  <a:fillRect t="-3226" b="-1290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CaixaDeTexto 64"/>
              <p:cNvSpPr txBox="1"/>
              <p:nvPr/>
            </p:nvSpPr>
            <p:spPr>
              <a:xfrm>
                <a:off x="467544" y="5811302"/>
                <a:ext cx="1879168" cy="47660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>
                          <a:latin typeface="Cambria Math"/>
                          <a:ea typeface="Cambria Math"/>
                        </a:rPr>
                        <m:t>≈</m:t>
                      </m:r>
                      <m:sSubSup>
                        <m:sSubSup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1" smtClean="0"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5811302"/>
                <a:ext cx="1879168" cy="476605"/>
              </a:xfrm>
              <a:prstGeom prst="rect">
                <a:avLst/>
              </a:prstGeom>
              <a:blipFill rotWithShape="1">
                <a:blip r:embed="rId17"/>
                <a:stretch>
                  <a:fillRect t="-1282" b="-17949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5657769" y="3486199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769" y="3486199"/>
                <a:ext cx="426399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ixaDeTexto 66"/>
              <p:cNvSpPr txBox="1"/>
              <p:nvPr/>
            </p:nvSpPr>
            <p:spPr>
              <a:xfrm>
                <a:off x="7886042" y="4695527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7" name="CaixaDeTexto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6042" y="4695527"/>
                <a:ext cx="430374" cy="461665"/>
              </a:xfrm>
              <a:prstGeom prst="rect">
                <a:avLst/>
              </a:prstGeom>
              <a:blipFill rotWithShape="1">
                <a:blip r:embed="rId19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ixaDeTexto 67"/>
              <p:cNvSpPr txBox="1"/>
              <p:nvPr/>
            </p:nvSpPr>
            <p:spPr>
              <a:xfrm>
                <a:off x="4487152" y="5991671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CaixaDeTexto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152" y="5991671"/>
                <a:ext cx="407932" cy="46166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ector de seta reta 68"/>
          <p:cNvCxnSpPr/>
          <p:nvPr/>
        </p:nvCxnSpPr>
        <p:spPr>
          <a:xfrm>
            <a:off x="4952605" y="4725144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/>
          <p:nvPr/>
        </p:nvCxnSpPr>
        <p:spPr>
          <a:xfrm rot="16200000">
            <a:off x="6479027" y="3194346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/>
          <p:cNvCxnSpPr/>
          <p:nvPr/>
        </p:nvCxnSpPr>
        <p:spPr>
          <a:xfrm flipV="1">
            <a:off x="4948229" y="3717032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orma livre 71"/>
          <p:cNvSpPr/>
          <p:nvPr/>
        </p:nvSpPr>
        <p:spPr>
          <a:xfrm>
            <a:off x="5721191" y="5240317"/>
            <a:ext cx="1587113" cy="1054194"/>
          </a:xfrm>
          <a:custGeom>
            <a:avLst/>
            <a:gdLst>
              <a:gd name="connsiteX0" fmla="*/ 195347 w 2323692"/>
              <a:gd name="connsiteY0" fmla="*/ 110359 h 1403131"/>
              <a:gd name="connsiteX1" fmla="*/ 195347 w 2323692"/>
              <a:gd name="connsiteY1" fmla="*/ 110359 h 1403131"/>
              <a:gd name="connsiteX2" fmla="*/ 447596 w 2323692"/>
              <a:gd name="connsiteY2" fmla="*/ 31531 h 1403131"/>
              <a:gd name="connsiteX3" fmla="*/ 557954 w 2323692"/>
              <a:gd name="connsiteY3" fmla="*/ 15766 h 1403131"/>
              <a:gd name="connsiteX4" fmla="*/ 936327 w 2323692"/>
              <a:gd name="connsiteY4" fmla="*/ 0 h 1403131"/>
              <a:gd name="connsiteX5" fmla="*/ 1882258 w 2323692"/>
              <a:gd name="connsiteY5" fmla="*/ 15766 h 1403131"/>
              <a:gd name="connsiteX6" fmla="*/ 1929554 w 2323692"/>
              <a:gd name="connsiteY6" fmla="*/ 31531 h 1403131"/>
              <a:gd name="connsiteX7" fmla="*/ 1961085 w 2323692"/>
              <a:gd name="connsiteY7" fmla="*/ 78828 h 1403131"/>
              <a:gd name="connsiteX8" fmla="*/ 2039913 w 2323692"/>
              <a:gd name="connsiteY8" fmla="*/ 204952 h 1403131"/>
              <a:gd name="connsiteX9" fmla="*/ 2118741 w 2323692"/>
              <a:gd name="connsiteY9" fmla="*/ 315311 h 1403131"/>
              <a:gd name="connsiteX10" fmla="*/ 2166037 w 2323692"/>
              <a:gd name="connsiteY10" fmla="*/ 362607 h 1403131"/>
              <a:gd name="connsiteX11" fmla="*/ 2229099 w 2323692"/>
              <a:gd name="connsiteY11" fmla="*/ 457200 h 1403131"/>
              <a:gd name="connsiteX12" fmla="*/ 2276396 w 2323692"/>
              <a:gd name="connsiteY12" fmla="*/ 567559 h 1403131"/>
              <a:gd name="connsiteX13" fmla="*/ 2307927 w 2323692"/>
              <a:gd name="connsiteY13" fmla="*/ 662152 h 1403131"/>
              <a:gd name="connsiteX14" fmla="*/ 2323692 w 2323692"/>
              <a:gd name="connsiteY14" fmla="*/ 709449 h 1403131"/>
              <a:gd name="connsiteX15" fmla="*/ 2307927 w 2323692"/>
              <a:gd name="connsiteY15" fmla="*/ 1119352 h 1403131"/>
              <a:gd name="connsiteX16" fmla="*/ 2229099 w 2323692"/>
              <a:gd name="connsiteY16" fmla="*/ 1182414 h 1403131"/>
              <a:gd name="connsiteX17" fmla="*/ 2150272 w 2323692"/>
              <a:gd name="connsiteY17" fmla="*/ 1213945 h 1403131"/>
              <a:gd name="connsiteX18" fmla="*/ 2039913 w 2323692"/>
              <a:gd name="connsiteY18" fmla="*/ 1277007 h 1403131"/>
              <a:gd name="connsiteX19" fmla="*/ 1976851 w 2323692"/>
              <a:gd name="connsiteY19" fmla="*/ 1308538 h 1403131"/>
              <a:gd name="connsiteX20" fmla="*/ 1913789 w 2323692"/>
              <a:gd name="connsiteY20" fmla="*/ 1355835 h 1403131"/>
              <a:gd name="connsiteX21" fmla="*/ 1756134 w 2323692"/>
              <a:gd name="connsiteY21" fmla="*/ 1403131 h 1403131"/>
              <a:gd name="connsiteX22" fmla="*/ 1204341 w 2323692"/>
              <a:gd name="connsiteY22" fmla="*/ 1387366 h 1403131"/>
              <a:gd name="connsiteX23" fmla="*/ 1046685 w 2323692"/>
              <a:gd name="connsiteY23" fmla="*/ 1324304 h 1403131"/>
              <a:gd name="connsiteX24" fmla="*/ 920561 w 2323692"/>
              <a:gd name="connsiteY24" fmla="*/ 1292773 h 1403131"/>
              <a:gd name="connsiteX25" fmla="*/ 825968 w 2323692"/>
              <a:gd name="connsiteY25" fmla="*/ 1245476 h 1403131"/>
              <a:gd name="connsiteX26" fmla="*/ 731375 w 2323692"/>
              <a:gd name="connsiteY26" fmla="*/ 1198180 h 1403131"/>
              <a:gd name="connsiteX27" fmla="*/ 636782 w 2323692"/>
              <a:gd name="connsiteY27" fmla="*/ 1135118 h 1403131"/>
              <a:gd name="connsiteX28" fmla="*/ 605251 w 2323692"/>
              <a:gd name="connsiteY28" fmla="*/ 1103586 h 1403131"/>
              <a:gd name="connsiteX29" fmla="*/ 557954 w 2323692"/>
              <a:gd name="connsiteY29" fmla="*/ 1087821 h 1403131"/>
              <a:gd name="connsiteX30" fmla="*/ 494892 w 2323692"/>
              <a:gd name="connsiteY30" fmla="*/ 1056290 h 1403131"/>
              <a:gd name="connsiteX31" fmla="*/ 368768 w 2323692"/>
              <a:gd name="connsiteY31" fmla="*/ 914400 h 1403131"/>
              <a:gd name="connsiteX32" fmla="*/ 321472 w 2323692"/>
              <a:gd name="connsiteY32" fmla="*/ 882869 h 1403131"/>
              <a:gd name="connsiteX33" fmla="*/ 226879 w 2323692"/>
              <a:gd name="connsiteY33" fmla="*/ 772511 h 1403131"/>
              <a:gd name="connsiteX34" fmla="*/ 179582 w 2323692"/>
              <a:gd name="connsiteY34" fmla="*/ 725214 h 1403131"/>
              <a:gd name="connsiteX35" fmla="*/ 148051 w 2323692"/>
              <a:gd name="connsiteY35" fmla="*/ 677918 h 1403131"/>
              <a:gd name="connsiteX36" fmla="*/ 100754 w 2323692"/>
              <a:gd name="connsiteY36" fmla="*/ 630621 h 1403131"/>
              <a:gd name="connsiteX37" fmla="*/ 37692 w 2323692"/>
              <a:gd name="connsiteY37" fmla="*/ 536028 h 1403131"/>
              <a:gd name="connsiteX38" fmla="*/ 21927 w 2323692"/>
              <a:gd name="connsiteY38" fmla="*/ 252249 h 1403131"/>
              <a:gd name="connsiteX39" fmla="*/ 53458 w 2323692"/>
              <a:gd name="connsiteY39" fmla="*/ 204952 h 1403131"/>
              <a:gd name="connsiteX40" fmla="*/ 100754 w 2323692"/>
              <a:gd name="connsiteY40" fmla="*/ 189186 h 1403131"/>
              <a:gd name="connsiteX41" fmla="*/ 179582 w 2323692"/>
              <a:gd name="connsiteY41" fmla="*/ 110359 h 1403131"/>
              <a:gd name="connsiteX42" fmla="*/ 195347 w 2323692"/>
              <a:gd name="connsiteY42" fmla="*/ 110359 h 1403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323692" h="1403131">
                <a:moveTo>
                  <a:pt x="195347" y="110359"/>
                </a:moveTo>
                <a:lnTo>
                  <a:pt x="195347" y="110359"/>
                </a:lnTo>
                <a:cubicBezTo>
                  <a:pt x="279430" y="84083"/>
                  <a:pt x="362356" y="53768"/>
                  <a:pt x="447596" y="31531"/>
                </a:cubicBezTo>
                <a:cubicBezTo>
                  <a:pt x="483552" y="22151"/>
                  <a:pt x="520872" y="18158"/>
                  <a:pt x="557954" y="15766"/>
                </a:cubicBezTo>
                <a:cubicBezTo>
                  <a:pt x="683926" y="7639"/>
                  <a:pt x="810203" y="5255"/>
                  <a:pt x="936327" y="0"/>
                </a:cubicBezTo>
                <a:lnTo>
                  <a:pt x="1882258" y="15766"/>
                </a:lnTo>
                <a:cubicBezTo>
                  <a:pt x="1898868" y="16293"/>
                  <a:pt x="1916577" y="21150"/>
                  <a:pt x="1929554" y="31531"/>
                </a:cubicBezTo>
                <a:cubicBezTo>
                  <a:pt x="1944350" y="43368"/>
                  <a:pt x="1950912" y="62842"/>
                  <a:pt x="1961085" y="78828"/>
                </a:cubicBezTo>
                <a:cubicBezTo>
                  <a:pt x="1987702" y="120654"/>
                  <a:pt x="2013296" y="163126"/>
                  <a:pt x="2039913" y="204952"/>
                </a:cubicBezTo>
                <a:cubicBezTo>
                  <a:pt x="2060466" y="237250"/>
                  <a:pt x="2095510" y="288209"/>
                  <a:pt x="2118741" y="315311"/>
                </a:cubicBezTo>
                <a:cubicBezTo>
                  <a:pt x="2133251" y="332239"/>
                  <a:pt x="2152349" y="345008"/>
                  <a:pt x="2166037" y="362607"/>
                </a:cubicBezTo>
                <a:cubicBezTo>
                  <a:pt x="2189303" y="392520"/>
                  <a:pt x="2217115" y="421249"/>
                  <a:pt x="2229099" y="457200"/>
                </a:cubicBezTo>
                <a:cubicBezTo>
                  <a:pt x="2279852" y="609456"/>
                  <a:pt x="2198465" y="372732"/>
                  <a:pt x="2276396" y="567559"/>
                </a:cubicBezTo>
                <a:cubicBezTo>
                  <a:pt x="2288740" y="598418"/>
                  <a:pt x="2297417" y="630621"/>
                  <a:pt x="2307927" y="662152"/>
                </a:cubicBezTo>
                <a:lnTo>
                  <a:pt x="2323692" y="709449"/>
                </a:lnTo>
                <a:cubicBezTo>
                  <a:pt x="2318437" y="846083"/>
                  <a:pt x="2321997" y="983342"/>
                  <a:pt x="2307927" y="1119352"/>
                </a:cubicBezTo>
                <a:cubicBezTo>
                  <a:pt x="2302659" y="1170273"/>
                  <a:pt x="2263252" y="1169607"/>
                  <a:pt x="2229099" y="1182414"/>
                </a:cubicBezTo>
                <a:cubicBezTo>
                  <a:pt x="2202601" y="1192351"/>
                  <a:pt x="2176133" y="1202451"/>
                  <a:pt x="2150272" y="1213945"/>
                </a:cubicBezTo>
                <a:cubicBezTo>
                  <a:pt x="2043079" y="1261587"/>
                  <a:pt x="2128681" y="1226283"/>
                  <a:pt x="2039913" y="1277007"/>
                </a:cubicBezTo>
                <a:cubicBezTo>
                  <a:pt x="2019508" y="1288667"/>
                  <a:pt x="1996780" y="1296082"/>
                  <a:pt x="1976851" y="1308538"/>
                </a:cubicBezTo>
                <a:cubicBezTo>
                  <a:pt x="1954569" y="1322464"/>
                  <a:pt x="1937291" y="1344084"/>
                  <a:pt x="1913789" y="1355835"/>
                </a:cubicBezTo>
                <a:cubicBezTo>
                  <a:pt x="1875404" y="1375028"/>
                  <a:pt x="1801396" y="1391816"/>
                  <a:pt x="1756134" y="1403131"/>
                </a:cubicBezTo>
                <a:cubicBezTo>
                  <a:pt x="1572203" y="1397876"/>
                  <a:pt x="1387856" y="1400794"/>
                  <a:pt x="1204341" y="1387366"/>
                </a:cubicBezTo>
                <a:cubicBezTo>
                  <a:pt x="1120273" y="1381215"/>
                  <a:pt x="1116267" y="1347498"/>
                  <a:pt x="1046685" y="1324304"/>
                </a:cubicBezTo>
                <a:cubicBezTo>
                  <a:pt x="1005574" y="1310600"/>
                  <a:pt x="920561" y="1292773"/>
                  <a:pt x="920561" y="1292773"/>
                </a:cubicBezTo>
                <a:cubicBezTo>
                  <a:pt x="785019" y="1202411"/>
                  <a:pt x="956511" y="1310748"/>
                  <a:pt x="825968" y="1245476"/>
                </a:cubicBezTo>
                <a:cubicBezTo>
                  <a:pt x="703728" y="1184355"/>
                  <a:pt x="850251" y="1237804"/>
                  <a:pt x="731375" y="1198180"/>
                </a:cubicBezTo>
                <a:cubicBezTo>
                  <a:pt x="699844" y="1177159"/>
                  <a:pt x="663578" y="1161915"/>
                  <a:pt x="636782" y="1135118"/>
                </a:cubicBezTo>
                <a:cubicBezTo>
                  <a:pt x="626272" y="1124607"/>
                  <a:pt x="617997" y="1111234"/>
                  <a:pt x="605251" y="1103586"/>
                </a:cubicBezTo>
                <a:cubicBezTo>
                  <a:pt x="591001" y="1095036"/>
                  <a:pt x="573229" y="1094367"/>
                  <a:pt x="557954" y="1087821"/>
                </a:cubicBezTo>
                <a:cubicBezTo>
                  <a:pt x="536352" y="1078563"/>
                  <a:pt x="515913" y="1066800"/>
                  <a:pt x="494892" y="1056290"/>
                </a:cubicBezTo>
                <a:cubicBezTo>
                  <a:pt x="456981" y="999423"/>
                  <a:pt x="433564" y="957598"/>
                  <a:pt x="368768" y="914400"/>
                </a:cubicBezTo>
                <a:cubicBezTo>
                  <a:pt x="353003" y="903890"/>
                  <a:pt x="336028" y="894999"/>
                  <a:pt x="321472" y="882869"/>
                </a:cubicBezTo>
                <a:cubicBezTo>
                  <a:pt x="262787" y="833965"/>
                  <a:pt x="279076" y="833408"/>
                  <a:pt x="226879" y="772511"/>
                </a:cubicBezTo>
                <a:cubicBezTo>
                  <a:pt x="212369" y="755583"/>
                  <a:pt x="193856" y="742342"/>
                  <a:pt x="179582" y="725214"/>
                </a:cubicBezTo>
                <a:cubicBezTo>
                  <a:pt x="167452" y="710658"/>
                  <a:pt x="160181" y="692474"/>
                  <a:pt x="148051" y="677918"/>
                </a:cubicBezTo>
                <a:cubicBezTo>
                  <a:pt x="133777" y="660790"/>
                  <a:pt x="114442" y="648220"/>
                  <a:pt x="100754" y="630621"/>
                </a:cubicBezTo>
                <a:cubicBezTo>
                  <a:pt x="77488" y="600708"/>
                  <a:pt x="37692" y="536028"/>
                  <a:pt x="37692" y="536028"/>
                </a:cubicBezTo>
                <a:cubicBezTo>
                  <a:pt x="-5336" y="406943"/>
                  <a:pt x="-12809" y="425928"/>
                  <a:pt x="21927" y="252249"/>
                </a:cubicBezTo>
                <a:cubicBezTo>
                  <a:pt x="25643" y="233669"/>
                  <a:pt x="38662" y="216789"/>
                  <a:pt x="53458" y="204952"/>
                </a:cubicBezTo>
                <a:cubicBezTo>
                  <a:pt x="66435" y="194571"/>
                  <a:pt x="84989" y="194441"/>
                  <a:pt x="100754" y="189186"/>
                </a:cubicBezTo>
                <a:cubicBezTo>
                  <a:pt x="132286" y="141889"/>
                  <a:pt x="127030" y="136635"/>
                  <a:pt x="179582" y="110359"/>
                </a:cubicBezTo>
                <a:cubicBezTo>
                  <a:pt x="194446" y="102927"/>
                  <a:pt x="192720" y="110359"/>
                  <a:pt x="195347" y="110359"/>
                </a:cubicBezTo>
                <a:close/>
              </a:path>
            </a:pathLst>
          </a:custGeom>
          <a:solidFill>
            <a:schemeClr val="bg1">
              <a:lumMod val="75000"/>
              <a:alpha val="59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203200" contourW="25400">
            <a:bevelT w="222250" h="146050"/>
            <a:bevelB w="95250" h="158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3" name="Conector reto 72"/>
          <p:cNvCxnSpPr/>
          <p:nvPr/>
        </p:nvCxnSpPr>
        <p:spPr>
          <a:xfrm flipV="1">
            <a:off x="4952605" y="4062263"/>
            <a:ext cx="0" cy="71265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Elipse 73"/>
          <p:cNvSpPr/>
          <p:nvPr/>
        </p:nvSpPr>
        <p:spPr>
          <a:xfrm>
            <a:off x="4919200" y="3990263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aixaDeTexto 75"/>
              <p:cNvSpPr txBox="1"/>
              <p:nvPr/>
            </p:nvSpPr>
            <p:spPr>
              <a:xfrm>
                <a:off x="4573795" y="4147667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6" name="CaixaDeTexto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795" y="4147667"/>
                <a:ext cx="430374" cy="46166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Elipse 76"/>
          <p:cNvSpPr/>
          <p:nvPr/>
        </p:nvSpPr>
        <p:spPr>
          <a:xfrm>
            <a:off x="4915008" y="469036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/>
              <p:cNvSpPr txBox="1"/>
              <p:nvPr/>
            </p:nvSpPr>
            <p:spPr>
              <a:xfrm>
                <a:off x="6538738" y="3319263"/>
                <a:ext cx="239038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Considerando 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 com coordenadas </a:t>
                </a:r>
                <a14:m>
                  <m:oMath xmlns:m="http://schemas.openxmlformats.org/officeDocument/2006/math">
                    <m:r>
                      <a:rPr lang="pt-BR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i="1">
                        <a:solidFill>
                          <a:srgbClr val="FF0000"/>
                        </a:solidFill>
                        <a:latin typeface="Cambria Math"/>
                      </a:rPr>
                      <m:t> ,</m:t>
                    </m:r>
                    <m:sSub>
                      <m:sSubPr>
                        <m:ctrlP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i="1">
                        <a:solidFill>
                          <a:srgbClr val="FF0000"/>
                        </a:solidFill>
                        <a:latin typeface="Cambria Math"/>
                      </a:rPr>
                      <m:t> ,</m:t>
                    </m:r>
                    <m:sSub>
                      <m:sSubPr>
                        <m:ctrlP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738" y="3319263"/>
                <a:ext cx="2390388" cy="923330"/>
              </a:xfrm>
              <a:prstGeom prst="rect">
                <a:avLst/>
              </a:prstGeom>
              <a:blipFill rotWithShape="1">
                <a:blip r:embed="rId22"/>
                <a:stretch>
                  <a:fillRect t="-3289" r="-765" b="-39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ector de seta reta 42"/>
          <p:cNvCxnSpPr/>
          <p:nvPr/>
        </p:nvCxnSpPr>
        <p:spPr>
          <a:xfrm flipH="1" flipV="1">
            <a:off x="4955202" y="4026264"/>
            <a:ext cx="1344004" cy="1785038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upo 78"/>
          <p:cNvGrpSpPr/>
          <p:nvPr/>
        </p:nvGrpSpPr>
        <p:grpSpPr>
          <a:xfrm>
            <a:off x="6133939" y="5661248"/>
            <a:ext cx="324000" cy="354160"/>
            <a:chOff x="5388005" y="3300750"/>
            <a:chExt cx="2693711" cy="1784434"/>
          </a:xfrm>
        </p:grpSpPr>
        <p:cxnSp>
          <p:nvCxnSpPr>
            <p:cNvPr id="80" name="Conector reto 79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to 81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de seta reta 82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to 83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de seta reta 84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to 85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to 86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de seta reta 87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to 88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to 89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to 90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de seta reta 91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CaixaDeTexto 92"/>
              <p:cNvSpPr txBox="1"/>
              <p:nvPr/>
            </p:nvSpPr>
            <p:spPr>
              <a:xfrm>
                <a:off x="6017493" y="5234766"/>
                <a:ext cx="1210331" cy="400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pt-B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pt-B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93" name="CaixaDeTexto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493" y="5234766"/>
                <a:ext cx="1210331" cy="400879"/>
              </a:xfrm>
              <a:prstGeom prst="rect">
                <a:avLst/>
              </a:prstGeom>
              <a:blipFill rotWithShape="1">
                <a:blip r:embed="rId2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CaixaDeTexto 93"/>
              <p:cNvSpPr txBox="1"/>
              <p:nvPr/>
            </p:nvSpPr>
            <p:spPr>
              <a:xfrm>
                <a:off x="5004048" y="6385630"/>
                <a:ext cx="4087529" cy="427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𝑟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𝑧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4" name="CaixaDeTexto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6385630"/>
                <a:ext cx="4087529" cy="427746"/>
              </a:xfrm>
              <a:prstGeom prst="rect">
                <a:avLst/>
              </a:prstGeom>
              <a:blipFill rotWithShape="1">
                <a:blip r:embed="rId26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CaixaDeTexto 94"/>
              <p:cNvSpPr txBox="1"/>
              <p:nvPr/>
            </p:nvSpPr>
            <p:spPr>
              <a:xfrm>
                <a:off x="4299954" y="3563724"/>
                <a:ext cx="1280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5" name="CaixaDeTexto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9954" y="3563724"/>
                <a:ext cx="1280158" cy="369332"/>
              </a:xfrm>
              <a:prstGeom prst="rect">
                <a:avLst/>
              </a:prstGeom>
              <a:blipFill rotWithShape="1">
                <a:blip r:embed="rId2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4521060" y="4681760"/>
                <a:ext cx="471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060" y="4681760"/>
                <a:ext cx="471026" cy="461665"/>
              </a:xfrm>
              <a:prstGeom prst="rect">
                <a:avLst/>
              </a:prstGeom>
              <a:blipFill rotWithShape="1">
                <a:blip r:embed="rId28"/>
                <a:stretch>
                  <a:fillRect l="-1299" b="-118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CaixaDeTexto 74"/>
              <p:cNvSpPr txBox="1"/>
              <p:nvPr/>
            </p:nvSpPr>
            <p:spPr>
              <a:xfrm>
                <a:off x="6660232" y="5661248"/>
                <a:ext cx="723723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𝜌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5661248"/>
                <a:ext cx="723723" cy="491417"/>
              </a:xfrm>
              <a:prstGeom prst="rect">
                <a:avLst/>
              </a:prstGeom>
              <a:blipFill rotWithShape="1">
                <a:blip r:embed="rId29"/>
                <a:stretch>
                  <a:fillRect b="-112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CaixaDeTexto 96"/>
              <p:cNvSpPr txBox="1"/>
              <p:nvPr/>
            </p:nvSpPr>
            <p:spPr>
              <a:xfrm>
                <a:off x="5324569" y="1844824"/>
                <a:ext cx="2994859" cy="10154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nary>
                            <m:naryPr>
                              <m:chr m:val="∭"/>
                              <m:limLoc m:val="undOvr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f>
                                <m:f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pt-BR" i="1">
                                  <a:latin typeface="Cambria Math"/>
                                </a:rPr>
                                <m:t>𝑑𝑣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569" y="1844824"/>
                <a:ext cx="2994859" cy="1015406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CaixaDeTexto 97"/>
              <p:cNvSpPr txBox="1"/>
              <p:nvPr/>
            </p:nvSpPr>
            <p:spPr>
              <a:xfrm>
                <a:off x="5287888" y="4782380"/>
                <a:ext cx="474361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98" name="CaixaDe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888" y="4782380"/>
                <a:ext cx="474361" cy="391646"/>
              </a:xfrm>
              <a:prstGeom prst="rect">
                <a:avLst/>
              </a:prstGeom>
              <a:blipFill rotWithShape="1">
                <a:blip r:embed="rId31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/>
              <p:cNvSpPr txBox="1"/>
              <p:nvPr/>
            </p:nvSpPr>
            <p:spPr>
              <a:xfrm>
                <a:off x="4962332" y="191277"/>
                <a:ext cx="3751649" cy="1526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Embora tudo esteja calculado na posição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i="1">
                        <a:solidFill>
                          <a:srgbClr val="FF0000"/>
                        </a:solidFill>
                        <a:latin typeface="Cambria Math"/>
                      </a:rPr>
                      <m:t> ,</m:t>
                    </m:r>
                    <m:sSub>
                      <m:sSubPr>
                        <m:ctrlP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i="1">
                        <a:solidFill>
                          <a:srgbClr val="FF0000"/>
                        </a:solidFill>
                        <a:latin typeface="Cambria Math"/>
                      </a:rPr>
                      <m:t> ,</m:t>
                    </m:r>
                    <m:sSub>
                      <m:sSubPr>
                        <m:ctrlP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pt-BR" dirty="0" smtClean="0"/>
                  <a:t>, as equações também podem ser avaliadas em outros pontos próximos referidos a este mesmo sistema de coordenadas</a:t>
                </a:r>
                <a:endParaRPr lang="pt-BR" dirty="0"/>
              </a:p>
            </p:txBody>
          </p:sp>
        </mc:Choice>
        <mc:Fallback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2332" y="191277"/>
                <a:ext cx="3751649" cy="1526165"/>
              </a:xfrm>
              <a:prstGeom prst="rect">
                <a:avLst/>
              </a:prstGeom>
              <a:blipFill rotWithShape="1">
                <a:blip r:embed="rId32"/>
                <a:stretch>
                  <a:fillRect t="-1992" b="-19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101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060848"/>
            <a:ext cx="7772400" cy="1470025"/>
          </a:xfrm>
        </p:spPr>
        <p:txBody>
          <a:bodyPr>
            <a:normAutofit/>
          </a:bodyPr>
          <a:lstStyle/>
          <a:p>
            <a:r>
              <a:rPr lang="pt-BR" b="1" dirty="0" smtClean="0"/>
              <a:t>Distúrbio de gravidade</a:t>
            </a:r>
            <a:br>
              <a:rPr lang="pt-BR" b="1" dirty="0" smtClean="0"/>
            </a:br>
            <a:r>
              <a:rPr lang="pt-BR" b="1" dirty="0" smtClean="0"/>
              <a:t>(parte B)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764632"/>
            <a:ext cx="6400800" cy="1752600"/>
          </a:xfrm>
        </p:spPr>
        <p:txBody>
          <a:bodyPr/>
          <a:lstStyle/>
          <a:p>
            <a:r>
              <a:rPr lang="pt-BR" dirty="0" smtClean="0"/>
              <a:t>Vanderlei C. Oliveira Jr.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509120"/>
            <a:ext cx="2251714" cy="191836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959440" y="4583559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2016</a:t>
            </a:r>
            <a:endParaRPr lang="pt-BR" sz="28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157192"/>
            <a:ext cx="1562456" cy="10543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79" y="260648"/>
            <a:ext cx="3600000" cy="72776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73779"/>
            <a:ext cx="3600000" cy="90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79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63350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63350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ângulo 33"/>
              <p:cNvSpPr/>
              <p:nvPr/>
            </p:nvSpPr>
            <p:spPr>
              <a:xfrm>
                <a:off x="2423913" y="282840"/>
                <a:ext cx="209031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4" name="Retângulo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913" y="282840"/>
                <a:ext cx="2090316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CaixaDeTexto 58"/>
          <p:cNvSpPr txBox="1"/>
          <p:nvPr/>
        </p:nvSpPr>
        <p:spPr>
          <a:xfrm>
            <a:off x="2466460" y="1628800"/>
            <a:ext cx="2143099" cy="630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Condição observada</a:t>
            </a:r>
          </a:p>
          <a:p>
            <a:pPr algn="ctr"/>
            <a:r>
              <a:rPr lang="pt-BR" dirty="0" smtClean="0"/>
              <a:t>na prática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≫</m:t>
                      </m:r>
                      <m:d>
                        <m:dPr>
                          <m:begChr m:val="‖"/>
                          <m:endChr m:val="‖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2400" b="1">
                                  <a:latin typeface="Cambria Math"/>
                                  <a:ea typeface="Cambria Math"/>
                                </a:rPr>
                                <m:t>𝛅</m:t>
                              </m:r>
                              <m:r>
                                <a:rPr lang="pt-BR" sz="2400" b="1">
                                  <a:latin typeface="Cambria Math"/>
                                  <a:ea typeface="Cambria Math"/>
                                </a:rPr>
                                <m:t>𝐠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blipFill rotWithShape="1"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onector de seta reta 47"/>
          <p:cNvCxnSpPr>
            <a:cxnSpLocks noChangeAspect="1"/>
          </p:cNvCxnSpPr>
          <p:nvPr/>
        </p:nvCxnSpPr>
        <p:spPr>
          <a:xfrm>
            <a:off x="635295" y="3720412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>
            <a:cxnSpLocks noChangeAspect="1"/>
          </p:cNvCxnSpPr>
          <p:nvPr/>
        </p:nvCxnSpPr>
        <p:spPr>
          <a:xfrm>
            <a:off x="624235" y="3709553"/>
            <a:ext cx="3163775" cy="4905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>
            <a:cxnSpLocks noChangeAspect="1"/>
          </p:cNvCxnSpPr>
          <p:nvPr/>
        </p:nvCxnSpPr>
        <p:spPr>
          <a:xfrm>
            <a:off x="3781953" y="4212677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>
            <a:cxnSpLocks noChangeAspect="1"/>
          </p:cNvCxnSpPr>
          <p:nvPr/>
        </p:nvCxnSpPr>
        <p:spPr>
          <a:xfrm>
            <a:off x="916844" y="4141420"/>
            <a:ext cx="3168000" cy="49124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/>
          <p:nvPr/>
        </p:nvCxnSpPr>
        <p:spPr>
          <a:xfrm>
            <a:off x="635295" y="3730025"/>
            <a:ext cx="3456000" cy="90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tângulo 52"/>
              <p:cNvSpPr/>
              <p:nvPr/>
            </p:nvSpPr>
            <p:spPr>
              <a:xfrm>
                <a:off x="356071" y="3844180"/>
                <a:ext cx="49051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3" name="Retângulo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071" y="3844180"/>
                <a:ext cx="490519" cy="307777"/>
              </a:xfrm>
              <a:prstGeom prst="rect">
                <a:avLst/>
              </a:prstGeom>
              <a:blipFill rotWithShape="1">
                <a:blip r:embed="rId10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tângulo 53"/>
              <p:cNvSpPr/>
              <p:nvPr/>
            </p:nvSpPr>
            <p:spPr>
              <a:xfrm>
                <a:off x="2071597" y="3647070"/>
                <a:ext cx="38414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4" name="Retângulo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597" y="3647070"/>
                <a:ext cx="384144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Arco 54"/>
          <p:cNvSpPr/>
          <p:nvPr/>
        </p:nvSpPr>
        <p:spPr>
          <a:xfrm rot="4908073">
            <a:off x="594632" y="3594215"/>
            <a:ext cx="392994" cy="402602"/>
          </a:xfrm>
          <a:prstGeom prst="arc">
            <a:avLst/>
          </a:pr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aixaDeTexto 55"/>
              <p:cNvSpPr txBox="1"/>
              <p:nvPr/>
            </p:nvSpPr>
            <p:spPr>
              <a:xfrm>
                <a:off x="869311" y="3501008"/>
                <a:ext cx="3309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CaixaDeTexto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11" y="3501008"/>
                <a:ext cx="330988" cy="307777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tângulo 57"/>
              <p:cNvSpPr/>
              <p:nvPr/>
            </p:nvSpPr>
            <p:spPr>
              <a:xfrm>
                <a:off x="4043583" y="4530319"/>
                <a:ext cx="38632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8" name="Retângulo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583" y="4530319"/>
                <a:ext cx="386323" cy="307777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508488" y="5168511"/>
                <a:ext cx="10999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𝑤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𝑐𝑜𝑠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88" y="5168511"/>
                <a:ext cx="1099916" cy="307777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07504" y="4864487"/>
                <a:ext cx="2380074" cy="333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14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T</m:t>
                          </m:r>
                        </m:sup>
                      </m:sSup>
                      <m:r>
                        <a:rPr lang="pt-BR" sz="14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𝐰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4864487"/>
                <a:ext cx="2380074" cy="33348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tângulo 61"/>
          <p:cNvSpPr/>
          <p:nvPr/>
        </p:nvSpPr>
        <p:spPr>
          <a:xfrm>
            <a:off x="107504" y="4812545"/>
            <a:ext cx="2380074" cy="710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CaixaDeTexto 62"/>
          <p:cNvSpPr txBox="1"/>
          <p:nvPr/>
        </p:nvSpPr>
        <p:spPr>
          <a:xfrm>
            <a:off x="653387" y="4509120"/>
            <a:ext cx="132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Produto escalar</a:t>
            </a:r>
            <a:endParaRPr lang="pt-BR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CaixaDeTexto 63"/>
              <p:cNvSpPr txBox="1"/>
              <p:nvPr/>
            </p:nvSpPr>
            <p:spPr>
              <a:xfrm>
                <a:off x="2576602" y="4967046"/>
                <a:ext cx="1948455" cy="380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≈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Sup>
                        <m:sSubSup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pt-BR" b="0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602" y="4967046"/>
                <a:ext cx="1948455" cy="380553"/>
              </a:xfrm>
              <a:prstGeom prst="rect">
                <a:avLst/>
              </a:prstGeom>
              <a:blipFill rotWithShape="1">
                <a:blip r:embed="rId16"/>
                <a:stretch>
                  <a:fillRect t="-3226" b="-1290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CaixaDeTexto 64"/>
              <p:cNvSpPr txBox="1"/>
              <p:nvPr/>
            </p:nvSpPr>
            <p:spPr>
              <a:xfrm>
                <a:off x="467544" y="5811302"/>
                <a:ext cx="1879168" cy="47660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>
                          <a:latin typeface="Cambria Math"/>
                          <a:ea typeface="Cambria Math"/>
                        </a:rPr>
                        <m:t>≈</m:t>
                      </m:r>
                      <m:sSubSup>
                        <m:sSubSup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5811302"/>
                <a:ext cx="1879168" cy="476605"/>
              </a:xfrm>
              <a:prstGeom prst="rect">
                <a:avLst/>
              </a:prstGeom>
              <a:blipFill rotWithShape="1">
                <a:blip r:embed="rId17"/>
                <a:stretch>
                  <a:fillRect t="-1282" b="-17949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5657769" y="3486199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769" y="3486199"/>
                <a:ext cx="426399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ixaDeTexto 66"/>
              <p:cNvSpPr txBox="1"/>
              <p:nvPr/>
            </p:nvSpPr>
            <p:spPr>
              <a:xfrm>
                <a:off x="7886042" y="4695527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7" name="CaixaDeTexto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6042" y="4695527"/>
                <a:ext cx="430374" cy="461665"/>
              </a:xfrm>
              <a:prstGeom prst="rect">
                <a:avLst/>
              </a:prstGeom>
              <a:blipFill rotWithShape="1">
                <a:blip r:embed="rId19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ixaDeTexto 67"/>
              <p:cNvSpPr txBox="1"/>
              <p:nvPr/>
            </p:nvSpPr>
            <p:spPr>
              <a:xfrm>
                <a:off x="4487152" y="5991671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CaixaDeTexto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152" y="5991671"/>
                <a:ext cx="407932" cy="46166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ector de seta reta 68"/>
          <p:cNvCxnSpPr/>
          <p:nvPr/>
        </p:nvCxnSpPr>
        <p:spPr>
          <a:xfrm>
            <a:off x="4952605" y="4725144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/>
          <p:nvPr/>
        </p:nvCxnSpPr>
        <p:spPr>
          <a:xfrm rot="16200000">
            <a:off x="6479027" y="3194346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/>
          <p:cNvCxnSpPr/>
          <p:nvPr/>
        </p:nvCxnSpPr>
        <p:spPr>
          <a:xfrm flipV="1">
            <a:off x="4948229" y="3717032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orma livre 71"/>
          <p:cNvSpPr/>
          <p:nvPr/>
        </p:nvSpPr>
        <p:spPr>
          <a:xfrm>
            <a:off x="5721191" y="5240317"/>
            <a:ext cx="1587113" cy="1054194"/>
          </a:xfrm>
          <a:custGeom>
            <a:avLst/>
            <a:gdLst>
              <a:gd name="connsiteX0" fmla="*/ 195347 w 2323692"/>
              <a:gd name="connsiteY0" fmla="*/ 110359 h 1403131"/>
              <a:gd name="connsiteX1" fmla="*/ 195347 w 2323692"/>
              <a:gd name="connsiteY1" fmla="*/ 110359 h 1403131"/>
              <a:gd name="connsiteX2" fmla="*/ 447596 w 2323692"/>
              <a:gd name="connsiteY2" fmla="*/ 31531 h 1403131"/>
              <a:gd name="connsiteX3" fmla="*/ 557954 w 2323692"/>
              <a:gd name="connsiteY3" fmla="*/ 15766 h 1403131"/>
              <a:gd name="connsiteX4" fmla="*/ 936327 w 2323692"/>
              <a:gd name="connsiteY4" fmla="*/ 0 h 1403131"/>
              <a:gd name="connsiteX5" fmla="*/ 1882258 w 2323692"/>
              <a:gd name="connsiteY5" fmla="*/ 15766 h 1403131"/>
              <a:gd name="connsiteX6" fmla="*/ 1929554 w 2323692"/>
              <a:gd name="connsiteY6" fmla="*/ 31531 h 1403131"/>
              <a:gd name="connsiteX7" fmla="*/ 1961085 w 2323692"/>
              <a:gd name="connsiteY7" fmla="*/ 78828 h 1403131"/>
              <a:gd name="connsiteX8" fmla="*/ 2039913 w 2323692"/>
              <a:gd name="connsiteY8" fmla="*/ 204952 h 1403131"/>
              <a:gd name="connsiteX9" fmla="*/ 2118741 w 2323692"/>
              <a:gd name="connsiteY9" fmla="*/ 315311 h 1403131"/>
              <a:gd name="connsiteX10" fmla="*/ 2166037 w 2323692"/>
              <a:gd name="connsiteY10" fmla="*/ 362607 h 1403131"/>
              <a:gd name="connsiteX11" fmla="*/ 2229099 w 2323692"/>
              <a:gd name="connsiteY11" fmla="*/ 457200 h 1403131"/>
              <a:gd name="connsiteX12" fmla="*/ 2276396 w 2323692"/>
              <a:gd name="connsiteY12" fmla="*/ 567559 h 1403131"/>
              <a:gd name="connsiteX13" fmla="*/ 2307927 w 2323692"/>
              <a:gd name="connsiteY13" fmla="*/ 662152 h 1403131"/>
              <a:gd name="connsiteX14" fmla="*/ 2323692 w 2323692"/>
              <a:gd name="connsiteY14" fmla="*/ 709449 h 1403131"/>
              <a:gd name="connsiteX15" fmla="*/ 2307927 w 2323692"/>
              <a:gd name="connsiteY15" fmla="*/ 1119352 h 1403131"/>
              <a:gd name="connsiteX16" fmla="*/ 2229099 w 2323692"/>
              <a:gd name="connsiteY16" fmla="*/ 1182414 h 1403131"/>
              <a:gd name="connsiteX17" fmla="*/ 2150272 w 2323692"/>
              <a:gd name="connsiteY17" fmla="*/ 1213945 h 1403131"/>
              <a:gd name="connsiteX18" fmla="*/ 2039913 w 2323692"/>
              <a:gd name="connsiteY18" fmla="*/ 1277007 h 1403131"/>
              <a:gd name="connsiteX19" fmla="*/ 1976851 w 2323692"/>
              <a:gd name="connsiteY19" fmla="*/ 1308538 h 1403131"/>
              <a:gd name="connsiteX20" fmla="*/ 1913789 w 2323692"/>
              <a:gd name="connsiteY20" fmla="*/ 1355835 h 1403131"/>
              <a:gd name="connsiteX21" fmla="*/ 1756134 w 2323692"/>
              <a:gd name="connsiteY21" fmla="*/ 1403131 h 1403131"/>
              <a:gd name="connsiteX22" fmla="*/ 1204341 w 2323692"/>
              <a:gd name="connsiteY22" fmla="*/ 1387366 h 1403131"/>
              <a:gd name="connsiteX23" fmla="*/ 1046685 w 2323692"/>
              <a:gd name="connsiteY23" fmla="*/ 1324304 h 1403131"/>
              <a:gd name="connsiteX24" fmla="*/ 920561 w 2323692"/>
              <a:gd name="connsiteY24" fmla="*/ 1292773 h 1403131"/>
              <a:gd name="connsiteX25" fmla="*/ 825968 w 2323692"/>
              <a:gd name="connsiteY25" fmla="*/ 1245476 h 1403131"/>
              <a:gd name="connsiteX26" fmla="*/ 731375 w 2323692"/>
              <a:gd name="connsiteY26" fmla="*/ 1198180 h 1403131"/>
              <a:gd name="connsiteX27" fmla="*/ 636782 w 2323692"/>
              <a:gd name="connsiteY27" fmla="*/ 1135118 h 1403131"/>
              <a:gd name="connsiteX28" fmla="*/ 605251 w 2323692"/>
              <a:gd name="connsiteY28" fmla="*/ 1103586 h 1403131"/>
              <a:gd name="connsiteX29" fmla="*/ 557954 w 2323692"/>
              <a:gd name="connsiteY29" fmla="*/ 1087821 h 1403131"/>
              <a:gd name="connsiteX30" fmla="*/ 494892 w 2323692"/>
              <a:gd name="connsiteY30" fmla="*/ 1056290 h 1403131"/>
              <a:gd name="connsiteX31" fmla="*/ 368768 w 2323692"/>
              <a:gd name="connsiteY31" fmla="*/ 914400 h 1403131"/>
              <a:gd name="connsiteX32" fmla="*/ 321472 w 2323692"/>
              <a:gd name="connsiteY32" fmla="*/ 882869 h 1403131"/>
              <a:gd name="connsiteX33" fmla="*/ 226879 w 2323692"/>
              <a:gd name="connsiteY33" fmla="*/ 772511 h 1403131"/>
              <a:gd name="connsiteX34" fmla="*/ 179582 w 2323692"/>
              <a:gd name="connsiteY34" fmla="*/ 725214 h 1403131"/>
              <a:gd name="connsiteX35" fmla="*/ 148051 w 2323692"/>
              <a:gd name="connsiteY35" fmla="*/ 677918 h 1403131"/>
              <a:gd name="connsiteX36" fmla="*/ 100754 w 2323692"/>
              <a:gd name="connsiteY36" fmla="*/ 630621 h 1403131"/>
              <a:gd name="connsiteX37" fmla="*/ 37692 w 2323692"/>
              <a:gd name="connsiteY37" fmla="*/ 536028 h 1403131"/>
              <a:gd name="connsiteX38" fmla="*/ 21927 w 2323692"/>
              <a:gd name="connsiteY38" fmla="*/ 252249 h 1403131"/>
              <a:gd name="connsiteX39" fmla="*/ 53458 w 2323692"/>
              <a:gd name="connsiteY39" fmla="*/ 204952 h 1403131"/>
              <a:gd name="connsiteX40" fmla="*/ 100754 w 2323692"/>
              <a:gd name="connsiteY40" fmla="*/ 189186 h 1403131"/>
              <a:gd name="connsiteX41" fmla="*/ 179582 w 2323692"/>
              <a:gd name="connsiteY41" fmla="*/ 110359 h 1403131"/>
              <a:gd name="connsiteX42" fmla="*/ 195347 w 2323692"/>
              <a:gd name="connsiteY42" fmla="*/ 110359 h 1403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323692" h="1403131">
                <a:moveTo>
                  <a:pt x="195347" y="110359"/>
                </a:moveTo>
                <a:lnTo>
                  <a:pt x="195347" y="110359"/>
                </a:lnTo>
                <a:cubicBezTo>
                  <a:pt x="279430" y="84083"/>
                  <a:pt x="362356" y="53768"/>
                  <a:pt x="447596" y="31531"/>
                </a:cubicBezTo>
                <a:cubicBezTo>
                  <a:pt x="483552" y="22151"/>
                  <a:pt x="520872" y="18158"/>
                  <a:pt x="557954" y="15766"/>
                </a:cubicBezTo>
                <a:cubicBezTo>
                  <a:pt x="683926" y="7639"/>
                  <a:pt x="810203" y="5255"/>
                  <a:pt x="936327" y="0"/>
                </a:cubicBezTo>
                <a:lnTo>
                  <a:pt x="1882258" y="15766"/>
                </a:lnTo>
                <a:cubicBezTo>
                  <a:pt x="1898868" y="16293"/>
                  <a:pt x="1916577" y="21150"/>
                  <a:pt x="1929554" y="31531"/>
                </a:cubicBezTo>
                <a:cubicBezTo>
                  <a:pt x="1944350" y="43368"/>
                  <a:pt x="1950912" y="62842"/>
                  <a:pt x="1961085" y="78828"/>
                </a:cubicBezTo>
                <a:cubicBezTo>
                  <a:pt x="1987702" y="120654"/>
                  <a:pt x="2013296" y="163126"/>
                  <a:pt x="2039913" y="204952"/>
                </a:cubicBezTo>
                <a:cubicBezTo>
                  <a:pt x="2060466" y="237250"/>
                  <a:pt x="2095510" y="288209"/>
                  <a:pt x="2118741" y="315311"/>
                </a:cubicBezTo>
                <a:cubicBezTo>
                  <a:pt x="2133251" y="332239"/>
                  <a:pt x="2152349" y="345008"/>
                  <a:pt x="2166037" y="362607"/>
                </a:cubicBezTo>
                <a:cubicBezTo>
                  <a:pt x="2189303" y="392520"/>
                  <a:pt x="2217115" y="421249"/>
                  <a:pt x="2229099" y="457200"/>
                </a:cubicBezTo>
                <a:cubicBezTo>
                  <a:pt x="2279852" y="609456"/>
                  <a:pt x="2198465" y="372732"/>
                  <a:pt x="2276396" y="567559"/>
                </a:cubicBezTo>
                <a:cubicBezTo>
                  <a:pt x="2288740" y="598418"/>
                  <a:pt x="2297417" y="630621"/>
                  <a:pt x="2307927" y="662152"/>
                </a:cubicBezTo>
                <a:lnTo>
                  <a:pt x="2323692" y="709449"/>
                </a:lnTo>
                <a:cubicBezTo>
                  <a:pt x="2318437" y="846083"/>
                  <a:pt x="2321997" y="983342"/>
                  <a:pt x="2307927" y="1119352"/>
                </a:cubicBezTo>
                <a:cubicBezTo>
                  <a:pt x="2302659" y="1170273"/>
                  <a:pt x="2263252" y="1169607"/>
                  <a:pt x="2229099" y="1182414"/>
                </a:cubicBezTo>
                <a:cubicBezTo>
                  <a:pt x="2202601" y="1192351"/>
                  <a:pt x="2176133" y="1202451"/>
                  <a:pt x="2150272" y="1213945"/>
                </a:cubicBezTo>
                <a:cubicBezTo>
                  <a:pt x="2043079" y="1261587"/>
                  <a:pt x="2128681" y="1226283"/>
                  <a:pt x="2039913" y="1277007"/>
                </a:cubicBezTo>
                <a:cubicBezTo>
                  <a:pt x="2019508" y="1288667"/>
                  <a:pt x="1996780" y="1296082"/>
                  <a:pt x="1976851" y="1308538"/>
                </a:cubicBezTo>
                <a:cubicBezTo>
                  <a:pt x="1954569" y="1322464"/>
                  <a:pt x="1937291" y="1344084"/>
                  <a:pt x="1913789" y="1355835"/>
                </a:cubicBezTo>
                <a:cubicBezTo>
                  <a:pt x="1875404" y="1375028"/>
                  <a:pt x="1801396" y="1391816"/>
                  <a:pt x="1756134" y="1403131"/>
                </a:cubicBezTo>
                <a:cubicBezTo>
                  <a:pt x="1572203" y="1397876"/>
                  <a:pt x="1387856" y="1400794"/>
                  <a:pt x="1204341" y="1387366"/>
                </a:cubicBezTo>
                <a:cubicBezTo>
                  <a:pt x="1120273" y="1381215"/>
                  <a:pt x="1116267" y="1347498"/>
                  <a:pt x="1046685" y="1324304"/>
                </a:cubicBezTo>
                <a:cubicBezTo>
                  <a:pt x="1005574" y="1310600"/>
                  <a:pt x="920561" y="1292773"/>
                  <a:pt x="920561" y="1292773"/>
                </a:cubicBezTo>
                <a:cubicBezTo>
                  <a:pt x="785019" y="1202411"/>
                  <a:pt x="956511" y="1310748"/>
                  <a:pt x="825968" y="1245476"/>
                </a:cubicBezTo>
                <a:cubicBezTo>
                  <a:pt x="703728" y="1184355"/>
                  <a:pt x="850251" y="1237804"/>
                  <a:pt x="731375" y="1198180"/>
                </a:cubicBezTo>
                <a:cubicBezTo>
                  <a:pt x="699844" y="1177159"/>
                  <a:pt x="663578" y="1161915"/>
                  <a:pt x="636782" y="1135118"/>
                </a:cubicBezTo>
                <a:cubicBezTo>
                  <a:pt x="626272" y="1124607"/>
                  <a:pt x="617997" y="1111234"/>
                  <a:pt x="605251" y="1103586"/>
                </a:cubicBezTo>
                <a:cubicBezTo>
                  <a:pt x="591001" y="1095036"/>
                  <a:pt x="573229" y="1094367"/>
                  <a:pt x="557954" y="1087821"/>
                </a:cubicBezTo>
                <a:cubicBezTo>
                  <a:pt x="536352" y="1078563"/>
                  <a:pt x="515913" y="1066800"/>
                  <a:pt x="494892" y="1056290"/>
                </a:cubicBezTo>
                <a:cubicBezTo>
                  <a:pt x="456981" y="999423"/>
                  <a:pt x="433564" y="957598"/>
                  <a:pt x="368768" y="914400"/>
                </a:cubicBezTo>
                <a:cubicBezTo>
                  <a:pt x="353003" y="903890"/>
                  <a:pt x="336028" y="894999"/>
                  <a:pt x="321472" y="882869"/>
                </a:cubicBezTo>
                <a:cubicBezTo>
                  <a:pt x="262787" y="833965"/>
                  <a:pt x="279076" y="833408"/>
                  <a:pt x="226879" y="772511"/>
                </a:cubicBezTo>
                <a:cubicBezTo>
                  <a:pt x="212369" y="755583"/>
                  <a:pt x="193856" y="742342"/>
                  <a:pt x="179582" y="725214"/>
                </a:cubicBezTo>
                <a:cubicBezTo>
                  <a:pt x="167452" y="710658"/>
                  <a:pt x="160181" y="692474"/>
                  <a:pt x="148051" y="677918"/>
                </a:cubicBezTo>
                <a:cubicBezTo>
                  <a:pt x="133777" y="660790"/>
                  <a:pt x="114442" y="648220"/>
                  <a:pt x="100754" y="630621"/>
                </a:cubicBezTo>
                <a:cubicBezTo>
                  <a:pt x="77488" y="600708"/>
                  <a:pt x="37692" y="536028"/>
                  <a:pt x="37692" y="536028"/>
                </a:cubicBezTo>
                <a:cubicBezTo>
                  <a:pt x="-5336" y="406943"/>
                  <a:pt x="-12809" y="425928"/>
                  <a:pt x="21927" y="252249"/>
                </a:cubicBezTo>
                <a:cubicBezTo>
                  <a:pt x="25643" y="233669"/>
                  <a:pt x="38662" y="216789"/>
                  <a:pt x="53458" y="204952"/>
                </a:cubicBezTo>
                <a:cubicBezTo>
                  <a:pt x="66435" y="194571"/>
                  <a:pt x="84989" y="194441"/>
                  <a:pt x="100754" y="189186"/>
                </a:cubicBezTo>
                <a:cubicBezTo>
                  <a:pt x="132286" y="141889"/>
                  <a:pt x="127030" y="136635"/>
                  <a:pt x="179582" y="110359"/>
                </a:cubicBezTo>
                <a:cubicBezTo>
                  <a:pt x="194446" y="102927"/>
                  <a:pt x="192720" y="110359"/>
                  <a:pt x="195347" y="110359"/>
                </a:cubicBezTo>
                <a:close/>
              </a:path>
            </a:pathLst>
          </a:custGeom>
          <a:solidFill>
            <a:schemeClr val="bg1">
              <a:lumMod val="75000"/>
              <a:alpha val="59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203200" contourW="25400">
            <a:bevelT w="222250" h="146050"/>
            <a:bevelB w="95250" h="158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3" name="Conector reto 72"/>
          <p:cNvCxnSpPr/>
          <p:nvPr/>
        </p:nvCxnSpPr>
        <p:spPr>
          <a:xfrm flipV="1">
            <a:off x="4952605" y="4062263"/>
            <a:ext cx="0" cy="71265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Elipse 73"/>
          <p:cNvSpPr/>
          <p:nvPr/>
        </p:nvSpPr>
        <p:spPr>
          <a:xfrm>
            <a:off x="4919200" y="3990263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aixaDeTexto 75"/>
              <p:cNvSpPr txBox="1"/>
              <p:nvPr/>
            </p:nvSpPr>
            <p:spPr>
              <a:xfrm>
                <a:off x="4573795" y="4147667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6" name="CaixaDeTexto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795" y="4147667"/>
                <a:ext cx="430374" cy="46166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ector de seta reta 42"/>
          <p:cNvCxnSpPr/>
          <p:nvPr/>
        </p:nvCxnSpPr>
        <p:spPr>
          <a:xfrm flipH="1" flipV="1">
            <a:off x="4955202" y="4026264"/>
            <a:ext cx="1344004" cy="1785038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upo 78"/>
          <p:cNvGrpSpPr/>
          <p:nvPr/>
        </p:nvGrpSpPr>
        <p:grpSpPr>
          <a:xfrm>
            <a:off x="6133939" y="5661248"/>
            <a:ext cx="324000" cy="354160"/>
            <a:chOff x="5388005" y="3300750"/>
            <a:chExt cx="2693711" cy="1784434"/>
          </a:xfrm>
        </p:grpSpPr>
        <p:cxnSp>
          <p:nvCxnSpPr>
            <p:cNvPr id="80" name="Conector reto 79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to 81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de seta reta 82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to 83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de seta reta 84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to 85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to 86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de seta reta 87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to 88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to 89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to 90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de seta reta 91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CaixaDeTexto 93"/>
              <p:cNvSpPr txBox="1"/>
              <p:nvPr/>
            </p:nvSpPr>
            <p:spPr>
              <a:xfrm>
                <a:off x="5004048" y="6385630"/>
                <a:ext cx="4087529" cy="427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𝑟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𝑧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4" name="CaixaDeTexto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6385630"/>
                <a:ext cx="4087529" cy="427746"/>
              </a:xfrm>
              <a:prstGeom prst="rect">
                <a:avLst/>
              </a:prstGeom>
              <a:blipFill rotWithShape="1">
                <a:blip r:embed="rId25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aixaDeTexto 94"/>
              <p:cNvSpPr txBox="1"/>
              <p:nvPr/>
            </p:nvSpPr>
            <p:spPr>
              <a:xfrm>
                <a:off x="4299954" y="3563724"/>
                <a:ext cx="1280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5" name="CaixaDeTexto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9954" y="3563724"/>
                <a:ext cx="1280158" cy="369332"/>
              </a:xfrm>
              <a:prstGeom prst="rect">
                <a:avLst/>
              </a:prstGeom>
              <a:blipFill rotWithShape="1">
                <a:blip r:embed="rId2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4521060" y="4681760"/>
                <a:ext cx="471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060" y="4681760"/>
                <a:ext cx="471026" cy="461665"/>
              </a:xfrm>
              <a:prstGeom prst="rect">
                <a:avLst/>
              </a:prstGeom>
              <a:blipFill rotWithShape="1">
                <a:blip r:embed="rId27"/>
                <a:stretch>
                  <a:fillRect l="-1299" b="-118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CaixaDeTexto 74"/>
              <p:cNvSpPr txBox="1"/>
              <p:nvPr/>
            </p:nvSpPr>
            <p:spPr>
              <a:xfrm>
                <a:off x="6538738" y="3319263"/>
                <a:ext cx="239038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Neste sistema, o vetor unitário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pt-BR" b="1" i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𝛄</m:t>
                            </m:r>
                          </m:e>
                        </m:acc>
                      </m:e>
                      <m:sub>
                        <m:r>
                          <a:rPr lang="pt-BR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 smtClean="0"/>
                  <a:t> coincide com o eixo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𝑧</m:t>
                    </m:r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738" y="3319263"/>
                <a:ext cx="2390388" cy="923330"/>
              </a:xfrm>
              <a:prstGeom prst="rect">
                <a:avLst/>
              </a:prstGeom>
              <a:blipFill rotWithShape="1">
                <a:blip r:embed="rId28"/>
                <a:stretch>
                  <a:fillRect t="-3289" r="-1020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CaixaDeTexto 97"/>
              <p:cNvSpPr txBox="1"/>
              <p:nvPr/>
            </p:nvSpPr>
            <p:spPr>
              <a:xfrm>
                <a:off x="6017493" y="5234766"/>
                <a:ext cx="1210331" cy="400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pt-B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pt-B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98" name="CaixaDe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493" y="5234766"/>
                <a:ext cx="1210331" cy="400879"/>
              </a:xfrm>
              <a:prstGeom prst="rect">
                <a:avLst/>
              </a:prstGeom>
              <a:blipFill rotWithShape="1">
                <a:blip r:embed="rId11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CaixaDeTexto 98"/>
              <p:cNvSpPr txBox="1"/>
              <p:nvPr/>
            </p:nvSpPr>
            <p:spPr>
              <a:xfrm>
                <a:off x="6660232" y="5661248"/>
                <a:ext cx="723723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𝜌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99" name="CaixaDeTexto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5661248"/>
                <a:ext cx="723723" cy="491417"/>
              </a:xfrm>
              <a:prstGeom prst="rect">
                <a:avLst/>
              </a:prstGeom>
              <a:blipFill rotWithShape="1">
                <a:blip r:embed="rId29"/>
                <a:stretch>
                  <a:fillRect b="-112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CaixaDeTexto 99"/>
              <p:cNvSpPr txBox="1"/>
              <p:nvPr/>
            </p:nvSpPr>
            <p:spPr>
              <a:xfrm>
                <a:off x="5287888" y="4782380"/>
                <a:ext cx="474361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00" name="CaixaDeTexto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888" y="4782380"/>
                <a:ext cx="474361" cy="391646"/>
              </a:xfrm>
              <a:prstGeom prst="rect">
                <a:avLst/>
              </a:prstGeom>
              <a:blipFill rotWithShape="1">
                <a:blip r:embed="rId30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Conector de seta reta 100"/>
          <p:cNvCxnSpPr/>
          <p:nvPr/>
        </p:nvCxnSpPr>
        <p:spPr>
          <a:xfrm>
            <a:off x="4956423" y="4740002"/>
            <a:ext cx="0" cy="37610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Elipse 76"/>
          <p:cNvSpPr/>
          <p:nvPr/>
        </p:nvSpPr>
        <p:spPr>
          <a:xfrm>
            <a:off x="4915008" y="469036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CaixaDeTexto 101"/>
              <p:cNvSpPr txBox="1"/>
              <p:nvPr/>
            </p:nvSpPr>
            <p:spPr>
              <a:xfrm>
                <a:off x="5324569" y="1844824"/>
                <a:ext cx="2994859" cy="10154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nary>
                            <m:naryPr>
                              <m:chr m:val="∭"/>
                              <m:limLoc m:val="undOvr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f>
                                <m:f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pt-BR" i="1">
                                  <a:latin typeface="Cambria Math"/>
                                </a:rPr>
                                <m:t>𝑑𝑣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02" name="CaixaDeTexto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569" y="1844824"/>
                <a:ext cx="2994859" cy="1015406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Retângulo 102"/>
              <p:cNvSpPr/>
              <p:nvPr/>
            </p:nvSpPr>
            <p:spPr>
              <a:xfrm>
                <a:off x="1426239" y="2675061"/>
                <a:ext cx="14923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3" name="Retângulo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239" y="2675061"/>
                <a:ext cx="1492332" cy="461665"/>
              </a:xfrm>
              <a:prstGeom prst="rect">
                <a:avLst/>
              </a:prstGeom>
              <a:blipFill rotWithShape="1">
                <a:blip r:embed="rId32"/>
                <a:stretch>
                  <a:fillRect t="-5263" r="-13469" b="-78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765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63350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63350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ângulo 33"/>
              <p:cNvSpPr/>
              <p:nvPr/>
            </p:nvSpPr>
            <p:spPr>
              <a:xfrm>
                <a:off x="2423913" y="282840"/>
                <a:ext cx="209031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4" name="Retângulo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913" y="282840"/>
                <a:ext cx="2090316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CaixaDeTexto 58"/>
          <p:cNvSpPr txBox="1"/>
          <p:nvPr/>
        </p:nvSpPr>
        <p:spPr>
          <a:xfrm>
            <a:off x="2466460" y="1628800"/>
            <a:ext cx="2143099" cy="630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Condição observada</a:t>
            </a:r>
          </a:p>
          <a:p>
            <a:pPr algn="ctr"/>
            <a:r>
              <a:rPr lang="pt-BR" dirty="0" smtClean="0"/>
              <a:t>na prática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≫</m:t>
                      </m:r>
                      <m:d>
                        <m:dPr>
                          <m:begChr m:val="‖"/>
                          <m:endChr m:val="‖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2400" b="1">
                                  <a:latin typeface="Cambria Math"/>
                                  <a:ea typeface="Cambria Math"/>
                                </a:rPr>
                                <m:t>𝛅</m:t>
                              </m:r>
                              <m:r>
                                <a:rPr lang="pt-BR" sz="2400" b="1">
                                  <a:latin typeface="Cambria Math"/>
                                  <a:ea typeface="Cambria Math"/>
                                </a:rPr>
                                <m:t>𝐠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blipFill rotWithShape="1"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onector de seta reta 47"/>
          <p:cNvCxnSpPr>
            <a:cxnSpLocks noChangeAspect="1"/>
          </p:cNvCxnSpPr>
          <p:nvPr/>
        </p:nvCxnSpPr>
        <p:spPr>
          <a:xfrm>
            <a:off x="635295" y="3720412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>
            <a:cxnSpLocks noChangeAspect="1"/>
          </p:cNvCxnSpPr>
          <p:nvPr/>
        </p:nvCxnSpPr>
        <p:spPr>
          <a:xfrm>
            <a:off x="624235" y="3709553"/>
            <a:ext cx="3163775" cy="4905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>
            <a:cxnSpLocks noChangeAspect="1"/>
          </p:cNvCxnSpPr>
          <p:nvPr/>
        </p:nvCxnSpPr>
        <p:spPr>
          <a:xfrm>
            <a:off x="3781953" y="4212677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>
            <a:cxnSpLocks noChangeAspect="1"/>
          </p:cNvCxnSpPr>
          <p:nvPr/>
        </p:nvCxnSpPr>
        <p:spPr>
          <a:xfrm>
            <a:off x="916844" y="4141420"/>
            <a:ext cx="3168000" cy="49124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/>
          <p:nvPr/>
        </p:nvCxnSpPr>
        <p:spPr>
          <a:xfrm>
            <a:off x="635295" y="3730025"/>
            <a:ext cx="3456000" cy="90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tângulo 52"/>
              <p:cNvSpPr/>
              <p:nvPr/>
            </p:nvSpPr>
            <p:spPr>
              <a:xfrm>
                <a:off x="356071" y="3844180"/>
                <a:ext cx="49051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3" name="Retângulo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071" y="3844180"/>
                <a:ext cx="490519" cy="307777"/>
              </a:xfrm>
              <a:prstGeom prst="rect">
                <a:avLst/>
              </a:prstGeom>
              <a:blipFill rotWithShape="1">
                <a:blip r:embed="rId10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tângulo 53"/>
              <p:cNvSpPr/>
              <p:nvPr/>
            </p:nvSpPr>
            <p:spPr>
              <a:xfrm>
                <a:off x="2071597" y="3647070"/>
                <a:ext cx="38414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4" name="Retângulo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597" y="3647070"/>
                <a:ext cx="384144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Arco 54"/>
          <p:cNvSpPr/>
          <p:nvPr/>
        </p:nvSpPr>
        <p:spPr>
          <a:xfrm rot="4908073">
            <a:off x="594632" y="3594215"/>
            <a:ext cx="392994" cy="402602"/>
          </a:xfrm>
          <a:prstGeom prst="arc">
            <a:avLst/>
          </a:pr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aixaDeTexto 55"/>
              <p:cNvSpPr txBox="1"/>
              <p:nvPr/>
            </p:nvSpPr>
            <p:spPr>
              <a:xfrm>
                <a:off x="869311" y="3501008"/>
                <a:ext cx="3309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CaixaDeTexto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11" y="3501008"/>
                <a:ext cx="330988" cy="307777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tângulo 57"/>
              <p:cNvSpPr/>
              <p:nvPr/>
            </p:nvSpPr>
            <p:spPr>
              <a:xfrm>
                <a:off x="4043583" y="4530319"/>
                <a:ext cx="38632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8" name="Retângulo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583" y="4530319"/>
                <a:ext cx="386323" cy="307777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508488" y="5168511"/>
                <a:ext cx="10999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𝑤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𝑐𝑜𝑠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88" y="5168511"/>
                <a:ext cx="1099916" cy="307777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07504" y="4864487"/>
                <a:ext cx="2380074" cy="333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14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T</m:t>
                          </m:r>
                        </m:sup>
                      </m:sSup>
                      <m:r>
                        <a:rPr lang="pt-BR" sz="14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𝐰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4864487"/>
                <a:ext cx="2380074" cy="33348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tângulo 61"/>
          <p:cNvSpPr/>
          <p:nvPr/>
        </p:nvSpPr>
        <p:spPr>
          <a:xfrm>
            <a:off x="107504" y="4812545"/>
            <a:ext cx="2380074" cy="710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CaixaDeTexto 62"/>
          <p:cNvSpPr txBox="1"/>
          <p:nvPr/>
        </p:nvSpPr>
        <p:spPr>
          <a:xfrm>
            <a:off x="653387" y="4509120"/>
            <a:ext cx="132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Produto escalar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2576602" y="4967046"/>
                <a:ext cx="1948455" cy="380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≈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Sup>
                        <m:sSubSup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pt-BR" b="0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602" y="4967046"/>
                <a:ext cx="1948455" cy="380553"/>
              </a:xfrm>
              <a:prstGeom prst="rect">
                <a:avLst/>
              </a:prstGeom>
              <a:blipFill rotWithShape="1">
                <a:blip r:embed="rId16"/>
                <a:stretch>
                  <a:fillRect t="-3226" b="-1290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467544" y="5811302"/>
                <a:ext cx="1879168" cy="47660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>
                          <a:latin typeface="Cambria Math"/>
                          <a:ea typeface="Cambria Math"/>
                        </a:rPr>
                        <m:t>≈</m:t>
                      </m:r>
                      <m:sSubSup>
                        <m:sSubSup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1" smtClean="0"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5811302"/>
                <a:ext cx="1879168" cy="476605"/>
              </a:xfrm>
              <a:prstGeom prst="rect">
                <a:avLst/>
              </a:prstGeom>
              <a:blipFill rotWithShape="1">
                <a:blip r:embed="rId17"/>
                <a:stretch>
                  <a:fillRect t="-1282" b="-17949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5657769" y="3486199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769" y="3486199"/>
                <a:ext cx="426399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ixaDeTexto 66"/>
              <p:cNvSpPr txBox="1"/>
              <p:nvPr/>
            </p:nvSpPr>
            <p:spPr>
              <a:xfrm>
                <a:off x="7886042" y="4695527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7" name="CaixaDeTexto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6042" y="4695527"/>
                <a:ext cx="430374" cy="461665"/>
              </a:xfrm>
              <a:prstGeom prst="rect">
                <a:avLst/>
              </a:prstGeom>
              <a:blipFill rotWithShape="1">
                <a:blip r:embed="rId19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ixaDeTexto 67"/>
              <p:cNvSpPr txBox="1"/>
              <p:nvPr/>
            </p:nvSpPr>
            <p:spPr>
              <a:xfrm>
                <a:off x="4487152" y="5991671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CaixaDeTexto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152" y="5991671"/>
                <a:ext cx="407932" cy="46166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ector de seta reta 68"/>
          <p:cNvCxnSpPr/>
          <p:nvPr/>
        </p:nvCxnSpPr>
        <p:spPr>
          <a:xfrm>
            <a:off x="4952605" y="4725144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/>
          <p:nvPr/>
        </p:nvCxnSpPr>
        <p:spPr>
          <a:xfrm rot="16200000">
            <a:off x="6479027" y="3194346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/>
          <p:cNvCxnSpPr/>
          <p:nvPr/>
        </p:nvCxnSpPr>
        <p:spPr>
          <a:xfrm flipV="1">
            <a:off x="4948229" y="3717032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orma livre 71"/>
          <p:cNvSpPr/>
          <p:nvPr/>
        </p:nvSpPr>
        <p:spPr>
          <a:xfrm>
            <a:off x="5721191" y="5240317"/>
            <a:ext cx="1587113" cy="1054194"/>
          </a:xfrm>
          <a:custGeom>
            <a:avLst/>
            <a:gdLst>
              <a:gd name="connsiteX0" fmla="*/ 195347 w 2323692"/>
              <a:gd name="connsiteY0" fmla="*/ 110359 h 1403131"/>
              <a:gd name="connsiteX1" fmla="*/ 195347 w 2323692"/>
              <a:gd name="connsiteY1" fmla="*/ 110359 h 1403131"/>
              <a:gd name="connsiteX2" fmla="*/ 447596 w 2323692"/>
              <a:gd name="connsiteY2" fmla="*/ 31531 h 1403131"/>
              <a:gd name="connsiteX3" fmla="*/ 557954 w 2323692"/>
              <a:gd name="connsiteY3" fmla="*/ 15766 h 1403131"/>
              <a:gd name="connsiteX4" fmla="*/ 936327 w 2323692"/>
              <a:gd name="connsiteY4" fmla="*/ 0 h 1403131"/>
              <a:gd name="connsiteX5" fmla="*/ 1882258 w 2323692"/>
              <a:gd name="connsiteY5" fmla="*/ 15766 h 1403131"/>
              <a:gd name="connsiteX6" fmla="*/ 1929554 w 2323692"/>
              <a:gd name="connsiteY6" fmla="*/ 31531 h 1403131"/>
              <a:gd name="connsiteX7" fmla="*/ 1961085 w 2323692"/>
              <a:gd name="connsiteY7" fmla="*/ 78828 h 1403131"/>
              <a:gd name="connsiteX8" fmla="*/ 2039913 w 2323692"/>
              <a:gd name="connsiteY8" fmla="*/ 204952 h 1403131"/>
              <a:gd name="connsiteX9" fmla="*/ 2118741 w 2323692"/>
              <a:gd name="connsiteY9" fmla="*/ 315311 h 1403131"/>
              <a:gd name="connsiteX10" fmla="*/ 2166037 w 2323692"/>
              <a:gd name="connsiteY10" fmla="*/ 362607 h 1403131"/>
              <a:gd name="connsiteX11" fmla="*/ 2229099 w 2323692"/>
              <a:gd name="connsiteY11" fmla="*/ 457200 h 1403131"/>
              <a:gd name="connsiteX12" fmla="*/ 2276396 w 2323692"/>
              <a:gd name="connsiteY12" fmla="*/ 567559 h 1403131"/>
              <a:gd name="connsiteX13" fmla="*/ 2307927 w 2323692"/>
              <a:gd name="connsiteY13" fmla="*/ 662152 h 1403131"/>
              <a:gd name="connsiteX14" fmla="*/ 2323692 w 2323692"/>
              <a:gd name="connsiteY14" fmla="*/ 709449 h 1403131"/>
              <a:gd name="connsiteX15" fmla="*/ 2307927 w 2323692"/>
              <a:gd name="connsiteY15" fmla="*/ 1119352 h 1403131"/>
              <a:gd name="connsiteX16" fmla="*/ 2229099 w 2323692"/>
              <a:gd name="connsiteY16" fmla="*/ 1182414 h 1403131"/>
              <a:gd name="connsiteX17" fmla="*/ 2150272 w 2323692"/>
              <a:gd name="connsiteY17" fmla="*/ 1213945 h 1403131"/>
              <a:gd name="connsiteX18" fmla="*/ 2039913 w 2323692"/>
              <a:gd name="connsiteY18" fmla="*/ 1277007 h 1403131"/>
              <a:gd name="connsiteX19" fmla="*/ 1976851 w 2323692"/>
              <a:gd name="connsiteY19" fmla="*/ 1308538 h 1403131"/>
              <a:gd name="connsiteX20" fmla="*/ 1913789 w 2323692"/>
              <a:gd name="connsiteY20" fmla="*/ 1355835 h 1403131"/>
              <a:gd name="connsiteX21" fmla="*/ 1756134 w 2323692"/>
              <a:gd name="connsiteY21" fmla="*/ 1403131 h 1403131"/>
              <a:gd name="connsiteX22" fmla="*/ 1204341 w 2323692"/>
              <a:gd name="connsiteY22" fmla="*/ 1387366 h 1403131"/>
              <a:gd name="connsiteX23" fmla="*/ 1046685 w 2323692"/>
              <a:gd name="connsiteY23" fmla="*/ 1324304 h 1403131"/>
              <a:gd name="connsiteX24" fmla="*/ 920561 w 2323692"/>
              <a:gd name="connsiteY24" fmla="*/ 1292773 h 1403131"/>
              <a:gd name="connsiteX25" fmla="*/ 825968 w 2323692"/>
              <a:gd name="connsiteY25" fmla="*/ 1245476 h 1403131"/>
              <a:gd name="connsiteX26" fmla="*/ 731375 w 2323692"/>
              <a:gd name="connsiteY26" fmla="*/ 1198180 h 1403131"/>
              <a:gd name="connsiteX27" fmla="*/ 636782 w 2323692"/>
              <a:gd name="connsiteY27" fmla="*/ 1135118 h 1403131"/>
              <a:gd name="connsiteX28" fmla="*/ 605251 w 2323692"/>
              <a:gd name="connsiteY28" fmla="*/ 1103586 h 1403131"/>
              <a:gd name="connsiteX29" fmla="*/ 557954 w 2323692"/>
              <a:gd name="connsiteY29" fmla="*/ 1087821 h 1403131"/>
              <a:gd name="connsiteX30" fmla="*/ 494892 w 2323692"/>
              <a:gd name="connsiteY30" fmla="*/ 1056290 h 1403131"/>
              <a:gd name="connsiteX31" fmla="*/ 368768 w 2323692"/>
              <a:gd name="connsiteY31" fmla="*/ 914400 h 1403131"/>
              <a:gd name="connsiteX32" fmla="*/ 321472 w 2323692"/>
              <a:gd name="connsiteY32" fmla="*/ 882869 h 1403131"/>
              <a:gd name="connsiteX33" fmla="*/ 226879 w 2323692"/>
              <a:gd name="connsiteY33" fmla="*/ 772511 h 1403131"/>
              <a:gd name="connsiteX34" fmla="*/ 179582 w 2323692"/>
              <a:gd name="connsiteY34" fmla="*/ 725214 h 1403131"/>
              <a:gd name="connsiteX35" fmla="*/ 148051 w 2323692"/>
              <a:gd name="connsiteY35" fmla="*/ 677918 h 1403131"/>
              <a:gd name="connsiteX36" fmla="*/ 100754 w 2323692"/>
              <a:gd name="connsiteY36" fmla="*/ 630621 h 1403131"/>
              <a:gd name="connsiteX37" fmla="*/ 37692 w 2323692"/>
              <a:gd name="connsiteY37" fmla="*/ 536028 h 1403131"/>
              <a:gd name="connsiteX38" fmla="*/ 21927 w 2323692"/>
              <a:gd name="connsiteY38" fmla="*/ 252249 h 1403131"/>
              <a:gd name="connsiteX39" fmla="*/ 53458 w 2323692"/>
              <a:gd name="connsiteY39" fmla="*/ 204952 h 1403131"/>
              <a:gd name="connsiteX40" fmla="*/ 100754 w 2323692"/>
              <a:gd name="connsiteY40" fmla="*/ 189186 h 1403131"/>
              <a:gd name="connsiteX41" fmla="*/ 179582 w 2323692"/>
              <a:gd name="connsiteY41" fmla="*/ 110359 h 1403131"/>
              <a:gd name="connsiteX42" fmla="*/ 195347 w 2323692"/>
              <a:gd name="connsiteY42" fmla="*/ 110359 h 1403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323692" h="1403131">
                <a:moveTo>
                  <a:pt x="195347" y="110359"/>
                </a:moveTo>
                <a:lnTo>
                  <a:pt x="195347" y="110359"/>
                </a:lnTo>
                <a:cubicBezTo>
                  <a:pt x="279430" y="84083"/>
                  <a:pt x="362356" y="53768"/>
                  <a:pt x="447596" y="31531"/>
                </a:cubicBezTo>
                <a:cubicBezTo>
                  <a:pt x="483552" y="22151"/>
                  <a:pt x="520872" y="18158"/>
                  <a:pt x="557954" y="15766"/>
                </a:cubicBezTo>
                <a:cubicBezTo>
                  <a:pt x="683926" y="7639"/>
                  <a:pt x="810203" y="5255"/>
                  <a:pt x="936327" y="0"/>
                </a:cubicBezTo>
                <a:lnTo>
                  <a:pt x="1882258" y="15766"/>
                </a:lnTo>
                <a:cubicBezTo>
                  <a:pt x="1898868" y="16293"/>
                  <a:pt x="1916577" y="21150"/>
                  <a:pt x="1929554" y="31531"/>
                </a:cubicBezTo>
                <a:cubicBezTo>
                  <a:pt x="1944350" y="43368"/>
                  <a:pt x="1950912" y="62842"/>
                  <a:pt x="1961085" y="78828"/>
                </a:cubicBezTo>
                <a:cubicBezTo>
                  <a:pt x="1987702" y="120654"/>
                  <a:pt x="2013296" y="163126"/>
                  <a:pt x="2039913" y="204952"/>
                </a:cubicBezTo>
                <a:cubicBezTo>
                  <a:pt x="2060466" y="237250"/>
                  <a:pt x="2095510" y="288209"/>
                  <a:pt x="2118741" y="315311"/>
                </a:cubicBezTo>
                <a:cubicBezTo>
                  <a:pt x="2133251" y="332239"/>
                  <a:pt x="2152349" y="345008"/>
                  <a:pt x="2166037" y="362607"/>
                </a:cubicBezTo>
                <a:cubicBezTo>
                  <a:pt x="2189303" y="392520"/>
                  <a:pt x="2217115" y="421249"/>
                  <a:pt x="2229099" y="457200"/>
                </a:cubicBezTo>
                <a:cubicBezTo>
                  <a:pt x="2279852" y="609456"/>
                  <a:pt x="2198465" y="372732"/>
                  <a:pt x="2276396" y="567559"/>
                </a:cubicBezTo>
                <a:cubicBezTo>
                  <a:pt x="2288740" y="598418"/>
                  <a:pt x="2297417" y="630621"/>
                  <a:pt x="2307927" y="662152"/>
                </a:cubicBezTo>
                <a:lnTo>
                  <a:pt x="2323692" y="709449"/>
                </a:lnTo>
                <a:cubicBezTo>
                  <a:pt x="2318437" y="846083"/>
                  <a:pt x="2321997" y="983342"/>
                  <a:pt x="2307927" y="1119352"/>
                </a:cubicBezTo>
                <a:cubicBezTo>
                  <a:pt x="2302659" y="1170273"/>
                  <a:pt x="2263252" y="1169607"/>
                  <a:pt x="2229099" y="1182414"/>
                </a:cubicBezTo>
                <a:cubicBezTo>
                  <a:pt x="2202601" y="1192351"/>
                  <a:pt x="2176133" y="1202451"/>
                  <a:pt x="2150272" y="1213945"/>
                </a:cubicBezTo>
                <a:cubicBezTo>
                  <a:pt x="2043079" y="1261587"/>
                  <a:pt x="2128681" y="1226283"/>
                  <a:pt x="2039913" y="1277007"/>
                </a:cubicBezTo>
                <a:cubicBezTo>
                  <a:pt x="2019508" y="1288667"/>
                  <a:pt x="1996780" y="1296082"/>
                  <a:pt x="1976851" y="1308538"/>
                </a:cubicBezTo>
                <a:cubicBezTo>
                  <a:pt x="1954569" y="1322464"/>
                  <a:pt x="1937291" y="1344084"/>
                  <a:pt x="1913789" y="1355835"/>
                </a:cubicBezTo>
                <a:cubicBezTo>
                  <a:pt x="1875404" y="1375028"/>
                  <a:pt x="1801396" y="1391816"/>
                  <a:pt x="1756134" y="1403131"/>
                </a:cubicBezTo>
                <a:cubicBezTo>
                  <a:pt x="1572203" y="1397876"/>
                  <a:pt x="1387856" y="1400794"/>
                  <a:pt x="1204341" y="1387366"/>
                </a:cubicBezTo>
                <a:cubicBezTo>
                  <a:pt x="1120273" y="1381215"/>
                  <a:pt x="1116267" y="1347498"/>
                  <a:pt x="1046685" y="1324304"/>
                </a:cubicBezTo>
                <a:cubicBezTo>
                  <a:pt x="1005574" y="1310600"/>
                  <a:pt x="920561" y="1292773"/>
                  <a:pt x="920561" y="1292773"/>
                </a:cubicBezTo>
                <a:cubicBezTo>
                  <a:pt x="785019" y="1202411"/>
                  <a:pt x="956511" y="1310748"/>
                  <a:pt x="825968" y="1245476"/>
                </a:cubicBezTo>
                <a:cubicBezTo>
                  <a:pt x="703728" y="1184355"/>
                  <a:pt x="850251" y="1237804"/>
                  <a:pt x="731375" y="1198180"/>
                </a:cubicBezTo>
                <a:cubicBezTo>
                  <a:pt x="699844" y="1177159"/>
                  <a:pt x="663578" y="1161915"/>
                  <a:pt x="636782" y="1135118"/>
                </a:cubicBezTo>
                <a:cubicBezTo>
                  <a:pt x="626272" y="1124607"/>
                  <a:pt x="617997" y="1111234"/>
                  <a:pt x="605251" y="1103586"/>
                </a:cubicBezTo>
                <a:cubicBezTo>
                  <a:pt x="591001" y="1095036"/>
                  <a:pt x="573229" y="1094367"/>
                  <a:pt x="557954" y="1087821"/>
                </a:cubicBezTo>
                <a:cubicBezTo>
                  <a:pt x="536352" y="1078563"/>
                  <a:pt x="515913" y="1066800"/>
                  <a:pt x="494892" y="1056290"/>
                </a:cubicBezTo>
                <a:cubicBezTo>
                  <a:pt x="456981" y="999423"/>
                  <a:pt x="433564" y="957598"/>
                  <a:pt x="368768" y="914400"/>
                </a:cubicBezTo>
                <a:cubicBezTo>
                  <a:pt x="353003" y="903890"/>
                  <a:pt x="336028" y="894999"/>
                  <a:pt x="321472" y="882869"/>
                </a:cubicBezTo>
                <a:cubicBezTo>
                  <a:pt x="262787" y="833965"/>
                  <a:pt x="279076" y="833408"/>
                  <a:pt x="226879" y="772511"/>
                </a:cubicBezTo>
                <a:cubicBezTo>
                  <a:pt x="212369" y="755583"/>
                  <a:pt x="193856" y="742342"/>
                  <a:pt x="179582" y="725214"/>
                </a:cubicBezTo>
                <a:cubicBezTo>
                  <a:pt x="167452" y="710658"/>
                  <a:pt x="160181" y="692474"/>
                  <a:pt x="148051" y="677918"/>
                </a:cubicBezTo>
                <a:cubicBezTo>
                  <a:pt x="133777" y="660790"/>
                  <a:pt x="114442" y="648220"/>
                  <a:pt x="100754" y="630621"/>
                </a:cubicBezTo>
                <a:cubicBezTo>
                  <a:pt x="77488" y="600708"/>
                  <a:pt x="37692" y="536028"/>
                  <a:pt x="37692" y="536028"/>
                </a:cubicBezTo>
                <a:cubicBezTo>
                  <a:pt x="-5336" y="406943"/>
                  <a:pt x="-12809" y="425928"/>
                  <a:pt x="21927" y="252249"/>
                </a:cubicBezTo>
                <a:cubicBezTo>
                  <a:pt x="25643" y="233669"/>
                  <a:pt x="38662" y="216789"/>
                  <a:pt x="53458" y="204952"/>
                </a:cubicBezTo>
                <a:cubicBezTo>
                  <a:pt x="66435" y="194571"/>
                  <a:pt x="84989" y="194441"/>
                  <a:pt x="100754" y="189186"/>
                </a:cubicBezTo>
                <a:cubicBezTo>
                  <a:pt x="132286" y="141889"/>
                  <a:pt x="127030" y="136635"/>
                  <a:pt x="179582" y="110359"/>
                </a:cubicBezTo>
                <a:cubicBezTo>
                  <a:pt x="194446" y="102927"/>
                  <a:pt x="192720" y="110359"/>
                  <a:pt x="195347" y="110359"/>
                </a:cubicBezTo>
                <a:close/>
              </a:path>
            </a:pathLst>
          </a:custGeom>
          <a:solidFill>
            <a:schemeClr val="bg1">
              <a:lumMod val="75000"/>
              <a:alpha val="59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203200" contourW="25400">
            <a:bevelT w="222250" h="146050"/>
            <a:bevelB w="95250" h="158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3" name="Conector reto 72"/>
          <p:cNvCxnSpPr/>
          <p:nvPr/>
        </p:nvCxnSpPr>
        <p:spPr>
          <a:xfrm flipV="1">
            <a:off x="4952605" y="4062263"/>
            <a:ext cx="0" cy="71265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Elipse 73"/>
          <p:cNvSpPr/>
          <p:nvPr/>
        </p:nvSpPr>
        <p:spPr>
          <a:xfrm>
            <a:off x="4919200" y="3990263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aixaDeTexto 75"/>
              <p:cNvSpPr txBox="1"/>
              <p:nvPr/>
            </p:nvSpPr>
            <p:spPr>
              <a:xfrm>
                <a:off x="4573795" y="4147667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6" name="CaixaDeTexto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795" y="4147667"/>
                <a:ext cx="430374" cy="46166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Elipse 76"/>
          <p:cNvSpPr/>
          <p:nvPr/>
        </p:nvSpPr>
        <p:spPr>
          <a:xfrm>
            <a:off x="4915008" y="469036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de seta reta 42"/>
          <p:cNvCxnSpPr/>
          <p:nvPr/>
        </p:nvCxnSpPr>
        <p:spPr>
          <a:xfrm flipH="1" flipV="1">
            <a:off x="4955202" y="4026264"/>
            <a:ext cx="1344004" cy="1785038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CaixaDeTexto 77"/>
              <p:cNvSpPr txBox="1"/>
              <p:nvPr/>
            </p:nvSpPr>
            <p:spPr>
              <a:xfrm>
                <a:off x="5287888" y="4782380"/>
                <a:ext cx="474361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888" y="4782380"/>
                <a:ext cx="474361" cy="391646"/>
              </a:xfrm>
              <a:prstGeom prst="rect">
                <a:avLst/>
              </a:prstGeom>
              <a:blipFill rotWithShape="1">
                <a:blip r:embed="rId17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upo 78"/>
          <p:cNvGrpSpPr/>
          <p:nvPr/>
        </p:nvGrpSpPr>
        <p:grpSpPr>
          <a:xfrm>
            <a:off x="6133939" y="5661248"/>
            <a:ext cx="324000" cy="354160"/>
            <a:chOff x="5388005" y="3300750"/>
            <a:chExt cx="2693711" cy="1784434"/>
          </a:xfrm>
        </p:grpSpPr>
        <p:cxnSp>
          <p:nvCxnSpPr>
            <p:cNvPr id="80" name="Conector reto 79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to 81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de seta reta 82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to 83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de seta reta 84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to 85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to 86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de seta reta 87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to 88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to 89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to 90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de seta reta 91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CaixaDeTexto 93"/>
              <p:cNvSpPr txBox="1"/>
              <p:nvPr/>
            </p:nvSpPr>
            <p:spPr>
              <a:xfrm>
                <a:off x="5004048" y="6385630"/>
                <a:ext cx="4087529" cy="427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𝑟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𝑧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4" name="CaixaDeTexto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6385630"/>
                <a:ext cx="4087529" cy="427746"/>
              </a:xfrm>
              <a:prstGeom prst="rect">
                <a:avLst/>
              </a:prstGeom>
              <a:blipFill rotWithShape="1">
                <a:blip r:embed="rId25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aixaDeTexto 94"/>
              <p:cNvSpPr txBox="1"/>
              <p:nvPr/>
            </p:nvSpPr>
            <p:spPr>
              <a:xfrm>
                <a:off x="4299954" y="3563724"/>
                <a:ext cx="1280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5" name="CaixaDeTexto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9954" y="3563724"/>
                <a:ext cx="1280158" cy="369332"/>
              </a:xfrm>
              <a:prstGeom prst="rect">
                <a:avLst/>
              </a:prstGeom>
              <a:blipFill rotWithShape="1">
                <a:blip r:embed="rId2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4521060" y="4681760"/>
                <a:ext cx="471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060" y="4681760"/>
                <a:ext cx="471026" cy="461665"/>
              </a:xfrm>
              <a:prstGeom prst="rect">
                <a:avLst/>
              </a:prstGeom>
              <a:blipFill rotWithShape="1">
                <a:blip r:embed="rId27"/>
                <a:stretch>
                  <a:fillRect l="-1299" b="-118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CaixaDeTexto 74"/>
              <p:cNvSpPr txBox="1"/>
              <p:nvPr/>
            </p:nvSpPr>
            <p:spPr>
              <a:xfrm>
                <a:off x="6216134" y="2898810"/>
                <a:ext cx="289237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Consequentemente, o distúrbio de gravidade representa, neste sistema topocêntrico, a componente </a:t>
                </a:r>
                <a:r>
                  <a:rPr lang="pt-BR" dirty="0" smtClean="0"/>
                  <a:t>do vetor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el-GR" b="1">
                            <a:latin typeface="Cambria Math"/>
                            <a:ea typeface="Cambria Math"/>
                          </a:rPr>
                          <m:t>𝛅</m:t>
                        </m:r>
                        <m:r>
                          <a:rPr lang="pt-BR" b="1">
                            <a:latin typeface="Cambria Math"/>
                            <a:ea typeface="Cambria Math"/>
                          </a:rPr>
                          <m:t>𝐠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 smtClean="0"/>
                  <a:t> na direção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𝑧</m:t>
                    </m:r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6134" y="2898810"/>
                <a:ext cx="2892370" cy="1477328"/>
              </a:xfrm>
              <a:prstGeom prst="rect">
                <a:avLst/>
              </a:prstGeom>
              <a:blipFill rotWithShape="1">
                <a:blip r:embed="rId28"/>
                <a:stretch>
                  <a:fillRect l="-1055" t="-2066" r="-1899" b="-57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CaixaDeTexto 96"/>
              <p:cNvSpPr txBox="1"/>
              <p:nvPr/>
            </p:nvSpPr>
            <p:spPr>
              <a:xfrm>
                <a:off x="6017493" y="5234766"/>
                <a:ext cx="1210331" cy="400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pt-B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pt-B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493" y="5234766"/>
                <a:ext cx="1210331" cy="400879"/>
              </a:xfrm>
              <a:prstGeom prst="rect">
                <a:avLst/>
              </a:prstGeom>
              <a:blipFill rotWithShape="1">
                <a:blip r:embed="rId11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CaixaDeTexto 97"/>
              <p:cNvSpPr txBox="1"/>
              <p:nvPr/>
            </p:nvSpPr>
            <p:spPr>
              <a:xfrm>
                <a:off x="6660232" y="5661248"/>
                <a:ext cx="723723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𝜌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98" name="CaixaDe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5661248"/>
                <a:ext cx="723723" cy="491417"/>
              </a:xfrm>
              <a:prstGeom prst="rect">
                <a:avLst/>
              </a:prstGeom>
              <a:blipFill rotWithShape="1">
                <a:blip r:embed="rId29"/>
                <a:stretch>
                  <a:fillRect b="-112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CaixaDeTexto 98"/>
              <p:cNvSpPr txBox="1"/>
              <p:nvPr/>
            </p:nvSpPr>
            <p:spPr>
              <a:xfrm>
                <a:off x="5324569" y="1844824"/>
                <a:ext cx="2994859" cy="10154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nary>
                            <m:naryPr>
                              <m:chr m:val="∭"/>
                              <m:limLoc m:val="undOvr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f>
                                <m:f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pt-BR" i="1">
                                  <a:latin typeface="Cambria Math"/>
                                </a:rPr>
                                <m:t>𝑑𝑣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99" name="CaixaDeTexto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569" y="1844824"/>
                <a:ext cx="2994859" cy="1015406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Retângulo 99"/>
              <p:cNvSpPr/>
              <p:nvPr/>
            </p:nvSpPr>
            <p:spPr>
              <a:xfrm>
                <a:off x="1426239" y="2675061"/>
                <a:ext cx="14923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0" name="Retângulo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239" y="2675061"/>
                <a:ext cx="1492332" cy="461665"/>
              </a:xfrm>
              <a:prstGeom prst="rect">
                <a:avLst/>
              </a:prstGeom>
              <a:blipFill rotWithShape="1">
                <a:blip r:embed="rId31"/>
                <a:stretch>
                  <a:fillRect t="-5263" r="-13469" b="-78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604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63350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63350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ângulo 33"/>
              <p:cNvSpPr/>
              <p:nvPr/>
            </p:nvSpPr>
            <p:spPr>
              <a:xfrm>
                <a:off x="2423913" y="282840"/>
                <a:ext cx="209031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4" name="Retângulo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913" y="282840"/>
                <a:ext cx="2090316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CaixaDeTexto 58"/>
          <p:cNvSpPr txBox="1"/>
          <p:nvPr/>
        </p:nvSpPr>
        <p:spPr>
          <a:xfrm>
            <a:off x="2466460" y="1628800"/>
            <a:ext cx="2143099" cy="630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Condição observada</a:t>
            </a:r>
          </a:p>
          <a:p>
            <a:pPr algn="ctr"/>
            <a:r>
              <a:rPr lang="pt-BR" dirty="0" smtClean="0"/>
              <a:t>na prática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≫</m:t>
                      </m:r>
                      <m:d>
                        <m:dPr>
                          <m:begChr m:val="‖"/>
                          <m:endChr m:val="‖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2400" b="1">
                                  <a:latin typeface="Cambria Math"/>
                                  <a:ea typeface="Cambria Math"/>
                                </a:rPr>
                                <m:t>𝛅</m:t>
                              </m:r>
                              <m:r>
                                <a:rPr lang="pt-BR" sz="2400" b="1">
                                  <a:latin typeface="Cambria Math"/>
                                  <a:ea typeface="Cambria Math"/>
                                </a:rPr>
                                <m:t>𝐠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blipFill rotWithShape="1"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onector de seta reta 47"/>
          <p:cNvCxnSpPr>
            <a:cxnSpLocks noChangeAspect="1"/>
          </p:cNvCxnSpPr>
          <p:nvPr/>
        </p:nvCxnSpPr>
        <p:spPr>
          <a:xfrm>
            <a:off x="635295" y="3720412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>
            <a:cxnSpLocks noChangeAspect="1"/>
          </p:cNvCxnSpPr>
          <p:nvPr/>
        </p:nvCxnSpPr>
        <p:spPr>
          <a:xfrm>
            <a:off x="624235" y="3709553"/>
            <a:ext cx="3163775" cy="4905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>
            <a:cxnSpLocks noChangeAspect="1"/>
          </p:cNvCxnSpPr>
          <p:nvPr/>
        </p:nvCxnSpPr>
        <p:spPr>
          <a:xfrm>
            <a:off x="3781953" y="4212677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>
            <a:cxnSpLocks noChangeAspect="1"/>
          </p:cNvCxnSpPr>
          <p:nvPr/>
        </p:nvCxnSpPr>
        <p:spPr>
          <a:xfrm>
            <a:off x="916844" y="4141420"/>
            <a:ext cx="3168000" cy="49124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/>
          <p:nvPr/>
        </p:nvCxnSpPr>
        <p:spPr>
          <a:xfrm>
            <a:off x="635295" y="3730025"/>
            <a:ext cx="3456000" cy="90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tângulo 52"/>
              <p:cNvSpPr/>
              <p:nvPr/>
            </p:nvSpPr>
            <p:spPr>
              <a:xfrm>
                <a:off x="356071" y="3844180"/>
                <a:ext cx="49051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3" name="Retângulo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071" y="3844180"/>
                <a:ext cx="490519" cy="307777"/>
              </a:xfrm>
              <a:prstGeom prst="rect">
                <a:avLst/>
              </a:prstGeom>
              <a:blipFill rotWithShape="1">
                <a:blip r:embed="rId10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tângulo 53"/>
              <p:cNvSpPr/>
              <p:nvPr/>
            </p:nvSpPr>
            <p:spPr>
              <a:xfrm>
                <a:off x="2071597" y="3647070"/>
                <a:ext cx="38414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4" name="Retângulo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597" y="3647070"/>
                <a:ext cx="384144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Arco 54"/>
          <p:cNvSpPr/>
          <p:nvPr/>
        </p:nvSpPr>
        <p:spPr>
          <a:xfrm rot="4908073">
            <a:off x="594632" y="3594215"/>
            <a:ext cx="392994" cy="402602"/>
          </a:xfrm>
          <a:prstGeom prst="arc">
            <a:avLst/>
          </a:pr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aixaDeTexto 55"/>
              <p:cNvSpPr txBox="1"/>
              <p:nvPr/>
            </p:nvSpPr>
            <p:spPr>
              <a:xfrm>
                <a:off x="869311" y="3501008"/>
                <a:ext cx="3309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CaixaDeTexto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11" y="3501008"/>
                <a:ext cx="330988" cy="307777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tângulo 57"/>
              <p:cNvSpPr/>
              <p:nvPr/>
            </p:nvSpPr>
            <p:spPr>
              <a:xfrm>
                <a:off x="4043583" y="4530319"/>
                <a:ext cx="38632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8" name="Retângulo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583" y="4530319"/>
                <a:ext cx="386323" cy="307777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508488" y="5168511"/>
                <a:ext cx="10999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𝑤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𝑐𝑜𝑠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88" y="5168511"/>
                <a:ext cx="1099916" cy="307777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07504" y="4864487"/>
                <a:ext cx="2380074" cy="333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14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T</m:t>
                          </m:r>
                        </m:sup>
                      </m:sSup>
                      <m:r>
                        <a:rPr lang="pt-BR" sz="14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𝐰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4864487"/>
                <a:ext cx="2380074" cy="33348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tângulo 61"/>
          <p:cNvSpPr/>
          <p:nvPr/>
        </p:nvSpPr>
        <p:spPr>
          <a:xfrm>
            <a:off x="107504" y="4812545"/>
            <a:ext cx="2380074" cy="710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CaixaDeTexto 62"/>
          <p:cNvSpPr txBox="1"/>
          <p:nvPr/>
        </p:nvSpPr>
        <p:spPr>
          <a:xfrm>
            <a:off x="653387" y="4509120"/>
            <a:ext cx="132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Produto escalar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2576602" y="4967046"/>
                <a:ext cx="1948455" cy="380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≈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Sup>
                        <m:sSubSup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pt-BR" b="0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602" y="4967046"/>
                <a:ext cx="1948455" cy="380553"/>
              </a:xfrm>
              <a:prstGeom prst="rect">
                <a:avLst/>
              </a:prstGeom>
              <a:blipFill rotWithShape="1">
                <a:blip r:embed="rId16"/>
                <a:stretch>
                  <a:fillRect t="-3226" b="-1290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467544" y="5811302"/>
                <a:ext cx="1879168" cy="47660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>
                          <a:latin typeface="Cambria Math"/>
                          <a:ea typeface="Cambria Math"/>
                        </a:rPr>
                        <m:t>≈</m:t>
                      </m:r>
                      <m:sSubSup>
                        <m:sSubSup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1" smtClean="0"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5811302"/>
                <a:ext cx="1879168" cy="476605"/>
              </a:xfrm>
              <a:prstGeom prst="rect">
                <a:avLst/>
              </a:prstGeom>
              <a:blipFill rotWithShape="1">
                <a:blip r:embed="rId17"/>
                <a:stretch>
                  <a:fillRect t="-1282" b="-17949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5657769" y="3486199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769" y="3486199"/>
                <a:ext cx="426399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ixaDeTexto 66"/>
              <p:cNvSpPr txBox="1"/>
              <p:nvPr/>
            </p:nvSpPr>
            <p:spPr>
              <a:xfrm>
                <a:off x="7886042" y="4695527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7" name="CaixaDeTexto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6042" y="4695527"/>
                <a:ext cx="430374" cy="461665"/>
              </a:xfrm>
              <a:prstGeom prst="rect">
                <a:avLst/>
              </a:prstGeom>
              <a:blipFill rotWithShape="1">
                <a:blip r:embed="rId19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ixaDeTexto 67"/>
              <p:cNvSpPr txBox="1"/>
              <p:nvPr/>
            </p:nvSpPr>
            <p:spPr>
              <a:xfrm>
                <a:off x="4487152" y="5991671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CaixaDeTexto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152" y="5991671"/>
                <a:ext cx="407932" cy="46166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ector de seta reta 68"/>
          <p:cNvCxnSpPr/>
          <p:nvPr/>
        </p:nvCxnSpPr>
        <p:spPr>
          <a:xfrm>
            <a:off x="4952605" y="4725144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/>
          <p:nvPr/>
        </p:nvCxnSpPr>
        <p:spPr>
          <a:xfrm rot="16200000">
            <a:off x="6479027" y="3194346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/>
          <p:cNvCxnSpPr/>
          <p:nvPr/>
        </p:nvCxnSpPr>
        <p:spPr>
          <a:xfrm flipV="1">
            <a:off x="4948229" y="3717032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orma livre 71"/>
          <p:cNvSpPr/>
          <p:nvPr/>
        </p:nvSpPr>
        <p:spPr>
          <a:xfrm>
            <a:off x="5721191" y="5240317"/>
            <a:ext cx="1587113" cy="1054194"/>
          </a:xfrm>
          <a:custGeom>
            <a:avLst/>
            <a:gdLst>
              <a:gd name="connsiteX0" fmla="*/ 195347 w 2323692"/>
              <a:gd name="connsiteY0" fmla="*/ 110359 h 1403131"/>
              <a:gd name="connsiteX1" fmla="*/ 195347 w 2323692"/>
              <a:gd name="connsiteY1" fmla="*/ 110359 h 1403131"/>
              <a:gd name="connsiteX2" fmla="*/ 447596 w 2323692"/>
              <a:gd name="connsiteY2" fmla="*/ 31531 h 1403131"/>
              <a:gd name="connsiteX3" fmla="*/ 557954 w 2323692"/>
              <a:gd name="connsiteY3" fmla="*/ 15766 h 1403131"/>
              <a:gd name="connsiteX4" fmla="*/ 936327 w 2323692"/>
              <a:gd name="connsiteY4" fmla="*/ 0 h 1403131"/>
              <a:gd name="connsiteX5" fmla="*/ 1882258 w 2323692"/>
              <a:gd name="connsiteY5" fmla="*/ 15766 h 1403131"/>
              <a:gd name="connsiteX6" fmla="*/ 1929554 w 2323692"/>
              <a:gd name="connsiteY6" fmla="*/ 31531 h 1403131"/>
              <a:gd name="connsiteX7" fmla="*/ 1961085 w 2323692"/>
              <a:gd name="connsiteY7" fmla="*/ 78828 h 1403131"/>
              <a:gd name="connsiteX8" fmla="*/ 2039913 w 2323692"/>
              <a:gd name="connsiteY8" fmla="*/ 204952 h 1403131"/>
              <a:gd name="connsiteX9" fmla="*/ 2118741 w 2323692"/>
              <a:gd name="connsiteY9" fmla="*/ 315311 h 1403131"/>
              <a:gd name="connsiteX10" fmla="*/ 2166037 w 2323692"/>
              <a:gd name="connsiteY10" fmla="*/ 362607 h 1403131"/>
              <a:gd name="connsiteX11" fmla="*/ 2229099 w 2323692"/>
              <a:gd name="connsiteY11" fmla="*/ 457200 h 1403131"/>
              <a:gd name="connsiteX12" fmla="*/ 2276396 w 2323692"/>
              <a:gd name="connsiteY12" fmla="*/ 567559 h 1403131"/>
              <a:gd name="connsiteX13" fmla="*/ 2307927 w 2323692"/>
              <a:gd name="connsiteY13" fmla="*/ 662152 h 1403131"/>
              <a:gd name="connsiteX14" fmla="*/ 2323692 w 2323692"/>
              <a:gd name="connsiteY14" fmla="*/ 709449 h 1403131"/>
              <a:gd name="connsiteX15" fmla="*/ 2307927 w 2323692"/>
              <a:gd name="connsiteY15" fmla="*/ 1119352 h 1403131"/>
              <a:gd name="connsiteX16" fmla="*/ 2229099 w 2323692"/>
              <a:gd name="connsiteY16" fmla="*/ 1182414 h 1403131"/>
              <a:gd name="connsiteX17" fmla="*/ 2150272 w 2323692"/>
              <a:gd name="connsiteY17" fmla="*/ 1213945 h 1403131"/>
              <a:gd name="connsiteX18" fmla="*/ 2039913 w 2323692"/>
              <a:gd name="connsiteY18" fmla="*/ 1277007 h 1403131"/>
              <a:gd name="connsiteX19" fmla="*/ 1976851 w 2323692"/>
              <a:gd name="connsiteY19" fmla="*/ 1308538 h 1403131"/>
              <a:gd name="connsiteX20" fmla="*/ 1913789 w 2323692"/>
              <a:gd name="connsiteY20" fmla="*/ 1355835 h 1403131"/>
              <a:gd name="connsiteX21" fmla="*/ 1756134 w 2323692"/>
              <a:gd name="connsiteY21" fmla="*/ 1403131 h 1403131"/>
              <a:gd name="connsiteX22" fmla="*/ 1204341 w 2323692"/>
              <a:gd name="connsiteY22" fmla="*/ 1387366 h 1403131"/>
              <a:gd name="connsiteX23" fmla="*/ 1046685 w 2323692"/>
              <a:gd name="connsiteY23" fmla="*/ 1324304 h 1403131"/>
              <a:gd name="connsiteX24" fmla="*/ 920561 w 2323692"/>
              <a:gd name="connsiteY24" fmla="*/ 1292773 h 1403131"/>
              <a:gd name="connsiteX25" fmla="*/ 825968 w 2323692"/>
              <a:gd name="connsiteY25" fmla="*/ 1245476 h 1403131"/>
              <a:gd name="connsiteX26" fmla="*/ 731375 w 2323692"/>
              <a:gd name="connsiteY26" fmla="*/ 1198180 h 1403131"/>
              <a:gd name="connsiteX27" fmla="*/ 636782 w 2323692"/>
              <a:gd name="connsiteY27" fmla="*/ 1135118 h 1403131"/>
              <a:gd name="connsiteX28" fmla="*/ 605251 w 2323692"/>
              <a:gd name="connsiteY28" fmla="*/ 1103586 h 1403131"/>
              <a:gd name="connsiteX29" fmla="*/ 557954 w 2323692"/>
              <a:gd name="connsiteY29" fmla="*/ 1087821 h 1403131"/>
              <a:gd name="connsiteX30" fmla="*/ 494892 w 2323692"/>
              <a:gd name="connsiteY30" fmla="*/ 1056290 h 1403131"/>
              <a:gd name="connsiteX31" fmla="*/ 368768 w 2323692"/>
              <a:gd name="connsiteY31" fmla="*/ 914400 h 1403131"/>
              <a:gd name="connsiteX32" fmla="*/ 321472 w 2323692"/>
              <a:gd name="connsiteY32" fmla="*/ 882869 h 1403131"/>
              <a:gd name="connsiteX33" fmla="*/ 226879 w 2323692"/>
              <a:gd name="connsiteY33" fmla="*/ 772511 h 1403131"/>
              <a:gd name="connsiteX34" fmla="*/ 179582 w 2323692"/>
              <a:gd name="connsiteY34" fmla="*/ 725214 h 1403131"/>
              <a:gd name="connsiteX35" fmla="*/ 148051 w 2323692"/>
              <a:gd name="connsiteY35" fmla="*/ 677918 h 1403131"/>
              <a:gd name="connsiteX36" fmla="*/ 100754 w 2323692"/>
              <a:gd name="connsiteY36" fmla="*/ 630621 h 1403131"/>
              <a:gd name="connsiteX37" fmla="*/ 37692 w 2323692"/>
              <a:gd name="connsiteY37" fmla="*/ 536028 h 1403131"/>
              <a:gd name="connsiteX38" fmla="*/ 21927 w 2323692"/>
              <a:gd name="connsiteY38" fmla="*/ 252249 h 1403131"/>
              <a:gd name="connsiteX39" fmla="*/ 53458 w 2323692"/>
              <a:gd name="connsiteY39" fmla="*/ 204952 h 1403131"/>
              <a:gd name="connsiteX40" fmla="*/ 100754 w 2323692"/>
              <a:gd name="connsiteY40" fmla="*/ 189186 h 1403131"/>
              <a:gd name="connsiteX41" fmla="*/ 179582 w 2323692"/>
              <a:gd name="connsiteY41" fmla="*/ 110359 h 1403131"/>
              <a:gd name="connsiteX42" fmla="*/ 195347 w 2323692"/>
              <a:gd name="connsiteY42" fmla="*/ 110359 h 1403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323692" h="1403131">
                <a:moveTo>
                  <a:pt x="195347" y="110359"/>
                </a:moveTo>
                <a:lnTo>
                  <a:pt x="195347" y="110359"/>
                </a:lnTo>
                <a:cubicBezTo>
                  <a:pt x="279430" y="84083"/>
                  <a:pt x="362356" y="53768"/>
                  <a:pt x="447596" y="31531"/>
                </a:cubicBezTo>
                <a:cubicBezTo>
                  <a:pt x="483552" y="22151"/>
                  <a:pt x="520872" y="18158"/>
                  <a:pt x="557954" y="15766"/>
                </a:cubicBezTo>
                <a:cubicBezTo>
                  <a:pt x="683926" y="7639"/>
                  <a:pt x="810203" y="5255"/>
                  <a:pt x="936327" y="0"/>
                </a:cubicBezTo>
                <a:lnTo>
                  <a:pt x="1882258" y="15766"/>
                </a:lnTo>
                <a:cubicBezTo>
                  <a:pt x="1898868" y="16293"/>
                  <a:pt x="1916577" y="21150"/>
                  <a:pt x="1929554" y="31531"/>
                </a:cubicBezTo>
                <a:cubicBezTo>
                  <a:pt x="1944350" y="43368"/>
                  <a:pt x="1950912" y="62842"/>
                  <a:pt x="1961085" y="78828"/>
                </a:cubicBezTo>
                <a:cubicBezTo>
                  <a:pt x="1987702" y="120654"/>
                  <a:pt x="2013296" y="163126"/>
                  <a:pt x="2039913" y="204952"/>
                </a:cubicBezTo>
                <a:cubicBezTo>
                  <a:pt x="2060466" y="237250"/>
                  <a:pt x="2095510" y="288209"/>
                  <a:pt x="2118741" y="315311"/>
                </a:cubicBezTo>
                <a:cubicBezTo>
                  <a:pt x="2133251" y="332239"/>
                  <a:pt x="2152349" y="345008"/>
                  <a:pt x="2166037" y="362607"/>
                </a:cubicBezTo>
                <a:cubicBezTo>
                  <a:pt x="2189303" y="392520"/>
                  <a:pt x="2217115" y="421249"/>
                  <a:pt x="2229099" y="457200"/>
                </a:cubicBezTo>
                <a:cubicBezTo>
                  <a:pt x="2279852" y="609456"/>
                  <a:pt x="2198465" y="372732"/>
                  <a:pt x="2276396" y="567559"/>
                </a:cubicBezTo>
                <a:cubicBezTo>
                  <a:pt x="2288740" y="598418"/>
                  <a:pt x="2297417" y="630621"/>
                  <a:pt x="2307927" y="662152"/>
                </a:cubicBezTo>
                <a:lnTo>
                  <a:pt x="2323692" y="709449"/>
                </a:lnTo>
                <a:cubicBezTo>
                  <a:pt x="2318437" y="846083"/>
                  <a:pt x="2321997" y="983342"/>
                  <a:pt x="2307927" y="1119352"/>
                </a:cubicBezTo>
                <a:cubicBezTo>
                  <a:pt x="2302659" y="1170273"/>
                  <a:pt x="2263252" y="1169607"/>
                  <a:pt x="2229099" y="1182414"/>
                </a:cubicBezTo>
                <a:cubicBezTo>
                  <a:pt x="2202601" y="1192351"/>
                  <a:pt x="2176133" y="1202451"/>
                  <a:pt x="2150272" y="1213945"/>
                </a:cubicBezTo>
                <a:cubicBezTo>
                  <a:pt x="2043079" y="1261587"/>
                  <a:pt x="2128681" y="1226283"/>
                  <a:pt x="2039913" y="1277007"/>
                </a:cubicBezTo>
                <a:cubicBezTo>
                  <a:pt x="2019508" y="1288667"/>
                  <a:pt x="1996780" y="1296082"/>
                  <a:pt x="1976851" y="1308538"/>
                </a:cubicBezTo>
                <a:cubicBezTo>
                  <a:pt x="1954569" y="1322464"/>
                  <a:pt x="1937291" y="1344084"/>
                  <a:pt x="1913789" y="1355835"/>
                </a:cubicBezTo>
                <a:cubicBezTo>
                  <a:pt x="1875404" y="1375028"/>
                  <a:pt x="1801396" y="1391816"/>
                  <a:pt x="1756134" y="1403131"/>
                </a:cubicBezTo>
                <a:cubicBezTo>
                  <a:pt x="1572203" y="1397876"/>
                  <a:pt x="1387856" y="1400794"/>
                  <a:pt x="1204341" y="1387366"/>
                </a:cubicBezTo>
                <a:cubicBezTo>
                  <a:pt x="1120273" y="1381215"/>
                  <a:pt x="1116267" y="1347498"/>
                  <a:pt x="1046685" y="1324304"/>
                </a:cubicBezTo>
                <a:cubicBezTo>
                  <a:pt x="1005574" y="1310600"/>
                  <a:pt x="920561" y="1292773"/>
                  <a:pt x="920561" y="1292773"/>
                </a:cubicBezTo>
                <a:cubicBezTo>
                  <a:pt x="785019" y="1202411"/>
                  <a:pt x="956511" y="1310748"/>
                  <a:pt x="825968" y="1245476"/>
                </a:cubicBezTo>
                <a:cubicBezTo>
                  <a:pt x="703728" y="1184355"/>
                  <a:pt x="850251" y="1237804"/>
                  <a:pt x="731375" y="1198180"/>
                </a:cubicBezTo>
                <a:cubicBezTo>
                  <a:pt x="699844" y="1177159"/>
                  <a:pt x="663578" y="1161915"/>
                  <a:pt x="636782" y="1135118"/>
                </a:cubicBezTo>
                <a:cubicBezTo>
                  <a:pt x="626272" y="1124607"/>
                  <a:pt x="617997" y="1111234"/>
                  <a:pt x="605251" y="1103586"/>
                </a:cubicBezTo>
                <a:cubicBezTo>
                  <a:pt x="591001" y="1095036"/>
                  <a:pt x="573229" y="1094367"/>
                  <a:pt x="557954" y="1087821"/>
                </a:cubicBezTo>
                <a:cubicBezTo>
                  <a:pt x="536352" y="1078563"/>
                  <a:pt x="515913" y="1066800"/>
                  <a:pt x="494892" y="1056290"/>
                </a:cubicBezTo>
                <a:cubicBezTo>
                  <a:pt x="456981" y="999423"/>
                  <a:pt x="433564" y="957598"/>
                  <a:pt x="368768" y="914400"/>
                </a:cubicBezTo>
                <a:cubicBezTo>
                  <a:pt x="353003" y="903890"/>
                  <a:pt x="336028" y="894999"/>
                  <a:pt x="321472" y="882869"/>
                </a:cubicBezTo>
                <a:cubicBezTo>
                  <a:pt x="262787" y="833965"/>
                  <a:pt x="279076" y="833408"/>
                  <a:pt x="226879" y="772511"/>
                </a:cubicBezTo>
                <a:cubicBezTo>
                  <a:pt x="212369" y="755583"/>
                  <a:pt x="193856" y="742342"/>
                  <a:pt x="179582" y="725214"/>
                </a:cubicBezTo>
                <a:cubicBezTo>
                  <a:pt x="167452" y="710658"/>
                  <a:pt x="160181" y="692474"/>
                  <a:pt x="148051" y="677918"/>
                </a:cubicBezTo>
                <a:cubicBezTo>
                  <a:pt x="133777" y="660790"/>
                  <a:pt x="114442" y="648220"/>
                  <a:pt x="100754" y="630621"/>
                </a:cubicBezTo>
                <a:cubicBezTo>
                  <a:pt x="77488" y="600708"/>
                  <a:pt x="37692" y="536028"/>
                  <a:pt x="37692" y="536028"/>
                </a:cubicBezTo>
                <a:cubicBezTo>
                  <a:pt x="-5336" y="406943"/>
                  <a:pt x="-12809" y="425928"/>
                  <a:pt x="21927" y="252249"/>
                </a:cubicBezTo>
                <a:cubicBezTo>
                  <a:pt x="25643" y="233669"/>
                  <a:pt x="38662" y="216789"/>
                  <a:pt x="53458" y="204952"/>
                </a:cubicBezTo>
                <a:cubicBezTo>
                  <a:pt x="66435" y="194571"/>
                  <a:pt x="84989" y="194441"/>
                  <a:pt x="100754" y="189186"/>
                </a:cubicBezTo>
                <a:cubicBezTo>
                  <a:pt x="132286" y="141889"/>
                  <a:pt x="127030" y="136635"/>
                  <a:pt x="179582" y="110359"/>
                </a:cubicBezTo>
                <a:cubicBezTo>
                  <a:pt x="194446" y="102927"/>
                  <a:pt x="192720" y="110359"/>
                  <a:pt x="195347" y="110359"/>
                </a:cubicBezTo>
                <a:close/>
              </a:path>
            </a:pathLst>
          </a:custGeom>
          <a:solidFill>
            <a:schemeClr val="bg1">
              <a:lumMod val="75000"/>
              <a:alpha val="59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203200" contourW="25400">
            <a:bevelT w="222250" h="146050"/>
            <a:bevelB w="95250" h="158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3" name="Conector reto 72"/>
          <p:cNvCxnSpPr/>
          <p:nvPr/>
        </p:nvCxnSpPr>
        <p:spPr>
          <a:xfrm flipV="1">
            <a:off x="4952605" y="4062263"/>
            <a:ext cx="0" cy="71265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Elipse 73"/>
          <p:cNvSpPr/>
          <p:nvPr/>
        </p:nvSpPr>
        <p:spPr>
          <a:xfrm>
            <a:off x="4919200" y="3990263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aixaDeTexto 75"/>
              <p:cNvSpPr txBox="1"/>
              <p:nvPr/>
            </p:nvSpPr>
            <p:spPr>
              <a:xfrm>
                <a:off x="4573795" y="4147667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6" name="CaixaDeTexto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795" y="4147667"/>
                <a:ext cx="430374" cy="46166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Elipse 76"/>
          <p:cNvSpPr/>
          <p:nvPr/>
        </p:nvSpPr>
        <p:spPr>
          <a:xfrm>
            <a:off x="4915008" y="469036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de seta reta 42"/>
          <p:cNvCxnSpPr/>
          <p:nvPr/>
        </p:nvCxnSpPr>
        <p:spPr>
          <a:xfrm flipH="1" flipV="1">
            <a:off x="4955202" y="4026264"/>
            <a:ext cx="1344004" cy="1785038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CaixaDeTexto 77"/>
              <p:cNvSpPr txBox="1"/>
              <p:nvPr/>
            </p:nvSpPr>
            <p:spPr>
              <a:xfrm>
                <a:off x="5287888" y="4782380"/>
                <a:ext cx="474361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888" y="4782380"/>
                <a:ext cx="474361" cy="391646"/>
              </a:xfrm>
              <a:prstGeom prst="rect">
                <a:avLst/>
              </a:prstGeom>
              <a:blipFill rotWithShape="1">
                <a:blip r:embed="rId17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upo 78"/>
          <p:cNvGrpSpPr/>
          <p:nvPr/>
        </p:nvGrpSpPr>
        <p:grpSpPr>
          <a:xfrm>
            <a:off x="6133939" y="5661248"/>
            <a:ext cx="324000" cy="354160"/>
            <a:chOff x="5388005" y="3300750"/>
            <a:chExt cx="2693711" cy="1784434"/>
          </a:xfrm>
        </p:grpSpPr>
        <p:cxnSp>
          <p:nvCxnSpPr>
            <p:cNvPr id="80" name="Conector reto 79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to 81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de seta reta 82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to 83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de seta reta 84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to 85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to 86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de seta reta 87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to 88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to 89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to 90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de seta reta 91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CaixaDeTexto 93"/>
              <p:cNvSpPr txBox="1"/>
              <p:nvPr/>
            </p:nvSpPr>
            <p:spPr>
              <a:xfrm>
                <a:off x="5004048" y="6385630"/>
                <a:ext cx="4087529" cy="427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𝑟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𝑧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4" name="CaixaDeTexto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6385630"/>
                <a:ext cx="4087529" cy="427746"/>
              </a:xfrm>
              <a:prstGeom prst="rect">
                <a:avLst/>
              </a:prstGeom>
              <a:blipFill rotWithShape="1">
                <a:blip r:embed="rId25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aixaDeTexto 94"/>
              <p:cNvSpPr txBox="1"/>
              <p:nvPr/>
            </p:nvSpPr>
            <p:spPr>
              <a:xfrm>
                <a:off x="4299954" y="3563724"/>
                <a:ext cx="1280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5" name="CaixaDeTexto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9954" y="3563724"/>
                <a:ext cx="1280158" cy="369332"/>
              </a:xfrm>
              <a:prstGeom prst="rect">
                <a:avLst/>
              </a:prstGeom>
              <a:blipFill rotWithShape="1">
                <a:blip r:embed="rId2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4521060" y="4681760"/>
                <a:ext cx="471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060" y="4681760"/>
                <a:ext cx="471026" cy="461665"/>
              </a:xfrm>
              <a:prstGeom prst="rect">
                <a:avLst/>
              </a:prstGeom>
              <a:blipFill rotWithShape="1">
                <a:blip r:embed="rId27"/>
                <a:stretch>
                  <a:fillRect l="-1299" b="-118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CaixaDeTexto 74"/>
          <p:cNvSpPr txBox="1"/>
          <p:nvPr/>
        </p:nvSpPr>
        <p:spPr>
          <a:xfrm>
            <a:off x="6216134" y="2898810"/>
            <a:ext cx="28923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Ou, analogamente, o distúrbio de gravidade representa a componente vertical da atração gravitacional exercida pelas fontes gravimétricas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CaixaDeTexto 96"/>
              <p:cNvSpPr txBox="1"/>
              <p:nvPr/>
            </p:nvSpPr>
            <p:spPr>
              <a:xfrm>
                <a:off x="6017493" y="5234766"/>
                <a:ext cx="1210331" cy="400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pt-B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pt-B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493" y="5234766"/>
                <a:ext cx="1210331" cy="400879"/>
              </a:xfrm>
              <a:prstGeom prst="rect">
                <a:avLst/>
              </a:prstGeom>
              <a:blipFill rotWithShape="1">
                <a:blip r:embed="rId11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CaixaDeTexto 97"/>
              <p:cNvSpPr txBox="1"/>
              <p:nvPr/>
            </p:nvSpPr>
            <p:spPr>
              <a:xfrm>
                <a:off x="6660232" y="5661248"/>
                <a:ext cx="723723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𝜌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98" name="CaixaDe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5661248"/>
                <a:ext cx="723723" cy="491417"/>
              </a:xfrm>
              <a:prstGeom prst="rect">
                <a:avLst/>
              </a:prstGeom>
              <a:blipFill rotWithShape="1">
                <a:blip r:embed="rId28"/>
                <a:stretch>
                  <a:fillRect b="-112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CaixaDeTexto 98"/>
              <p:cNvSpPr txBox="1"/>
              <p:nvPr/>
            </p:nvSpPr>
            <p:spPr>
              <a:xfrm>
                <a:off x="5324569" y="1844824"/>
                <a:ext cx="2994859" cy="10154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nary>
                            <m:naryPr>
                              <m:chr m:val="∭"/>
                              <m:limLoc m:val="undOvr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f>
                                <m:f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pt-BR" i="1">
                                  <a:latin typeface="Cambria Math"/>
                                </a:rPr>
                                <m:t>𝑑𝑣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99" name="CaixaDeTexto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569" y="1844824"/>
                <a:ext cx="2994859" cy="1015406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Retângulo 80"/>
              <p:cNvSpPr/>
              <p:nvPr/>
            </p:nvSpPr>
            <p:spPr>
              <a:xfrm>
                <a:off x="1426239" y="2675061"/>
                <a:ext cx="14923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1" name="Retângulo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239" y="2675061"/>
                <a:ext cx="1492332" cy="461665"/>
              </a:xfrm>
              <a:prstGeom prst="rect">
                <a:avLst/>
              </a:prstGeom>
              <a:blipFill rotWithShape="1">
                <a:blip r:embed="rId30"/>
                <a:stretch>
                  <a:fillRect t="-5263" r="-13469" b="-78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065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63350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63350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ângulo 33"/>
              <p:cNvSpPr/>
              <p:nvPr/>
            </p:nvSpPr>
            <p:spPr>
              <a:xfrm>
                <a:off x="2423913" y="282840"/>
                <a:ext cx="209031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4" name="Retângulo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913" y="282840"/>
                <a:ext cx="2090316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CaixaDeTexto 58"/>
          <p:cNvSpPr txBox="1"/>
          <p:nvPr/>
        </p:nvSpPr>
        <p:spPr>
          <a:xfrm>
            <a:off x="2466460" y="1628800"/>
            <a:ext cx="2143099" cy="630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Condição observada</a:t>
            </a:r>
          </a:p>
          <a:p>
            <a:pPr algn="ctr"/>
            <a:r>
              <a:rPr lang="pt-BR" dirty="0" smtClean="0"/>
              <a:t>na prática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≫</m:t>
                      </m:r>
                      <m:d>
                        <m:dPr>
                          <m:begChr m:val="‖"/>
                          <m:endChr m:val="‖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2400" b="1">
                                  <a:latin typeface="Cambria Math"/>
                                  <a:ea typeface="Cambria Math"/>
                                </a:rPr>
                                <m:t>𝛅</m:t>
                              </m:r>
                              <m:r>
                                <a:rPr lang="pt-BR" sz="2400" b="1">
                                  <a:latin typeface="Cambria Math"/>
                                  <a:ea typeface="Cambria Math"/>
                                </a:rPr>
                                <m:t>𝐠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blipFill rotWithShape="1"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onector de seta reta 47"/>
          <p:cNvCxnSpPr>
            <a:cxnSpLocks noChangeAspect="1"/>
          </p:cNvCxnSpPr>
          <p:nvPr/>
        </p:nvCxnSpPr>
        <p:spPr>
          <a:xfrm>
            <a:off x="635295" y="3720412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>
            <a:cxnSpLocks noChangeAspect="1"/>
          </p:cNvCxnSpPr>
          <p:nvPr/>
        </p:nvCxnSpPr>
        <p:spPr>
          <a:xfrm>
            <a:off x="624235" y="3709553"/>
            <a:ext cx="3163775" cy="4905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>
            <a:cxnSpLocks noChangeAspect="1"/>
          </p:cNvCxnSpPr>
          <p:nvPr/>
        </p:nvCxnSpPr>
        <p:spPr>
          <a:xfrm>
            <a:off x="3781953" y="4212677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>
            <a:cxnSpLocks noChangeAspect="1"/>
          </p:cNvCxnSpPr>
          <p:nvPr/>
        </p:nvCxnSpPr>
        <p:spPr>
          <a:xfrm>
            <a:off x="916844" y="4141420"/>
            <a:ext cx="3168000" cy="49124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/>
          <p:nvPr/>
        </p:nvCxnSpPr>
        <p:spPr>
          <a:xfrm>
            <a:off x="635295" y="3730025"/>
            <a:ext cx="3456000" cy="90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tângulo 52"/>
              <p:cNvSpPr/>
              <p:nvPr/>
            </p:nvSpPr>
            <p:spPr>
              <a:xfrm>
                <a:off x="356071" y="3844180"/>
                <a:ext cx="49051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3" name="Retângulo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071" y="3844180"/>
                <a:ext cx="490519" cy="307777"/>
              </a:xfrm>
              <a:prstGeom prst="rect">
                <a:avLst/>
              </a:prstGeom>
              <a:blipFill rotWithShape="1">
                <a:blip r:embed="rId10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tângulo 53"/>
              <p:cNvSpPr/>
              <p:nvPr/>
            </p:nvSpPr>
            <p:spPr>
              <a:xfrm>
                <a:off x="2071597" y="3647070"/>
                <a:ext cx="38414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4" name="Retângulo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597" y="3647070"/>
                <a:ext cx="384144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Arco 54"/>
          <p:cNvSpPr/>
          <p:nvPr/>
        </p:nvSpPr>
        <p:spPr>
          <a:xfrm rot="4908073">
            <a:off x="594632" y="3594215"/>
            <a:ext cx="392994" cy="402602"/>
          </a:xfrm>
          <a:prstGeom prst="arc">
            <a:avLst/>
          </a:pr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aixaDeTexto 55"/>
              <p:cNvSpPr txBox="1"/>
              <p:nvPr/>
            </p:nvSpPr>
            <p:spPr>
              <a:xfrm>
                <a:off x="869311" y="3501008"/>
                <a:ext cx="3309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CaixaDeTexto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11" y="3501008"/>
                <a:ext cx="330988" cy="307777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tângulo 57"/>
              <p:cNvSpPr/>
              <p:nvPr/>
            </p:nvSpPr>
            <p:spPr>
              <a:xfrm>
                <a:off x="4043583" y="4530319"/>
                <a:ext cx="38632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8" name="Retângulo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583" y="4530319"/>
                <a:ext cx="386323" cy="307777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508488" y="5168511"/>
                <a:ext cx="10999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𝑤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𝑐𝑜𝑠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88" y="5168511"/>
                <a:ext cx="1099916" cy="307777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07504" y="4864487"/>
                <a:ext cx="2380074" cy="333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14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T</m:t>
                          </m:r>
                        </m:sup>
                      </m:sSup>
                      <m:r>
                        <a:rPr lang="pt-BR" sz="14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𝐰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4864487"/>
                <a:ext cx="2380074" cy="33348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tângulo 61"/>
          <p:cNvSpPr/>
          <p:nvPr/>
        </p:nvSpPr>
        <p:spPr>
          <a:xfrm>
            <a:off x="107504" y="4812545"/>
            <a:ext cx="2380074" cy="710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CaixaDeTexto 62"/>
          <p:cNvSpPr txBox="1"/>
          <p:nvPr/>
        </p:nvSpPr>
        <p:spPr>
          <a:xfrm>
            <a:off x="653387" y="4509120"/>
            <a:ext cx="132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Produto escalar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2576602" y="4967046"/>
                <a:ext cx="1948455" cy="380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≈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Sup>
                        <m:sSubSup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pt-BR" b="0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602" y="4967046"/>
                <a:ext cx="1948455" cy="380553"/>
              </a:xfrm>
              <a:prstGeom prst="rect">
                <a:avLst/>
              </a:prstGeom>
              <a:blipFill rotWithShape="1">
                <a:blip r:embed="rId16"/>
                <a:stretch>
                  <a:fillRect t="-3226" b="-1290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467544" y="5811302"/>
                <a:ext cx="1879168" cy="47660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>
                          <a:latin typeface="Cambria Math"/>
                          <a:ea typeface="Cambria Math"/>
                        </a:rPr>
                        <m:t>≈</m:t>
                      </m:r>
                      <m:sSubSup>
                        <m:sSubSup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1" smtClean="0"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5811302"/>
                <a:ext cx="1879168" cy="476605"/>
              </a:xfrm>
              <a:prstGeom prst="rect">
                <a:avLst/>
              </a:prstGeom>
              <a:blipFill rotWithShape="1">
                <a:blip r:embed="rId17"/>
                <a:stretch>
                  <a:fillRect t="-1282" b="-17949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5657769" y="3486199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769" y="3486199"/>
                <a:ext cx="426399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ixaDeTexto 66"/>
              <p:cNvSpPr txBox="1"/>
              <p:nvPr/>
            </p:nvSpPr>
            <p:spPr>
              <a:xfrm>
                <a:off x="7886042" y="4695527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7" name="CaixaDeTexto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6042" y="4695527"/>
                <a:ext cx="430374" cy="461665"/>
              </a:xfrm>
              <a:prstGeom prst="rect">
                <a:avLst/>
              </a:prstGeom>
              <a:blipFill rotWithShape="1">
                <a:blip r:embed="rId19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ixaDeTexto 67"/>
              <p:cNvSpPr txBox="1"/>
              <p:nvPr/>
            </p:nvSpPr>
            <p:spPr>
              <a:xfrm>
                <a:off x="4487152" y="5991671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CaixaDeTexto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152" y="5991671"/>
                <a:ext cx="407932" cy="46166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ector de seta reta 68"/>
          <p:cNvCxnSpPr/>
          <p:nvPr/>
        </p:nvCxnSpPr>
        <p:spPr>
          <a:xfrm>
            <a:off x="4952605" y="4725144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/>
          <p:nvPr/>
        </p:nvCxnSpPr>
        <p:spPr>
          <a:xfrm rot="16200000">
            <a:off x="6479027" y="3194346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/>
          <p:cNvCxnSpPr/>
          <p:nvPr/>
        </p:nvCxnSpPr>
        <p:spPr>
          <a:xfrm flipV="1">
            <a:off x="4948229" y="3717032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orma livre 71"/>
          <p:cNvSpPr/>
          <p:nvPr/>
        </p:nvSpPr>
        <p:spPr>
          <a:xfrm>
            <a:off x="5721191" y="5240317"/>
            <a:ext cx="1587113" cy="1054194"/>
          </a:xfrm>
          <a:custGeom>
            <a:avLst/>
            <a:gdLst>
              <a:gd name="connsiteX0" fmla="*/ 195347 w 2323692"/>
              <a:gd name="connsiteY0" fmla="*/ 110359 h 1403131"/>
              <a:gd name="connsiteX1" fmla="*/ 195347 w 2323692"/>
              <a:gd name="connsiteY1" fmla="*/ 110359 h 1403131"/>
              <a:gd name="connsiteX2" fmla="*/ 447596 w 2323692"/>
              <a:gd name="connsiteY2" fmla="*/ 31531 h 1403131"/>
              <a:gd name="connsiteX3" fmla="*/ 557954 w 2323692"/>
              <a:gd name="connsiteY3" fmla="*/ 15766 h 1403131"/>
              <a:gd name="connsiteX4" fmla="*/ 936327 w 2323692"/>
              <a:gd name="connsiteY4" fmla="*/ 0 h 1403131"/>
              <a:gd name="connsiteX5" fmla="*/ 1882258 w 2323692"/>
              <a:gd name="connsiteY5" fmla="*/ 15766 h 1403131"/>
              <a:gd name="connsiteX6" fmla="*/ 1929554 w 2323692"/>
              <a:gd name="connsiteY6" fmla="*/ 31531 h 1403131"/>
              <a:gd name="connsiteX7" fmla="*/ 1961085 w 2323692"/>
              <a:gd name="connsiteY7" fmla="*/ 78828 h 1403131"/>
              <a:gd name="connsiteX8" fmla="*/ 2039913 w 2323692"/>
              <a:gd name="connsiteY8" fmla="*/ 204952 h 1403131"/>
              <a:gd name="connsiteX9" fmla="*/ 2118741 w 2323692"/>
              <a:gd name="connsiteY9" fmla="*/ 315311 h 1403131"/>
              <a:gd name="connsiteX10" fmla="*/ 2166037 w 2323692"/>
              <a:gd name="connsiteY10" fmla="*/ 362607 h 1403131"/>
              <a:gd name="connsiteX11" fmla="*/ 2229099 w 2323692"/>
              <a:gd name="connsiteY11" fmla="*/ 457200 h 1403131"/>
              <a:gd name="connsiteX12" fmla="*/ 2276396 w 2323692"/>
              <a:gd name="connsiteY12" fmla="*/ 567559 h 1403131"/>
              <a:gd name="connsiteX13" fmla="*/ 2307927 w 2323692"/>
              <a:gd name="connsiteY13" fmla="*/ 662152 h 1403131"/>
              <a:gd name="connsiteX14" fmla="*/ 2323692 w 2323692"/>
              <a:gd name="connsiteY14" fmla="*/ 709449 h 1403131"/>
              <a:gd name="connsiteX15" fmla="*/ 2307927 w 2323692"/>
              <a:gd name="connsiteY15" fmla="*/ 1119352 h 1403131"/>
              <a:gd name="connsiteX16" fmla="*/ 2229099 w 2323692"/>
              <a:gd name="connsiteY16" fmla="*/ 1182414 h 1403131"/>
              <a:gd name="connsiteX17" fmla="*/ 2150272 w 2323692"/>
              <a:gd name="connsiteY17" fmla="*/ 1213945 h 1403131"/>
              <a:gd name="connsiteX18" fmla="*/ 2039913 w 2323692"/>
              <a:gd name="connsiteY18" fmla="*/ 1277007 h 1403131"/>
              <a:gd name="connsiteX19" fmla="*/ 1976851 w 2323692"/>
              <a:gd name="connsiteY19" fmla="*/ 1308538 h 1403131"/>
              <a:gd name="connsiteX20" fmla="*/ 1913789 w 2323692"/>
              <a:gd name="connsiteY20" fmla="*/ 1355835 h 1403131"/>
              <a:gd name="connsiteX21" fmla="*/ 1756134 w 2323692"/>
              <a:gd name="connsiteY21" fmla="*/ 1403131 h 1403131"/>
              <a:gd name="connsiteX22" fmla="*/ 1204341 w 2323692"/>
              <a:gd name="connsiteY22" fmla="*/ 1387366 h 1403131"/>
              <a:gd name="connsiteX23" fmla="*/ 1046685 w 2323692"/>
              <a:gd name="connsiteY23" fmla="*/ 1324304 h 1403131"/>
              <a:gd name="connsiteX24" fmla="*/ 920561 w 2323692"/>
              <a:gd name="connsiteY24" fmla="*/ 1292773 h 1403131"/>
              <a:gd name="connsiteX25" fmla="*/ 825968 w 2323692"/>
              <a:gd name="connsiteY25" fmla="*/ 1245476 h 1403131"/>
              <a:gd name="connsiteX26" fmla="*/ 731375 w 2323692"/>
              <a:gd name="connsiteY26" fmla="*/ 1198180 h 1403131"/>
              <a:gd name="connsiteX27" fmla="*/ 636782 w 2323692"/>
              <a:gd name="connsiteY27" fmla="*/ 1135118 h 1403131"/>
              <a:gd name="connsiteX28" fmla="*/ 605251 w 2323692"/>
              <a:gd name="connsiteY28" fmla="*/ 1103586 h 1403131"/>
              <a:gd name="connsiteX29" fmla="*/ 557954 w 2323692"/>
              <a:gd name="connsiteY29" fmla="*/ 1087821 h 1403131"/>
              <a:gd name="connsiteX30" fmla="*/ 494892 w 2323692"/>
              <a:gd name="connsiteY30" fmla="*/ 1056290 h 1403131"/>
              <a:gd name="connsiteX31" fmla="*/ 368768 w 2323692"/>
              <a:gd name="connsiteY31" fmla="*/ 914400 h 1403131"/>
              <a:gd name="connsiteX32" fmla="*/ 321472 w 2323692"/>
              <a:gd name="connsiteY32" fmla="*/ 882869 h 1403131"/>
              <a:gd name="connsiteX33" fmla="*/ 226879 w 2323692"/>
              <a:gd name="connsiteY33" fmla="*/ 772511 h 1403131"/>
              <a:gd name="connsiteX34" fmla="*/ 179582 w 2323692"/>
              <a:gd name="connsiteY34" fmla="*/ 725214 h 1403131"/>
              <a:gd name="connsiteX35" fmla="*/ 148051 w 2323692"/>
              <a:gd name="connsiteY35" fmla="*/ 677918 h 1403131"/>
              <a:gd name="connsiteX36" fmla="*/ 100754 w 2323692"/>
              <a:gd name="connsiteY36" fmla="*/ 630621 h 1403131"/>
              <a:gd name="connsiteX37" fmla="*/ 37692 w 2323692"/>
              <a:gd name="connsiteY37" fmla="*/ 536028 h 1403131"/>
              <a:gd name="connsiteX38" fmla="*/ 21927 w 2323692"/>
              <a:gd name="connsiteY38" fmla="*/ 252249 h 1403131"/>
              <a:gd name="connsiteX39" fmla="*/ 53458 w 2323692"/>
              <a:gd name="connsiteY39" fmla="*/ 204952 h 1403131"/>
              <a:gd name="connsiteX40" fmla="*/ 100754 w 2323692"/>
              <a:gd name="connsiteY40" fmla="*/ 189186 h 1403131"/>
              <a:gd name="connsiteX41" fmla="*/ 179582 w 2323692"/>
              <a:gd name="connsiteY41" fmla="*/ 110359 h 1403131"/>
              <a:gd name="connsiteX42" fmla="*/ 195347 w 2323692"/>
              <a:gd name="connsiteY42" fmla="*/ 110359 h 1403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323692" h="1403131">
                <a:moveTo>
                  <a:pt x="195347" y="110359"/>
                </a:moveTo>
                <a:lnTo>
                  <a:pt x="195347" y="110359"/>
                </a:lnTo>
                <a:cubicBezTo>
                  <a:pt x="279430" y="84083"/>
                  <a:pt x="362356" y="53768"/>
                  <a:pt x="447596" y="31531"/>
                </a:cubicBezTo>
                <a:cubicBezTo>
                  <a:pt x="483552" y="22151"/>
                  <a:pt x="520872" y="18158"/>
                  <a:pt x="557954" y="15766"/>
                </a:cubicBezTo>
                <a:cubicBezTo>
                  <a:pt x="683926" y="7639"/>
                  <a:pt x="810203" y="5255"/>
                  <a:pt x="936327" y="0"/>
                </a:cubicBezTo>
                <a:lnTo>
                  <a:pt x="1882258" y="15766"/>
                </a:lnTo>
                <a:cubicBezTo>
                  <a:pt x="1898868" y="16293"/>
                  <a:pt x="1916577" y="21150"/>
                  <a:pt x="1929554" y="31531"/>
                </a:cubicBezTo>
                <a:cubicBezTo>
                  <a:pt x="1944350" y="43368"/>
                  <a:pt x="1950912" y="62842"/>
                  <a:pt x="1961085" y="78828"/>
                </a:cubicBezTo>
                <a:cubicBezTo>
                  <a:pt x="1987702" y="120654"/>
                  <a:pt x="2013296" y="163126"/>
                  <a:pt x="2039913" y="204952"/>
                </a:cubicBezTo>
                <a:cubicBezTo>
                  <a:pt x="2060466" y="237250"/>
                  <a:pt x="2095510" y="288209"/>
                  <a:pt x="2118741" y="315311"/>
                </a:cubicBezTo>
                <a:cubicBezTo>
                  <a:pt x="2133251" y="332239"/>
                  <a:pt x="2152349" y="345008"/>
                  <a:pt x="2166037" y="362607"/>
                </a:cubicBezTo>
                <a:cubicBezTo>
                  <a:pt x="2189303" y="392520"/>
                  <a:pt x="2217115" y="421249"/>
                  <a:pt x="2229099" y="457200"/>
                </a:cubicBezTo>
                <a:cubicBezTo>
                  <a:pt x="2279852" y="609456"/>
                  <a:pt x="2198465" y="372732"/>
                  <a:pt x="2276396" y="567559"/>
                </a:cubicBezTo>
                <a:cubicBezTo>
                  <a:pt x="2288740" y="598418"/>
                  <a:pt x="2297417" y="630621"/>
                  <a:pt x="2307927" y="662152"/>
                </a:cubicBezTo>
                <a:lnTo>
                  <a:pt x="2323692" y="709449"/>
                </a:lnTo>
                <a:cubicBezTo>
                  <a:pt x="2318437" y="846083"/>
                  <a:pt x="2321997" y="983342"/>
                  <a:pt x="2307927" y="1119352"/>
                </a:cubicBezTo>
                <a:cubicBezTo>
                  <a:pt x="2302659" y="1170273"/>
                  <a:pt x="2263252" y="1169607"/>
                  <a:pt x="2229099" y="1182414"/>
                </a:cubicBezTo>
                <a:cubicBezTo>
                  <a:pt x="2202601" y="1192351"/>
                  <a:pt x="2176133" y="1202451"/>
                  <a:pt x="2150272" y="1213945"/>
                </a:cubicBezTo>
                <a:cubicBezTo>
                  <a:pt x="2043079" y="1261587"/>
                  <a:pt x="2128681" y="1226283"/>
                  <a:pt x="2039913" y="1277007"/>
                </a:cubicBezTo>
                <a:cubicBezTo>
                  <a:pt x="2019508" y="1288667"/>
                  <a:pt x="1996780" y="1296082"/>
                  <a:pt x="1976851" y="1308538"/>
                </a:cubicBezTo>
                <a:cubicBezTo>
                  <a:pt x="1954569" y="1322464"/>
                  <a:pt x="1937291" y="1344084"/>
                  <a:pt x="1913789" y="1355835"/>
                </a:cubicBezTo>
                <a:cubicBezTo>
                  <a:pt x="1875404" y="1375028"/>
                  <a:pt x="1801396" y="1391816"/>
                  <a:pt x="1756134" y="1403131"/>
                </a:cubicBezTo>
                <a:cubicBezTo>
                  <a:pt x="1572203" y="1397876"/>
                  <a:pt x="1387856" y="1400794"/>
                  <a:pt x="1204341" y="1387366"/>
                </a:cubicBezTo>
                <a:cubicBezTo>
                  <a:pt x="1120273" y="1381215"/>
                  <a:pt x="1116267" y="1347498"/>
                  <a:pt x="1046685" y="1324304"/>
                </a:cubicBezTo>
                <a:cubicBezTo>
                  <a:pt x="1005574" y="1310600"/>
                  <a:pt x="920561" y="1292773"/>
                  <a:pt x="920561" y="1292773"/>
                </a:cubicBezTo>
                <a:cubicBezTo>
                  <a:pt x="785019" y="1202411"/>
                  <a:pt x="956511" y="1310748"/>
                  <a:pt x="825968" y="1245476"/>
                </a:cubicBezTo>
                <a:cubicBezTo>
                  <a:pt x="703728" y="1184355"/>
                  <a:pt x="850251" y="1237804"/>
                  <a:pt x="731375" y="1198180"/>
                </a:cubicBezTo>
                <a:cubicBezTo>
                  <a:pt x="699844" y="1177159"/>
                  <a:pt x="663578" y="1161915"/>
                  <a:pt x="636782" y="1135118"/>
                </a:cubicBezTo>
                <a:cubicBezTo>
                  <a:pt x="626272" y="1124607"/>
                  <a:pt x="617997" y="1111234"/>
                  <a:pt x="605251" y="1103586"/>
                </a:cubicBezTo>
                <a:cubicBezTo>
                  <a:pt x="591001" y="1095036"/>
                  <a:pt x="573229" y="1094367"/>
                  <a:pt x="557954" y="1087821"/>
                </a:cubicBezTo>
                <a:cubicBezTo>
                  <a:pt x="536352" y="1078563"/>
                  <a:pt x="515913" y="1066800"/>
                  <a:pt x="494892" y="1056290"/>
                </a:cubicBezTo>
                <a:cubicBezTo>
                  <a:pt x="456981" y="999423"/>
                  <a:pt x="433564" y="957598"/>
                  <a:pt x="368768" y="914400"/>
                </a:cubicBezTo>
                <a:cubicBezTo>
                  <a:pt x="353003" y="903890"/>
                  <a:pt x="336028" y="894999"/>
                  <a:pt x="321472" y="882869"/>
                </a:cubicBezTo>
                <a:cubicBezTo>
                  <a:pt x="262787" y="833965"/>
                  <a:pt x="279076" y="833408"/>
                  <a:pt x="226879" y="772511"/>
                </a:cubicBezTo>
                <a:cubicBezTo>
                  <a:pt x="212369" y="755583"/>
                  <a:pt x="193856" y="742342"/>
                  <a:pt x="179582" y="725214"/>
                </a:cubicBezTo>
                <a:cubicBezTo>
                  <a:pt x="167452" y="710658"/>
                  <a:pt x="160181" y="692474"/>
                  <a:pt x="148051" y="677918"/>
                </a:cubicBezTo>
                <a:cubicBezTo>
                  <a:pt x="133777" y="660790"/>
                  <a:pt x="114442" y="648220"/>
                  <a:pt x="100754" y="630621"/>
                </a:cubicBezTo>
                <a:cubicBezTo>
                  <a:pt x="77488" y="600708"/>
                  <a:pt x="37692" y="536028"/>
                  <a:pt x="37692" y="536028"/>
                </a:cubicBezTo>
                <a:cubicBezTo>
                  <a:pt x="-5336" y="406943"/>
                  <a:pt x="-12809" y="425928"/>
                  <a:pt x="21927" y="252249"/>
                </a:cubicBezTo>
                <a:cubicBezTo>
                  <a:pt x="25643" y="233669"/>
                  <a:pt x="38662" y="216789"/>
                  <a:pt x="53458" y="204952"/>
                </a:cubicBezTo>
                <a:cubicBezTo>
                  <a:pt x="66435" y="194571"/>
                  <a:pt x="84989" y="194441"/>
                  <a:pt x="100754" y="189186"/>
                </a:cubicBezTo>
                <a:cubicBezTo>
                  <a:pt x="132286" y="141889"/>
                  <a:pt x="127030" y="136635"/>
                  <a:pt x="179582" y="110359"/>
                </a:cubicBezTo>
                <a:cubicBezTo>
                  <a:pt x="194446" y="102927"/>
                  <a:pt x="192720" y="110359"/>
                  <a:pt x="195347" y="110359"/>
                </a:cubicBezTo>
                <a:close/>
              </a:path>
            </a:pathLst>
          </a:custGeom>
          <a:solidFill>
            <a:schemeClr val="bg1">
              <a:lumMod val="75000"/>
              <a:alpha val="59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203200" contourW="25400">
            <a:bevelT w="222250" h="146050"/>
            <a:bevelB w="95250" h="158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3" name="Conector reto 72"/>
          <p:cNvCxnSpPr/>
          <p:nvPr/>
        </p:nvCxnSpPr>
        <p:spPr>
          <a:xfrm flipV="1">
            <a:off x="4952605" y="4062263"/>
            <a:ext cx="0" cy="71265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Elipse 73"/>
          <p:cNvSpPr/>
          <p:nvPr/>
        </p:nvSpPr>
        <p:spPr>
          <a:xfrm>
            <a:off x="4919200" y="3990263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aixaDeTexto 75"/>
              <p:cNvSpPr txBox="1"/>
              <p:nvPr/>
            </p:nvSpPr>
            <p:spPr>
              <a:xfrm>
                <a:off x="4573795" y="4147667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6" name="CaixaDeTexto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795" y="4147667"/>
                <a:ext cx="430374" cy="46166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Elipse 76"/>
          <p:cNvSpPr/>
          <p:nvPr/>
        </p:nvSpPr>
        <p:spPr>
          <a:xfrm>
            <a:off x="4915008" y="469036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de seta reta 42"/>
          <p:cNvCxnSpPr/>
          <p:nvPr/>
        </p:nvCxnSpPr>
        <p:spPr>
          <a:xfrm flipH="1" flipV="1">
            <a:off x="4955202" y="4026264"/>
            <a:ext cx="1344004" cy="1785038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CaixaDeTexto 77"/>
              <p:cNvSpPr txBox="1"/>
              <p:nvPr/>
            </p:nvSpPr>
            <p:spPr>
              <a:xfrm>
                <a:off x="5287888" y="4782380"/>
                <a:ext cx="474361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888" y="4782380"/>
                <a:ext cx="474361" cy="391646"/>
              </a:xfrm>
              <a:prstGeom prst="rect">
                <a:avLst/>
              </a:prstGeom>
              <a:blipFill rotWithShape="1">
                <a:blip r:embed="rId17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upo 78"/>
          <p:cNvGrpSpPr/>
          <p:nvPr/>
        </p:nvGrpSpPr>
        <p:grpSpPr>
          <a:xfrm>
            <a:off x="6133939" y="5661248"/>
            <a:ext cx="324000" cy="354160"/>
            <a:chOff x="5388005" y="3300750"/>
            <a:chExt cx="2693711" cy="1784434"/>
          </a:xfrm>
        </p:grpSpPr>
        <p:cxnSp>
          <p:nvCxnSpPr>
            <p:cNvPr id="80" name="Conector reto 79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to 81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de seta reta 82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to 83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de seta reta 84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to 85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to 86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de seta reta 87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to 88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to 89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to 90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de seta reta 91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CaixaDeTexto 93"/>
              <p:cNvSpPr txBox="1"/>
              <p:nvPr/>
            </p:nvSpPr>
            <p:spPr>
              <a:xfrm>
                <a:off x="5004048" y="6385630"/>
                <a:ext cx="4087529" cy="427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𝑟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𝑧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4" name="CaixaDeTexto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6385630"/>
                <a:ext cx="4087529" cy="427746"/>
              </a:xfrm>
              <a:prstGeom prst="rect">
                <a:avLst/>
              </a:prstGeom>
              <a:blipFill rotWithShape="1">
                <a:blip r:embed="rId25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aixaDeTexto 94"/>
              <p:cNvSpPr txBox="1"/>
              <p:nvPr/>
            </p:nvSpPr>
            <p:spPr>
              <a:xfrm>
                <a:off x="4299954" y="3563724"/>
                <a:ext cx="1280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5" name="CaixaDeTexto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9954" y="3563724"/>
                <a:ext cx="1280158" cy="369332"/>
              </a:xfrm>
              <a:prstGeom prst="rect">
                <a:avLst/>
              </a:prstGeom>
              <a:blipFill rotWithShape="1">
                <a:blip r:embed="rId2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4521060" y="4681760"/>
                <a:ext cx="471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060" y="4681760"/>
                <a:ext cx="471026" cy="461665"/>
              </a:xfrm>
              <a:prstGeom prst="rect">
                <a:avLst/>
              </a:prstGeom>
              <a:blipFill rotWithShape="1">
                <a:blip r:embed="rId27"/>
                <a:stretch>
                  <a:fillRect l="-1299" b="-118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CaixaDeTexto 74"/>
          <p:cNvSpPr txBox="1"/>
          <p:nvPr/>
        </p:nvSpPr>
        <p:spPr>
          <a:xfrm>
            <a:off x="6216134" y="2898810"/>
            <a:ext cx="28923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Ou, analogamente, o distúrbio de gravidade representa a componente vertical da atração gravitacional exercida pelas fontes gravimétricas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CaixaDeTexto 96"/>
              <p:cNvSpPr txBox="1"/>
              <p:nvPr/>
            </p:nvSpPr>
            <p:spPr>
              <a:xfrm>
                <a:off x="6017493" y="5234766"/>
                <a:ext cx="1210331" cy="400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pt-B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pt-B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493" y="5234766"/>
                <a:ext cx="1210331" cy="400879"/>
              </a:xfrm>
              <a:prstGeom prst="rect">
                <a:avLst/>
              </a:prstGeom>
              <a:blipFill rotWithShape="1">
                <a:blip r:embed="rId11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CaixaDeTexto 97"/>
              <p:cNvSpPr txBox="1"/>
              <p:nvPr/>
            </p:nvSpPr>
            <p:spPr>
              <a:xfrm>
                <a:off x="6660232" y="5661248"/>
                <a:ext cx="723723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𝜌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98" name="CaixaDe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5661248"/>
                <a:ext cx="723723" cy="491417"/>
              </a:xfrm>
              <a:prstGeom prst="rect">
                <a:avLst/>
              </a:prstGeom>
              <a:blipFill rotWithShape="1">
                <a:blip r:embed="rId28"/>
                <a:stretch>
                  <a:fillRect b="-112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CaixaDeTexto 98"/>
              <p:cNvSpPr txBox="1"/>
              <p:nvPr/>
            </p:nvSpPr>
            <p:spPr>
              <a:xfrm>
                <a:off x="5324569" y="1844824"/>
                <a:ext cx="2994859" cy="10154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nary>
                            <m:naryPr>
                              <m:chr m:val="∭"/>
                              <m:limLoc m:val="undOvr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f>
                                <m:f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pt-BR" i="1">
                                  <a:latin typeface="Cambria Math"/>
                                </a:rPr>
                                <m:t>𝑑𝑣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99" name="CaixaDeTexto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569" y="1844824"/>
                <a:ext cx="2994859" cy="1015406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CaixaDeTexto 80"/>
              <p:cNvSpPr txBox="1"/>
              <p:nvPr/>
            </p:nvSpPr>
            <p:spPr>
              <a:xfrm>
                <a:off x="4964354" y="377882"/>
                <a:ext cx="4000134" cy="13229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≈</m:t>
                      </m:r>
                      <m:r>
                        <a:rPr lang="pt-BR" sz="2400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sz="2400" b="0" i="1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nary>
                            <m:naryPr>
                              <m:chr m:val="∭"/>
                              <m:limLoc m:val="undOvr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pt-BR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pt-BR" sz="24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𝑧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sz="240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0" i="1" smtClean="0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pt-BR" sz="2400" i="1">
                                  <a:latin typeface="Cambria Math"/>
                                </a:rPr>
                                <m:t>𝑑𝑣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4354" y="377882"/>
                <a:ext cx="4000134" cy="1322926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Retângulo 92"/>
              <p:cNvSpPr/>
              <p:nvPr/>
            </p:nvSpPr>
            <p:spPr>
              <a:xfrm>
                <a:off x="1426239" y="2675061"/>
                <a:ext cx="14923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3" name="Retângulo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239" y="2675061"/>
                <a:ext cx="1492332" cy="461665"/>
              </a:xfrm>
              <a:prstGeom prst="rect">
                <a:avLst/>
              </a:prstGeom>
              <a:blipFill rotWithShape="1">
                <a:blip r:embed="rId31"/>
                <a:stretch>
                  <a:fillRect t="-5263" r="-13469" b="-78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231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Blakely, R. J., 1996, Potential theory in gravity and magnetic applications: </a:t>
            </a:r>
            <a:r>
              <a:rPr lang="en-US" dirty="0" smtClean="0"/>
              <a:t>Cambridge </a:t>
            </a:r>
            <a:r>
              <a:rPr lang="pt-BR" dirty="0" err="1" smtClean="0"/>
              <a:t>University</a:t>
            </a:r>
            <a:r>
              <a:rPr lang="pt-BR" dirty="0" smtClean="0"/>
              <a:t> </a:t>
            </a:r>
            <a:r>
              <a:rPr lang="pt-BR" dirty="0"/>
              <a:t>Press</a:t>
            </a:r>
            <a:r>
              <a:rPr lang="pt-BR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023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63350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63350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350115" y="1317043"/>
                <a:ext cx="2163863" cy="487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𝛥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115" y="1317043"/>
                <a:ext cx="2163863" cy="487762"/>
              </a:xfrm>
              <a:prstGeom prst="rect">
                <a:avLst/>
              </a:prstGeom>
              <a:blipFill rotWithShape="1">
                <a:blip r:embed="rId5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/>
          <p:cNvSpPr txBox="1"/>
          <p:nvPr/>
        </p:nvSpPr>
        <p:spPr>
          <a:xfrm>
            <a:off x="2339752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Anomalia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2350115" y="44624"/>
                <a:ext cx="2163863" cy="487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𝚫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115" y="44624"/>
                <a:ext cx="2163863" cy="487762"/>
              </a:xfrm>
              <a:prstGeom prst="rect">
                <a:avLst/>
              </a:prstGeom>
              <a:blipFill rotWithShape="1">
                <a:blip r:embed="rId6"/>
                <a:stretch>
                  <a:fillRect l="-282"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ixaDeTexto 8"/>
          <p:cNvSpPr txBox="1"/>
          <p:nvPr/>
        </p:nvSpPr>
        <p:spPr>
          <a:xfrm>
            <a:off x="2339752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anomalia de gravidade</a:t>
            </a:r>
            <a:endParaRPr lang="pt-BR" dirty="0"/>
          </a:p>
        </p:txBody>
      </p:sp>
      <p:cxnSp>
        <p:nvCxnSpPr>
          <p:cNvPr id="34" name="Conector reto 33"/>
          <p:cNvCxnSpPr/>
          <p:nvPr/>
        </p:nvCxnSpPr>
        <p:spPr>
          <a:xfrm rot="240000" flipV="1">
            <a:off x="8479186" y="3675766"/>
            <a:ext cx="3276" cy="648000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7380312" y="4581128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312" y="4581128"/>
                <a:ext cx="451855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Elipse 35"/>
          <p:cNvSpPr/>
          <p:nvPr/>
        </p:nvSpPr>
        <p:spPr>
          <a:xfrm>
            <a:off x="4675421" y="4141943"/>
            <a:ext cx="3492000" cy="2628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Forma livre 36"/>
          <p:cNvSpPr/>
          <p:nvPr/>
        </p:nvSpPr>
        <p:spPr>
          <a:xfrm flipH="1">
            <a:off x="4644008" y="4117640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8" name="Conector reto 37"/>
          <p:cNvCxnSpPr/>
          <p:nvPr/>
        </p:nvCxnSpPr>
        <p:spPr>
          <a:xfrm flipV="1">
            <a:off x="6413201" y="3483252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/>
              <p:cNvSpPr txBox="1"/>
              <p:nvPr/>
            </p:nvSpPr>
            <p:spPr>
              <a:xfrm>
                <a:off x="6017221" y="3298045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9" name="CaixaDe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221" y="3298045"/>
                <a:ext cx="379463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Elipse 39"/>
          <p:cNvSpPr/>
          <p:nvPr/>
        </p:nvSpPr>
        <p:spPr>
          <a:xfrm>
            <a:off x="7606190" y="450912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/>
              <p:cNvSpPr txBox="1"/>
              <p:nvPr/>
            </p:nvSpPr>
            <p:spPr>
              <a:xfrm>
                <a:off x="5964636" y="5304977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1" name="CaixaDe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4636" y="5304977"/>
                <a:ext cx="469487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Elipse 41"/>
          <p:cNvSpPr/>
          <p:nvPr/>
        </p:nvSpPr>
        <p:spPr>
          <a:xfrm>
            <a:off x="6367806" y="5411568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reto 42"/>
          <p:cNvCxnSpPr/>
          <p:nvPr/>
        </p:nvCxnSpPr>
        <p:spPr>
          <a:xfrm flipV="1">
            <a:off x="6413200" y="5449443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Arco 44"/>
          <p:cNvSpPr/>
          <p:nvPr/>
        </p:nvSpPr>
        <p:spPr>
          <a:xfrm>
            <a:off x="6144716" y="3624177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6554158" y="3307570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4158" y="3307570"/>
                <a:ext cx="358560" cy="307777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Forma livre 64"/>
          <p:cNvSpPr/>
          <p:nvPr/>
        </p:nvSpPr>
        <p:spPr>
          <a:xfrm rot="561971">
            <a:off x="7896225" y="3666620"/>
            <a:ext cx="1162050" cy="143205"/>
          </a:xfrm>
          <a:custGeom>
            <a:avLst/>
            <a:gdLst>
              <a:gd name="connsiteX0" fmla="*/ 0 w 1162050"/>
              <a:gd name="connsiteY0" fmla="*/ 134040 h 143205"/>
              <a:gd name="connsiteX1" fmla="*/ 171450 w 1162050"/>
              <a:gd name="connsiteY1" fmla="*/ 134040 h 143205"/>
              <a:gd name="connsiteX2" fmla="*/ 419100 w 1162050"/>
              <a:gd name="connsiteY2" fmla="*/ 38790 h 143205"/>
              <a:gd name="connsiteX3" fmla="*/ 762000 w 1162050"/>
              <a:gd name="connsiteY3" fmla="*/ 690 h 143205"/>
              <a:gd name="connsiteX4" fmla="*/ 1009650 w 1162050"/>
              <a:gd name="connsiteY4" fmla="*/ 67365 h 143205"/>
              <a:gd name="connsiteX5" fmla="*/ 1162050 w 1162050"/>
              <a:gd name="connsiteY5" fmla="*/ 124515 h 143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2050" h="143205">
                <a:moveTo>
                  <a:pt x="0" y="134040"/>
                </a:moveTo>
                <a:cubicBezTo>
                  <a:pt x="50800" y="141977"/>
                  <a:pt x="101600" y="149915"/>
                  <a:pt x="171450" y="134040"/>
                </a:cubicBezTo>
                <a:cubicBezTo>
                  <a:pt x="241300" y="118165"/>
                  <a:pt x="320675" y="61015"/>
                  <a:pt x="419100" y="38790"/>
                </a:cubicBezTo>
                <a:cubicBezTo>
                  <a:pt x="517525" y="16565"/>
                  <a:pt x="663575" y="-4072"/>
                  <a:pt x="762000" y="690"/>
                </a:cubicBezTo>
                <a:cubicBezTo>
                  <a:pt x="860425" y="5452"/>
                  <a:pt x="942975" y="46728"/>
                  <a:pt x="1009650" y="67365"/>
                </a:cubicBezTo>
                <a:cubicBezTo>
                  <a:pt x="1076325" y="88002"/>
                  <a:pt x="1119187" y="106258"/>
                  <a:pt x="1162050" y="124515"/>
                </a:cubicBez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Elipse 65"/>
          <p:cNvSpPr/>
          <p:nvPr/>
        </p:nvSpPr>
        <p:spPr>
          <a:xfrm>
            <a:off x="8481576" y="3655648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Forma livre 66"/>
          <p:cNvSpPr/>
          <p:nvPr/>
        </p:nvSpPr>
        <p:spPr>
          <a:xfrm rot="279743">
            <a:off x="7944195" y="4005064"/>
            <a:ext cx="1057275" cy="133512"/>
          </a:xfrm>
          <a:custGeom>
            <a:avLst/>
            <a:gdLst>
              <a:gd name="connsiteX0" fmla="*/ 1057275 w 1057275"/>
              <a:gd name="connsiteY0" fmla="*/ 133512 h 133512"/>
              <a:gd name="connsiteX1" fmla="*/ 685800 w 1057275"/>
              <a:gd name="connsiteY1" fmla="*/ 28737 h 133512"/>
              <a:gd name="connsiteX2" fmla="*/ 304800 w 1057275"/>
              <a:gd name="connsiteY2" fmla="*/ 162 h 133512"/>
              <a:gd name="connsiteX3" fmla="*/ 0 w 1057275"/>
              <a:gd name="connsiteY3" fmla="*/ 19212 h 133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7275" h="133512">
                <a:moveTo>
                  <a:pt x="1057275" y="133512"/>
                </a:moveTo>
                <a:cubicBezTo>
                  <a:pt x="934243" y="92237"/>
                  <a:pt x="811212" y="50962"/>
                  <a:pt x="685800" y="28737"/>
                </a:cubicBezTo>
                <a:cubicBezTo>
                  <a:pt x="560387" y="6512"/>
                  <a:pt x="419100" y="1749"/>
                  <a:pt x="304800" y="162"/>
                </a:cubicBezTo>
                <a:cubicBezTo>
                  <a:pt x="190500" y="-1426"/>
                  <a:pt x="95250" y="8893"/>
                  <a:pt x="0" y="19212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Forma livre 67"/>
          <p:cNvSpPr/>
          <p:nvPr/>
        </p:nvSpPr>
        <p:spPr>
          <a:xfrm>
            <a:off x="7962900" y="4303668"/>
            <a:ext cx="1047750" cy="76200"/>
          </a:xfrm>
          <a:custGeom>
            <a:avLst/>
            <a:gdLst>
              <a:gd name="connsiteX0" fmla="*/ 1047750 w 1047750"/>
              <a:gd name="connsiteY0" fmla="*/ 76200 h 76200"/>
              <a:gd name="connsiteX1" fmla="*/ 533400 w 1047750"/>
              <a:gd name="connsiteY1" fmla="*/ 19050 h 76200"/>
              <a:gd name="connsiteX2" fmla="*/ 0 w 1047750"/>
              <a:gd name="connsiteY2" fmla="*/ 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7750" h="76200">
                <a:moveTo>
                  <a:pt x="1047750" y="76200"/>
                </a:moveTo>
                <a:cubicBezTo>
                  <a:pt x="877887" y="53975"/>
                  <a:pt x="708025" y="31750"/>
                  <a:pt x="533400" y="19050"/>
                </a:cubicBezTo>
                <a:cubicBezTo>
                  <a:pt x="358775" y="6350"/>
                  <a:pt x="179387" y="3175"/>
                  <a:pt x="0" y="0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aixaDeTexto 68"/>
              <p:cNvSpPr txBox="1"/>
              <p:nvPr/>
            </p:nvSpPr>
            <p:spPr>
              <a:xfrm>
                <a:off x="8444574" y="3409255"/>
                <a:ext cx="3397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9" name="CaixaDeTexto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4574" y="3409255"/>
                <a:ext cx="339708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Conector de seta reta 69"/>
          <p:cNvCxnSpPr/>
          <p:nvPr/>
        </p:nvCxnSpPr>
        <p:spPr>
          <a:xfrm rot="300000" flipH="1">
            <a:off x="8435998" y="3673368"/>
            <a:ext cx="54006" cy="2649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/>
          <p:cNvCxnSpPr/>
          <p:nvPr/>
        </p:nvCxnSpPr>
        <p:spPr>
          <a:xfrm rot="180000">
            <a:off x="8495438" y="3674804"/>
            <a:ext cx="0" cy="26353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tângulo 71"/>
              <p:cNvSpPr/>
              <p:nvPr/>
            </p:nvSpPr>
            <p:spPr>
              <a:xfrm>
                <a:off x="8121536" y="3603737"/>
                <a:ext cx="42338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2" name="Retângulo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536" y="3603737"/>
                <a:ext cx="423385" cy="307777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tângulo 72"/>
              <p:cNvSpPr/>
              <p:nvPr/>
            </p:nvSpPr>
            <p:spPr>
              <a:xfrm>
                <a:off x="8423430" y="3645024"/>
                <a:ext cx="42120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3" name="Retângulo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430" y="3645024"/>
                <a:ext cx="421205" cy="307777"/>
              </a:xfrm>
              <a:prstGeom prst="rect">
                <a:avLst/>
              </a:prstGeom>
              <a:blipFill rotWithShape="1">
                <a:blip r:embed="rId13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Elipse 73"/>
          <p:cNvSpPr/>
          <p:nvPr/>
        </p:nvSpPr>
        <p:spPr>
          <a:xfrm>
            <a:off x="8460432" y="3995494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Elipse 74"/>
          <p:cNvSpPr/>
          <p:nvPr/>
        </p:nvSpPr>
        <p:spPr>
          <a:xfrm>
            <a:off x="8444574" y="4298382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aixaDeTexto 75"/>
              <p:cNvSpPr txBox="1"/>
              <p:nvPr/>
            </p:nvSpPr>
            <p:spPr>
              <a:xfrm>
                <a:off x="8405787" y="3980033"/>
                <a:ext cx="3988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6" name="CaixaDeTexto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5787" y="3980033"/>
                <a:ext cx="398827" cy="307777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aixaDeTexto 76"/>
              <p:cNvSpPr txBox="1"/>
              <p:nvPr/>
            </p:nvSpPr>
            <p:spPr>
              <a:xfrm>
                <a:off x="8403889" y="4284648"/>
                <a:ext cx="3518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7" name="CaixaDeTexto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3889" y="4284648"/>
                <a:ext cx="351828" cy="307777"/>
              </a:xfrm>
              <a:prstGeom prst="rect">
                <a:avLst/>
              </a:prstGeom>
              <a:blipFill rotWithShape="1">
                <a:blip r:embed="rId15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Conector de seta reta 77"/>
          <p:cNvCxnSpPr/>
          <p:nvPr/>
        </p:nvCxnSpPr>
        <p:spPr>
          <a:xfrm flipH="1">
            <a:off x="8424303" y="4012264"/>
            <a:ext cx="54006" cy="2649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tângulo 78"/>
              <p:cNvSpPr/>
              <p:nvPr/>
            </p:nvSpPr>
            <p:spPr>
              <a:xfrm>
                <a:off x="8105678" y="3923883"/>
                <a:ext cx="42338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9" name="Retângulo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5678" y="3923883"/>
                <a:ext cx="423385" cy="307777"/>
              </a:xfrm>
              <a:prstGeom prst="rect">
                <a:avLst/>
              </a:prstGeom>
              <a:blipFill rotWithShape="1">
                <a:blip r:embed="rId16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onector de seta reta 79"/>
          <p:cNvCxnSpPr/>
          <p:nvPr/>
        </p:nvCxnSpPr>
        <p:spPr>
          <a:xfrm rot="180000">
            <a:off x="8456757" y="4314480"/>
            <a:ext cx="0" cy="26353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tângulo 80"/>
              <p:cNvSpPr/>
              <p:nvPr/>
            </p:nvSpPr>
            <p:spPr>
              <a:xfrm>
                <a:off x="8083230" y="4258091"/>
                <a:ext cx="428066" cy="3230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81" name="Retângulo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3230" y="4258091"/>
                <a:ext cx="428066" cy="323037"/>
              </a:xfrm>
              <a:prstGeom prst="rect">
                <a:avLst/>
              </a:prstGeom>
              <a:blipFill rotWithShape="1">
                <a:blip r:embed="rId17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CaixaDeTexto 81"/>
          <p:cNvSpPr txBox="1"/>
          <p:nvPr/>
        </p:nvSpPr>
        <p:spPr>
          <a:xfrm>
            <a:off x="7740352" y="4150479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E</a:t>
            </a:r>
            <a:endParaRPr lang="pt-BR" sz="1400" dirty="0"/>
          </a:p>
        </p:txBody>
      </p:sp>
      <p:sp>
        <p:nvSpPr>
          <p:cNvPr id="83" name="CaixaDeTexto 82"/>
          <p:cNvSpPr txBox="1"/>
          <p:nvPr/>
        </p:nvSpPr>
        <p:spPr>
          <a:xfrm>
            <a:off x="7717636" y="3828501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G</a:t>
            </a:r>
            <a:endParaRPr lang="pt-BR" sz="1400" dirty="0"/>
          </a:p>
        </p:txBody>
      </p:sp>
      <p:sp>
        <p:nvSpPr>
          <p:cNvPr id="84" name="CaixaDeTexto 83"/>
          <p:cNvSpPr txBox="1"/>
          <p:nvPr/>
        </p:nvSpPr>
        <p:spPr>
          <a:xfrm>
            <a:off x="7606908" y="3553271"/>
            <a:ext cx="3533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ST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27481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63350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63350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350115" y="1317043"/>
                <a:ext cx="2163863" cy="487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𝛥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115" y="1317043"/>
                <a:ext cx="2163863" cy="487762"/>
              </a:xfrm>
              <a:prstGeom prst="rect">
                <a:avLst/>
              </a:prstGeom>
              <a:blipFill rotWithShape="1">
                <a:blip r:embed="rId4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/>
          <p:cNvSpPr txBox="1"/>
          <p:nvPr/>
        </p:nvSpPr>
        <p:spPr>
          <a:xfrm>
            <a:off x="2339752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Anomalia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2350115" y="44624"/>
                <a:ext cx="2163863" cy="487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𝚫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115" y="44624"/>
                <a:ext cx="2163863" cy="487762"/>
              </a:xfrm>
              <a:prstGeom prst="rect">
                <a:avLst/>
              </a:prstGeom>
              <a:blipFill rotWithShape="1">
                <a:blip r:embed="rId5"/>
                <a:stretch>
                  <a:fillRect l="-282"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ixaDeTexto 8"/>
          <p:cNvSpPr txBox="1"/>
          <p:nvPr/>
        </p:nvSpPr>
        <p:spPr>
          <a:xfrm>
            <a:off x="2339752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anomalia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40325" y="2971068"/>
                <a:ext cx="125072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5" y="2971068"/>
                <a:ext cx="1250727" cy="376193"/>
              </a:xfrm>
              <a:prstGeom prst="rect">
                <a:avLst/>
              </a:prstGeom>
              <a:blipFill rotWithShape="1">
                <a:blip r:embed="rId6"/>
                <a:stretch>
                  <a:fillRect t="-8065" r="-18537" b="-48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/>
              <p:cNvSpPr txBox="1"/>
              <p:nvPr/>
            </p:nvSpPr>
            <p:spPr>
              <a:xfrm>
                <a:off x="342026" y="3319720"/>
                <a:ext cx="1617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26" y="3319720"/>
                <a:ext cx="1617302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2666278" y="2978368"/>
                <a:ext cx="1244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278" y="2978368"/>
                <a:ext cx="1244764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2985668" y="3323590"/>
                <a:ext cx="1586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668" y="3323590"/>
                <a:ext cx="1586332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ixaDeTexto 13"/>
          <p:cNvSpPr txBox="1"/>
          <p:nvPr/>
        </p:nvSpPr>
        <p:spPr>
          <a:xfrm>
            <a:off x="35496" y="2680811"/>
            <a:ext cx="1902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gravidade normal</a:t>
            </a:r>
            <a:endParaRPr lang="pt-BR" sz="14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656082" y="2680811"/>
            <a:ext cx="1339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gravidade</a:t>
            </a:r>
            <a:endParaRPr lang="pt-BR" sz="1400" dirty="0"/>
          </a:p>
        </p:txBody>
      </p:sp>
      <p:cxnSp>
        <p:nvCxnSpPr>
          <p:cNvPr id="16" name="Conector reto 15"/>
          <p:cNvCxnSpPr/>
          <p:nvPr/>
        </p:nvCxnSpPr>
        <p:spPr>
          <a:xfrm rot="240000" flipV="1">
            <a:off x="8479186" y="3675766"/>
            <a:ext cx="3276" cy="648000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7380312" y="4581128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312" y="4581128"/>
                <a:ext cx="451855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Elipse 17"/>
          <p:cNvSpPr/>
          <p:nvPr/>
        </p:nvSpPr>
        <p:spPr>
          <a:xfrm>
            <a:off x="4675421" y="4141943"/>
            <a:ext cx="3492000" cy="2628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Forma livre 18"/>
          <p:cNvSpPr/>
          <p:nvPr/>
        </p:nvSpPr>
        <p:spPr>
          <a:xfrm flipH="1">
            <a:off x="4644008" y="4117640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" name="Conector reto 19"/>
          <p:cNvCxnSpPr/>
          <p:nvPr/>
        </p:nvCxnSpPr>
        <p:spPr>
          <a:xfrm flipV="1">
            <a:off x="6413201" y="3483252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6017221" y="3298045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221" y="3298045"/>
                <a:ext cx="379463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Elipse 21"/>
          <p:cNvSpPr/>
          <p:nvPr/>
        </p:nvSpPr>
        <p:spPr>
          <a:xfrm>
            <a:off x="7606190" y="450912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5964636" y="5304977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4636" y="5304977"/>
                <a:ext cx="469487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Elipse 23"/>
          <p:cNvSpPr/>
          <p:nvPr/>
        </p:nvSpPr>
        <p:spPr>
          <a:xfrm>
            <a:off x="6367806" y="5411568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5" name="Conector reto 24"/>
          <p:cNvCxnSpPr/>
          <p:nvPr/>
        </p:nvCxnSpPr>
        <p:spPr>
          <a:xfrm flipV="1">
            <a:off x="6413200" y="5449443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co 25"/>
          <p:cNvSpPr/>
          <p:nvPr/>
        </p:nvSpPr>
        <p:spPr>
          <a:xfrm>
            <a:off x="6144716" y="3624177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6554158" y="3307570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4158" y="3307570"/>
                <a:ext cx="358560" cy="307777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Forma livre 27"/>
          <p:cNvSpPr/>
          <p:nvPr/>
        </p:nvSpPr>
        <p:spPr>
          <a:xfrm rot="561971">
            <a:off x="7896225" y="3666620"/>
            <a:ext cx="1162050" cy="143205"/>
          </a:xfrm>
          <a:custGeom>
            <a:avLst/>
            <a:gdLst>
              <a:gd name="connsiteX0" fmla="*/ 0 w 1162050"/>
              <a:gd name="connsiteY0" fmla="*/ 134040 h 143205"/>
              <a:gd name="connsiteX1" fmla="*/ 171450 w 1162050"/>
              <a:gd name="connsiteY1" fmla="*/ 134040 h 143205"/>
              <a:gd name="connsiteX2" fmla="*/ 419100 w 1162050"/>
              <a:gd name="connsiteY2" fmla="*/ 38790 h 143205"/>
              <a:gd name="connsiteX3" fmla="*/ 762000 w 1162050"/>
              <a:gd name="connsiteY3" fmla="*/ 690 h 143205"/>
              <a:gd name="connsiteX4" fmla="*/ 1009650 w 1162050"/>
              <a:gd name="connsiteY4" fmla="*/ 67365 h 143205"/>
              <a:gd name="connsiteX5" fmla="*/ 1162050 w 1162050"/>
              <a:gd name="connsiteY5" fmla="*/ 124515 h 143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2050" h="143205">
                <a:moveTo>
                  <a:pt x="0" y="134040"/>
                </a:moveTo>
                <a:cubicBezTo>
                  <a:pt x="50800" y="141977"/>
                  <a:pt x="101600" y="149915"/>
                  <a:pt x="171450" y="134040"/>
                </a:cubicBezTo>
                <a:cubicBezTo>
                  <a:pt x="241300" y="118165"/>
                  <a:pt x="320675" y="61015"/>
                  <a:pt x="419100" y="38790"/>
                </a:cubicBezTo>
                <a:cubicBezTo>
                  <a:pt x="517525" y="16565"/>
                  <a:pt x="663575" y="-4072"/>
                  <a:pt x="762000" y="690"/>
                </a:cubicBezTo>
                <a:cubicBezTo>
                  <a:pt x="860425" y="5452"/>
                  <a:pt x="942975" y="46728"/>
                  <a:pt x="1009650" y="67365"/>
                </a:cubicBezTo>
                <a:cubicBezTo>
                  <a:pt x="1076325" y="88002"/>
                  <a:pt x="1119187" y="106258"/>
                  <a:pt x="1162050" y="124515"/>
                </a:cubicBez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>
            <a:off x="8481576" y="3655648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Forma livre 29"/>
          <p:cNvSpPr/>
          <p:nvPr/>
        </p:nvSpPr>
        <p:spPr>
          <a:xfrm rot="279743">
            <a:off x="7944195" y="4005064"/>
            <a:ext cx="1057275" cy="133512"/>
          </a:xfrm>
          <a:custGeom>
            <a:avLst/>
            <a:gdLst>
              <a:gd name="connsiteX0" fmla="*/ 1057275 w 1057275"/>
              <a:gd name="connsiteY0" fmla="*/ 133512 h 133512"/>
              <a:gd name="connsiteX1" fmla="*/ 685800 w 1057275"/>
              <a:gd name="connsiteY1" fmla="*/ 28737 h 133512"/>
              <a:gd name="connsiteX2" fmla="*/ 304800 w 1057275"/>
              <a:gd name="connsiteY2" fmla="*/ 162 h 133512"/>
              <a:gd name="connsiteX3" fmla="*/ 0 w 1057275"/>
              <a:gd name="connsiteY3" fmla="*/ 19212 h 133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7275" h="133512">
                <a:moveTo>
                  <a:pt x="1057275" y="133512"/>
                </a:moveTo>
                <a:cubicBezTo>
                  <a:pt x="934243" y="92237"/>
                  <a:pt x="811212" y="50962"/>
                  <a:pt x="685800" y="28737"/>
                </a:cubicBezTo>
                <a:cubicBezTo>
                  <a:pt x="560387" y="6512"/>
                  <a:pt x="419100" y="1749"/>
                  <a:pt x="304800" y="162"/>
                </a:cubicBezTo>
                <a:cubicBezTo>
                  <a:pt x="190500" y="-1426"/>
                  <a:pt x="95250" y="8893"/>
                  <a:pt x="0" y="19212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Forma livre 30"/>
          <p:cNvSpPr/>
          <p:nvPr/>
        </p:nvSpPr>
        <p:spPr>
          <a:xfrm>
            <a:off x="7962900" y="4303668"/>
            <a:ext cx="1047750" cy="76200"/>
          </a:xfrm>
          <a:custGeom>
            <a:avLst/>
            <a:gdLst>
              <a:gd name="connsiteX0" fmla="*/ 1047750 w 1047750"/>
              <a:gd name="connsiteY0" fmla="*/ 76200 h 76200"/>
              <a:gd name="connsiteX1" fmla="*/ 533400 w 1047750"/>
              <a:gd name="connsiteY1" fmla="*/ 19050 h 76200"/>
              <a:gd name="connsiteX2" fmla="*/ 0 w 1047750"/>
              <a:gd name="connsiteY2" fmla="*/ 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7750" h="76200">
                <a:moveTo>
                  <a:pt x="1047750" y="76200"/>
                </a:moveTo>
                <a:cubicBezTo>
                  <a:pt x="877887" y="53975"/>
                  <a:pt x="708025" y="31750"/>
                  <a:pt x="533400" y="19050"/>
                </a:cubicBezTo>
                <a:cubicBezTo>
                  <a:pt x="358775" y="6350"/>
                  <a:pt x="179387" y="3175"/>
                  <a:pt x="0" y="0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8444574" y="3409255"/>
                <a:ext cx="3397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4574" y="3409255"/>
                <a:ext cx="339708" cy="307777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rot="300000" flipH="1">
            <a:off x="8435998" y="3673368"/>
            <a:ext cx="54006" cy="2649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 rot="180000">
            <a:off x="8495438" y="3674804"/>
            <a:ext cx="0" cy="26353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tângulo 34"/>
              <p:cNvSpPr/>
              <p:nvPr/>
            </p:nvSpPr>
            <p:spPr>
              <a:xfrm>
                <a:off x="8121536" y="3603737"/>
                <a:ext cx="42338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5" name="Retângul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536" y="3603737"/>
                <a:ext cx="423385" cy="307777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tângulo 35"/>
              <p:cNvSpPr/>
              <p:nvPr/>
            </p:nvSpPr>
            <p:spPr>
              <a:xfrm>
                <a:off x="8423430" y="3645024"/>
                <a:ext cx="42120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6" name="Retângulo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430" y="3645024"/>
                <a:ext cx="421205" cy="307777"/>
              </a:xfrm>
              <a:prstGeom prst="rect">
                <a:avLst/>
              </a:prstGeom>
              <a:blipFill rotWithShape="1">
                <a:blip r:embed="rId16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Elipse 36"/>
          <p:cNvSpPr/>
          <p:nvPr/>
        </p:nvSpPr>
        <p:spPr>
          <a:xfrm>
            <a:off x="8460432" y="3995494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/>
          <p:cNvSpPr/>
          <p:nvPr/>
        </p:nvSpPr>
        <p:spPr>
          <a:xfrm>
            <a:off x="8444574" y="4298382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/>
              <p:cNvSpPr txBox="1"/>
              <p:nvPr/>
            </p:nvSpPr>
            <p:spPr>
              <a:xfrm>
                <a:off x="8405787" y="3980033"/>
                <a:ext cx="3988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9" name="CaixaDe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5787" y="3980033"/>
                <a:ext cx="398827" cy="307777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/>
              <p:cNvSpPr txBox="1"/>
              <p:nvPr/>
            </p:nvSpPr>
            <p:spPr>
              <a:xfrm>
                <a:off x="8403889" y="4284648"/>
                <a:ext cx="3518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3889" y="4284648"/>
                <a:ext cx="351828" cy="307777"/>
              </a:xfrm>
              <a:prstGeom prst="rect">
                <a:avLst/>
              </a:prstGeom>
              <a:blipFill rotWithShape="1">
                <a:blip r:embed="rId18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ector de seta reta 40"/>
          <p:cNvCxnSpPr/>
          <p:nvPr/>
        </p:nvCxnSpPr>
        <p:spPr>
          <a:xfrm flipH="1">
            <a:off x="8424303" y="4012264"/>
            <a:ext cx="54006" cy="2649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tângulo 41"/>
              <p:cNvSpPr/>
              <p:nvPr/>
            </p:nvSpPr>
            <p:spPr>
              <a:xfrm>
                <a:off x="8105678" y="3923883"/>
                <a:ext cx="42338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2" name="Retângulo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5678" y="3923883"/>
                <a:ext cx="423385" cy="307777"/>
              </a:xfrm>
              <a:prstGeom prst="rect">
                <a:avLst/>
              </a:prstGeom>
              <a:blipFill rotWithShape="1">
                <a:blip r:embed="rId19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ector de seta reta 42"/>
          <p:cNvCxnSpPr/>
          <p:nvPr/>
        </p:nvCxnSpPr>
        <p:spPr>
          <a:xfrm rot="180000">
            <a:off x="8456757" y="4314480"/>
            <a:ext cx="0" cy="26353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tângulo 43"/>
              <p:cNvSpPr/>
              <p:nvPr/>
            </p:nvSpPr>
            <p:spPr>
              <a:xfrm>
                <a:off x="8083230" y="4258091"/>
                <a:ext cx="428066" cy="3230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4" name="Retângulo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3230" y="4258091"/>
                <a:ext cx="428066" cy="323037"/>
              </a:xfrm>
              <a:prstGeom prst="rect">
                <a:avLst/>
              </a:prstGeom>
              <a:blipFill rotWithShape="1">
                <a:blip r:embed="rId20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CaixaDeTexto 44"/>
          <p:cNvSpPr txBox="1"/>
          <p:nvPr/>
        </p:nvSpPr>
        <p:spPr>
          <a:xfrm>
            <a:off x="7740352" y="4150479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E</a:t>
            </a:r>
            <a:endParaRPr lang="pt-BR" sz="1400" dirty="0"/>
          </a:p>
        </p:txBody>
      </p:sp>
      <p:sp>
        <p:nvSpPr>
          <p:cNvPr id="46" name="CaixaDeTexto 45"/>
          <p:cNvSpPr txBox="1"/>
          <p:nvPr/>
        </p:nvSpPr>
        <p:spPr>
          <a:xfrm>
            <a:off x="7717636" y="3828501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G</a:t>
            </a:r>
            <a:endParaRPr lang="pt-BR" sz="1400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7606908" y="3553271"/>
            <a:ext cx="3533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ST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412695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63350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63350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350115" y="1317043"/>
                <a:ext cx="2163863" cy="487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𝛥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115" y="1317043"/>
                <a:ext cx="2163863" cy="487762"/>
              </a:xfrm>
              <a:prstGeom prst="rect">
                <a:avLst/>
              </a:prstGeom>
              <a:blipFill rotWithShape="1">
                <a:blip r:embed="rId4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/>
          <p:cNvSpPr txBox="1"/>
          <p:nvPr/>
        </p:nvSpPr>
        <p:spPr>
          <a:xfrm>
            <a:off x="2339752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Anomalia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2350115" y="44624"/>
                <a:ext cx="2163863" cy="487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𝚫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115" y="44624"/>
                <a:ext cx="2163863" cy="487762"/>
              </a:xfrm>
              <a:prstGeom prst="rect">
                <a:avLst/>
              </a:prstGeom>
              <a:blipFill rotWithShape="1">
                <a:blip r:embed="rId5"/>
                <a:stretch>
                  <a:fillRect l="-282"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ixaDeTexto 8"/>
          <p:cNvSpPr txBox="1"/>
          <p:nvPr/>
        </p:nvSpPr>
        <p:spPr>
          <a:xfrm>
            <a:off x="2339752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anomalia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40325" y="2971068"/>
                <a:ext cx="125072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5" y="2971068"/>
                <a:ext cx="1250727" cy="376193"/>
              </a:xfrm>
              <a:prstGeom prst="rect">
                <a:avLst/>
              </a:prstGeom>
              <a:blipFill rotWithShape="1">
                <a:blip r:embed="rId6"/>
                <a:stretch>
                  <a:fillRect t="-8065" r="-18537" b="-48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/>
              <p:cNvSpPr txBox="1"/>
              <p:nvPr/>
            </p:nvSpPr>
            <p:spPr>
              <a:xfrm>
                <a:off x="342026" y="3319720"/>
                <a:ext cx="1617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26" y="3319720"/>
                <a:ext cx="1617302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2666278" y="2978368"/>
                <a:ext cx="1244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278" y="2978368"/>
                <a:ext cx="1244764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2985668" y="3323590"/>
                <a:ext cx="1586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668" y="3323590"/>
                <a:ext cx="1586332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ixaDeTexto 13"/>
          <p:cNvSpPr txBox="1"/>
          <p:nvPr/>
        </p:nvSpPr>
        <p:spPr>
          <a:xfrm>
            <a:off x="35496" y="2680811"/>
            <a:ext cx="1902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gravidade normal</a:t>
            </a:r>
            <a:endParaRPr lang="pt-BR" sz="14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656082" y="2680811"/>
            <a:ext cx="1339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gravidade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2599158" y="4177165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158" y="4177165"/>
                <a:ext cx="1665776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2656082" y="5922489"/>
                <a:ext cx="1813637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6082" y="5922489"/>
                <a:ext cx="1813637" cy="81887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138949" y="4170304"/>
                <a:ext cx="169674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949" y="4170304"/>
                <a:ext cx="1696747" cy="376193"/>
              </a:xfrm>
              <a:prstGeom prst="rect">
                <a:avLst/>
              </a:prstGeom>
              <a:blipFill rotWithShape="1">
                <a:blip r:embed="rId12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1115616" y="4906296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4906296"/>
                <a:ext cx="2357825" cy="610936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59305" y="5922489"/>
                <a:ext cx="1844608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5" y="5922489"/>
                <a:ext cx="1844608" cy="81887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aixaDeTexto 22"/>
          <p:cNvSpPr txBox="1"/>
          <p:nvPr/>
        </p:nvSpPr>
        <p:spPr>
          <a:xfrm>
            <a:off x="11038" y="3862527"/>
            <a:ext cx="24007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de gravidade normal</a:t>
            </a:r>
            <a:endParaRPr lang="pt-BR" sz="14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2513012" y="3862526"/>
            <a:ext cx="1838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de gravidade</a:t>
            </a:r>
            <a:endParaRPr lang="pt-BR" sz="14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1425880" y="4633391"/>
            <a:ext cx="1647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centrífugo</a:t>
            </a:r>
            <a:endParaRPr lang="pt-BR" sz="14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2699792" y="5706465"/>
            <a:ext cx="1827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gravitacional</a:t>
            </a:r>
            <a:endParaRPr lang="pt-BR" sz="14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6136" y="5706465"/>
            <a:ext cx="239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gravitacional normal</a:t>
            </a:r>
            <a:endParaRPr lang="pt-BR" sz="1400" dirty="0"/>
          </a:p>
        </p:txBody>
      </p:sp>
      <p:cxnSp>
        <p:nvCxnSpPr>
          <p:cNvPr id="28" name="Conector reto 27"/>
          <p:cNvCxnSpPr/>
          <p:nvPr/>
        </p:nvCxnSpPr>
        <p:spPr>
          <a:xfrm rot="240000" flipV="1">
            <a:off x="8479186" y="3675766"/>
            <a:ext cx="3276" cy="648000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7380312" y="4581128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312" y="4581128"/>
                <a:ext cx="451855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Elipse 29"/>
          <p:cNvSpPr/>
          <p:nvPr/>
        </p:nvSpPr>
        <p:spPr>
          <a:xfrm>
            <a:off x="4675421" y="4141943"/>
            <a:ext cx="3492000" cy="2628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Forma livre 30"/>
          <p:cNvSpPr/>
          <p:nvPr/>
        </p:nvSpPr>
        <p:spPr>
          <a:xfrm flipH="1">
            <a:off x="4644008" y="4117640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Conector reto 31"/>
          <p:cNvCxnSpPr/>
          <p:nvPr/>
        </p:nvCxnSpPr>
        <p:spPr>
          <a:xfrm flipV="1">
            <a:off x="6413201" y="3483252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6017221" y="3298045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221" y="3298045"/>
                <a:ext cx="379463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7606190" y="450912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5964636" y="5304977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4636" y="5304977"/>
                <a:ext cx="469487" cy="46166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Elipse 35"/>
          <p:cNvSpPr/>
          <p:nvPr/>
        </p:nvSpPr>
        <p:spPr>
          <a:xfrm>
            <a:off x="6367806" y="5411568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7" name="Conector reto 36"/>
          <p:cNvCxnSpPr/>
          <p:nvPr/>
        </p:nvCxnSpPr>
        <p:spPr>
          <a:xfrm flipV="1">
            <a:off x="6413200" y="5449443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/>
          <p:cNvCxnSpPr/>
          <p:nvPr/>
        </p:nvCxnSpPr>
        <p:spPr>
          <a:xfrm flipH="1">
            <a:off x="6421806" y="4545931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rco 38"/>
          <p:cNvSpPr/>
          <p:nvPr/>
        </p:nvSpPr>
        <p:spPr>
          <a:xfrm>
            <a:off x="6144716" y="3624177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/>
              <p:cNvSpPr txBox="1"/>
              <p:nvPr/>
            </p:nvSpPr>
            <p:spPr>
              <a:xfrm>
                <a:off x="6554158" y="3307570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4158" y="3307570"/>
                <a:ext cx="358560" cy="307777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/>
              <p:cNvSpPr txBox="1"/>
              <p:nvPr/>
            </p:nvSpPr>
            <p:spPr>
              <a:xfrm>
                <a:off x="4884516" y="5383855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1" name="CaixaDe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516" y="5383855"/>
                <a:ext cx="1019702" cy="307777"/>
              </a:xfrm>
              <a:prstGeom prst="rect">
                <a:avLst/>
              </a:prstGeom>
              <a:blipFill rotWithShape="1">
                <a:blip r:embed="rId1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6614958" y="4800921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958" y="4800921"/>
                <a:ext cx="357790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5388572" y="4810213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8572" y="4810213"/>
                <a:ext cx="431977" cy="307777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upo 43"/>
          <p:cNvGrpSpPr>
            <a:grpSpLocks noChangeAspect="1"/>
          </p:cNvGrpSpPr>
          <p:nvPr/>
        </p:nvGrpSpPr>
        <p:grpSpPr>
          <a:xfrm>
            <a:off x="5513647" y="5140248"/>
            <a:ext cx="181551" cy="198450"/>
            <a:chOff x="5388005" y="3300750"/>
            <a:chExt cx="2693711" cy="1784434"/>
          </a:xfrm>
        </p:grpSpPr>
        <p:cxnSp>
          <p:nvCxnSpPr>
            <p:cNvPr id="45" name="Conector reto 44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to 45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de seta reta 46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to 47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de seta reta 48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to 50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to 53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54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Conector de seta reta 56"/>
          <p:cNvCxnSpPr/>
          <p:nvPr/>
        </p:nvCxnSpPr>
        <p:spPr>
          <a:xfrm flipV="1">
            <a:off x="5577697" y="4547377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6342819" y="4206886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2819" y="4206886"/>
                <a:ext cx="976869" cy="359201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Forma livre 58"/>
          <p:cNvSpPr/>
          <p:nvPr/>
        </p:nvSpPr>
        <p:spPr>
          <a:xfrm rot="561971">
            <a:off x="7896225" y="3666620"/>
            <a:ext cx="1162050" cy="143205"/>
          </a:xfrm>
          <a:custGeom>
            <a:avLst/>
            <a:gdLst>
              <a:gd name="connsiteX0" fmla="*/ 0 w 1162050"/>
              <a:gd name="connsiteY0" fmla="*/ 134040 h 143205"/>
              <a:gd name="connsiteX1" fmla="*/ 171450 w 1162050"/>
              <a:gd name="connsiteY1" fmla="*/ 134040 h 143205"/>
              <a:gd name="connsiteX2" fmla="*/ 419100 w 1162050"/>
              <a:gd name="connsiteY2" fmla="*/ 38790 h 143205"/>
              <a:gd name="connsiteX3" fmla="*/ 762000 w 1162050"/>
              <a:gd name="connsiteY3" fmla="*/ 690 h 143205"/>
              <a:gd name="connsiteX4" fmla="*/ 1009650 w 1162050"/>
              <a:gd name="connsiteY4" fmla="*/ 67365 h 143205"/>
              <a:gd name="connsiteX5" fmla="*/ 1162050 w 1162050"/>
              <a:gd name="connsiteY5" fmla="*/ 124515 h 143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2050" h="143205">
                <a:moveTo>
                  <a:pt x="0" y="134040"/>
                </a:moveTo>
                <a:cubicBezTo>
                  <a:pt x="50800" y="141977"/>
                  <a:pt x="101600" y="149915"/>
                  <a:pt x="171450" y="134040"/>
                </a:cubicBezTo>
                <a:cubicBezTo>
                  <a:pt x="241300" y="118165"/>
                  <a:pt x="320675" y="61015"/>
                  <a:pt x="419100" y="38790"/>
                </a:cubicBezTo>
                <a:cubicBezTo>
                  <a:pt x="517525" y="16565"/>
                  <a:pt x="663575" y="-4072"/>
                  <a:pt x="762000" y="690"/>
                </a:cubicBezTo>
                <a:cubicBezTo>
                  <a:pt x="860425" y="5452"/>
                  <a:pt x="942975" y="46728"/>
                  <a:pt x="1009650" y="67365"/>
                </a:cubicBezTo>
                <a:cubicBezTo>
                  <a:pt x="1076325" y="88002"/>
                  <a:pt x="1119187" y="106258"/>
                  <a:pt x="1162050" y="124515"/>
                </a:cubicBez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Elipse 59"/>
          <p:cNvSpPr/>
          <p:nvPr/>
        </p:nvSpPr>
        <p:spPr>
          <a:xfrm>
            <a:off x="8481576" y="3655648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Forma livre 60"/>
          <p:cNvSpPr/>
          <p:nvPr/>
        </p:nvSpPr>
        <p:spPr>
          <a:xfrm rot="279743">
            <a:off x="7944195" y="4005064"/>
            <a:ext cx="1057275" cy="133512"/>
          </a:xfrm>
          <a:custGeom>
            <a:avLst/>
            <a:gdLst>
              <a:gd name="connsiteX0" fmla="*/ 1057275 w 1057275"/>
              <a:gd name="connsiteY0" fmla="*/ 133512 h 133512"/>
              <a:gd name="connsiteX1" fmla="*/ 685800 w 1057275"/>
              <a:gd name="connsiteY1" fmla="*/ 28737 h 133512"/>
              <a:gd name="connsiteX2" fmla="*/ 304800 w 1057275"/>
              <a:gd name="connsiteY2" fmla="*/ 162 h 133512"/>
              <a:gd name="connsiteX3" fmla="*/ 0 w 1057275"/>
              <a:gd name="connsiteY3" fmla="*/ 19212 h 133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7275" h="133512">
                <a:moveTo>
                  <a:pt x="1057275" y="133512"/>
                </a:moveTo>
                <a:cubicBezTo>
                  <a:pt x="934243" y="92237"/>
                  <a:pt x="811212" y="50962"/>
                  <a:pt x="685800" y="28737"/>
                </a:cubicBezTo>
                <a:cubicBezTo>
                  <a:pt x="560387" y="6512"/>
                  <a:pt x="419100" y="1749"/>
                  <a:pt x="304800" y="162"/>
                </a:cubicBezTo>
                <a:cubicBezTo>
                  <a:pt x="190500" y="-1426"/>
                  <a:pt x="95250" y="8893"/>
                  <a:pt x="0" y="19212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Forma livre 61"/>
          <p:cNvSpPr/>
          <p:nvPr/>
        </p:nvSpPr>
        <p:spPr>
          <a:xfrm>
            <a:off x="7962900" y="4303668"/>
            <a:ext cx="1047750" cy="76200"/>
          </a:xfrm>
          <a:custGeom>
            <a:avLst/>
            <a:gdLst>
              <a:gd name="connsiteX0" fmla="*/ 1047750 w 1047750"/>
              <a:gd name="connsiteY0" fmla="*/ 76200 h 76200"/>
              <a:gd name="connsiteX1" fmla="*/ 533400 w 1047750"/>
              <a:gd name="connsiteY1" fmla="*/ 19050 h 76200"/>
              <a:gd name="connsiteX2" fmla="*/ 0 w 1047750"/>
              <a:gd name="connsiteY2" fmla="*/ 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7750" h="76200">
                <a:moveTo>
                  <a:pt x="1047750" y="76200"/>
                </a:moveTo>
                <a:cubicBezTo>
                  <a:pt x="877887" y="53975"/>
                  <a:pt x="708025" y="31750"/>
                  <a:pt x="533400" y="19050"/>
                </a:cubicBezTo>
                <a:cubicBezTo>
                  <a:pt x="358775" y="6350"/>
                  <a:pt x="179387" y="3175"/>
                  <a:pt x="0" y="0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8444574" y="3409255"/>
                <a:ext cx="3397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4574" y="3409255"/>
                <a:ext cx="339708" cy="307777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Conector de seta reta 63"/>
          <p:cNvCxnSpPr/>
          <p:nvPr/>
        </p:nvCxnSpPr>
        <p:spPr>
          <a:xfrm rot="300000" flipH="1">
            <a:off x="8435998" y="3673368"/>
            <a:ext cx="54006" cy="2649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/>
          <p:cNvCxnSpPr/>
          <p:nvPr/>
        </p:nvCxnSpPr>
        <p:spPr>
          <a:xfrm rot="180000">
            <a:off x="8495438" y="3674804"/>
            <a:ext cx="0" cy="26353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tângulo 65"/>
              <p:cNvSpPr/>
              <p:nvPr/>
            </p:nvSpPr>
            <p:spPr>
              <a:xfrm>
                <a:off x="8121536" y="3603737"/>
                <a:ext cx="42338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6" name="Retângulo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536" y="3603737"/>
                <a:ext cx="423385" cy="307777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tângulo 66"/>
              <p:cNvSpPr/>
              <p:nvPr/>
            </p:nvSpPr>
            <p:spPr>
              <a:xfrm>
                <a:off x="8423430" y="3645024"/>
                <a:ext cx="42120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7" name="Retângulo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430" y="3645024"/>
                <a:ext cx="421205" cy="307777"/>
              </a:xfrm>
              <a:prstGeom prst="rect">
                <a:avLst/>
              </a:prstGeom>
              <a:blipFill rotWithShape="1">
                <a:blip r:embed="rId25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Elipse 67"/>
          <p:cNvSpPr/>
          <p:nvPr/>
        </p:nvSpPr>
        <p:spPr>
          <a:xfrm>
            <a:off x="8460432" y="3995494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Elipse 68"/>
          <p:cNvSpPr/>
          <p:nvPr/>
        </p:nvSpPr>
        <p:spPr>
          <a:xfrm>
            <a:off x="8444574" y="4298382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aixaDeTexto 69"/>
              <p:cNvSpPr txBox="1"/>
              <p:nvPr/>
            </p:nvSpPr>
            <p:spPr>
              <a:xfrm>
                <a:off x="8405787" y="3980033"/>
                <a:ext cx="3988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0" name="CaixaDeTexto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5787" y="3980033"/>
                <a:ext cx="398827" cy="307777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8403889" y="4284648"/>
                <a:ext cx="3518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3889" y="4284648"/>
                <a:ext cx="351828" cy="307777"/>
              </a:xfrm>
              <a:prstGeom prst="rect">
                <a:avLst/>
              </a:prstGeom>
              <a:blipFill rotWithShape="1">
                <a:blip r:embed="rId27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Conector de seta reta 71"/>
          <p:cNvCxnSpPr/>
          <p:nvPr/>
        </p:nvCxnSpPr>
        <p:spPr>
          <a:xfrm flipH="1">
            <a:off x="8424303" y="4012264"/>
            <a:ext cx="54006" cy="2649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tângulo 72"/>
              <p:cNvSpPr/>
              <p:nvPr/>
            </p:nvSpPr>
            <p:spPr>
              <a:xfrm>
                <a:off x="8105678" y="3923883"/>
                <a:ext cx="42338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3" name="Retângulo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5678" y="3923883"/>
                <a:ext cx="423385" cy="307777"/>
              </a:xfrm>
              <a:prstGeom prst="rect">
                <a:avLst/>
              </a:prstGeom>
              <a:blipFill rotWithShape="1">
                <a:blip r:embed="rId28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Conector de seta reta 73"/>
          <p:cNvCxnSpPr/>
          <p:nvPr/>
        </p:nvCxnSpPr>
        <p:spPr>
          <a:xfrm rot="180000">
            <a:off x="8456757" y="4314480"/>
            <a:ext cx="0" cy="26353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tângulo 74"/>
              <p:cNvSpPr/>
              <p:nvPr/>
            </p:nvSpPr>
            <p:spPr>
              <a:xfrm>
                <a:off x="8083230" y="4258091"/>
                <a:ext cx="428066" cy="3230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5" name="Retângulo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3230" y="4258091"/>
                <a:ext cx="428066" cy="323037"/>
              </a:xfrm>
              <a:prstGeom prst="rect">
                <a:avLst/>
              </a:prstGeom>
              <a:blipFill rotWithShape="1">
                <a:blip r:embed="rId29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CaixaDeTexto 75"/>
          <p:cNvSpPr txBox="1"/>
          <p:nvPr/>
        </p:nvSpPr>
        <p:spPr>
          <a:xfrm>
            <a:off x="7740352" y="4150479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E</a:t>
            </a:r>
            <a:endParaRPr lang="pt-BR" sz="1400" dirty="0"/>
          </a:p>
        </p:txBody>
      </p:sp>
      <p:sp>
        <p:nvSpPr>
          <p:cNvPr id="77" name="CaixaDeTexto 76"/>
          <p:cNvSpPr txBox="1"/>
          <p:nvPr/>
        </p:nvSpPr>
        <p:spPr>
          <a:xfrm>
            <a:off x="7717636" y="3828501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G</a:t>
            </a:r>
            <a:endParaRPr lang="pt-BR" sz="1400" dirty="0"/>
          </a:p>
        </p:txBody>
      </p:sp>
      <p:sp>
        <p:nvSpPr>
          <p:cNvPr id="78" name="CaixaDeTexto 77"/>
          <p:cNvSpPr txBox="1"/>
          <p:nvPr/>
        </p:nvSpPr>
        <p:spPr>
          <a:xfrm>
            <a:off x="7606908" y="3553271"/>
            <a:ext cx="3533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ST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4297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63350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63350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350115" y="1317043"/>
                <a:ext cx="2163863" cy="487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𝛥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115" y="1317043"/>
                <a:ext cx="2163863" cy="487762"/>
              </a:xfrm>
              <a:prstGeom prst="rect">
                <a:avLst/>
              </a:prstGeom>
              <a:blipFill rotWithShape="1">
                <a:blip r:embed="rId4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/>
          <p:cNvSpPr txBox="1"/>
          <p:nvPr/>
        </p:nvSpPr>
        <p:spPr>
          <a:xfrm>
            <a:off x="2339752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Anomalia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2350115" y="44624"/>
                <a:ext cx="2163863" cy="487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𝚫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115" y="44624"/>
                <a:ext cx="2163863" cy="487762"/>
              </a:xfrm>
              <a:prstGeom prst="rect">
                <a:avLst/>
              </a:prstGeom>
              <a:blipFill rotWithShape="1">
                <a:blip r:embed="rId5"/>
                <a:stretch>
                  <a:fillRect l="-282"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ixaDeTexto 8"/>
          <p:cNvSpPr txBox="1"/>
          <p:nvPr/>
        </p:nvSpPr>
        <p:spPr>
          <a:xfrm>
            <a:off x="2339752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anomalia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40325" y="2971068"/>
                <a:ext cx="125072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5" y="2971068"/>
                <a:ext cx="1250727" cy="376193"/>
              </a:xfrm>
              <a:prstGeom prst="rect">
                <a:avLst/>
              </a:prstGeom>
              <a:blipFill rotWithShape="1">
                <a:blip r:embed="rId6"/>
                <a:stretch>
                  <a:fillRect t="-8065" r="-18537" b="-48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/>
              <p:cNvSpPr txBox="1"/>
              <p:nvPr/>
            </p:nvSpPr>
            <p:spPr>
              <a:xfrm>
                <a:off x="342026" y="3319720"/>
                <a:ext cx="1617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26" y="3319720"/>
                <a:ext cx="1617302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2666278" y="2978368"/>
                <a:ext cx="1244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278" y="2978368"/>
                <a:ext cx="1244764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2985668" y="3323590"/>
                <a:ext cx="1586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668" y="3323590"/>
                <a:ext cx="1586332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ixaDeTexto 13"/>
          <p:cNvSpPr txBox="1"/>
          <p:nvPr/>
        </p:nvSpPr>
        <p:spPr>
          <a:xfrm>
            <a:off x="35496" y="2680811"/>
            <a:ext cx="1902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gravidade normal</a:t>
            </a:r>
            <a:endParaRPr lang="pt-BR" sz="14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656082" y="2680811"/>
            <a:ext cx="1339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gravidade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2599158" y="4177165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158" y="4177165"/>
                <a:ext cx="1665776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2656082" y="5922489"/>
                <a:ext cx="1813637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6082" y="5922489"/>
                <a:ext cx="1813637" cy="81887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138949" y="4170304"/>
                <a:ext cx="169674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949" y="4170304"/>
                <a:ext cx="1696747" cy="376193"/>
              </a:xfrm>
              <a:prstGeom prst="rect">
                <a:avLst/>
              </a:prstGeom>
              <a:blipFill rotWithShape="1">
                <a:blip r:embed="rId12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1115616" y="4906296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4906296"/>
                <a:ext cx="2357825" cy="610936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59305" y="5922489"/>
                <a:ext cx="1844608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5" y="5922489"/>
                <a:ext cx="1844608" cy="81887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aixaDeTexto 22"/>
          <p:cNvSpPr txBox="1"/>
          <p:nvPr/>
        </p:nvSpPr>
        <p:spPr>
          <a:xfrm>
            <a:off x="11038" y="3862527"/>
            <a:ext cx="24007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de gravidade normal</a:t>
            </a:r>
            <a:endParaRPr lang="pt-BR" sz="14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2513012" y="3862526"/>
            <a:ext cx="1838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de gravidade</a:t>
            </a:r>
            <a:endParaRPr lang="pt-BR" sz="14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1425880" y="4633391"/>
            <a:ext cx="1647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centrífugo</a:t>
            </a:r>
            <a:endParaRPr lang="pt-BR" sz="14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2699792" y="5706465"/>
            <a:ext cx="1827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gravitacional</a:t>
            </a:r>
            <a:endParaRPr lang="pt-BR" sz="14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6136" y="5706465"/>
            <a:ext cx="239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gravitacional normal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4716016" y="-8604"/>
                <a:ext cx="2639056" cy="916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𝐺</m:t>
                      </m:r>
                      <m:nary>
                        <m:naryPr>
                          <m:limLoc m:val="undOvr"/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nary>
                                <m:naryPr>
                                  <m:limLoc m:val="undOvr"/>
                                  <m:ctrlP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pt-BR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acc>
                                        <m:accPr>
                                          <m:chr m:val="̃"/>
                                          <m:ctrlPr>
                                            <a:rPr lang="pt-B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𝜌</m:t>
                                          </m:r>
                                        </m:e>
                                      </m:acc>
                                    </m:num>
                                    <m:den>
                                      <m:r>
                                        <a:rPr lang="pt-BR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ℓ</m:t>
                                      </m:r>
                                    </m:den>
                                  </m:f>
                                  <m: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𝑑𝑣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-8604"/>
                <a:ext cx="2639056" cy="916533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6500418" y="1072307"/>
                <a:ext cx="2608085" cy="916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𝐺</m:t>
                      </m:r>
                      <m:nary>
                        <m:naryPr>
                          <m:limLoc m:val="undOvr"/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nary>
                                <m:naryPr>
                                  <m:limLoc m:val="undOvr"/>
                                  <m:ctrlP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pt-BR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𝜌</m:t>
                                      </m:r>
                                    </m:num>
                                    <m:den>
                                      <m:r>
                                        <a:rPr lang="pt-BR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ℓ</m:t>
                                      </m:r>
                                    </m:den>
                                  </m:f>
                                  <m: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𝑑𝑣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0418" y="1072307"/>
                <a:ext cx="2608085" cy="916533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4716016" y="908720"/>
                <a:ext cx="1509529" cy="5045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Considere que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pt-BR" sz="14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pt-BR" sz="1400" i="1" smtClean="0">
                            <a:latin typeface="Cambria Math"/>
                            <a:ea typeface="Cambria Math"/>
                          </a:rPr>
                          <m:t>𝜌</m:t>
                        </m:r>
                      </m:e>
                    </m:acc>
                  </m:oMath>
                </a14:m>
                <a:r>
                  <a:rPr lang="pt-BR" sz="1400" dirty="0" smtClean="0"/>
                  <a:t> se anula fora do volume da Terra Normal </a:t>
                </a:r>
                <a:endParaRPr lang="pt-BR" sz="1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908720"/>
                <a:ext cx="1509529" cy="504517"/>
              </a:xfrm>
              <a:prstGeom prst="rect">
                <a:avLst/>
              </a:prstGeom>
              <a:blipFill rotWithShape="1">
                <a:blip r:embed="rId17"/>
                <a:stretch>
                  <a:fillRect t="-1205" r="-7287" b="-987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7598975" y="313492"/>
                <a:ext cx="15095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Considere que </a:t>
                </a:r>
                <a14:m>
                  <m:oMath xmlns:m="http://schemas.openxmlformats.org/officeDocument/2006/math">
                    <m:r>
                      <a:rPr lang="pt-BR" sz="1400" i="1" smtClean="0">
                        <a:latin typeface="Cambria Math"/>
                        <a:ea typeface="Cambria Math"/>
                      </a:rPr>
                      <m:t>𝜌</m:t>
                    </m:r>
                  </m:oMath>
                </a14:m>
                <a:r>
                  <a:rPr lang="pt-BR" sz="1400" dirty="0" smtClean="0"/>
                  <a:t> se anula fora do volume da Terra </a:t>
                </a:r>
                <a:endParaRPr lang="pt-BR" sz="1400" dirty="0"/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975" y="313492"/>
                <a:ext cx="1509529" cy="523220"/>
              </a:xfrm>
              <a:prstGeom prst="rect">
                <a:avLst/>
              </a:prstGeom>
              <a:blipFill rotWithShape="1">
                <a:blip r:embed="rId18"/>
                <a:stretch>
                  <a:fillRect t="-1163" b="-511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ector reto 37"/>
          <p:cNvCxnSpPr/>
          <p:nvPr/>
        </p:nvCxnSpPr>
        <p:spPr>
          <a:xfrm rot="240000" flipV="1">
            <a:off x="8479186" y="3675766"/>
            <a:ext cx="3276" cy="648000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/>
              <p:cNvSpPr txBox="1"/>
              <p:nvPr/>
            </p:nvSpPr>
            <p:spPr>
              <a:xfrm>
                <a:off x="7380312" y="4581128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9" name="CaixaDe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312" y="4581128"/>
                <a:ext cx="451855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Elipse 39"/>
          <p:cNvSpPr/>
          <p:nvPr/>
        </p:nvSpPr>
        <p:spPr>
          <a:xfrm>
            <a:off x="4675421" y="4141943"/>
            <a:ext cx="3492000" cy="2628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Forma livre 40"/>
          <p:cNvSpPr/>
          <p:nvPr/>
        </p:nvSpPr>
        <p:spPr>
          <a:xfrm flipH="1">
            <a:off x="4644008" y="4117640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2" name="Conector reto 41"/>
          <p:cNvCxnSpPr/>
          <p:nvPr/>
        </p:nvCxnSpPr>
        <p:spPr>
          <a:xfrm flipV="1">
            <a:off x="6413201" y="3483252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6017221" y="3298045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221" y="3298045"/>
                <a:ext cx="379463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Elipse 43"/>
          <p:cNvSpPr/>
          <p:nvPr/>
        </p:nvSpPr>
        <p:spPr>
          <a:xfrm>
            <a:off x="7606190" y="450912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5964636" y="5304977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4636" y="5304977"/>
                <a:ext cx="469487" cy="46166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Elipse 45"/>
          <p:cNvSpPr/>
          <p:nvPr/>
        </p:nvSpPr>
        <p:spPr>
          <a:xfrm>
            <a:off x="6367806" y="5411568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7" name="Conector reto 46"/>
          <p:cNvCxnSpPr/>
          <p:nvPr/>
        </p:nvCxnSpPr>
        <p:spPr>
          <a:xfrm flipV="1">
            <a:off x="6413200" y="5449443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/>
          <p:nvPr/>
        </p:nvCxnSpPr>
        <p:spPr>
          <a:xfrm flipH="1">
            <a:off x="6421806" y="4545931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Arco 48"/>
          <p:cNvSpPr/>
          <p:nvPr/>
        </p:nvSpPr>
        <p:spPr>
          <a:xfrm>
            <a:off x="6144716" y="3624177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/>
              <p:cNvSpPr txBox="1"/>
              <p:nvPr/>
            </p:nvSpPr>
            <p:spPr>
              <a:xfrm>
                <a:off x="6554158" y="3307570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4158" y="3307570"/>
                <a:ext cx="358560" cy="307777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/>
              <p:cNvSpPr txBox="1"/>
              <p:nvPr/>
            </p:nvSpPr>
            <p:spPr>
              <a:xfrm>
                <a:off x="4884516" y="5383855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516" y="5383855"/>
                <a:ext cx="1019702" cy="307777"/>
              </a:xfrm>
              <a:prstGeom prst="rect">
                <a:avLst/>
              </a:prstGeom>
              <a:blipFill rotWithShape="1">
                <a:blip r:embed="rId23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6614958" y="4800921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958" y="4800921"/>
                <a:ext cx="357790" cy="369332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/>
              <p:cNvSpPr txBox="1"/>
              <p:nvPr/>
            </p:nvSpPr>
            <p:spPr>
              <a:xfrm>
                <a:off x="5388572" y="4810213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8572" y="4810213"/>
                <a:ext cx="431977" cy="307777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upo 53"/>
          <p:cNvGrpSpPr>
            <a:grpSpLocks noChangeAspect="1"/>
          </p:cNvGrpSpPr>
          <p:nvPr/>
        </p:nvGrpSpPr>
        <p:grpSpPr>
          <a:xfrm>
            <a:off x="5513647" y="5140248"/>
            <a:ext cx="181551" cy="198450"/>
            <a:chOff x="5388005" y="3300750"/>
            <a:chExt cx="2693711" cy="1784434"/>
          </a:xfrm>
        </p:grpSpPr>
        <p:cxnSp>
          <p:nvCxnSpPr>
            <p:cNvPr id="55" name="Conector reto 54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55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de seta reta 56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to 57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de seta reta 58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to 59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to 60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de seta reta 61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to 62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to 63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de seta reta 65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Conector de seta reta 66"/>
          <p:cNvCxnSpPr/>
          <p:nvPr/>
        </p:nvCxnSpPr>
        <p:spPr>
          <a:xfrm flipV="1">
            <a:off x="5577697" y="4547377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ixaDeTexto 67"/>
              <p:cNvSpPr txBox="1"/>
              <p:nvPr/>
            </p:nvSpPr>
            <p:spPr>
              <a:xfrm>
                <a:off x="6342819" y="4206886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8" name="CaixaDeTexto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2819" y="4206886"/>
                <a:ext cx="976869" cy="359201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Forma livre 68"/>
          <p:cNvSpPr/>
          <p:nvPr/>
        </p:nvSpPr>
        <p:spPr>
          <a:xfrm rot="561971">
            <a:off x="7896225" y="3666620"/>
            <a:ext cx="1162050" cy="143205"/>
          </a:xfrm>
          <a:custGeom>
            <a:avLst/>
            <a:gdLst>
              <a:gd name="connsiteX0" fmla="*/ 0 w 1162050"/>
              <a:gd name="connsiteY0" fmla="*/ 134040 h 143205"/>
              <a:gd name="connsiteX1" fmla="*/ 171450 w 1162050"/>
              <a:gd name="connsiteY1" fmla="*/ 134040 h 143205"/>
              <a:gd name="connsiteX2" fmla="*/ 419100 w 1162050"/>
              <a:gd name="connsiteY2" fmla="*/ 38790 h 143205"/>
              <a:gd name="connsiteX3" fmla="*/ 762000 w 1162050"/>
              <a:gd name="connsiteY3" fmla="*/ 690 h 143205"/>
              <a:gd name="connsiteX4" fmla="*/ 1009650 w 1162050"/>
              <a:gd name="connsiteY4" fmla="*/ 67365 h 143205"/>
              <a:gd name="connsiteX5" fmla="*/ 1162050 w 1162050"/>
              <a:gd name="connsiteY5" fmla="*/ 124515 h 143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2050" h="143205">
                <a:moveTo>
                  <a:pt x="0" y="134040"/>
                </a:moveTo>
                <a:cubicBezTo>
                  <a:pt x="50800" y="141977"/>
                  <a:pt x="101600" y="149915"/>
                  <a:pt x="171450" y="134040"/>
                </a:cubicBezTo>
                <a:cubicBezTo>
                  <a:pt x="241300" y="118165"/>
                  <a:pt x="320675" y="61015"/>
                  <a:pt x="419100" y="38790"/>
                </a:cubicBezTo>
                <a:cubicBezTo>
                  <a:pt x="517525" y="16565"/>
                  <a:pt x="663575" y="-4072"/>
                  <a:pt x="762000" y="690"/>
                </a:cubicBezTo>
                <a:cubicBezTo>
                  <a:pt x="860425" y="5452"/>
                  <a:pt x="942975" y="46728"/>
                  <a:pt x="1009650" y="67365"/>
                </a:cubicBezTo>
                <a:cubicBezTo>
                  <a:pt x="1076325" y="88002"/>
                  <a:pt x="1119187" y="106258"/>
                  <a:pt x="1162050" y="124515"/>
                </a:cubicBez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Elipse 69"/>
          <p:cNvSpPr/>
          <p:nvPr/>
        </p:nvSpPr>
        <p:spPr>
          <a:xfrm>
            <a:off x="8481576" y="3655648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Forma livre 70"/>
          <p:cNvSpPr/>
          <p:nvPr/>
        </p:nvSpPr>
        <p:spPr>
          <a:xfrm rot="279743">
            <a:off x="7944195" y="4005064"/>
            <a:ext cx="1057275" cy="133512"/>
          </a:xfrm>
          <a:custGeom>
            <a:avLst/>
            <a:gdLst>
              <a:gd name="connsiteX0" fmla="*/ 1057275 w 1057275"/>
              <a:gd name="connsiteY0" fmla="*/ 133512 h 133512"/>
              <a:gd name="connsiteX1" fmla="*/ 685800 w 1057275"/>
              <a:gd name="connsiteY1" fmla="*/ 28737 h 133512"/>
              <a:gd name="connsiteX2" fmla="*/ 304800 w 1057275"/>
              <a:gd name="connsiteY2" fmla="*/ 162 h 133512"/>
              <a:gd name="connsiteX3" fmla="*/ 0 w 1057275"/>
              <a:gd name="connsiteY3" fmla="*/ 19212 h 133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7275" h="133512">
                <a:moveTo>
                  <a:pt x="1057275" y="133512"/>
                </a:moveTo>
                <a:cubicBezTo>
                  <a:pt x="934243" y="92237"/>
                  <a:pt x="811212" y="50962"/>
                  <a:pt x="685800" y="28737"/>
                </a:cubicBezTo>
                <a:cubicBezTo>
                  <a:pt x="560387" y="6512"/>
                  <a:pt x="419100" y="1749"/>
                  <a:pt x="304800" y="162"/>
                </a:cubicBezTo>
                <a:cubicBezTo>
                  <a:pt x="190500" y="-1426"/>
                  <a:pt x="95250" y="8893"/>
                  <a:pt x="0" y="19212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Forma livre 71"/>
          <p:cNvSpPr/>
          <p:nvPr/>
        </p:nvSpPr>
        <p:spPr>
          <a:xfrm>
            <a:off x="7962900" y="4303668"/>
            <a:ext cx="1047750" cy="76200"/>
          </a:xfrm>
          <a:custGeom>
            <a:avLst/>
            <a:gdLst>
              <a:gd name="connsiteX0" fmla="*/ 1047750 w 1047750"/>
              <a:gd name="connsiteY0" fmla="*/ 76200 h 76200"/>
              <a:gd name="connsiteX1" fmla="*/ 533400 w 1047750"/>
              <a:gd name="connsiteY1" fmla="*/ 19050 h 76200"/>
              <a:gd name="connsiteX2" fmla="*/ 0 w 1047750"/>
              <a:gd name="connsiteY2" fmla="*/ 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7750" h="76200">
                <a:moveTo>
                  <a:pt x="1047750" y="76200"/>
                </a:moveTo>
                <a:cubicBezTo>
                  <a:pt x="877887" y="53975"/>
                  <a:pt x="708025" y="31750"/>
                  <a:pt x="533400" y="19050"/>
                </a:cubicBezTo>
                <a:cubicBezTo>
                  <a:pt x="358775" y="6350"/>
                  <a:pt x="179387" y="3175"/>
                  <a:pt x="0" y="0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ixaDeTexto 72"/>
              <p:cNvSpPr txBox="1"/>
              <p:nvPr/>
            </p:nvSpPr>
            <p:spPr>
              <a:xfrm>
                <a:off x="8444574" y="3409255"/>
                <a:ext cx="3397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3" name="CaixaDeTexto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4574" y="3409255"/>
                <a:ext cx="339708" cy="307777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Conector de seta reta 73"/>
          <p:cNvCxnSpPr/>
          <p:nvPr/>
        </p:nvCxnSpPr>
        <p:spPr>
          <a:xfrm rot="300000" flipH="1">
            <a:off x="8435998" y="3673368"/>
            <a:ext cx="54006" cy="2649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74"/>
          <p:cNvCxnSpPr/>
          <p:nvPr/>
        </p:nvCxnSpPr>
        <p:spPr>
          <a:xfrm rot="180000">
            <a:off x="8495438" y="3674804"/>
            <a:ext cx="0" cy="26353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tângulo 75"/>
              <p:cNvSpPr/>
              <p:nvPr/>
            </p:nvSpPr>
            <p:spPr>
              <a:xfrm>
                <a:off x="8121536" y="3603737"/>
                <a:ext cx="42338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6" name="Retângulo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536" y="3603737"/>
                <a:ext cx="423385" cy="307777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tângulo 76"/>
              <p:cNvSpPr/>
              <p:nvPr/>
            </p:nvSpPr>
            <p:spPr>
              <a:xfrm>
                <a:off x="8423430" y="3645024"/>
                <a:ext cx="42120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7" name="Retângulo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430" y="3645024"/>
                <a:ext cx="421205" cy="307777"/>
              </a:xfrm>
              <a:prstGeom prst="rect">
                <a:avLst/>
              </a:prstGeom>
              <a:blipFill rotWithShape="1">
                <a:blip r:embed="rId29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ipse 77"/>
          <p:cNvSpPr/>
          <p:nvPr/>
        </p:nvSpPr>
        <p:spPr>
          <a:xfrm>
            <a:off x="8460432" y="3995494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Elipse 78"/>
          <p:cNvSpPr/>
          <p:nvPr/>
        </p:nvSpPr>
        <p:spPr>
          <a:xfrm>
            <a:off x="8444574" y="4298382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8405787" y="3980033"/>
                <a:ext cx="3988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5787" y="3980033"/>
                <a:ext cx="398827" cy="307777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8403889" y="4284648"/>
                <a:ext cx="3518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3889" y="4284648"/>
                <a:ext cx="351828" cy="307777"/>
              </a:xfrm>
              <a:prstGeom prst="rect">
                <a:avLst/>
              </a:prstGeom>
              <a:blipFill rotWithShape="1">
                <a:blip r:embed="rId31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Conector de seta reta 81"/>
          <p:cNvCxnSpPr/>
          <p:nvPr/>
        </p:nvCxnSpPr>
        <p:spPr>
          <a:xfrm flipH="1">
            <a:off x="8424303" y="4012264"/>
            <a:ext cx="54006" cy="2649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tângulo 82"/>
              <p:cNvSpPr/>
              <p:nvPr/>
            </p:nvSpPr>
            <p:spPr>
              <a:xfrm>
                <a:off x="8105678" y="3923883"/>
                <a:ext cx="42338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83" name="Retângulo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5678" y="3923883"/>
                <a:ext cx="423385" cy="307777"/>
              </a:xfrm>
              <a:prstGeom prst="rect">
                <a:avLst/>
              </a:prstGeom>
              <a:blipFill rotWithShape="1">
                <a:blip r:embed="rId32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Conector de seta reta 83"/>
          <p:cNvCxnSpPr/>
          <p:nvPr/>
        </p:nvCxnSpPr>
        <p:spPr>
          <a:xfrm rot="180000">
            <a:off x="8456757" y="4314480"/>
            <a:ext cx="0" cy="26353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tângulo 84"/>
              <p:cNvSpPr/>
              <p:nvPr/>
            </p:nvSpPr>
            <p:spPr>
              <a:xfrm>
                <a:off x="8083230" y="4258091"/>
                <a:ext cx="428066" cy="3230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85" name="Retângulo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3230" y="4258091"/>
                <a:ext cx="428066" cy="323037"/>
              </a:xfrm>
              <a:prstGeom prst="rect">
                <a:avLst/>
              </a:prstGeom>
              <a:blipFill rotWithShape="1">
                <a:blip r:embed="rId33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CaixaDeTexto 85"/>
          <p:cNvSpPr txBox="1"/>
          <p:nvPr/>
        </p:nvSpPr>
        <p:spPr>
          <a:xfrm>
            <a:off x="7740352" y="4150479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E</a:t>
            </a:r>
            <a:endParaRPr lang="pt-BR" sz="1400" dirty="0"/>
          </a:p>
        </p:txBody>
      </p:sp>
      <p:sp>
        <p:nvSpPr>
          <p:cNvPr id="87" name="CaixaDeTexto 86"/>
          <p:cNvSpPr txBox="1"/>
          <p:nvPr/>
        </p:nvSpPr>
        <p:spPr>
          <a:xfrm>
            <a:off x="7717636" y="3828501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G</a:t>
            </a:r>
            <a:endParaRPr lang="pt-BR" sz="1400" dirty="0"/>
          </a:p>
        </p:txBody>
      </p:sp>
      <p:sp>
        <p:nvSpPr>
          <p:cNvPr id="88" name="CaixaDeTexto 87"/>
          <p:cNvSpPr txBox="1"/>
          <p:nvPr/>
        </p:nvSpPr>
        <p:spPr>
          <a:xfrm>
            <a:off x="7606908" y="3553271"/>
            <a:ext cx="3533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ST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93139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Imagem 9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713" y="3294398"/>
            <a:ext cx="4079464" cy="3528000"/>
          </a:xfrm>
          <a:prstGeom prst="rect">
            <a:avLst/>
          </a:prstGeom>
        </p:spPr>
      </p:pic>
      <p:cxnSp>
        <p:nvCxnSpPr>
          <p:cNvPr id="77" name="Conector reto 76"/>
          <p:cNvCxnSpPr/>
          <p:nvPr/>
        </p:nvCxnSpPr>
        <p:spPr>
          <a:xfrm rot="240000" flipV="1">
            <a:off x="8479186" y="3675766"/>
            <a:ext cx="3276" cy="648000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63350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63350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350115" y="1317043"/>
                <a:ext cx="2163863" cy="487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𝛥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115" y="1317043"/>
                <a:ext cx="2163863" cy="487762"/>
              </a:xfrm>
              <a:prstGeom prst="rect">
                <a:avLst/>
              </a:prstGeom>
              <a:blipFill rotWithShape="1">
                <a:blip r:embed="rId5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/>
          <p:cNvSpPr txBox="1"/>
          <p:nvPr/>
        </p:nvSpPr>
        <p:spPr>
          <a:xfrm>
            <a:off x="2339752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Anomalia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2350115" y="44624"/>
                <a:ext cx="2163863" cy="487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𝚫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115" y="44624"/>
                <a:ext cx="2163863" cy="487762"/>
              </a:xfrm>
              <a:prstGeom prst="rect">
                <a:avLst/>
              </a:prstGeom>
              <a:blipFill rotWithShape="1">
                <a:blip r:embed="rId6"/>
                <a:stretch>
                  <a:fillRect l="-282"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ixaDeTexto 8"/>
          <p:cNvSpPr txBox="1"/>
          <p:nvPr/>
        </p:nvSpPr>
        <p:spPr>
          <a:xfrm>
            <a:off x="2339752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anomalia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40325" y="2971068"/>
                <a:ext cx="125072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5" y="2971068"/>
                <a:ext cx="1250727" cy="376193"/>
              </a:xfrm>
              <a:prstGeom prst="rect">
                <a:avLst/>
              </a:prstGeom>
              <a:blipFill rotWithShape="1">
                <a:blip r:embed="rId7"/>
                <a:stretch>
                  <a:fillRect t="-8065" r="-18537" b="-48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/>
              <p:cNvSpPr txBox="1"/>
              <p:nvPr/>
            </p:nvSpPr>
            <p:spPr>
              <a:xfrm>
                <a:off x="342026" y="3319720"/>
                <a:ext cx="1617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26" y="3319720"/>
                <a:ext cx="1617302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2666278" y="2978368"/>
                <a:ext cx="1244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278" y="2978368"/>
                <a:ext cx="1244764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2985668" y="3323590"/>
                <a:ext cx="1586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668" y="3323590"/>
                <a:ext cx="1586332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ixaDeTexto 13"/>
          <p:cNvSpPr txBox="1"/>
          <p:nvPr/>
        </p:nvSpPr>
        <p:spPr>
          <a:xfrm>
            <a:off x="35496" y="2680811"/>
            <a:ext cx="1902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gravidade normal</a:t>
            </a:r>
            <a:endParaRPr lang="pt-BR" sz="14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656082" y="2680811"/>
            <a:ext cx="1339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gravidade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2599158" y="4177165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158" y="4177165"/>
                <a:ext cx="1665776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2656082" y="5922489"/>
                <a:ext cx="1813637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6082" y="5922489"/>
                <a:ext cx="1813637" cy="81887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138949" y="4170304"/>
                <a:ext cx="169674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949" y="4170304"/>
                <a:ext cx="1696747" cy="376193"/>
              </a:xfrm>
              <a:prstGeom prst="rect">
                <a:avLst/>
              </a:prstGeom>
              <a:blipFill rotWithShape="1">
                <a:blip r:embed="rId13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1115616" y="4906296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4906296"/>
                <a:ext cx="2357825" cy="610936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59305" y="5922489"/>
                <a:ext cx="1844608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5" y="5922489"/>
                <a:ext cx="1844608" cy="81887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aixaDeTexto 22"/>
          <p:cNvSpPr txBox="1"/>
          <p:nvPr/>
        </p:nvSpPr>
        <p:spPr>
          <a:xfrm>
            <a:off x="11038" y="3862527"/>
            <a:ext cx="24007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de gravidade normal</a:t>
            </a:r>
            <a:endParaRPr lang="pt-BR" sz="14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2513012" y="3862526"/>
            <a:ext cx="1838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de gravidade</a:t>
            </a:r>
            <a:endParaRPr lang="pt-BR" sz="14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1425880" y="4633391"/>
            <a:ext cx="1647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centrífugo</a:t>
            </a:r>
            <a:endParaRPr lang="pt-BR" sz="14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2699792" y="5706465"/>
            <a:ext cx="1827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gravitacional</a:t>
            </a:r>
            <a:endParaRPr lang="pt-BR" sz="14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6136" y="5706465"/>
            <a:ext cx="239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gravitacional normal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5062874" y="1988840"/>
                <a:ext cx="3629263" cy="916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limLoc m:val="undOvr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b="0" i="1" smtClean="0">
                              <a:latin typeface="Cambria Math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nary>
                                <m:naryPr>
                                  <m:limLoc m:val="undOvr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pt-BR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  <a:ea typeface="Cambria Math"/>
                                        </a:rPr>
                                        <m:t>𝜌</m:t>
                                      </m:r>
                                      <m:r>
                                        <a:rPr lang="pt-BR" b="0" i="1" smtClean="0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̃"/>
                                          <m:ctrlPr>
                                            <a:rPr lang="pt-BR" i="1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i="1">
                                              <a:latin typeface="Cambria Math"/>
                                              <a:ea typeface="Cambria Math"/>
                                            </a:rPr>
                                            <m:t>𝜌</m:t>
                                          </m:r>
                                        </m:e>
                                      </m:acc>
                                    </m:e>
                                  </m:d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𝛻</m:t>
                                  </m:r>
                                  <m:f>
                                    <m:f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i="1">
                                          <a:latin typeface="Cambria Math"/>
                                          <a:ea typeface="Cambria Math"/>
                                        </a:rPr>
                                        <m:t>ℓ</m:t>
                                      </m:r>
                                    </m:den>
                                  </m:f>
                                  <m:r>
                                    <a:rPr lang="pt-BR" i="1">
                                      <a:latin typeface="Cambria Math"/>
                                    </a:rPr>
                                    <m:t>𝑑𝑣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874" y="1988840"/>
                <a:ext cx="3629263" cy="916533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CaixaDeTexto 28"/>
          <p:cNvSpPr txBox="1"/>
          <p:nvPr/>
        </p:nvSpPr>
        <p:spPr>
          <a:xfrm>
            <a:off x="4942682" y="2833772"/>
            <a:ext cx="3877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Representa a atração gravitacional exercida pelas </a:t>
            </a:r>
            <a:r>
              <a:rPr lang="pt-BR" sz="1400" b="1" dirty="0" smtClean="0"/>
              <a:t>massas anômalas</a:t>
            </a:r>
            <a:r>
              <a:rPr lang="pt-BR" sz="1400" dirty="0" smtClean="0"/>
              <a:t> ou </a:t>
            </a:r>
            <a:r>
              <a:rPr lang="pt-BR" sz="1400" b="1" dirty="0" smtClean="0"/>
              <a:t>fontes gravimétricas</a:t>
            </a:r>
            <a:r>
              <a:rPr lang="pt-BR" sz="1400" dirty="0" smtClean="0"/>
              <a:t>!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4716016" y="-8604"/>
                <a:ext cx="2639056" cy="916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𝐺</m:t>
                      </m:r>
                      <m:nary>
                        <m:naryPr>
                          <m:limLoc m:val="undOvr"/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nary>
                                <m:naryPr>
                                  <m:limLoc m:val="undOvr"/>
                                  <m:ctrlP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pt-BR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acc>
                                        <m:accPr>
                                          <m:chr m:val="̃"/>
                                          <m:ctrlPr>
                                            <a:rPr lang="pt-B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𝜌</m:t>
                                          </m:r>
                                        </m:e>
                                      </m:acc>
                                    </m:num>
                                    <m:den>
                                      <m:r>
                                        <a:rPr lang="pt-BR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ℓ</m:t>
                                      </m:r>
                                    </m:den>
                                  </m:f>
                                  <m: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𝑑𝑣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-8604"/>
                <a:ext cx="2639056" cy="916533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/>
              <p:cNvSpPr txBox="1"/>
              <p:nvPr/>
            </p:nvSpPr>
            <p:spPr>
              <a:xfrm>
                <a:off x="6500418" y="1072307"/>
                <a:ext cx="2608085" cy="916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𝐺</m:t>
                      </m:r>
                      <m:nary>
                        <m:naryPr>
                          <m:limLoc m:val="undOvr"/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nary>
                                <m:naryPr>
                                  <m:limLoc m:val="undOvr"/>
                                  <m:ctrlP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pt-BR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𝜌</m:t>
                                      </m:r>
                                    </m:num>
                                    <m:den>
                                      <m:r>
                                        <a:rPr lang="pt-BR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ℓ</m:t>
                                      </m:r>
                                    </m:den>
                                  </m:f>
                                  <m: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𝑑𝑣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CaixaDe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0418" y="1072307"/>
                <a:ext cx="2608085" cy="916533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4716016" y="908720"/>
                <a:ext cx="1509529" cy="5045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Considere que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pt-BR" sz="14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pt-BR" sz="1400" i="1" smtClean="0">
                            <a:latin typeface="Cambria Math"/>
                            <a:ea typeface="Cambria Math"/>
                          </a:rPr>
                          <m:t>𝜌</m:t>
                        </m:r>
                      </m:e>
                    </m:acc>
                  </m:oMath>
                </a14:m>
                <a:r>
                  <a:rPr lang="pt-BR" sz="1400" dirty="0" smtClean="0"/>
                  <a:t> se anula fora do volume da Terra Normal </a:t>
                </a:r>
                <a:endParaRPr lang="pt-BR" sz="1400" dirty="0"/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908720"/>
                <a:ext cx="1509529" cy="504517"/>
              </a:xfrm>
              <a:prstGeom prst="rect">
                <a:avLst/>
              </a:prstGeom>
              <a:blipFill rotWithShape="1">
                <a:blip r:embed="rId19"/>
                <a:stretch>
                  <a:fillRect t="-1205" r="-7287" b="-987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7598975" y="313492"/>
                <a:ext cx="15095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Considere que </a:t>
                </a:r>
                <a14:m>
                  <m:oMath xmlns:m="http://schemas.openxmlformats.org/officeDocument/2006/math">
                    <m:r>
                      <a:rPr lang="pt-BR" sz="1400" i="1" smtClean="0">
                        <a:latin typeface="Cambria Math"/>
                        <a:ea typeface="Cambria Math"/>
                      </a:rPr>
                      <m:t>𝜌</m:t>
                    </m:r>
                  </m:oMath>
                </a14:m>
                <a:r>
                  <a:rPr lang="pt-BR" sz="1400" dirty="0" smtClean="0"/>
                  <a:t> se anula fora do volume da Terra </a:t>
                </a:r>
                <a:endParaRPr lang="pt-BR" sz="1400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975" y="313492"/>
                <a:ext cx="1509529" cy="523220"/>
              </a:xfrm>
              <a:prstGeom prst="rect">
                <a:avLst/>
              </a:prstGeom>
              <a:blipFill rotWithShape="1">
                <a:blip r:embed="rId20"/>
                <a:stretch>
                  <a:fillRect t="-1163" b="-511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orma livre 15"/>
          <p:cNvSpPr/>
          <p:nvPr/>
        </p:nvSpPr>
        <p:spPr>
          <a:xfrm rot="561971">
            <a:off x="7896225" y="3666620"/>
            <a:ext cx="1162050" cy="143205"/>
          </a:xfrm>
          <a:custGeom>
            <a:avLst/>
            <a:gdLst>
              <a:gd name="connsiteX0" fmla="*/ 0 w 1162050"/>
              <a:gd name="connsiteY0" fmla="*/ 134040 h 143205"/>
              <a:gd name="connsiteX1" fmla="*/ 171450 w 1162050"/>
              <a:gd name="connsiteY1" fmla="*/ 134040 h 143205"/>
              <a:gd name="connsiteX2" fmla="*/ 419100 w 1162050"/>
              <a:gd name="connsiteY2" fmla="*/ 38790 h 143205"/>
              <a:gd name="connsiteX3" fmla="*/ 762000 w 1162050"/>
              <a:gd name="connsiteY3" fmla="*/ 690 h 143205"/>
              <a:gd name="connsiteX4" fmla="*/ 1009650 w 1162050"/>
              <a:gd name="connsiteY4" fmla="*/ 67365 h 143205"/>
              <a:gd name="connsiteX5" fmla="*/ 1162050 w 1162050"/>
              <a:gd name="connsiteY5" fmla="*/ 124515 h 143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2050" h="143205">
                <a:moveTo>
                  <a:pt x="0" y="134040"/>
                </a:moveTo>
                <a:cubicBezTo>
                  <a:pt x="50800" y="141977"/>
                  <a:pt x="101600" y="149915"/>
                  <a:pt x="171450" y="134040"/>
                </a:cubicBezTo>
                <a:cubicBezTo>
                  <a:pt x="241300" y="118165"/>
                  <a:pt x="320675" y="61015"/>
                  <a:pt x="419100" y="38790"/>
                </a:cubicBezTo>
                <a:cubicBezTo>
                  <a:pt x="517525" y="16565"/>
                  <a:pt x="663575" y="-4072"/>
                  <a:pt x="762000" y="690"/>
                </a:cubicBezTo>
                <a:cubicBezTo>
                  <a:pt x="860425" y="5452"/>
                  <a:pt x="942975" y="46728"/>
                  <a:pt x="1009650" y="67365"/>
                </a:cubicBezTo>
                <a:cubicBezTo>
                  <a:pt x="1076325" y="88002"/>
                  <a:pt x="1119187" y="106258"/>
                  <a:pt x="1162050" y="124515"/>
                </a:cubicBez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Elipse 65"/>
          <p:cNvSpPr/>
          <p:nvPr/>
        </p:nvSpPr>
        <p:spPr>
          <a:xfrm>
            <a:off x="8481576" y="3655648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Forma livre 68"/>
          <p:cNvSpPr/>
          <p:nvPr/>
        </p:nvSpPr>
        <p:spPr>
          <a:xfrm rot="279743">
            <a:off x="7944195" y="4005064"/>
            <a:ext cx="1057275" cy="133512"/>
          </a:xfrm>
          <a:custGeom>
            <a:avLst/>
            <a:gdLst>
              <a:gd name="connsiteX0" fmla="*/ 1057275 w 1057275"/>
              <a:gd name="connsiteY0" fmla="*/ 133512 h 133512"/>
              <a:gd name="connsiteX1" fmla="*/ 685800 w 1057275"/>
              <a:gd name="connsiteY1" fmla="*/ 28737 h 133512"/>
              <a:gd name="connsiteX2" fmla="*/ 304800 w 1057275"/>
              <a:gd name="connsiteY2" fmla="*/ 162 h 133512"/>
              <a:gd name="connsiteX3" fmla="*/ 0 w 1057275"/>
              <a:gd name="connsiteY3" fmla="*/ 19212 h 133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7275" h="133512">
                <a:moveTo>
                  <a:pt x="1057275" y="133512"/>
                </a:moveTo>
                <a:cubicBezTo>
                  <a:pt x="934243" y="92237"/>
                  <a:pt x="811212" y="50962"/>
                  <a:pt x="685800" y="28737"/>
                </a:cubicBezTo>
                <a:cubicBezTo>
                  <a:pt x="560387" y="6512"/>
                  <a:pt x="419100" y="1749"/>
                  <a:pt x="304800" y="162"/>
                </a:cubicBezTo>
                <a:cubicBezTo>
                  <a:pt x="190500" y="-1426"/>
                  <a:pt x="95250" y="8893"/>
                  <a:pt x="0" y="19212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Forma livre 69"/>
          <p:cNvSpPr/>
          <p:nvPr/>
        </p:nvSpPr>
        <p:spPr>
          <a:xfrm>
            <a:off x="7962900" y="4303668"/>
            <a:ext cx="1047750" cy="76200"/>
          </a:xfrm>
          <a:custGeom>
            <a:avLst/>
            <a:gdLst>
              <a:gd name="connsiteX0" fmla="*/ 1047750 w 1047750"/>
              <a:gd name="connsiteY0" fmla="*/ 76200 h 76200"/>
              <a:gd name="connsiteX1" fmla="*/ 533400 w 1047750"/>
              <a:gd name="connsiteY1" fmla="*/ 19050 h 76200"/>
              <a:gd name="connsiteX2" fmla="*/ 0 w 1047750"/>
              <a:gd name="connsiteY2" fmla="*/ 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7750" h="76200">
                <a:moveTo>
                  <a:pt x="1047750" y="76200"/>
                </a:moveTo>
                <a:cubicBezTo>
                  <a:pt x="877887" y="53975"/>
                  <a:pt x="708025" y="31750"/>
                  <a:pt x="533400" y="19050"/>
                </a:cubicBezTo>
                <a:cubicBezTo>
                  <a:pt x="358775" y="6350"/>
                  <a:pt x="179387" y="3175"/>
                  <a:pt x="0" y="0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8444574" y="3409255"/>
                <a:ext cx="3397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4574" y="3409255"/>
                <a:ext cx="339708" cy="307777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Conector de seta reta 72"/>
          <p:cNvCxnSpPr/>
          <p:nvPr/>
        </p:nvCxnSpPr>
        <p:spPr>
          <a:xfrm rot="300000" flipH="1">
            <a:off x="8435998" y="3673368"/>
            <a:ext cx="54006" cy="2649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/>
          <p:cNvCxnSpPr/>
          <p:nvPr/>
        </p:nvCxnSpPr>
        <p:spPr>
          <a:xfrm rot="180000">
            <a:off x="8495438" y="3674804"/>
            <a:ext cx="0" cy="26353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tângulo 77"/>
              <p:cNvSpPr/>
              <p:nvPr/>
            </p:nvSpPr>
            <p:spPr>
              <a:xfrm>
                <a:off x="8121536" y="3603737"/>
                <a:ext cx="42338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8" name="Retângulo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536" y="3603737"/>
                <a:ext cx="423385" cy="307777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tângulo 78"/>
              <p:cNvSpPr/>
              <p:nvPr/>
            </p:nvSpPr>
            <p:spPr>
              <a:xfrm>
                <a:off x="8423430" y="3645024"/>
                <a:ext cx="42120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9" name="Retângulo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430" y="3645024"/>
                <a:ext cx="421205" cy="307777"/>
              </a:xfrm>
              <a:prstGeom prst="rect">
                <a:avLst/>
              </a:prstGeom>
              <a:blipFill rotWithShape="1">
                <a:blip r:embed="rId23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Elipse 79"/>
          <p:cNvSpPr/>
          <p:nvPr/>
        </p:nvSpPr>
        <p:spPr>
          <a:xfrm>
            <a:off x="8460432" y="3995494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Elipse 80"/>
          <p:cNvSpPr/>
          <p:nvPr/>
        </p:nvSpPr>
        <p:spPr>
          <a:xfrm>
            <a:off x="8444574" y="4298382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aixaDeTexto 81"/>
              <p:cNvSpPr txBox="1"/>
              <p:nvPr/>
            </p:nvSpPr>
            <p:spPr>
              <a:xfrm>
                <a:off x="8405787" y="3980033"/>
                <a:ext cx="3988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82" name="CaixaDeTexto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5787" y="3980033"/>
                <a:ext cx="398827" cy="307777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8403889" y="4284648"/>
                <a:ext cx="3518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3889" y="4284648"/>
                <a:ext cx="351828" cy="307777"/>
              </a:xfrm>
              <a:prstGeom prst="rect">
                <a:avLst/>
              </a:prstGeom>
              <a:blipFill rotWithShape="1">
                <a:blip r:embed="rId25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Conector de seta reta 83"/>
          <p:cNvCxnSpPr/>
          <p:nvPr/>
        </p:nvCxnSpPr>
        <p:spPr>
          <a:xfrm flipH="1">
            <a:off x="8424303" y="4012264"/>
            <a:ext cx="54006" cy="2649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tângulo 84"/>
              <p:cNvSpPr/>
              <p:nvPr/>
            </p:nvSpPr>
            <p:spPr>
              <a:xfrm>
                <a:off x="8105678" y="3923883"/>
                <a:ext cx="42338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85" name="Retângulo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5678" y="3923883"/>
                <a:ext cx="423385" cy="307777"/>
              </a:xfrm>
              <a:prstGeom prst="rect">
                <a:avLst/>
              </a:prstGeom>
              <a:blipFill rotWithShape="1">
                <a:blip r:embed="rId26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Conector de seta reta 85"/>
          <p:cNvCxnSpPr/>
          <p:nvPr/>
        </p:nvCxnSpPr>
        <p:spPr>
          <a:xfrm rot="180000">
            <a:off x="8456757" y="4314480"/>
            <a:ext cx="0" cy="26353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tângulo 86"/>
              <p:cNvSpPr/>
              <p:nvPr/>
            </p:nvSpPr>
            <p:spPr>
              <a:xfrm>
                <a:off x="8083230" y="4258091"/>
                <a:ext cx="428066" cy="3230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87" name="Retângulo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3230" y="4258091"/>
                <a:ext cx="428066" cy="323037"/>
              </a:xfrm>
              <a:prstGeom prst="rect">
                <a:avLst/>
              </a:prstGeom>
              <a:blipFill rotWithShape="1">
                <a:blip r:embed="rId27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CaixaDeTexto 87"/>
          <p:cNvSpPr txBox="1"/>
          <p:nvPr/>
        </p:nvSpPr>
        <p:spPr>
          <a:xfrm>
            <a:off x="7740352" y="4150479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E</a:t>
            </a:r>
            <a:endParaRPr lang="pt-BR" sz="1400" dirty="0"/>
          </a:p>
        </p:txBody>
      </p:sp>
      <p:sp>
        <p:nvSpPr>
          <p:cNvPr id="89" name="CaixaDeTexto 88"/>
          <p:cNvSpPr txBox="1"/>
          <p:nvPr/>
        </p:nvSpPr>
        <p:spPr>
          <a:xfrm>
            <a:off x="7717636" y="3828501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G</a:t>
            </a:r>
            <a:endParaRPr lang="pt-BR" sz="1400" dirty="0"/>
          </a:p>
        </p:txBody>
      </p:sp>
      <p:sp>
        <p:nvSpPr>
          <p:cNvPr id="90" name="CaixaDeTexto 89"/>
          <p:cNvSpPr txBox="1"/>
          <p:nvPr/>
        </p:nvSpPr>
        <p:spPr>
          <a:xfrm>
            <a:off x="7606908" y="3553271"/>
            <a:ext cx="3533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ST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49064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350115" y="1317043"/>
                <a:ext cx="2163863" cy="487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𝛥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115" y="1317043"/>
                <a:ext cx="2163863" cy="487762"/>
              </a:xfrm>
              <a:prstGeom prst="rect">
                <a:avLst/>
              </a:prstGeom>
              <a:blipFill rotWithShape="1">
                <a:blip r:embed="rId2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/>
          <p:cNvSpPr txBox="1"/>
          <p:nvPr/>
        </p:nvSpPr>
        <p:spPr>
          <a:xfrm>
            <a:off x="2339752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Anomalia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2350115" y="44624"/>
                <a:ext cx="2163863" cy="487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𝚫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115" y="44624"/>
                <a:ext cx="2163863" cy="487762"/>
              </a:xfrm>
              <a:prstGeom prst="rect">
                <a:avLst/>
              </a:prstGeom>
              <a:blipFill rotWithShape="1">
                <a:blip r:embed="rId3"/>
                <a:stretch>
                  <a:fillRect l="-282"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ixaDeTexto 8"/>
          <p:cNvSpPr txBox="1"/>
          <p:nvPr/>
        </p:nvSpPr>
        <p:spPr>
          <a:xfrm>
            <a:off x="2339752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anomalia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40325" y="2971068"/>
                <a:ext cx="125072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5" y="2971068"/>
                <a:ext cx="1250727" cy="376193"/>
              </a:xfrm>
              <a:prstGeom prst="rect">
                <a:avLst/>
              </a:prstGeom>
              <a:blipFill rotWithShape="1">
                <a:blip r:embed="rId4"/>
                <a:stretch>
                  <a:fillRect t="-8065" r="-18537" b="-48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/>
              <p:cNvSpPr txBox="1"/>
              <p:nvPr/>
            </p:nvSpPr>
            <p:spPr>
              <a:xfrm>
                <a:off x="342026" y="3319720"/>
                <a:ext cx="1617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26" y="3319720"/>
                <a:ext cx="161730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2666278" y="2978368"/>
                <a:ext cx="1244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278" y="2978368"/>
                <a:ext cx="1244764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2985668" y="3323590"/>
                <a:ext cx="1586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668" y="3323590"/>
                <a:ext cx="1586332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ixaDeTexto 13"/>
          <p:cNvSpPr txBox="1"/>
          <p:nvPr/>
        </p:nvSpPr>
        <p:spPr>
          <a:xfrm>
            <a:off x="35496" y="2680811"/>
            <a:ext cx="1902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gravidade normal</a:t>
            </a:r>
            <a:endParaRPr lang="pt-BR" sz="14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656082" y="2680811"/>
            <a:ext cx="1339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gravidade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2599158" y="4177165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158" y="4177165"/>
                <a:ext cx="166577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2656082" y="5922489"/>
                <a:ext cx="1813637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6082" y="5922489"/>
                <a:ext cx="1813637" cy="81887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138949" y="4170304"/>
                <a:ext cx="169674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949" y="4170304"/>
                <a:ext cx="1696747" cy="376193"/>
              </a:xfrm>
              <a:prstGeom prst="rect">
                <a:avLst/>
              </a:prstGeom>
              <a:blipFill rotWithShape="1">
                <a:blip r:embed="rId10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1115616" y="4906296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4906296"/>
                <a:ext cx="2357825" cy="610936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59305" y="5922489"/>
                <a:ext cx="1844608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5" y="5922489"/>
                <a:ext cx="1844608" cy="81887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aixaDeTexto 22"/>
          <p:cNvSpPr txBox="1"/>
          <p:nvPr/>
        </p:nvSpPr>
        <p:spPr>
          <a:xfrm>
            <a:off x="11038" y="3862527"/>
            <a:ext cx="24007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de gravidade normal</a:t>
            </a:r>
            <a:endParaRPr lang="pt-BR" sz="14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2513012" y="3862526"/>
            <a:ext cx="1838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de gravidade</a:t>
            </a:r>
            <a:endParaRPr lang="pt-BR" sz="14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1425880" y="4633391"/>
            <a:ext cx="1647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centrífugo</a:t>
            </a:r>
            <a:endParaRPr lang="pt-BR" sz="14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2699792" y="5706465"/>
            <a:ext cx="1827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gravitacional</a:t>
            </a:r>
            <a:endParaRPr lang="pt-BR" sz="14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6136" y="5706465"/>
            <a:ext cx="239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gravitacional normal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4716016" y="-8604"/>
                <a:ext cx="2639056" cy="916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𝐺</m:t>
                      </m:r>
                      <m:nary>
                        <m:naryPr>
                          <m:limLoc m:val="undOvr"/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nary>
                                <m:naryPr>
                                  <m:limLoc m:val="undOvr"/>
                                  <m:ctrlP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pt-BR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acc>
                                        <m:accPr>
                                          <m:chr m:val="̃"/>
                                          <m:ctrlPr>
                                            <a:rPr lang="pt-B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𝜌</m:t>
                                          </m:r>
                                        </m:e>
                                      </m:acc>
                                    </m:num>
                                    <m:den>
                                      <m:r>
                                        <a:rPr lang="pt-BR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ℓ</m:t>
                                      </m:r>
                                    </m:den>
                                  </m:f>
                                  <m: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𝑑𝑣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-8604"/>
                <a:ext cx="2639056" cy="916533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/>
              <p:cNvSpPr txBox="1"/>
              <p:nvPr/>
            </p:nvSpPr>
            <p:spPr>
              <a:xfrm>
                <a:off x="6500418" y="1072307"/>
                <a:ext cx="2608085" cy="916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𝐺</m:t>
                      </m:r>
                      <m:nary>
                        <m:naryPr>
                          <m:limLoc m:val="undOvr"/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nary>
                                <m:naryPr>
                                  <m:limLoc m:val="undOvr"/>
                                  <m:ctrlP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pt-BR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𝜌</m:t>
                                      </m:r>
                                    </m:num>
                                    <m:den>
                                      <m:r>
                                        <a:rPr lang="pt-BR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ℓ</m:t>
                                      </m:r>
                                    </m:den>
                                  </m:f>
                                  <m: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𝑑𝑣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CaixaDe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0418" y="1072307"/>
                <a:ext cx="2608085" cy="916533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4716016" y="908720"/>
                <a:ext cx="1509529" cy="5045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Considere que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pt-BR" sz="14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pt-BR" sz="1400" i="1" smtClean="0">
                            <a:latin typeface="Cambria Math"/>
                            <a:ea typeface="Cambria Math"/>
                          </a:rPr>
                          <m:t>𝜌</m:t>
                        </m:r>
                      </m:e>
                    </m:acc>
                  </m:oMath>
                </a14:m>
                <a:r>
                  <a:rPr lang="pt-BR" sz="1400" dirty="0" smtClean="0"/>
                  <a:t> se anula fora do volume da Terra Normal </a:t>
                </a:r>
                <a:endParaRPr lang="pt-BR" sz="1400" dirty="0"/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908720"/>
                <a:ext cx="1509529" cy="504517"/>
              </a:xfrm>
              <a:prstGeom prst="rect">
                <a:avLst/>
              </a:prstGeom>
              <a:blipFill rotWithShape="1">
                <a:blip r:embed="rId15"/>
                <a:stretch>
                  <a:fillRect t="-1205" r="-7287" b="-987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7598975" y="313492"/>
                <a:ext cx="15095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Considere que </a:t>
                </a:r>
                <a14:m>
                  <m:oMath xmlns:m="http://schemas.openxmlformats.org/officeDocument/2006/math">
                    <m:r>
                      <a:rPr lang="pt-BR" sz="1400" i="1" smtClean="0">
                        <a:latin typeface="Cambria Math"/>
                        <a:ea typeface="Cambria Math"/>
                      </a:rPr>
                      <m:t>𝜌</m:t>
                    </m:r>
                  </m:oMath>
                </a14:m>
                <a:r>
                  <a:rPr lang="pt-BR" sz="1400" dirty="0" smtClean="0"/>
                  <a:t> se anula fora do volume da Terra </a:t>
                </a:r>
                <a:endParaRPr lang="pt-BR" sz="1400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975" y="313492"/>
                <a:ext cx="1509529" cy="523220"/>
              </a:xfrm>
              <a:prstGeom prst="rect">
                <a:avLst/>
              </a:prstGeom>
              <a:blipFill rotWithShape="1">
                <a:blip r:embed="rId16"/>
                <a:stretch>
                  <a:fillRect t="-1163" b="-511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tângulo 16"/>
          <p:cNvSpPr/>
          <p:nvPr/>
        </p:nvSpPr>
        <p:spPr>
          <a:xfrm>
            <a:off x="9525" y="-27384"/>
            <a:ext cx="9144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1" name="Imagem 90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713" y="3294398"/>
            <a:ext cx="4079464" cy="3528000"/>
          </a:xfrm>
          <a:prstGeom prst="rect">
            <a:avLst/>
          </a:prstGeom>
        </p:spPr>
      </p:pic>
      <p:grpSp>
        <p:nvGrpSpPr>
          <p:cNvPr id="34" name="Grupo 33"/>
          <p:cNvGrpSpPr/>
          <p:nvPr/>
        </p:nvGrpSpPr>
        <p:grpSpPr>
          <a:xfrm>
            <a:off x="7606908" y="3409255"/>
            <a:ext cx="1451367" cy="1183170"/>
            <a:chOff x="7606908" y="3409255"/>
            <a:chExt cx="1451367" cy="1183170"/>
          </a:xfrm>
        </p:grpSpPr>
        <p:cxnSp>
          <p:nvCxnSpPr>
            <p:cNvPr id="77" name="Conector reto 76"/>
            <p:cNvCxnSpPr/>
            <p:nvPr/>
          </p:nvCxnSpPr>
          <p:spPr>
            <a:xfrm rot="240000" flipV="1">
              <a:off x="8479186" y="3675766"/>
              <a:ext cx="3276" cy="648000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orma livre 15"/>
            <p:cNvSpPr/>
            <p:nvPr/>
          </p:nvSpPr>
          <p:spPr>
            <a:xfrm rot="561971">
              <a:off x="7896225" y="3666620"/>
              <a:ext cx="1162050" cy="143205"/>
            </a:xfrm>
            <a:custGeom>
              <a:avLst/>
              <a:gdLst>
                <a:gd name="connsiteX0" fmla="*/ 0 w 1162050"/>
                <a:gd name="connsiteY0" fmla="*/ 134040 h 143205"/>
                <a:gd name="connsiteX1" fmla="*/ 171450 w 1162050"/>
                <a:gd name="connsiteY1" fmla="*/ 134040 h 143205"/>
                <a:gd name="connsiteX2" fmla="*/ 419100 w 1162050"/>
                <a:gd name="connsiteY2" fmla="*/ 38790 h 143205"/>
                <a:gd name="connsiteX3" fmla="*/ 762000 w 1162050"/>
                <a:gd name="connsiteY3" fmla="*/ 690 h 143205"/>
                <a:gd name="connsiteX4" fmla="*/ 1009650 w 1162050"/>
                <a:gd name="connsiteY4" fmla="*/ 67365 h 143205"/>
                <a:gd name="connsiteX5" fmla="*/ 1162050 w 1162050"/>
                <a:gd name="connsiteY5" fmla="*/ 124515 h 143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2050" h="143205">
                  <a:moveTo>
                    <a:pt x="0" y="134040"/>
                  </a:moveTo>
                  <a:cubicBezTo>
                    <a:pt x="50800" y="141977"/>
                    <a:pt x="101600" y="149915"/>
                    <a:pt x="171450" y="134040"/>
                  </a:cubicBezTo>
                  <a:cubicBezTo>
                    <a:pt x="241300" y="118165"/>
                    <a:pt x="320675" y="61015"/>
                    <a:pt x="419100" y="38790"/>
                  </a:cubicBezTo>
                  <a:cubicBezTo>
                    <a:pt x="517525" y="16565"/>
                    <a:pt x="663575" y="-4072"/>
                    <a:pt x="762000" y="690"/>
                  </a:cubicBezTo>
                  <a:cubicBezTo>
                    <a:pt x="860425" y="5452"/>
                    <a:pt x="942975" y="46728"/>
                    <a:pt x="1009650" y="67365"/>
                  </a:cubicBezTo>
                  <a:cubicBezTo>
                    <a:pt x="1076325" y="88002"/>
                    <a:pt x="1119187" y="106258"/>
                    <a:pt x="1162050" y="12451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65"/>
            <p:cNvSpPr/>
            <p:nvPr/>
          </p:nvSpPr>
          <p:spPr>
            <a:xfrm>
              <a:off x="8481576" y="3655648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Forma livre 68"/>
            <p:cNvSpPr/>
            <p:nvPr/>
          </p:nvSpPr>
          <p:spPr>
            <a:xfrm rot="279743">
              <a:off x="7944195" y="4005064"/>
              <a:ext cx="1057275" cy="133512"/>
            </a:xfrm>
            <a:custGeom>
              <a:avLst/>
              <a:gdLst>
                <a:gd name="connsiteX0" fmla="*/ 1057275 w 1057275"/>
                <a:gd name="connsiteY0" fmla="*/ 133512 h 133512"/>
                <a:gd name="connsiteX1" fmla="*/ 685800 w 1057275"/>
                <a:gd name="connsiteY1" fmla="*/ 28737 h 133512"/>
                <a:gd name="connsiteX2" fmla="*/ 304800 w 1057275"/>
                <a:gd name="connsiteY2" fmla="*/ 162 h 133512"/>
                <a:gd name="connsiteX3" fmla="*/ 0 w 1057275"/>
                <a:gd name="connsiteY3" fmla="*/ 19212 h 13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7275" h="133512">
                  <a:moveTo>
                    <a:pt x="1057275" y="133512"/>
                  </a:moveTo>
                  <a:cubicBezTo>
                    <a:pt x="934243" y="92237"/>
                    <a:pt x="811212" y="50962"/>
                    <a:pt x="685800" y="28737"/>
                  </a:cubicBezTo>
                  <a:cubicBezTo>
                    <a:pt x="560387" y="6512"/>
                    <a:pt x="419100" y="1749"/>
                    <a:pt x="304800" y="162"/>
                  </a:cubicBezTo>
                  <a:cubicBezTo>
                    <a:pt x="190500" y="-1426"/>
                    <a:pt x="95250" y="8893"/>
                    <a:pt x="0" y="19212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Forma livre 69"/>
            <p:cNvSpPr/>
            <p:nvPr/>
          </p:nvSpPr>
          <p:spPr>
            <a:xfrm>
              <a:off x="7962900" y="4303668"/>
              <a:ext cx="1047750" cy="76200"/>
            </a:xfrm>
            <a:custGeom>
              <a:avLst/>
              <a:gdLst>
                <a:gd name="connsiteX0" fmla="*/ 1047750 w 1047750"/>
                <a:gd name="connsiteY0" fmla="*/ 76200 h 76200"/>
                <a:gd name="connsiteX1" fmla="*/ 533400 w 1047750"/>
                <a:gd name="connsiteY1" fmla="*/ 19050 h 76200"/>
                <a:gd name="connsiteX2" fmla="*/ 0 w 1047750"/>
                <a:gd name="connsiteY2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0" h="76200">
                  <a:moveTo>
                    <a:pt x="1047750" y="76200"/>
                  </a:moveTo>
                  <a:cubicBezTo>
                    <a:pt x="877887" y="53975"/>
                    <a:pt x="708025" y="31750"/>
                    <a:pt x="533400" y="19050"/>
                  </a:cubicBezTo>
                  <a:cubicBezTo>
                    <a:pt x="358775" y="6350"/>
                    <a:pt x="179387" y="3175"/>
                    <a:pt x="0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CaixaDeTexto 70"/>
                <p:cNvSpPr txBox="1"/>
                <p:nvPr/>
              </p:nvSpPr>
              <p:spPr>
                <a:xfrm>
                  <a:off x="8444574" y="3409255"/>
                  <a:ext cx="3397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/>
                          </a:rPr>
                          <m:t>𝑃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71" name="CaixaDeTexto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574" y="3409255"/>
                  <a:ext cx="339708" cy="307777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Conector de seta reta 72"/>
            <p:cNvCxnSpPr/>
            <p:nvPr/>
          </p:nvCxnSpPr>
          <p:spPr>
            <a:xfrm rot="300000" flipH="1">
              <a:off x="8435998" y="3673368"/>
              <a:ext cx="54006" cy="26497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de seta reta 73"/>
            <p:cNvCxnSpPr/>
            <p:nvPr/>
          </p:nvCxnSpPr>
          <p:spPr>
            <a:xfrm rot="180000">
              <a:off x="8495438" y="3674804"/>
              <a:ext cx="0" cy="2635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tângulo 77"/>
                <p:cNvSpPr/>
                <p:nvPr/>
              </p:nvSpPr>
              <p:spPr>
                <a:xfrm>
                  <a:off x="8121536" y="3603737"/>
                  <a:ext cx="42338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>
                                <a:latin typeface="Cambria Math"/>
                                <a:ea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78" name="Retângulo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1536" y="3603737"/>
                  <a:ext cx="423385" cy="307777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tângulo 78"/>
                <p:cNvSpPr/>
                <p:nvPr/>
              </p:nvSpPr>
              <p:spPr>
                <a:xfrm>
                  <a:off x="8423430" y="3645024"/>
                  <a:ext cx="42120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 i="1" smtClean="0">
                                <a:latin typeface="Cambria Math"/>
                                <a:ea typeface="Cambria Math"/>
                              </a:rPr>
                              <m:t>𝛄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79" name="Retângulo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3430" y="3645024"/>
                  <a:ext cx="421205" cy="307777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0" name="Elipse 79"/>
            <p:cNvSpPr/>
            <p:nvPr/>
          </p:nvSpPr>
          <p:spPr>
            <a:xfrm>
              <a:off x="8460432" y="399549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Elipse 80"/>
            <p:cNvSpPr/>
            <p:nvPr/>
          </p:nvSpPr>
          <p:spPr>
            <a:xfrm>
              <a:off x="8444574" y="429838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CaixaDeTexto 81"/>
                <p:cNvSpPr txBox="1"/>
                <p:nvPr/>
              </p:nvSpPr>
              <p:spPr>
                <a:xfrm>
                  <a:off x="8405787" y="3980033"/>
                  <a:ext cx="3988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82" name="CaixaDeTexto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5787" y="3980033"/>
                  <a:ext cx="398827" cy="307777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CaixaDeTexto 82"/>
                <p:cNvSpPr txBox="1"/>
                <p:nvPr/>
              </p:nvSpPr>
              <p:spPr>
                <a:xfrm>
                  <a:off x="8403889" y="4284648"/>
                  <a:ext cx="3518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/>
                          </a:rPr>
                          <m:t>𝑄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83" name="CaixaDeTexto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3889" y="4284648"/>
                  <a:ext cx="351828" cy="307777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 b="-6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Conector de seta reta 83"/>
            <p:cNvCxnSpPr/>
            <p:nvPr/>
          </p:nvCxnSpPr>
          <p:spPr>
            <a:xfrm flipH="1">
              <a:off x="8424303" y="4012264"/>
              <a:ext cx="54006" cy="26497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tângulo 84"/>
                <p:cNvSpPr/>
                <p:nvPr/>
              </p:nvSpPr>
              <p:spPr>
                <a:xfrm>
                  <a:off x="8105678" y="3923883"/>
                  <a:ext cx="42338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>
                                <a:latin typeface="Cambria Math"/>
                                <a:ea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85" name="Retângulo 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5678" y="3923883"/>
                  <a:ext cx="423385" cy="307777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Conector de seta reta 85"/>
            <p:cNvCxnSpPr/>
            <p:nvPr/>
          </p:nvCxnSpPr>
          <p:spPr>
            <a:xfrm rot="180000">
              <a:off x="8456757" y="4314480"/>
              <a:ext cx="0" cy="2635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Retângulo 86"/>
                <p:cNvSpPr/>
                <p:nvPr/>
              </p:nvSpPr>
              <p:spPr>
                <a:xfrm>
                  <a:off x="8083230" y="4258091"/>
                  <a:ext cx="428066" cy="3230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 i="1" smtClean="0">
                                <a:latin typeface="Cambria Math"/>
                                <a:ea typeface="Cambria Math"/>
                              </a:rPr>
                              <m:t>𝛄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/>
                              </a:rPr>
                              <m:t>𝑄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87" name="Retângulo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3230" y="4258091"/>
                  <a:ext cx="428066" cy="323037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 b="-192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8" name="CaixaDeTexto 87"/>
            <p:cNvSpPr txBox="1"/>
            <p:nvPr/>
          </p:nvSpPr>
          <p:spPr>
            <a:xfrm>
              <a:off x="7740352" y="4150479"/>
              <a:ext cx="2728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E</a:t>
              </a:r>
              <a:endParaRPr lang="pt-BR" sz="1400" dirty="0"/>
            </a:p>
          </p:txBody>
        </p:sp>
        <p:sp>
          <p:nvSpPr>
            <p:cNvPr id="89" name="CaixaDeTexto 88"/>
            <p:cNvSpPr txBox="1"/>
            <p:nvPr/>
          </p:nvSpPr>
          <p:spPr>
            <a:xfrm>
              <a:off x="7717636" y="3828501"/>
              <a:ext cx="298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G</a:t>
              </a:r>
              <a:endParaRPr lang="pt-BR" sz="1400" dirty="0"/>
            </a:p>
          </p:txBody>
        </p:sp>
        <p:sp>
          <p:nvSpPr>
            <p:cNvPr id="90" name="CaixaDeTexto 89"/>
            <p:cNvSpPr txBox="1"/>
            <p:nvPr/>
          </p:nvSpPr>
          <p:spPr>
            <a:xfrm>
              <a:off x="7606908" y="3553271"/>
              <a:ext cx="3533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ST</a:t>
              </a:r>
              <a:endParaRPr lang="pt-BR" sz="1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blipFill rotWithShape="1">
                <a:blip r:embed="rId2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63350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blipFill rotWithShape="1">
                <a:blip r:embed="rId2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63350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5062874" y="1988840"/>
                <a:ext cx="3629263" cy="916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limLoc m:val="undOvr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b="0" i="1" smtClean="0">
                              <a:latin typeface="Cambria Math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nary>
                                <m:naryPr>
                                  <m:limLoc m:val="undOvr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pt-BR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  <a:ea typeface="Cambria Math"/>
                                        </a:rPr>
                                        <m:t>𝜌</m:t>
                                      </m:r>
                                      <m:r>
                                        <a:rPr lang="pt-BR" b="0" i="1" smtClean="0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̃"/>
                                          <m:ctrlPr>
                                            <a:rPr lang="pt-BR" i="1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i="1">
                                              <a:latin typeface="Cambria Math"/>
                                              <a:ea typeface="Cambria Math"/>
                                            </a:rPr>
                                            <m:t>𝜌</m:t>
                                          </m:r>
                                        </m:e>
                                      </m:acc>
                                    </m:e>
                                  </m:d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𝛻</m:t>
                                  </m:r>
                                  <m:f>
                                    <m:f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i="1">
                                          <a:latin typeface="Cambria Math"/>
                                          <a:ea typeface="Cambria Math"/>
                                        </a:rPr>
                                        <m:t>ℓ</m:t>
                                      </m:r>
                                    </m:den>
                                  </m:f>
                                  <m:r>
                                    <a:rPr lang="pt-BR" i="1">
                                      <a:latin typeface="Cambria Math"/>
                                    </a:rPr>
                                    <m:t>𝑑𝑣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874" y="1988840"/>
                <a:ext cx="3629263" cy="916533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CaixaDeTexto 28"/>
          <p:cNvSpPr txBox="1"/>
          <p:nvPr/>
        </p:nvSpPr>
        <p:spPr>
          <a:xfrm>
            <a:off x="4942682" y="2833772"/>
            <a:ext cx="3877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Representa a atração gravitacional exercida pelas </a:t>
            </a:r>
            <a:r>
              <a:rPr lang="pt-BR" sz="1400" b="1" dirty="0" smtClean="0"/>
              <a:t>massas anômalas</a:t>
            </a:r>
            <a:r>
              <a:rPr lang="pt-BR" sz="1400" dirty="0" smtClean="0"/>
              <a:t> ou </a:t>
            </a:r>
            <a:r>
              <a:rPr lang="pt-BR" sz="1400" b="1" dirty="0" smtClean="0"/>
              <a:t>fontes gravimétricas</a:t>
            </a:r>
            <a:r>
              <a:rPr lang="pt-BR" sz="1400" dirty="0" smtClean="0"/>
              <a:t>!</a:t>
            </a:r>
            <a:endParaRPr lang="pt-BR" sz="1400" dirty="0"/>
          </a:p>
        </p:txBody>
      </p:sp>
      <p:sp>
        <p:nvSpPr>
          <p:cNvPr id="35" name="Forma livre 34"/>
          <p:cNvSpPr/>
          <p:nvPr/>
        </p:nvSpPr>
        <p:spPr>
          <a:xfrm>
            <a:off x="7724717" y="3881993"/>
            <a:ext cx="1318306" cy="392687"/>
          </a:xfrm>
          <a:custGeom>
            <a:avLst/>
            <a:gdLst>
              <a:gd name="connsiteX0" fmla="*/ 67317 w 1318306"/>
              <a:gd name="connsiteY0" fmla="*/ 0 h 392687"/>
              <a:gd name="connsiteX1" fmla="*/ 409516 w 1318306"/>
              <a:gd name="connsiteY1" fmla="*/ 33659 h 392687"/>
              <a:gd name="connsiteX2" fmla="*/ 650738 w 1318306"/>
              <a:gd name="connsiteY2" fmla="*/ 67317 h 392687"/>
              <a:gd name="connsiteX3" fmla="*/ 920009 w 1318306"/>
              <a:gd name="connsiteY3" fmla="*/ 100976 h 392687"/>
              <a:gd name="connsiteX4" fmla="*/ 1200500 w 1318306"/>
              <a:gd name="connsiteY4" fmla="*/ 179514 h 392687"/>
              <a:gd name="connsiteX5" fmla="*/ 1318306 w 1318306"/>
              <a:gd name="connsiteY5" fmla="*/ 274881 h 392687"/>
              <a:gd name="connsiteX6" fmla="*/ 1290257 w 1318306"/>
              <a:gd name="connsiteY6" fmla="*/ 370247 h 392687"/>
              <a:gd name="connsiteX7" fmla="*/ 1071474 w 1318306"/>
              <a:gd name="connsiteY7" fmla="*/ 392687 h 392687"/>
              <a:gd name="connsiteX8" fmla="*/ 858301 w 1318306"/>
              <a:gd name="connsiteY8" fmla="*/ 370247 h 392687"/>
              <a:gd name="connsiteX9" fmla="*/ 751715 w 1318306"/>
              <a:gd name="connsiteY9" fmla="*/ 370247 h 392687"/>
              <a:gd name="connsiteX10" fmla="*/ 695617 w 1318306"/>
              <a:gd name="connsiteY10" fmla="*/ 392687 h 392687"/>
              <a:gd name="connsiteX11" fmla="*/ 488054 w 1318306"/>
              <a:gd name="connsiteY11" fmla="*/ 353418 h 392687"/>
              <a:gd name="connsiteX12" fmla="*/ 207563 w 1318306"/>
              <a:gd name="connsiteY12" fmla="*/ 319759 h 392687"/>
              <a:gd name="connsiteX13" fmla="*/ 16829 w 1318306"/>
              <a:gd name="connsiteY13" fmla="*/ 269271 h 392687"/>
              <a:gd name="connsiteX14" fmla="*/ 0 w 1318306"/>
              <a:gd name="connsiteY14" fmla="*/ 112196 h 392687"/>
              <a:gd name="connsiteX15" fmla="*/ 67317 w 1318306"/>
              <a:gd name="connsiteY15" fmla="*/ 0 h 392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18306" h="392687">
                <a:moveTo>
                  <a:pt x="67317" y="0"/>
                </a:moveTo>
                <a:lnTo>
                  <a:pt x="409516" y="33659"/>
                </a:lnTo>
                <a:lnTo>
                  <a:pt x="650738" y="67317"/>
                </a:lnTo>
                <a:lnTo>
                  <a:pt x="920009" y="100976"/>
                </a:lnTo>
                <a:lnTo>
                  <a:pt x="1200500" y="179514"/>
                </a:lnTo>
                <a:lnTo>
                  <a:pt x="1318306" y="274881"/>
                </a:lnTo>
                <a:lnTo>
                  <a:pt x="1290257" y="370247"/>
                </a:lnTo>
                <a:lnTo>
                  <a:pt x="1071474" y="392687"/>
                </a:lnTo>
                <a:lnTo>
                  <a:pt x="858301" y="370247"/>
                </a:lnTo>
                <a:lnTo>
                  <a:pt x="751715" y="370247"/>
                </a:lnTo>
                <a:lnTo>
                  <a:pt x="695617" y="392687"/>
                </a:lnTo>
                <a:lnTo>
                  <a:pt x="488054" y="353418"/>
                </a:lnTo>
                <a:lnTo>
                  <a:pt x="207563" y="319759"/>
                </a:lnTo>
                <a:lnTo>
                  <a:pt x="16829" y="269271"/>
                </a:lnTo>
                <a:lnTo>
                  <a:pt x="0" y="112196"/>
                </a:lnTo>
                <a:lnTo>
                  <a:pt x="67317" y="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265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Imagem 9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713" y="3294398"/>
            <a:ext cx="4079464" cy="352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63350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63350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5062874" y="1988840"/>
                <a:ext cx="3629263" cy="916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limLoc m:val="undOvr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b="0" i="1" smtClean="0">
                              <a:latin typeface="Cambria Math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nary>
                                <m:naryPr>
                                  <m:limLoc m:val="undOvr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pt-BR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  <a:ea typeface="Cambria Math"/>
                                        </a:rPr>
                                        <m:t>𝜌</m:t>
                                      </m:r>
                                      <m:r>
                                        <a:rPr lang="pt-BR" b="0" i="1" smtClean="0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̃"/>
                                          <m:ctrlPr>
                                            <a:rPr lang="pt-BR" i="1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i="1">
                                              <a:latin typeface="Cambria Math"/>
                                              <a:ea typeface="Cambria Math"/>
                                            </a:rPr>
                                            <m:t>𝜌</m:t>
                                          </m:r>
                                        </m:e>
                                      </m:acc>
                                    </m:e>
                                  </m:d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𝛻</m:t>
                                  </m:r>
                                  <m:f>
                                    <m:f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i="1">
                                          <a:latin typeface="Cambria Math"/>
                                          <a:ea typeface="Cambria Math"/>
                                        </a:rPr>
                                        <m:t>ℓ</m:t>
                                      </m:r>
                                    </m:den>
                                  </m:f>
                                  <m:r>
                                    <a:rPr lang="pt-BR" i="1">
                                      <a:latin typeface="Cambria Math"/>
                                    </a:rPr>
                                    <m:t>𝑑𝑣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874" y="1988840"/>
                <a:ext cx="3629263" cy="91653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CaixaDeTexto 28"/>
          <p:cNvSpPr txBox="1"/>
          <p:nvPr/>
        </p:nvSpPr>
        <p:spPr>
          <a:xfrm>
            <a:off x="4942682" y="2833772"/>
            <a:ext cx="3877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Representa a atração gravitacional exercida pelas </a:t>
            </a:r>
            <a:r>
              <a:rPr lang="pt-BR" sz="1400" b="1" dirty="0" smtClean="0"/>
              <a:t>massas anômalas</a:t>
            </a:r>
            <a:r>
              <a:rPr lang="pt-BR" sz="1400" dirty="0" smtClean="0"/>
              <a:t> ou </a:t>
            </a:r>
            <a:r>
              <a:rPr lang="pt-BR" sz="1400" b="1" dirty="0" smtClean="0"/>
              <a:t>fontes gravimétricas</a:t>
            </a:r>
            <a:r>
              <a:rPr lang="pt-BR" sz="1400" dirty="0" smtClean="0"/>
              <a:t>!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ângulo 33"/>
              <p:cNvSpPr/>
              <p:nvPr/>
            </p:nvSpPr>
            <p:spPr>
              <a:xfrm>
                <a:off x="2423913" y="282840"/>
                <a:ext cx="22200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4" name="Retângulo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913" y="282840"/>
                <a:ext cx="2220095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/>
              <p:cNvSpPr txBox="1"/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≫</m:t>
                      </m:r>
                      <m:d>
                        <m:dPr>
                          <m:begChr m:val="‖"/>
                          <m:endChr m:val="‖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2400" b="1">
                                  <a:latin typeface="Cambria Math"/>
                                  <a:ea typeface="Cambria Math"/>
                                </a:rPr>
                                <m:t>𝛅</m:t>
                              </m:r>
                              <m:r>
                                <a:rPr lang="pt-BR" sz="2400" b="1">
                                  <a:latin typeface="Cambria Math"/>
                                  <a:ea typeface="Cambria Math"/>
                                </a:rPr>
                                <m:t>𝐠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CaixaDeTexto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blipFill rotWithShape="1">
                <a:blip r:embed="rId7"/>
                <a:stretch>
                  <a:fillRect l="-683"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CaixaDeTexto 60"/>
          <p:cNvSpPr txBox="1"/>
          <p:nvPr/>
        </p:nvSpPr>
        <p:spPr>
          <a:xfrm>
            <a:off x="2466460" y="1628800"/>
            <a:ext cx="2143099" cy="630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Condição observada</a:t>
            </a:r>
          </a:p>
          <a:p>
            <a:pPr algn="ctr"/>
            <a:r>
              <a:rPr lang="pt-BR" dirty="0" smtClean="0"/>
              <a:t>na prática</a:t>
            </a:r>
            <a:endParaRPr lang="pt-BR" dirty="0"/>
          </a:p>
        </p:txBody>
      </p:sp>
      <p:grpSp>
        <p:nvGrpSpPr>
          <p:cNvPr id="62" name="Grupo 61"/>
          <p:cNvGrpSpPr/>
          <p:nvPr/>
        </p:nvGrpSpPr>
        <p:grpSpPr>
          <a:xfrm>
            <a:off x="7606908" y="3409255"/>
            <a:ext cx="1451367" cy="1183170"/>
            <a:chOff x="7606908" y="3409255"/>
            <a:chExt cx="1451367" cy="1183170"/>
          </a:xfrm>
        </p:grpSpPr>
        <p:cxnSp>
          <p:nvCxnSpPr>
            <p:cNvPr id="63" name="Conector reto 62"/>
            <p:cNvCxnSpPr/>
            <p:nvPr/>
          </p:nvCxnSpPr>
          <p:spPr>
            <a:xfrm rot="240000" flipV="1">
              <a:off x="8479186" y="3675766"/>
              <a:ext cx="3276" cy="648000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Forma livre 63"/>
            <p:cNvSpPr/>
            <p:nvPr/>
          </p:nvSpPr>
          <p:spPr>
            <a:xfrm rot="561971">
              <a:off x="7896225" y="3666620"/>
              <a:ext cx="1162050" cy="143205"/>
            </a:xfrm>
            <a:custGeom>
              <a:avLst/>
              <a:gdLst>
                <a:gd name="connsiteX0" fmla="*/ 0 w 1162050"/>
                <a:gd name="connsiteY0" fmla="*/ 134040 h 143205"/>
                <a:gd name="connsiteX1" fmla="*/ 171450 w 1162050"/>
                <a:gd name="connsiteY1" fmla="*/ 134040 h 143205"/>
                <a:gd name="connsiteX2" fmla="*/ 419100 w 1162050"/>
                <a:gd name="connsiteY2" fmla="*/ 38790 h 143205"/>
                <a:gd name="connsiteX3" fmla="*/ 762000 w 1162050"/>
                <a:gd name="connsiteY3" fmla="*/ 690 h 143205"/>
                <a:gd name="connsiteX4" fmla="*/ 1009650 w 1162050"/>
                <a:gd name="connsiteY4" fmla="*/ 67365 h 143205"/>
                <a:gd name="connsiteX5" fmla="*/ 1162050 w 1162050"/>
                <a:gd name="connsiteY5" fmla="*/ 124515 h 143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2050" h="143205">
                  <a:moveTo>
                    <a:pt x="0" y="134040"/>
                  </a:moveTo>
                  <a:cubicBezTo>
                    <a:pt x="50800" y="141977"/>
                    <a:pt x="101600" y="149915"/>
                    <a:pt x="171450" y="134040"/>
                  </a:cubicBezTo>
                  <a:cubicBezTo>
                    <a:pt x="241300" y="118165"/>
                    <a:pt x="320675" y="61015"/>
                    <a:pt x="419100" y="38790"/>
                  </a:cubicBezTo>
                  <a:cubicBezTo>
                    <a:pt x="517525" y="16565"/>
                    <a:pt x="663575" y="-4072"/>
                    <a:pt x="762000" y="690"/>
                  </a:cubicBezTo>
                  <a:cubicBezTo>
                    <a:pt x="860425" y="5452"/>
                    <a:pt x="942975" y="46728"/>
                    <a:pt x="1009650" y="67365"/>
                  </a:cubicBezTo>
                  <a:cubicBezTo>
                    <a:pt x="1076325" y="88002"/>
                    <a:pt x="1119187" y="106258"/>
                    <a:pt x="1162050" y="12451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Elipse 64"/>
            <p:cNvSpPr/>
            <p:nvPr/>
          </p:nvSpPr>
          <p:spPr>
            <a:xfrm>
              <a:off x="8481576" y="3655648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Forma livre 67"/>
            <p:cNvSpPr/>
            <p:nvPr/>
          </p:nvSpPr>
          <p:spPr>
            <a:xfrm>
              <a:off x="7962900" y="4303668"/>
              <a:ext cx="1047750" cy="76200"/>
            </a:xfrm>
            <a:custGeom>
              <a:avLst/>
              <a:gdLst>
                <a:gd name="connsiteX0" fmla="*/ 1047750 w 1047750"/>
                <a:gd name="connsiteY0" fmla="*/ 76200 h 76200"/>
                <a:gd name="connsiteX1" fmla="*/ 533400 w 1047750"/>
                <a:gd name="connsiteY1" fmla="*/ 19050 h 76200"/>
                <a:gd name="connsiteX2" fmla="*/ 0 w 1047750"/>
                <a:gd name="connsiteY2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0" h="76200">
                  <a:moveTo>
                    <a:pt x="1047750" y="76200"/>
                  </a:moveTo>
                  <a:cubicBezTo>
                    <a:pt x="877887" y="53975"/>
                    <a:pt x="708025" y="31750"/>
                    <a:pt x="533400" y="19050"/>
                  </a:cubicBezTo>
                  <a:cubicBezTo>
                    <a:pt x="358775" y="6350"/>
                    <a:pt x="179387" y="3175"/>
                    <a:pt x="0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CaixaDeTexto 71"/>
                <p:cNvSpPr txBox="1"/>
                <p:nvPr/>
              </p:nvSpPr>
              <p:spPr>
                <a:xfrm>
                  <a:off x="8444574" y="3409255"/>
                  <a:ext cx="3397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/>
                          </a:rPr>
                          <m:t>𝑃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72" name="CaixaDeTexto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574" y="3409255"/>
                  <a:ext cx="339708" cy="307777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Conector de seta reta 74"/>
            <p:cNvCxnSpPr/>
            <p:nvPr/>
          </p:nvCxnSpPr>
          <p:spPr>
            <a:xfrm rot="300000" flipH="1">
              <a:off x="8435998" y="3673368"/>
              <a:ext cx="54006" cy="26497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de seta reta 75"/>
            <p:cNvCxnSpPr/>
            <p:nvPr/>
          </p:nvCxnSpPr>
          <p:spPr>
            <a:xfrm rot="180000">
              <a:off x="8495438" y="3674804"/>
              <a:ext cx="0" cy="2635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Retângulo 91"/>
                <p:cNvSpPr/>
                <p:nvPr/>
              </p:nvSpPr>
              <p:spPr>
                <a:xfrm>
                  <a:off x="8121536" y="3603737"/>
                  <a:ext cx="42338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>
                                <a:latin typeface="Cambria Math"/>
                                <a:ea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2" name="Retângulo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1536" y="3603737"/>
                  <a:ext cx="423385" cy="30777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Retângulo 92"/>
                <p:cNvSpPr/>
                <p:nvPr/>
              </p:nvSpPr>
              <p:spPr>
                <a:xfrm>
                  <a:off x="8423430" y="3645024"/>
                  <a:ext cx="42120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 i="1" smtClean="0">
                                <a:latin typeface="Cambria Math"/>
                                <a:ea typeface="Cambria Math"/>
                              </a:rPr>
                              <m:t>𝛄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3" name="Retângulo 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3430" y="3645024"/>
                  <a:ext cx="421205" cy="30777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5" name="Elipse 94"/>
            <p:cNvSpPr/>
            <p:nvPr/>
          </p:nvSpPr>
          <p:spPr>
            <a:xfrm>
              <a:off x="8444574" y="429838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CaixaDeTexto 96"/>
                <p:cNvSpPr txBox="1"/>
                <p:nvPr/>
              </p:nvSpPr>
              <p:spPr>
                <a:xfrm>
                  <a:off x="8403889" y="4284648"/>
                  <a:ext cx="3518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/>
                          </a:rPr>
                          <m:t>𝑄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7" name="CaixaDeTexto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3889" y="4284648"/>
                  <a:ext cx="351828" cy="307777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b="-6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0" name="Conector de seta reta 99"/>
            <p:cNvCxnSpPr/>
            <p:nvPr/>
          </p:nvCxnSpPr>
          <p:spPr>
            <a:xfrm rot="180000">
              <a:off x="8456757" y="4314480"/>
              <a:ext cx="0" cy="2635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Retângulo 100"/>
                <p:cNvSpPr/>
                <p:nvPr/>
              </p:nvSpPr>
              <p:spPr>
                <a:xfrm>
                  <a:off x="8083230" y="4258091"/>
                  <a:ext cx="428066" cy="3230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 i="1" smtClean="0">
                                <a:latin typeface="Cambria Math"/>
                                <a:ea typeface="Cambria Math"/>
                              </a:rPr>
                              <m:t>𝛄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/>
                              </a:rPr>
                              <m:t>𝑄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01" name="Retângulo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3230" y="4258091"/>
                  <a:ext cx="428066" cy="323037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192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2" name="CaixaDeTexto 101"/>
            <p:cNvSpPr txBox="1"/>
            <p:nvPr/>
          </p:nvSpPr>
          <p:spPr>
            <a:xfrm>
              <a:off x="7740352" y="4150479"/>
              <a:ext cx="2728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E</a:t>
              </a:r>
              <a:endParaRPr lang="pt-BR" sz="1400" dirty="0"/>
            </a:p>
          </p:txBody>
        </p:sp>
        <p:sp>
          <p:nvSpPr>
            <p:cNvPr id="104" name="CaixaDeTexto 103"/>
            <p:cNvSpPr txBox="1"/>
            <p:nvPr/>
          </p:nvSpPr>
          <p:spPr>
            <a:xfrm>
              <a:off x="7606908" y="3553271"/>
              <a:ext cx="3533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ST</a:t>
              </a:r>
              <a:endParaRPr lang="pt-B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8390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2107</TotalTime>
  <Words>5050</Words>
  <Application>Microsoft Office PowerPoint</Application>
  <PresentationFormat>Apresentação na tela (4:3)</PresentationFormat>
  <Paragraphs>619</Paragraphs>
  <Slides>24</Slides>
  <Notes>13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5" baseType="lpstr">
      <vt:lpstr>Tema do Office</vt:lpstr>
      <vt:lpstr>Camada equivalente aplicada ao processamento e interpretação de dados de campos potenciais </vt:lpstr>
      <vt:lpstr>Distúrbio de gravidade (parte B)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Referências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Camada equivalente aplicada ao processamento e interpretação de dados de campos potenciais</dc:title>
  <dc:creator>Vanderlei</dc:creator>
  <cp:lastModifiedBy>Vanderlei</cp:lastModifiedBy>
  <cp:revision>173</cp:revision>
  <dcterms:created xsi:type="dcterms:W3CDTF">2016-10-05T21:25:32Z</dcterms:created>
  <dcterms:modified xsi:type="dcterms:W3CDTF">2016-10-19T16:00:30Z</dcterms:modified>
</cp:coreProperties>
</file>