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99" r:id="rId3"/>
    <p:sldId id="300" r:id="rId4"/>
    <p:sldId id="301" r:id="rId5"/>
    <p:sldId id="307" r:id="rId6"/>
    <p:sldId id="313" r:id="rId7"/>
    <p:sldId id="303" r:id="rId8"/>
    <p:sldId id="311" r:id="rId9"/>
    <p:sldId id="312" r:id="rId10"/>
    <p:sldId id="314" r:id="rId11"/>
    <p:sldId id="316" r:id="rId12"/>
    <p:sldId id="325" r:id="rId13"/>
    <p:sldId id="317" r:id="rId14"/>
    <p:sldId id="318" r:id="rId15"/>
    <p:sldId id="319" r:id="rId16"/>
    <p:sldId id="320" r:id="rId17"/>
    <p:sldId id="321" r:id="rId18"/>
    <p:sldId id="322" r:id="rId19"/>
    <p:sldId id="323" r:id="rId20"/>
    <p:sldId id="326" r:id="rId21"/>
    <p:sldId id="324" r:id="rId22"/>
    <p:sldId id="327" r:id="rId23"/>
    <p:sldId id="328" r:id="rId24"/>
    <p:sldId id="329" r:id="rId25"/>
    <p:sldId id="330" r:id="rId26"/>
    <p:sldId id="333" r:id="rId27"/>
    <p:sldId id="332" r:id="rId28"/>
    <p:sldId id="334" r:id="rId29"/>
    <p:sldId id="335" r:id="rId30"/>
    <p:sldId id="336" r:id="rId31"/>
    <p:sldId id="337" r:id="rId32"/>
    <p:sldId id="338" r:id="rId33"/>
    <p:sldId id="340" r:id="rId34"/>
    <p:sldId id="341" r:id="rId35"/>
    <p:sldId id="358" r:id="rId36"/>
    <p:sldId id="359" r:id="rId37"/>
    <p:sldId id="360" r:id="rId38"/>
    <p:sldId id="361" r:id="rId39"/>
    <p:sldId id="362" r:id="rId40"/>
    <p:sldId id="346" r:id="rId41"/>
    <p:sldId id="366" r:id="rId42"/>
    <p:sldId id="364" r:id="rId43"/>
    <p:sldId id="365" r:id="rId44"/>
    <p:sldId id="368" r:id="rId45"/>
    <p:sldId id="363" r:id="rId46"/>
    <p:sldId id="369" r:id="rId47"/>
    <p:sldId id="381" r:id="rId48"/>
    <p:sldId id="370" r:id="rId49"/>
    <p:sldId id="371" r:id="rId50"/>
    <p:sldId id="372" r:id="rId51"/>
    <p:sldId id="373" r:id="rId52"/>
    <p:sldId id="374" r:id="rId53"/>
    <p:sldId id="375" r:id="rId54"/>
    <p:sldId id="376" r:id="rId55"/>
    <p:sldId id="383" r:id="rId56"/>
    <p:sldId id="407" r:id="rId57"/>
    <p:sldId id="382" r:id="rId58"/>
    <p:sldId id="385" r:id="rId59"/>
    <p:sldId id="386" r:id="rId60"/>
    <p:sldId id="387" r:id="rId61"/>
    <p:sldId id="388" r:id="rId62"/>
    <p:sldId id="389" r:id="rId63"/>
    <p:sldId id="390" r:id="rId64"/>
    <p:sldId id="391" r:id="rId65"/>
    <p:sldId id="392" r:id="rId66"/>
    <p:sldId id="393" r:id="rId67"/>
    <p:sldId id="394" r:id="rId68"/>
    <p:sldId id="395" r:id="rId69"/>
    <p:sldId id="396" r:id="rId70"/>
    <p:sldId id="397" r:id="rId71"/>
    <p:sldId id="398" r:id="rId72"/>
    <p:sldId id="399" r:id="rId73"/>
    <p:sldId id="400" r:id="rId74"/>
    <p:sldId id="401" r:id="rId75"/>
    <p:sldId id="402" r:id="rId76"/>
    <p:sldId id="403" r:id="rId77"/>
    <p:sldId id="404" r:id="rId78"/>
    <p:sldId id="405" r:id="rId79"/>
    <p:sldId id="406" r:id="rId80"/>
    <p:sldId id="408" r:id="rId81"/>
    <p:sldId id="409" r:id="rId82"/>
    <p:sldId id="411" r:id="rId83"/>
    <p:sldId id="410" r:id="rId8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B3DF"/>
    <a:srgbClr val="EF3521"/>
    <a:srgbClr val="D82D37"/>
    <a:srgbClr val="00DFFF"/>
    <a:srgbClr val="008200"/>
    <a:srgbClr val="00A761"/>
    <a:srgbClr val="00A7C5"/>
    <a:srgbClr val="53A368"/>
    <a:srgbClr val="5FAD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100" d="100"/>
          <a:sy n="100" d="100"/>
        </p:scale>
        <p:origin x="-396" y="141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CE90-33BF-47EA-B2DE-97CF0EE02F19}" type="datetimeFigureOut">
              <a:rPr lang="pt-BR" smtClean="0"/>
              <a:t>15/10/2016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B744-AEDA-48E9-AB92-98D33AD22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4891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CE90-33BF-47EA-B2DE-97CF0EE02F19}" type="datetimeFigureOut">
              <a:rPr lang="pt-BR" smtClean="0"/>
              <a:t>15/10/2016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B744-AEDA-48E9-AB92-98D33AD22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4163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CE90-33BF-47EA-B2DE-97CF0EE02F19}" type="datetimeFigureOut">
              <a:rPr lang="pt-BR" smtClean="0"/>
              <a:t>15/10/2016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B744-AEDA-48E9-AB92-98D33AD22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9460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CE90-33BF-47EA-B2DE-97CF0EE02F19}" type="datetimeFigureOut">
              <a:rPr lang="pt-BR" smtClean="0"/>
              <a:t>15/10/2016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B744-AEDA-48E9-AB92-98D33AD22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9071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CE90-33BF-47EA-B2DE-97CF0EE02F19}" type="datetimeFigureOut">
              <a:rPr lang="pt-BR" smtClean="0"/>
              <a:t>15/10/2016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B744-AEDA-48E9-AB92-98D33AD22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7008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CE90-33BF-47EA-B2DE-97CF0EE02F19}" type="datetimeFigureOut">
              <a:rPr lang="pt-BR" smtClean="0"/>
              <a:t>15/10/2016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B744-AEDA-48E9-AB92-98D33AD22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838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CE90-33BF-47EA-B2DE-97CF0EE02F19}" type="datetimeFigureOut">
              <a:rPr lang="pt-BR" smtClean="0"/>
              <a:t>15/10/2016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B744-AEDA-48E9-AB92-98D33AD22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1577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CE90-33BF-47EA-B2DE-97CF0EE02F19}" type="datetimeFigureOut">
              <a:rPr lang="pt-BR" smtClean="0"/>
              <a:t>15/10/2016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B744-AEDA-48E9-AB92-98D33AD22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6716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CE90-33BF-47EA-B2DE-97CF0EE02F19}" type="datetimeFigureOut">
              <a:rPr lang="pt-BR" smtClean="0"/>
              <a:t>15/10/2016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B744-AEDA-48E9-AB92-98D33AD22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1258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CE90-33BF-47EA-B2DE-97CF0EE02F19}" type="datetimeFigureOut">
              <a:rPr lang="pt-BR" smtClean="0"/>
              <a:t>15/10/2016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B744-AEDA-48E9-AB92-98D33AD22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8728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CE90-33BF-47EA-B2DE-97CF0EE02F19}" type="datetimeFigureOut">
              <a:rPr lang="pt-BR" smtClean="0"/>
              <a:t>15/10/2016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B744-AEDA-48E9-AB92-98D33AD22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3476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32CE90-33BF-47EA-B2DE-97CF0EE02F19}" type="datetimeFigureOut">
              <a:rPr lang="pt-BR" smtClean="0"/>
              <a:t>15/10/2016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9DB744-AEDA-48E9-AB92-98D33AD22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4523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6.png"/><Relationship Id="rId7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6.png"/><Relationship Id="rId7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6.png"/><Relationship Id="rId7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6.png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3.png"/><Relationship Id="rId7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15.png"/><Relationship Id="rId9" Type="http://schemas.openxmlformats.org/officeDocument/2006/relationships/image" Target="../media/image16.png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3.png"/><Relationship Id="rId7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15.png"/><Relationship Id="rId9" Type="http://schemas.openxmlformats.org/officeDocument/2006/relationships/image" Target="../media/image16.png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3.png"/><Relationship Id="rId7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15.png"/><Relationship Id="rId9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3.png"/><Relationship Id="rId7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15.png"/><Relationship Id="rId9" Type="http://schemas.openxmlformats.org/officeDocument/2006/relationships/image" Target="../media/image16.png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png"/><Relationship Id="rId3" Type="http://schemas.openxmlformats.org/officeDocument/2006/relationships/image" Target="../media/image13.png"/><Relationship Id="rId7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15.png"/><Relationship Id="rId9" Type="http://schemas.openxmlformats.org/officeDocument/2006/relationships/image" Target="../media/image12.png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5.png"/><Relationship Id="rId7" Type="http://schemas.openxmlformats.org/officeDocument/2006/relationships/image" Target="../media/image16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2.png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5.png"/><Relationship Id="rId7" Type="http://schemas.openxmlformats.org/officeDocument/2006/relationships/image" Target="../media/image16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2.png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5.png"/><Relationship Id="rId7" Type="http://schemas.openxmlformats.org/officeDocument/2006/relationships/image" Target="../media/image16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2.png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5.png"/><Relationship Id="rId7" Type="http://schemas.openxmlformats.org/officeDocument/2006/relationships/image" Target="../media/image16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7.png"/><Relationship Id="rId4" Type="http://schemas.openxmlformats.org/officeDocument/2006/relationships/image" Target="../media/image6.png"/><Relationship Id="rId9" Type="http://schemas.openxmlformats.org/officeDocument/2006/relationships/image" Target="../media/image12.png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5.png"/><Relationship Id="rId7" Type="http://schemas.openxmlformats.org/officeDocument/2006/relationships/image" Target="../media/image16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2.png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5.png"/><Relationship Id="rId7" Type="http://schemas.openxmlformats.org/officeDocument/2006/relationships/image" Target="../media/image16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2.png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5.png"/><Relationship Id="rId7" Type="http://schemas.openxmlformats.org/officeDocument/2006/relationships/image" Target="../media/image16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8.png"/><Relationship Id="rId4" Type="http://schemas.openxmlformats.org/officeDocument/2006/relationships/image" Target="../media/image6.png"/><Relationship Id="rId9" Type="http://schemas.openxmlformats.org/officeDocument/2006/relationships/image" Target="../media/image12.png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5.png"/><Relationship Id="rId7" Type="http://schemas.openxmlformats.org/officeDocument/2006/relationships/image" Target="../media/image16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8.png"/><Relationship Id="rId4" Type="http://schemas.openxmlformats.org/officeDocument/2006/relationships/image" Target="../media/image6.png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5.png"/><Relationship Id="rId7" Type="http://schemas.openxmlformats.org/officeDocument/2006/relationships/image" Target="../media/image16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9.png"/><Relationship Id="rId5" Type="http://schemas.openxmlformats.org/officeDocument/2006/relationships/image" Target="../media/image7.png"/><Relationship Id="rId10" Type="http://schemas.openxmlformats.org/officeDocument/2006/relationships/image" Target="../media/image20.png"/><Relationship Id="rId4" Type="http://schemas.openxmlformats.org/officeDocument/2006/relationships/image" Target="../media/image6.png"/><Relationship Id="rId9" Type="http://schemas.openxmlformats.org/officeDocument/2006/relationships/image" Target="../media/image18.png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5.png"/><Relationship Id="rId7" Type="http://schemas.openxmlformats.org/officeDocument/2006/relationships/image" Target="../media/image160.png"/><Relationship Id="rId12" Type="http://schemas.openxmlformats.org/officeDocument/2006/relationships/image" Target="../media/image2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9.png"/><Relationship Id="rId5" Type="http://schemas.openxmlformats.org/officeDocument/2006/relationships/image" Target="../media/image7.png"/><Relationship Id="rId10" Type="http://schemas.openxmlformats.org/officeDocument/2006/relationships/image" Target="../media/image20.png"/><Relationship Id="rId4" Type="http://schemas.openxmlformats.org/officeDocument/2006/relationships/image" Target="../media/image6.png"/><Relationship Id="rId9" Type="http://schemas.openxmlformats.org/officeDocument/2006/relationships/image" Target="../media/image18.png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5.png"/><Relationship Id="rId7" Type="http://schemas.openxmlformats.org/officeDocument/2006/relationships/image" Target="../media/image16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9.png"/><Relationship Id="rId5" Type="http://schemas.openxmlformats.org/officeDocument/2006/relationships/image" Target="../media/image7.png"/><Relationship Id="rId10" Type="http://schemas.openxmlformats.org/officeDocument/2006/relationships/image" Target="../media/image20.png"/><Relationship Id="rId4" Type="http://schemas.openxmlformats.org/officeDocument/2006/relationships/image" Target="../media/image6.png"/><Relationship Id="rId9" Type="http://schemas.openxmlformats.org/officeDocument/2006/relationships/image" Target="../media/image18.png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8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8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5.png"/><Relationship Id="rId3" Type="http://schemas.openxmlformats.org/officeDocument/2006/relationships/image" Target="../media/image25.png"/><Relationship Id="rId7" Type="http://schemas.openxmlformats.org/officeDocument/2006/relationships/image" Target="../media/image30.png"/><Relationship Id="rId12" Type="http://schemas.openxmlformats.org/officeDocument/2006/relationships/image" Target="../media/image34.png"/><Relationship Id="rId2" Type="http://schemas.openxmlformats.org/officeDocument/2006/relationships/image" Target="../media/image24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29.png"/><Relationship Id="rId4" Type="http://schemas.openxmlformats.org/officeDocument/2006/relationships/image" Target="../media/image26.png"/><Relationship Id="rId9" Type="http://schemas.openxmlformats.org/officeDocument/2006/relationships/image" Target="../media/image32.png"/><Relationship Id="rId14" Type="http://schemas.openxmlformats.org/officeDocument/2006/relationships/image" Target="../media/image36.png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060848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pt-BR" b="1" dirty="0"/>
              <a:t>Camada equivalente aplicada ao processamento e interpretação de dados de campos potenciais</a:t>
            </a:r>
            <a:br>
              <a:rPr lang="pt-BR" b="1" dirty="0"/>
            </a:b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764632"/>
            <a:ext cx="6400800" cy="1752600"/>
          </a:xfrm>
        </p:spPr>
        <p:txBody>
          <a:bodyPr/>
          <a:lstStyle/>
          <a:p>
            <a:r>
              <a:rPr lang="pt-BR" dirty="0" smtClean="0"/>
              <a:t>Vanderlei C. Oliveira Jr.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4509120"/>
            <a:ext cx="2251714" cy="1918360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3959440" y="4583559"/>
            <a:ext cx="1224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/>
              <a:t>2016</a:t>
            </a:r>
            <a:endParaRPr lang="pt-BR" sz="2800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5157192"/>
            <a:ext cx="1562456" cy="105434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079" y="260648"/>
            <a:ext cx="3600000" cy="727764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173779"/>
            <a:ext cx="3600000" cy="901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451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21" t="13054" r="35526" b="10876"/>
          <a:stretch/>
        </p:blipFill>
        <p:spPr bwMode="auto">
          <a:xfrm>
            <a:off x="251520" y="962264"/>
            <a:ext cx="4104000" cy="4554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osca 14"/>
          <p:cNvSpPr/>
          <p:nvPr/>
        </p:nvSpPr>
        <p:spPr>
          <a:xfrm>
            <a:off x="1067848" y="3689736"/>
            <a:ext cx="2448272" cy="720080"/>
          </a:xfrm>
          <a:prstGeom prst="donut">
            <a:avLst>
              <a:gd name="adj" fmla="val 31630"/>
            </a:avLst>
          </a:prstGeom>
          <a:solidFill>
            <a:srgbClr val="00A761"/>
          </a:solidFill>
          <a:ln>
            <a:solidFill>
              <a:srgbClr val="00A7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971600" y="4221088"/>
            <a:ext cx="864096" cy="216024"/>
          </a:xfrm>
          <a:prstGeom prst="rect">
            <a:avLst/>
          </a:prstGeom>
          <a:solidFill>
            <a:srgbClr val="00A761"/>
          </a:solidFill>
          <a:ln>
            <a:solidFill>
              <a:srgbClr val="00A7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5148064" y="3116585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Litosfera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5148064" y="4484737"/>
            <a:ext cx="1654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Núcleo externo</a:t>
            </a:r>
            <a:endParaRPr lang="pt-BR" dirty="0">
              <a:solidFill>
                <a:srgbClr val="FF0000"/>
              </a:solidFill>
            </a:endParaRPr>
          </a:p>
        </p:txBody>
      </p:sp>
      <p:cxnSp>
        <p:nvCxnSpPr>
          <p:cNvPr id="12" name="Conector de seta reta 11"/>
          <p:cNvCxnSpPr/>
          <p:nvPr/>
        </p:nvCxnSpPr>
        <p:spPr>
          <a:xfrm flipH="1">
            <a:off x="2915816" y="4700761"/>
            <a:ext cx="216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orma livre 18"/>
          <p:cNvSpPr/>
          <p:nvPr/>
        </p:nvSpPr>
        <p:spPr>
          <a:xfrm>
            <a:off x="245660" y="955343"/>
            <a:ext cx="4121624" cy="2750024"/>
          </a:xfrm>
          <a:custGeom>
            <a:avLst/>
            <a:gdLst>
              <a:gd name="connsiteX0" fmla="*/ 0 w 4121624"/>
              <a:gd name="connsiteY0" fmla="*/ 2743200 h 2750024"/>
              <a:gd name="connsiteX1" fmla="*/ 259307 w 4121624"/>
              <a:gd name="connsiteY1" fmla="*/ 2518012 h 2750024"/>
              <a:gd name="connsiteX2" fmla="*/ 511791 w 4121624"/>
              <a:gd name="connsiteY2" fmla="*/ 2354239 h 2750024"/>
              <a:gd name="connsiteX3" fmla="*/ 832513 w 4121624"/>
              <a:gd name="connsiteY3" fmla="*/ 2204114 h 2750024"/>
              <a:gd name="connsiteX4" fmla="*/ 1139588 w 4121624"/>
              <a:gd name="connsiteY4" fmla="*/ 2101756 h 2750024"/>
              <a:gd name="connsiteX5" fmla="*/ 1583140 w 4121624"/>
              <a:gd name="connsiteY5" fmla="*/ 2013045 h 2750024"/>
              <a:gd name="connsiteX6" fmla="*/ 1958453 w 4121624"/>
              <a:gd name="connsiteY6" fmla="*/ 1972102 h 2750024"/>
              <a:gd name="connsiteX7" fmla="*/ 2272352 w 4121624"/>
              <a:gd name="connsiteY7" fmla="*/ 1978926 h 2750024"/>
              <a:gd name="connsiteX8" fmla="*/ 2770495 w 4121624"/>
              <a:gd name="connsiteY8" fmla="*/ 2060812 h 2750024"/>
              <a:gd name="connsiteX9" fmla="*/ 3111689 w 4121624"/>
              <a:gd name="connsiteY9" fmla="*/ 2163170 h 2750024"/>
              <a:gd name="connsiteX10" fmla="*/ 3459707 w 4121624"/>
              <a:gd name="connsiteY10" fmla="*/ 2313296 h 2750024"/>
              <a:gd name="connsiteX11" fmla="*/ 3794077 w 4121624"/>
              <a:gd name="connsiteY11" fmla="*/ 2545308 h 2750024"/>
              <a:gd name="connsiteX12" fmla="*/ 3985146 w 4121624"/>
              <a:gd name="connsiteY12" fmla="*/ 2688609 h 2750024"/>
              <a:gd name="connsiteX13" fmla="*/ 4107976 w 4121624"/>
              <a:gd name="connsiteY13" fmla="*/ 2750024 h 2750024"/>
              <a:gd name="connsiteX14" fmla="*/ 4121624 w 4121624"/>
              <a:gd name="connsiteY14" fmla="*/ 0 h 2750024"/>
              <a:gd name="connsiteX15" fmla="*/ 0 w 4121624"/>
              <a:gd name="connsiteY15" fmla="*/ 6824 h 2750024"/>
              <a:gd name="connsiteX16" fmla="*/ 0 w 4121624"/>
              <a:gd name="connsiteY16" fmla="*/ 2743200 h 2750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121624" h="2750024">
                <a:moveTo>
                  <a:pt x="0" y="2743200"/>
                </a:moveTo>
                <a:lnTo>
                  <a:pt x="259307" y="2518012"/>
                </a:lnTo>
                <a:lnTo>
                  <a:pt x="511791" y="2354239"/>
                </a:lnTo>
                <a:lnTo>
                  <a:pt x="832513" y="2204114"/>
                </a:lnTo>
                <a:lnTo>
                  <a:pt x="1139588" y="2101756"/>
                </a:lnTo>
                <a:lnTo>
                  <a:pt x="1583140" y="2013045"/>
                </a:lnTo>
                <a:lnTo>
                  <a:pt x="1958453" y="1972102"/>
                </a:lnTo>
                <a:lnTo>
                  <a:pt x="2272352" y="1978926"/>
                </a:lnTo>
                <a:lnTo>
                  <a:pt x="2770495" y="2060812"/>
                </a:lnTo>
                <a:lnTo>
                  <a:pt x="3111689" y="2163170"/>
                </a:lnTo>
                <a:lnTo>
                  <a:pt x="3459707" y="2313296"/>
                </a:lnTo>
                <a:lnTo>
                  <a:pt x="3794077" y="2545308"/>
                </a:lnTo>
                <a:lnTo>
                  <a:pt x="3985146" y="2688609"/>
                </a:lnTo>
                <a:lnTo>
                  <a:pt x="4107976" y="2750024"/>
                </a:lnTo>
                <a:cubicBezTo>
                  <a:pt x="4112525" y="1833349"/>
                  <a:pt x="4117075" y="916675"/>
                  <a:pt x="4121624" y="0"/>
                </a:cubicBezTo>
                <a:lnTo>
                  <a:pt x="0" y="6824"/>
                </a:lnTo>
                <a:lnTo>
                  <a:pt x="0" y="2743200"/>
                </a:lnTo>
                <a:close/>
              </a:path>
            </a:pathLst>
          </a:cu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8" name="Conector de seta reta 17"/>
          <p:cNvCxnSpPr/>
          <p:nvPr/>
        </p:nvCxnSpPr>
        <p:spPr>
          <a:xfrm flipH="1">
            <a:off x="3059832" y="3332609"/>
            <a:ext cx="1944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tângulo 19"/>
          <p:cNvSpPr/>
          <p:nvPr/>
        </p:nvSpPr>
        <p:spPr>
          <a:xfrm>
            <a:off x="92472" y="5589240"/>
            <a:ext cx="26011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 smtClean="0"/>
              <a:t>Modificado</a:t>
            </a:r>
            <a:r>
              <a:rPr lang="en-US" sz="1400" dirty="0" smtClean="0"/>
              <a:t> de </a:t>
            </a:r>
            <a:r>
              <a:rPr lang="en-US" sz="1400" dirty="0" err="1" smtClean="0"/>
              <a:t>Hulot</a:t>
            </a:r>
            <a:r>
              <a:rPr lang="en-US" sz="1400" dirty="0" smtClean="0"/>
              <a:t> et al. (2015)</a:t>
            </a:r>
            <a:endParaRPr lang="pt-BR" sz="1400" dirty="0"/>
          </a:p>
        </p:txBody>
      </p:sp>
      <p:sp>
        <p:nvSpPr>
          <p:cNvPr id="21" name="CaixaDeTexto 20"/>
          <p:cNvSpPr txBox="1"/>
          <p:nvPr/>
        </p:nvSpPr>
        <p:spPr>
          <a:xfrm>
            <a:off x="916761" y="188640"/>
            <a:ext cx="730101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De acordo com a teoria mais aceita pela comunidade geofísica, a principal fonte do campo geomagnético (responsável por mais de 95% do campo) são as </a:t>
            </a:r>
            <a:r>
              <a:rPr lang="pt-BR" sz="2400" b="1" dirty="0" smtClean="0"/>
              <a:t>correntes elétricas</a:t>
            </a:r>
            <a:r>
              <a:rPr lang="pt-BR" sz="2400" dirty="0" smtClean="0"/>
              <a:t> provenientes do movimento do </a:t>
            </a:r>
            <a:r>
              <a:rPr lang="pt-BR" sz="2400" dirty="0" smtClean="0">
                <a:solidFill>
                  <a:srgbClr val="FF0000"/>
                </a:solidFill>
              </a:rPr>
              <a:t>núcleo externo</a:t>
            </a:r>
            <a:r>
              <a:rPr lang="pt-BR" sz="2400" dirty="0" smtClean="0"/>
              <a:t>, que é líquido e contém ferro e níquel.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5192025" y="4869160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Fonte: correntes elétricas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1380253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21" t="13054" r="35526" b="10876"/>
          <a:stretch/>
        </p:blipFill>
        <p:spPr bwMode="auto">
          <a:xfrm>
            <a:off x="251520" y="962264"/>
            <a:ext cx="4104000" cy="4554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osca 14"/>
          <p:cNvSpPr/>
          <p:nvPr/>
        </p:nvSpPr>
        <p:spPr>
          <a:xfrm>
            <a:off x="1067848" y="3689736"/>
            <a:ext cx="2448272" cy="720080"/>
          </a:xfrm>
          <a:prstGeom prst="donut">
            <a:avLst>
              <a:gd name="adj" fmla="val 31630"/>
            </a:avLst>
          </a:prstGeom>
          <a:solidFill>
            <a:srgbClr val="00A761"/>
          </a:solidFill>
          <a:ln>
            <a:solidFill>
              <a:srgbClr val="00A7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971600" y="4221088"/>
            <a:ext cx="864096" cy="216024"/>
          </a:xfrm>
          <a:prstGeom prst="rect">
            <a:avLst/>
          </a:prstGeom>
          <a:solidFill>
            <a:srgbClr val="00A761"/>
          </a:solidFill>
          <a:ln>
            <a:solidFill>
              <a:srgbClr val="00A7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5148064" y="3116585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Litosfera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5148064" y="4484737"/>
            <a:ext cx="1654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Núcleo externo</a:t>
            </a:r>
            <a:endParaRPr lang="pt-BR" dirty="0">
              <a:solidFill>
                <a:srgbClr val="FF0000"/>
              </a:solidFill>
            </a:endParaRPr>
          </a:p>
        </p:txBody>
      </p:sp>
      <p:cxnSp>
        <p:nvCxnSpPr>
          <p:cNvPr id="12" name="Conector de seta reta 11"/>
          <p:cNvCxnSpPr/>
          <p:nvPr/>
        </p:nvCxnSpPr>
        <p:spPr>
          <a:xfrm flipH="1">
            <a:off x="2915816" y="4700761"/>
            <a:ext cx="216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orma livre 18"/>
          <p:cNvSpPr/>
          <p:nvPr/>
        </p:nvSpPr>
        <p:spPr>
          <a:xfrm>
            <a:off x="245660" y="955343"/>
            <a:ext cx="4121624" cy="2750024"/>
          </a:xfrm>
          <a:custGeom>
            <a:avLst/>
            <a:gdLst>
              <a:gd name="connsiteX0" fmla="*/ 0 w 4121624"/>
              <a:gd name="connsiteY0" fmla="*/ 2743200 h 2750024"/>
              <a:gd name="connsiteX1" fmla="*/ 259307 w 4121624"/>
              <a:gd name="connsiteY1" fmla="*/ 2518012 h 2750024"/>
              <a:gd name="connsiteX2" fmla="*/ 511791 w 4121624"/>
              <a:gd name="connsiteY2" fmla="*/ 2354239 h 2750024"/>
              <a:gd name="connsiteX3" fmla="*/ 832513 w 4121624"/>
              <a:gd name="connsiteY3" fmla="*/ 2204114 h 2750024"/>
              <a:gd name="connsiteX4" fmla="*/ 1139588 w 4121624"/>
              <a:gd name="connsiteY4" fmla="*/ 2101756 h 2750024"/>
              <a:gd name="connsiteX5" fmla="*/ 1583140 w 4121624"/>
              <a:gd name="connsiteY5" fmla="*/ 2013045 h 2750024"/>
              <a:gd name="connsiteX6" fmla="*/ 1958453 w 4121624"/>
              <a:gd name="connsiteY6" fmla="*/ 1972102 h 2750024"/>
              <a:gd name="connsiteX7" fmla="*/ 2272352 w 4121624"/>
              <a:gd name="connsiteY7" fmla="*/ 1978926 h 2750024"/>
              <a:gd name="connsiteX8" fmla="*/ 2770495 w 4121624"/>
              <a:gd name="connsiteY8" fmla="*/ 2060812 h 2750024"/>
              <a:gd name="connsiteX9" fmla="*/ 3111689 w 4121624"/>
              <a:gd name="connsiteY9" fmla="*/ 2163170 h 2750024"/>
              <a:gd name="connsiteX10" fmla="*/ 3459707 w 4121624"/>
              <a:gd name="connsiteY10" fmla="*/ 2313296 h 2750024"/>
              <a:gd name="connsiteX11" fmla="*/ 3794077 w 4121624"/>
              <a:gd name="connsiteY11" fmla="*/ 2545308 h 2750024"/>
              <a:gd name="connsiteX12" fmla="*/ 3985146 w 4121624"/>
              <a:gd name="connsiteY12" fmla="*/ 2688609 h 2750024"/>
              <a:gd name="connsiteX13" fmla="*/ 4107976 w 4121624"/>
              <a:gd name="connsiteY13" fmla="*/ 2750024 h 2750024"/>
              <a:gd name="connsiteX14" fmla="*/ 4121624 w 4121624"/>
              <a:gd name="connsiteY14" fmla="*/ 0 h 2750024"/>
              <a:gd name="connsiteX15" fmla="*/ 0 w 4121624"/>
              <a:gd name="connsiteY15" fmla="*/ 6824 h 2750024"/>
              <a:gd name="connsiteX16" fmla="*/ 0 w 4121624"/>
              <a:gd name="connsiteY16" fmla="*/ 2743200 h 2750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121624" h="2750024">
                <a:moveTo>
                  <a:pt x="0" y="2743200"/>
                </a:moveTo>
                <a:lnTo>
                  <a:pt x="259307" y="2518012"/>
                </a:lnTo>
                <a:lnTo>
                  <a:pt x="511791" y="2354239"/>
                </a:lnTo>
                <a:lnTo>
                  <a:pt x="832513" y="2204114"/>
                </a:lnTo>
                <a:lnTo>
                  <a:pt x="1139588" y="2101756"/>
                </a:lnTo>
                <a:lnTo>
                  <a:pt x="1583140" y="2013045"/>
                </a:lnTo>
                <a:lnTo>
                  <a:pt x="1958453" y="1972102"/>
                </a:lnTo>
                <a:lnTo>
                  <a:pt x="2272352" y="1978926"/>
                </a:lnTo>
                <a:lnTo>
                  <a:pt x="2770495" y="2060812"/>
                </a:lnTo>
                <a:lnTo>
                  <a:pt x="3111689" y="2163170"/>
                </a:lnTo>
                <a:lnTo>
                  <a:pt x="3459707" y="2313296"/>
                </a:lnTo>
                <a:lnTo>
                  <a:pt x="3794077" y="2545308"/>
                </a:lnTo>
                <a:lnTo>
                  <a:pt x="3985146" y="2688609"/>
                </a:lnTo>
                <a:lnTo>
                  <a:pt x="4107976" y="2750024"/>
                </a:lnTo>
                <a:cubicBezTo>
                  <a:pt x="4112525" y="1833349"/>
                  <a:pt x="4117075" y="916675"/>
                  <a:pt x="4121624" y="0"/>
                </a:cubicBezTo>
                <a:lnTo>
                  <a:pt x="0" y="6824"/>
                </a:lnTo>
                <a:lnTo>
                  <a:pt x="0" y="2743200"/>
                </a:lnTo>
                <a:close/>
              </a:path>
            </a:pathLst>
          </a:cu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8" name="Conector de seta reta 17"/>
          <p:cNvCxnSpPr/>
          <p:nvPr/>
        </p:nvCxnSpPr>
        <p:spPr>
          <a:xfrm flipH="1">
            <a:off x="3059832" y="3332609"/>
            <a:ext cx="1944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tângulo 19"/>
          <p:cNvSpPr/>
          <p:nvPr/>
        </p:nvSpPr>
        <p:spPr>
          <a:xfrm>
            <a:off x="92472" y="5589240"/>
            <a:ext cx="26011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 smtClean="0"/>
              <a:t>Modificado</a:t>
            </a:r>
            <a:r>
              <a:rPr lang="en-US" sz="1400" dirty="0" smtClean="0"/>
              <a:t> de </a:t>
            </a:r>
            <a:r>
              <a:rPr lang="en-US" sz="1400" dirty="0" err="1" smtClean="0"/>
              <a:t>Hulot</a:t>
            </a:r>
            <a:r>
              <a:rPr lang="en-US" sz="1400" dirty="0" smtClean="0"/>
              <a:t> et al. (2015)</a:t>
            </a:r>
            <a:endParaRPr lang="pt-BR" sz="1400" dirty="0"/>
          </a:p>
        </p:txBody>
      </p:sp>
      <p:sp>
        <p:nvSpPr>
          <p:cNvPr id="21" name="CaixaDeTexto 20"/>
          <p:cNvSpPr txBox="1"/>
          <p:nvPr/>
        </p:nvSpPr>
        <p:spPr>
          <a:xfrm>
            <a:off x="1550320" y="797803"/>
            <a:ext cx="60338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O campo produzido por estas fontes é denominado </a:t>
            </a:r>
            <a:r>
              <a:rPr lang="pt-BR" sz="2400" b="1" dirty="0" smtClean="0"/>
              <a:t>campo principal</a:t>
            </a:r>
            <a:endParaRPr lang="pt-BR" sz="2400" dirty="0" smtClean="0"/>
          </a:p>
          <a:p>
            <a:pPr algn="ctr"/>
            <a:r>
              <a:rPr lang="pt-BR" sz="2400" dirty="0" smtClean="0"/>
              <a:t>(</a:t>
            </a:r>
            <a:r>
              <a:rPr lang="pt-BR" sz="2400" dirty="0" err="1" smtClean="0"/>
              <a:t>Langel</a:t>
            </a:r>
            <a:r>
              <a:rPr lang="pt-BR" sz="2400" dirty="0" smtClean="0"/>
              <a:t> </a:t>
            </a:r>
            <a:r>
              <a:rPr lang="pt-BR" sz="2400" dirty="0"/>
              <a:t>e </a:t>
            </a:r>
            <a:r>
              <a:rPr lang="pt-BR" sz="2400" dirty="0" err="1"/>
              <a:t>Hinze</a:t>
            </a:r>
            <a:r>
              <a:rPr lang="pt-BR" sz="2400" dirty="0"/>
              <a:t>, 1998; </a:t>
            </a:r>
            <a:r>
              <a:rPr lang="pt-BR" sz="2400" dirty="0" err="1"/>
              <a:t>Hulot</a:t>
            </a:r>
            <a:r>
              <a:rPr lang="pt-BR" sz="2400" dirty="0"/>
              <a:t> et al., 2015).</a:t>
            </a:r>
            <a:endParaRPr lang="pt-BR" sz="2400" dirty="0" smtClean="0"/>
          </a:p>
        </p:txBody>
      </p:sp>
      <p:sp>
        <p:nvSpPr>
          <p:cNvPr id="2" name="CaixaDeTexto 1"/>
          <p:cNvSpPr txBox="1"/>
          <p:nvPr/>
        </p:nvSpPr>
        <p:spPr>
          <a:xfrm>
            <a:off x="5192025" y="4869160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Fonte: correntes elétricas</a:t>
            </a:r>
            <a:endParaRPr lang="pt-BR" sz="16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5192025" y="5178678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Campo principal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3231446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21" t="13054" r="35526" b="10876"/>
          <a:stretch/>
        </p:blipFill>
        <p:spPr bwMode="auto">
          <a:xfrm>
            <a:off x="251520" y="962264"/>
            <a:ext cx="4104000" cy="4554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osca 14"/>
          <p:cNvSpPr/>
          <p:nvPr/>
        </p:nvSpPr>
        <p:spPr>
          <a:xfrm>
            <a:off x="1067848" y="3689736"/>
            <a:ext cx="2448272" cy="720080"/>
          </a:xfrm>
          <a:prstGeom prst="donut">
            <a:avLst>
              <a:gd name="adj" fmla="val 31630"/>
            </a:avLst>
          </a:prstGeom>
          <a:solidFill>
            <a:srgbClr val="00A761"/>
          </a:solidFill>
          <a:ln>
            <a:solidFill>
              <a:srgbClr val="00A7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971600" y="4221088"/>
            <a:ext cx="864096" cy="216024"/>
          </a:xfrm>
          <a:prstGeom prst="rect">
            <a:avLst/>
          </a:prstGeom>
          <a:solidFill>
            <a:srgbClr val="00A761"/>
          </a:solidFill>
          <a:ln>
            <a:solidFill>
              <a:srgbClr val="00A7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5148064" y="3116585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Litosfera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5148064" y="4484737"/>
            <a:ext cx="1654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Núcleo externo</a:t>
            </a:r>
            <a:endParaRPr lang="pt-BR" dirty="0">
              <a:solidFill>
                <a:srgbClr val="FF0000"/>
              </a:solidFill>
            </a:endParaRPr>
          </a:p>
        </p:txBody>
      </p:sp>
      <p:cxnSp>
        <p:nvCxnSpPr>
          <p:cNvPr id="12" name="Conector de seta reta 11"/>
          <p:cNvCxnSpPr/>
          <p:nvPr/>
        </p:nvCxnSpPr>
        <p:spPr>
          <a:xfrm flipH="1">
            <a:off x="2915816" y="4700761"/>
            <a:ext cx="216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orma livre 18"/>
          <p:cNvSpPr/>
          <p:nvPr/>
        </p:nvSpPr>
        <p:spPr>
          <a:xfrm>
            <a:off x="245660" y="955343"/>
            <a:ext cx="4121624" cy="2750024"/>
          </a:xfrm>
          <a:custGeom>
            <a:avLst/>
            <a:gdLst>
              <a:gd name="connsiteX0" fmla="*/ 0 w 4121624"/>
              <a:gd name="connsiteY0" fmla="*/ 2743200 h 2750024"/>
              <a:gd name="connsiteX1" fmla="*/ 259307 w 4121624"/>
              <a:gd name="connsiteY1" fmla="*/ 2518012 h 2750024"/>
              <a:gd name="connsiteX2" fmla="*/ 511791 w 4121624"/>
              <a:gd name="connsiteY2" fmla="*/ 2354239 h 2750024"/>
              <a:gd name="connsiteX3" fmla="*/ 832513 w 4121624"/>
              <a:gd name="connsiteY3" fmla="*/ 2204114 h 2750024"/>
              <a:gd name="connsiteX4" fmla="*/ 1139588 w 4121624"/>
              <a:gd name="connsiteY4" fmla="*/ 2101756 h 2750024"/>
              <a:gd name="connsiteX5" fmla="*/ 1583140 w 4121624"/>
              <a:gd name="connsiteY5" fmla="*/ 2013045 h 2750024"/>
              <a:gd name="connsiteX6" fmla="*/ 1958453 w 4121624"/>
              <a:gd name="connsiteY6" fmla="*/ 1972102 h 2750024"/>
              <a:gd name="connsiteX7" fmla="*/ 2272352 w 4121624"/>
              <a:gd name="connsiteY7" fmla="*/ 1978926 h 2750024"/>
              <a:gd name="connsiteX8" fmla="*/ 2770495 w 4121624"/>
              <a:gd name="connsiteY8" fmla="*/ 2060812 h 2750024"/>
              <a:gd name="connsiteX9" fmla="*/ 3111689 w 4121624"/>
              <a:gd name="connsiteY9" fmla="*/ 2163170 h 2750024"/>
              <a:gd name="connsiteX10" fmla="*/ 3459707 w 4121624"/>
              <a:gd name="connsiteY10" fmla="*/ 2313296 h 2750024"/>
              <a:gd name="connsiteX11" fmla="*/ 3794077 w 4121624"/>
              <a:gd name="connsiteY11" fmla="*/ 2545308 h 2750024"/>
              <a:gd name="connsiteX12" fmla="*/ 3985146 w 4121624"/>
              <a:gd name="connsiteY12" fmla="*/ 2688609 h 2750024"/>
              <a:gd name="connsiteX13" fmla="*/ 4107976 w 4121624"/>
              <a:gd name="connsiteY13" fmla="*/ 2750024 h 2750024"/>
              <a:gd name="connsiteX14" fmla="*/ 4121624 w 4121624"/>
              <a:gd name="connsiteY14" fmla="*/ 0 h 2750024"/>
              <a:gd name="connsiteX15" fmla="*/ 0 w 4121624"/>
              <a:gd name="connsiteY15" fmla="*/ 6824 h 2750024"/>
              <a:gd name="connsiteX16" fmla="*/ 0 w 4121624"/>
              <a:gd name="connsiteY16" fmla="*/ 2743200 h 2750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121624" h="2750024">
                <a:moveTo>
                  <a:pt x="0" y="2743200"/>
                </a:moveTo>
                <a:lnTo>
                  <a:pt x="259307" y="2518012"/>
                </a:lnTo>
                <a:lnTo>
                  <a:pt x="511791" y="2354239"/>
                </a:lnTo>
                <a:lnTo>
                  <a:pt x="832513" y="2204114"/>
                </a:lnTo>
                <a:lnTo>
                  <a:pt x="1139588" y="2101756"/>
                </a:lnTo>
                <a:lnTo>
                  <a:pt x="1583140" y="2013045"/>
                </a:lnTo>
                <a:lnTo>
                  <a:pt x="1958453" y="1972102"/>
                </a:lnTo>
                <a:lnTo>
                  <a:pt x="2272352" y="1978926"/>
                </a:lnTo>
                <a:lnTo>
                  <a:pt x="2770495" y="2060812"/>
                </a:lnTo>
                <a:lnTo>
                  <a:pt x="3111689" y="2163170"/>
                </a:lnTo>
                <a:lnTo>
                  <a:pt x="3459707" y="2313296"/>
                </a:lnTo>
                <a:lnTo>
                  <a:pt x="3794077" y="2545308"/>
                </a:lnTo>
                <a:lnTo>
                  <a:pt x="3985146" y="2688609"/>
                </a:lnTo>
                <a:lnTo>
                  <a:pt x="4107976" y="2750024"/>
                </a:lnTo>
                <a:cubicBezTo>
                  <a:pt x="4112525" y="1833349"/>
                  <a:pt x="4117075" y="916675"/>
                  <a:pt x="4121624" y="0"/>
                </a:cubicBezTo>
                <a:lnTo>
                  <a:pt x="0" y="6824"/>
                </a:lnTo>
                <a:lnTo>
                  <a:pt x="0" y="2743200"/>
                </a:lnTo>
                <a:close/>
              </a:path>
            </a:pathLst>
          </a:cu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8" name="Conector de seta reta 17"/>
          <p:cNvCxnSpPr/>
          <p:nvPr/>
        </p:nvCxnSpPr>
        <p:spPr>
          <a:xfrm flipH="1">
            <a:off x="3059832" y="3332609"/>
            <a:ext cx="1944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tângulo 19"/>
          <p:cNvSpPr/>
          <p:nvPr/>
        </p:nvSpPr>
        <p:spPr>
          <a:xfrm>
            <a:off x="92472" y="5589240"/>
            <a:ext cx="26011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 smtClean="0"/>
              <a:t>Modificado</a:t>
            </a:r>
            <a:r>
              <a:rPr lang="en-US" sz="1400" dirty="0" smtClean="0"/>
              <a:t> de </a:t>
            </a:r>
            <a:r>
              <a:rPr lang="en-US" sz="1400" dirty="0" err="1" smtClean="0"/>
              <a:t>Hulot</a:t>
            </a:r>
            <a:r>
              <a:rPr lang="en-US" sz="1400" dirty="0" smtClean="0"/>
              <a:t> et al. (2015)</a:t>
            </a:r>
            <a:endParaRPr lang="pt-BR" sz="1400" dirty="0"/>
          </a:p>
        </p:txBody>
      </p:sp>
      <p:sp>
        <p:nvSpPr>
          <p:cNvPr id="21" name="CaixaDeTexto 20"/>
          <p:cNvSpPr txBox="1"/>
          <p:nvPr/>
        </p:nvSpPr>
        <p:spPr>
          <a:xfrm>
            <a:off x="1248625" y="332656"/>
            <a:ext cx="66372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Este campo é predominantemente dipolar (já </a:t>
            </a:r>
            <a:r>
              <a:rPr lang="pt-BR" sz="2400" dirty="0" err="1" smtClean="0"/>
              <a:t>já</a:t>
            </a:r>
            <a:r>
              <a:rPr lang="pt-BR" sz="2400" dirty="0" smtClean="0"/>
              <a:t> veremos o que isso quer dizer), suas variações temporais são da ordem de anos e sua amplitude varia de ≈22 600 </a:t>
            </a:r>
            <a:r>
              <a:rPr lang="pt-BR" sz="2400" dirty="0" err="1" smtClean="0"/>
              <a:t>nT</a:t>
            </a:r>
            <a:r>
              <a:rPr lang="pt-BR" sz="2400" dirty="0" smtClean="0"/>
              <a:t>,  sobre a anomalia magnética do Atlântico Sul, até ≈66 670 </a:t>
            </a:r>
            <a:r>
              <a:rPr lang="pt-BR" sz="2400" dirty="0" err="1" smtClean="0"/>
              <a:t>nT</a:t>
            </a:r>
            <a:r>
              <a:rPr lang="pt-BR" sz="2400" dirty="0" smtClean="0"/>
              <a:t>, próximo ao </a:t>
            </a:r>
            <a:r>
              <a:rPr lang="pt-BR" sz="2400" dirty="0" err="1" smtClean="0"/>
              <a:t>pólo</a:t>
            </a:r>
            <a:r>
              <a:rPr lang="pt-BR" sz="2400" dirty="0" smtClean="0"/>
              <a:t> sul (</a:t>
            </a:r>
            <a:r>
              <a:rPr lang="pt-BR" sz="2400" dirty="0" err="1"/>
              <a:t>Hulot</a:t>
            </a:r>
            <a:r>
              <a:rPr lang="pt-BR" sz="2400" dirty="0"/>
              <a:t> et al., 2015</a:t>
            </a:r>
            <a:r>
              <a:rPr lang="pt-BR" sz="2400" dirty="0" smtClean="0"/>
              <a:t>).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5192025" y="4869160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Fonte: correntes elétricas</a:t>
            </a:r>
            <a:endParaRPr lang="pt-BR" sz="16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5192025" y="5178678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Campo principal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1095112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21" t="13054" r="35526" b="10876"/>
          <a:stretch/>
        </p:blipFill>
        <p:spPr bwMode="auto">
          <a:xfrm>
            <a:off x="251520" y="962264"/>
            <a:ext cx="4104000" cy="4554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osca 14"/>
          <p:cNvSpPr/>
          <p:nvPr/>
        </p:nvSpPr>
        <p:spPr>
          <a:xfrm>
            <a:off x="1067848" y="3689736"/>
            <a:ext cx="2448272" cy="720080"/>
          </a:xfrm>
          <a:prstGeom prst="donut">
            <a:avLst>
              <a:gd name="adj" fmla="val 31630"/>
            </a:avLst>
          </a:prstGeom>
          <a:solidFill>
            <a:srgbClr val="00A761"/>
          </a:solidFill>
          <a:ln>
            <a:solidFill>
              <a:srgbClr val="00A7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971600" y="4221088"/>
            <a:ext cx="864096" cy="216024"/>
          </a:xfrm>
          <a:prstGeom prst="rect">
            <a:avLst/>
          </a:prstGeom>
          <a:solidFill>
            <a:srgbClr val="00A761"/>
          </a:solidFill>
          <a:ln>
            <a:solidFill>
              <a:srgbClr val="00A7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5148064" y="3116585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Litosfera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5148064" y="4484737"/>
            <a:ext cx="1654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Núcleo externo</a:t>
            </a:r>
            <a:endParaRPr lang="pt-BR" dirty="0"/>
          </a:p>
        </p:txBody>
      </p:sp>
      <p:cxnSp>
        <p:nvCxnSpPr>
          <p:cNvPr id="12" name="Conector de seta reta 11"/>
          <p:cNvCxnSpPr/>
          <p:nvPr/>
        </p:nvCxnSpPr>
        <p:spPr>
          <a:xfrm flipH="1">
            <a:off x="2915816" y="4700761"/>
            <a:ext cx="216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orma livre 18"/>
          <p:cNvSpPr/>
          <p:nvPr/>
        </p:nvSpPr>
        <p:spPr>
          <a:xfrm>
            <a:off x="245660" y="955343"/>
            <a:ext cx="4121624" cy="2750024"/>
          </a:xfrm>
          <a:custGeom>
            <a:avLst/>
            <a:gdLst>
              <a:gd name="connsiteX0" fmla="*/ 0 w 4121624"/>
              <a:gd name="connsiteY0" fmla="*/ 2743200 h 2750024"/>
              <a:gd name="connsiteX1" fmla="*/ 259307 w 4121624"/>
              <a:gd name="connsiteY1" fmla="*/ 2518012 h 2750024"/>
              <a:gd name="connsiteX2" fmla="*/ 511791 w 4121624"/>
              <a:gd name="connsiteY2" fmla="*/ 2354239 h 2750024"/>
              <a:gd name="connsiteX3" fmla="*/ 832513 w 4121624"/>
              <a:gd name="connsiteY3" fmla="*/ 2204114 h 2750024"/>
              <a:gd name="connsiteX4" fmla="*/ 1139588 w 4121624"/>
              <a:gd name="connsiteY4" fmla="*/ 2101756 h 2750024"/>
              <a:gd name="connsiteX5" fmla="*/ 1583140 w 4121624"/>
              <a:gd name="connsiteY5" fmla="*/ 2013045 h 2750024"/>
              <a:gd name="connsiteX6" fmla="*/ 1958453 w 4121624"/>
              <a:gd name="connsiteY6" fmla="*/ 1972102 h 2750024"/>
              <a:gd name="connsiteX7" fmla="*/ 2272352 w 4121624"/>
              <a:gd name="connsiteY7" fmla="*/ 1978926 h 2750024"/>
              <a:gd name="connsiteX8" fmla="*/ 2770495 w 4121624"/>
              <a:gd name="connsiteY8" fmla="*/ 2060812 h 2750024"/>
              <a:gd name="connsiteX9" fmla="*/ 3111689 w 4121624"/>
              <a:gd name="connsiteY9" fmla="*/ 2163170 h 2750024"/>
              <a:gd name="connsiteX10" fmla="*/ 3459707 w 4121624"/>
              <a:gd name="connsiteY10" fmla="*/ 2313296 h 2750024"/>
              <a:gd name="connsiteX11" fmla="*/ 3794077 w 4121624"/>
              <a:gd name="connsiteY11" fmla="*/ 2545308 h 2750024"/>
              <a:gd name="connsiteX12" fmla="*/ 3985146 w 4121624"/>
              <a:gd name="connsiteY12" fmla="*/ 2688609 h 2750024"/>
              <a:gd name="connsiteX13" fmla="*/ 4107976 w 4121624"/>
              <a:gd name="connsiteY13" fmla="*/ 2750024 h 2750024"/>
              <a:gd name="connsiteX14" fmla="*/ 4121624 w 4121624"/>
              <a:gd name="connsiteY14" fmla="*/ 0 h 2750024"/>
              <a:gd name="connsiteX15" fmla="*/ 0 w 4121624"/>
              <a:gd name="connsiteY15" fmla="*/ 6824 h 2750024"/>
              <a:gd name="connsiteX16" fmla="*/ 0 w 4121624"/>
              <a:gd name="connsiteY16" fmla="*/ 2743200 h 2750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121624" h="2750024">
                <a:moveTo>
                  <a:pt x="0" y="2743200"/>
                </a:moveTo>
                <a:lnTo>
                  <a:pt x="259307" y="2518012"/>
                </a:lnTo>
                <a:lnTo>
                  <a:pt x="511791" y="2354239"/>
                </a:lnTo>
                <a:lnTo>
                  <a:pt x="832513" y="2204114"/>
                </a:lnTo>
                <a:lnTo>
                  <a:pt x="1139588" y="2101756"/>
                </a:lnTo>
                <a:lnTo>
                  <a:pt x="1583140" y="2013045"/>
                </a:lnTo>
                <a:lnTo>
                  <a:pt x="1958453" y="1972102"/>
                </a:lnTo>
                <a:lnTo>
                  <a:pt x="2272352" y="1978926"/>
                </a:lnTo>
                <a:lnTo>
                  <a:pt x="2770495" y="2060812"/>
                </a:lnTo>
                <a:lnTo>
                  <a:pt x="3111689" y="2163170"/>
                </a:lnTo>
                <a:lnTo>
                  <a:pt x="3459707" y="2313296"/>
                </a:lnTo>
                <a:lnTo>
                  <a:pt x="3794077" y="2545308"/>
                </a:lnTo>
                <a:lnTo>
                  <a:pt x="3985146" y="2688609"/>
                </a:lnTo>
                <a:lnTo>
                  <a:pt x="4107976" y="2750024"/>
                </a:lnTo>
                <a:cubicBezTo>
                  <a:pt x="4112525" y="1833349"/>
                  <a:pt x="4117075" y="916675"/>
                  <a:pt x="4121624" y="0"/>
                </a:cubicBezTo>
                <a:lnTo>
                  <a:pt x="0" y="6824"/>
                </a:lnTo>
                <a:lnTo>
                  <a:pt x="0" y="2743200"/>
                </a:lnTo>
                <a:close/>
              </a:path>
            </a:pathLst>
          </a:cu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8" name="Conector de seta reta 17"/>
          <p:cNvCxnSpPr/>
          <p:nvPr/>
        </p:nvCxnSpPr>
        <p:spPr>
          <a:xfrm flipH="1">
            <a:off x="3059832" y="3332609"/>
            <a:ext cx="1944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tângulo 19"/>
          <p:cNvSpPr/>
          <p:nvPr/>
        </p:nvSpPr>
        <p:spPr>
          <a:xfrm>
            <a:off x="92472" y="5589240"/>
            <a:ext cx="26011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 smtClean="0"/>
              <a:t>Modificado</a:t>
            </a:r>
            <a:r>
              <a:rPr lang="en-US" sz="1400" dirty="0" smtClean="0"/>
              <a:t> de </a:t>
            </a:r>
            <a:r>
              <a:rPr lang="en-US" sz="1400" dirty="0" err="1" smtClean="0"/>
              <a:t>Hulot</a:t>
            </a:r>
            <a:r>
              <a:rPr lang="en-US" sz="1400" dirty="0" smtClean="0"/>
              <a:t> et al. (2015)</a:t>
            </a:r>
            <a:endParaRPr lang="pt-BR" sz="1400" dirty="0"/>
          </a:p>
        </p:txBody>
      </p:sp>
      <p:sp>
        <p:nvSpPr>
          <p:cNvPr id="21" name="CaixaDeTexto 20"/>
          <p:cNvSpPr txBox="1"/>
          <p:nvPr/>
        </p:nvSpPr>
        <p:spPr>
          <a:xfrm>
            <a:off x="1248625" y="347172"/>
            <a:ext cx="66372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As fontes presentes na </a:t>
            </a:r>
            <a:r>
              <a:rPr lang="pt-BR" sz="2400" dirty="0" smtClean="0">
                <a:solidFill>
                  <a:srgbClr val="FF0000"/>
                </a:solidFill>
              </a:rPr>
              <a:t>litosfera</a:t>
            </a:r>
            <a:r>
              <a:rPr lang="pt-BR" sz="2400" dirty="0" smtClean="0"/>
              <a:t> são </a:t>
            </a:r>
            <a:r>
              <a:rPr lang="pt-BR" sz="2400" b="1" dirty="0" smtClean="0"/>
              <a:t>rochas magnetizadas</a:t>
            </a:r>
            <a:r>
              <a:rPr lang="pt-BR" sz="2400" dirty="0" smtClean="0"/>
              <a:t>. Estas rochas se mantém magnetizadas porque estão abaixo de suas respectivas temperaturas de Curie. 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5192025" y="4869160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Fonte: correntes elétricas</a:t>
            </a:r>
            <a:endParaRPr lang="pt-BR" sz="16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5192025" y="5178678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Campo principal</a:t>
            </a:r>
            <a:endParaRPr lang="pt-BR" sz="1600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5192025" y="3429000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Fonte: rochas magnetizadas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1409781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21" t="13054" r="35526" b="10876"/>
          <a:stretch/>
        </p:blipFill>
        <p:spPr bwMode="auto">
          <a:xfrm>
            <a:off x="251520" y="962264"/>
            <a:ext cx="4104000" cy="4554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osca 14"/>
          <p:cNvSpPr/>
          <p:nvPr/>
        </p:nvSpPr>
        <p:spPr>
          <a:xfrm>
            <a:off x="1067848" y="3689736"/>
            <a:ext cx="2448272" cy="720080"/>
          </a:xfrm>
          <a:prstGeom prst="donut">
            <a:avLst>
              <a:gd name="adj" fmla="val 31630"/>
            </a:avLst>
          </a:prstGeom>
          <a:solidFill>
            <a:srgbClr val="00A761"/>
          </a:solidFill>
          <a:ln>
            <a:solidFill>
              <a:srgbClr val="00A7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971600" y="4221088"/>
            <a:ext cx="864096" cy="216024"/>
          </a:xfrm>
          <a:prstGeom prst="rect">
            <a:avLst/>
          </a:prstGeom>
          <a:solidFill>
            <a:srgbClr val="00A761"/>
          </a:solidFill>
          <a:ln>
            <a:solidFill>
              <a:srgbClr val="00A7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5148064" y="3116585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Litosfera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5148064" y="4484737"/>
            <a:ext cx="1654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Núcleo externo</a:t>
            </a:r>
            <a:endParaRPr lang="pt-BR" dirty="0"/>
          </a:p>
        </p:txBody>
      </p:sp>
      <p:cxnSp>
        <p:nvCxnSpPr>
          <p:cNvPr id="12" name="Conector de seta reta 11"/>
          <p:cNvCxnSpPr/>
          <p:nvPr/>
        </p:nvCxnSpPr>
        <p:spPr>
          <a:xfrm flipH="1">
            <a:off x="2915816" y="4700761"/>
            <a:ext cx="216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orma livre 18"/>
          <p:cNvSpPr/>
          <p:nvPr/>
        </p:nvSpPr>
        <p:spPr>
          <a:xfrm>
            <a:off x="245660" y="955343"/>
            <a:ext cx="4121624" cy="2750024"/>
          </a:xfrm>
          <a:custGeom>
            <a:avLst/>
            <a:gdLst>
              <a:gd name="connsiteX0" fmla="*/ 0 w 4121624"/>
              <a:gd name="connsiteY0" fmla="*/ 2743200 h 2750024"/>
              <a:gd name="connsiteX1" fmla="*/ 259307 w 4121624"/>
              <a:gd name="connsiteY1" fmla="*/ 2518012 h 2750024"/>
              <a:gd name="connsiteX2" fmla="*/ 511791 w 4121624"/>
              <a:gd name="connsiteY2" fmla="*/ 2354239 h 2750024"/>
              <a:gd name="connsiteX3" fmla="*/ 832513 w 4121624"/>
              <a:gd name="connsiteY3" fmla="*/ 2204114 h 2750024"/>
              <a:gd name="connsiteX4" fmla="*/ 1139588 w 4121624"/>
              <a:gd name="connsiteY4" fmla="*/ 2101756 h 2750024"/>
              <a:gd name="connsiteX5" fmla="*/ 1583140 w 4121624"/>
              <a:gd name="connsiteY5" fmla="*/ 2013045 h 2750024"/>
              <a:gd name="connsiteX6" fmla="*/ 1958453 w 4121624"/>
              <a:gd name="connsiteY6" fmla="*/ 1972102 h 2750024"/>
              <a:gd name="connsiteX7" fmla="*/ 2272352 w 4121624"/>
              <a:gd name="connsiteY7" fmla="*/ 1978926 h 2750024"/>
              <a:gd name="connsiteX8" fmla="*/ 2770495 w 4121624"/>
              <a:gd name="connsiteY8" fmla="*/ 2060812 h 2750024"/>
              <a:gd name="connsiteX9" fmla="*/ 3111689 w 4121624"/>
              <a:gd name="connsiteY9" fmla="*/ 2163170 h 2750024"/>
              <a:gd name="connsiteX10" fmla="*/ 3459707 w 4121624"/>
              <a:gd name="connsiteY10" fmla="*/ 2313296 h 2750024"/>
              <a:gd name="connsiteX11" fmla="*/ 3794077 w 4121624"/>
              <a:gd name="connsiteY11" fmla="*/ 2545308 h 2750024"/>
              <a:gd name="connsiteX12" fmla="*/ 3985146 w 4121624"/>
              <a:gd name="connsiteY12" fmla="*/ 2688609 h 2750024"/>
              <a:gd name="connsiteX13" fmla="*/ 4107976 w 4121624"/>
              <a:gd name="connsiteY13" fmla="*/ 2750024 h 2750024"/>
              <a:gd name="connsiteX14" fmla="*/ 4121624 w 4121624"/>
              <a:gd name="connsiteY14" fmla="*/ 0 h 2750024"/>
              <a:gd name="connsiteX15" fmla="*/ 0 w 4121624"/>
              <a:gd name="connsiteY15" fmla="*/ 6824 h 2750024"/>
              <a:gd name="connsiteX16" fmla="*/ 0 w 4121624"/>
              <a:gd name="connsiteY16" fmla="*/ 2743200 h 2750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121624" h="2750024">
                <a:moveTo>
                  <a:pt x="0" y="2743200"/>
                </a:moveTo>
                <a:lnTo>
                  <a:pt x="259307" y="2518012"/>
                </a:lnTo>
                <a:lnTo>
                  <a:pt x="511791" y="2354239"/>
                </a:lnTo>
                <a:lnTo>
                  <a:pt x="832513" y="2204114"/>
                </a:lnTo>
                <a:lnTo>
                  <a:pt x="1139588" y="2101756"/>
                </a:lnTo>
                <a:lnTo>
                  <a:pt x="1583140" y="2013045"/>
                </a:lnTo>
                <a:lnTo>
                  <a:pt x="1958453" y="1972102"/>
                </a:lnTo>
                <a:lnTo>
                  <a:pt x="2272352" y="1978926"/>
                </a:lnTo>
                <a:lnTo>
                  <a:pt x="2770495" y="2060812"/>
                </a:lnTo>
                <a:lnTo>
                  <a:pt x="3111689" y="2163170"/>
                </a:lnTo>
                <a:lnTo>
                  <a:pt x="3459707" y="2313296"/>
                </a:lnTo>
                <a:lnTo>
                  <a:pt x="3794077" y="2545308"/>
                </a:lnTo>
                <a:lnTo>
                  <a:pt x="3985146" y="2688609"/>
                </a:lnTo>
                <a:lnTo>
                  <a:pt x="4107976" y="2750024"/>
                </a:lnTo>
                <a:cubicBezTo>
                  <a:pt x="4112525" y="1833349"/>
                  <a:pt x="4117075" y="916675"/>
                  <a:pt x="4121624" y="0"/>
                </a:cubicBezTo>
                <a:lnTo>
                  <a:pt x="0" y="6824"/>
                </a:lnTo>
                <a:lnTo>
                  <a:pt x="0" y="2743200"/>
                </a:lnTo>
                <a:close/>
              </a:path>
            </a:pathLst>
          </a:cu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8" name="Conector de seta reta 17"/>
          <p:cNvCxnSpPr/>
          <p:nvPr/>
        </p:nvCxnSpPr>
        <p:spPr>
          <a:xfrm flipH="1">
            <a:off x="3059832" y="3332609"/>
            <a:ext cx="1944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tângulo 19"/>
          <p:cNvSpPr/>
          <p:nvPr/>
        </p:nvSpPr>
        <p:spPr>
          <a:xfrm>
            <a:off x="92472" y="5589240"/>
            <a:ext cx="26011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 smtClean="0"/>
              <a:t>Modificado</a:t>
            </a:r>
            <a:r>
              <a:rPr lang="en-US" sz="1400" dirty="0" smtClean="0"/>
              <a:t> de </a:t>
            </a:r>
            <a:r>
              <a:rPr lang="en-US" sz="1400" dirty="0" err="1" smtClean="0"/>
              <a:t>Hulot</a:t>
            </a:r>
            <a:r>
              <a:rPr lang="en-US" sz="1400" dirty="0" smtClean="0"/>
              <a:t> et al. (2015)</a:t>
            </a:r>
            <a:endParaRPr lang="pt-BR" sz="1400" dirty="0"/>
          </a:p>
        </p:txBody>
      </p:sp>
      <p:sp>
        <p:nvSpPr>
          <p:cNvPr id="2" name="CaixaDeTexto 1"/>
          <p:cNvSpPr txBox="1"/>
          <p:nvPr/>
        </p:nvSpPr>
        <p:spPr>
          <a:xfrm>
            <a:off x="5192025" y="4869160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Fonte: correntes elétricas</a:t>
            </a:r>
            <a:endParaRPr lang="pt-BR" sz="16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5192025" y="5178678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Campo principal</a:t>
            </a:r>
            <a:endParaRPr lang="pt-BR" sz="1600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5192025" y="3429000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Fonte: rochas magnetizadas</a:t>
            </a:r>
            <a:endParaRPr lang="pt-BR" sz="1600" dirty="0"/>
          </a:p>
        </p:txBody>
      </p:sp>
      <p:sp>
        <p:nvSpPr>
          <p:cNvPr id="22" name="CaixaDeTexto 21"/>
          <p:cNvSpPr txBox="1"/>
          <p:nvPr/>
        </p:nvSpPr>
        <p:spPr>
          <a:xfrm>
            <a:off x="916761" y="332656"/>
            <a:ext cx="730101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O campo produzido por estas fontes é denominado </a:t>
            </a:r>
            <a:r>
              <a:rPr lang="pt-BR" sz="2400" b="1" dirty="0" smtClean="0"/>
              <a:t>campo </a:t>
            </a:r>
            <a:r>
              <a:rPr lang="pt-BR" sz="2400" b="1" dirty="0" err="1" smtClean="0"/>
              <a:t>crustal</a:t>
            </a:r>
            <a:r>
              <a:rPr lang="pt-BR" sz="2400" dirty="0"/>
              <a:t> (</a:t>
            </a:r>
            <a:r>
              <a:rPr lang="pt-BR" sz="2400" dirty="0" err="1"/>
              <a:t>Langel</a:t>
            </a:r>
            <a:r>
              <a:rPr lang="pt-BR" sz="2400" dirty="0"/>
              <a:t> e </a:t>
            </a:r>
            <a:r>
              <a:rPr lang="pt-BR" sz="2400" dirty="0" err="1"/>
              <a:t>Hinze</a:t>
            </a:r>
            <a:r>
              <a:rPr lang="pt-BR" sz="2400" dirty="0"/>
              <a:t>, 1998; </a:t>
            </a:r>
            <a:r>
              <a:rPr lang="pt-BR" sz="2400" dirty="0" err="1"/>
              <a:t>Hulot</a:t>
            </a:r>
            <a:r>
              <a:rPr lang="pt-BR" sz="2400" dirty="0"/>
              <a:t> et al., 2015) e </a:t>
            </a:r>
            <a:r>
              <a:rPr lang="pt-BR" sz="2400" dirty="0" smtClean="0"/>
              <a:t>representa a principal componente do campo geomagnético para estudos de geofísica </a:t>
            </a:r>
            <a:r>
              <a:rPr lang="pt-BR" sz="2400" dirty="0"/>
              <a:t>aplicada (</a:t>
            </a:r>
            <a:r>
              <a:rPr lang="pt-BR" sz="2400" dirty="0" err="1"/>
              <a:t>Blakely</a:t>
            </a:r>
            <a:r>
              <a:rPr lang="pt-BR" sz="2400" dirty="0"/>
              <a:t>, 1996; </a:t>
            </a:r>
            <a:r>
              <a:rPr lang="pt-BR" sz="2400" dirty="0" err="1"/>
              <a:t>Nabighian</a:t>
            </a:r>
            <a:r>
              <a:rPr lang="pt-BR" sz="2400" dirty="0"/>
              <a:t> et al., 2005).</a:t>
            </a:r>
            <a:endParaRPr lang="pt-BR" sz="2400" dirty="0" smtClean="0"/>
          </a:p>
        </p:txBody>
      </p:sp>
      <p:sp>
        <p:nvSpPr>
          <p:cNvPr id="23" name="CaixaDeTexto 22"/>
          <p:cNvSpPr txBox="1"/>
          <p:nvPr/>
        </p:nvSpPr>
        <p:spPr>
          <a:xfrm>
            <a:off x="5191497" y="3738518"/>
            <a:ext cx="19145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Campo </a:t>
            </a:r>
            <a:r>
              <a:rPr lang="pt-BR" sz="1600" dirty="0" err="1" smtClean="0"/>
              <a:t>crustal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3595087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21" t="13054" r="35526" b="10876"/>
          <a:stretch/>
        </p:blipFill>
        <p:spPr bwMode="auto">
          <a:xfrm>
            <a:off x="251520" y="962264"/>
            <a:ext cx="4104000" cy="4554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osca 14"/>
          <p:cNvSpPr/>
          <p:nvPr/>
        </p:nvSpPr>
        <p:spPr>
          <a:xfrm>
            <a:off x="1067848" y="3689736"/>
            <a:ext cx="2448272" cy="720080"/>
          </a:xfrm>
          <a:prstGeom prst="donut">
            <a:avLst>
              <a:gd name="adj" fmla="val 31630"/>
            </a:avLst>
          </a:prstGeom>
          <a:solidFill>
            <a:srgbClr val="00A761"/>
          </a:solidFill>
          <a:ln>
            <a:solidFill>
              <a:srgbClr val="00A7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971600" y="4221088"/>
            <a:ext cx="864096" cy="216024"/>
          </a:xfrm>
          <a:prstGeom prst="rect">
            <a:avLst/>
          </a:prstGeom>
          <a:solidFill>
            <a:srgbClr val="00A761"/>
          </a:solidFill>
          <a:ln>
            <a:solidFill>
              <a:srgbClr val="00A7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5148064" y="3116585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Litosfera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5148064" y="4484737"/>
            <a:ext cx="1654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Núcleo externo</a:t>
            </a:r>
            <a:endParaRPr lang="pt-BR" dirty="0">
              <a:solidFill>
                <a:srgbClr val="FF0000"/>
              </a:solidFill>
            </a:endParaRPr>
          </a:p>
        </p:txBody>
      </p:sp>
      <p:cxnSp>
        <p:nvCxnSpPr>
          <p:cNvPr id="12" name="Conector de seta reta 11"/>
          <p:cNvCxnSpPr/>
          <p:nvPr/>
        </p:nvCxnSpPr>
        <p:spPr>
          <a:xfrm flipH="1">
            <a:off x="2915816" y="4700761"/>
            <a:ext cx="216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orma livre 18"/>
          <p:cNvSpPr/>
          <p:nvPr/>
        </p:nvSpPr>
        <p:spPr>
          <a:xfrm>
            <a:off x="245660" y="955343"/>
            <a:ext cx="4121624" cy="2750024"/>
          </a:xfrm>
          <a:custGeom>
            <a:avLst/>
            <a:gdLst>
              <a:gd name="connsiteX0" fmla="*/ 0 w 4121624"/>
              <a:gd name="connsiteY0" fmla="*/ 2743200 h 2750024"/>
              <a:gd name="connsiteX1" fmla="*/ 259307 w 4121624"/>
              <a:gd name="connsiteY1" fmla="*/ 2518012 h 2750024"/>
              <a:gd name="connsiteX2" fmla="*/ 511791 w 4121624"/>
              <a:gd name="connsiteY2" fmla="*/ 2354239 h 2750024"/>
              <a:gd name="connsiteX3" fmla="*/ 832513 w 4121624"/>
              <a:gd name="connsiteY3" fmla="*/ 2204114 h 2750024"/>
              <a:gd name="connsiteX4" fmla="*/ 1139588 w 4121624"/>
              <a:gd name="connsiteY4" fmla="*/ 2101756 h 2750024"/>
              <a:gd name="connsiteX5" fmla="*/ 1583140 w 4121624"/>
              <a:gd name="connsiteY5" fmla="*/ 2013045 h 2750024"/>
              <a:gd name="connsiteX6" fmla="*/ 1958453 w 4121624"/>
              <a:gd name="connsiteY6" fmla="*/ 1972102 h 2750024"/>
              <a:gd name="connsiteX7" fmla="*/ 2272352 w 4121624"/>
              <a:gd name="connsiteY7" fmla="*/ 1978926 h 2750024"/>
              <a:gd name="connsiteX8" fmla="*/ 2770495 w 4121624"/>
              <a:gd name="connsiteY8" fmla="*/ 2060812 h 2750024"/>
              <a:gd name="connsiteX9" fmla="*/ 3111689 w 4121624"/>
              <a:gd name="connsiteY9" fmla="*/ 2163170 h 2750024"/>
              <a:gd name="connsiteX10" fmla="*/ 3459707 w 4121624"/>
              <a:gd name="connsiteY10" fmla="*/ 2313296 h 2750024"/>
              <a:gd name="connsiteX11" fmla="*/ 3794077 w 4121624"/>
              <a:gd name="connsiteY11" fmla="*/ 2545308 h 2750024"/>
              <a:gd name="connsiteX12" fmla="*/ 3985146 w 4121624"/>
              <a:gd name="connsiteY12" fmla="*/ 2688609 h 2750024"/>
              <a:gd name="connsiteX13" fmla="*/ 4107976 w 4121624"/>
              <a:gd name="connsiteY13" fmla="*/ 2750024 h 2750024"/>
              <a:gd name="connsiteX14" fmla="*/ 4121624 w 4121624"/>
              <a:gd name="connsiteY14" fmla="*/ 0 h 2750024"/>
              <a:gd name="connsiteX15" fmla="*/ 0 w 4121624"/>
              <a:gd name="connsiteY15" fmla="*/ 6824 h 2750024"/>
              <a:gd name="connsiteX16" fmla="*/ 0 w 4121624"/>
              <a:gd name="connsiteY16" fmla="*/ 2743200 h 2750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121624" h="2750024">
                <a:moveTo>
                  <a:pt x="0" y="2743200"/>
                </a:moveTo>
                <a:lnTo>
                  <a:pt x="259307" y="2518012"/>
                </a:lnTo>
                <a:lnTo>
                  <a:pt x="511791" y="2354239"/>
                </a:lnTo>
                <a:lnTo>
                  <a:pt x="832513" y="2204114"/>
                </a:lnTo>
                <a:lnTo>
                  <a:pt x="1139588" y="2101756"/>
                </a:lnTo>
                <a:lnTo>
                  <a:pt x="1583140" y="2013045"/>
                </a:lnTo>
                <a:lnTo>
                  <a:pt x="1958453" y="1972102"/>
                </a:lnTo>
                <a:lnTo>
                  <a:pt x="2272352" y="1978926"/>
                </a:lnTo>
                <a:lnTo>
                  <a:pt x="2770495" y="2060812"/>
                </a:lnTo>
                <a:lnTo>
                  <a:pt x="3111689" y="2163170"/>
                </a:lnTo>
                <a:lnTo>
                  <a:pt x="3459707" y="2313296"/>
                </a:lnTo>
                <a:lnTo>
                  <a:pt x="3794077" y="2545308"/>
                </a:lnTo>
                <a:lnTo>
                  <a:pt x="3985146" y="2688609"/>
                </a:lnTo>
                <a:lnTo>
                  <a:pt x="4107976" y="2750024"/>
                </a:lnTo>
                <a:cubicBezTo>
                  <a:pt x="4112525" y="1833349"/>
                  <a:pt x="4117075" y="916675"/>
                  <a:pt x="4121624" y="0"/>
                </a:cubicBezTo>
                <a:lnTo>
                  <a:pt x="0" y="6824"/>
                </a:lnTo>
                <a:lnTo>
                  <a:pt x="0" y="2743200"/>
                </a:lnTo>
                <a:close/>
              </a:path>
            </a:pathLst>
          </a:cu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8" name="Conector de seta reta 17"/>
          <p:cNvCxnSpPr/>
          <p:nvPr/>
        </p:nvCxnSpPr>
        <p:spPr>
          <a:xfrm flipH="1">
            <a:off x="3059832" y="3332609"/>
            <a:ext cx="1944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tângulo 19"/>
          <p:cNvSpPr/>
          <p:nvPr/>
        </p:nvSpPr>
        <p:spPr>
          <a:xfrm>
            <a:off x="92472" y="5589240"/>
            <a:ext cx="26011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 smtClean="0"/>
              <a:t>Modificado</a:t>
            </a:r>
            <a:r>
              <a:rPr lang="en-US" sz="1400" dirty="0" smtClean="0"/>
              <a:t> de </a:t>
            </a:r>
            <a:r>
              <a:rPr lang="en-US" sz="1400" dirty="0" err="1" smtClean="0"/>
              <a:t>Hulot</a:t>
            </a:r>
            <a:r>
              <a:rPr lang="en-US" sz="1400" dirty="0" smtClean="0"/>
              <a:t> et al. (2015)</a:t>
            </a:r>
            <a:endParaRPr lang="pt-BR" sz="1400" dirty="0"/>
          </a:p>
        </p:txBody>
      </p:sp>
      <p:sp>
        <p:nvSpPr>
          <p:cNvPr id="2" name="CaixaDeTexto 1"/>
          <p:cNvSpPr txBox="1"/>
          <p:nvPr/>
        </p:nvSpPr>
        <p:spPr>
          <a:xfrm>
            <a:off x="5192025" y="4869160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Fonte: correntes elétricas</a:t>
            </a:r>
            <a:endParaRPr lang="pt-BR" sz="16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5192025" y="5178678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Campo principal</a:t>
            </a:r>
            <a:endParaRPr lang="pt-BR" sz="1600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5192025" y="3429000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Fonte: rochas magnetizadas</a:t>
            </a:r>
            <a:endParaRPr lang="pt-BR" sz="1600" dirty="0"/>
          </a:p>
        </p:txBody>
      </p:sp>
      <p:sp>
        <p:nvSpPr>
          <p:cNvPr id="23" name="CaixaDeTexto 22"/>
          <p:cNvSpPr txBox="1"/>
          <p:nvPr/>
        </p:nvSpPr>
        <p:spPr>
          <a:xfrm>
            <a:off x="5191497" y="3738518"/>
            <a:ext cx="19145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Campo </a:t>
            </a:r>
            <a:r>
              <a:rPr lang="pt-BR" sz="1600" dirty="0" err="1" smtClean="0"/>
              <a:t>crustal</a:t>
            </a:r>
            <a:endParaRPr lang="pt-BR" sz="1600" dirty="0"/>
          </a:p>
        </p:txBody>
      </p:sp>
      <p:sp>
        <p:nvSpPr>
          <p:cNvPr id="3" name="Chave direita 2"/>
          <p:cNvSpPr/>
          <p:nvPr/>
        </p:nvSpPr>
        <p:spPr>
          <a:xfrm>
            <a:off x="7480895" y="2924944"/>
            <a:ext cx="288032" cy="2818184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/>
          <p:cNvSpPr txBox="1"/>
          <p:nvPr/>
        </p:nvSpPr>
        <p:spPr>
          <a:xfrm>
            <a:off x="1514110" y="347172"/>
            <a:ext cx="611578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Em geomagnetismo, a soma dos campos </a:t>
            </a:r>
            <a:r>
              <a:rPr lang="pt-BR" sz="2400" dirty="0" err="1" smtClean="0"/>
              <a:t>crustal</a:t>
            </a:r>
            <a:r>
              <a:rPr lang="pt-BR" sz="2400" dirty="0" smtClean="0"/>
              <a:t> e principal é denominada </a:t>
            </a:r>
            <a:r>
              <a:rPr lang="pt-BR" sz="2400" b="1" dirty="0" smtClean="0"/>
              <a:t>campo interno</a:t>
            </a:r>
            <a:r>
              <a:rPr lang="pt-BR" sz="2400" dirty="0" smtClean="0"/>
              <a:t> (</a:t>
            </a:r>
            <a:r>
              <a:rPr lang="pt-BR" sz="2400" dirty="0" err="1"/>
              <a:t>Langel</a:t>
            </a:r>
            <a:r>
              <a:rPr lang="pt-BR" sz="2400" dirty="0"/>
              <a:t> e</a:t>
            </a:r>
            <a:r>
              <a:rPr lang="pt-BR" sz="2400" dirty="0" smtClean="0"/>
              <a:t> </a:t>
            </a:r>
            <a:r>
              <a:rPr lang="pt-BR" sz="2400" dirty="0" err="1"/>
              <a:t>Hinze</a:t>
            </a:r>
            <a:r>
              <a:rPr lang="pt-BR" sz="2400" dirty="0"/>
              <a:t>, </a:t>
            </a:r>
            <a:r>
              <a:rPr lang="pt-BR" sz="2400" dirty="0" smtClean="0"/>
              <a:t>1998; </a:t>
            </a:r>
            <a:r>
              <a:rPr lang="pt-BR" sz="2400" dirty="0" err="1" smtClean="0"/>
              <a:t>Hulot</a:t>
            </a:r>
            <a:r>
              <a:rPr lang="pt-BR" sz="2400" dirty="0" smtClean="0"/>
              <a:t> et al., 2015). Já em geofísica aplicada, é denominada </a:t>
            </a:r>
            <a:r>
              <a:rPr lang="pt-BR" sz="2400" b="1" dirty="0" smtClean="0"/>
              <a:t>campo total</a:t>
            </a:r>
            <a:r>
              <a:rPr lang="pt-BR" sz="2400" dirty="0" smtClean="0"/>
              <a:t> (</a:t>
            </a:r>
            <a:r>
              <a:rPr lang="pt-BR" sz="2400" dirty="0" err="1" smtClean="0"/>
              <a:t>Blakely</a:t>
            </a:r>
            <a:r>
              <a:rPr lang="pt-BR" sz="2400" dirty="0" smtClean="0"/>
              <a:t>, </a:t>
            </a:r>
            <a:r>
              <a:rPr lang="pt-BR" sz="2400" dirty="0"/>
              <a:t>1996; </a:t>
            </a:r>
            <a:r>
              <a:rPr lang="pt-BR" sz="2400" dirty="0" err="1" smtClean="0"/>
              <a:t>Nabighian</a:t>
            </a:r>
            <a:r>
              <a:rPr lang="pt-BR" sz="2400" dirty="0" smtClean="0"/>
              <a:t> et </a:t>
            </a:r>
            <a:r>
              <a:rPr lang="pt-BR" sz="2400" dirty="0"/>
              <a:t>al., 2005).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7821885" y="3740274"/>
            <a:ext cx="12241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Campo total</a:t>
            </a:r>
          </a:p>
          <a:p>
            <a:pPr algn="ctr"/>
            <a:r>
              <a:rPr lang="pt-BR" dirty="0" smtClean="0"/>
              <a:t>(ou campo interno)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75523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21" t="13054" r="35526" b="10876"/>
          <a:stretch/>
        </p:blipFill>
        <p:spPr bwMode="auto">
          <a:xfrm>
            <a:off x="251520" y="962264"/>
            <a:ext cx="4104000" cy="4554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osca 14"/>
          <p:cNvSpPr/>
          <p:nvPr/>
        </p:nvSpPr>
        <p:spPr>
          <a:xfrm>
            <a:off x="1067848" y="3689736"/>
            <a:ext cx="2448272" cy="720080"/>
          </a:xfrm>
          <a:prstGeom prst="donut">
            <a:avLst>
              <a:gd name="adj" fmla="val 31630"/>
            </a:avLst>
          </a:prstGeom>
          <a:solidFill>
            <a:srgbClr val="00A761"/>
          </a:solidFill>
          <a:ln>
            <a:solidFill>
              <a:srgbClr val="00A7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971600" y="4221088"/>
            <a:ext cx="864096" cy="216024"/>
          </a:xfrm>
          <a:prstGeom prst="rect">
            <a:avLst/>
          </a:prstGeom>
          <a:solidFill>
            <a:srgbClr val="00A761"/>
          </a:solidFill>
          <a:ln>
            <a:solidFill>
              <a:srgbClr val="00A7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5148064" y="3116585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Litosfera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5148064" y="4484737"/>
            <a:ext cx="1654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Núcleo externo</a:t>
            </a:r>
            <a:endParaRPr lang="pt-BR" dirty="0"/>
          </a:p>
        </p:txBody>
      </p:sp>
      <p:cxnSp>
        <p:nvCxnSpPr>
          <p:cNvPr id="12" name="Conector de seta reta 11"/>
          <p:cNvCxnSpPr/>
          <p:nvPr/>
        </p:nvCxnSpPr>
        <p:spPr>
          <a:xfrm flipH="1">
            <a:off x="2915816" y="4700761"/>
            <a:ext cx="216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/>
          <p:nvPr/>
        </p:nvCxnSpPr>
        <p:spPr>
          <a:xfrm flipH="1">
            <a:off x="3059832" y="3332609"/>
            <a:ext cx="1944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tângulo 19"/>
          <p:cNvSpPr/>
          <p:nvPr/>
        </p:nvSpPr>
        <p:spPr>
          <a:xfrm>
            <a:off x="92472" y="5589240"/>
            <a:ext cx="26011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 smtClean="0"/>
              <a:t>Modificado</a:t>
            </a:r>
            <a:r>
              <a:rPr lang="en-US" sz="1400" dirty="0" smtClean="0"/>
              <a:t> de </a:t>
            </a:r>
            <a:r>
              <a:rPr lang="en-US" sz="1400" dirty="0" err="1" smtClean="0"/>
              <a:t>Hulot</a:t>
            </a:r>
            <a:r>
              <a:rPr lang="en-US" sz="1400" dirty="0" smtClean="0"/>
              <a:t> et al. (2015)</a:t>
            </a:r>
            <a:endParaRPr lang="pt-BR" sz="1400" dirty="0"/>
          </a:p>
        </p:txBody>
      </p:sp>
      <p:sp>
        <p:nvSpPr>
          <p:cNvPr id="2" name="CaixaDeTexto 1"/>
          <p:cNvSpPr txBox="1"/>
          <p:nvPr/>
        </p:nvSpPr>
        <p:spPr>
          <a:xfrm>
            <a:off x="5192025" y="4869160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Fonte: correntes elétricas</a:t>
            </a:r>
            <a:endParaRPr lang="pt-BR" sz="16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5192025" y="5178678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Campo principal</a:t>
            </a:r>
            <a:endParaRPr lang="pt-BR" sz="1600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5192025" y="3429000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Fonte: rochas magnetizadas</a:t>
            </a:r>
            <a:endParaRPr lang="pt-BR" sz="1600" dirty="0"/>
          </a:p>
        </p:txBody>
      </p:sp>
      <p:sp>
        <p:nvSpPr>
          <p:cNvPr id="23" name="CaixaDeTexto 22"/>
          <p:cNvSpPr txBox="1"/>
          <p:nvPr/>
        </p:nvSpPr>
        <p:spPr>
          <a:xfrm>
            <a:off x="5191497" y="3738518"/>
            <a:ext cx="19145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Campo </a:t>
            </a:r>
            <a:r>
              <a:rPr lang="pt-BR" sz="1600" dirty="0" err="1" smtClean="0"/>
              <a:t>crustal</a:t>
            </a:r>
            <a:endParaRPr lang="pt-BR" sz="1600" dirty="0"/>
          </a:p>
        </p:txBody>
      </p:sp>
      <p:sp>
        <p:nvSpPr>
          <p:cNvPr id="3" name="Chave direita 2"/>
          <p:cNvSpPr/>
          <p:nvPr/>
        </p:nvSpPr>
        <p:spPr>
          <a:xfrm>
            <a:off x="7480895" y="2924944"/>
            <a:ext cx="288032" cy="2818184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/>
          <p:cNvSpPr txBox="1"/>
          <p:nvPr/>
        </p:nvSpPr>
        <p:spPr>
          <a:xfrm>
            <a:off x="4788024" y="72187"/>
            <a:ext cx="41771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Outras fontes do campo geomagnético são correntes elétricas provenientes do movimento de partículas carregadas na </a:t>
            </a:r>
            <a:r>
              <a:rPr lang="pt-BR" sz="2400" dirty="0" smtClean="0">
                <a:solidFill>
                  <a:srgbClr val="FF0000"/>
                </a:solidFill>
              </a:rPr>
              <a:t>magnetosfera</a:t>
            </a:r>
            <a:r>
              <a:rPr lang="pt-BR" sz="2400" dirty="0" smtClean="0"/>
              <a:t> e </a:t>
            </a:r>
            <a:r>
              <a:rPr lang="pt-BR" sz="2400" dirty="0" smtClean="0">
                <a:solidFill>
                  <a:srgbClr val="FF0000"/>
                </a:solidFill>
              </a:rPr>
              <a:t>ionosfera</a:t>
            </a:r>
            <a:r>
              <a:rPr lang="pt-BR" sz="2400" dirty="0" smtClean="0"/>
              <a:t>.</a:t>
            </a:r>
            <a:endParaRPr lang="pt-BR" sz="24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7821885" y="3740274"/>
            <a:ext cx="12241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Campo total</a:t>
            </a:r>
          </a:p>
          <a:p>
            <a:pPr algn="ctr"/>
            <a:r>
              <a:rPr lang="pt-BR" dirty="0" smtClean="0"/>
              <a:t>(ou campo interno)</a:t>
            </a:r>
            <a:endParaRPr lang="pt-BR" dirty="0"/>
          </a:p>
        </p:txBody>
      </p:sp>
      <p:sp>
        <p:nvSpPr>
          <p:cNvPr id="30" name="CaixaDeTexto 29"/>
          <p:cNvSpPr txBox="1"/>
          <p:nvPr/>
        </p:nvSpPr>
        <p:spPr>
          <a:xfrm>
            <a:off x="167748" y="544034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Ionosfera</a:t>
            </a:r>
            <a:endParaRPr lang="pt-BR" dirty="0">
              <a:solidFill>
                <a:srgbClr val="FF0000"/>
              </a:solidFill>
            </a:endParaRPr>
          </a:p>
        </p:txBody>
      </p:sp>
      <p:cxnSp>
        <p:nvCxnSpPr>
          <p:cNvPr id="31" name="Conector de seta reta 30"/>
          <p:cNvCxnSpPr/>
          <p:nvPr/>
        </p:nvCxnSpPr>
        <p:spPr>
          <a:xfrm>
            <a:off x="1193826" y="834389"/>
            <a:ext cx="641870" cy="173051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aixaDeTexto 31"/>
          <p:cNvSpPr txBox="1"/>
          <p:nvPr/>
        </p:nvSpPr>
        <p:spPr>
          <a:xfrm>
            <a:off x="2699792" y="567730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Magnetosfera</a:t>
            </a:r>
            <a:endParaRPr lang="pt-BR" dirty="0">
              <a:solidFill>
                <a:srgbClr val="FF0000"/>
              </a:solidFill>
            </a:endParaRPr>
          </a:p>
        </p:txBody>
      </p:sp>
      <p:cxnSp>
        <p:nvCxnSpPr>
          <p:cNvPr id="33" name="Conector de seta reta 32"/>
          <p:cNvCxnSpPr/>
          <p:nvPr/>
        </p:nvCxnSpPr>
        <p:spPr>
          <a:xfrm flipH="1">
            <a:off x="2195737" y="834389"/>
            <a:ext cx="576063" cy="29035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aixaDeTexto 33"/>
          <p:cNvSpPr txBox="1"/>
          <p:nvPr/>
        </p:nvSpPr>
        <p:spPr>
          <a:xfrm>
            <a:off x="35496" y="282134"/>
            <a:ext cx="23166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Fonte: correntes elétricas</a:t>
            </a:r>
            <a:endParaRPr lang="pt-BR" sz="1600" dirty="0"/>
          </a:p>
        </p:txBody>
      </p:sp>
      <p:sp>
        <p:nvSpPr>
          <p:cNvPr id="35" name="CaixaDeTexto 34"/>
          <p:cNvSpPr txBox="1"/>
          <p:nvPr/>
        </p:nvSpPr>
        <p:spPr>
          <a:xfrm>
            <a:off x="2527729" y="279698"/>
            <a:ext cx="23166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Fonte: correntes elétricas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3803682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21" t="13054" r="35526" b="10876"/>
          <a:stretch/>
        </p:blipFill>
        <p:spPr bwMode="auto">
          <a:xfrm>
            <a:off x="251520" y="962264"/>
            <a:ext cx="4104000" cy="4554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osca 14"/>
          <p:cNvSpPr/>
          <p:nvPr/>
        </p:nvSpPr>
        <p:spPr>
          <a:xfrm>
            <a:off x="1067848" y="3689736"/>
            <a:ext cx="2448272" cy="720080"/>
          </a:xfrm>
          <a:prstGeom prst="donut">
            <a:avLst>
              <a:gd name="adj" fmla="val 31630"/>
            </a:avLst>
          </a:prstGeom>
          <a:solidFill>
            <a:srgbClr val="00A761"/>
          </a:solidFill>
          <a:ln>
            <a:solidFill>
              <a:srgbClr val="00A7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971600" y="4221088"/>
            <a:ext cx="864096" cy="216024"/>
          </a:xfrm>
          <a:prstGeom prst="rect">
            <a:avLst/>
          </a:prstGeom>
          <a:solidFill>
            <a:srgbClr val="00A761"/>
          </a:solidFill>
          <a:ln>
            <a:solidFill>
              <a:srgbClr val="00A7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5148064" y="3116585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Litosfera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5148064" y="4484737"/>
            <a:ext cx="1654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Núcleo externo</a:t>
            </a:r>
            <a:endParaRPr lang="pt-BR" dirty="0"/>
          </a:p>
        </p:txBody>
      </p:sp>
      <p:cxnSp>
        <p:nvCxnSpPr>
          <p:cNvPr id="12" name="Conector de seta reta 11"/>
          <p:cNvCxnSpPr/>
          <p:nvPr/>
        </p:nvCxnSpPr>
        <p:spPr>
          <a:xfrm flipH="1">
            <a:off x="2915816" y="4700761"/>
            <a:ext cx="216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/>
          <p:nvPr/>
        </p:nvCxnSpPr>
        <p:spPr>
          <a:xfrm flipH="1">
            <a:off x="3059832" y="3332609"/>
            <a:ext cx="1944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tângulo 19"/>
          <p:cNvSpPr/>
          <p:nvPr/>
        </p:nvSpPr>
        <p:spPr>
          <a:xfrm>
            <a:off x="92472" y="5589240"/>
            <a:ext cx="26011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 smtClean="0"/>
              <a:t>Modificado</a:t>
            </a:r>
            <a:r>
              <a:rPr lang="en-US" sz="1400" dirty="0" smtClean="0"/>
              <a:t> de </a:t>
            </a:r>
            <a:r>
              <a:rPr lang="en-US" sz="1400" dirty="0" err="1" smtClean="0"/>
              <a:t>Hulot</a:t>
            </a:r>
            <a:r>
              <a:rPr lang="en-US" sz="1400" dirty="0" smtClean="0"/>
              <a:t> et al. (2015)</a:t>
            </a:r>
            <a:endParaRPr lang="pt-BR" sz="1400" dirty="0"/>
          </a:p>
        </p:txBody>
      </p:sp>
      <p:sp>
        <p:nvSpPr>
          <p:cNvPr id="2" name="CaixaDeTexto 1"/>
          <p:cNvSpPr txBox="1"/>
          <p:nvPr/>
        </p:nvSpPr>
        <p:spPr>
          <a:xfrm>
            <a:off x="5192025" y="4869160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Fonte: correntes elétricas</a:t>
            </a:r>
            <a:endParaRPr lang="pt-BR" sz="16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5192025" y="5178678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Campo principal</a:t>
            </a:r>
            <a:endParaRPr lang="pt-BR" sz="1600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5192025" y="3429000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Fonte: rochas magnetizadas</a:t>
            </a:r>
            <a:endParaRPr lang="pt-BR" sz="1600" dirty="0"/>
          </a:p>
        </p:txBody>
      </p:sp>
      <p:sp>
        <p:nvSpPr>
          <p:cNvPr id="23" name="CaixaDeTexto 22"/>
          <p:cNvSpPr txBox="1"/>
          <p:nvPr/>
        </p:nvSpPr>
        <p:spPr>
          <a:xfrm>
            <a:off x="5191497" y="3738518"/>
            <a:ext cx="19145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Campo </a:t>
            </a:r>
            <a:r>
              <a:rPr lang="pt-BR" sz="1600" dirty="0" err="1" smtClean="0"/>
              <a:t>crustal</a:t>
            </a:r>
            <a:endParaRPr lang="pt-BR" sz="1600" dirty="0"/>
          </a:p>
        </p:txBody>
      </p:sp>
      <p:sp>
        <p:nvSpPr>
          <p:cNvPr id="3" name="Chave direita 2"/>
          <p:cNvSpPr/>
          <p:nvPr/>
        </p:nvSpPr>
        <p:spPr>
          <a:xfrm>
            <a:off x="7480895" y="2924944"/>
            <a:ext cx="288032" cy="2818184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7821885" y="3740274"/>
            <a:ext cx="12241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Campo total</a:t>
            </a:r>
          </a:p>
          <a:p>
            <a:pPr algn="ctr"/>
            <a:r>
              <a:rPr lang="pt-BR" dirty="0" smtClean="0"/>
              <a:t>(ou campo interno)</a:t>
            </a:r>
            <a:endParaRPr lang="pt-BR" dirty="0"/>
          </a:p>
        </p:txBody>
      </p:sp>
      <p:sp>
        <p:nvSpPr>
          <p:cNvPr id="22" name="CaixaDeTexto 21"/>
          <p:cNvSpPr txBox="1"/>
          <p:nvPr/>
        </p:nvSpPr>
        <p:spPr>
          <a:xfrm>
            <a:off x="167748" y="544034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Ionosfera</a:t>
            </a:r>
            <a:endParaRPr lang="pt-BR" dirty="0">
              <a:solidFill>
                <a:srgbClr val="FF0000"/>
              </a:solidFill>
            </a:endParaRPr>
          </a:p>
        </p:txBody>
      </p:sp>
      <p:cxnSp>
        <p:nvCxnSpPr>
          <p:cNvPr id="24" name="Conector de seta reta 23"/>
          <p:cNvCxnSpPr/>
          <p:nvPr/>
        </p:nvCxnSpPr>
        <p:spPr>
          <a:xfrm>
            <a:off x="1193826" y="834389"/>
            <a:ext cx="641870" cy="173051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ixaDeTexto 26"/>
          <p:cNvSpPr txBox="1"/>
          <p:nvPr/>
        </p:nvSpPr>
        <p:spPr>
          <a:xfrm>
            <a:off x="4788024" y="72187"/>
            <a:ext cx="41771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Os campos produzidos por estas fontes são denominados, respectivamente, </a:t>
            </a:r>
            <a:r>
              <a:rPr lang="pt-BR" sz="2400" b="1" dirty="0" smtClean="0"/>
              <a:t>campo </a:t>
            </a:r>
            <a:r>
              <a:rPr lang="pt-BR" sz="2400" b="1" dirty="0" err="1" smtClean="0"/>
              <a:t>magnetosférico</a:t>
            </a:r>
            <a:r>
              <a:rPr lang="pt-BR" sz="2400" dirty="0" smtClean="0"/>
              <a:t> e </a:t>
            </a:r>
            <a:r>
              <a:rPr lang="pt-BR" sz="2400" b="1" dirty="0" smtClean="0"/>
              <a:t>campo ionosférico </a:t>
            </a:r>
            <a:r>
              <a:rPr lang="pt-BR" sz="2400" dirty="0" smtClean="0"/>
              <a:t>(</a:t>
            </a:r>
            <a:r>
              <a:rPr lang="pt-BR" sz="2400" dirty="0" err="1"/>
              <a:t>Langel</a:t>
            </a:r>
            <a:r>
              <a:rPr lang="pt-BR" sz="2400" dirty="0"/>
              <a:t> e </a:t>
            </a:r>
            <a:r>
              <a:rPr lang="pt-BR" sz="2400" dirty="0" err="1"/>
              <a:t>Hinze</a:t>
            </a:r>
            <a:r>
              <a:rPr lang="pt-BR" sz="2400" dirty="0"/>
              <a:t>, 1998; </a:t>
            </a:r>
            <a:r>
              <a:rPr lang="pt-BR" sz="2400" dirty="0" err="1"/>
              <a:t>Hulot</a:t>
            </a:r>
            <a:r>
              <a:rPr lang="pt-BR" sz="2400" dirty="0"/>
              <a:t> et al., 2015</a:t>
            </a:r>
            <a:r>
              <a:rPr lang="pt-BR" sz="2400" dirty="0" smtClean="0"/>
              <a:t>).</a:t>
            </a:r>
            <a:endParaRPr lang="pt-BR" sz="2400" dirty="0"/>
          </a:p>
        </p:txBody>
      </p:sp>
      <p:sp>
        <p:nvSpPr>
          <p:cNvPr id="28" name="CaixaDeTexto 27"/>
          <p:cNvSpPr txBox="1"/>
          <p:nvPr/>
        </p:nvSpPr>
        <p:spPr>
          <a:xfrm>
            <a:off x="2699792" y="567730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Magnetosfera</a:t>
            </a:r>
            <a:endParaRPr lang="pt-BR" dirty="0">
              <a:solidFill>
                <a:srgbClr val="FF0000"/>
              </a:solidFill>
            </a:endParaRPr>
          </a:p>
        </p:txBody>
      </p:sp>
      <p:cxnSp>
        <p:nvCxnSpPr>
          <p:cNvPr id="29" name="Conector de seta reta 28"/>
          <p:cNvCxnSpPr/>
          <p:nvPr/>
        </p:nvCxnSpPr>
        <p:spPr>
          <a:xfrm flipH="1">
            <a:off x="2195737" y="834389"/>
            <a:ext cx="576063" cy="29035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aixaDeTexto 29"/>
          <p:cNvSpPr txBox="1"/>
          <p:nvPr/>
        </p:nvSpPr>
        <p:spPr>
          <a:xfrm>
            <a:off x="35496" y="282134"/>
            <a:ext cx="23166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Fonte: correntes elétricas</a:t>
            </a:r>
            <a:endParaRPr lang="pt-BR" sz="1600" dirty="0"/>
          </a:p>
        </p:txBody>
      </p:sp>
      <p:sp>
        <p:nvSpPr>
          <p:cNvPr id="31" name="CaixaDeTexto 30"/>
          <p:cNvSpPr txBox="1"/>
          <p:nvPr/>
        </p:nvSpPr>
        <p:spPr>
          <a:xfrm>
            <a:off x="35496" y="-5898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Campo ionosférico</a:t>
            </a:r>
            <a:endParaRPr lang="pt-BR" sz="1600" dirty="0"/>
          </a:p>
        </p:txBody>
      </p:sp>
      <p:sp>
        <p:nvSpPr>
          <p:cNvPr id="34" name="CaixaDeTexto 33"/>
          <p:cNvSpPr txBox="1"/>
          <p:nvPr/>
        </p:nvSpPr>
        <p:spPr>
          <a:xfrm>
            <a:off x="2411760" y="-8334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Campo </a:t>
            </a:r>
            <a:r>
              <a:rPr lang="pt-BR" sz="1600" dirty="0" err="1" smtClean="0"/>
              <a:t>magnetosférico</a:t>
            </a:r>
            <a:endParaRPr lang="pt-BR" sz="1600" dirty="0"/>
          </a:p>
        </p:txBody>
      </p:sp>
      <p:sp>
        <p:nvSpPr>
          <p:cNvPr id="25" name="CaixaDeTexto 24"/>
          <p:cNvSpPr txBox="1"/>
          <p:nvPr/>
        </p:nvSpPr>
        <p:spPr>
          <a:xfrm>
            <a:off x="2411760" y="279698"/>
            <a:ext cx="23166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Fonte: correntes elétricas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2209352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21" t="13054" r="35526" b="10876"/>
          <a:stretch/>
        </p:blipFill>
        <p:spPr bwMode="auto">
          <a:xfrm>
            <a:off x="251520" y="962264"/>
            <a:ext cx="4104000" cy="4554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osca 14"/>
          <p:cNvSpPr/>
          <p:nvPr/>
        </p:nvSpPr>
        <p:spPr>
          <a:xfrm>
            <a:off x="1067848" y="3689736"/>
            <a:ext cx="2448272" cy="720080"/>
          </a:xfrm>
          <a:prstGeom prst="donut">
            <a:avLst>
              <a:gd name="adj" fmla="val 31630"/>
            </a:avLst>
          </a:prstGeom>
          <a:solidFill>
            <a:srgbClr val="00A761"/>
          </a:solidFill>
          <a:ln>
            <a:solidFill>
              <a:srgbClr val="00A7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971600" y="4221088"/>
            <a:ext cx="864096" cy="216024"/>
          </a:xfrm>
          <a:prstGeom prst="rect">
            <a:avLst/>
          </a:prstGeom>
          <a:solidFill>
            <a:srgbClr val="00A761"/>
          </a:solidFill>
          <a:ln>
            <a:solidFill>
              <a:srgbClr val="00A7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5148064" y="3116585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Litosfera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5148064" y="4484737"/>
            <a:ext cx="1654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Núcleo externo</a:t>
            </a:r>
            <a:endParaRPr lang="pt-BR" dirty="0"/>
          </a:p>
        </p:txBody>
      </p:sp>
      <p:cxnSp>
        <p:nvCxnSpPr>
          <p:cNvPr id="12" name="Conector de seta reta 11"/>
          <p:cNvCxnSpPr/>
          <p:nvPr/>
        </p:nvCxnSpPr>
        <p:spPr>
          <a:xfrm flipH="1">
            <a:off x="2915816" y="4700761"/>
            <a:ext cx="216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/>
          <p:nvPr/>
        </p:nvCxnSpPr>
        <p:spPr>
          <a:xfrm flipH="1">
            <a:off x="3059832" y="3332609"/>
            <a:ext cx="1944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tângulo 19"/>
          <p:cNvSpPr/>
          <p:nvPr/>
        </p:nvSpPr>
        <p:spPr>
          <a:xfrm>
            <a:off x="92472" y="5589240"/>
            <a:ext cx="26011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 smtClean="0"/>
              <a:t>Modificado</a:t>
            </a:r>
            <a:r>
              <a:rPr lang="en-US" sz="1400" dirty="0" smtClean="0"/>
              <a:t> de </a:t>
            </a:r>
            <a:r>
              <a:rPr lang="en-US" sz="1400" dirty="0" err="1" smtClean="0"/>
              <a:t>Hulot</a:t>
            </a:r>
            <a:r>
              <a:rPr lang="en-US" sz="1400" dirty="0" smtClean="0"/>
              <a:t> et al. (2015)</a:t>
            </a:r>
            <a:endParaRPr lang="pt-BR" sz="1400" dirty="0"/>
          </a:p>
        </p:txBody>
      </p:sp>
      <p:sp>
        <p:nvSpPr>
          <p:cNvPr id="2" name="CaixaDeTexto 1"/>
          <p:cNvSpPr txBox="1"/>
          <p:nvPr/>
        </p:nvSpPr>
        <p:spPr>
          <a:xfrm>
            <a:off x="5192025" y="4869160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Fonte: correntes elétricas</a:t>
            </a:r>
            <a:endParaRPr lang="pt-BR" sz="16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5192025" y="5178678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Campo principal</a:t>
            </a:r>
            <a:endParaRPr lang="pt-BR" sz="1600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5192025" y="3429000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Fonte: rochas magnetizadas</a:t>
            </a:r>
            <a:endParaRPr lang="pt-BR" sz="1600" dirty="0"/>
          </a:p>
        </p:txBody>
      </p:sp>
      <p:sp>
        <p:nvSpPr>
          <p:cNvPr id="23" name="CaixaDeTexto 22"/>
          <p:cNvSpPr txBox="1"/>
          <p:nvPr/>
        </p:nvSpPr>
        <p:spPr>
          <a:xfrm>
            <a:off x="5191497" y="3738518"/>
            <a:ext cx="19145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Campo </a:t>
            </a:r>
            <a:r>
              <a:rPr lang="pt-BR" sz="1600" dirty="0" err="1" smtClean="0"/>
              <a:t>crustal</a:t>
            </a:r>
            <a:endParaRPr lang="pt-BR" sz="1600" dirty="0"/>
          </a:p>
        </p:txBody>
      </p:sp>
      <p:sp>
        <p:nvSpPr>
          <p:cNvPr id="3" name="Chave direita 2"/>
          <p:cNvSpPr/>
          <p:nvPr/>
        </p:nvSpPr>
        <p:spPr>
          <a:xfrm>
            <a:off x="7480895" y="2924944"/>
            <a:ext cx="288032" cy="2818184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7821885" y="3740274"/>
            <a:ext cx="12241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Campo total</a:t>
            </a:r>
          </a:p>
          <a:p>
            <a:pPr algn="ctr"/>
            <a:r>
              <a:rPr lang="pt-BR" dirty="0" smtClean="0"/>
              <a:t>(ou campo interno)</a:t>
            </a:r>
            <a:endParaRPr lang="pt-BR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4788024" y="481896"/>
            <a:ext cx="417716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Embora os processos físicos que controlam os sistemas de correntes elétricas nestas duas regiões sejam distintos, eles estão acoplados.</a:t>
            </a:r>
            <a:endParaRPr lang="pt-BR" sz="2400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167748" y="544034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Ionosfera</a:t>
            </a:r>
            <a:endParaRPr lang="pt-BR" dirty="0">
              <a:solidFill>
                <a:srgbClr val="FF0000"/>
              </a:solidFill>
            </a:endParaRPr>
          </a:p>
        </p:txBody>
      </p:sp>
      <p:cxnSp>
        <p:nvCxnSpPr>
          <p:cNvPr id="28" name="Conector de seta reta 27"/>
          <p:cNvCxnSpPr/>
          <p:nvPr/>
        </p:nvCxnSpPr>
        <p:spPr>
          <a:xfrm>
            <a:off x="1193826" y="834389"/>
            <a:ext cx="641870" cy="173051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aixaDeTexto 28"/>
          <p:cNvSpPr txBox="1"/>
          <p:nvPr/>
        </p:nvSpPr>
        <p:spPr>
          <a:xfrm>
            <a:off x="2699792" y="567730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Magnetosfera</a:t>
            </a:r>
            <a:endParaRPr lang="pt-BR" dirty="0">
              <a:solidFill>
                <a:srgbClr val="FF0000"/>
              </a:solidFill>
            </a:endParaRPr>
          </a:p>
        </p:txBody>
      </p:sp>
      <p:cxnSp>
        <p:nvCxnSpPr>
          <p:cNvPr id="30" name="Conector de seta reta 29"/>
          <p:cNvCxnSpPr/>
          <p:nvPr/>
        </p:nvCxnSpPr>
        <p:spPr>
          <a:xfrm flipH="1">
            <a:off x="2195737" y="834389"/>
            <a:ext cx="576063" cy="29035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aixaDeTexto 30"/>
          <p:cNvSpPr txBox="1"/>
          <p:nvPr/>
        </p:nvSpPr>
        <p:spPr>
          <a:xfrm>
            <a:off x="35496" y="282134"/>
            <a:ext cx="23166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Fonte: correntes elétricas</a:t>
            </a:r>
            <a:endParaRPr lang="pt-BR" sz="1600" dirty="0"/>
          </a:p>
        </p:txBody>
      </p:sp>
      <p:sp>
        <p:nvSpPr>
          <p:cNvPr id="24" name="CaixaDeTexto 23"/>
          <p:cNvSpPr txBox="1"/>
          <p:nvPr/>
        </p:nvSpPr>
        <p:spPr>
          <a:xfrm>
            <a:off x="2411760" y="279698"/>
            <a:ext cx="23166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Fonte: correntes elétricas</a:t>
            </a:r>
            <a:endParaRPr lang="pt-BR" sz="1600" dirty="0"/>
          </a:p>
        </p:txBody>
      </p:sp>
      <p:sp>
        <p:nvSpPr>
          <p:cNvPr id="25" name="CaixaDeTexto 24"/>
          <p:cNvSpPr txBox="1"/>
          <p:nvPr/>
        </p:nvSpPr>
        <p:spPr>
          <a:xfrm>
            <a:off x="35496" y="-5898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Campo ionosférico</a:t>
            </a:r>
            <a:endParaRPr lang="pt-BR" sz="1600" dirty="0"/>
          </a:p>
        </p:txBody>
      </p:sp>
      <p:sp>
        <p:nvSpPr>
          <p:cNvPr id="33" name="CaixaDeTexto 32"/>
          <p:cNvSpPr txBox="1"/>
          <p:nvPr/>
        </p:nvSpPr>
        <p:spPr>
          <a:xfrm>
            <a:off x="2411760" y="-8334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Campo </a:t>
            </a:r>
            <a:r>
              <a:rPr lang="pt-BR" sz="1600" dirty="0" err="1" smtClean="0"/>
              <a:t>magnetosférico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953121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21" t="13054" r="35526" b="10876"/>
          <a:stretch/>
        </p:blipFill>
        <p:spPr bwMode="auto">
          <a:xfrm>
            <a:off x="251520" y="962264"/>
            <a:ext cx="4104000" cy="4554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osca 14"/>
          <p:cNvSpPr/>
          <p:nvPr/>
        </p:nvSpPr>
        <p:spPr>
          <a:xfrm>
            <a:off x="1067848" y="3689736"/>
            <a:ext cx="2448272" cy="720080"/>
          </a:xfrm>
          <a:prstGeom prst="donut">
            <a:avLst>
              <a:gd name="adj" fmla="val 31630"/>
            </a:avLst>
          </a:prstGeom>
          <a:solidFill>
            <a:srgbClr val="00A761"/>
          </a:solidFill>
          <a:ln>
            <a:solidFill>
              <a:srgbClr val="00A7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971600" y="4221088"/>
            <a:ext cx="864096" cy="216024"/>
          </a:xfrm>
          <a:prstGeom prst="rect">
            <a:avLst/>
          </a:prstGeom>
          <a:solidFill>
            <a:srgbClr val="00A761"/>
          </a:solidFill>
          <a:ln>
            <a:solidFill>
              <a:srgbClr val="00A7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5148064" y="3116585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Litosfera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5148064" y="4484737"/>
            <a:ext cx="1654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Núcleo externo</a:t>
            </a:r>
            <a:endParaRPr lang="pt-BR" dirty="0"/>
          </a:p>
        </p:txBody>
      </p:sp>
      <p:cxnSp>
        <p:nvCxnSpPr>
          <p:cNvPr id="12" name="Conector de seta reta 11"/>
          <p:cNvCxnSpPr/>
          <p:nvPr/>
        </p:nvCxnSpPr>
        <p:spPr>
          <a:xfrm flipH="1">
            <a:off x="2915816" y="4700761"/>
            <a:ext cx="216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/>
          <p:nvPr/>
        </p:nvCxnSpPr>
        <p:spPr>
          <a:xfrm flipH="1">
            <a:off x="3059832" y="3332609"/>
            <a:ext cx="1944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tângulo 19"/>
          <p:cNvSpPr/>
          <p:nvPr/>
        </p:nvSpPr>
        <p:spPr>
          <a:xfrm>
            <a:off x="92472" y="5589240"/>
            <a:ext cx="26011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 smtClean="0"/>
              <a:t>Modificado</a:t>
            </a:r>
            <a:r>
              <a:rPr lang="en-US" sz="1400" dirty="0" smtClean="0"/>
              <a:t> de </a:t>
            </a:r>
            <a:r>
              <a:rPr lang="en-US" sz="1400" dirty="0" err="1" smtClean="0"/>
              <a:t>Hulot</a:t>
            </a:r>
            <a:r>
              <a:rPr lang="en-US" sz="1400" dirty="0" smtClean="0"/>
              <a:t> et al. (2015)</a:t>
            </a:r>
            <a:endParaRPr lang="pt-BR" sz="1400" dirty="0"/>
          </a:p>
        </p:txBody>
      </p:sp>
      <p:sp>
        <p:nvSpPr>
          <p:cNvPr id="2" name="CaixaDeTexto 1"/>
          <p:cNvSpPr txBox="1"/>
          <p:nvPr/>
        </p:nvSpPr>
        <p:spPr>
          <a:xfrm>
            <a:off x="5192025" y="4869160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Fonte: correntes elétricas</a:t>
            </a:r>
            <a:endParaRPr lang="pt-BR" sz="16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5192025" y="5178678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Campo principal</a:t>
            </a:r>
            <a:endParaRPr lang="pt-BR" sz="1600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5192025" y="3429000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Fonte: rochas magnetizadas</a:t>
            </a:r>
            <a:endParaRPr lang="pt-BR" sz="1600" dirty="0"/>
          </a:p>
        </p:txBody>
      </p:sp>
      <p:sp>
        <p:nvSpPr>
          <p:cNvPr id="23" name="CaixaDeTexto 22"/>
          <p:cNvSpPr txBox="1"/>
          <p:nvPr/>
        </p:nvSpPr>
        <p:spPr>
          <a:xfrm>
            <a:off x="5191497" y="3738518"/>
            <a:ext cx="19145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Campo </a:t>
            </a:r>
            <a:r>
              <a:rPr lang="pt-BR" sz="1600" dirty="0" err="1" smtClean="0"/>
              <a:t>crustal</a:t>
            </a:r>
            <a:endParaRPr lang="pt-BR" sz="1600" dirty="0"/>
          </a:p>
        </p:txBody>
      </p:sp>
      <p:sp>
        <p:nvSpPr>
          <p:cNvPr id="3" name="Chave direita 2"/>
          <p:cNvSpPr/>
          <p:nvPr/>
        </p:nvSpPr>
        <p:spPr>
          <a:xfrm>
            <a:off x="7480895" y="2924944"/>
            <a:ext cx="288032" cy="2818184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7821885" y="3740274"/>
            <a:ext cx="12241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Campo total</a:t>
            </a:r>
          </a:p>
          <a:p>
            <a:pPr algn="ctr"/>
            <a:r>
              <a:rPr lang="pt-BR" dirty="0" smtClean="0"/>
              <a:t>(ou campo interno)</a:t>
            </a:r>
            <a:endParaRPr lang="pt-BR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167748" y="544034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Ionosfera</a:t>
            </a:r>
            <a:endParaRPr lang="pt-BR" dirty="0">
              <a:solidFill>
                <a:srgbClr val="FF0000"/>
              </a:solidFill>
            </a:endParaRPr>
          </a:p>
        </p:txBody>
      </p:sp>
      <p:cxnSp>
        <p:nvCxnSpPr>
          <p:cNvPr id="28" name="Conector de seta reta 27"/>
          <p:cNvCxnSpPr/>
          <p:nvPr/>
        </p:nvCxnSpPr>
        <p:spPr>
          <a:xfrm>
            <a:off x="1193826" y="834389"/>
            <a:ext cx="641870" cy="173051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aixaDeTexto 28"/>
          <p:cNvSpPr txBox="1"/>
          <p:nvPr/>
        </p:nvSpPr>
        <p:spPr>
          <a:xfrm>
            <a:off x="2699792" y="567730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Magnetosfera</a:t>
            </a:r>
            <a:endParaRPr lang="pt-BR" dirty="0">
              <a:solidFill>
                <a:srgbClr val="FF0000"/>
              </a:solidFill>
            </a:endParaRPr>
          </a:p>
        </p:txBody>
      </p:sp>
      <p:cxnSp>
        <p:nvCxnSpPr>
          <p:cNvPr id="30" name="Conector de seta reta 29"/>
          <p:cNvCxnSpPr/>
          <p:nvPr/>
        </p:nvCxnSpPr>
        <p:spPr>
          <a:xfrm flipH="1">
            <a:off x="2195737" y="834389"/>
            <a:ext cx="576063" cy="29035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aixaDeTexto 30"/>
          <p:cNvSpPr txBox="1"/>
          <p:nvPr/>
        </p:nvSpPr>
        <p:spPr>
          <a:xfrm>
            <a:off x="35496" y="282134"/>
            <a:ext cx="23166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Fonte: correntes elétricas</a:t>
            </a:r>
            <a:endParaRPr lang="pt-BR" sz="1600" dirty="0"/>
          </a:p>
        </p:txBody>
      </p:sp>
      <p:sp>
        <p:nvSpPr>
          <p:cNvPr id="25" name="CaixaDeTexto 24"/>
          <p:cNvSpPr txBox="1"/>
          <p:nvPr/>
        </p:nvSpPr>
        <p:spPr>
          <a:xfrm>
            <a:off x="4788024" y="481896"/>
            <a:ext cx="417716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As variações temporais destes campos vão de frações de segundo até dias e as variações da amplitude vão de dezenas até milhares de </a:t>
            </a:r>
            <a:r>
              <a:rPr lang="pt-BR" sz="2400" dirty="0" err="1" smtClean="0"/>
              <a:t>nanotesla</a:t>
            </a:r>
            <a:r>
              <a:rPr lang="pt-BR" sz="2400" dirty="0" smtClean="0"/>
              <a:t>.</a:t>
            </a:r>
            <a:endParaRPr lang="pt-BR" sz="2400" dirty="0"/>
          </a:p>
        </p:txBody>
      </p:sp>
      <p:sp>
        <p:nvSpPr>
          <p:cNvPr id="24" name="CaixaDeTexto 23"/>
          <p:cNvSpPr txBox="1"/>
          <p:nvPr/>
        </p:nvSpPr>
        <p:spPr>
          <a:xfrm>
            <a:off x="2411760" y="279698"/>
            <a:ext cx="23166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Fonte: correntes elétricas</a:t>
            </a:r>
            <a:endParaRPr lang="pt-BR" sz="1600" dirty="0"/>
          </a:p>
        </p:txBody>
      </p:sp>
      <p:sp>
        <p:nvSpPr>
          <p:cNvPr id="34" name="CaixaDeTexto 33"/>
          <p:cNvSpPr txBox="1"/>
          <p:nvPr/>
        </p:nvSpPr>
        <p:spPr>
          <a:xfrm>
            <a:off x="35496" y="-5898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Campo ionosférico</a:t>
            </a:r>
            <a:endParaRPr lang="pt-BR" sz="1600" dirty="0"/>
          </a:p>
        </p:txBody>
      </p:sp>
      <p:sp>
        <p:nvSpPr>
          <p:cNvPr id="35" name="CaixaDeTexto 34"/>
          <p:cNvSpPr txBox="1"/>
          <p:nvPr/>
        </p:nvSpPr>
        <p:spPr>
          <a:xfrm>
            <a:off x="2411760" y="-8334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Campo </a:t>
            </a:r>
            <a:r>
              <a:rPr lang="pt-BR" sz="1600" dirty="0" err="1" smtClean="0"/>
              <a:t>magnetosférico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393487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060848"/>
            <a:ext cx="7772400" cy="1470025"/>
          </a:xfrm>
        </p:spPr>
        <p:txBody>
          <a:bodyPr>
            <a:normAutofit/>
          </a:bodyPr>
          <a:lstStyle/>
          <a:p>
            <a:r>
              <a:rPr lang="pt-BR" b="1" dirty="0" smtClean="0"/>
              <a:t>Anomalia de Campo Total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764632"/>
            <a:ext cx="6400800" cy="1752600"/>
          </a:xfrm>
        </p:spPr>
        <p:txBody>
          <a:bodyPr/>
          <a:lstStyle/>
          <a:p>
            <a:r>
              <a:rPr lang="pt-BR" dirty="0" smtClean="0"/>
              <a:t>Vanderlei C. Oliveira Jr.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4509120"/>
            <a:ext cx="2251714" cy="1918360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3959440" y="4583559"/>
            <a:ext cx="1224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/>
              <a:t>2016</a:t>
            </a:r>
            <a:endParaRPr lang="pt-BR" sz="2800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5157192"/>
            <a:ext cx="1562456" cy="105434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079" y="260648"/>
            <a:ext cx="3600000" cy="727764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173779"/>
            <a:ext cx="3600000" cy="901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794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21" t="13054" r="35526" b="10876"/>
          <a:stretch/>
        </p:blipFill>
        <p:spPr bwMode="auto">
          <a:xfrm>
            <a:off x="251520" y="962264"/>
            <a:ext cx="4104000" cy="4554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osca 14"/>
          <p:cNvSpPr/>
          <p:nvPr/>
        </p:nvSpPr>
        <p:spPr>
          <a:xfrm>
            <a:off x="1067848" y="3689736"/>
            <a:ext cx="2448272" cy="720080"/>
          </a:xfrm>
          <a:prstGeom prst="donut">
            <a:avLst>
              <a:gd name="adj" fmla="val 31630"/>
            </a:avLst>
          </a:prstGeom>
          <a:solidFill>
            <a:srgbClr val="00A761"/>
          </a:solidFill>
          <a:ln>
            <a:solidFill>
              <a:srgbClr val="00A7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971600" y="4221088"/>
            <a:ext cx="864096" cy="216024"/>
          </a:xfrm>
          <a:prstGeom prst="rect">
            <a:avLst/>
          </a:prstGeom>
          <a:solidFill>
            <a:srgbClr val="00A761"/>
          </a:solidFill>
          <a:ln>
            <a:solidFill>
              <a:srgbClr val="00A7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5148064" y="3116585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Litosfera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5148064" y="4484737"/>
            <a:ext cx="1654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Núcleo externo</a:t>
            </a:r>
            <a:endParaRPr lang="pt-BR" dirty="0"/>
          </a:p>
        </p:txBody>
      </p:sp>
      <p:cxnSp>
        <p:nvCxnSpPr>
          <p:cNvPr id="12" name="Conector de seta reta 11"/>
          <p:cNvCxnSpPr/>
          <p:nvPr/>
        </p:nvCxnSpPr>
        <p:spPr>
          <a:xfrm flipH="1">
            <a:off x="2915816" y="4700761"/>
            <a:ext cx="216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/>
          <p:nvPr/>
        </p:nvCxnSpPr>
        <p:spPr>
          <a:xfrm flipH="1">
            <a:off x="3059832" y="3332609"/>
            <a:ext cx="1944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tângulo 19"/>
          <p:cNvSpPr/>
          <p:nvPr/>
        </p:nvSpPr>
        <p:spPr>
          <a:xfrm>
            <a:off x="92472" y="5589240"/>
            <a:ext cx="26011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 smtClean="0"/>
              <a:t>Modificado</a:t>
            </a:r>
            <a:r>
              <a:rPr lang="en-US" sz="1400" dirty="0" smtClean="0"/>
              <a:t> de </a:t>
            </a:r>
            <a:r>
              <a:rPr lang="en-US" sz="1400" dirty="0" err="1" smtClean="0"/>
              <a:t>Hulot</a:t>
            </a:r>
            <a:r>
              <a:rPr lang="en-US" sz="1400" dirty="0" smtClean="0"/>
              <a:t> et al. (2015)</a:t>
            </a:r>
            <a:endParaRPr lang="pt-BR" sz="1400" dirty="0"/>
          </a:p>
        </p:txBody>
      </p:sp>
      <p:sp>
        <p:nvSpPr>
          <p:cNvPr id="2" name="CaixaDeTexto 1"/>
          <p:cNvSpPr txBox="1"/>
          <p:nvPr/>
        </p:nvSpPr>
        <p:spPr>
          <a:xfrm>
            <a:off x="5192025" y="4869160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Fonte: correntes elétricas</a:t>
            </a:r>
            <a:endParaRPr lang="pt-BR" sz="16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5192025" y="5178678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Campo principal</a:t>
            </a:r>
            <a:endParaRPr lang="pt-BR" sz="1600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5192025" y="3429000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Fonte: rochas magnetizadas</a:t>
            </a:r>
            <a:endParaRPr lang="pt-BR" sz="1600" dirty="0"/>
          </a:p>
        </p:txBody>
      </p:sp>
      <p:sp>
        <p:nvSpPr>
          <p:cNvPr id="23" name="CaixaDeTexto 22"/>
          <p:cNvSpPr txBox="1"/>
          <p:nvPr/>
        </p:nvSpPr>
        <p:spPr>
          <a:xfrm>
            <a:off x="5191497" y="3738518"/>
            <a:ext cx="19145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Campo </a:t>
            </a:r>
            <a:r>
              <a:rPr lang="pt-BR" sz="1600" dirty="0" err="1" smtClean="0"/>
              <a:t>crustal</a:t>
            </a:r>
            <a:endParaRPr lang="pt-BR" sz="1600" dirty="0"/>
          </a:p>
        </p:txBody>
      </p:sp>
      <p:sp>
        <p:nvSpPr>
          <p:cNvPr id="3" name="Chave direita 2"/>
          <p:cNvSpPr/>
          <p:nvPr/>
        </p:nvSpPr>
        <p:spPr>
          <a:xfrm>
            <a:off x="7480895" y="2924944"/>
            <a:ext cx="288032" cy="2818184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7821885" y="3740274"/>
            <a:ext cx="12241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Campo total</a:t>
            </a:r>
          </a:p>
          <a:p>
            <a:pPr algn="ctr"/>
            <a:r>
              <a:rPr lang="pt-BR" dirty="0" smtClean="0"/>
              <a:t>(ou campo interno)</a:t>
            </a:r>
            <a:endParaRPr lang="pt-BR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167748" y="544034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Ionosfera</a:t>
            </a:r>
            <a:endParaRPr lang="pt-BR" dirty="0">
              <a:solidFill>
                <a:srgbClr val="FF0000"/>
              </a:solidFill>
            </a:endParaRPr>
          </a:p>
        </p:txBody>
      </p:sp>
      <p:cxnSp>
        <p:nvCxnSpPr>
          <p:cNvPr id="28" name="Conector de seta reta 27"/>
          <p:cNvCxnSpPr/>
          <p:nvPr/>
        </p:nvCxnSpPr>
        <p:spPr>
          <a:xfrm>
            <a:off x="1193826" y="834389"/>
            <a:ext cx="641870" cy="173051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aixaDeTexto 28"/>
          <p:cNvSpPr txBox="1"/>
          <p:nvPr/>
        </p:nvSpPr>
        <p:spPr>
          <a:xfrm>
            <a:off x="2699792" y="567730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Magnetosfera</a:t>
            </a:r>
            <a:endParaRPr lang="pt-BR" dirty="0">
              <a:solidFill>
                <a:srgbClr val="FF0000"/>
              </a:solidFill>
            </a:endParaRPr>
          </a:p>
        </p:txBody>
      </p:sp>
      <p:cxnSp>
        <p:nvCxnSpPr>
          <p:cNvPr id="30" name="Conector de seta reta 29"/>
          <p:cNvCxnSpPr/>
          <p:nvPr/>
        </p:nvCxnSpPr>
        <p:spPr>
          <a:xfrm flipH="1">
            <a:off x="2195737" y="834389"/>
            <a:ext cx="576063" cy="29035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aixaDeTexto 30"/>
          <p:cNvSpPr txBox="1"/>
          <p:nvPr/>
        </p:nvSpPr>
        <p:spPr>
          <a:xfrm>
            <a:off x="35496" y="282134"/>
            <a:ext cx="23166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Fonte: correntes elétricas</a:t>
            </a:r>
            <a:endParaRPr lang="pt-BR" sz="1600" dirty="0"/>
          </a:p>
        </p:txBody>
      </p:sp>
      <p:sp>
        <p:nvSpPr>
          <p:cNvPr id="25" name="CaixaDeTexto 24"/>
          <p:cNvSpPr txBox="1"/>
          <p:nvPr/>
        </p:nvSpPr>
        <p:spPr>
          <a:xfrm>
            <a:off x="6444208" y="121856"/>
            <a:ext cx="254776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 smtClean="0"/>
              <a:t>O campo resultante produzido por estas fontes é denominado </a:t>
            </a:r>
            <a:r>
              <a:rPr lang="pt-BR" sz="2000" b="1" dirty="0" smtClean="0"/>
              <a:t>campo externo</a:t>
            </a:r>
            <a:r>
              <a:rPr lang="pt-BR" sz="2000" dirty="0"/>
              <a:t> (</a:t>
            </a:r>
            <a:r>
              <a:rPr lang="pt-BR" sz="2000" dirty="0" err="1"/>
              <a:t>Langel</a:t>
            </a:r>
            <a:r>
              <a:rPr lang="pt-BR" sz="2000" dirty="0"/>
              <a:t> e </a:t>
            </a:r>
            <a:r>
              <a:rPr lang="pt-BR" sz="2000" dirty="0" err="1"/>
              <a:t>Hinze</a:t>
            </a:r>
            <a:r>
              <a:rPr lang="pt-BR" sz="2000" dirty="0"/>
              <a:t>, 1998; </a:t>
            </a:r>
            <a:r>
              <a:rPr lang="pt-BR" sz="2000" dirty="0" err="1"/>
              <a:t>Hulot</a:t>
            </a:r>
            <a:r>
              <a:rPr lang="pt-BR" sz="2000" dirty="0"/>
              <a:t> et al., 2015).</a:t>
            </a:r>
          </a:p>
        </p:txBody>
      </p:sp>
      <p:sp>
        <p:nvSpPr>
          <p:cNvPr id="27" name="CaixaDeTexto 26"/>
          <p:cNvSpPr txBox="1"/>
          <p:nvPr/>
        </p:nvSpPr>
        <p:spPr>
          <a:xfrm>
            <a:off x="2411760" y="279698"/>
            <a:ext cx="23166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Fonte: correntes elétricas</a:t>
            </a:r>
            <a:endParaRPr lang="pt-BR" sz="1600" dirty="0"/>
          </a:p>
        </p:txBody>
      </p:sp>
      <p:sp>
        <p:nvSpPr>
          <p:cNvPr id="33" name="Chave direita 32"/>
          <p:cNvSpPr/>
          <p:nvPr/>
        </p:nvSpPr>
        <p:spPr>
          <a:xfrm>
            <a:off x="4572000" y="106760"/>
            <a:ext cx="288032" cy="2818184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Retângulo 33"/>
          <p:cNvSpPr/>
          <p:nvPr/>
        </p:nvSpPr>
        <p:spPr>
          <a:xfrm>
            <a:off x="4932256" y="1198493"/>
            <a:ext cx="91037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dirty="0" smtClean="0"/>
              <a:t>Campo</a:t>
            </a:r>
          </a:p>
          <a:p>
            <a:pPr algn="ctr"/>
            <a:r>
              <a:rPr lang="pt-BR" dirty="0" smtClean="0"/>
              <a:t>externo</a:t>
            </a:r>
            <a:endParaRPr lang="pt-BR" dirty="0"/>
          </a:p>
        </p:txBody>
      </p:sp>
      <p:sp>
        <p:nvSpPr>
          <p:cNvPr id="35" name="CaixaDeTexto 34"/>
          <p:cNvSpPr txBox="1"/>
          <p:nvPr/>
        </p:nvSpPr>
        <p:spPr>
          <a:xfrm>
            <a:off x="35496" y="-5898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Campo ionosférico</a:t>
            </a:r>
            <a:endParaRPr lang="pt-BR" sz="1600" dirty="0"/>
          </a:p>
        </p:txBody>
      </p:sp>
      <p:sp>
        <p:nvSpPr>
          <p:cNvPr id="36" name="CaixaDeTexto 35"/>
          <p:cNvSpPr txBox="1"/>
          <p:nvPr/>
        </p:nvSpPr>
        <p:spPr>
          <a:xfrm>
            <a:off x="2411760" y="-8334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Campo </a:t>
            </a:r>
            <a:r>
              <a:rPr lang="pt-BR" sz="1600" dirty="0" err="1" smtClean="0"/>
              <a:t>magnetosférico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583871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21" t="13054" r="35526" b="10876"/>
          <a:stretch/>
        </p:blipFill>
        <p:spPr bwMode="auto">
          <a:xfrm>
            <a:off x="251520" y="962264"/>
            <a:ext cx="4104000" cy="4554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osca 14"/>
          <p:cNvSpPr/>
          <p:nvPr/>
        </p:nvSpPr>
        <p:spPr>
          <a:xfrm>
            <a:off x="1067848" y="3689736"/>
            <a:ext cx="2448272" cy="720080"/>
          </a:xfrm>
          <a:prstGeom prst="donut">
            <a:avLst>
              <a:gd name="adj" fmla="val 31630"/>
            </a:avLst>
          </a:prstGeom>
          <a:solidFill>
            <a:srgbClr val="00A761"/>
          </a:solidFill>
          <a:ln>
            <a:solidFill>
              <a:srgbClr val="00A7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971600" y="4221088"/>
            <a:ext cx="864096" cy="216024"/>
          </a:xfrm>
          <a:prstGeom prst="rect">
            <a:avLst/>
          </a:prstGeom>
          <a:solidFill>
            <a:srgbClr val="00A761"/>
          </a:solidFill>
          <a:ln>
            <a:solidFill>
              <a:srgbClr val="00A7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5148064" y="3116585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Litosfera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5148064" y="4484737"/>
            <a:ext cx="1654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Núcleo externo</a:t>
            </a:r>
            <a:endParaRPr lang="pt-BR" dirty="0"/>
          </a:p>
        </p:txBody>
      </p:sp>
      <p:cxnSp>
        <p:nvCxnSpPr>
          <p:cNvPr id="12" name="Conector de seta reta 11"/>
          <p:cNvCxnSpPr/>
          <p:nvPr/>
        </p:nvCxnSpPr>
        <p:spPr>
          <a:xfrm flipH="1">
            <a:off x="2915816" y="4700761"/>
            <a:ext cx="216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/>
          <p:nvPr/>
        </p:nvCxnSpPr>
        <p:spPr>
          <a:xfrm flipH="1">
            <a:off x="3059832" y="3332609"/>
            <a:ext cx="1944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tângulo 19"/>
          <p:cNvSpPr/>
          <p:nvPr/>
        </p:nvSpPr>
        <p:spPr>
          <a:xfrm>
            <a:off x="92472" y="5589240"/>
            <a:ext cx="26011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 smtClean="0"/>
              <a:t>Modificado</a:t>
            </a:r>
            <a:r>
              <a:rPr lang="en-US" sz="1400" dirty="0" smtClean="0"/>
              <a:t> de </a:t>
            </a:r>
            <a:r>
              <a:rPr lang="en-US" sz="1400" dirty="0" err="1" smtClean="0"/>
              <a:t>Hulot</a:t>
            </a:r>
            <a:r>
              <a:rPr lang="en-US" sz="1400" dirty="0" smtClean="0"/>
              <a:t> et al. (2015)</a:t>
            </a:r>
            <a:endParaRPr lang="pt-BR" sz="1400" dirty="0"/>
          </a:p>
        </p:txBody>
      </p:sp>
      <p:sp>
        <p:nvSpPr>
          <p:cNvPr id="2" name="CaixaDeTexto 1"/>
          <p:cNvSpPr txBox="1"/>
          <p:nvPr/>
        </p:nvSpPr>
        <p:spPr>
          <a:xfrm>
            <a:off x="5192025" y="4869160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Fonte: correntes elétricas</a:t>
            </a:r>
            <a:endParaRPr lang="pt-BR" sz="16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5192025" y="5178678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Campo principal</a:t>
            </a:r>
            <a:endParaRPr lang="pt-BR" sz="1600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5192025" y="3429000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Fonte: rochas magnetizadas</a:t>
            </a:r>
            <a:endParaRPr lang="pt-BR" sz="1600" dirty="0"/>
          </a:p>
        </p:txBody>
      </p:sp>
      <p:sp>
        <p:nvSpPr>
          <p:cNvPr id="23" name="CaixaDeTexto 22"/>
          <p:cNvSpPr txBox="1"/>
          <p:nvPr/>
        </p:nvSpPr>
        <p:spPr>
          <a:xfrm>
            <a:off x="5191497" y="3738518"/>
            <a:ext cx="19145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Campo </a:t>
            </a:r>
            <a:r>
              <a:rPr lang="pt-BR" sz="1600" dirty="0" err="1" smtClean="0"/>
              <a:t>crustal</a:t>
            </a:r>
            <a:endParaRPr lang="pt-BR" sz="1600" dirty="0"/>
          </a:p>
        </p:txBody>
      </p:sp>
      <p:sp>
        <p:nvSpPr>
          <p:cNvPr id="3" name="Chave direita 2"/>
          <p:cNvSpPr/>
          <p:nvPr/>
        </p:nvSpPr>
        <p:spPr>
          <a:xfrm>
            <a:off x="7480895" y="2924944"/>
            <a:ext cx="288032" cy="2818184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7821885" y="3740274"/>
            <a:ext cx="12241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Campo total</a:t>
            </a:r>
          </a:p>
          <a:p>
            <a:pPr algn="ctr"/>
            <a:r>
              <a:rPr lang="pt-BR" dirty="0" smtClean="0"/>
              <a:t>(ou campo interno)</a:t>
            </a:r>
            <a:endParaRPr lang="pt-BR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167748" y="544034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Ionosfera</a:t>
            </a:r>
            <a:endParaRPr lang="pt-BR" dirty="0">
              <a:solidFill>
                <a:srgbClr val="FF0000"/>
              </a:solidFill>
            </a:endParaRPr>
          </a:p>
        </p:txBody>
      </p:sp>
      <p:cxnSp>
        <p:nvCxnSpPr>
          <p:cNvPr id="28" name="Conector de seta reta 27"/>
          <p:cNvCxnSpPr/>
          <p:nvPr/>
        </p:nvCxnSpPr>
        <p:spPr>
          <a:xfrm>
            <a:off x="1193826" y="834389"/>
            <a:ext cx="641870" cy="173051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aixaDeTexto 28"/>
          <p:cNvSpPr txBox="1"/>
          <p:nvPr/>
        </p:nvSpPr>
        <p:spPr>
          <a:xfrm>
            <a:off x="2699792" y="567730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Magnetosfera</a:t>
            </a:r>
            <a:endParaRPr lang="pt-BR" dirty="0">
              <a:solidFill>
                <a:srgbClr val="FF0000"/>
              </a:solidFill>
            </a:endParaRPr>
          </a:p>
        </p:txBody>
      </p:sp>
      <p:cxnSp>
        <p:nvCxnSpPr>
          <p:cNvPr id="30" name="Conector de seta reta 29"/>
          <p:cNvCxnSpPr/>
          <p:nvPr/>
        </p:nvCxnSpPr>
        <p:spPr>
          <a:xfrm flipH="1">
            <a:off x="2195737" y="834389"/>
            <a:ext cx="576063" cy="29035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aixaDeTexto 30"/>
          <p:cNvSpPr txBox="1"/>
          <p:nvPr/>
        </p:nvSpPr>
        <p:spPr>
          <a:xfrm>
            <a:off x="35496" y="282134"/>
            <a:ext cx="23166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Fonte: correntes elétricas</a:t>
            </a:r>
            <a:endParaRPr lang="pt-BR" sz="1600" dirty="0"/>
          </a:p>
        </p:txBody>
      </p:sp>
      <p:sp>
        <p:nvSpPr>
          <p:cNvPr id="25" name="CaixaDeTexto 24"/>
          <p:cNvSpPr txBox="1"/>
          <p:nvPr/>
        </p:nvSpPr>
        <p:spPr>
          <a:xfrm>
            <a:off x="6316820" y="116632"/>
            <a:ext cx="2802540" cy="23655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 smtClean="0"/>
              <a:t>À grosso modo, dias em que o campo externo atinge amplitudes baixas (dezenas de </a:t>
            </a:r>
            <a:r>
              <a:rPr lang="pt-BR" sz="2000" dirty="0" err="1" smtClean="0"/>
              <a:t>nanotesla</a:t>
            </a:r>
            <a:r>
              <a:rPr lang="pt-BR" sz="2000" dirty="0" smtClean="0"/>
              <a:t>) são considerados </a:t>
            </a:r>
            <a:r>
              <a:rPr lang="pt-BR" sz="2000" b="1" dirty="0" smtClean="0"/>
              <a:t>dias magneticamente calmos</a:t>
            </a:r>
            <a:r>
              <a:rPr lang="pt-BR" sz="2000" dirty="0" smtClean="0"/>
              <a:t>.</a:t>
            </a:r>
            <a:endParaRPr lang="pt-BR" sz="2000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2411760" y="279698"/>
            <a:ext cx="23166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Fonte: correntes elétricas</a:t>
            </a:r>
            <a:endParaRPr lang="pt-BR" sz="1600" dirty="0"/>
          </a:p>
        </p:txBody>
      </p:sp>
      <p:sp>
        <p:nvSpPr>
          <p:cNvPr id="33" name="Chave direita 32"/>
          <p:cNvSpPr/>
          <p:nvPr/>
        </p:nvSpPr>
        <p:spPr>
          <a:xfrm>
            <a:off x="4572000" y="106760"/>
            <a:ext cx="288032" cy="2818184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Retângulo 33"/>
          <p:cNvSpPr/>
          <p:nvPr/>
        </p:nvSpPr>
        <p:spPr>
          <a:xfrm>
            <a:off x="4932256" y="1198493"/>
            <a:ext cx="91037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dirty="0" smtClean="0"/>
              <a:t>Campo</a:t>
            </a:r>
          </a:p>
          <a:p>
            <a:pPr algn="ctr"/>
            <a:r>
              <a:rPr lang="pt-BR" dirty="0" smtClean="0"/>
              <a:t>externo</a:t>
            </a:r>
            <a:endParaRPr lang="pt-BR" dirty="0"/>
          </a:p>
        </p:txBody>
      </p:sp>
      <p:sp>
        <p:nvSpPr>
          <p:cNvPr id="35" name="CaixaDeTexto 34"/>
          <p:cNvSpPr txBox="1"/>
          <p:nvPr/>
        </p:nvSpPr>
        <p:spPr>
          <a:xfrm>
            <a:off x="35496" y="-5898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Campo ionosférico</a:t>
            </a:r>
            <a:endParaRPr lang="pt-BR" sz="1600" dirty="0"/>
          </a:p>
        </p:txBody>
      </p:sp>
      <p:sp>
        <p:nvSpPr>
          <p:cNvPr id="36" name="CaixaDeTexto 35"/>
          <p:cNvSpPr txBox="1"/>
          <p:nvPr/>
        </p:nvSpPr>
        <p:spPr>
          <a:xfrm>
            <a:off x="2411760" y="-8334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Campo </a:t>
            </a:r>
            <a:r>
              <a:rPr lang="pt-BR" sz="1600" dirty="0" err="1" smtClean="0"/>
              <a:t>magnetosférico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1270300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21" t="13054" r="35526" b="10876"/>
          <a:stretch/>
        </p:blipFill>
        <p:spPr bwMode="auto">
          <a:xfrm>
            <a:off x="251520" y="962264"/>
            <a:ext cx="4104000" cy="4554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osca 14"/>
          <p:cNvSpPr/>
          <p:nvPr/>
        </p:nvSpPr>
        <p:spPr>
          <a:xfrm>
            <a:off x="1067848" y="3689736"/>
            <a:ext cx="2448272" cy="720080"/>
          </a:xfrm>
          <a:prstGeom prst="donut">
            <a:avLst>
              <a:gd name="adj" fmla="val 31630"/>
            </a:avLst>
          </a:prstGeom>
          <a:solidFill>
            <a:srgbClr val="00A761"/>
          </a:solidFill>
          <a:ln>
            <a:solidFill>
              <a:srgbClr val="00A7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971600" y="4221088"/>
            <a:ext cx="864096" cy="216024"/>
          </a:xfrm>
          <a:prstGeom prst="rect">
            <a:avLst/>
          </a:prstGeom>
          <a:solidFill>
            <a:srgbClr val="00A761"/>
          </a:solidFill>
          <a:ln>
            <a:solidFill>
              <a:srgbClr val="00A7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5148064" y="3116585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Litosfera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5148064" y="4484737"/>
            <a:ext cx="1654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Núcleo externo</a:t>
            </a:r>
            <a:endParaRPr lang="pt-BR" dirty="0"/>
          </a:p>
        </p:txBody>
      </p:sp>
      <p:cxnSp>
        <p:nvCxnSpPr>
          <p:cNvPr id="12" name="Conector de seta reta 11"/>
          <p:cNvCxnSpPr/>
          <p:nvPr/>
        </p:nvCxnSpPr>
        <p:spPr>
          <a:xfrm flipH="1">
            <a:off x="2915816" y="4700761"/>
            <a:ext cx="216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/>
          <p:nvPr/>
        </p:nvCxnSpPr>
        <p:spPr>
          <a:xfrm flipH="1">
            <a:off x="3059832" y="3332609"/>
            <a:ext cx="1944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tângulo 19"/>
          <p:cNvSpPr/>
          <p:nvPr/>
        </p:nvSpPr>
        <p:spPr>
          <a:xfrm>
            <a:off x="92472" y="5589240"/>
            <a:ext cx="26011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 smtClean="0"/>
              <a:t>Modificado</a:t>
            </a:r>
            <a:r>
              <a:rPr lang="en-US" sz="1400" dirty="0" smtClean="0"/>
              <a:t> de </a:t>
            </a:r>
            <a:r>
              <a:rPr lang="en-US" sz="1400" dirty="0" err="1" smtClean="0"/>
              <a:t>Hulot</a:t>
            </a:r>
            <a:r>
              <a:rPr lang="en-US" sz="1400" dirty="0" smtClean="0"/>
              <a:t> et al. (2015)</a:t>
            </a:r>
            <a:endParaRPr lang="pt-BR" sz="1400" dirty="0"/>
          </a:p>
        </p:txBody>
      </p:sp>
      <p:sp>
        <p:nvSpPr>
          <p:cNvPr id="2" name="CaixaDeTexto 1"/>
          <p:cNvSpPr txBox="1"/>
          <p:nvPr/>
        </p:nvSpPr>
        <p:spPr>
          <a:xfrm>
            <a:off x="5192025" y="4869160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Fonte: correntes elétricas</a:t>
            </a:r>
            <a:endParaRPr lang="pt-BR" sz="16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5192025" y="5178678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Campo principal</a:t>
            </a:r>
            <a:endParaRPr lang="pt-BR" sz="1600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5192025" y="3429000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Fonte: rochas magnetizadas</a:t>
            </a:r>
            <a:endParaRPr lang="pt-BR" sz="1600" dirty="0"/>
          </a:p>
        </p:txBody>
      </p:sp>
      <p:sp>
        <p:nvSpPr>
          <p:cNvPr id="23" name="CaixaDeTexto 22"/>
          <p:cNvSpPr txBox="1"/>
          <p:nvPr/>
        </p:nvSpPr>
        <p:spPr>
          <a:xfrm>
            <a:off x="5191497" y="3738518"/>
            <a:ext cx="19145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Campo </a:t>
            </a:r>
            <a:r>
              <a:rPr lang="pt-BR" sz="1600" dirty="0" err="1" smtClean="0"/>
              <a:t>crustal</a:t>
            </a:r>
            <a:endParaRPr lang="pt-BR" sz="1600" dirty="0"/>
          </a:p>
        </p:txBody>
      </p:sp>
      <p:sp>
        <p:nvSpPr>
          <p:cNvPr id="3" name="Chave direita 2"/>
          <p:cNvSpPr/>
          <p:nvPr/>
        </p:nvSpPr>
        <p:spPr>
          <a:xfrm>
            <a:off x="7480895" y="2924944"/>
            <a:ext cx="288032" cy="2818184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7821885" y="3740274"/>
            <a:ext cx="12241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Campo total</a:t>
            </a:r>
          </a:p>
          <a:p>
            <a:pPr algn="ctr"/>
            <a:r>
              <a:rPr lang="pt-BR" dirty="0" smtClean="0"/>
              <a:t>(ou campo interno)</a:t>
            </a:r>
            <a:endParaRPr lang="pt-BR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167748" y="544034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Ionosfera</a:t>
            </a:r>
            <a:endParaRPr lang="pt-BR" dirty="0">
              <a:solidFill>
                <a:srgbClr val="FF0000"/>
              </a:solidFill>
            </a:endParaRPr>
          </a:p>
        </p:txBody>
      </p:sp>
      <p:cxnSp>
        <p:nvCxnSpPr>
          <p:cNvPr id="28" name="Conector de seta reta 27"/>
          <p:cNvCxnSpPr/>
          <p:nvPr/>
        </p:nvCxnSpPr>
        <p:spPr>
          <a:xfrm>
            <a:off x="1193826" y="834389"/>
            <a:ext cx="641870" cy="173051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aixaDeTexto 28"/>
          <p:cNvSpPr txBox="1"/>
          <p:nvPr/>
        </p:nvSpPr>
        <p:spPr>
          <a:xfrm>
            <a:off x="2699792" y="567730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Magnetosfera</a:t>
            </a:r>
            <a:endParaRPr lang="pt-BR" dirty="0">
              <a:solidFill>
                <a:srgbClr val="FF0000"/>
              </a:solidFill>
            </a:endParaRPr>
          </a:p>
        </p:txBody>
      </p:sp>
      <p:cxnSp>
        <p:nvCxnSpPr>
          <p:cNvPr id="30" name="Conector de seta reta 29"/>
          <p:cNvCxnSpPr/>
          <p:nvPr/>
        </p:nvCxnSpPr>
        <p:spPr>
          <a:xfrm flipH="1">
            <a:off x="2195737" y="834389"/>
            <a:ext cx="576063" cy="29035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aixaDeTexto 30"/>
          <p:cNvSpPr txBox="1"/>
          <p:nvPr/>
        </p:nvSpPr>
        <p:spPr>
          <a:xfrm>
            <a:off x="35496" y="282134"/>
            <a:ext cx="23166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Fonte: correntes elétricas</a:t>
            </a:r>
            <a:endParaRPr lang="pt-BR" sz="1600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6316820" y="116632"/>
            <a:ext cx="280254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 smtClean="0"/>
              <a:t>Por outro lado, dias em que o campo externo atinge amplitudes altas (milhares de </a:t>
            </a:r>
            <a:r>
              <a:rPr lang="pt-BR" sz="2000" dirty="0" err="1" smtClean="0"/>
              <a:t>nanotesla</a:t>
            </a:r>
            <a:r>
              <a:rPr lang="pt-BR" sz="2000" dirty="0" smtClean="0"/>
              <a:t>) são considerados </a:t>
            </a:r>
            <a:r>
              <a:rPr lang="pt-BR" sz="2000" b="1" dirty="0" smtClean="0"/>
              <a:t>dias magneticamente perturbados</a:t>
            </a:r>
            <a:r>
              <a:rPr lang="pt-BR" sz="2000" dirty="0" smtClean="0"/>
              <a:t>.</a:t>
            </a:r>
            <a:endParaRPr lang="pt-BR" sz="2000" dirty="0"/>
          </a:p>
        </p:txBody>
      </p:sp>
      <p:sp>
        <p:nvSpPr>
          <p:cNvPr id="25" name="CaixaDeTexto 24"/>
          <p:cNvSpPr txBox="1"/>
          <p:nvPr/>
        </p:nvSpPr>
        <p:spPr>
          <a:xfrm>
            <a:off x="2411760" y="279698"/>
            <a:ext cx="23166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Fonte: correntes elétricas</a:t>
            </a:r>
            <a:endParaRPr lang="pt-BR" sz="1600" dirty="0"/>
          </a:p>
        </p:txBody>
      </p:sp>
      <p:sp>
        <p:nvSpPr>
          <p:cNvPr id="33" name="Chave direita 32"/>
          <p:cNvSpPr/>
          <p:nvPr/>
        </p:nvSpPr>
        <p:spPr>
          <a:xfrm>
            <a:off x="4572000" y="106760"/>
            <a:ext cx="288032" cy="2818184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Retângulo 33"/>
          <p:cNvSpPr/>
          <p:nvPr/>
        </p:nvSpPr>
        <p:spPr>
          <a:xfrm>
            <a:off x="4932256" y="1198493"/>
            <a:ext cx="91037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dirty="0" smtClean="0"/>
              <a:t>Campo</a:t>
            </a:r>
          </a:p>
          <a:p>
            <a:pPr algn="ctr"/>
            <a:r>
              <a:rPr lang="pt-BR" dirty="0" smtClean="0"/>
              <a:t>externo</a:t>
            </a:r>
            <a:endParaRPr lang="pt-BR" dirty="0"/>
          </a:p>
        </p:txBody>
      </p:sp>
      <p:sp>
        <p:nvSpPr>
          <p:cNvPr id="35" name="CaixaDeTexto 34"/>
          <p:cNvSpPr txBox="1"/>
          <p:nvPr/>
        </p:nvSpPr>
        <p:spPr>
          <a:xfrm>
            <a:off x="35496" y="-5898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Campo ionosférico</a:t>
            </a:r>
            <a:endParaRPr lang="pt-BR" sz="1600" dirty="0"/>
          </a:p>
        </p:txBody>
      </p:sp>
      <p:sp>
        <p:nvSpPr>
          <p:cNvPr id="36" name="CaixaDeTexto 35"/>
          <p:cNvSpPr txBox="1"/>
          <p:nvPr/>
        </p:nvSpPr>
        <p:spPr>
          <a:xfrm>
            <a:off x="2411760" y="-8334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Campo </a:t>
            </a:r>
            <a:r>
              <a:rPr lang="pt-BR" sz="1600" dirty="0" err="1" smtClean="0"/>
              <a:t>magnetosférico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2216700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21" t="13054" r="35526" b="10876"/>
          <a:stretch/>
        </p:blipFill>
        <p:spPr bwMode="auto">
          <a:xfrm>
            <a:off x="251520" y="962264"/>
            <a:ext cx="4104000" cy="4554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aixaDeTexto 6"/>
          <p:cNvSpPr txBox="1"/>
          <p:nvPr/>
        </p:nvSpPr>
        <p:spPr>
          <a:xfrm>
            <a:off x="5148064" y="3116585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Litosfera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5148064" y="4484737"/>
            <a:ext cx="1654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Núcleo externo</a:t>
            </a:r>
            <a:endParaRPr lang="pt-BR" dirty="0"/>
          </a:p>
        </p:txBody>
      </p:sp>
      <p:cxnSp>
        <p:nvCxnSpPr>
          <p:cNvPr id="12" name="Conector de seta reta 11"/>
          <p:cNvCxnSpPr/>
          <p:nvPr/>
        </p:nvCxnSpPr>
        <p:spPr>
          <a:xfrm flipH="1">
            <a:off x="2915816" y="4700761"/>
            <a:ext cx="216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/>
          <p:nvPr/>
        </p:nvCxnSpPr>
        <p:spPr>
          <a:xfrm flipH="1">
            <a:off x="3059832" y="3332609"/>
            <a:ext cx="1944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tângulo 19"/>
          <p:cNvSpPr/>
          <p:nvPr/>
        </p:nvSpPr>
        <p:spPr>
          <a:xfrm>
            <a:off x="92472" y="5589240"/>
            <a:ext cx="26011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 smtClean="0"/>
              <a:t>Modificado</a:t>
            </a:r>
            <a:r>
              <a:rPr lang="en-US" sz="1400" dirty="0" smtClean="0"/>
              <a:t> de </a:t>
            </a:r>
            <a:r>
              <a:rPr lang="en-US" sz="1400" dirty="0" err="1" smtClean="0"/>
              <a:t>Hulot</a:t>
            </a:r>
            <a:r>
              <a:rPr lang="en-US" sz="1400" dirty="0" smtClean="0"/>
              <a:t> et al. (2015)</a:t>
            </a:r>
            <a:endParaRPr lang="pt-BR" sz="1400" dirty="0"/>
          </a:p>
        </p:txBody>
      </p:sp>
      <p:sp>
        <p:nvSpPr>
          <p:cNvPr id="2" name="CaixaDeTexto 1"/>
          <p:cNvSpPr txBox="1"/>
          <p:nvPr/>
        </p:nvSpPr>
        <p:spPr>
          <a:xfrm>
            <a:off x="5192025" y="4869160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Fonte: correntes elétricas</a:t>
            </a:r>
            <a:endParaRPr lang="pt-BR" sz="16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5192025" y="5178678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Campo principal</a:t>
            </a:r>
            <a:endParaRPr lang="pt-BR" sz="1600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5192025" y="3429000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Fonte: rochas magnetizadas</a:t>
            </a:r>
            <a:endParaRPr lang="pt-BR" sz="1600" dirty="0"/>
          </a:p>
        </p:txBody>
      </p:sp>
      <p:sp>
        <p:nvSpPr>
          <p:cNvPr id="23" name="CaixaDeTexto 22"/>
          <p:cNvSpPr txBox="1"/>
          <p:nvPr/>
        </p:nvSpPr>
        <p:spPr>
          <a:xfrm>
            <a:off x="5191497" y="3738518"/>
            <a:ext cx="19145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Campo </a:t>
            </a:r>
            <a:r>
              <a:rPr lang="pt-BR" sz="1600" dirty="0" err="1" smtClean="0"/>
              <a:t>crustal</a:t>
            </a:r>
            <a:endParaRPr lang="pt-BR" sz="1600" dirty="0"/>
          </a:p>
        </p:txBody>
      </p:sp>
      <p:sp>
        <p:nvSpPr>
          <p:cNvPr id="3" name="Chave direita 2"/>
          <p:cNvSpPr/>
          <p:nvPr/>
        </p:nvSpPr>
        <p:spPr>
          <a:xfrm>
            <a:off x="7480895" y="2924944"/>
            <a:ext cx="288032" cy="2818184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7821885" y="3740274"/>
            <a:ext cx="12241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Campo total</a:t>
            </a:r>
          </a:p>
          <a:p>
            <a:pPr algn="ctr"/>
            <a:r>
              <a:rPr lang="pt-BR" dirty="0" smtClean="0"/>
              <a:t>(ou campo interno)</a:t>
            </a:r>
            <a:endParaRPr lang="pt-BR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167748" y="544034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Ionosfera</a:t>
            </a:r>
            <a:endParaRPr lang="pt-BR" dirty="0"/>
          </a:p>
        </p:txBody>
      </p:sp>
      <p:cxnSp>
        <p:nvCxnSpPr>
          <p:cNvPr id="28" name="Conector de seta reta 27"/>
          <p:cNvCxnSpPr/>
          <p:nvPr/>
        </p:nvCxnSpPr>
        <p:spPr>
          <a:xfrm>
            <a:off x="1193826" y="834389"/>
            <a:ext cx="641870" cy="173051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aixaDeTexto 28"/>
          <p:cNvSpPr txBox="1"/>
          <p:nvPr/>
        </p:nvSpPr>
        <p:spPr>
          <a:xfrm>
            <a:off x="2699792" y="567730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Magnetosfera</a:t>
            </a:r>
            <a:endParaRPr lang="pt-BR" dirty="0"/>
          </a:p>
        </p:txBody>
      </p:sp>
      <p:cxnSp>
        <p:nvCxnSpPr>
          <p:cNvPr id="30" name="Conector de seta reta 29"/>
          <p:cNvCxnSpPr/>
          <p:nvPr/>
        </p:nvCxnSpPr>
        <p:spPr>
          <a:xfrm flipH="1">
            <a:off x="2195737" y="834389"/>
            <a:ext cx="576063" cy="29035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aixaDeTexto 30"/>
          <p:cNvSpPr txBox="1"/>
          <p:nvPr/>
        </p:nvSpPr>
        <p:spPr>
          <a:xfrm>
            <a:off x="35496" y="282134"/>
            <a:ext cx="23166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Fonte: correntes elétricas</a:t>
            </a:r>
            <a:endParaRPr lang="pt-BR" sz="1600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6316820" y="116632"/>
            <a:ext cx="280254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 smtClean="0"/>
              <a:t>Por fim, outras fontes do campo geomagnético são correntes elétricas induzidas na crosta, manto e oceanos. Estas correntes são produzidas por variações temporais do campo geomagnético.</a:t>
            </a:r>
            <a:endParaRPr lang="pt-BR" sz="2000" dirty="0"/>
          </a:p>
        </p:txBody>
      </p:sp>
      <p:sp>
        <p:nvSpPr>
          <p:cNvPr id="25" name="CaixaDeTexto 24"/>
          <p:cNvSpPr txBox="1"/>
          <p:nvPr/>
        </p:nvSpPr>
        <p:spPr>
          <a:xfrm>
            <a:off x="3059832" y="5708873"/>
            <a:ext cx="26642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Crosta, manto e oceanos</a:t>
            </a:r>
            <a:endParaRPr lang="pt-BR" dirty="0"/>
          </a:p>
        </p:txBody>
      </p:sp>
      <p:sp>
        <p:nvSpPr>
          <p:cNvPr id="33" name="CaixaDeTexto 32"/>
          <p:cNvSpPr txBox="1"/>
          <p:nvPr/>
        </p:nvSpPr>
        <p:spPr>
          <a:xfrm>
            <a:off x="3103793" y="6093296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Fonte: correntes elétricas</a:t>
            </a:r>
            <a:endParaRPr lang="pt-BR" sz="1600" dirty="0"/>
          </a:p>
        </p:txBody>
      </p:sp>
      <p:sp>
        <p:nvSpPr>
          <p:cNvPr id="34" name="CaixaDeTexto 33"/>
          <p:cNvSpPr txBox="1"/>
          <p:nvPr/>
        </p:nvSpPr>
        <p:spPr>
          <a:xfrm>
            <a:off x="2411760" y="279698"/>
            <a:ext cx="23166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Fonte: correntes elétricas</a:t>
            </a:r>
            <a:endParaRPr lang="pt-BR" sz="1600" dirty="0"/>
          </a:p>
        </p:txBody>
      </p:sp>
      <p:sp>
        <p:nvSpPr>
          <p:cNvPr id="35" name="Chave direita 34"/>
          <p:cNvSpPr/>
          <p:nvPr/>
        </p:nvSpPr>
        <p:spPr>
          <a:xfrm>
            <a:off x="4572000" y="106760"/>
            <a:ext cx="288032" cy="2818184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Retângulo 35"/>
          <p:cNvSpPr/>
          <p:nvPr/>
        </p:nvSpPr>
        <p:spPr>
          <a:xfrm>
            <a:off x="4932256" y="1198493"/>
            <a:ext cx="91037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dirty="0" smtClean="0"/>
              <a:t>Campo</a:t>
            </a:r>
          </a:p>
          <a:p>
            <a:pPr algn="ctr"/>
            <a:r>
              <a:rPr lang="pt-BR" dirty="0" smtClean="0"/>
              <a:t>externo</a:t>
            </a:r>
            <a:endParaRPr lang="pt-BR" dirty="0"/>
          </a:p>
        </p:txBody>
      </p:sp>
      <p:sp>
        <p:nvSpPr>
          <p:cNvPr id="37" name="CaixaDeTexto 36"/>
          <p:cNvSpPr txBox="1"/>
          <p:nvPr/>
        </p:nvSpPr>
        <p:spPr>
          <a:xfrm>
            <a:off x="35496" y="-5898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Campo ionosférico</a:t>
            </a:r>
            <a:endParaRPr lang="pt-BR" sz="1600" dirty="0"/>
          </a:p>
        </p:txBody>
      </p:sp>
      <p:sp>
        <p:nvSpPr>
          <p:cNvPr id="38" name="CaixaDeTexto 37"/>
          <p:cNvSpPr txBox="1"/>
          <p:nvPr/>
        </p:nvSpPr>
        <p:spPr>
          <a:xfrm>
            <a:off x="2411760" y="-8334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Campo </a:t>
            </a:r>
            <a:r>
              <a:rPr lang="pt-BR" sz="1600" dirty="0" err="1" smtClean="0"/>
              <a:t>magnetosférico</a:t>
            </a:r>
            <a:endParaRPr lang="pt-BR" sz="1600" dirty="0"/>
          </a:p>
        </p:txBody>
      </p:sp>
      <p:cxnSp>
        <p:nvCxnSpPr>
          <p:cNvPr id="39" name="Conector de seta reta 38"/>
          <p:cNvCxnSpPr/>
          <p:nvPr/>
        </p:nvCxnSpPr>
        <p:spPr>
          <a:xfrm flipH="1" flipV="1">
            <a:off x="2195737" y="4221088"/>
            <a:ext cx="908057" cy="148778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de seta reta 39"/>
          <p:cNvCxnSpPr/>
          <p:nvPr/>
        </p:nvCxnSpPr>
        <p:spPr>
          <a:xfrm flipH="1" flipV="1">
            <a:off x="3599892" y="3485917"/>
            <a:ext cx="86032" cy="222295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2823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21" t="13054" r="35526" b="10876"/>
          <a:stretch/>
        </p:blipFill>
        <p:spPr bwMode="auto">
          <a:xfrm>
            <a:off x="251520" y="962264"/>
            <a:ext cx="4104000" cy="4554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aixaDeTexto 6"/>
          <p:cNvSpPr txBox="1"/>
          <p:nvPr/>
        </p:nvSpPr>
        <p:spPr>
          <a:xfrm>
            <a:off x="5148064" y="3116585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Litosfera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5148064" y="4484737"/>
            <a:ext cx="1654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Núcleo externo</a:t>
            </a:r>
            <a:endParaRPr lang="pt-BR" dirty="0"/>
          </a:p>
        </p:txBody>
      </p:sp>
      <p:cxnSp>
        <p:nvCxnSpPr>
          <p:cNvPr id="12" name="Conector de seta reta 11"/>
          <p:cNvCxnSpPr/>
          <p:nvPr/>
        </p:nvCxnSpPr>
        <p:spPr>
          <a:xfrm flipH="1">
            <a:off x="2915816" y="4700761"/>
            <a:ext cx="216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/>
          <p:nvPr/>
        </p:nvCxnSpPr>
        <p:spPr>
          <a:xfrm flipH="1">
            <a:off x="3059832" y="3332609"/>
            <a:ext cx="1944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tângulo 19"/>
          <p:cNvSpPr/>
          <p:nvPr/>
        </p:nvSpPr>
        <p:spPr>
          <a:xfrm>
            <a:off x="92472" y="5589240"/>
            <a:ext cx="26011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 smtClean="0"/>
              <a:t>Modificado</a:t>
            </a:r>
            <a:r>
              <a:rPr lang="en-US" sz="1400" dirty="0" smtClean="0"/>
              <a:t> de </a:t>
            </a:r>
            <a:r>
              <a:rPr lang="en-US" sz="1400" dirty="0" err="1" smtClean="0"/>
              <a:t>Hulot</a:t>
            </a:r>
            <a:r>
              <a:rPr lang="en-US" sz="1400" dirty="0" smtClean="0"/>
              <a:t> et al. (2015)</a:t>
            </a:r>
            <a:endParaRPr lang="pt-BR" sz="1400" dirty="0"/>
          </a:p>
        </p:txBody>
      </p:sp>
      <p:sp>
        <p:nvSpPr>
          <p:cNvPr id="2" name="CaixaDeTexto 1"/>
          <p:cNvSpPr txBox="1"/>
          <p:nvPr/>
        </p:nvSpPr>
        <p:spPr>
          <a:xfrm>
            <a:off x="5192025" y="4869160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Fonte: correntes elétricas</a:t>
            </a:r>
            <a:endParaRPr lang="pt-BR" sz="16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5192025" y="5178678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Campo principal</a:t>
            </a:r>
            <a:endParaRPr lang="pt-BR" sz="1600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5192025" y="3429000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Fonte: rochas magnetizadas</a:t>
            </a:r>
            <a:endParaRPr lang="pt-BR" sz="1600" dirty="0"/>
          </a:p>
        </p:txBody>
      </p:sp>
      <p:sp>
        <p:nvSpPr>
          <p:cNvPr id="23" name="CaixaDeTexto 22"/>
          <p:cNvSpPr txBox="1"/>
          <p:nvPr/>
        </p:nvSpPr>
        <p:spPr>
          <a:xfrm>
            <a:off x="5191497" y="3738518"/>
            <a:ext cx="19145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Campo </a:t>
            </a:r>
            <a:r>
              <a:rPr lang="pt-BR" sz="1600" dirty="0" err="1" smtClean="0"/>
              <a:t>crustal</a:t>
            </a:r>
            <a:endParaRPr lang="pt-BR" sz="1600" dirty="0"/>
          </a:p>
        </p:txBody>
      </p:sp>
      <p:sp>
        <p:nvSpPr>
          <p:cNvPr id="3" name="Chave direita 2"/>
          <p:cNvSpPr/>
          <p:nvPr/>
        </p:nvSpPr>
        <p:spPr>
          <a:xfrm>
            <a:off x="7480895" y="2924944"/>
            <a:ext cx="288032" cy="2818184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7821885" y="3740274"/>
            <a:ext cx="12241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Campo total</a:t>
            </a:r>
          </a:p>
          <a:p>
            <a:pPr algn="ctr"/>
            <a:r>
              <a:rPr lang="pt-BR" dirty="0" smtClean="0"/>
              <a:t>(ou campo interno)</a:t>
            </a:r>
            <a:endParaRPr lang="pt-BR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167748" y="544034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Ionosfera</a:t>
            </a:r>
            <a:endParaRPr lang="pt-BR" dirty="0"/>
          </a:p>
        </p:txBody>
      </p:sp>
      <p:cxnSp>
        <p:nvCxnSpPr>
          <p:cNvPr id="28" name="Conector de seta reta 27"/>
          <p:cNvCxnSpPr/>
          <p:nvPr/>
        </p:nvCxnSpPr>
        <p:spPr>
          <a:xfrm>
            <a:off x="1193826" y="834389"/>
            <a:ext cx="641870" cy="173051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aixaDeTexto 28"/>
          <p:cNvSpPr txBox="1"/>
          <p:nvPr/>
        </p:nvSpPr>
        <p:spPr>
          <a:xfrm>
            <a:off x="2699792" y="567730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Magnetosfera</a:t>
            </a:r>
            <a:endParaRPr lang="pt-BR" dirty="0"/>
          </a:p>
        </p:txBody>
      </p:sp>
      <p:cxnSp>
        <p:nvCxnSpPr>
          <p:cNvPr id="30" name="Conector de seta reta 29"/>
          <p:cNvCxnSpPr/>
          <p:nvPr/>
        </p:nvCxnSpPr>
        <p:spPr>
          <a:xfrm flipH="1">
            <a:off x="2195737" y="834389"/>
            <a:ext cx="576063" cy="29035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aixaDeTexto 30"/>
          <p:cNvSpPr txBox="1"/>
          <p:nvPr/>
        </p:nvSpPr>
        <p:spPr>
          <a:xfrm>
            <a:off x="35496" y="282134"/>
            <a:ext cx="23166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Fonte: correntes elétricas</a:t>
            </a:r>
            <a:endParaRPr lang="pt-BR" sz="1600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6316820" y="116632"/>
            <a:ext cx="28025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 smtClean="0"/>
              <a:t>Estas componentes do campo geomagnético são denominadas </a:t>
            </a:r>
            <a:r>
              <a:rPr lang="pt-BR" sz="2000" b="1" dirty="0" smtClean="0"/>
              <a:t>campos induzidos</a:t>
            </a:r>
            <a:r>
              <a:rPr lang="pt-BR" sz="2000" dirty="0" smtClean="0"/>
              <a:t>. </a:t>
            </a:r>
            <a:endParaRPr lang="pt-BR" sz="2000" dirty="0"/>
          </a:p>
        </p:txBody>
      </p:sp>
      <p:sp>
        <p:nvSpPr>
          <p:cNvPr id="25" name="CaixaDeTexto 24"/>
          <p:cNvSpPr txBox="1"/>
          <p:nvPr/>
        </p:nvSpPr>
        <p:spPr>
          <a:xfrm>
            <a:off x="3059832" y="5708873"/>
            <a:ext cx="26642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Crosta, manto e oceanos</a:t>
            </a:r>
            <a:endParaRPr lang="pt-BR" dirty="0"/>
          </a:p>
        </p:txBody>
      </p:sp>
      <p:sp>
        <p:nvSpPr>
          <p:cNvPr id="33" name="CaixaDeTexto 32"/>
          <p:cNvSpPr txBox="1"/>
          <p:nvPr/>
        </p:nvSpPr>
        <p:spPr>
          <a:xfrm>
            <a:off x="3103793" y="6093296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Fonte: correntes elétricas</a:t>
            </a:r>
            <a:endParaRPr lang="pt-BR" sz="1600" dirty="0"/>
          </a:p>
        </p:txBody>
      </p:sp>
      <p:sp>
        <p:nvSpPr>
          <p:cNvPr id="34" name="CaixaDeTexto 33"/>
          <p:cNvSpPr txBox="1"/>
          <p:nvPr/>
        </p:nvSpPr>
        <p:spPr>
          <a:xfrm>
            <a:off x="3103793" y="6402814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Campos induzidos</a:t>
            </a:r>
            <a:endParaRPr lang="pt-BR" sz="1600" dirty="0"/>
          </a:p>
        </p:txBody>
      </p:sp>
      <p:sp>
        <p:nvSpPr>
          <p:cNvPr id="35" name="CaixaDeTexto 34"/>
          <p:cNvSpPr txBox="1"/>
          <p:nvPr/>
        </p:nvSpPr>
        <p:spPr>
          <a:xfrm>
            <a:off x="2411760" y="279698"/>
            <a:ext cx="23166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Fonte: correntes elétricas</a:t>
            </a:r>
            <a:endParaRPr lang="pt-BR" sz="1600" dirty="0"/>
          </a:p>
        </p:txBody>
      </p:sp>
      <p:sp>
        <p:nvSpPr>
          <p:cNvPr id="36" name="Chave direita 35"/>
          <p:cNvSpPr/>
          <p:nvPr/>
        </p:nvSpPr>
        <p:spPr>
          <a:xfrm>
            <a:off x="4572000" y="106760"/>
            <a:ext cx="288032" cy="2818184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Retângulo 36"/>
          <p:cNvSpPr/>
          <p:nvPr/>
        </p:nvSpPr>
        <p:spPr>
          <a:xfrm>
            <a:off x="4932256" y="1198493"/>
            <a:ext cx="91037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dirty="0" smtClean="0"/>
              <a:t>Campo</a:t>
            </a:r>
          </a:p>
          <a:p>
            <a:pPr algn="ctr"/>
            <a:r>
              <a:rPr lang="pt-BR" dirty="0" smtClean="0"/>
              <a:t>externo</a:t>
            </a:r>
            <a:endParaRPr lang="pt-BR" dirty="0"/>
          </a:p>
        </p:txBody>
      </p:sp>
      <p:sp>
        <p:nvSpPr>
          <p:cNvPr id="38" name="CaixaDeTexto 37"/>
          <p:cNvSpPr txBox="1"/>
          <p:nvPr/>
        </p:nvSpPr>
        <p:spPr>
          <a:xfrm>
            <a:off x="35496" y="-5898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Campo ionosférico</a:t>
            </a:r>
            <a:endParaRPr lang="pt-BR" sz="1600" dirty="0"/>
          </a:p>
        </p:txBody>
      </p:sp>
      <p:sp>
        <p:nvSpPr>
          <p:cNvPr id="39" name="CaixaDeTexto 38"/>
          <p:cNvSpPr txBox="1"/>
          <p:nvPr/>
        </p:nvSpPr>
        <p:spPr>
          <a:xfrm>
            <a:off x="2411760" y="-8334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Campo </a:t>
            </a:r>
            <a:r>
              <a:rPr lang="pt-BR" sz="1600" dirty="0" err="1" smtClean="0"/>
              <a:t>magnetosférico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3876370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21" t="13054" r="35526" b="10876"/>
          <a:stretch/>
        </p:blipFill>
        <p:spPr bwMode="auto">
          <a:xfrm>
            <a:off x="251520" y="962264"/>
            <a:ext cx="4104000" cy="4554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aixaDeTexto 6"/>
          <p:cNvSpPr txBox="1"/>
          <p:nvPr/>
        </p:nvSpPr>
        <p:spPr>
          <a:xfrm>
            <a:off x="5148064" y="3116585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Litosfera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5148064" y="4484737"/>
            <a:ext cx="1654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Núcleo externo</a:t>
            </a:r>
            <a:endParaRPr lang="pt-BR" dirty="0"/>
          </a:p>
        </p:txBody>
      </p:sp>
      <p:cxnSp>
        <p:nvCxnSpPr>
          <p:cNvPr id="12" name="Conector de seta reta 11"/>
          <p:cNvCxnSpPr/>
          <p:nvPr/>
        </p:nvCxnSpPr>
        <p:spPr>
          <a:xfrm flipH="1">
            <a:off x="2915816" y="4700761"/>
            <a:ext cx="216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/>
          <p:nvPr/>
        </p:nvCxnSpPr>
        <p:spPr>
          <a:xfrm flipH="1">
            <a:off x="3059832" y="3332609"/>
            <a:ext cx="1944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tângulo 19"/>
          <p:cNvSpPr/>
          <p:nvPr/>
        </p:nvSpPr>
        <p:spPr>
          <a:xfrm>
            <a:off x="92472" y="5589240"/>
            <a:ext cx="26011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 smtClean="0"/>
              <a:t>Modificado</a:t>
            </a:r>
            <a:r>
              <a:rPr lang="en-US" sz="1400" dirty="0" smtClean="0"/>
              <a:t> de </a:t>
            </a:r>
            <a:r>
              <a:rPr lang="en-US" sz="1400" dirty="0" err="1" smtClean="0"/>
              <a:t>Hulot</a:t>
            </a:r>
            <a:r>
              <a:rPr lang="en-US" sz="1400" dirty="0" smtClean="0"/>
              <a:t> et al. (2015)</a:t>
            </a:r>
            <a:endParaRPr lang="pt-BR" sz="1400" dirty="0"/>
          </a:p>
        </p:txBody>
      </p:sp>
      <p:sp>
        <p:nvSpPr>
          <p:cNvPr id="2" name="CaixaDeTexto 1"/>
          <p:cNvSpPr txBox="1"/>
          <p:nvPr/>
        </p:nvSpPr>
        <p:spPr>
          <a:xfrm>
            <a:off x="5192025" y="4869160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Fonte: correntes elétricas</a:t>
            </a:r>
            <a:endParaRPr lang="pt-BR" sz="16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5192025" y="5178678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Campo principal</a:t>
            </a:r>
            <a:endParaRPr lang="pt-BR" sz="1600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5192025" y="3429000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Fonte: rochas magnetizadas</a:t>
            </a:r>
            <a:endParaRPr lang="pt-BR" sz="1600" dirty="0"/>
          </a:p>
        </p:txBody>
      </p:sp>
      <p:sp>
        <p:nvSpPr>
          <p:cNvPr id="23" name="CaixaDeTexto 22"/>
          <p:cNvSpPr txBox="1"/>
          <p:nvPr/>
        </p:nvSpPr>
        <p:spPr>
          <a:xfrm>
            <a:off x="5191497" y="3738518"/>
            <a:ext cx="19145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Campo </a:t>
            </a:r>
            <a:r>
              <a:rPr lang="pt-BR" sz="1600" dirty="0" err="1" smtClean="0"/>
              <a:t>crustal</a:t>
            </a:r>
            <a:endParaRPr lang="pt-BR" sz="1600" dirty="0"/>
          </a:p>
        </p:txBody>
      </p:sp>
      <p:sp>
        <p:nvSpPr>
          <p:cNvPr id="3" name="Chave direita 2"/>
          <p:cNvSpPr/>
          <p:nvPr/>
        </p:nvSpPr>
        <p:spPr>
          <a:xfrm>
            <a:off x="7480895" y="2924944"/>
            <a:ext cx="288032" cy="2818184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7821885" y="3740274"/>
            <a:ext cx="12241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Campo total</a:t>
            </a:r>
          </a:p>
          <a:p>
            <a:pPr algn="ctr"/>
            <a:r>
              <a:rPr lang="pt-BR" dirty="0" smtClean="0"/>
              <a:t>(ou campo interno)</a:t>
            </a:r>
            <a:endParaRPr lang="pt-BR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167748" y="544034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Ionosfera</a:t>
            </a:r>
            <a:endParaRPr lang="pt-BR" dirty="0"/>
          </a:p>
        </p:txBody>
      </p:sp>
      <p:cxnSp>
        <p:nvCxnSpPr>
          <p:cNvPr id="28" name="Conector de seta reta 27"/>
          <p:cNvCxnSpPr/>
          <p:nvPr/>
        </p:nvCxnSpPr>
        <p:spPr>
          <a:xfrm>
            <a:off x="1193826" y="834389"/>
            <a:ext cx="641870" cy="173051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aixaDeTexto 28"/>
          <p:cNvSpPr txBox="1"/>
          <p:nvPr/>
        </p:nvSpPr>
        <p:spPr>
          <a:xfrm>
            <a:off x="2699792" y="567730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Magnetosfera</a:t>
            </a:r>
            <a:endParaRPr lang="pt-BR" dirty="0"/>
          </a:p>
        </p:txBody>
      </p:sp>
      <p:cxnSp>
        <p:nvCxnSpPr>
          <p:cNvPr id="30" name="Conector de seta reta 29"/>
          <p:cNvCxnSpPr/>
          <p:nvPr/>
        </p:nvCxnSpPr>
        <p:spPr>
          <a:xfrm flipH="1">
            <a:off x="2195737" y="834389"/>
            <a:ext cx="576063" cy="29035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aixaDeTexto 30"/>
          <p:cNvSpPr txBox="1"/>
          <p:nvPr/>
        </p:nvSpPr>
        <p:spPr>
          <a:xfrm>
            <a:off x="35496" y="282134"/>
            <a:ext cx="23166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Fonte: correntes elétricas</a:t>
            </a:r>
            <a:endParaRPr lang="pt-BR" sz="1600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2411760" y="279698"/>
            <a:ext cx="23166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Fonte: correntes elétricas</a:t>
            </a:r>
            <a:endParaRPr lang="pt-BR" sz="1600" dirty="0"/>
          </a:p>
        </p:txBody>
      </p:sp>
      <p:sp>
        <p:nvSpPr>
          <p:cNvPr id="24" name="Chave direita 23"/>
          <p:cNvSpPr/>
          <p:nvPr/>
        </p:nvSpPr>
        <p:spPr>
          <a:xfrm>
            <a:off x="4572000" y="106760"/>
            <a:ext cx="288032" cy="2818184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4932256" y="1198493"/>
            <a:ext cx="91037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dirty="0" smtClean="0"/>
              <a:t>Campo</a:t>
            </a:r>
          </a:p>
          <a:p>
            <a:pPr algn="ctr"/>
            <a:r>
              <a:rPr lang="pt-BR" dirty="0" smtClean="0"/>
              <a:t>externo</a:t>
            </a:r>
            <a:endParaRPr lang="pt-BR" dirty="0"/>
          </a:p>
        </p:txBody>
      </p:sp>
      <p:sp>
        <p:nvSpPr>
          <p:cNvPr id="25" name="CaixaDeTexto 24"/>
          <p:cNvSpPr txBox="1"/>
          <p:nvPr/>
        </p:nvSpPr>
        <p:spPr>
          <a:xfrm>
            <a:off x="3059832" y="5708873"/>
            <a:ext cx="26642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Crosta, manto e oceanos</a:t>
            </a:r>
            <a:endParaRPr lang="pt-BR" dirty="0"/>
          </a:p>
        </p:txBody>
      </p:sp>
      <p:sp>
        <p:nvSpPr>
          <p:cNvPr id="33" name="CaixaDeTexto 32"/>
          <p:cNvSpPr txBox="1"/>
          <p:nvPr/>
        </p:nvSpPr>
        <p:spPr>
          <a:xfrm>
            <a:off x="3103793" y="6093296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Fonte: correntes elétricas</a:t>
            </a:r>
            <a:endParaRPr lang="pt-BR" sz="1600" dirty="0"/>
          </a:p>
        </p:txBody>
      </p:sp>
      <p:sp>
        <p:nvSpPr>
          <p:cNvPr id="34" name="CaixaDeTexto 33"/>
          <p:cNvSpPr txBox="1"/>
          <p:nvPr/>
        </p:nvSpPr>
        <p:spPr>
          <a:xfrm>
            <a:off x="3103793" y="6402814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Campos induzidos</a:t>
            </a:r>
            <a:endParaRPr lang="pt-BR" sz="1600" dirty="0"/>
          </a:p>
        </p:txBody>
      </p:sp>
      <p:sp>
        <p:nvSpPr>
          <p:cNvPr id="35" name="CaixaDeTexto 34"/>
          <p:cNvSpPr txBox="1"/>
          <p:nvPr/>
        </p:nvSpPr>
        <p:spPr>
          <a:xfrm>
            <a:off x="5796504" y="-27384"/>
            <a:ext cx="3312000" cy="2602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 smtClean="0"/>
              <a:t>Estes campos, sobretudo a parcela produzida por variações temporais do campo externo, podem atingir amplitudes significativas. Contudo, sempre menores que as observadas para o campo externo.</a:t>
            </a:r>
            <a:endParaRPr lang="pt-BR" sz="2000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35496" y="-5898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Campo ionosférico</a:t>
            </a:r>
            <a:endParaRPr lang="pt-BR" sz="1600" dirty="0"/>
          </a:p>
        </p:txBody>
      </p:sp>
      <p:sp>
        <p:nvSpPr>
          <p:cNvPr id="36" name="CaixaDeTexto 35"/>
          <p:cNvSpPr txBox="1"/>
          <p:nvPr/>
        </p:nvSpPr>
        <p:spPr>
          <a:xfrm>
            <a:off x="2411760" y="-8334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Campo </a:t>
            </a:r>
            <a:r>
              <a:rPr lang="pt-BR" sz="1600" dirty="0" err="1" smtClean="0"/>
              <a:t>magnetosférico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3704463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21" t="13054" r="35526" b="10876"/>
          <a:stretch/>
        </p:blipFill>
        <p:spPr bwMode="auto">
          <a:xfrm>
            <a:off x="251520" y="962264"/>
            <a:ext cx="4104000" cy="4554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aixaDeTexto 6"/>
          <p:cNvSpPr txBox="1"/>
          <p:nvPr/>
        </p:nvSpPr>
        <p:spPr>
          <a:xfrm>
            <a:off x="5148064" y="3116585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Litosfera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5148064" y="4484737"/>
            <a:ext cx="1654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Núcleo externo</a:t>
            </a:r>
            <a:endParaRPr lang="pt-BR" dirty="0"/>
          </a:p>
        </p:txBody>
      </p:sp>
      <p:cxnSp>
        <p:nvCxnSpPr>
          <p:cNvPr id="12" name="Conector de seta reta 11"/>
          <p:cNvCxnSpPr/>
          <p:nvPr/>
        </p:nvCxnSpPr>
        <p:spPr>
          <a:xfrm flipH="1">
            <a:off x="2915816" y="4700761"/>
            <a:ext cx="216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/>
          <p:nvPr/>
        </p:nvCxnSpPr>
        <p:spPr>
          <a:xfrm flipH="1">
            <a:off x="3059832" y="3332609"/>
            <a:ext cx="1944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tângulo 19"/>
          <p:cNvSpPr/>
          <p:nvPr/>
        </p:nvSpPr>
        <p:spPr>
          <a:xfrm>
            <a:off x="92472" y="5589240"/>
            <a:ext cx="26011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 smtClean="0"/>
              <a:t>Modificado</a:t>
            </a:r>
            <a:r>
              <a:rPr lang="en-US" sz="1400" dirty="0" smtClean="0"/>
              <a:t> de </a:t>
            </a:r>
            <a:r>
              <a:rPr lang="en-US" sz="1400" dirty="0" err="1" smtClean="0"/>
              <a:t>Hulot</a:t>
            </a:r>
            <a:r>
              <a:rPr lang="en-US" sz="1400" dirty="0" smtClean="0"/>
              <a:t> et al. (2015)</a:t>
            </a:r>
            <a:endParaRPr lang="pt-BR" sz="1400" dirty="0"/>
          </a:p>
        </p:txBody>
      </p:sp>
      <p:sp>
        <p:nvSpPr>
          <p:cNvPr id="2" name="CaixaDeTexto 1"/>
          <p:cNvSpPr txBox="1"/>
          <p:nvPr/>
        </p:nvSpPr>
        <p:spPr>
          <a:xfrm>
            <a:off x="5192025" y="4869160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Fonte: correntes elétricas</a:t>
            </a:r>
            <a:endParaRPr lang="pt-BR" sz="16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5192025" y="5178678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Campo principal</a:t>
            </a:r>
            <a:endParaRPr lang="pt-BR" sz="1600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5192025" y="3429000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Fonte: rochas magnetizadas</a:t>
            </a:r>
            <a:endParaRPr lang="pt-BR" sz="1600" dirty="0"/>
          </a:p>
        </p:txBody>
      </p:sp>
      <p:sp>
        <p:nvSpPr>
          <p:cNvPr id="23" name="CaixaDeTexto 22"/>
          <p:cNvSpPr txBox="1"/>
          <p:nvPr/>
        </p:nvSpPr>
        <p:spPr>
          <a:xfrm>
            <a:off x="5191497" y="3738518"/>
            <a:ext cx="19145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Campo </a:t>
            </a:r>
            <a:r>
              <a:rPr lang="pt-BR" sz="1600" dirty="0" err="1" smtClean="0"/>
              <a:t>crustal</a:t>
            </a:r>
            <a:endParaRPr lang="pt-BR" sz="1600" dirty="0"/>
          </a:p>
        </p:txBody>
      </p:sp>
      <p:sp>
        <p:nvSpPr>
          <p:cNvPr id="3" name="Chave direita 2"/>
          <p:cNvSpPr/>
          <p:nvPr/>
        </p:nvSpPr>
        <p:spPr>
          <a:xfrm>
            <a:off x="7480895" y="2924944"/>
            <a:ext cx="288032" cy="2818184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7821885" y="3740274"/>
            <a:ext cx="12241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Campo total</a:t>
            </a:r>
          </a:p>
          <a:p>
            <a:pPr algn="ctr"/>
            <a:r>
              <a:rPr lang="pt-BR" dirty="0" smtClean="0"/>
              <a:t>(ou campo interno)</a:t>
            </a:r>
            <a:endParaRPr lang="pt-BR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167748" y="544034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Ionosfera</a:t>
            </a:r>
            <a:endParaRPr lang="pt-BR" dirty="0"/>
          </a:p>
        </p:txBody>
      </p:sp>
      <p:cxnSp>
        <p:nvCxnSpPr>
          <p:cNvPr id="28" name="Conector de seta reta 27"/>
          <p:cNvCxnSpPr/>
          <p:nvPr/>
        </p:nvCxnSpPr>
        <p:spPr>
          <a:xfrm>
            <a:off x="1193826" y="834389"/>
            <a:ext cx="641870" cy="173051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aixaDeTexto 28"/>
          <p:cNvSpPr txBox="1"/>
          <p:nvPr/>
        </p:nvSpPr>
        <p:spPr>
          <a:xfrm>
            <a:off x="2699792" y="567730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Magnetosfera</a:t>
            </a:r>
            <a:endParaRPr lang="pt-BR" dirty="0"/>
          </a:p>
        </p:txBody>
      </p:sp>
      <p:cxnSp>
        <p:nvCxnSpPr>
          <p:cNvPr id="30" name="Conector de seta reta 29"/>
          <p:cNvCxnSpPr/>
          <p:nvPr/>
        </p:nvCxnSpPr>
        <p:spPr>
          <a:xfrm flipH="1">
            <a:off x="2195737" y="834389"/>
            <a:ext cx="576063" cy="29035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aixaDeTexto 30"/>
          <p:cNvSpPr txBox="1"/>
          <p:nvPr/>
        </p:nvSpPr>
        <p:spPr>
          <a:xfrm>
            <a:off x="35496" y="282134"/>
            <a:ext cx="23166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Fonte: correntes elétricas</a:t>
            </a:r>
            <a:endParaRPr lang="pt-BR" sz="1600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2411760" y="279698"/>
            <a:ext cx="23166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Fonte: correntes elétricas</a:t>
            </a:r>
            <a:endParaRPr lang="pt-BR" sz="1600" dirty="0"/>
          </a:p>
        </p:txBody>
      </p:sp>
      <p:sp>
        <p:nvSpPr>
          <p:cNvPr id="24" name="Chave direita 23"/>
          <p:cNvSpPr/>
          <p:nvPr/>
        </p:nvSpPr>
        <p:spPr>
          <a:xfrm>
            <a:off x="4572000" y="106760"/>
            <a:ext cx="288032" cy="2818184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4932256" y="1198493"/>
            <a:ext cx="91037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dirty="0" smtClean="0"/>
              <a:t>Campo</a:t>
            </a:r>
          </a:p>
          <a:p>
            <a:pPr algn="ctr"/>
            <a:r>
              <a:rPr lang="pt-BR" dirty="0" smtClean="0"/>
              <a:t>externo</a:t>
            </a:r>
            <a:endParaRPr lang="pt-BR" dirty="0"/>
          </a:p>
        </p:txBody>
      </p:sp>
      <p:sp>
        <p:nvSpPr>
          <p:cNvPr id="25" name="CaixaDeTexto 24"/>
          <p:cNvSpPr txBox="1"/>
          <p:nvPr/>
        </p:nvSpPr>
        <p:spPr>
          <a:xfrm>
            <a:off x="3059832" y="5708873"/>
            <a:ext cx="26642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Crosta, manto e oceanos</a:t>
            </a:r>
            <a:endParaRPr lang="pt-BR" dirty="0"/>
          </a:p>
        </p:txBody>
      </p:sp>
      <p:sp>
        <p:nvSpPr>
          <p:cNvPr id="33" name="CaixaDeTexto 32"/>
          <p:cNvSpPr txBox="1"/>
          <p:nvPr/>
        </p:nvSpPr>
        <p:spPr>
          <a:xfrm>
            <a:off x="3103793" y="6093296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Fonte: correntes elétricas</a:t>
            </a:r>
            <a:endParaRPr lang="pt-BR" sz="1600" dirty="0"/>
          </a:p>
        </p:txBody>
      </p:sp>
      <p:sp>
        <p:nvSpPr>
          <p:cNvPr id="34" name="CaixaDeTexto 33"/>
          <p:cNvSpPr txBox="1"/>
          <p:nvPr/>
        </p:nvSpPr>
        <p:spPr>
          <a:xfrm>
            <a:off x="3103793" y="6402814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Campos induzidos</a:t>
            </a:r>
            <a:endParaRPr lang="pt-BR" sz="1600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35496" y="-5898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Campo ionosférico</a:t>
            </a:r>
            <a:endParaRPr lang="pt-BR" sz="1600" dirty="0"/>
          </a:p>
        </p:txBody>
      </p:sp>
      <p:sp>
        <p:nvSpPr>
          <p:cNvPr id="36" name="CaixaDeTexto 35"/>
          <p:cNvSpPr txBox="1"/>
          <p:nvPr/>
        </p:nvSpPr>
        <p:spPr>
          <a:xfrm>
            <a:off x="2411760" y="-8334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Campo </a:t>
            </a:r>
            <a:r>
              <a:rPr lang="pt-BR" sz="1600" dirty="0" err="1" smtClean="0"/>
              <a:t>magnetosférico</a:t>
            </a:r>
            <a:endParaRPr lang="pt-BR" sz="1600" dirty="0"/>
          </a:p>
        </p:txBody>
      </p:sp>
      <p:sp>
        <p:nvSpPr>
          <p:cNvPr id="37" name="CaixaDeTexto 36"/>
          <p:cNvSpPr txBox="1"/>
          <p:nvPr/>
        </p:nvSpPr>
        <p:spPr>
          <a:xfrm>
            <a:off x="6112300" y="1107468"/>
            <a:ext cx="2737190" cy="5847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/>
              <a:t>Em resumo...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3716344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21" t="13054" r="35526" b="10876"/>
          <a:stretch/>
        </p:blipFill>
        <p:spPr bwMode="auto">
          <a:xfrm>
            <a:off x="251520" y="962264"/>
            <a:ext cx="4104000" cy="4554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aixaDeTexto 6"/>
          <p:cNvSpPr txBox="1"/>
          <p:nvPr/>
        </p:nvSpPr>
        <p:spPr>
          <a:xfrm>
            <a:off x="5148064" y="3116585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Litosfera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5148064" y="4484737"/>
            <a:ext cx="1654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Núcleo externo</a:t>
            </a:r>
            <a:endParaRPr lang="pt-BR" dirty="0"/>
          </a:p>
        </p:txBody>
      </p:sp>
      <p:cxnSp>
        <p:nvCxnSpPr>
          <p:cNvPr id="12" name="Conector de seta reta 11"/>
          <p:cNvCxnSpPr/>
          <p:nvPr/>
        </p:nvCxnSpPr>
        <p:spPr>
          <a:xfrm flipH="1">
            <a:off x="2915816" y="4700761"/>
            <a:ext cx="216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/>
          <p:nvPr/>
        </p:nvCxnSpPr>
        <p:spPr>
          <a:xfrm flipH="1">
            <a:off x="3059832" y="3332609"/>
            <a:ext cx="1944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tângulo 19"/>
          <p:cNvSpPr/>
          <p:nvPr/>
        </p:nvSpPr>
        <p:spPr>
          <a:xfrm>
            <a:off x="92472" y="5589240"/>
            <a:ext cx="26011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 smtClean="0"/>
              <a:t>Modificado</a:t>
            </a:r>
            <a:r>
              <a:rPr lang="en-US" sz="1400" dirty="0" smtClean="0"/>
              <a:t> de </a:t>
            </a:r>
            <a:r>
              <a:rPr lang="en-US" sz="1400" dirty="0" err="1" smtClean="0"/>
              <a:t>Hulot</a:t>
            </a:r>
            <a:r>
              <a:rPr lang="en-US" sz="1400" dirty="0" smtClean="0"/>
              <a:t> et al. (2015)</a:t>
            </a:r>
            <a:endParaRPr lang="pt-BR" sz="1400" dirty="0"/>
          </a:p>
        </p:txBody>
      </p:sp>
      <p:sp>
        <p:nvSpPr>
          <p:cNvPr id="2" name="CaixaDeTexto 1"/>
          <p:cNvSpPr txBox="1"/>
          <p:nvPr/>
        </p:nvSpPr>
        <p:spPr>
          <a:xfrm>
            <a:off x="5192025" y="4869160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Fonte: correntes elétricas</a:t>
            </a:r>
            <a:endParaRPr lang="pt-BR" sz="16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5192025" y="5178678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u="sng" dirty="0" smtClean="0">
                <a:solidFill>
                  <a:srgbClr val="0000FF"/>
                </a:solidFill>
              </a:rPr>
              <a:t>Campo principal</a:t>
            </a:r>
            <a:endParaRPr lang="pt-BR" sz="1600" b="1" u="sng" dirty="0">
              <a:solidFill>
                <a:srgbClr val="0000FF"/>
              </a:solidFill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5192025" y="3429000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Fonte: rochas magnetizadas</a:t>
            </a:r>
            <a:endParaRPr lang="pt-BR" sz="1600" dirty="0"/>
          </a:p>
        </p:txBody>
      </p:sp>
      <p:sp>
        <p:nvSpPr>
          <p:cNvPr id="23" name="CaixaDeTexto 22"/>
          <p:cNvSpPr txBox="1"/>
          <p:nvPr/>
        </p:nvSpPr>
        <p:spPr>
          <a:xfrm>
            <a:off x="5191497" y="3738518"/>
            <a:ext cx="19145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u="sng" dirty="0" smtClean="0">
                <a:solidFill>
                  <a:srgbClr val="0000FF"/>
                </a:solidFill>
              </a:rPr>
              <a:t>Campo </a:t>
            </a:r>
            <a:r>
              <a:rPr lang="pt-BR" sz="1600" b="1" u="sng" dirty="0" err="1" smtClean="0">
                <a:solidFill>
                  <a:srgbClr val="0000FF"/>
                </a:solidFill>
              </a:rPr>
              <a:t>crustal</a:t>
            </a:r>
            <a:endParaRPr lang="pt-BR" sz="1600" b="1" u="sng" dirty="0">
              <a:solidFill>
                <a:srgbClr val="0000FF"/>
              </a:solidFill>
            </a:endParaRPr>
          </a:p>
        </p:txBody>
      </p:sp>
      <p:sp>
        <p:nvSpPr>
          <p:cNvPr id="3" name="Chave direita 2"/>
          <p:cNvSpPr/>
          <p:nvPr/>
        </p:nvSpPr>
        <p:spPr>
          <a:xfrm>
            <a:off x="7480895" y="2924944"/>
            <a:ext cx="288032" cy="2818184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7821885" y="3740274"/>
            <a:ext cx="12241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u="sng" dirty="0" smtClean="0">
                <a:solidFill>
                  <a:srgbClr val="0000FF"/>
                </a:solidFill>
              </a:rPr>
              <a:t>Campo total</a:t>
            </a:r>
          </a:p>
          <a:p>
            <a:pPr algn="ctr"/>
            <a:r>
              <a:rPr lang="pt-BR" b="1" u="sng" dirty="0" smtClean="0">
                <a:solidFill>
                  <a:srgbClr val="0000FF"/>
                </a:solidFill>
              </a:rPr>
              <a:t>(ou campo interno)</a:t>
            </a:r>
            <a:endParaRPr lang="pt-BR" b="1" u="sng" dirty="0">
              <a:solidFill>
                <a:srgbClr val="0000FF"/>
              </a:solidFill>
            </a:endParaRPr>
          </a:p>
        </p:txBody>
      </p:sp>
      <p:sp>
        <p:nvSpPr>
          <p:cNvPr id="26" name="CaixaDeTexto 25"/>
          <p:cNvSpPr txBox="1"/>
          <p:nvPr/>
        </p:nvSpPr>
        <p:spPr>
          <a:xfrm>
            <a:off x="167748" y="544034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Ionosfera</a:t>
            </a:r>
            <a:endParaRPr lang="pt-BR" dirty="0"/>
          </a:p>
        </p:txBody>
      </p:sp>
      <p:cxnSp>
        <p:nvCxnSpPr>
          <p:cNvPr id="28" name="Conector de seta reta 27"/>
          <p:cNvCxnSpPr/>
          <p:nvPr/>
        </p:nvCxnSpPr>
        <p:spPr>
          <a:xfrm>
            <a:off x="1193826" y="834389"/>
            <a:ext cx="641870" cy="173051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aixaDeTexto 28"/>
          <p:cNvSpPr txBox="1"/>
          <p:nvPr/>
        </p:nvSpPr>
        <p:spPr>
          <a:xfrm>
            <a:off x="2699792" y="567730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Magnetosfera</a:t>
            </a:r>
            <a:endParaRPr lang="pt-BR" dirty="0"/>
          </a:p>
        </p:txBody>
      </p:sp>
      <p:cxnSp>
        <p:nvCxnSpPr>
          <p:cNvPr id="30" name="Conector de seta reta 29"/>
          <p:cNvCxnSpPr/>
          <p:nvPr/>
        </p:nvCxnSpPr>
        <p:spPr>
          <a:xfrm flipH="1">
            <a:off x="2195737" y="834389"/>
            <a:ext cx="576063" cy="29035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aixaDeTexto 30"/>
          <p:cNvSpPr txBox="1"/>
          <p:nvPr/>
        </p:nvSpPr>
        <p:spPr>
          <a:xfrm>
            <a:off x="35496" y="282134"/>
            <a:ext cx="23166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Fonte: correntes elétricas</a:t>
            </a:r>
            <a:endParaRPr lang="pt-BR" sz="1600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2411760" y="279698"/>
            <a:ext cx="23166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Fonte: correntes elétricas</a:t>
            </a:r>
            <a:endParaRPr lang="pt-BR" sz="1600" dirty="0"/>
          </a:p>
        </p:txBody>
      </p:sp>
      <p:sp>
        <p:nvSpPr>
          <p:cNvPr id="24" name="Chave direita 23"/>
          <p:cNvSpPr/>
          <p:nvPr/>
        </p:nvSpPr>
        <p:spPr>
          <a:xfrm>
            <a:off x="4572000" y="106760"/>
            <a:ext cx="288032" cy="2818184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4932256" y="1198493"/>
            <a:ext cx="91037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dirty="0" smtClean="0"/>
              <a:t>Campo</a:t>
            </a:r>
          </a:p>
          <a:p>
            <a:pPr algn="ctr"/>
            <a:r>
              <a:rPr lang="pt-BR" dirty="0" smtClean="0"/>
              <a:t>externo</a:t>
            </a:r>
            <a:endParaRPr lang="pt-BR" dirty="0"/>
          </a:p>
        </p:txBody>
      </p:sp>
      <p:sp>
        <p:nvSpPr>
          <p:cNvPr id="25" name="CaixaDeTexto 24"/>
          <p:cNvSpPr txBox="1"/>
          <p:nvPr/>
        </p:nvSpPr>
        <p:spPr>
          <a:xfrm>
            <a:off x="3059832" y="5708873"/>
            <a:ext cx="26642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Crosta, manto e oceanos</a:t>
            </a:r>
            <a:endParaRPr lang="pt-BR" dirty="0"/>
          </a:p>
        </p:txBody>
      </p:sp>
      <p:sp>
        <p:nvSpPr>
          <p:cNvPr id="33" name="CaixaDeTexto 32"/>
          <p:cNvSpPr txBox="1"/>
          <p:nvPr/>
        </p:nvSpPr>
        <p:spPr>
          <a:xfrm>
            <a:off x="3103793" y="6093296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Fonte: correntes elétricas</a:t>
            </a:r>
            <a:endParaRPr lang="pt-BR" sz="1600" dirty="0"/>
          </a:p>
        </p:txBody>
      </p:sp>
      <p:sp>
        <p:nvSpPr>
          <p:cNvPr id="34" name="CaixaDeTexto 33"/>
          <p:cNvSpPr txBox="1"/>
          <p:nvPr/>
        </p:nvSpPr>
        <p:spPr>
          <a:xfrm>
            <a:off x="3103793" y="6402814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Campos induzidos</a:t>
            </a:r>
            <a:endParaRPr lang="pt-BR" sz="1600" dirty="0"/>
          </a:p>
        </p:txBody>
      </p:sp>
      <p:sp>
        <p:nvSpPr>
          <p:cNvPr id="35" name="CaixaDeTexto 34"/>
          <p:cNvSpPr txBox="1"/>
          <p:nvPr/>
        </p:nvSpPr>
        <p:spPr>
          <a:xfrm>
            <a:off x="6112300" y="1107468"/>
            <a:ext cx="2737190" cy="5847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/>
              <a:t>Em resumo...</a:t>
            </a:r>
            <a:endParaRPr lang="pt-BR" sz="3200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35496" y="-5898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Campo ionosférico</a:t>
            </a:r>
            <a:endParaRPr lang="pt-BR" sz="1600" dirty="0"/>
          </a:p>
        </p:txBody>
      </p:sp>
      <p:sp>
        <p:nvSpPr>
          <p:cNvPr id="36" name="CaixaDeTexto 35"/>
          <p:cNvSpPr txBox="1"/>
          <p:nvPr/>
        </p:nvSpPr>
        <p:spPr>
          <a:xfrm>
            <a:off x="2411760" y="-8334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Campo </a:t>
            </a:r>
            <a:r>
              <a:rPr lang="pt-BR" sz="1600" dirty="0" err="1" smtClean="0"/>
              <a:t>magnetosférico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3982392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21" t="13054" r="35526" b="10876"/>
          <a:stretch/>
        </p:blipFill>
        <p:spPr bwMode="auto">
          <a:xfrm>
            <a:off x="251520" y="962264"/>
            <a:ext cx="4104000" cy="4554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aixaDeTexto 6"/>
          <p:cNvSpPr txBox="1"/>
          <p:nvPr/>
        </p:nvSpPr>
        <p:spPr>
          <a:xfrm>
            <a:off x="5148064" y="3116585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Litosfera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5148064" y="4484737"/>
            <a:ext cx="1654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Núcleo externo</a:t>
            </a:r>
            <a:endParaRPr lang="pt-BR" dirty="0"/>
          </a:p>
        </p:txBody>
      </p:sp>
      <p:cxnSp>
        <p:nvCxnSpPr>
          <p:cNvPr id="12" name="Conector de seta reta 11"/>
          <p:cNvCxnSpPr/>
          <p:nvPr/>
        </p:nvCxnSpPr>
        <p:spPr>
          <a:xfrm flipH="1">
            <a:off x="2915816" y="4700761"/>
            <a:ext cx="216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/>
          <p:nvPr/>
        </p:nvCxnSpPr>
        <p:spPr>
          <a:xfrm flipH="1">
            <a:off x="3059832" y="3332609"/>
            <a:ext cx="1944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tângulo 19"/>
          <p:cNvSpPr/>
          <p:nvPr/>
        </p:nvSpPr>
        <p:spPr>
          <a:xfrm>
            <a:off x="92472" y="5589240"/>
            <a:ext cx="26011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 smtClean="0"/>
              <a:t>Modificado</a:t>
            </a:r>
            <a:r>
              <a:rPr lang="en-US" sz="1400" dirty="0" smtClean="0"/>
              <a:t> de </a:t>
            </a:r>
            <a:r>
              <a:rPr lang="en-US" sz="1400" dirty="0" err="1" smtClean="0"/>
              <a:t>Hulot</a:t>
            </a:r>
            <a:r>
              <a:rPr lang="en-US" sz="1400" dirty="0" smtClean="0"/>
              <a:t> et al. (2015)</a:t>
            </a:r>
            <a:endParaRPr lang="pt-BR" sz="1400" dirty="0"/>
          </a:p>
        </p:txBody>
      </p:sp>
      <p:sp>
        <p:nvSpPr>
          <p:cNvPr id="2" name="CaixaDeTexto 1"/>
          <p:cNvSpPr txBox="1"/>
          <p:nvPr/>
        </p:nvSpPr>
        <p:spPr>
          <a:xfrm>
            <a:off x="5192025" y="4869160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Fonte: correntes elétricas</a:t>
            </a:r>
            <a:endParaRPr lang="pt-BR" sz="16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5192025" y="5178678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u="sng" dirty="0" smtClean="0">
                <a:solidFill>
                  <a:srgbClr val="0000FF"/>
                </a:solidFill>
              </a:rPr>
              <a:t>Campo principal</a:t>
            </a:r>
            <a:endParaRPr lang="pt-BR" sz="1600" b="1" u="sng" dirty="0">
              <a:solidFill>
                <a:srgbClr val="0000FF"/>
              </a:solidFill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5192025" y="3429000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Fonte: rochas magnetizadas</a:t>
            </a:r>
            <a:endParaRPr lang="pt-BR" sz="1600" dirty="0"/>
          </a:p>
        </p:txBody>
      </p:sp>
      <p:sp>
        <p:nvSpPr>
          <p:cNvPr id="23" name="CaixaDeTexto 22"/>
          <p:cNvSpPr txBox="1"/>
          <p:nvPr/>
        </p:nvSpPr>
        <p:spPr>
          <a:xfrm>
            <a:off x="5191497" y="3738518"/>
            <a:ext cx="19145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u="sng" dirty="0" smtClean="0">
                <a:solidFill>
                  <a:srgbClr val="0000FF"/>
                </a:solidFill>
              </a:rPr>
              <a:t>Campo </a:t>
            </a:r>
            <a:r>
              <a:rPr lang="pt-BR" sz="1600" b="1" u="sng" dirty="0" err="1" smtClean="0">
                <a:solidFill>
                  <a:srgbClr val="0000FF"/>
                </a:solidFill>
              </a:rPr>
              <a:t>crustal</a:t>
            </a:r>
            <a:endParaRPr lang="pt-BR" sz="1600" b="1" u="sng" dirty="0">
              <a:solidFill>
                <a:srgbClr val="0000FF"/>
              </a:solidFill>
            </a:endParaRPr>
          </a:p>
        </p:txBody>
      </p:sp>
      <p:sp>
        <p:nvSpPr>
          <p:cNvPr id="3" name="Chave direita 2"/>
          <p:cNvSpPr/>
          <p:nvPr/>
        </p:nvSpPr>
        <p:spPr>
          <a:xfrm>
            <a:off x="7480895" y="2924944"/>
            <a:ext cx="288032" cy="2818184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7821885" y="3740274"/>
            <a:ext cx="12241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u="sng" dirty="0" smtClean="0">
                <a:solidFill>
                  <a:srgbClr val="0000FF"/>
                </a:solidFill>
              </a:rPr>
              <a:t>Campo total</a:t>
            </a:r>
          </a:p>
          <a:p>
            <a:pPr algn="ctr"/>
            <a:r>
              <a:rPr lang="pt-BR" b="1" u="sng" dirty="0" smtClean="0">
                <a:solidFill>
                  <a:srgbClr val="0000FF"/>
                </a:solidFill>
              </a:rPr>
              <a:t>(ou campo interno)</a:t>
            </a:r>
            <a:endParaRPr lang="pt-BR" b="1" u="sng" dirty="0">
              <a:solidFill>
                <a:srgbClr val="0000FF"/>
              </a:solidFill>
            </a:endParaRPr>
          </a:p>
        </p:txBody>
      </p:sp>
      <p:sp>
        <p:nvSpPr>
          <p:cNvPr id="26" name="CaixaDeTexto 25"/>
          <p:cNvSpPr txBox="1"/>
          <p:nvPr/>
        </p:nvSpPr>
        <p:spPr>
          <a:xfrm>
            <a:off x="167748" y="544034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Ionosfera</a:t>
            </a:r>
            <a:endParaRPr lang="pt-BR" dirty="0"/>
          </a:p>
        </p:txBody>
      </p:sp>
      <p:cxnSp>
        <p:nvCxnSpPr>
          <p:cNvPr id="28" name="Conector de seta reta 27"/>
          <p:cNvCxnSpPr/>
          <p:nvPr/>
        </p:nvCxnSpPr>
        <p:spPr>
          <a:xfrm>
            <a:off x="1193826" y="834389"/>
            <a:ext cx="641870" cy="173051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aixaDeTexto 28"/>
          <p:cNvSpPr txBox="1"/>
          <p:nvPr/>
        </p:nvSpPr>
        <p:spPr>
          <a:xfrm>
            <a:off x="2699792" y="567730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Magnetosfera</a:t>
            </a:r>
            <a:endParaRPr lang="pt-BR" dirty="0"/>
          </a:p>
        </p:txBody>
      </p:sp>
      <p:cxnSp>
        <p:nvCxnSpPr>
          <p:cNvPr id="30" name="Conector de seta reta 29"/>
          <p:cNvCxnSpPr/>
          <p:nvPr/>
        </p:nvCxnSpPr>
        <p:spPr>
          <a:xfrm flipH="1">
            <a:off x="2195737" y="834389"/>
            <a:ext cx="576063" cy="29035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aixaDeTexto 30"/>
          <p:cNvSpPr txBox="1"/>
          <p:nvPr/>
        </p:nvSpPr>
        <p:spPr>
          <a:xfrm>
            <a:off x="35496" y="282134"/>
            <a:ext cx="23166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Fonte: correntes elétricas</a:t>
            </a:r>
            <a:endParaRPr lang="pt-BR" sz="1600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2411760" y="279698"/>
            <a:ext cx="23166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Fonte: correntes elétricas</a:t>
            </a:r>
            <a:endParaRPr lang="pt-BR" sz="1600" dirty="0"/>
          </a:p>
        </p:txBody>
      </p:sp>
      <p:sp>
        <p:nvSpPr>
          <p:cNvPr id="24" name="Chave direita 23"/>
          <p:cNvSpPr/>
          <p:nvPr/>
        </p:nvSpPr>
        <p:spPr>
          <a:xfrm>
            <a:off x="4572000" y="106760"/>
            <a:ext cx="288032" cy="2818184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4925619" y="1198493"/>
            <a:ext cx="92365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b="1" u="sng" dirty="0" smtClean="0">
                <a:solidFill>
                  <a:srgbClr val="FF0000"/>
                </a:solidFill>
              </a:rPr>
              <a:t>Campo</a:t>
            </a:r>
          </a:p>
          <a:p>
            <a:pPr algn="ctr"/>
            <a:r>
              <a:rPr lang="pt-BR" b="1" u="sng" dirty="0" smtClean="0">
                <a:solidFill>
                  <a:srgbClr val="FF0000"/>
                </a:solidFill>
              </a:rPr>
              <a:t>externo</a:t>
            </a:r>
            <a:endParaRPr lang="pt-BR" b="1" u="sng" dirty="0">
              <a:solidFill>
                <a:srgbClr val="FF0000"/>
              </a:solidFill>
            </a:endParaRPr>
          </a:p>
        </p:txBody>
      </p:sp>
      <p:sp>
        <p:nvSpPr>
          <p:cNvPr id="25" name="CaixaDeTexto 24"/>
          <p:cNvSpPr txBox="1"/>
          <p:nvPr/>
        </p:nvSpPr>
        <p:spPr>
          <a:xfrm>
            <a:off x="3059832" y="5708873"/>
            <a:ext cx="26642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Crosta, manto e oceanos</a:t>
            </a:r>
            <a:endParaRPr lang="pt-BR" dirty="0"/>
          </a:p>
        </p:txBody>
      </p:sp>
      <p:sp>
        <p:nvSpPr>
          <p:cNvPr id="33" name="CaixaDeTexto 32"/>
          <p:cNvSpPr txBox="1"/>
          <p:nvPr/>
        </p:nvSpPr>
        <p:spPr>
          <a:xfrm>
            <a:off x="3103793" y="6093296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Fonte: correntes elétricas</a:t>
            </a:r>
            <a:endParaRPr lang="pt-BR" sz="1600" dirty="0"/>
          </a:p>
        </p:txBody>
      </p:sp>
      <p:sp>
        <p:nvSpPr>
          <p:cNvPr id="34" name="CaixaDeTexto 33"/>
          <p:cNvSpPr txBox="1"/>
          <p:nvPr/>
        </p:nvSpPr>
        <p:spPr>
          <a:xfrm>
            <a:off x="3103793" y="6402814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Campos induzidos</a:t>
            </a:r>
            <a:endParaRPr lang="pt-BR" sz="1600" dirty="0"/>
          </a:p>
        </p:txBody>
      </p:sp>
      <p:sp>
        <p:nvSpPr>
          <p:cNvPr id="35" name="CaixaDeTexto 34"/>
          <p:cNvSpPr txBox="1"/>
          <p:nvPr/>
        </p:nvSpPr>
        <p:spPr>
          <a:xfrm>
            <a:off x="6112300" y="1107468"/>
            <a:ext cx="2737190" cy="5847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/>
              <a:t>Em resumo...</a:t>
            </a:r>
            <a:endParaRPr lang="pt-BR" sz="3200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35496" y="-5898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u="sng" dirty="0" smtClean="0">
                <a:solidFill>
                  <a:srgbClr val="FF0000"/>
                </a:solidFill>
              </a:rPr>
              <a:t>Campo ionosférico</a:t>
            </a:r>
            <a:endParaRPr lang="pt-BR" sz="1600" b="1" u="sng" dirty="0">
              <a:solidFill>
                <a:srgbClr val="FF0000"/>
              </a:solidFill>
            </a:endParaRPr>
          </a:p>
        </p:txBody>
      </p:sp>
      <p:sp>
        <p:nvSpPr>
          <p:cNvPr id="36" name="CaixaDeTexto 35"/>
          <p:cNvSpPr txBox="1"/>
          <p:nvPr/>
        </p:nvSpPr>
        <p:spPr>
          <a:xfrm>
            <a:off x="2411760" y="-8334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u="sng" dirty="0" smtClean="0">
                <a:solidFill>
                  <a:srgbClr val="FF0000"/>
                </a:solidFill>
              </a:rPr>
              <a:t>Campo </a:t>
            </a:r>
            <a:r>
              <a:rPr lang="pt-BR" sz="1600" b="1" u="sng" dirty="0" err="1" smtClean="0">
                <a:solidFill>
                  <a:srgbClr val="FF0000"/>
                </a:solidFill>
              </a:rPr>
              <a:t>magnetosférico</a:t>
            </a:r>
            <a:endParaRPr lang="pt-BR" sz="1600" b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0736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21" t="13054" r="35526" b="10876"/>
          <a:stretch/>
        </p:blipFill>
        <p:spPr bwMode="auto">
          <a:xfrm>
            <a:off x="251520" y="962264"/>
            <a:ext cx="4104000" cy="4554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aixaDeTexto 6"/>
          <p:cNvSpPr txBox="1"/>
          <p:nvPr/>
        </p:nvSpPr>
        <p:spPr>
          <a:xfrm>
            <a:off x="5148064" y="3116585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Litosfera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5148064" y="4484737"/>
            <a:ext cx="1654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Núcleo externo</a:t>
            </a:r>
            <a:endParaRPr lang="pt-BR" dirty="0"/>
          </a:p>
        </p:txBody>
      </p:sp>
      <p:cxnSp>
        <p:nvCxnSpPr>
          <p:cNvPr id="12" name="Conector de seta reta 11"/>
          <p:cNvCxnSpPr/>
          <p:nvPr/>
        </p:nvCxnSpPr>
        <p:spPr>
          <a:xfrm flipH="1">
            <a:off x="2915816" y="4700761"/>
            <a:ext cx="216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/>
          <p:nvPr/>
        </p:nvCxnSpPr>
        <p:spPr>
          <a:xfrm flipH="1">
            <a:off x="3059832" y="3332609"/>
            <a:ext cx="1944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tângulo 19"/>
          <p:cNvSpPr/>
          <p:nvPr/>
        </p:nvSpPr>
        <p:spPr>
          <a:xfrm>
            <a:off x="92472" y="5589240"/>
            <a:ext cx="26011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 smtClean="0"/>
              <a:t>Modificado</a:t>
            </a:r>
            <a:r>
              <a:rPr lang="en-US" sz="1400" dirty="0" smtClean="0"/>
              <a:t> de </a:t>
            </a:r>
            <a:r>
              <a:rPr lang="en-US" sz="1400" dirty="0" err="1" smtClean="0"/>
              <a:t>Hulot</a:t>
            </a:r>
            <a:r>
              <a:rPr lang="en-US" sz="1400" dirty="0" smtClean="0"/>
              <a:t> et al. (2015)</a:t>
            </a:r>
            <a:endParaRPr lang="pt-BR" sz="1400" dirty="0"/>
          </a:p>
        </p:txBody>
      </p:sp>
      <p:sp>
        <p:nvSpPr>
          <p:cNvPr id="2" name="CaixaDeTexto 1"/>
          <p:cNvSpPr txBox="1"/>
          <p:nvPr/>
        </p:nvSpPr>
        <p:spPr>
          <a:xfrm>
            <a:off x="5192025" y="4869160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Fonte: correntes elétricas</a:t>
            </a:r>
            <a:endParaRPr lang="pt-BR" sz="16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5192025" y="5178678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u="sng" dirty="0" smtClean="0">
                <a:solidFill>
                  <a:srgbClr val="0000FF"/>
                </a:solidFill>
              </a:rPr>
              <a:t>Campo principal</a:t>
            </a:r>
            <a:endParaRPr lang="pt-BR" sz="1600" b="1" u="sng" dirty="0">
              <a:solidFill>
                <a:srgbClr val="0000FF"/>
              </a:solidFill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5192025" y="3429000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Fonte: rochas magnetizadas</a:t>
            </a:r>
            <a:endParaRPr lang="pt-BR" sz="1600" dirty="0"/>
          </a:p>
        </p:txBody>
      </p:sp>
      <p:sp>
        <p:nvSpPr>
          <p:cNvPr id="23" name="CaixaDeTexto 22"/>
          <p:cNvSpPr txBox="1"/>
          <p:nvPr/>
        </p:nvSpPr>
        <p:spPr>
          <a:xfrm>
            <a:off x="5191497" y="3738518"/>
            <a:ext cx="19145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u="sng" dirty="0" smtClean="0">
                <a:solidFill>
                  <a:srgbClr val="0000FF"/>
                </a:solidFill>
              </a:rPr>
              <a:t>Campo </a:t>
            </a:r>
            <a:r>
              <a:rPr lang="pt-BR" sz="1600" b="1" u="sng" dirty="0" err="1" smtClean="0">
                <a:solidFill>
                  <a:srgbClr val="0000FF"/>
                </a:solidFill>
              </a:rPr>
              <a:t>crustal</a:t>
            </a:r>
            <a:endParaRPr lang="pt-BR" sz="1600" b="1" u="sng" dirty="0">
              <a:solidFill>
                <a:srgbClr val="0000FF"/>
              </a:solidFill>
            </a:endParaRPr>
          </a:p>
        </p:txBody>
      </p:sp>
      <p:sp>
        <p:nvSpPr>
          <p:cNvPr id="3" name="Chave direita 2"/>
          <p:cNvSpPr/>
          <p:nvPr/>
        </p:nvSpPr>
        <p:spPr>
          <a:xfrm>
            <a:off x="7480895" y="2924944"/>
            <a:ext cx="288032" cy="2818184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7821885" y="3740274"/>
            <a:ext cx="12241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u="sng" dirty="0" smtClean="0">
                <a:solidFill>
                  <a:srgbClr val="0000FF"/>
                </a:solidFill>
              </a:rPr>
              <a:t>Campo total</a:t>
            </a:r>
          </a:p>
          <a:p>
            <a:pPr algn="ctr"/>
            <a:r>
              <a:rPr lang="pt-BR" b="1" u="sng" dirty="0" smtClean="0">
                <a:solidFill>
                  <a:srgbClr val="0000FF"/>
                </a:solidFill>
              </a:rPr>
              <a:t>(ou campo interno)</a:t>
            </a:r>
            <a:endParaRPr lang="pt-BR" b="1" u="sng" dirty="0">
              <a:solidFill>
                <a:srgbClr val="0000FF"/>
              </a:solidFill>
            </a:endParaRPr>
          </a:p>
        </p:txBody>
      </p:sp>
      <p:sp>
        <p:nvSpPr>
          <p:cNvPr id="26" name="CaixaDeTexto 25"/>
          <p:cNvSpPr txBox="1"/>
          <p:nvPr/>
        </p:nvSpPr>
        <p:spPr>
          <a:xfrm>
            <a:off x="167748" y="544034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Ionosfera</a:t>
            </a:r>
            <a:endParaRPr lang="pt-BR" dirty="0"/>
          </a:p>
        </p:txBody>
      </p:sp>
      <p:cxnSp>
        <p:nvCxnSpPr>
          <p:cNvPr id="28" name="Conector de seta reta 27"/>
          <p:cNvCxnSpPr/>
          <p:nvPr/>
        </p:nvCxnSpPr>
        <p:spPr>
          <a:xfrm>
            <a:off x="1193826" y="834389"/>
            <a:ext cx="641870" cy="173051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aixaDeTexto 28"/>
          <p:cNvSpPr txBox="1"/>
          <p:nvPr/>
        </p:nvSpPr>
        <p:spPr>
          <a:xfrm>
            <a:off x="2699792" y="567730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Magnetosfera</a:t>
            </a:r>
            <a:endParaRPr lang="pt-BR" dirty="0"/>
          </a:p>
        </p:txBody>
      </p:sp>
      <p:cxnSp>
        <p:nvCxnSpPr>
          <p:cNvPr id="30" name="Conector de seta reta 29"/>
          <p:cNvCxnSpPr/>
          <p:nvPr/>
        </p:nvCxnSpPr>
        <p:spPr>
          <a:xfrm flipH="1">
            <a:off x="2195737" y="834389"/>
            <a:ext cx="576063" cy="29035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aixaDeTexto 30"/>
          <p:cNvSpPr txBox="1"/>
          <p:nvPr/>
        </p:nvSpPr>
        <p:spPr>
          <a:xfrm>
            <a:off x="35496" y="282134"/>
            <a:ext cx="23166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Fonte: correntes elétricas</a:t>
            </a:r>
            <a:endParaRPr lang="pt-BR" sz="1600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2411760" y="279698"/>
            <a:ext cx="23166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Fonte: correntes elétricas</a:t>
            </a:r>
            <a:endParaRPr lang="pt-BR" sz="1600" dirty="0"/>
          </a:p>
        </p:txBody>
      </p:sp>
      <p:sp>
        <p:nvSpPr>
          <p:cNvPr id="24" name="Chave direita 23"/>
          <p:cNvSpPr/>
          <p:nvPr/>
        </p:nvSpPr>
        <p:spPr>
          <a:xfrm>
            <a:off x="4572000" y="106760"/>
            <a:ext cx="288032" cy="2818184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4925619" y="1198493"/>
            <a:ext cx="92365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b="1" u="sng" dirty="0" smtClean="0">
                <a:solidFill>
                  <a:srgbClr val="FF0000"/>
                </a:solidFill>
              </a:rPr>
              <a:t>Campo</a:t>
            </a:r>
          </a:p>
          <a:p>
            <a:pPr algn="ctr"/>
            <a:r>
              <a:rPr lang="pt-BR" b="1" u="sng" dirty="0" smtClean="0">
                <a:solidFill>
                  <a:srgbClr val="FF0000"/>
                </a:solidFill>
              </a:rPr>
              <a:t>externo</a:t>
            </a:r>
            <a:endParaRPr lang="pt-BR" b="1" u="sng" dirty="0">
              <a:solidFill>
                <a:srgbClr val="FF0000"/>
              </a:solidFill>
            </a:endParaRPr>
          </a:p>
        </p:txBody>
      </p:sp>
      <p:sp>
        <p:nvSpPr>
          <p:cNvPr id="25" name="CaixaDeTexto 24"/>
          <p:cNvSpPr txBox="1"/>
          <p:nvPr/>
        </p:nvSpPr>
        <p:spPr>
          <a:xfrm>
            <a:off x="3059832" y="5708873"/>
            <a:ext cx="26642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Crosta, manto e oceanos</a:t>
            </a:r>
            <a:endParaRPr lang="pt-BR" dirty="0"/>
          </a:p>
        </p:txBody>
      </p:sp>
      <p:sp>
        <p:nvSpPr>
          <p:cNvPr id="33" name="CaixaDeTexto 32"/>
          <p:cNvSpPr txBox="1"/>
          <p:nvPr/>
        </p:nvSpPr>
        <p:spPr>
          <a:xfrm>
            <a:off x="3103793" y="6093296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Fonte: correntes elétricas</a:t>
            </a:r>
            <a:endParaRPr lang="pt-BR" sz="1600" dirty="0"/>
          </a:p>
        </p:txBody>
      </p:sp>
      <p:sp>
        <p:nvSpPr>
          <p:cNvPr id="34" name="CaixaDeTexto 33"/>
          <p:cNvSpPr txBox="1"/>
          <p:nvPr/>
        </p:nvSpPr>
        <p:spPr>
          <a:xfrm>
            <a:off x="3103793" y="6402814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u="sng" dirty="0" smtClean="0">
                <a:solidFill>
                  <a:srgbClr val="008200"/>
                </a:solidFill>
              </a:rPr>
              <a:t>Campos induzidos</a:t>
            </a:r>
            <a:endParaRPr lang="pt-BR" sz="1600" b="1" u="sng" dirty="0">
              <a:solidFill>
                <a:srgbClr val="008200"/>
              </a:solidFill>
            </a:endParaRPr>
          </a:p>
        </p:txBody>
      </p:sp>
      <p:sp>
        <p:nvSpPr>
          <p:cNvPr id="35" name="CaixaDeTexto 34"/>
          <p:cNvSpPr txBox="1"/>
          <p:nvPr/>
        </p:nvSpPr>
        <p:spPr>
          <a:xfrm>
            <a:off x="6112300" y="1107468"/>
            <a:ext cx="2737190" cy="5847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/>
              <a:t>Em resumo...</a:t>
            </a:r>
            <a:endParaRPr lang="pt-BR" sz="3200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35496" y="-5898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u="sng" dirty="0" smtClean="0">
                <a:solidFill>
                  <a:srgbClr val="FF0000"/>
                </a:solidFill>
              </a:rPr>
              <a:t>Campo ionosférico</a:t>
            </a:r>
            <a:endParaRPr lang="pt-BR" sz="1600" b="1" u="sng" dirty="0">
              <a:solidFill>
                <a:srgbClr val="FF0000"/>
              </a:solidFill>
            </a:endParaRPr>
          </a:p>
        </p:txBody>
      </p:sp>
      <p:sp>
        <p:nvSpPr>
          <p:cNvPr id="36" name="CaixaDeTexto 35"/>
          <p:cNvSpPr txBox="1"/>
          <p:nvPr/>
        </p:nvSpPr>
        <p:spPr>
          <a:xfrm>
            <a:off x="2411760" y="-8334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u="sng" dirty="0" smtClean="0">
                <a:solidFill>
                  <a:srgbClr val="FF0000"/>
                </a:solidFill>
              </a:rPr>
              <a:t>Campo </a:t>
            </a:r>
            <a:r>
              <a:rPr lang="pt-BR" sz="1600" b="1" u="sng" dirty="0" err="1" smtClean="0">
                <a:solidFill>
                  <a:srgbClr val="FF0000"/>
                </a:solidFill>
              </a:rPr>
              <a:t>magnetosférico</a:t>
            </a:r>
            <a:endParaRPr lang="pt-BR" sz="1600" b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6414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874048" y="1052736"/>
            <a:ext cx="7379885" cy="1777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 smtClean="0"/>
              <a:t>A técnica da camada equivalente pode ser aplicada pra processar e interpretar anomalias de campo total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233603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21" t="13054" r="35526" b="10876"/>
          <a:stretch/>
        </p:blipFill>
        <p:spPr bwMode="auto">
          <a:xfrm>
            <a:off x="251520" y="962264"/>
            <a:ext cx="4104000" cy="4554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aixaDeTexto 6"/>
          <p:cNvSpPr txBox="1"/>
          <p:nvPr/>
        </p:nvSpPr>
        <p:spPr>
          <a:xfrm>
            <a:off x="5148064" y="3116585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Litosfera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5148064" y="4484737"/>
            <a:ext cx="1654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Núcleo externo</a:t>
            </a:r>
            <a:endParaRPr lang="pt-BR" dirty="0"/>
          </a:p>
        </p:txBody>
      </p:sp>
      <p:cxnSp>
        <p:nvCxnSpPr>
          <p:cNvPr id="12" name="Conector de seta reta 11"/>
          <p:cNvCxnSpPr/>
          <p:nvPr/>
        </p:nvCxnSpPr>
        <p:spPr>
          <a:xfrm flipH="1">
            <a:off x="2915816" y="4700761"/>
            <a:ext cx="216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/>
          <p:nvPr/>
        </p:nvCxnSpPr>
        <p:spPr>
          <a:xfrm flipH="1">
            <a:off x="3059832" y="3332609"/>
            <a:ext cx="1944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tângulo 19"/>
          <p:cNvSpPr/>
          <p:nvPr/>
        </p:nvSpPr>
        <p:spPr>
          <a:xfrm>
            <a:off x="92472" y="5589240"/>
            <a:ext cx="26011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 smtClean="0"/>
              <a:t>Modificado</a:t>
            </a:r>
            <a:r>
              <a:rPr lang="en-US" sz="1400" dirty="0" smtClean="0"/>
              <a:t> de </a:t>
            </a:r>
            <a:r>
              <a:rPr lang="en-US" sz="1400" dirty="0" err="1" smtClean="0"/>
              <a:t>Hulot</a:t>
            </a:r>
            <a:r>
              <a:rPr lang="en-US" sz="1400" dirty="0" smtClean="0"/>
              <a:t> et al. (2015)</a:t>
            </a:r>
            <a:endParaRPr lang="pt-BR" sz="1400" dirty="0"/>
          </a:p>
        </p:txBody>
      </p:sp>
      <p:sp>
        <p:nvSpPr>
          <p:cNvPr id="2" name="CaixaDeTexto 1"/>
          <p:cNvSpPr txBox="1"/>
          <p:nvPr/>
        </p:nvSpPr>
        <p:spPr>
          <a:xfrm>
            <a:off x="5192025" y="4869160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Fonte: correntes elétricas</a:t>
            </a:r>
            <a:endParaRPr lang="pt-BR" sz="16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5192025" y="5178678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u="sng" dirty="0" smtClean="0">
                <a:solidFill>
                  <a:srgbClr val="0000FF"/>
                </a:solidFill>
              </a:rPr>
              <a:t>Campo principal</a:t>
            </a:r>
            <a:endParaRPr lang="pt-BR" sz="1600" b="1" u="sng" dirty="0">
              <a:solidFill>
                <a:srgbClr val="0000FF"/>
              </a:solidFill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5192025" y="3429000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Fonte: rochas magnetizadas</a:t>
            </a:r>
            <a:endParaRPr lang="pt-BR" sz="1600" dirty="0"/>
          </a:p>
        </p:txBody>
      </p:sp>
      <p:sp>
        <p:nvSpPr>
          <p:cNvPr id="23" name="CaixaDeTexto 22"/>
          <p:cNvSpPr txBox="1"/>
          <p:nvPr/>
        </p:nvSpPr>
        <p:spPr>
          <a:xfrm>
            <a:off x="5191497" y="3738518"/>
            <a:ext cx="19145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u="sng" dirty="0" smtClean="0">
                <a:solidFill>
                  <a:srgbClr val="0000FF"/>
                </a:solidFill>
              </a:rPr>
              <a:t>Campo </a:t>
            </a:r>
            <a:r>
              <a:rPr lang="pt-BR" sz="1600" b="1" u="sng" dirty="0" err="1" smtClean="0">
                <a:solidFill>
                  <a:srgbClr val="0000FF"/>
                </a:solidFill>
              </a:rPr>
              <a:t>crustal</a:t>
            </a:r>
            <a:endParaRPr lang="pt-BR" sz="1600" b="1" u="sng" dirty="0">
              <a:solidFill>
                <a:srgbClr val="0000FF"/>
              </a:solidFill>
            </a:endParaRPr>
          </a:p>
        </p:txBody>
      </p:sp>
      <p:sp>
        <p:nvSpPr>
          <p:cNvPr id="3" name="Chave direita 2"/>
          <p:cNvSpPr/>
          <p:nvPr/>
        </p:nvSpPr>
        <p:spPr>
          <a:xfrm>
            <a:off x="7480895" y="2924944"/>
            <a:ext cx="288032" cy="2818184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7821885" y="3740274"/>
            <a:ext cx="12241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u="sng" dirty="0" smtClean="0">
                <a:solidFill>
                  <a:srgbClr val="0000FF"/>
                </a:solidFill>
              </a:rPr>
              <a:t>Campo total</a:t>
            </a:r>
          </a:p>
          <a:p>
            <a:pPr algn="ctr"/>
            <a:r>
              <a:rPr lang="pt-BR" b="1" u="sng" dirty="0" smtClean="0">
                <a:solidFill>
                  <a:srgbClr val="0000FF"/>
                </a:solidFill>
              </a:rPr>
              <a:t>(ou campo interno)</a:t>
            </a:r>
            <a:endParaRPr lang="pt-BR" b="1" u="sng" dirty="0">
              <a:solidFill>
                <a:srgbClr val="0000FF"/>
              </a:solidFill>
            </a:endParaRPr>
          </a:p>
        </p:txBody>
      </p:sp>
      <p:sp>
        <p:nvSpPr>
          <p:cNvPr id="26" name="CaixaDeTexto 25"/>
          <p:cNvSpPr txBox="1"/>
          <p:nvPr/>
        </p:nvSpPr>
        <p:spPr>
          <a:xfrm>
            <a:off x="167748" y="544034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Ionosfera</a:t>
            </a:r>
            <a:endParaRPr lang="pt-BR" dirty="0"/>
          </a:p>
        </p:txBody>
      </p:sp>
      <p:cxnSp>
        <p:nvCxnSpPr>
          <p:cNvPr id="28" name="Conector de seta reta 27"/>
          <p:cNvCxnSpPr/>
          <p:nvPr/>
        </p:nvCxnSpPr>
        <p:spPr>
          <a:xfrm>
            <a:off x="1193826" y="834389"/>
            <a:ext cx="641870" cy="173051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aixaDeTexto 28"/>
          <p:cNvSpPr txBox="1"/>
          <p:nvPr/>
        </p:nvSpPr>
        <p:spPr>
          <a:xfrm>
            <a:off x="2699792" y="567730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Magnetosfera</a:t>
            </a:r>
            <a:endParaRPr lang="pt-BR" dirty="0"/>
          </a:p>
        </p:txBody>
      </p:sp>
      <p:cxnSp>
        <p:nvCxnSpPr>
          <p:cNvPr id="30" name="Conector de seta reta 29"/>
          <p:cNvCxnSpPr/>
          <p:nvPr/>
        </p:nvCxnSpPr>
        <p:spPr>
          <a:xfrm flipH="1">
            <a:off x="2195737" y="834389"/>
            <a:ext cx="576063" cy="29035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aixaDeTexto 30"/>
          <p:cNvSpPr txBox="1"/>
          <p:nvPr/>
        </p:nvSpPr>
        <p:spPr>
          <a:xfrm>
            <a:off x="35496" y="282134"/>
            <a:ext cx="23166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Fonte: correntes elétricas</a:t>
            </a:r>
            <a:endParaRPr lang="pt-BR" sz="1600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2411760" y="279698"/>
            <a:ext cx="23166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Fonte: correntes elétricas</a:t>
            </a:r>
            <a:endParaRPr lang="pt-BR" sz="1600" dirty="0"/>
          </a:p>
        </p:txBody>
      </p:sp>
      <p:sp>
        <p:nvSpPr>
          <p:cNvPr id="24" name="Chave direita 23"/>
          <p:cNvSpPr/>
          <p:nvPr/>
        </p:nvSpPr>
        <p:spPr>
          <a:xfrm>
            <a:off x="4572000" y="106760"/>
            <a:ext cx="288032" cy="2818184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4925619" y="1198493"/>
            <a:ext cx="92365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b="1" u="sng" dirty="0" smtClean="0">
                <a:solidFill>
                  <a:srgbClr val="FF0000"/>
                </a:solidFill>
              </a:rPr>
              <a:t>Campo</a:t>
            </a:r>
          </a:p>
          <a:p>
            <a:pPr algn="ctr"/>
            <a:r>
              <a:rPr lang="pt-BR" b="1" u="sng" dirty="0" smtClean="0">
                <a:solidFill>
                  <a:srgbClr val="FF0000"/>
                </a:solidFill>
              </a:rPr>
              <a:t>externo</a:t>
            </a:r>
            <a:endParaRPr lang="pt-BR" b="1" u="sng" dirty="0">
              <a:solidFill>
                <a:srgbClr val="FF0000"/>
              </a:solidFill>
            </a:endParaRPr>
          </a:p>
        </p:txBody>
      </p:sp>
      <p:sp>
        <p:nvSpPr>
          <p:cNvPr id="25" name="CaixaDeTexto 24"/>
          <p:cNvSpPr txBox="1"/>
          <p:nvPr/>
        </p:nvSpPr>
        <p:spPr>
          <a:xfrm>
            <a:off x="3059832" y="5708873"/>
            <a:ext cx="26642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Crosta, manto e oceanos</a:t>
            </a:r>
            <a:endParaRPr lang="pt-BR" dirty="0"/>
          </a:p>
        </p:txBody>
      </p:sp>
      <p:sp>
        <p:nvSpPr>
          <p:cNvPr id="33" name="CaixaDeTexto 32"/>
          <p:cNvSpPr txBox="1"/>
          <p:nvPr/>
        </p:nvSpPr>
        <p:spPr>
          <a:xfrm>
            <a:off x="3103793" y="6093296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Fonte: correntes elétricas</a:t>
            </a:r>
            <a:endParaRPr lang="pt-BR" sz="1600" dirty="0"/>
          </a:p>
        </p:txBody>
      </p:sp>
      <p:sp>
        <p:nvSpPr>
          <p:cNvPr id="34" name="CaixaDeTexto 33"/>
          <p:cNvSpPr txBox="1"/>
          <p:nvPr/>
        </p:nvSpPr>
        <p:spPr>
          <a:xfrm>
            <a:off x="3103793" y="6402814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u="sng" dirty="0" smtClean="0">
                <a:solidFill>
                  <a:srgbClr val="008200"/>
                </a:solidFill>
              </a:rPr>
              <a:t>Campos induzidos</a:t>
            </a:r>
            <a:endParaRPr lang="pt-BR" sz="1600" b="1" u="sng" dirty="0">
              <a:solidFill>
                <a:srgbClr val="008200"/>
              </a:solidFill>
            </a:endParaRPr>
          </a:p>
        </p:txBody>
      </p:sp>
      <p:sp>
        <p:nvSpPr>
          <p:cNvPr id="35" name="CaixaDeTexto 34"/>
          <p:cNvSpPr txBox="1"/>
          <p:nvPr/>
        </p:nvSpPr>
        <p:spPr>
          <a:xfrm>
            <a:off x="6112300" y="620688"/>
            <a:ext cx="2737190" cy="156966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/>
              <a:t>Contudo, em geofísica aplicada...</a:t>
            </a:r>
            <a:endParaRPr lang="pt-BR" sz="3200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35496" y="-5898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u="sng" dirty="0" smtClean="0">
                <a:solidFill>
                  <a:srgbClr val="FF0000"/>
                </a:solidFill>
              </a:rPr>
              <a:t>Campo ionosférico</a:t>
            </a:r>
            <a:endParaRPr lang="pt-BR" sz="1600" b="1" u="sng" dirty="0">
              <a:solidFill>
                <a:srgbClr val="FF0000"/>
              </a:solidFill>
            </a:endParaRPr>
          </a:p>
        </p:txBody>
      </p:sp>
      <p:sp>
        <p:nvSpPr>
          <p:cNvPr id="36" name="CaixaDeTexto 35"/>
          <p:cNvSpPr txBox="1"/>
          <p:nvPr/>
        </p:nvSpPr>
        <p:spPr>
          <a:xfrm>
            <a:off x="2411760" y="-8334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u="sng" dirty="0" smtClean="0">
                <a:solidFill>
                  <a:srgbClr val="FF0000"/>
                </a:solidFill>
              </a:rPr>
              <a:t>Campo </a:t>
            </a:r>
            <a:r>
              <a:rPr lang="pt-BR" sz="1600" b="1" u="sng" dirty="0" err="1" smtClean="0">
                <a:solidFill>
                  <a:srgbClr val="FF0000"/>
                </a:solidFill>
              </a:rPr>
              <a:t>magnetosférico</a:t>
            </a:r>
            <a:endParaRPr lang="pt-BR" sz="1600" b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1649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21" t="13054" r="35526" b="10876"/>
          <a:stretch/>
        </p:blipFill>
        <p:spPr bwMode="auto">
          <a:xfrm>
            <a:off x="251520" y="962264"/>
            <a:ext cx="4104000" cy="4554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aixaDeTexto 6"/>
          <p:cNvSpPr txBox="1"/>
          <p:nvPr/>
        </p:nvSpPr>
        <p:spPr>
          <a:xfrm>
            <a:off x="5148064" y="3116585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Litosfera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5148064" y="4484737"/>
            <a:ext cx="1654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Núcleo externo</a:t>
            </a:r>
            <a:endParaRPr lang="pt-BR" dirty="0"/>
          </a:p>
        </p:txBody>
      </p:sp>
      <p:cxnSp>
        <p:nvCxnSpPr>
          <p:cNvPr id="12" name="Conector de seta reta 11"/>
          <p:cNvCxnSpPr/>
          <p:nvPr/>
        </p:nvCxnSpPr>
        <p:spPr>
          <a:xfrm flipH="1">
            <a:off x="2915816" y="4700761"/>
            <a:ext cx="216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/>
          <p:nvPr/>
        </p:nvCxnSpPr>
        <p:spPr>
          <a:xfrm flipH="1">
            <a:off x="3059832" y="3332609"/>
            <a:ext cx="1944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tângulo 19"/>
          <p:cNvSpPr/>
          <p:nvPr/>
        </p:nvSpPr>
        <p:spPr>
          <a:xfrm>
            <a:off x="92472" y="5589240"/>
            <a:ext cx="26011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 smtClean="0"/>
              <a:t>Modificado</a:t>
            </a:r>
            <a:r>
              <a:rPr lang="en-US" sz="1400" dirty="0" smtClean="0"/>
              <a:t> de </a:t>
            </a:r>
            <a:r>
              <a:rPr lang="en-US" sz="1400" dirty="0" err="1" smtClean="0"/>
              <a:t>Hulot</a:t>
            </a:r>
            <a:r>
              <a:rPr lang="en-US" sz="1400" dirty="0" smtClean="0"/>
              <a:t> et al. (2015)</a:t>
            </a:r>
            <a:endParaRPr lang="pt-BR" sz="1400" dirty="0"/>
          </a:p>
        </p:txBody>
      </p:sp>
      <p:sp>
        <p:nvSpPr>
          <p:cNvPr id="2" name="CaixaDeTexto 1"/>
          <p:cNvSpPr txBox="1"/>
          <p:nvPr/>
        </p:nvSpPr>
        <p:spPr>
          <a:xfrm>
            <a:off x="5192025" y="4869160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Fonte: correntes elétricas</a:t>
            </a:r>
            <a:endParaRPr lang="pt-BR" sz="16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5192025" y="5178678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u="sng" dirty="0" smtClean="0">
                <a:solidFill>
                  <a:srgbClr val="0000FF"/>
                </a:solidFill>
              </a:rPr>
              <a:t>Campo principal</a:t>
            </a:r>
            <a:endParaRPr lang="pt-BR" sz="1600" b="1" u="sng" dirty="0">
              <a:solidFill>
                <a:srgbClr val="0000FF"/>
              </a:solidFill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5192025" y="3429000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Fonte: rochas magnetizadas</a:t>
            </a:r>
            <a:endParaRPr lang="pt-BR" sz="1600" dirty="0"/>
          </a:p>
        </p:txBody>
      </p:sp>
      <p:sp>
        <p:nvSpPr>
          <p:cNvPr id="23" name="CaixaDeTexto 22"/>
          <p:cNvSpPr txBox="1"/>
          <p:nvPr/>
        </p:nvSpPr>
        <p:spPr>
          <a:xfrm>
            <a:off x="5191497" y="3738518"/>
            <a:ext cx="19145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u="sng" dirty="0" smtClean="0">
                <a:solidFill>
                  <a:srgbClr val="0000FF"/>
                </a:solidFill>
              </a:rPr>
              <a:t>Campo </a:t>
            </a:r>
            <a:r>
              <a:rPr lang="pt-BR" sz="1600" b="1" u="sng" dirty="0" err="1" smtClean="0">
                <a:solidFill>
                  <a:srgbClr val="0000FF"/>
                </a:solidFill>
              </a:rPr>
              <a:t>crustal</a:t>
            </a:r>
            <a:endParaRPr lang="pt-BR" sz="1600" b="1" u="sng" dirty="0">
              <a:solidFill>
                <a:srgbClr val="0000FF"/>
              </a:solidFill>
            </a:endParaRPr>
          </a:p>
        </p:txBody>
      </p:sp>
      <p:sp>
        <p:nvSpPr>
          <p:cNvPr id="3" name="Chave direita 2"/>
          <p:cNvSpPr/>
          <p:nvPr/>
        </p:nvSpPr>
        <p:spPr>
          <a:xfrm>
            <a:off x="7480895" y="2924944"/>
            <a:ext cx="288032" cy="2818184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7821885" y="3740274"/>
            <a:ext cx="12241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u="sng" dirty="0" smtClean="0">
                <a:solidFill>
                  <a:srgbClr val="0000FF"/>
                </a:solidFill>
              </a:rPr>
              <a:t>Campo total</a:t>
            </a:r>
          </a:p>
          <a:p>
            <a:pPr algn="ctr"/>
            <a:r>
              <a:rPr lang="pt-BR" b="1" u="sng" dirty="0" smtClean="0">
                <a:solidFill>
                  <a:srgbClr val="0000FF"/>
                </a:solidFill>
              </a:rPr>
              <a:t>(ou campo interno)</a:t>
            </a:r>
            <a:endParaRPr lang="pt-BR" b="1" u="sng" dirty="0">
              <a:solidFill>
                <a:srgbClr val="0000FF"/>
              </a:solidFill>
            </a:endParaRPr>
          </a:p>
        </p:txBody>
      </p:sp>
      <p:sp>
        <p:nvSpPr>
          <p:cNvPr id="26" name="CaixaDeTexto 25"/>
          <p:cNvSpPr txBox="1"/>
          <p:nvPr/>
        </p:nvSpPr>
        <p:spPr>
          <a:xfrm>
            <a:off x="167748" y="544034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Ionosfera</a:t>
            </a:r>
            <a:endParaRPr lang="pt-BR" dirty="0"/>
          </a:p>
        </p:txBody>
      </p:sp>
      <p:cxnSp>
        <p:nvCxnSpPr>
          <p:cNvPr id="28" name="Conector de seta reta 27"/>
          <p:cNvCxnSpPr/>
          <p:nvPr/>
        </p:nvCxnSpPr>
        <p:spPr>
          <a:xfrm>
            <a:off x="1193826" y="834389"/>
            <a:ext cx="641870" cy="173051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aixaDeTexto 28"/>
          <p:cNvSpPr txBox="1"/>
          <p:nvPr/>
        </p:nvSpPr>
        <p:spPr>
          <a:xfrm>
            <a:off x="2699792" y="567730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Magnetosfera</a:t>
            </a:r>
            <a:endParaRPr lang="pt-BR" dirty="0"/>
          </a:p>
        </p:txBody>
      </p:sp>
      <p:cxnSp>
        <p:nvCxnSpPr>
          <p:cNvPr id="30" name="Conector de seta reta 29"/>
          <p:cNvCxnSpPr/>
          <p:nvPr/>
        </p:nvCxnSpPr>
        <p:spPr>
          <a:xfrm flipH="1">
            <a:off x="2195737" y="834389"/>
            <a:ext cx="576063" cy="29035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aixaDeTexto 30"/>
          <p:cNvSpPr txBox="1"/>
          <p:nvPr/>
        </p:nvSpPr>
        <p:spPr>
          <a:xfrm>
            <a:off x="35496" y="282134"/>
            <a:ext cx="23166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Fonte: correntes elétricas</a:t>
            </a:r>
            <a:endParaRPr lang="pt-BR" sz="1600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2411760" y="279698"/>
            <a:ext cx="23166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Fonte: correntes elétricas</a:t>
            </a:r>
            <a:endParaRPr lang="pt-BR" sz="1600" dirty="0"/>
          </a:p>
        </p:txBody>
      </p:sp>
      <p:sp>
        <p:nvSpPr>
          <p:cNvPr id="24" name="Chave direita 23"/>
          <p:cNvSpPr/>
          <p:nvPr/>
        </p:nvSpPr>
        <p:spPr>
          <a:xfrm>
            <a:off x="4572000" y="106760"/>
            <a:ext cx="288032" cy="2818184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4925619" y="1198493"/>
            <a:ext cx="92365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dirty="0" smtClean="0"/>
              <a:t>Campo</a:t>
            </a:r>
          </a:p>
          <a:p>
            <a:pPr algn="ctr"/>
            <a:r>
              <a:rPr lang="pt-BR" dirty="0" smtClean="0"/>
              <a:t>externo</a:t>
            </a:r>
            <a:endParaRPr lang="pt-BR" dirty="0"/>
          </a:p>
        </p:txBody>
      </p:sp>
      <p:sp>
        <p:nvSpPr>
          <p:cNvPr id="25" name="CaixaDeTexto 24"/>
          <p:cNvSpPr txBox="1"/>
          <p:nvPr/>
        </p:nvSpPr>
        <p:spPr>
          <a:xfrm>
            <a:off x="3059832" y="5708873"/>
            <a:ext cx="26642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Crosta, manto e oceanos</a:t>
            </a:r>
            <a:endParaRPr lang="pt-BR" dirty="0"/>
          </a:p>
        </p:txBody>
      </p:sp>
      <p:sp>
        <p:nvSpPr>
          <p:cNvPr id="33" name="CaixaDeTexto 32"/>
          <p:cNvSpPr txBox="1"/>
          <p:nvPr/>
        </p:nvSpPr>
        <p:spPr>
          <a:xfrm>
            <a:off x="3103793" y="6093296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Fonte: correntes elétricas</a:t>
            </a:r>
            <a:endParaRPr lang="pt-BR" sz="1600" dirty="0"/>
          </a:p>
        </p:txBody>
      </p:sp>
      <p:sp>
        <p:nvSpPr>
          <p:cNvPr id="34" name="CaixaDeTexto 33"/>
          <p:cNvSpPr txBox="1"/>
          <p:nvPr/>
        </p:nvSpPr>
        <p:spPr>
          <a:xfrm>
            <a:off x="3103793" y="6402814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Campos induzidos</a:t>
            </a:r>
            <a:endParaRPr lang="pt-BR" sz="1600" dirty="0"/>
          </a:p>
        </p:txBody>
      </p:sp>
      <p:sp>
        <p:nvSpPr>
          <p:cNvPr id="35" name="CaixaDeTexto 34"/>
          <p:cNvSpPr txBox="1"/>
          <p:nvPr/>
        </p:nvSpPr>
        <p:spPr>
          <a:xfrm>
            <a:off x="6112300" y="404664"/>
            <a:ext cx="2737190" cy="206210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/>
              <a:t>... estamos interessados apenas no campo total</a:t>
            </a:r>
            <a:endParaRPr lang="pt-BR" sz="3200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35496" y="-5898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Campo ionosférico</a:t>
            </a:r>
            <a:endParaRPr lang="pt-BR" sz="1600" dirty="0"/>
          </a:p>
        </p:txBody>
      </p:sp>
      <p:sp>
        <p:nvSpPr>
          <p:cNvPr id="36" name="CaixaDeTexto 35"/>
          <p:cNvSpPr txBox="1"/>
          <p:nvPr/>
        </p:nvSpPr>
        <p:spPr>
          <a:xfrm>
            <a:off x="2411760" y="-8334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Campo </a:t>
            </a:r>
            <a:r>
              <a:rPr lang="pt-BR" sz="1600" dirty="0" err="1" smtClean="0"/>
              <a:t>magnetosférico</a:t>
            </a:r>
            <a:endParaRPr lang="pt-BR" sz="1600" dirty="0"/>
          </a:p>
        </p:txBody>
      </p:sp>
      <p:sp>
        <p:nvSpPr>
          <p:cNvPr id="6" name="Retângulo 5"/>
          <p:cNvSpPr/>
          <p:nvPr/>
        </p:nvSpPr>
        <p:spPr>
          <a:xfrm>
            <a:off x="5148064" y="2809503"/>
            <a:ext cx="3816424" cy="3024336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998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21" t="13054" r="35526" b="10876"/>
          <a:stretch/>
        </p:blipFill>
        <p:spPr bwMode="auto">
          <a:xfrm>
            <a:off x="251520" y="962264"/>
            <a:ext cx="4104000" cy="4554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aixaDeTexto 6"/>
          <p:cNvSpPr txBox="1"/>
          <p:nvPr/>
        </p:nvSpPr>
        <p:spPr>
          <a:xfrm>
            <a:off x="5148064" y="3116585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Litosfera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5148064" y="4484737"/>
            <a:ext cx="1654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Núcleo externo</a:t>
            </a:r>
            <a:endParaRPr lang="pt-BR" dirty="0"/>
          </a:p>
        </p:txBody>
      </p:sp>
      <p:cxnSp>
        <p:nvCxnSpPr>
          <p:cNvPr id="12" name="Conector de seta reta 11"/>
          <p:cNvCxnSpPr/>
          <p:nvPr/>
        </p:nvCxnSpPr>
        <p:spPr>
          <a:xfrm flipH="1">
            <a:off x="2915816" y="4700761"/>
            <a:ext cx="216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tângulo 19"/>
          <p:cNvSpPr/>
          <p:nvPr/>
        </p:nvSpPr>
        <p:spPr>
          <a:xfrm>
            <a:off x="92472" y="5589240"/>
            <a:ext cx="26011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 smtClean="0"/>
              <a:t>Modificado</a:t>
            </a:r>
            <a:r>
              <a:rPr lang="en-US" sz="1400" dirty="0" smtClean="0"/>
              <a:t> de </a:t>
            </a:r>
            <a:r>
              <a:rPr lang="en-US" sz="1400" dirty="0" err="1" smtClean="0"/>
              <a:t>Hulot</a:t>
            </a:r>
            <a:r>
              <a:rPr lang="en-US" sz="1400" dirty="0" smtClean="0"/>
              <a:t> et al. (2015)</a:t>
            </a:r>
            <a:endParaRPr lang="pt-BR" sz="1400" dirty="0"/>
          </a:p>
        </p:txBody>
      </p:sp>
      <p:sp>
        <p:nvSpPr>
          <p:cNvPr id="2" name="CaixaDeTexto 1"/>
          <p:cNvSpPr txBox="1"/>
          <p:nvPr/>
        </p:nvSpPr>
        <p:spPr>
          <a:xfrm>
            <a:off x="5192025" y="4869160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Fonte: correntes elétricas</a:t>
            </a:r>
            <a:endParaRPr lang="pt-BR" sz="16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5192025" y="5178678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u="sng" dirty="0" smtClean="0">
                <a:solidFill>
                  <a:srgbClr val="0000FF"/>
                </a:solidFill>
              </a:rPr>
              <a:t>Campo principal</a:t>
            </a:r>
            <a:endParaRPr lang="pt-BR" sz="1600" b="1" u="sng" dirty="0">
              <a:solidFill>
                <a:srgbClr val="0000FF"/>
              </a:solidFill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5192025" y="3429000"/>
            <a:ext cx="254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Fonte: rochas magnetizadas</a:t>
            </a:r>
            <a:endParaRPr lang="pt-BR" sz="1600" dirty="0"/>
          </a:p>
        </p:txBody>
      </p:sp>
      <p:sp>
        <p:nvSpPr>
          <p:cNvPr id="23" name="CaixaDeTexto 22"/>
          <p:cNvSpPr txBox="1"/>
          <p:nvPr/>
        </p:nvSpPr>
        <p:spPr>
          <a:xfrm>
            <a:off x="5191497" y="3738518"/>
            <a:ext cx="19145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u="sng" dirty="0" smtClean="0">
                <a:solidFill>
                  <a:srgbClr val="0000FF"/>
                </a:solidFill>
              </a:rPr>
              <a:t>Campo </a:t>
            </a:r>
            <a:r>
              <a:rPr lang="pt-BR" sz="1600" b="1" u="sng" dirty="0" err="1" smtClean="0">
                <a:solidFill>
                  <a:srgbClr val="0000FF"/>
                </a:solidFill>
              </a:rPr>
              <a:t>crustal</a:t>
            </a:r>
            <a:endParaRPr lang="pt-BR" sz="1600" b="1" u="sng" dirty="0">
              <a:solidFill>
                <a:srgbClr val="0000FF"/>
              </a:solidFill>
            </a:endParaRPr>
          </a:p>
        </p:txBody>
      </p:sp>
      <p:sp>
        <p:nvSpPr>
          <p:cNvPr id="3" name="Chave direita 2"/>
          <p:cNvSpPr/>
          <p:nvPr/>
        </p:nvSpPr>
        <p:spPr>
          <a:xfrm>
            <a:off x="7480895" y="2924944"/>
            <a:ext cx="288032" cy="2818184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7821885" y="3740274"/>
            <a:ext cx="12241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u="sng" dirty="0" smtClean="0">
                <a:solidFill>
                  <a:srgbClr val="0000FF"/>
                </a:solidFill>
              </a:rPr>
              <a:t>Campo total</a:t>
            </a:r>
          </a:p>
          <a:p>
            <a:pPr algn="ctr"/>
            <a:r>
              <a:rPr lang="pt-BR" b="1" u="sng" dirty="0" smtClean="0">
                <a:solidFill>
                  <a:srgbClr val="0000FF"/>
                </a:solidFill>
              </a:rPr>
              <a:t>(ou campo interno)</a:t>
            </a:r>
            <a:endParaRPr lang="pt-BR" b="1" u="sng" dirty="0">
              <a:solidFill>
                <a:srgbClr val="0000FF"/>
              </a:solidFill>
            </a:endParaRPr>
          </a:p>
        </p:txBody>
      </p:sp>
      <p:sp>
        <p:nvSpPr>
          <p:cNvPr id="37" name="Rosca 36"/>
          <p:cNvSpPr/>
          <p:nvPr/>
        </p:nvSpPr>
        <p:spPr>
          <a:xfrm>
            <a:off x="1067848" y="3689736"/>
            <a:ext cx="2448272" cy="720080"/>
          </a:xfrm>
          <a:prstGeom prst="donut">
            <a:avLst>
              <a:gd name="adj" fmla="val 31630"/>
            </a:avLst>
          </a:prstGeom>
          <a:solidFill>
            <a:srgbClr val="00A761"/>
          </a:solidFill>
          <a:ln>
            <a:solidFill>
              <a:srgbClr val="00A7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38" name="Retângulo 37"/>
          <p:cNvSpPr/>
          <p:nvPr/>
        </p:nvSpPr>
        <p:spPr>
          <a:xfrm>
            <a:off x="971600" y="4221088"/>
            <a:ext cx="864096" cy="216024"/>
          </a:xfrm>
          <a:prstGeom prst="rect">
            <a:avLst/>
          </a:prstGeom>
          <a:solidFill>
            <a:srgbClr val="00A761"/>
          </a:solidFill>
          <a:ln>
            <a:solidFill>
              <a:srgbClr val="00A7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Forma livre 38"/>
          <p:cNvSpPr/>
          <p:nvPr/>
        </p:nvSpPr>
        <p:spPr>
          <a:xfrm>
            <a:off x="245660" y="955343"/>
            <a:ext cx="4121624" cy="2750024"/>
          </a:xfrm>
          <a:custGeom>
            <a:avLst/>
            <a:gdLst>
              <a:gd name="connsiteX0" fmla="*/ 0 w 4121624"/>
              <a:gd name="connsiteY0" fmla="*/ 2743200 h 2750024"/>
              <a:gd name="connsiteX1" fmla="*/ 259307 w 4121624"/>
              <a:gd name="connsiteY1" fmla="*/ 2518012 h 2750024"/>
              <a:gd name="connsiteX2" fmla="*/ 511791 w 4121624"/>
              <a:gd name="connsiteY2" fmla="*/ 2354239 h 2750024"/>
              <a:gd name="connsiteX3" fmla="*/ 832513 w 4121624"/>
              <a:gd name="connsiteY3" fmla="*/ 2204114 h 2750024"/>
              <a:gd name="connsiteX4" fmla="*/ 1139588 w 4121624"/>
              <a:gd name="connsiteY4" fmla="*/ 2101756 h 2750024"/>
              <a:gd name="connsiteX5" fmla="*/ 1583140 w 4121624"/>
              <a:gd name="connsiteY5" fmla="*/ 2013045 h 2750024"/>
              <a:gd name="connsiteX6" fmla="*/ 1958453 w 4121624"/>
              <a:gd name="connsiteY6" fmla="*/ 1972102 h 2750024"/>
              <a:gd name="connsiteX7" fmla="*/ 2272352 w 4121624"/>
              <a:gd name="connsiteY7" fmla="*/ 1978926 h 2750024"/>
              <a:gd name="connsiteX8" fmla="*/ 2770495 w 4121624"/>
              <a:gd name="connsiteY8" fmla="*/ 2060812 h 2750024"/>
              <a:gd name="connsiteX9" fmla="*/ 3111689 w 4121624"/>
              <a:gd name="connsiteY9" fmla="*/ 2163170 h 2750024"/>
              <a:gd name="connsiteX10" fmla="*/ 3459707 w 4121624"/>
              <a:gd name="connsiteY10" fmla="*/ 2313296 h 2750024"/>
              <a:gd name="connsiteX11" fmla="*/ 3794077 w 4121624"/>
              <a:gd name="connsiteY11" fmla="*/ 2545308 h 2750024"/>
              <a:gd name="connsiteX12" fmla="*/ 3985146 w 4121624"/>
              <a:gd name="connsiteY12" fmla="*/ 2688609 h 2750024"/>
              <a:gd name="connsiteX13" fmla="*/ 4107976 w 4121624"/>
              <a:gd name="connsiteY13" fmla="*/ 2750024 h 2750024"/>
              <a:gd name="connsiteX14" fmla="*/ 4121624 w 4121624"/>
              <a:gd name="connsiteY14" fmla="*/ 0 h 2750024"/>
              <a:gd name="connsiteX15" fmla="*/ 0 w 4121624"/>
              <a:gd name="connsiteY15" fmla="*/ 6824 h 2750024"/>
              <a:gd name="connsiteX16" fmla="*/ 0 w 4121624"/>
              <a:gd name="connsiteY16" fmla="*/ 2743200 h 2750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121624" h="2750024">
                <a:moveTo>
                  <a:pt x="0" y="2743200"/>
                </a:moveTo>
                <a:lnTo>
                  <a:pt x="259307" y="2518012"/>
                </a:lnTo>
                <a:lnTo>
                  <a:pt x="511791" y="2354239"/>
                </a:lnTo>
                <a:lnTo>
                  <a:pt x="832513" y="2204114"/>
                </a:lnTo>
                <a:lnTo>
                  <a:pt x="1139588" y="2101756"/>
                </a:lnTo>
                <a:lnTo>
                  <a:pt x="1583140" y="2013045"/>
                </a:lnTo>
                <a:lnTo>
                  <a:pt x="1958453" y="1972102"/>
                </a:lnTo>
                <a:lnTo>
                  <a:pt x="2272352" y="1978926"/>
                </a:lnTo>
                <a:lnTo>
                  <a:pt x="2770495" y="2060812"/>
                </a:lnTo>
                <a:lnTo>
                  <a:pt x="3111689" y="2163170"/>
                </a:lnTo>
                <a:lnTo>
                  <a:pt x="3459707" y="2313296"/>
                </a:lnTo>
                <a:lnTo>
                  <a:pt x="3794077" y="2545308"/>
                </a:lnTo>
                <a:lnTo>
                  <a:pt x="3985146" y="2688609"/>
                </a:lnTo>
                <a:lnTo>
                  <a:pt x="4107976" y="2750024"/>
                </a:lnTo>
                <a:cubicBezTo>
                  <a:pt x="4112525" y="1833349"/>
                  <a:pt x="4117075" y="916675"/>
                  <a:pt x="4121624" y="0"/>
                </a:cubicBezTo>
                <a:lnTo>
                  <a:pt x="0" y="6824"/>
                </a:lnTo>
                <a:lnTo>
                  <a:pt x="0" y="2743200"/>
                </a:lnTo>
                <a:close/>
              </a:path>
            </a:pathLst>
          </a:cu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8" name="Conector de seta reta 17"/>
          <p:cNvCxnSpPr/>
          <p:nvPr/>
        </p:nvCxnSpPr>
        <p:spPr>
          <a:xfrm flipH="1">
            <a:off x="3059832" y="3332609"/>
            <a:ext cx="1944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aixaDeTexto 34"/>
          <p:cNvSpPr txBox="1"/>
          <p:nvPr/>
        </p:nvSpPr>
        <p:spPr>
          <a:xfrm>
            <a:off x="2147451" y="404664"/>
            <a:ext cx="4849099" cy="2062103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/>
              <a:t>As demais componentes do campo geomagnético são removidas no processamento dos dados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1634770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2584804" y="2133296"/>
            <a:ext cx="3960000" cy="3960000"/>
          </a:xfrm>
          <a:prstGeom prst="ellipse">
            <a:avLst/>
          </a:prstGeom>
          <a:solidFill>
            <a:srgbClr val="00B3D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2757686" y="2320252"/>
            <a:ext cx="3600000" cy="360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/>
          <p:cNvSpPr/>
          <p:nvPr/>
        </p:nvSpPr>
        <p:spPr>
          <a:xfrm>
            <a:off x="3758602" y="3299938"/>
            <a:ext cx="1620000" cy="1620000"/>
          </a:xfrm>
          <a:prstGeom prst="ellipse">
            <a:avLst/>
          </a:prstGeom>
          <a:solidFill>
            <a:srgbClr val="EF352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4149146" y="3697638"/>
            <a:ext cx="831316" cy="83131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467544" y="4484737"/>
            <a:ext cx="1654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Núcleo externo</a:t>
            </a:r>
            <a:endParaRPr lang="pt-BR" dirty="0"/>
          </a:p>
        </p:txBody>
      </p:sp>
      <p:cxnSp>
        <p:nvCxnSpPr>
          <p:cNvPr id="16" name="Conector de seta reta 15"/>
          <p:cNvCxnSpPr/>
          <p:nvPr/>
        </p:nvCxnSpPr>
        <p:spPr>
          <a:xfrm flipV="1">
            <a:off x="2160000" y="4293096"/>
            <a:ext cx="1835936" cy="36219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/>
          <p:cNvSpPr txBox="1"/>
          <p:nvPr/>
        </p:nvSpPr>
        <p:spPr>
          <a:xfrm>
            <a:off x="359800" y="1844824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Litosfera</a:t>
            </a:r>
            <a:endParaRPr lang="pt-BR" dirty="0"/>
          </a:p>
        </p:txBody>
      </p:sp>
      <p:cxnSp>
        <p:nvCxnSpPr>
          <p:cNvPr id="18" name="Conector de seta reta 17"/>
          <p:cNvCxnSpPr/>
          <p:nvPr/>
        </p:nvCxnSpPr>
        <p:spPr>
          <a:xfrm>
            <a:off x="1403648" y="2029490"/>
            <a:ext cx="1512168" cy="127044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0597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2584804" y="2133296"/>
            <a:ext cx="3960000" cy="3960000"/>
          </a:xfrm>
          <a:prstGeom prst="ellipse">
            <a:avLst/>
          </a:prstGeom>
          <a:solidFill>
            <a:srgbClr val="00B3D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2757686" y="2320252"/>
            <a:ext cx="3600000" cy="360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" name="Grupo 2"/>
          <p:cNvGrpSpPr/>
          <p:nvPr/>
        </p:nvGrpSpPr>
        <p:grpSpPr>
          <a:xfrm>
            <a:off x="3758602" y="3299938"/>
            <a:ext cx="1620000" cy="1620000"/>
            <a:chOff x="3758602" y="3299938"/>
            <a:chExt cx="1620000" cy="1620000"/>
          </a:xfrm>
        </p:grpSpPr>
        <p:sp>
          <p:nvSpPr>
            <p:cNvPr id="24" name="Elipse 23"/>
            <p:cNvSpPr/>
            <p:nvPr/>
          </p:nvSpPr>
          <p:spPr>
            <a:xfrm>
              <a:off x="3758602" y="3299938"/>
              <a:ext cx="1620000" cy="1620000"/>
            </a:xfrm>
            <a:prstGeom prst="ellipse">
              <a:avLst/>
            </a:prstGeom>
            <a:solidFill>
              <a:srgbClr val="EF352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Elipse 24"/>
            <p:cNvSpPr/>
            <p:nvPr/>
          </p:nvSpPr>
          <p:spPr>
            <a:xfrm>
              <a:off x="4149146" y="3697638"/>
              <a:ext cx="831316" cy="83131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8" name="CaixaDeTexto 17"/>
          <p:cNvSpPr txBox="1"/>
          <p:nvPr/>
        </p:nvSpPr>
        <p:spPr>
          <a:xfrm>
            <a:off x="0" y="6473072"/>
            <a:ext cx="2339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Campo principal</a:t>
            </a:r>
            <a:endParaRPr lang="pt-BR" dirty="0">
              <a:solidFill>
                <a:srgbClr val="FF0000"/>
              </a:solidFill>
            </a:endParaRPr>
          </a:p>
        </p:txBody>
      </p:sp>
      <p:grpSp>
        <p:nvGrpSpPr>
          <p:cNvPr id="5" name="Grupo 4"/>
          <p:cNvGrpSpPr/>
          <p:nvPr/>
        </p:nvGrpSpPr>
        <p:grpSpPr>
          <a:xfrm>
            <a:off x="1403648" y="764704"/>
            <a:ext cx="6336704" cy="6624736"/>
            <a:chOff x="1403648" y="764704"/>
            <a:chExt cx="6336704" cy="6624736"/>
          </a:xfrm>
        </p:grpSpPr>
        <p:sp>
          <p:nvSpPr>
            <p:cNvPr id="14" name="Elipse 13"/>
            <p:cNvSpPr/>
            <p:nvPr/>
          </p:nvSpPr>
          <p:spPr>
            <a:xfrm>
              <a:off x="4572000" y="1556792"/>
              <a:ext cx="2016224" cy="518457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Elipse 14"/>
            <p:cNvSpPr/>
            <p:nvPr/>
          </p:nvSpPr>
          <p:spPr>
            <a:xfrm>
              <a:off x="2555776" y="1556792"/>
              <a:ext cx="2016224" cy="518457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Elipse 15"/>
            <p:cNvSpPr/>
            <p:nvPr/>
          </p:nvSpPr>
          <p:spPr>
            <a:xfrm>
              <a:off x="4572000" y="2420888"/>
              <a:ext cx="2016224" cy="331236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Elipse 16"/>
            <p:cNvSpPr/>
            <p:nvPr/>
          </p:nvSpPr>
          <p:spPr>
            <a:xfrm>
              <a:off x="2555776" y="2420888"/>
              <a:ext cx="2016224" cy="331236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Elipse 18"/>
            <p:cNvSpPr/>
            <p:nvPr/>
          </p:nvSpPr>
          <p:spPr>
            <a:xfrm>
              <a:off x="1403648" y="764704"/>
              <a:ext cx="3168352" cy="662473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Elipse 19"/>
            <p:cNvSpPr/>
            <p:nvPr/>
          </p:nvSpPr>
          <p:spPr>
            <a:xfrm>
              <a:off x="4572000" y="764704"/>
              <a:ext cx="3168352" cy="662473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Seta para baixo 20"/>
            <p:cNvSpPr/>
            <p:nvPr/>
          </p:nvSpPr>
          <p:spPr>
            <a:xfrm rot="10800000" flipV="1">
              <a:off x="4355977" y="3802757"/>
              <a:ext cx="432048" cy="648072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" name="CaixaDeTexto 1"/>
          <p:cNvSpPr txBox="1"/>
          <p:nvPr/>
        </p:nvSpPr>
        <p:spPr>
          <a:xfrm>
            <a:off x="56266" y="59138"/>
            <a:ext cx="27010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O campo principal é aproximadamente dipolar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696192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2584804" y="2133296"/>
            <a:ext cx="3960000" cy="3960000"/>
          </a:xfrm>
          <a:prstGeom prst="ellipse">
            <a:avLst/>
          </a:prstGeom>
          <a:solidFill>
            <a:srgbClr val="00B3D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2757686" y="2320252"/>
            <a:ext cx="3600000" cy="360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" name="Grupo 2"/>
          <p:cNvGrpSpPr/>
          <p:nvPr/>
        </p:nvGrpSpPr>
        <p:grpSpPr>
          <a:xfrm>
            <a:off x="3758602" y="3299938"/>
            <a:ext cx="1620000" cy="1620000"/>
            <a:chOff x="3758602" y="3299938"/>
            <a:chExt cx="1620000" cy="1620000"/>
          </a:xfrm>
        </p:grpSpPr>
        <p:sp>
          <p:nvSpPr>
            <p:cNvPr id="24" name="Elipse 23"/>
            <p:cNvSpPr/>
            <p:nvPr/>
          </p:nvSpPr>
          <p:spPr>
            <a:xfrm>
              <a:off x="3758602" y="3299938"/>
              <a:ext cx="1620000" cy="1620000"/>
            </a:xfrm>
            <a:prstGeom prst="ellipse">
              <a:avLst/>
            </a:prstGeom>
            <a:solidFill>
              <a:srgbClr val="EF352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Elipse 24"/>
            <p:cNvSpPr/>
            <p:nvPr/>
          </p:nvSpPr>
          <p:spPr>
            <a:xfrm>
              <a:off x="4149146" y="3697638"/>
              <a:ext cx="831316" cy="83131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8" name="CaixaDeTexto 17"/>
          <p:cNvSpPr txBox="1"/>
          <p:nvPr/>
        </p:nvSpPr>
        <p:spPr>
          <a:xfrm>
            <a:off x="0" y="6473072"/>
            <a:ext cx="2339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Campo principal</a:t>
            </a:r>
            <a:endParaRPr lang="pt-BR" dirty="0">
              <a:solidFill>
                <a:srgbClr val="FF0000"/>
              </a:solidFill>
            </a:endParaRPr>
          </a:p>
        </p:txBody>
      </p:sp>
      <p:grpSp>
        <p:nvGrpSpPr>
          <p:cNvPr id="5" name="Grupo 4"/>
          <p:cNvGrpSpPr/>
          <p:nvPr/>
        </p:nvGrpSpPr>
        <p:grpSpPr>
          <a:xfrm>
            <a:off x="1403648" y="764704"/>
            <a:ext cx="6336704" cy="6624736"/>
            <a:chOff x="1403648" y="764704"/>
            <a:chExt cx="6336704" cy="6624736"/>
          </a:xfrm>
        </p:grpSpPr>
        <p:sp>
          <p:nvSpPr>
            <p:cNvPr id="14" name="Elipse 13"/>
            <p:cNvSpPr/>
            <p:nvPr/>
          </p:nvSpPr>
          <p:spPr>
            <a:xfrm>
              <a:off x="4572000" y="1556792"/>
              <a:ext cx="2016224" cy="518457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Elipse 14"/>
            <p:cNvSpPr/>
            <p:nvPr/>
          </p:nvSpPr>
          <p:spPr>
            <a:xfrm>
              <a:off x="2555776" y="1556792"/>
              <a:ext cx="2016224" cy="518457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Elipse 15"/>
            <p:cNvSpPr/>
            <p:nvPr/>
          </p:nvSpPr>
          <p:spPr>
            <a:xfrm>
              <a:off x="4572000" y="2420888"/>
              <a:ext cx="2016224" cy="331236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Elipse 16"/>
            <p:cNvSpPr/>
            <p:nvPr/>
          </p:nvSpPr>
          <p:spPr>
            <a:xfrm>
              <a:off x="2555776" y="2420888"/>
              <a:ext cx="2016224" cy="331236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Elipse 18"/>
            <p:cNvSpPr/>
            <p:nvPr/>
          </p:nvSpPr>
          <p:spPr>
            <a:xfrm>
              <a:off x="1403648" y="764704"/>
              <a:ext cx="3168352" cy="662473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Elipse 19"/>
            <p:cNvSpPr/>
            <p:nvPr/>
          </p:nvSpPr>
          <p:spPr>
            <a:xfrm>
              <a:off x="4572000" y="764704"/>
              <a:ext cx="3168352" cy="662473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Seta para baixo 20"/>
            <p:cNvSpPr/>
            <p:nvPr/>
          </p:nvSpPr>
          <p:spPr>
            <a:xfrm rot="10800000" flipV="1">
              <a:off x="4355977" y="3802757"/>
              <a:ext cx="432048" cy="648072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2" name="Seta para baixo 21"/>
          <p:cNvSpPr/>
          <p:nvPr/>
        </p:nvSpPr>
        <p:spPr>
          <a:xfrm rot="14580000" flipV="1">
            <a:off x="5303970" y="2160829"/>
            <a:ext cx="216000" cy="648072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Seta para baixo 22"/>
          <p:cNvSpPr/>
          <p:nvPr/>
        </p:nvSpPr>
        <p:spPr>
          <a:xfrm rot="7020000" flipH="1" flipV="1">
            <a:off x="5412828" y="5378478"/>
            <a:ext cx="216000" cy="648072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8123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2584804" y="2133296"/>
            <a:ext cx="3960000" cy="3960000"/>
          </a:xfrm>
          <a:prstGeom prst="ellipse">
            <a:avLst/>
          </a:prstGeom>
          <a:solidFill>
            <a:srgbClr val="00B3D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2757686" y="2320252"/>
            <a:ext cx="3600000" cy="360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" name="Grupo 2"/>
          <p:cNvGrpSpPr/>
          <p:nvPr/>
        </p:nvGrpSpPr>
        <p:grpSpPr>
          <a:xfrm>
            <a:off x="3758602" y="3299938"/>
            <a:ext cx="1620000" cy="1620000"/>
            <a:chOff x="3758602" y="3299938"/>
            <a:chExt cx="1620000" cy="1620000"/>
          </a:xfrm>
        </p:grpSpPr>
        <p:sp>
          <p:nvSpPr>
            <p:cNvPr id="24" name="Elipse 23"/>
            <p:cNvSpPr/>
            <p:nvPr/>
          </p:nvSpPr>
          <p:spPr>
            <a:xfrm>
              <a:off x="3758602" y="3299938"/>
              <a:ext cx="1620000" cy="1620000"/>
            </a:xfrm>
            <a:prstGeom prst="ellipse">
              <a:avLst/>
            </a:prstGeom>
            <a:solidFill>
              <a:srgbClr val="EF352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Elipse 24"/>
            <p:cNvSpPr/>
            <p:nvPr/>
          </p:nvSpPr>
          <p:spPr>
            <a:xfrm>
              <a:off x="4149146" y="3697638"/>
              <a:ext cx="831316" cy="83131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8" name="CaixaDeTexto 17"/>
          <p:cNvSpPr txBox="1"/>
          <p:nvPr/>
        </p:nvSpPr>
        <p:spPr>
          <a:xfrm>
            <a:off x="0" y="6473072"/>
            <a:ext cx="2339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Campo principal</a:t>
            </a:r>
            <a:endParaRPr lang="pt-BR" dirty="0">
              <a:solidFill>
                <a:srgbClr val="FF0000"/>
              </a:solidFill>
            </a:endParaRPr>
          </a:p>
        </p:txBody>
      </p:sp>
      <p:grpSp>
        <p:nvGrpSpPr>
          <p:cNvPr id="5" name="Grupo 4"/>
          <p:cNvGrpSpPr/>
          <p:nvPr/>
        </p:nvGrpSpPr>
        <p:grpSpPr>
          <a:xfrm>
            <a:off x="1403648" y="764704"/>
            <a:ext cx="6336704" cy="6624736"/>
            <a:chOff x="1403648" y="764704"/>
            <a:chExt cx="6336704" cy="6624736"/>
          </a:xfrm>
        </p:grpSpPr>
        <p:sp>
          <p:nvSpPr>
            <p:cNvPr id="14" name="Elipse 13"/>
            <p:cNvSpPr/>
            <p:nvPr/>
          </p:nvSpPr>
          <p:spPr>
            <a:xfrm>
              <a:off x="4572000" y="1556792"/>
              <a:ext cx="2016224" cy="518457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Elipse 14"/>
            <p:cNvSpPr/>
            <p:nvPr/>
          </p:nvSpPr>
          <p:spPr>
            <a:xfrm>
              <a:off x="2555776" y="1556792"/>
              <a:ext cx="2016224" cy="518457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Elipse 15"/>
            <p:cNvSpPr/>
            <p:nvPr/>
          </p:nvSpPr>
          <p:spPr>
            <a:xfrm>
              <a:off x="4572000" y="2420888"/>
              <a:ext cx="2016224" cy="331236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Elipse 16"/>
            <p:cNvSpPr/>
            <p:nvPr/>
          </p:nvSpPr>
          <p:spPr>
            <a:xfrm>
              <a:off x="2555776" y="2420888"/>
              <a:ext cx="2016224" cy="331236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Elipse 18"/>
            <p:cNvSpPr/>
            <p:nvPr/>
          </p:nvSpPr>
          <p:spPr>
            <a:xfrm>
              <a:off x="1403648" y="764704"/>
              <a:ext cx="3168352" cy="662473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Elipse 19"/>
            <p:cNvSpPr/>
            <p:nvPr/>
          </p:nvSpPr>
          <p:spPr>
            <a:xfrm>
              <a:off x="4572000" y="764704"/>
              <a:ext cx="3168352" cy="662473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Seta para baixo 20"/>
            <p:cNvSpPr/>
            <p:nvPr/>
          </p:nvSpPr>
          <p:spPr>
            <a:xfrm rot="10800000" flipV="1">
              <a:off x="4355977" y="3802757"/>
              <a:ext cx="432048" cy="648072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7" name="Elipse 26"/>
          <p:cNvSpPr/>
          <p:nvPr/>
        </p:nvSpPr>
        <p:spPr>
          <a:xfrm rot="20159751">
            <a:off x="4886304" y="2020362"/>
            <a:ext cx="864096" cy="432048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Elipse 27"/>
          <p:cNvSpPr/>
          <p:nvPr/>
        </p:nvSpPr>
        <p:spPr>
          <a:xfrm rot="20159751">
            <a:off x="5039494" y="2448462"/>
            <a:ext cx="864096" cy="432048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9" name="Conector de seta reta 28"/>
          <p:cNvCxnSpPr>
            <a:stCxn id="30" idx="1"/>
          </p:cNvCxnSpPr>
          <p:nvPr/>
        </p:nvCxnSpPr>
        <p:spPr>
          <a:xfrm flipH="1">
            <a:off x="5868144" y="1442393"/>
            <a:ext cx="1382666" cy="762471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aixaDeTexto 29"/>
          <p:cNvSpPr txBox="1"/>
          <p:nvPr/>
        </p:nvSpPr>
        <p:spPr>
          <a:xfrm>
            <a:off x="7250810" y="980728"/>
            <a:ext cx="18722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rgbClr val="0000FF"/>
                </a:solidFill>
              </a:rPr>
              <a:t>Campo gerado por um corpo magnetizado</a:t>
            </a:r>
            <a:endParaRPr lang="pt-BR" dirty="0">
              <a:solidFill>
                <a:srgbClr val="0000FF"/>
              </a:solidFill>
            </a:endParaRPr>
          </a:p>
        </p:txBody>
      </p:sp>
      <p:sp>
        <p:nvSpPr>
          <p:cNvPr id="26" name="Forma livre 25"/>
          <p:cNvSpPr/>
          <p:nvPr/>
        </p:nvSpPr>
        <p:spPr>
          <a:xfrm rot="18480000">
            <a:off x="5331604" y="2145568"/>
            <a:ext cx="145976" cy="537028"/>
          </a:xfrm>
          <a:custGeom>
            <a:avLst/>
            <a:gdLst>
              <a:gd name="connsiteX0" fmla="*/ 19973 w 324773"/>
              <a:gd name="connsiteY0" fmla="*/ 0 h 537028"/>
              <a:gd name="connsiteX1" fmla="*/ 19973 w 324773"/>
              <a:gd name="connsiteY1" fmla="*/ 0 h 537028"/>
              <a:gd name="connsiteX2" fmla="*/ 194144 w 324773"/>
              <a:gd name="connsiteY2" fmla="*/ 58057 h 537028"/>
              <a:gd name="connsiteX3" fmla="*/ 223173 w 324773"/>
              <a:gd name="connsiteY3" fmla="*/ 116114 h 537028"/>
              <a:gd name="connsiteX4" fmla="*/ 281230 w 324773"/>
              <a:gd name="connsiteY4" fmla="*/ 246742 h 537028"/>
              <a:gd name="connsiteX5" fmla="*/ 295744 w 324773"/>
              <a:gd name="connsiteY5" fmla="*/ 304800 h 537028"/>
              <a:gd name="connsiteX6" fmla="*/ 324773 w 324773"/>
              <a:gd name="connsiteY6" fmla="*/ 391885 h 537028"/>
              <a:gd name="connsiteX7" fmla="*/ 281230 w 324773"/>
              <a:gd name="connsiteY7" fmla="*/ 478971 h 537028"/>
              <a:gd name="connsiteX8" fmla="*/ 194144 w 324773"/>
              <a:gd name="connsiteY8" fmla="*/ 537028 h 537028"/>
              <a:gd name="connsiteX9" fmla="*/ 121573 w 324773"/>
              <a:gd name="connsiteY9" fmla="*/ 522514 h 537028"/>
              <a:gd name="connsiteX10" fmla="*/ 78030 w 324773"/>
              <a:gd name="connsiteY10" fmla="*/ 493485 h 537028"/>
              <a:gd name="connsiteX11" fmla="*/ 49002 w 324773"/>
              <a:gd name="connsiteY11" fmla="*/ 391885 h 537028"/>
              <a:gd name="connsiteX12" fmla="*/ 19973 w 324773"/>
              <a:gd name="connsiteY12" fmla="*/ 348342 h 537028"/>
              <a:gd name="connsiteX13" fmla="*/ 5459 w 324773"/>
              <a:gd name="connsiteY13" fmla="*/ 72571 h 537028"/>
              <a:gd name="connsiteX14" fmla="*/ 19973 w 324773"/>
              <a:gd name="connsiteY14" fmla="*/ 0 h 537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24773" h="537028">
                <a:moveTo>
                  <a:pt x="19973" y="0"/>
                </a:moveTo>
                <a:lnTo>
                  <a:pt x="19973" y="0"/>
                </a:lnTo>
                <a:cubicBezTo>
                  <a:pt x="78030" y="19352"/>
                  <a:pt x="141010" y="27695"/>
                  <a:pt x="194144" y="58057"/>
                </a:cubicBezTo>
                <a:cubicBezTo>
                  <a:pt x="212930" y="68792"/>
                  <a:pt x="215137" y="96025"/>
                  <a:pt x="223173" y="116114"/>
                </a:cubicBezTo>
                <a:cubicBezTo>
                  <a:pt x="274991" y="245658"/>
                  <a:pt x="225382" y="162970"/>
                  <a:pt x="281230" y="246742"/>
                </a:cubicBezTo>
                <a:cubicBezTo>
                  <a:pt x="286068" y="266095"/>
                  <a:pt x="290012" y="285693"/>
                  <a:pt x="295744" y="304800"/>
                </a:cubicBezTo>
                <a:cubicBezTo>
                  <a:pt x="304536" y="334108"/>
                  <a:pt x="324773" y="391885"/>
                  <a:pt x="324773" y="391885"/>
                </a:cubicBezTo>
                <a:cubicBezTo>
                  <a:pt x="314420" y="422946"/>
                  <a:pt x="307712" y="455799"/>
                  <a:pt x="281230" y="478971"/>
                </a:cubicBezTo>
                <a:cubicBezTo>
                  <a:pt x="254974" y="501945"/>
                  <a:pt x="194144" y="537028"/>
                  <a:pt x="194144" y="537028"/>
                </a:cubicBezTo>
                <a:cubicBezTo>
                  <a:pt x="169954" y="532190"/>
                  <a:pt x="144672" y="531176"/>
                  <a:pt x="121573" y="522514"/>
                </a:cubicBezTo>
                <a:cubicBezTo>
                  <a:pt x="105240" y="516389"/>
                  <a:pt x="88927" y="507107"/>
                  <a:pt x="78030" y="493485"/>
                </a:cubicBezTo>
                <a:cubicBezTo>
                  <a:pt x="69340" y="482622"/>
                  <a:pt x="51409" y="397501"/>
                  <a:pt x="49002" y="391885"/>
                </a:cubicBezTo>
                <a:cubicBezTo>
                  <a:pt x="42130" y="375851"/>
                  <a:pt x="29649" y="362856"/>
                  <a:pt x="19973" y="348342"/>
                </a:cubicBezTo>
                <a:cubicBezTo>
                  <a:pt x="15135" y="256418"/>
                  <a:pt x="13793" y="164244"/>
                  <a:pt x="5459" y="72571"/>
                </a:cubicBezTo>
                <a:cubicBezTo>
                  <a:pt x="0" y="12526"/>
                  <a:pt x="17554" y="12095"/>
                  <a:pt x="19973" y="0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CaixaDeTexto 30"/>
          <p:cNvSpPr txBox="1"/>
          <p:nvPr/>
        </p:nvSpPr>
        <p:spPr>
          <a:xfrm>
            <a:off x="-7484" y="6165304"/>
            <a:ext cx="2339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0000FF"/>
                </a:solidFill>
              </a:rPr>
              <a:t>Campo </a:t>
            </a:r>
            <a:r>
              <a:rPr lang="pt-BR" dirty="0" err="1" smtClean="0">
                <a:solidFill>
                  <a:srgbClr val="0000FF"/>
                </a:solidFill>
              </a:rPr>
              <a:t>crustal</a:t>
            </a:r>
            <a:endParaRPr lang="pt-BR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2661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2584804" y="2133296"/>
            <a:ext cx="3960000" cy="3960000"/>
          </a:xfrm>
          <a:prstGeom prst="ellipse">
            <a:avLst/>
          </a:prstGeom>
          <a:solidFill>
            <a:srgbClr val="00B3D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2757686" y="2320252"/>
            <a:ext cx="3600000" cy="360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" name="Grupo 2"/>
          <p:cNvGrpSpPr/>
          <p:nvPr/>
        </p:nvGrpSpPr>
        <p:grpSpPr>
          <a:xfrm>
            <a:off x="3758602" y="3299938"/>
            <a:ext cx="1620000" cy="1620000"/>
            <a:chOff x="3758602" y="3299938"/>
            <a:chExt cx="1620000" cy="1620000"/>
          </a:xfrm>
        </p:grpSpPr>
        <p:sp>
          <p:nvSpPr>
            <p:cNvPr id="24" name="Elipse 23"/>
            <p:cNvSpPr/>
            <p:nvPr/>
          </p:nvSpPr>
          <p:spPr>
            <a:xfrm>
              <a:off x="3758602" y="3299938"/>
              <a:ext cx="1620000" cy="1620000"/>
            </a:xfrm>
            <a:prstGeom prst="ellipse">
              <a:avLst/>
            </a:prstGeom>
            <a:solidFill>
              <a:srgbClr val="EF352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Elipse 24"/>
            <p:cNvSpPr/>
            <p:nvPr/>
          </p:nvSpPr>
          <p:spPr>
            <a:xfrm>
              <a:off x="4149146" y="3697638"/>
              <a:ext cx="831316" cy="83131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8" name="CaixaDeTexto 17"/>
          <p:cNvSpPr txBox="1"/>
          <p:nvPr/>
        </p:nvSpPr>
        <p:spPr>
          <a:xfrm>
            <a:off x="0" y="6473072"/>
            <a:ext cx="2339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Campo principal</a:t>
            </a:r>
            <a:endParaRPr lang="pt-BR" dirty="0">
              <a:solidFill>
                <a:srgbClr val="FF0000"/>
              </a:solidFill>
            </a:endParaRPr>
          </a:p>
        </p:txBody>
      </p:sp>
      <p:grpSp>
        <p:nvGrpSpPr>
          <p:cNvPr id="5" name="Grupo 4"/>
          <p:cNvGrpSpPr/>
          <p:nvPr/>
        </p:nvGrpSpPr>
        <p:grpSpPr>
          <a:xfrm>
            <a:off x="1403648" y="764704"/>
            <a:ext cx="6336704" cy="6624736"/>
            <a:chOff x="1403648" y="764704"/>
            <a:chExt cx="6336704" cy="6624736"/>
          </a:xfrm>
        </p:grpSpPr>
        <p:sp>
          <p:nvSpPr>
            <p:cNvPr id="14" name="Elipse 13"/>
            <p:cNvSpPr/>
            <p:nvPr/>
          </p:nvSpPr>
          <p:spPr>
            <a:xfrm>
              <a:off x="4572000" y="1556792"/>
              <a:ext cx="2016224" cy="518457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Elipse 14"/>
            <p:cNvSpPr/>
            <p:nvPr/>
          </p:nvSpPr>
          <p:spPr>
            <a:xfrm>
              <a:off x="2555776" y="1556792"/>
              <a:ext cx="2016224" cy="518457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Elipse 15"/>
            <p:cNvSpPr/>
            <p:nvPr/>
          </p:nvSpPr>
          <p:spPr>
            <a:xfrm>
              <a:off x="4572000" y="2420888"/>
              <a:ext cx="2016224" cy="331236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Elipse 16"/>
            <p:cNvSpPr/>
            <p:nvPr/>
          </p:nvSpPr>
          <p:spPr>
            <a:xfrm>
              <a:off x="2555776" y="2420888"/>
              <a:ext cx="2016224" cy="331236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Elipse 18"/>
            <p:cNvSpPr/>
            <p:nvPr/>
          </p:nvSpPr>
          <p:spPr>
            <a:xfrm>
              <a:off x="1403648" y="764704"/>
              <a:ext cx="3168352" cy="662473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Elipse 19"/>
            <p:cNvSpPr/>
            <p:nvPr/>
          </p:nvSpPr>
          <p:spPr>
            <a:xfrm>
              <a:off x="4572000" y="764704"/>
              <a:ext cx="3168352" cy="662473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Seta para baixo 20"/>
            <p:cNvSpPr/>
            <p:nvPr/>
          </p:nvSpPr>
          <p:spPr>
            <a:xfrm rot="10800000" flipV="1">
              <a:off x="4355977" y="3802757"/>
              <a:ext cx="432048" cy="648072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7" name="Elipse 26"/>
          <p:cNvSpPr/>
          <p:nvPr/>
        </p:nvSpPr>
        <p:spPr>
          <a:xfrm rot="20159751">
            <a:off x="4886304" y="2020362"/>
            <a:ext cx="864096" cy="432048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Elipse 27"/>
          <p:cNvSpPr/>
          <p:nvPr/>
        </p:nvSpPr>
        <p:spPr>
          <a:xfrm rot="20159751">
            <a:off x="5039494" y="2448462"/>
            <a:ext cx="864096" cy="432048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9" name="Conector de seta reta 28"/>
          <p:cNvCxnSpPr>
            <a:stCxn id="30" idx="1"/>
          </p:cNvCxnSpPr>
          <p:nvPr/>
        </p:nvCxnSpPr>
        <p:spPr>
          <a:xfrm flipH="1">
            <a:off x="5868144" y="1442393"/>
            <a:ext cx="1382666" cy="762471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aixaDeTexto 29"/>
          <p:cNvSpPr txBox="1"/>
          <p:nvPr/>
        </p:nvSpPr>
        <p:spPr>
          <a:xfrm>
            <a:off x="7250810" y="980728"/>
            <a:ext cx="18722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rgbClr val="0000FF"/>
                </a:solidFill>
              </a:rPr>
              <a:t>Campo gerado por um corpo magnetizado</a:t>
            </a:r>
            <a:endParaRPr lang="pt-BR" dirty="0">
              <a:solidFill>
                <a:srgbClr val="0000FF"/>
              </a:solidFill>
            </a:endParaRPr>
          </a:p>
        </p:txBody>
      </p:sp>
      <p:sp>
        <p:nvSpPr>
          <p:cNvPr id="26" name="Forma livre 25"/>
          <p:cNvSpPr/>
          <p:nvPr/>
        </p:nvSpPr>
        <p:spPr>
          <a:xfrm rot="18480000">
            <a:off x="5331604" y="2145568"/>
            <a:ext cx="145976" cy="537028"/>
          </a:xfrm>
          <a:custGeom>
            <a:avLst/>
            <a:gdLst>
              <a:gd name="connsiteX0" fmla="*/ 19973 w 324773"/>
              <a:gd name="connsiteY0" fmla="*/ 0 h 537028"/>
              <a:gd name="connsiteX1" fmla="*/ 19973 w 324773"/>
              <a:gd name="connsiteY1" fmla="*/ 0 h 537028"/>
              <a:gd name="connsiteX2" fmla="*/ 194144 w 324773"/>
              <a:gd name="connsiteY2" fmla="*/ 58057 h 537028"/>
              <a:gd name="connsiteX3" fmla="*/ 223173 w 324773"/>
              <a:gd name="connsiteY3" fmla="*/ 116114 h 537028"/>
              <a:gd name="connsiteX4" fmla="*/ 281230 w 324773"/>
              <a:gd name="connsiteY4" fmla="*/ 246742 h 537028"/>
              <a:gd name="connsiteX5" fmla="*/ 295744 w 324773"/>
              <a:gd name="connsiteY5" fmla="*/ 304800 h 537028"/>
              <a:gd name="connsiteX6" fmla="*/ 324773 w 324773"/>
              <a:gd name="connsiteY6" fmla="*/ 391885 h 537028"/>
              <a:gd name="connsiteX7" fmla="*/ 281230 w 324773"/>
              <a:gd name="connsiteY7" fmla="*/ 478971 h 537028"/>
              <a:gd name="connsiteX8" fmla="*/ 194144 w 324773"/>
              <a:gd name="connsiteY8" fmla="*/ 537028 h 537028"/>
              <a:gd name="connsiteX9" fmla="*/ 121573 w 324773"/>
              <a:gd name="connsiteY9" fmla="*/ 522514 h 537028"/>
              <a:gd name="connsiteX10" fmla="*/ 78030 w 324773"/>
              <a:gd name="connsiteY10" fmla="*/ 493485 h 537028"/>
              <a:gd name="connsiteX11" fmla="*/ 49002 w 324773"/>
              <a:gd name="connsiteY11" fmla="*/ 391885 h 537028"/>
              <a:gd name="connsiteX12" fmla="*/ 19973 w 324773"/>
              <a:gd name="connsiteY12" fmla="*/ 348342 h 537028"/>
              <a:gd name="connsiteX13" fmla="*/ 5459 w 324773"/>
              <a:gd name="connsiteY13" fmla="*/ 72571 h 537028"/>
              <a:gd name="connsiteX14" fmla="*/ 19973 w 324773"/>
              <a:gd name="connsiteY14" fmla="*/ 0 h 537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24773" h="537028">
                <a:moveTo>
                  <a:pt x="19973" y="0"/>
                </a:moveTo>
                <a:lnTo>
                  <a:pt x="19973" y="0"/>
                </a:lnTo>
                <a:cubicBezTo>
                  <a:pt x="78030" y="19352"/>
                  <a:pt x="141010" y="27695"/>
                  <a:pt x="194144" y="58057"/>
                </a:cubicBezTo>
                <a:cubicBezTo>
                  <a:pt x="212930" y="68792"/>
                  <a:pt x="215137" y="96025"/>
                  <a:pt x="223173" y="116114"/>
                </a:cubicBezTo>
                <a:cubicBezTo>
                  <a:pt x="274991" y="245658"/>
                  <a:pt x="225382" y="162970"/>
                  <a:pt x="281230" y="246742"/>
                </a:cubicBezTo>
                <a:cubicBezTo>
                  <a:pt x="286068" y="266095"/>
                  <a:pt x="290012" y="285693"/>
                  <a:pt x="295744" y="304800"/>
                </a:cubicBezTo>
                <a:cubicBezTo>
                  <a:pt x="304536" y="334108"/>
                  <a:pt x="324773" y="391885"/>
                  <a:pt x="324773" y="391885"/>
                </a:cubicBezTo>
                <a:cubicBezTo>
                  <a:pt x="314420" y="422946"/>
                  <a:pt x="307712" y="455799"/>
                  <a:pt x="281230" y="478971"/>
                </a:cubicBezTo>
                <a:cubicBezTo>
                  <a:pt x="254974" y="501945"/>
                  <a:pt x="194144" y="537028"/>
                  <a:pt x="194144" y="537028"/>
                </a:cubicBezTo>
                <a:cubicBezTo>
                  <a:pt x="169954" y="532190"/>
                  <a:pt x="144672" y="531176"/>
                  <a:pt x="121573" y="522514"/>
                </a:cubicBezTo>
                <a:cubicBezTo>
                  <a:pt x="105240" y="516389"/>
                  <a:pt x="88927" y="507107"/>
                  <a:pt x="78030" y="493485"/>
                </a:cubicBezTo>
                <a:cubicBezTo>
                  <a:pt x="69340" y="482622"/>
                  <a:pt x="51409" y="397501"/>
                  <a:pt x="49002" y="391885"/>
                </a:cubicBezTo>
                <a:cubicBezTo>
                  <a:pt x="42130" y="375851"/>
                  <a:pt x="29649" y="362856"/>
                  <a:pt x="19973" y="348342"/>
                </a:cubicBezTo>
                <a:cubicBezTo>
                  <a:pt x="15135" y="256418"/>
                  <a:pt x="13793" y="164244"/>
                  <a:pt x="5459" y="72571"/>
                </a:cubicBezTo>
                <a:cubicBezTo>
                  <a:pt x="0" y="12526"/>
                  <a:pt x="17554" y="12095"/>
                  <a:pt x="19973" y="0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CaixaDeTexto 30"/>
          <p:cNvSpPr txBox="1"/>
          <p:nvPr/>
        </p:nvSpPr>
        <p:spPr>
          <a:xfrm>
            <a:off x="-7484" y="6165304"/>
            <a:ext cx="2339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0000FF"/>
                </a:solidFill>
              </a:rPr>
              <a:t>Campo </a:t>
            </a:r>
            <a:r>
              <a:rPr lang="pt-BR" dirty="0" err="1" smtClean="0">
                <a:solidFill>
                  <a:srgbClr val="0000FF"/>
                </a:solidFill>
              </a:rPr>
              <a:t>crustal</a:t>
            </a:r>
            <a:endParaRPr lang="pt-BR" dirty="0">
              <a:solidFill>
                <a:srgbClr val="0000FF"/>
              </a:solidFill>
            </a:endParaRPr>
          </a:p>
        </p:txBody>
      </p:sp>
      <p:sp>
        <p:nvSpPr>
          <p:cNvPr id="22" name="Retângulo 21"/>
          <p:cNvSpPr/>
          <p:nvPr/>
        </p:nvSpPr>
        <p:spPr>
          <a:xfrm rot="1913693">
            <a:off x="4839149" y="1905018"/>
            <a:ext cx="1118314" cy="112081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4005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71720" y="620688"/>
            <a:ext cx="1800000" cy="186956"/>
          </a:xfrm>
          <a:prstGeom prst="rect">
            <a:avLst/>
          </a:prstGeom>
          <a:solidFill>
            <a:srgbClr val="00B3D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Retângulo 31"/>
          <p:cNvSpPr/>
          <p:nvPr/>
        </p:nvSpPr>
        <p:spPr>
          <a:xfrm>
            <a:off x="84088" y="77312"/>
            <a:ext cx="1800200" cy="1365081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lipse 3"/>
          <p:cNvSpPr/>
          <p:nvPr/>
        </p:nvSpPr>
        <p:spPr>
          <a:xfrm>
            <a:off x="2584804" y="2133296"/>
            <a:ext cx="3960000" cy="3960000"/>
          </a:xfrm>
          <a:prstGeom prst="ellipse">
            <a:avLst/>
          </a:prstGeom>
          <a:solidFill>
            <a:srgbClr val="00B3D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2757686" y="2320252"/>
            <a:ext cx="3600000" cy="360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" name="Grupo 2"/>
          <p:cNvGrpSpPr/>
          <p:nvPr/>
        </p:nvGrpSpPr>
        <p:grpSpPr>
          <a:xfrm>
            <a:off x="3758602" y="3299938"/>
            <a:ext cx="1620000" cy="1620000"/>
            <a:chOff x="3758602" y="3299938"/>
            <a:chExt cx="1620000" cy="1620000"/>
          </a:xfrm>
        </p:grpSpPr>
        <p:sp>
          <p:nvSpPr>
            <p:cNvPr id="24" name="Elipse 23"/>
            <p:cNvSpPr/>
            <p:nvPr/>
          </p:nvSpPr>
          <p:spPr>
            <a:xfrm>
              <a:off x="3758602" y="3299938"/>
              <a:ext cx="1620000" cy="1620000"/>
            </a:xfrm>
            <a:prstGeom prst="ellipse">
              <a:avLst/>
            </a:prstGeom>
            <a:solidFill>
              <a:srgbClr val="EF352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Elipse 24"/>
            <p:cNvSpPr/>
            <p:nvPr/>
          </p:nvSpPr>
          <p:spPr>
            <a:xfrm>
              <a:off x="4149146" y="3697638"/>
              <a:ext cx="831316" cy="83131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8" name="CaixaDeTexto 17"/>
          <p:cNvSpPr txBox="1"/>
          <p:nvPr/>
        </p:nvSpPr>
        <p:spPr>
          <a:xfrm>
            <a:off x="0" y="6473072"/>
            <a:ext cx="2339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Campo principal</a:t>
            </a:r>
            <a:endParaRPr lang="pt-BR" dirty="0">
              <a:solidFill>
                <a:srgbClr val="FF0000"/>
              </a:solidFill>
            </a:endParaRPr>
          </a:p>
        </p:txBody>
      </p:sp>
      <p:grpSp>
        <p:nvGrpSpPr>
          <p:cNvPr id="5" name="Grupo 4"/>
          <p:cNvGrpSpPr/>
          <p:nvPr/>
        </p:nvGrpSpPr>
        <p:grpSpPr>
          <a:xfrm>
            <a:off x="1403648" y="764704"/>
            <a:ext cx="6336704" cy="6624736"/>
            <a:chOff x="1403648" y="764704"/>
            <a:chExt cx="6336704" cy="6624736"/>
          </a:xfrm>
        </p:grpSpPr>
        <p:sp>
          <p:nvSpPr>
            <p:cNvPr id="14" name="Elipse 13"/>
            <p:cNvSpPr/>
            <p:nvPr/>
          </p:nvSpPr>
          <p:spPr>
            <a:xfrm>
              <a:off x="4572000" y="1556792"/>
              <a:ext cx="2016224" cy="518457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Elipse 14"/>
            <p:cNvSpPr/>
            <p:nvPr/>
          </p:nvSpPr>
          <p:spPr>
            <a:xfrm>
              <a:off x="2555776" y="1556792"/>
              <a:ext cx="2016224" cy="518457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Elipse 15"/>
            <p:cNvSpPr/>
            <p:nvPr/>
          </p:nvSpPr>
          <p:spPr>
            <a:xfrm>
              <a:off x="4572000" y="2420888"/>
              <a:ext cx="2016224" cy="331236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Elipse 16"/>
            <p:cNvSpPr/>
            <p:nvPr/>
          </p:nvSpPr>
          <p:spPr>
            <a:xfrm>
              <a:off x="2555776" y="2420888"/>
              <a:ext cx="2016224" cy="331236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Elipse 18"/>
            <p:cNvSpPr/>
            <p:nvPr/>
          </p:nvSpPr>
          <p:spPr>
            <a:xfrm>
              <a:off x="1403648" y="764704"/>
              <a:ext cx="3168352" cy="662473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Elipse 19"/>
            <p:cNvSpPr/>
            <p:nvPr/>
          </p:nvSpPr>
          <p:spPr>
            <a:xfrm>
              <a:off x="4572000" y="764704"/>
              <a:ext cx="3168352" cy="662473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Seta para baixo 20"/>
            <p:cNvSpPr/>
            <p:nvPr/>
          </p:nvSpPr>
          <p:spPr>
            <a:xfrm rot="10800000" flipV="1">
              <a:off x="4355977" y="3802757"/>
              <a:ext cx="432048" cy="648072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7" name="Elipse 26"/>
          <p:cNvSpPr/>
          <p:nvPr/>
        </p:nvSpPr>
        <p:spPr>
          <a:xfrm rot="20159751">
            <a:off x="4886304" y="2020362"/>
            <a:ext cx="864096" cy="432048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Elipse 27"/>
          <p:cNvSpPr/>
          <p:nvPr/>
        </p:nvSpPr>
        <p:spPr>
          <a:xfrm rot="20159751">
            <a:off x="5039494" y="2448462"/>
            <a:ext cx="864096" cy="432048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9" name="Conector de seta reta 28"/>
          <p:cNvCxnSpPr>
            <a:stCxn id="30" idx="1"/>
          </p:cNvCxnSpPr>
          <p:nvPr/>
        </p:nvCxnSpPr>
        <p:spPr>
          <a:xfrm flipH="1">
            <a:off x="5868144" y="1442393"/>
            <a:ext cx="1382666" cy="762471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aixaDeTexto 29"/>
          <p:cNvSpPr txBox="1"/>
          <p:nvPr/>
        </p:nvSpPr>
        <p:spPr>
          <a:xfrm>
            <a:off x="7250810" y="980728"/>
            <a:ext cx="18722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rgbClr val="0000FF"/>
                </a:solidFill>
              </a:rPr>
              <a:t>Campo gerado por um corpo magnetizado</a:t>
            </a:r>
            <a:endParaRPr lang="pt-BR" dirty="0">
              <a:solidFill>
                <a:srgbClr val="0000FF"/>
              </a:solidFill>
            </a:endParaRPr>
          </a:p>
        </p:txBody>
      </p:sp>
      <p:sp>
        <p:nvSpPr>
          <p:cNvPr id="26" name="Forma livre 25"/>
          <p:cNvSpPr/>
          <p:nvPr/>
        </p:nvSpPr>
        <p:spPr>
          <a:xfrm rot="18480000">
            <a:off x="5331604" y="2145568"/>
            <a:ext cx="145976" cy="537028"/>
          </a:xfrm>
          <a:custGeom>
            <a:avLst/>
            <a:gdLst>
              <a:gd name="connsiteX0" fmla="*/ 19973 w 324773"/>
              <a:gd name="connsiteY0" fmla="*/ 0 h 537028"/>
              <a:gd name="connsiteX1" fmla="*/ 19973 w 324773"/>
              <a:gd name="connsiteY1" fmla="*/ 0 h 537028"/>
              <a:gd name="connsiteX2" fmla="*/ 194144 w 324773"/>
              <a:gd name="connsiteY2" fmla="*/ 58057 h 537028"/>
              <a:gd name="connsiteX3" fmla="*/ 223173 w 324773"/>
              <a:gd name="connsiteY3" fmla="*/ 116114 h 537028"/>
              <a:gd name="connsiteX4" fmla="*/ 281230 w 324773"/>
              <a:gd name="connsiteY4" fmla="*/ 246742 h 537028"/>
              <a:gd name="connsiteX5" fmla="*/ 295744 w 324773"/>
              <a:gd name="connsiteY5" fmla="*/ 304800 h 537028"/>
              <a:gd name="connsiteX6" fmla="*/ 324773 w 324773"/>
              <a:gd name="connsiteY6" fmla="*/ 391885 h 537028"/>
              <a:gd name="connsiteX7" fmla="*/ 281230 w 324773"/>
              <a:gd name="connsiteY7" fmla="*/ 478971 h 537028"/>
              <a:gd name="connsiteX8" fmla="*/ 194144 w 324773"/>
              <a:gd name="connsiteY8" fmla="*/ 537028 h 537028"/>
              <a:gd name="connsiteX9" fmla="*/ 121573 w 324773"/>
              <a:gd name="connsiteY9" fmla="*/ 522514 h 537028"/>
              <a:gd name="connsiteX10" fmla="*/ 78030 w 324773"/>
              <a:gd name="connsiteY10" fmla="*/ 493485 h 537028"/>
              <a:gd name="connsiteX11" fmla="*/ 49002 w 324773"/>
              <a:gd name="connsiteY11" fmla="*/ 391885 h 537028"/>
              <a:gd name="connsiteX12" fmla="*/ 19973 w 324773"/>
              <a:gd name="connsiteY12" fmla="*/ 348342 h 537028"/>
              <a:gd name="connsiteX13" fmla="*/ 5459 w 324773"/>
              <a:gd name="connsiteY13" fmla="*/ 72571 h 537028"/>
              <a:gd name="connsiteX14" fmla="*/ 19973 w 324773"/>
              <a:gd name="connsiteY14" fmla="*/ 0 h 537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24773" h="537028">
                <a:moveTo>
                  <a:pt x="19973" y="0"/>
                </a:moveTo>
                <a:lnTo>
                  <a:pt x="19973" y="0"/>
                </a:lnTo>
                <a:cubicBezTo>
                  <a:pt x="78030" y="19352"/>
                  <a:pt x="141010" y="27695"/>
                  <a:pt x="194144" y="58057"/>
                </a:cubicBezTo>
                <a:cubicBezTo>
                  <a:pt x="212930" y="68792"/>
                  <a:pt x="215137" y="96025"/>
                  <a:pt x="223173" y="116114"/>
                </a:cubicBezTo>
                <a:cubicBezTo>
                  <a:pt x="274991" y="245658"/>
                  <a:pt x="225382" y="162970"/>
                  <a:pt x="281230" y="246742"/>
                </a:cubicBezTo>
                <a:cubicBezTo>
                  <a:pt x="286068" y="266095"/>
                  <a:pt x="290012" y="285693"/>
                  <a:pt x="295744" y="304800"/>
                </a:cubicBezTo>
                <a:cubicBezTo>
                  <a:pt x="304536" y="334108"/>
                  <a:pt x="324773" y="391885"/>
                  <a:pt x="324773" y="391885"/>
                </a:cubicBezTo>
                <a:cubicBezTo>
                  <a:pt x="314420" y="422946"/>
                  <a:pt x="307712" y="455799"/>
                  <a:pt x="281230" y="478971"/>
                </a:cubicBezTo>
                <a:cubicBezTo>
                  <a:pt x="254974" y="501945"/>
                  <a:pt x="194144" y="537028"/>
                  <a:pt x="194144" y="537028"/>
                </a:cubicBezTo>
                <a:cubicBezTo>
                  <a:pt x="169954" y="532190"/>
                  <a:pt x="144672" y="531176"/>
                  <a:pt x="121573" y="522514"/>
                </a:cubicBezTo>
                <a:cubicBezTo>
                  <a:pt x="105240" y="516389"/>
                  <a:pt x="88927" y="507107"/>
                  <a:pt x="78030" y="493485"/>
                </a:cubicBezTo>
                <a:cubicBezTo>
                  <a:pt x="69340" y="482622"/>
                  <a:pt x="51409" y="397501"/>
                  <a:pt x="49002" y="391885"/>
                </a:cubicBezTo>
                <a:cubicBezTo>
                  <a:pt x="42130" y="375851"/>
                  <a:pt x="29649" y="362856"/>
                  <a:pt x="19973" y="348342"/>
                </a:cubicBezTo>
                <a:cubicBezTo>
                  <a:pt x="15135" y="256418"/>
                  <a:pt x="13793" y="164244"/>
                  <a:pt x="5459" y="72571"/>
                </a:cubicBezTo>
                <a:cubicBezTo>
                  <a:pt x="0" y="12526"/>
                  <a:pt x="17554" y="12095"/>
                  <a:pt x="19973" y="0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CaixaDeTexto 30"/>
          <p:cNvSpPr txBox="1"/>
          <p:nvPr/>
        </p:nvSpPr>
        <p:spPr>
          <a:xfrm>
            <a:off x="-7484" y="6165304"/>
            <a:ext cx="2339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0000FF"/>
                </a:solidFill>
              </a:rPr>
              <a:t>Campo </a:t>
            </a:r>
            <a:r>
              <a:rPr lang="pt-BR" dirty="0" err="1" smtClean="0">
                <a:solidFill>
                  <a:srgbClr val="0000FF"/>
                </a:solidFill>
              </a:rPr>
              <a:t>crustal</a:t>
            </a:r>
            <a:endParaRPr lang="pt-BR" dirty="0">
              <a:solidFill>
                <a:srgbClr val="0000FF"/>
              </a:solidFill>
            </a:endParaRPr>
          </a:p>
        </p:txBody>
      </p:sp>
      <p:sp>
        <p:nvSpPr>
          <p:cNvPr id="33" name="Retângulo 32"/>
          <p:cNvSpPr/>
          <p:nvPr/>
        </p:nvSpPr>
        <p:spPr>
          <a:xfrm rot="1913693">
            <a:off x="4839149" y="1905018"/>
            <a:ext cx="1118314" cy="112081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Forma livre 45"/>
          <p:cNvSpPr>
            <a:spLocks noChangeAspect="1"/>
          </p:cNvSpPr>
          <p:nvPr/>
        </p:nvSpPr>
        <p:spPr>
          <a:xfrm rot="16440000">
            <a:off x="903726" y="521354"/>
            <a:ext cx="135435" cy="386127"/>
          </a:xfrm>
          <a:custGeom>
            <a:avLst/>
            <a:gdLst>
              <a:gd name="connsiteX0" fmla="*/ 19973 w 324773"/>
              <a:gd name="connsiteY0" fmla="*/ 0 h 537028"/>
              <a:gd name="connsiteX1" fmla="*/ 19973 w 324773"/>
              <a:gd name="connsiteY1" fmla="*/ 0 h 537028"/>
              <a:gd name="connsiteX2" fmla="*/ 194144 w 324773"/>
              <a:gd name="connsiteY2" fmla="*/ 58057 h 537028"/>
              <a:gd name="connsiteX3" fmla="*/ 223173 w 324773"/>
              <a:gd name="connsiteY3" fmla="*/ 116114 h 537028"/>
              <a:gd name="connsiteX4" fmla="*/ 281230 w 324773"/>
              <a:gd name="connsiteY4" fmla="*/ 246742 h 537028"/>
              <a:gd name="connsiteX5" fmla="*/ 295744 w 324773"/>
              <a:gd name="connsiteY5" fmla="*/ 304800 h 537028"/>
              <a:gd name="connsiteX6" fmla="*/ 324773 w 324773"/>
              <a:gd name="connsiteY6" fmla="*/ 391885 h 537028"/>
              <a:gd name="connsiteX7" fmla="*/ 281230 w 324773"/>
              <a:gd name="connsiteY7" fmla="*/ 478971 h 537028"/>
              <a:gd name="connsiteX8" fmla="*/ 194144 w 324773"/>
              <a:gd name="connsiteY8" fmla="*/ 537028 h 537028"/>
              <a:gd name="connsiteX9" fmla="*/ 121573 w 324773"/>
              <a:gd name="connsiteY9" fmla="*/ 522514 h 537028"/>
              <a:gd name="connsiteX10" fmla="*/ 78030 w 324773"/>
              <a:gd name="connsiteY10" fmla="*/ 493485 h 537028"/>
              <a:gd name="connsiteX11" fmla="*/ 49002 w 324773"/>
              <a:gd name="connsiteY11" fmla="*/ 391885 h 537028"/>
              <a:gd name="connsiteX12" fmla="*/ 19973 w 324773"/>
              <a:gd name="connsiteY12" fmla="*/ 348342 h 537028"/>
              <a:gd name="connsiteX13" fmla="*/ 5459 w 324773"/>
              <a:gd name="connsiteY13" fmla="*/ 72571 h 537028"/>
              <a:gd name="connsiteX14" fmla="*/ 19973 w 324773"/>
              <a:gd name="connsiteY14" fmla="*/ 0 h 537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24773" h="537028">
                <a:moveTo>
                  <a:pt x="19973" y="0"/>
                </a:moveTo>
                <a:lnTo>
                  <a:pt x="19973" y="0"/>
                </a:lnTo>
                <a:cubicBezTo>
                  <a:pt x="78030" y="19352"/>
                  <a:pt x="141010" y="27695"/>
                  <a:pt x="194144" y="58057"/>
                </a:cubicBezTo>
                <a:cubicBezTo>
                  <a:pt x="212930" y="68792"/>
                  <a:pt x="215137" y="96025"/>
                  <a:pt x="223173" y="116114"/>
                </a:cubicBezTo>
                <a:cubicBezTo>
                  <a:pt x="274991" y="245658"/>
                  <a:pt x="225382" y="162970"/>
                  <a:pt x="281230" y="246742"/>
                </a:cubicBezTo>
                <a:cubicBezTo>
                  <a:pt x="286068" y="266095"/>
                  <a:pt x="290012" y="285693"/>
                  <a:pt x="295744" y="304800"/>
                </a:cubicBezTo>
                <a:cubicBezTo>
                  <a:pt x="304536" y="334108"/>
                  <a:pt x="324773" y="391885"/>
                  <a:pt x="324773" y="391885"/>
                </a:cubicBezTo>
                <a:cubicBezTo>
                  <a:pt x="314420" y="422946"/>
                  <a:pt x="307712" y="455799"/>
                  <a:pt x="281230" y="478971"/>
                </a:cubicBezTo>
                <a:cubicBezTo>
                  <a:pt x="254974" y="501945"/>
                  <a:pt x="194144" y="537028"/>
                  <a:pt x="194144" y="537028"/>
                </a:cubicBezTo>
                <a:cubicBezTo>
                  <a:pt x="169954" y="532190"/>
                  <a:pt x="144672" y="531176"/>
                  <a:pt x="121573" y="522514"/>
                </a:cubicBezTo>
                <a:cubicBezTo>
                  <a:pt x="105240" y="516389"/>
                  <a:pt x="88927" y="507107"/>
                  <a:pt x="78030" y="493485"/>
                </a:cubicBezTo>
                <a:cubicBezTo>
                  <a:pt x="69340" y="482622"/>
                  <a:pt x="51409" y="397501"/>
                  <a:pt x="49002" y="391885"/>
                </a:cubicBezTo>
                <a:cubicBezTo>
                  <a:pt x="42130" y="375851"/>
                  <a:pt x="29649" y="362856"/>
                  <a:pt x="19973" y="348342"/>
                </a:cubicBezTo>
                <a:cubicBezTo>
                  <a:pt x="15135" y="256418"/>
                  <a:pt x="13793" y="164244"/>
                  <a:pt x="5459" y="72571"/>
                </a:cubicBezTo>
                <a:cubicBezTo>
                  <a:pt x="0" y="12526"/>
                  <a:pt x="17554" y="12095"/>
                  <a:pt x="19973" y="0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1878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71720" y="620688"/>
            <a:ext cx="1800000" cy="186956"/>
          </a:xfrm>
          <a:prstGeom prst="rect">
            <a:avLst/>
          </a:prstGeom>
          <a:solidFill>
            <a:srgbClr val="00B3D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Retângulo 31"/>
          <p:cNvSpPr/>
          <p:nvPr/>
        </p:nvSpPr>
        <p:spPr>
          <a:xfrm>
            <a:off x="84088" y="77312"/>
            <a:ext cx="1800200" cy="1365081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lipse 3"/>
          <p:cNvSpPr/>
          <p:nvPr/>
        </p:nvSpPr>
        <p:spPr>
          <a:xfrm>
            <a:off x="2584804" y="2133296"/>
            <a:ext cx="3960000" cy="3960000"/>
          </a:xfrm>
          <a:prstGeom prst="ellipse">
            <a:avLst/>
          </a:prstGeom>
          <a:solidFill>
            <a:srgbClr val="00B3D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2757686" y="2320252"/>
            <a:ext cx="3600000" cy="360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" name="Grupo 2"/>
          <p:cNvGrpSpPr/>
          <p:nvPr/>
        </p:nvGrpSpPr>
        <p:grpSpPr>
          <a:xfrm>
            <a:off x="3758602" y="3299938"/>
            <a:ext cx="1620000" cy="1620000"/>
            <a:chOff x="3758602" y="3299938"/>
            <a:chExt cx="1620000" cy="1620000"/>
          </a:xfrm>
        </p:grpSpPr>
        <p:sp>
          <p:nvSpPr>
            <p:cNvPr id="24" name="Elipse 23"/>
            <p:cNvSpPr/>
            <p:nvPr/>
          </p:nvSpPr>
          <p:spPr>
            <a:xfrm>
              <a:off x="3758602" y="3299938"/>
              <a:ext cx="1620000" cy="1620000"/>
            </a:xfrm>
            <a:prstGeom prst="ellipse">
              <a:avLst/>
            </a:prstGeom>
            <a:solidFill>
              <a:srgbClr val="EF352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Elipse 24"/>
            <p:cNvSpPr/>
            <p:nvPr/>
          </p:nvSpPr>
          <p:spPr>
            <a:xfrm>
              <a:off x="4149146" y="3697638"/>
              <a:ext cx="831316" cy="83131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8" name="CaixaDeTexto 17"/>
          <p:cNvSpPr txBox="1"/>
          <p:nvPr/>
        </p:nvSpPr>
        <p:spPr>
          <a:xfrm>
            <a:off x="0" y="6473072"/>
            <a:ext cx="2339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Campo principal</a:t>
            </a:r>
            <a:endParaRPr lang="pt-BR" dirty="0">
              <a:solidFill>
                <a:srgbClr val="FF0000"/>
              </a:solidFill>
            </a:endParaRPr>
          </a:p>
        </p:txBody>
      </p:sp>
      <p:grpSp>
        <p:nvGrpSpPr>
          <p:cNvPr id="5" name="Grupo 4"/>
          <p:cNvGrpSpPr/>
          <p:nvPr/>
        </p:nvGrpSpPr>
        <p:grpSpPr>
          <a:xfrm>
            <a:off x="1403648" y="764704"/>
            <a:ext cx="6336704" cy="6624736"/>
            <a:chOff x="1403648" y="764704"/>
            <a:chExt cx="6336704" cy="6624736"/>
          </a:xfrm>
        </p:grpSpPr>
        <p:sp>
          <p:nvSpPr>
            <p:cNvPr id="14" name="Elipse 13"/>
            <p:cNvSpPr/>
            <p:nvPr/>
          </p:nvSpPr>
          <p:spPr>
            <a:xfrm>
              <a:off x="4572000" y="1556792"/>
              <a:ext cx="2016224" cy="518457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Elipse 14"/>
            <p:cNvSpPr/>
            <p:nvPr/>
          </p:nvSpPr>
          <p:spPr>
            <a:xfrm>
              <a:off x="2555776" y="1556792"/>
              <a:ext cx="2016224" cy="518457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Elipse 15"/>
            <p:cNvSpPr/>
            <p:nvPr/>
          </p:nvSpPr>
          <p:spPr>
            <a:xfrm>
              <a:off x="4572000" y="2420888"/>
              <a:ext cx="2016224" cy="331236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Elipse 16"/>
            <p:cNvSpPr/>
            <p:nvPr/>
          </p:nvSpPr>
          <p:spPr>
            <a:xfrm>
              <a:off x="2555776" y="2420888"/>
              <a:ext cx="2016224" cy="331236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Elipse 18"/>
            <p:cNvSpPr/>
            <p:nvPr/>
          </p:nvSpPr>
          <p:spPr>
            <a:xfrm>
              <a:off x="1403648" y="764704"/>
              <a:ext cx="3168352" cy="662473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Elipse 19"/>
            <p:cNvSpPr/>
            <p:nvPr/>
          </p:nvSpPr>
          <p:spPr>
            <a:xfrm>
              <a:off x="4572000" y="764704"/>
              <a:ext cx="3168352" cy="662473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Seta para baixo 20"/>
            <p:cNvSpPr/>
            <p:nvPr/>
          </p:nvSpPr>
          <p:spPr>
            <a:xfrm rot="10800000" flipV="1">
              <a:off x="4355977" y="3802757"/>
              <a:ext cx="432048" cy="648072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7" name="Elipse 26"/>
          <p:cNvSpPr/>
          <p:nvPr/>
        </p:nvSpPr>
        <p:spPr>
          <a:xfrm rot="20159751">
            <a:off x="4886304" y="2020362"/>
            <a:ext cx="864096" cy="432048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Elipse 27"/>
          <p:cNvSpPr/>
          <p:nvPr/>
        </p:nvSpPr>
        <p:spPr>
          <a:xfrm rot="20159751">
            <a:off x="5039494" y="2448462"/>
            <a:ext cx="864096" cy="432048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9" name="Conector de seta reta 28"/>
          <p:cNvCxnSpPr>
            <a:stCxn id="30" idx="1"/>
          </p:cNvCxnSpPr>
          <p:nvPr/>
        </p:nvCxnSpPr>
        <p:spPr>
          <a:xfrm flipH="1">
            <a:off x="5868144" y="1442393"/>
            <a:ext cx="1382666" cy="762471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aixaDeTexto 29"/>
          <p:cNvSpPr txBox="1"/>
          <p:nvPr/>
        </p:nvSpPr>
        <p:spPr>
          <a:xfrm>
            <a:off x="7250810" y="980728"/>
            <a:ext cx="18722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rgbClr val="0000FF"/>
                </a:solidFill>
              </a:rPr>
              <a:t>Campo gerado por um corpo magnetizado</a:t>
            </a:r>
            <a:endParaRPr lang="pt-BR" dirty="0">
              <a:solidFill>
                <a:srgbClr val="0000FF"/>
              </a:solidFill>
            </a:endParaRPr>
          </a:p>
        </p:txBody>
      </p:sp>
      <p:sp>
        <p:nvSpPr>
          <p:cNvPr id="26" name="Forma livre 25"/>
          <p:cNvSpPr/>
          <p:nvPr/>
        </p:nvSpPr>
        <p:spPr>
          <a:xfrm rot="18480000">
            <a:off x="5331604" y="2145568"/>
            <a:ext cx="145976" cy="537028"/>
          </a:xfrm>
          <a:custGeom>
            <a:avLst/>
            <a:gdLst>
              <a:gd name="connsiteX0" fmla="*/ 19973 w 324773"/>
              <a:gd name="connsiteY0" fmla="*/ 0 h 537028"/>
              <a:gd name="connsiteX1" fmla="*/ 19973 w 324773"/>
              <a:gd name="connsiteY1" fmla="*/ 0 h 537028"/>
              <a:gd name="connsiteX2" fmla="*/ 194144 w 324773"/>
              <a:gd name="connsiteY2" fmla="*/ 58057 h 537028"/>
              <a:gd name="connsiteX3" fmla="*/ 223173 w 324773"/>
              <a:gd name="connsiteY3" fmla="*/ 116114 h 537028"/>
              <a:gd name="connsiteX4" fmla="*/ 281230 w 324773"/>
              <a:gd name="connsiteY4" fmla="*/ 246742 h 537028"/>
              <a:gd name="connsiteX5" fmla="*/ 295744 w 324773"/>
              <a:gd name="connsiteY5" fmla="*/ 304800 h 537028"/>
              <a:gd name="connsiteX6" fmla="*/ 324773 w 324773"/>
              <a:gd name="connsiteY6" fmla="*/ 391885 h 537028"/>
              <a:gd name="connsiteX7" fmla="*/ 281230 w 324773"/>
              <a:gd name="connsiteY7" fmla="*/ 478971 h 537028"/>
              <a:gd name="connsiteX8" fmla="*/ 194144 w 324773"/>
              <a:gd name="connsiteY8" fmla="*/ 537028 h 537028"/>
              <a:gd name="connsiteX9" fmla="*/ 121573 w 324773"/>
              <a:gd name="connsiteY9" fmla="*/ 522514 h 537028"/>
              <a:gd name="connsiteX10" fmla="*/ 78030 w 324773"/>
              <a:gd name="connsiteY10" fmla="*/ 493485 h 537028"/>
              <a:gd name="connsiteX11" fmla="*/ 49002 w 324773"/>
              <a:gd name="connsiteY11" fmla="*/ 391885 h 537028"/>
              <a:gd name="connsiteX12" fmla="*/ 19973 w 324773"/>
              <a:gd name="connsiteY12" fmla="*/ 348342 h 537028"/>
              <a:gd name="connsiteX13" fmla="*/ 5459 w 324773"/>
              <a:gd name="connsiteY13" fmla="*/ 72571 h 537028"/>
              <a:gd name="connsiteX14" fmla="*/ 19973 w 324773"/>
              <a:gd name="connsiteY14" fmla="*/ 0 h 537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24773" h="537028">
                <a:moveTo>
                  <a:pt x="19973" y="0"/>
                </a:moveTo>
                <a:lnTo>
                  <a:pt x="19973" y="0"/>
                </a:lnTo>
                <a:cubicBezTo>
                  <a:pt x="78030" y="19352"/>
                  <a:pt x="141010" y="27695"/>
                  <a:pt x="194144" y="58057"/>
                </a:cubicBezTo>
                <a:cubicBezTo>
                  <a:pt x="212930" y="68792"/>
                  <a:pt x="215137" y="96025"/>
                  <a:pt x="223173" y="116114"/>
                </a:cubicBezTo>
                <a:cubicBezTo>
                  <a:pt x="274991" y="245658"/>
                  <a:pt x="225382" y="162970"/>
                  <a:pt x="281230" y="246742"/>
                </a:cubicBezTo>
                <a:cubicBezTo>
                  <a:pt x="286068" y="266095"/>
                  <a:pt x="290012" y="285693"/>
                  <a:pt x="295744" y="304800"/>
                </a:cubicBezTo>
                <a:cubicBezTo>
                  <a:pt x="304536" y="334108"/>
                  <a:pt x="324773" y="391885"/>
                  <a:pt x="324773" y="391885"/>
                </a:cubicBezTo>
                <a:cubicBezTo>
                  <a:pt x="314420" y="422946"/>
                  <a:pt x="307712" y="455799"/>
                  <a:pt x="281230" y="478971"/>
                </a:cubicBezTo>
                <a:cubicBezTo>
                  <a:pt x="254974" y="501945"/>
                  <a:pt x="194144" y="537028"/>
                  <a:pt x="194144" y="537028"/>
                </a:cubicBezTo>
                <a:cubicBezTo>
                  <a:pt x="169954" y="532190"/>
                  <a:pt x="144672" y="531176"/>
                  <a:pt x="121573" y="522514"/>
                </a:cubicBezTo>
                <a:cubicBezTo>
                  <a:pt x="105240" y="516389"/>
                  <a:pt x="88927" y="507107"/>
                  <a:pt x="78030" y="493485"/>
                </a:cubicBezTo>
                <a:cubicBezTo>
                  <a:pt x="69340" y="482622"/>
                  <a:pt x="51409" y="397501"/>
                  <a:pt x="49002" y="391885"/>
                </a:cubicBezTo>
                <a:cubicBezTo>
                  <a:pt x="42130" y="375851"/>
                  <a:pt x="29649" y="362856"/>
                  <a:pt x="19973" y="348342"/>
                </a:cubicBezTo>
                <a:cubicBezTo>
                  <a:pt x="15135" y="256418"/>
                  <a:pt x="13793" y="164244"/>
                  <a:pt x="5459" y="72571"/>
                </a:cubicBezTo>
                <a:cubicBezTo>
                  <a:pt x="0" y="12526"/>
                  <a:pt x="17554" y="12095"/>
                  <a:pt x="19973" y="0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CaixaDeTexto 30"/>
          <p:cNvSpPr txBox="1"/>
          <p:nvPr/>
        </p:nvSpPr>
        <p:spPr>
          <a:xfrm>
            <a:off x="-7484" y="6165304"/>
            <a:ext cx="2339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0000FF"/>
                </a:solidFill>
              </a:rPr>
              <a:t>Campo </a:t>
            </a:r>
            <a:r>
              <a:rPr lang="pt-BR" dirty="0" err="1" smtClean="0">
                <a:solidFill>
                  <a:srgbClr val="0000FF"/>
                </a:solidFill>
              </a:rPr>
              <a:t>crustal</a:t>
            </a:r>
            <a:endParaRPr lang="pt-BR" dirty="0">
              <a:solidFill>
                <a:srgbClr val="0000FF"/>
              </a:solidFill>
            </a:endParaRPr>
          </a:p>
        </p:txBody>
      </p:sp>
      <p:sp>
        <p:nvSpPr>
          <p:cNvPr id="33" name="Retângulo 32"/>
          <p:cNvSpPr/>
          <p:nvPr/>
        </p:nvSpPr>
        <p:spPr>
          <a:xfrm rot="1913693">
            <a:off x="4839149" y="1905018"/>
            <a:ext cx="1118314" cy="112081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3" name="Conector de seta reta 42"/>
          <p:cNvCxnSpPr/>
          <p:nvPr/>
        </p:nvCxnSpPr>
        <p:spPr>
          <a:xfrm rot="1200000" flipH="1">
            <a:off x="277029" y="139650"/>
            <a:ext cx="0" cy="57024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de seta reta 43"/>
          <p:cNvCxnSpPr/>
          <p:nvPr/>
        </p:nvCxnSpPr>
        <p:spPr>
          <a:xfrm rot="1200000" flipH="1">
            <a:off x="637069" y="233568"/>
            <a:ext cx="0" cy="57024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de seta reta 48"/>
          <p:cNvCxnSpPr/>
          <p:nvPr/>
        </p:nvCxnSpPr>
        <p:spPr>
          <a:xfrm rot="1200000" flipH="1">
            <a:off x="1288946" y="513168"/>
            <a:ext cx="0" cy="57024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de seta reta 49"/>
          <p:cNvCxnSpPr/>
          <p:nvPr/>
        </p:nvCxnSpPr>
        <p:spPr>
          <a:xfrm rot="1200000" flipH="1">
            <a:off x="1386463" y="806060"/>
            <a:ext cx="0" cy="57024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de seta reta 50"/>
          <p:cNvCxnSpPr/>
          <p:nvPr/>
        </p:nvCxnSpPr>
        <p:spPr>
          <a:xfrm rot="1200000" flipH="1">
            <a:off x="1645182" y="806059"/>
            <a:ext cx="0" cy="57024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de seta reta 51"/>
          <p:cNvCxnSpPr/>
          <p:nvPr/>
        </p:nvCxnSpPr>
        <p:spPr>
          <a:xfrm rot="1200000" flipH="1">
            <a:off x="1645181" y="211658"/>
            <a:ext cx="0" cy="57024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de seta reta 52"/>
          <p:cNvCxnSpPr/>
          <p:nvPr/>
        </p:nvCxnSpPr>
        <p:spPr>
          <a:xfrm rot="1200000" flipH="1">
            <a:off x="326896" y="407576"/>
            <a:ext cx="0" cy="57024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de seta reta 53"/>
          <p:cNvCxnSpPr/>
          <p:nvPr/>
        </p:nvCxnSpPr>
        <p:spPr>
          <a:xfrm rot="1200000" flipH="1">
            <a:off x="565809" y="806062"/>
            <a:ext cx="0" cy="57024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de seta reta 54"/>
          <p:cNvCxnSpPr/>
          <p:nvPr/>
        </p:nvCxnSpPr>
        <p:spPr>
          <a:xfrm rot="1200000" flipH="1">
            <a:off x="331912" y="827901"/>
            <a:ext cx="0" cy="57024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Forma livre 55"/>
          <p:cNvSpPr>
            <a:spLocks noChangeAspect="1"/>
          </p:cNvSpPr>
          <p:nvPr/>
        </p:nvSpPr>
        <p:spPr>
          <a:xfrm rot="16440000">
            <a:off x="903726" y="521354"/>
            <a:ext cx="135435" cy="386127"/>
          </a:xfrm>
          <a:custGeom>
            <a:avLst/>
            <a:gdLst>
              <a:gd name="connsiteX0" fmla="*/ 19973 w 324773"/>
              <a:gd name="connsiteY0" fmla="*/ 0 h 537028"/>
              <a:gd name="connsiteX1" fmla="*/ 19973 w 324773"/>
              <a:gd name="connsiteY1" fmla="*/ 0 h 537028"/>
              <a:gd name="connsiteX2" fmla="*/ 194144 w 324773"/>
              <a:gd name="connsiteY2" fmla="*/ 58057 h 537028"/>
              <a:gd name="connsiteX3" fmla="*/ 223173 w 324773"/>
              <a:gd name="connsiteY3" fmla="*/ 116114 h 537028"/>
              <a:gd name="connsiteX4" fmla="*/ 281230 w 324773"/>
              <a:gd name="connsiteY4" fmla="*/ 246742 h 537028"/>
              <a:gd name="connsiteX5" fmla="*/ 295744 w 324773"/>
              <a:gd name="connsiteY5" fmla="*/ 304800 h 537028"/>
              <a:gd name="connsiteX6" fmla="*/ 324773 w 324773"/>
              <a:gd name="connsiteY6" fmla="*/ 391885 h 537028"/>
              <a:gd name="connsiteX7" fmla="*/ 281230 w 324773"/>
              <a:gd name="connsiteY7" fmla="*/ 478971 h 537028"/>
              <a:gd name="connsiteX8" fmla="*/ 194144 w 324773"/>
              <a:gd name="connsiteY8" fmla="*/ 537028 h 537028"/>
              <a:gd name="connsiteX9" fmla="*/ 121573 w 324773"/>
              <a:gd name="connsiteY9" fmla="*/ 522514 h 537028"/>
              <a:gd name="connsiteX10" fmla="*/ 78030 w 324773"/>
              <a:gd name="connsiteY10" fmla="*/ 493485 h 537028"/>
              <a:gd name="connsiteX11" fmla="*/ 49002 w 324773"/>
              <a:gd name="connsiteY11" fmla="*/ 391885 h 537028"/>
              <a:gd name="connsiteX12" fmla="*/ 19973 w 324773"/>
              <a:gd name="connsiteY12" fmla="*/ 348342 h 537028"/>
              <a:gd name="connsiteX13" fmla="*/ 5459 w 324773"/>
              <a:gd name="connsiteY13" fmla="*/ 72571 h 537028"/>
              <a:gd name="connsiteX14" fmla="*/ 19973 w 324773"/>
              <a:gd name="connsiteY14" fmla="*/ 0 h 537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24773" h="537028">
                <a:moveTo>
                  <a:pt x="19973" y="0"/>
                </a:moveTo>
                <a:lnTo>
                  <a:pt x="19973" y="0"/>
                </a:lnTo>
                <a:cubicBezTo>
                  <a:pt x="78030" y="19352"/>
                  <a:pt x="141010" y="27695"/>
                  <a:pt x="194144" y="58057"/>
                </a:cubicBezTo>
                <a:cubicBezTo>
                  <a:pt x="212930" y="68792"/>
                  <a:pt x="215137" y="96025"/>
                  <a:pt x="223173" y="116114"/>
                </a:cubicBezTo>
                <a:cubicBezTo>
                  <a:pt x="274991" y="245658"/>
                  <a:pt x="225382" y="162970"/>
                  <a:pt x="281230" y="246742"/>
                </a:cubicBezTo>
                <a:cubicBezTo>
                  <a:pt x="286068" y="266095"/>
                  <a:pt x="290012" y="285693"/>
                  <a:pt x="295744" y="304800"/>
                </a:cubicBezTo>
                <a:cubicBezTo>
                  <a:pt x="304536" y="334108"/>
                  <a:pt x="324773" y="391885"/>
                  <a:pt x="324773" y="391885"/>
                </a:cubicBezTo>
                <a:cubicBezTo>
                  <a:pt x="314420" y="422946"/>
                  <a:pt x="307712" y="455799"/>
                  <a:pt x="281230" y="478971"/>
                </a:cubicBezTo>
                <a:cubicBezTo>
                  <a:pt x="254974" y="501945"/>
                  <a:pt x="194144" y="537028"/>
                  <a:pt x="194144" y="537028"/>
                </a:cubicBezTo>
                <a:cubicBezTo>
                  <a:pt x="169954" y="532190"/>
                  <a:pt x="144672" y="531176"/>
                  <a:pt x="121573" y="522514"/>
                </a:cubicBezTo>
                <a:cubicBezTo>
                  <a:pt x="105240" y="516389"/>
                  <a:pt x="88927" y="507107"/>
                  <a:pt x="78030" y="493485"/>
                </a:cubicBezTo>
                <a:cubicBezTo>
                  <a:pt x="69340" y="482622"/>
                  <a:pt x="51409" y="397501"/>
                  <a:pt x="49002" y="391885"/>
                </a:cubicBezTo>
                <a:cubicBezTo>
                  <a:pt x="42130" y="375851"/>
                  <a:pt x="29649" y="362856"/>
                  <a:pt x="19973" y="348342"/>
                </a:cubicBezTo>
                <a:cubicBezTo>
                  <a:pt x="15135" y="256418"/>
                  <a:pt x="13793" y="164244"/>
                  <a:pt x="5459" y="72571"/>
                </a:cubicBezTo>
                <a:cubicBezTo>
                  <a:pt x="0" y="12526"/>
                  <a:pt x="17554" y="12095"/>
                  <a:pt x="19973" y="0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5" name="Conector de seta reta 44"/>
          <p:cNvCxnSpPr/>
          <p:nvPr/>
        </p:nvCxnSpPr>
        <p:spPr>
          <a:xfrm rot="1200000" flipH="1">
            <a:off x="886671" y="161121"/>
            <a:ext cx="0" cy="57024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de seta reta 45"/>
          <p:cNvCxnSpPr/>
          <p:nvPr/>
        </p:nvCxnSpPr>
        <p:spPr>
          <a:xfrm rot="1200000" flipH="1">
            <a:off x="763469" y="769420"/>
            <a:ext cx="0" cy="57024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de seta reta 46"/>
          <p:cNvCxnSpPr/>
          <p:nvPr/>
        </p:nvCxnSpPr>
        <p:spPr>
          <a:xfrm rot="1200000" flipH="1">
            <a:off x="1148749" y="206807"/>
            <a:ext cx="0" cy="57024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de seta reta 47"/>
          <p:cNvCxnSpPr/>
          <p:nvPr/>
        </p:nvCxnSpPr>
        <p:spPr>
          <a:xfrm rot="1200000" flipH="1">
            <a:off x="1051232" y="785344"/>
            <a:ext cx="0" cy="57024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1713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874048" y="1052736"/>
            <a:ext cx="7379885" cy="1777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 smtClean="0"/>
              <a:t>A técnica da camada equivalente pode ser aplicada pra processar e interpretar anomalias de campo total</a:t>
            </a:r>
            <a:endParaRPr lang="pt-BR" sz="3600" dirty="0"/>
          </a:p>
        </p:txBody>
      </p:sp>
      <p:sp>
        <p:nvSpPr>
          <p:cNvPr id="3" name="CaixaDeTexto 2"/>
          <p:cNvSpPr txBox="1"/>
          <p:nvPr/>
        </p:nvSpPr>
        <p:spPr>
          <a:xfrm>
            <a:off x="874048" y="3883971"/>
            <a:ext cx="73798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 smtClean="0"/>
              <a:t>Nesse sentido, é preciso definir o que é uma anomalia de campo total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1967793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-21998" y="3414486"/>
            <a:ext cx="4574948" cy="806602"/>
            <a:chOff x="-21998" y="3414486"/>
            <a:chExt cx="4574948" cy="806602"/>
          </a:xfrm>
        </p:grpSpPr>
        <p:sp>
          <p:nvSpPr>
            <p:cNvPr id="3" name="Retângulo 2"/>
            <p:cNvSpPr/>
            <p:nvPr/>
          </p:nvSpPr>
          <p:spPr>
            <a:xfrm>
              <a:off x="0" y="3414486"/>
              <a:ext cx="4550002" cy="806602"/>
            </a:xfrm>
            <a:prstGeom prst="rect">
              <a:avLst/>
            </a:prstGeom>
            <a:solidFill>
              <a:srgbClr val="00B3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1" name="Conector reto 20"/>
            <p:cNvCxnSpPr/>
            <p:nvPr/>
          </p:nvCxnSpPr>
          <p:spPr>
            <a:xfrm>
              <a:off x="-19050" y="4221088"/>
              <a:ext cx="4572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to 21"/>
            <p:cNvCxnSpPr/>
            <p:nvPr/>
          </p:nvCxnSpPr>
          <p:spPr>
            <a:xfrm>
              <a:off x="-21998" y="3414486"/>
              <a:ext cx="4572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Conector de seta reta 31"/>
          <p:cNvCxnSpPr/>
          <p:nvPr/>
        </p:nvCxnSpPr>
        <p:spPr>
          <a:xfrm rot="1200000" flipH="1">
            <a:off x="559339" y="315124"/>
            <a:ext cx="0" cy="18000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upo 19"/>
          <p:cNvGrpSpPr/>
          <p:nvPr/>
        </p:nvGrpSpPr>
        <p:grpSpPr>
          <a:xfrm>
            <a:off x="107504" y="2591636"/>
            <a:ext cx="864096" cy="621340"/>
            <a:chOff x="251520" y="1619508"/>
            <a:chExt cx="864096" cy="621340"/>
          </a:xfrm>
        </p:grpSpPr>
        <p:sp>
          <p:nvSpPr>
            <p:cNvPr id="23" name="Seta para a direita 22"/>
            <p:cNvSpPr/>
            <p:nvPr/>
          </p:nvSpPr>
          <p:spPr>
            <a:xfrm flipH="1">
              <a:off x="251568" y="2060848"/>
              <a:ext cx="864000" cy="18000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3" name="CaixaDeTexto 32"/>
            <p:cNvSpPr txBox="1"/>
            <p:nvPr/>
          </p:nvSpPr>
          <p:spPr>
            <a:xfrm>
              <a:off x="251520" y="1619508"/>
              <a:ext cx="864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Norte</a:t>
              </a:r>
              <a:endParaRPr lang="pt-BR" dirty="0"/>
            </a:p>
          </p:txBody>
        </p:sp>
      </p:grpSp>
      <p:sp>
        <p:nvSpPr>
          <p:cNvPr id="35" name="Forma livre 34"/>
          <p:cNvSpPr/>
          <p:nvPr/>
        </p:nvSpPr>
        <p:spPr>
          <a:xfrm rot="19769128">
            <a:off x="1916280" y="3483342"/>
            <a:ext cx="871122" cy="555022"/>
          </a:xfrm>
          <a:custGeom>
            <a:avLst/>
            <a:gdLst>
              <a:gd name="connsiteX0" fmla="*/ 63624 w 1257693"/>
              <a:gd name="connsiteY0" fmla="*/ 29029 h 464457"/>
              <a:gd name="connsiteX1" fmla="*/ 63624 w 1257693"/>
              <a:gd name="connsiteY1" fmla="*/ 29029 h 464457"/>
              <a:gd name="connsiteX2" fmla="*/ 281338 w 1257693"/>
              <a:gd name="connsiteY2" fmla="*/ 14515 h 464457"/>
              <a:gd name="connsiteX3" fmla="*/ 324881 w 1257693"/>
              <a:gd name="connsiteY3" fmla="*/ 0 h 464457"/>
              <a:gd name="connsiteX4" fmla="*/ 673224 w 1257693"/>
              <a:gd name="connsiteY4" fmla="*/ 14515 h 464457"/>
              <a:gd name="connsiteX5" fmla="*/ 803852 w 1257693"/>
              <a:gd name="connsiteY5" fmla="*/ 58057 h 464457"/>
              <a:gd name="connsiteX6" fmla="*/ 847395 w 1257693"/>
              <a:gd name="connsiteY6" fmla="*/ 72572 h 464457"/>
              <a:gd name="connsiteX7" fmla="*/ 948995 w 1257693"/>
              <a:gd name="connsiteY7" fmla="*/ 87086 h 464457"/>
              <a:gd name="connsiteX8" fmla="*/ 1036081 w 1257693"/>
              <a:gd name="connsiteY8" fmla="*/ 116115 h 464457"/>
              <a:gd name="connsiteX9" fmla="*/ 1137681 w 1257693"/>
              <a:gd name="connsiteY9" fmla="*/ 159657 h 464457"/>
              <a:gd name="connsiteX10" fmla="*/ 1195738 w 1257693"/>
              <a:gd name="connsiteY10" fmla="*/ 188686 h 464457"/>
              <a:gd name="connsiteX11" fmla="*/ 1239281 w 1257693"/>
              <a:gd name="connsiteY11" fmla="*/ 203200 h 464457"/>
              <a:gd name="connsiteX12" fmla="*/ 1181224 w 1257693"/>
              <a:gd name="connsiteY12" fmla="*/ 391886 h 464457"/>
              <a:gd name="connsiteX13" fmla="*/ 1137681 w 1257693"/>
              <a:gd name="connsiteY13" fmla="*/ 435429 h 464457"/>
              <a:gd name="connsiteX14" fmla="*/ 1021566 w 1257693"/>
              <a:gd name="connsiteY14" fmla="*/ 464457 h 464457"/>
              <a:gd name="connsiteX15" fmla="*/ 513566 w 1257693"/>
              <a:gd name="connsiteY15" fmla="*/ 449943 h 464457"/>
              <a:gd name="connsiteX16" fmla="*/ 295852 w 1257693"/>
              <a:gd name="connsiteY16" fmla="*/ 420915 h 464457"/>
              <a:gd name="connsiteX17" fmla="*/ 179738 w 1257693"/>
              <a:gd name="connsiteY17" fmla="*/ 406400 h 464457"/>
              <a:gd name="connsiteX18" fmla="*/ 92652 w 1257693"/>
              <a:gd name="connsiteY18" fmla="*/ 391886 h 464457"/>
              <a:gd name="connsiteX19" fmla="*/ 63624 w 1257693"/>
              <a:gd name="connsiteY19" fmla="*/ 348343 h 464457"/>
              <a:gd name="connsiteX20" fmla="*/ 49109 w 1257693"/>
              <a:gd name="connsiteY20" fmla="*/ 304800 h 464457"/>
              <a:gd name="connsiteX21" fmla="*/ 5566 w 1257693"/>
              <a:gd name="connsiteY21" fmla="*/ 145143 h 464457"/>
              <a:gd name="connsiteX22" fmla="*/ 20081 w 1257693"/>
              <a:gd name="connsiteY22" fmla="*/ 72572 h 464457"/>
              <a:gd name="connsiteX23" fmla="*/ 63624 w 1257693"/>
              <a:gd name="connsiteY23" fmla="*/ 29029 h 464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57693" h="464457">
                <a:moveTo>
                  <a:pt x="63624" y="29029"/>
                </a:moveTo>
                <a:lnTo>
                  <a:pt x="63624" y="29029"/>
                </a:lnTo>
                <a:cubicBezTo>
                  <a:pt x="136195" y="24191"/>
                  <a:pt x="209050" y="22547"/>
                  <a:pt x="281338" y="14515"/>
                </a:cubicBezTo>
                <a:cubicBezTo>
                  <a:pt x="296544" y="12825"/>
                  <a:pt x="309581" y="0"/>
                  <a:pt x="324881" y="0"/>
                </a:cubicBezTo>
                <a:cubicBezTo>
                  <a:pt x="441096" y="0"/>
                  <a:pt x="557110" y="9677"/>
                  <a:pt x="673224" y="14515"/>
                </a:cubicBezTo>
                <a:lnTo>
                  <a:pt x="803852" y="58057"/>
                </a:lnTo>
                <a:cubicBezTo>
                  <a:pt x="818366" y="62895"/>
                  <a:pt x="832249" y="70408"/>
                  <a:pt x="847395" y="72572"/>
                </a:cubicBezTo>
                <a:lnTo>
                  <a:pt x="948995" y="87086"/>
                </a:lnTo>
                <a:cubicBezTo>
                  <a:pt x="978024" y="96762"/>
                  <a:pt x="1010621" y="99142"/>
                  <a:pt x="1036081" y="116115"/>
                </a:cubicBezTo>
                <a:cubicBezTo>
                  <a:pt x="1096222" y="156208"/>
                  <a:pt x="1062701" y="140912"/>
                  <a:pt x="1137681" y="159657"/>
                </a:cubicBezTo>
                <a:cubicBezTo>
                  <a:pt x="1157033" y="169333"/>
                  <a:pt x="1175851" y="180163"/>
                  <a:pt x="1195738" y="188686"/>
                </a:cubicBezTo>
                <a:cubicBezTo>
                  <a:pt x="1209800" y="194713"/>
                  <a:pt x="1236281" y="188198"/>
                  <a:pt x="1239281" y="203200"/>
                </a:cubicBezTo>
                <a:cubicBezTo>
                  <a:pt x="1257693" y="295260"/>
                  <a:pt x="1231397" y="333351"/>
                  <a:pt x="1181224" y="391886"/>
                </a:cubicBezTo>
                <a:cubicBezTo>
                  <a:pt x="1167866" y="407471"/>
                  <a:pt x="1154760" y="424043"/>
                  <a:pt x="1137681" y="435429"/>
                </a:cubicBezTo>
                <a:cubicBezTo>
                  <a:pt x="1118554" y="448180"/>
                  <a:pt x="1032033" y="462364"/>
                  <a:pt x="1021566" y="464457"/>
                </a:cubicBezTo>
                <a:lnTo>
                  <a:pt x="513566" y="449943"/>
                </a:lnTo>
                <a:cubicBezTo>
                  <a:pt x="204024" y="436485"/>
                  <a:pt x="454287" y="447321"/>
                  <a:pt x="295852" y="420915"/>
                </a:cubicBezTo>
                <a:cubicBezTo>
                  <a:pt x="257377" y="414502"/>
                  <a:pt x="218352" y="411916"/>
                  <a:pt x="179738" y="406400"/>
                </a:cubicBezTo>
                <a:cubicBezTo>
                  <a:pt x="150605" y="402238"/>
                  <a:pt x="121681" y="396724"/>
                  <a:pt x="92652" y="391886"/>
                </a:cubicBezTo>
                <a:cubicBezTo>
                  <a:pt x="82976" y="377372"/>
                  <a:pt x="71425" y="363945"/>
                  <a:pt x="63624" y="348343"/>
                </a:cubicBezTo>
                <a:cubicBezTo>
                  <a:pt x="56782" y="334659"/>
                  <a:pt x="53135" y="319560"/>
                  <a:pt x="49109" y="304800"/>
                </a:cubicBezTo>
                <a:cubicBezTo>
                  <a:pt x="0" y="124734"/>
                  <a:pt x="38976" y="245367"/>
                  <a:pt x="5566" y="145143"/>
                </a:cubicBezTo>
                <a:cubicBezTo>
                  <a:pt x="10404" y="120953"/>
                  <a:pt x="6397" y="93098"/>
                  <a:pt x="20081" y="72572"/>
                </a:cubicBezTo>
                <a:cubicBezTo>
                  <a:pt x="28568" y="59842"/>
                  <a:pt x="56367" y="36286"/>
                  <a:pt x="63624" y="29029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4635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-21998" y="3414486"/>
            <a:ext cx="4574948" cy="806602"/>
            <a:chOff x="-21998" y="3414486"/>
            <a:chExt cx="4574948" cy="806602"/>
          </a:xfrm>
        </p:grpSpPr>
        <p:sp>
          <p:nvSpPr>
            <p:cNvPr id="3" name="Retângulo 2"/>
            <p:cNvSpPr/>
            <p:nvPr/>
          </p:nvSpPr>
          <p:spPr>
            <a:xfrm>
              <a:off x="0" y="3414486"/>
              <a:ext cx="4550002" cy="806602"/>
            </a:xfrm>
            <a:prstGeom prst="rect">
              <a:avLst/>
            </a:prstGeom>
            <a:solidFill>
              <a:srgbClr val="00B3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1" name="Conector reto 20"/>
            <p:cNvCxnSpPr/>
            <p:nvPr/>
          </p:nvCxnSpPr>
          <p:spPr>
            <a:xfrm>
              <a:off x="-19050" y="4221088"/>
              <a:ext cx="4572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to 21"/>
            <p:cNvCxnSpPr/>
            <p:nvPr/>
          </p:nvCxnSpPr>
          <p:spPr>
            <a:xfrm>
              <a:off x="-21998" y="3414486"/>
              <a:ext cx="4572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Conector de seta reta 31"/>
          <p:cNvCxnSpPr/>
          <p:nvPr/>
        </p:nvCxnSpPr>
        <p:spPr>
          <a:xfrm rot="1200000" flipH="1">
            <a:off x="559339" y="315124"/>
            <a:ext cx="0" cy="18000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upo 19"/>
          <p:cNvGrpSpPr/>
          <p:nvPr/>
        </p:nvGrpSpPr>
        <p:grpSpPr>
          <a:xfrm>
            <a:off x="107504" y="2591636"/>
            <a:ext cx="864096" cy="621340"/>
            <a:chOff x="251520" y="1619508"/>
            <a:chExt cx="864096" cy="621340"/>
          </a:xfrm>
        </p:grpSpPr>
        <p:sp>
          <p:nvSpPr>
            <p:cNvPr id="23" name="Seta para a direita 22"/>
            <p:cNvSpPr/>
            <p:nvPr/>
          </p:nvSpPr>
          <p:spPr>
            <a:xfrm flipH="1">
              <a:off x="251568" y="2060848"/>
              <a:ext cx="864000" cy="18000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3" name="CaixaDeTexto 32"/>
            <p:cNvSpPr txBox="1"/>
            <p:nvPr/>
          </p:nvSpPr>
          <p:spPr>
            <a:xfrm>
              <a:off x="251520" y="1619508"/>
              <a:ext cx="864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Norte</a:t>
              </a:r>
              <a:endParaRPr lang="pt-BR" dirty="0"/>
            </a:p>
          </p:txBody>
        </p:sp>
      </p:grpSp>
      <p:cxnSp>
        <p:nvCxnSpPr>
          <p:cNvPr id="8" name="Conector de seta reta 7"/>
          <p:cNvCxnSpPr/>
          <p:nvPr/>
        </p:nvCxnSpPr>
        <p:spPr>
          <a:xfrm>
            <a:off x="4355976" y="3690300"/>
            <a:ext cx="0" cy="117886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/>
              <p:cNvSpPr txBox="1"/>
              <p:nvPr/>
            </p:nvSpPr>
            <p:spPr>
              <a:xfrm>
                <a:off x="4380092" y="4479503"/>
                <a:ext cx="40793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𝑧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9" name="CaixaDeTexto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0092" y="4479503"/>
                <a:ext cx="407932" cy="46166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Forma livre 11"/>
          <p:cNvSpPr/>
          <p:nvPr/>
        </p:nvSpPr>
        <p:spPr>
          <a:xfrm rot="19769128">
            <a:off x="1916280" y="3483342"/>
            <a:ext cx="871122" cy="555022"/>
          </a:xfrm>
          <a:custGeom>
            <a:avLst/>
            <a:gdLst>
              <a:gd name="connsiteX0" fmla="*/ 63624 w 1257693"/>
              <a:gd name="connsiteY0" fmla="*/ 29029 h 464457"/>
              <a:gd name="connsiteX1" fmla="*/ 63624 w 1257693"/>
              <a:gd name="connsiteY1" fmla="*/ 29029 h 464457"/>
              <a:gd name="connsiteX2" fmla="*/ 281338 w 1257693"/>
              <a:gd name="connsiteY2" fmla="*/ 14515 h 464457"/>
              <a:gd name="connsiteX3" fmla="*/ 324881 w 1257693"/>
              <a:gd name="connsiteY3" fmla="*/ 0 h 464457"/>
              <a:gd name="connsiteX4" fmla="*/ 673224 w 1257693"/>
              <a:gd name="connsiteY4" fmla="*/ 14515 h 464457"/>
              <a:gd name="connsiteX5" fmla="*/ 803852 w 1257693"/>
              <a:gd name="connsiteY5" fmla="*/ 58057 h 464457"/>
              <a:gd name="connsiteX6" fmla="*/ 847395 w 1257693"/>
              <a:gd name="connsiteY6" fmla="*/ 72572 h 464457"/>
              <a:gd name="connsiteX7" fmla="*/ 948995 w 1257693"/>
              <a:gd name="connsiteY7" fmla="*/ 87086 h 464457"/>
              <a:gd name="connsiteX8" fmla="*/ 1036081 w 1257693"/>
              <a:gd name="connsiteY8" fmla="*/ 116115 h 464457"/>
              <a:gd name="connsiteX9" fmla="*/ 1137681 w 1257693"/>
              <a:gd name="connsiteY9" fmla="*/ 159657 h 464457"/>
              <a:gd name="connsiteX10" fmla="*/ 1195738 w 1257693"/>
              <a:gd name="connsiteY10" fmla="*/ 188686 h 464457"/>
              <a:gd name="connsiteX11" fmla="*/ 1239281 w 1257693"/>
              <a:gd name="connsiteY11" fmla="*/ 203200 h 464457"/>
              <a:gd name="connsiteX12" fmla="*/ 1181224 w 1257693"/>
              <a:gd name="connsiteY12" fmla="*/ 391886 h 464457"/>
              <a:gd name="connsiteX13" fmla="*/ 1137681 w 1257693"/>
              <a:gd name="connsiteY13" fmla="*/ 435429 h 464457"/>
              <a:gd name="connsiteX14" fmla="*/ 1021566 w 1257693"/>
              <a:gd name="connsiteY14" fmla="*/ 464457 h 464457"/>
              <a:gd name="connsiteX15" fmla="*/ 513566 w 1257693"/>
              <a:gd name="connsiteY15" fmla="*/ 449943 h 464457"/>
              <a:gd name="connsiteX16" fmla="*/ 295852 w 1257693"/>
              <a:gd name="connsiteY16" fmla="*/ 420915 h 464457"/>
              <a:gd name="connsiteX17" fmla="*/ 179738 w 1257693"/>
              <a:gd name="connsiteY17" fmla="*/ 406400 h 464457"/>
              <a:gd name="connsiteX18" fmla="*/ 92652 w 1257693"/>
              <a:gd name="connsiteY18" fmla="*/ 391886 h 464457"/>
              <a:gd name="connsiteX19" fmla="*/ 63624 w 1257693"/>
              <a:gd name="connsiteY19" fmla="*/ 348343 h 464457"/>
              <a:gd name="connsiteX20" fmla="*/ 49109 w 1257693"/>
              <a:gd name="connsiteY20" fmla="*/ 304800 h 464457"/>
              <a:gd name="connsiteX21" fmla="*/ 5566 w 1257693"/>
              <a:gd name="connsiteY21" fmla="*/ 145143 h 464457"/>
              <a:gd name="connsiteX22" fmla="*/ 20081 w 1257693"/>
              <a:gd name="connsiteY22" fmla="*/ 72572 h 464457"/>
              <a:gd name="connsiteX23" fmla="*/ 63624 w 1257693"/>
              <a:gd name="connsiteY23" fmla="*/ 29029 h 464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57693" h="464457">
                <a:moveTo>
                  <a:pt x="63624" y="29029"/>
                </a:moveTo>
                <a:lnTo>
                  <a:pt x="63624" y="29029"/>
                </a:lnTo>
                <a:cubicBezTo>
                  <a:pt x="136195" y="24191"/>
                  <a:pt x="209050" y="22547"/>
                  <a:pt x="281338" y="14515"/>
                </a:cubicBezTo>
                <a:cubicBezTo>
                  <a:pt x="296544" y="12825"/>
                  <a:pt x="309581" y="0"/>
                  <a:pt x="324881" y="0"/>
                </a:cubicBezTo>
                <a:cubicBezTo>
                  <a:pt x="441096" y="0"/>
                  <a:pt x="557110" y="9677"/>
                  <a:pt x="673224" y="14515"/>
                </a:cubicBezTo>
                <a:lnTo>
                  <a:pt x="803852" y="58057"/>
                </a:lnTo>
                <a:cubicBezTo>
                  <a:pt x="818366" y="62895"/>
                  <a:pt x="832249" y="70408"/>
                  <a:pt x="847395" y="72572"/>
                </a:cubicBezTo>
                <a:lnTo>
                  <a:pt x="948995" y="87086"/>
                </a:lnTo>
                <a:cubicBezTo>
                  <a:pt x="978024" y="96762"/>
                  <a:pt x="1010621" y="99142"/>
                  <a:pt x="1036081" y="116115"/>
                </a:cubicBezTo>
                <a:cubicBezTo>
                  <a:pt x="1096222" y="156208"/>
                  <a:pt x="1062701" y="140912"/>
                  <a:pt x="1137681" y="159657"/>
                </a:cubicBezTo>
                <a:cubicBezTo>
                  <a:pt x="1157033" y="169333"/>
                  <a:pt x="1175851" y="180163"/>
                  <a:pt x="1195738" y="188686"/>
                </a:cubicBezTo>
                <a:cubicBezTo>
                  <a:pt x="1209800" y="194713"/>
                  <a:pt x="1236281" y="188198"/>
                  <a:pt x="1239281" y="203200"/>
                </a:cubicBezTo>
                <a:cubicBezTo>
                  <a:pt x="1257693" y="295260"/>
                  <a:pt x="1231397" y="333351"/>
                  <a:pt x="1181224" y="391886"/>
                </a:cubicBezTo>
                <a:cubicBezTo>
                  <a:pt x="1167866" y="407471"/>
                  <a:pt x="1154760" y="424043"/>
                  <a:pt x="1137681" y="435429"/>
                </a:cubicBezTo>
                <a:cubicBezTo>
                  <a:pt x="1118554" y="448180"/>
                  <a:pt x="1032033" y="462364"/>
                  <a:pt x="1021566" y="464457"/>
                </a:cubicBezTo>
                <a:lnTo>
                  <a:pt x="513566" y="449943"/>
                </a:lnTo>
                <a:cubicBezTo>
                  <a:pt x="204024" y="436485"/>
                  <a:pt x="454287" y="447321"/>
                  <a:pt x="295852" y="420915"/>
                </a:cubicBezTo>
                <a:cubicBezTo>
                  <a:pt x="257377" y="414502"/>
                  <a:pt x="218352" y="411916"/>
                  <a:pt x="179738" y="406400"/>
                </a:cubicBezTo>
                <a:cubicBezTo>
                  <a:pt x="150605" y="402238"/>
                  <a:pt x="121681" y="396724"/>
                  <a:pt x="92652" y="391886"/>
                </a:cubicBezTo>
                <a:cubicBezTo>
                  <a:pt x="82976" y="377372"/>
                  <a:pt x="71425" y="363945"/>
                  <a:pt x="63624" y="348343"/>
                </a:cubicBezTo>
                <a:cubicBezTo>
                  <a:pt x="56782" y="334659"/>
                  <a:pt x="53135" y="319560"/>
                  <a:pt x="49109" y="304800"/>
                </a:cubicBezTo>
                <a:cubicBezTo>
                  <a:pt x="0" y="124734"/>
                  <a:pt x="38976" y="245367"/>
                  <a:pt x="5566" y="145143"/>
                </a:cubicBezTo>
                <a:cubicBezTo>
                  <a:pt x="10404" y="120953"/>
                  <a:pt x="6397" y="93098"/>
                  <a:pt x="20081" y="72572"/>
                </a:cubicBezTo>
                <a:cubicBezTo>
                  <a:pt x="28568" y="59842"/>
                  <a:pt x="56367" y="36286"/>
                  <a:pt x="63624" y="29029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2168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-21998" y="3414486"/>
            <a:ext cx="4574948" cy="806602"/>
            <a:chOff x="-21998" y="3414486"/>
            <a:chExt cx="4574948" cy="806602"/>
          </a:xfrm>
        </p:grpSpPr>
        <p:sp>
          <p:nvSpPr>
            <p:cNvPr id="3" name="Retângulo 2"/>
            <p:cNvSpPr/>
            <p:nvPr/>
          </p:nvSpPr>
          <p:spPr>
            <a:xfrm>
              <a:off x="0" y="3414486"/>
              <a:ext cx="4550002" cy="806602"/>
            </a:xfrm>
            <a:prstGeom prst="rect">
              <a:avLst/>
            </a:prstGeom>
            <a:solidFill>
              <a:srgbClr val="00B3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1" name="Conector reto 20"/>
            <p:cNvCxnSpPr/>
            <p:nvPr/>
          </p:nvCxnSpPr>
          <p:spPr>
            <a:xfrm>
              <a:off x="-19050" y="4221088"/>
              <a:ext cx="4572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to 21"/>
            <p:cNvCxnSpPr/>
            <p:nvPr/>
          </p:nvCxnSpPr>
          <p:spPr>
            <a:xfrm>
              <a:off x="-21998" y="3414486"/>
              <a:ext cx="4572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Conector de seta reta 31"/>
          <p:cNvCxnSpPr/>
          <p:nvPr/>
        </p:nvCxnSpPr>
        <p:spPr>
          <a:xfrm rot="1200000" flipH="1">
            <a:off x="559339" y="315124"/>
            <a:ext cx="0" cy="18000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upo 19"/>
          <p:cNvGrpSpPr/>
          <p:nvPr/>
        </p:nvGrpSpPr>
        <p:grpSpPr>
          <a:xfrm>
            <a:off x="107504" y="2591636"/>
            <a:ext cx="864096" cy="621340"/>
            <a:chOff x="251520" y="1619508"/>
            <a:chExt cx="864096" cy="621340"/>
          </a:xfrm>
        </p:grpSpPr>
        <p:sp>
          <p:nvSpPr>
            <p:cNvPr id="23" name="Seta para a direita 22"/>
            <p:cNvSpPr/>
            <p:nvPr/>
          </p:nvSpPr>
          <p:spPr>
            <a:xfrm flipH="1">
              <a:off x="251568" y="2060848"/>
              <a:ext cx="864000" cy="18000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3" name="CaixaDeTexto 32"/>
            <p:cNvSpPr txBox="1"/>
            <p:nvPr/>
          </p:nvSpPr>
          <p:spPr>
            <a:xfrm>
              <a:off x="251520" y="1619508"/>
              <a:ext cx="864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Norte</a:t>
              </a:r>
              <a:endParaRPr lang="pt-BR" dirty="0"/>
            </a:p>
          </p:txBody>
        </p:sp>
      </p:grpSp>
      <p:cxnSp>
        <p:nvCxnSpPr>
          <p:cNvPr id="8" name="Conector de seta reta 7"/>
          <p:cNvCxnSpPr/>
          <p:nvPr/>
        </p:nvCxnSpPr>
        <p:spPr>
          <a:xfrm>
            <a:off x="4355976" y="3690300"/>
            <a:ext cx="0" cy="117886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/>
          <p:cNvCxnSpPr/>
          <p:nvPr/>
        </p:nvCxnSpPr>
        <p:spPr>
          <a:xfrm rot="5400000">
            <a:off x="3775172" y="3118976"/>
            <a:ext cx="0" cy="117886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/>
              <p:cNvSpPr txBox="1"/>
              <p:nvPr/>
            </p:nvSpPr>
            <p:spPr>
              <a:xfrm>
                <a:off x="4380092" y="4479503"/>
                <a:ext cx="40793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𝑧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2" name="CaixaDeTexto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0092" y="4479503"/>
                <a:ext cx="407932" cy="46166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/>
              <p:cNvSpPr txBox="1"/>
              <p:nvPr/>
            </p:nvSpPr>
            <p:spPr>
              <a:xfrm>
                <a:off x="3131840" y="3687415"/>
                <a:ext cx="4263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3" name="CaixaDeTexto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3687415"/>
                <a:ext cx="426399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Forma livre 13"/>
          <p:cNvSpPr/>
          <p:nvPr/>
        </p:nvSpPr>
        <p:spPr>
          <a:xfrm rot="19769128">
            <a:off x="1916280" y="3483342"/>
            <a:ext cx="871122" cy="555022"/>
          </a:xfrm>
          <a:custGeom>
            <a:avLst/>
            <a:gdLst>
              <a:gd name="connsiteX0" fmla="*/ 63624 w 1257693"/>
              <a:gd name="connsiteY0" fmla="*/ 29029 h 464457"/>
              <a:gd name="connsiteX1" fmla="*/ 63624 w 1257693"/>
              <a:gd name="connsiteY1" fmla="*/ 29029 h 464457"/>
              <a:gd name="connsiteX2" fmla="*/ 281338 w 1257693"/>
              <a:gd name="connsiteY2" fmla="*/ 14515 h 464457"/>
              <a:gd name="connsiteX3" fmla="*/ 324881 w 1257693"/>
              <a:gd name="connsiteY3" fmla="*/ 0 h 464457"/>
              <a:gd name="connsiteX4" fmla="*/ 673224 w 1257693"/>
              <a:gd name="connsiteY4" fmla="*/ 14515 h 464457"/>
              <a:gd name="connsiteX5" fmla="*/ 803852 w 1257693"/>
              <a:gd name="connsiteY5" fmla="*/ 58057 h 464457"/>
              <a:gd name="connsiteX6" fmla="*/ 847395 w 1257693"/>
              <a:gd name="connsiteY6" fmla="*/ 72572 h 464457"/>
              <a:gd name="connsiteX7" fmla="*/ 948995 w 1257693"/>
              <a:gd name="connsiteY7" fmla="*/ 87086 h 464457"/>
              <a:gd name="connsiteX8" fmla="*/ 1036081 w 1257693"/>
              <a:gd name="connsiteY8" fmla="*/ 116115 h 464457"/>
              <a:gd name="connsiteX9" fmla="*/ 1137681 w 1257693"/>
              <a:gd name="connsiteY9" fmla="*/ 159657 h 464457"/>
              <a:gd name="connsiteX10" fmla="*/ 1195738 w 1257693"/>
              <a:gd name="connsiteY10" fmla="*/ 188686 h 464457"/>
              <a:gd name="connsiteX11" fmla="*/ 1239281 w 1257693"/>
              <a:gd name="connsiteY11" fmla="*/ 203200 h 464457"/>
              <a:gd name="connsiteX12" fmla="*/ 1181224 w 1257693"/>
              <a:gd name="connsiteY12" fmla="*/ 391886 h 464457"/>
              <a:gd name="connsiteX13" fmla="*/ 1137681 w 1257693"/>
              <a:gd name="connsiteY13" fmla="*/ 435429 h 464457"/>
              <a:gd name="connsiteX14" fmla="*/ 1021566 w 1257693"/>
              <a:gd name="connsiteY14" fmla="*/ 464457 h 464457"/>
              <a:gd name="connsiteX15" fmla="*/ 513566 w 1257693"/>
              <a:gd name="connsiteY15" fmla="*/ 449943 h 464457"/>
              <a:gd name="connsiteX16" fmla="*/ 295852 w 1257693"/>
              <a:gd name="connsiteY16" fmla="*/ 420915 h 464457"/>
              <a:gd name="connsiteX17" fmla="*/ 179738 w 1257693"/>
              <a:gd name="connsiteY17" fmla="*/ 406400 h 464457"/>
              <a:gd name="connsiteX18" fmla="*/ 92652 w 1257693"/>
              <a:gd name="connsiteY18" fmla="*/ 391886 h 464457"/>
              <a:gd name="connsiteX19" fmla="*/ 63624 w 1257693"/>
              <a:gd name="connsiteY19" fmla="*/ 348343 h 464457"/>
              <a:gd name="connsiteX20" fmla="*/ 49109 w 1257693"/>
              <a:gd name="connsiteY20" fmla="*/ 304800 h 464457"/>
              <a:gd name="connsiteX21" fmla="*/ 5566 w 1257693"/>
              <a:gd name="connsiteY21" fmla="*/ 145143 h 464457"/>
              <a:gd name="connsiteX22" fmla="*/ 20081 w 1257693"/>
              <a:gd name="connsiteY22" fmla="*/ 72572 h 464457"/>
              <a:gd name="connsiteX23" fmla="*/ 63624 w 1257693"/>
              <a:gd name="connsiteY23" fmla="*/ 29029 h 464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57693" h="464457">
                <a:moveTo>
                  <a:pt x="63624" y="29029"/>
                </a:moveTo>
                <a:lnTo>
                  <a:pt x="63624" y="29029"/>
                </a:lnTo>
                <a:cubicBezTo>
                  <a:pt x="136195" y="24191"/>
                  <a:pt x="209050" y="22547"/>
                  <a:pt x="281338" y="14515"/>
                </a:cubicBezTo>
                <a:cubicBezTo>
                  <a:pt x="296544" y="12825"/>
                  <a:pt x="309581" y="0"/>
                  <a:pt x="324881" y="0"/>
                </a:cubicBezTo>
                <a:cubicBezTo>
                  <a:pt x="441096" y="0"/>
                  <a:pt x="557110" y="9677"/>
                  <a:pt x="673224" y="14515"/>
                </a:cubicBezTo>
                <a:lnTo>
                  <a:pt x="803852" y="58057"/>
                </a:lnTo>
                <a:cubicBezTo>
                  <a:pt x="818366" y="62895"/>
                  <a:pt x="832249" y="70408"/>
                  <a:pt x="847395" y="72572"/>
                </a:cubicBezTo>
                <a:lnTo>
                  <a:pt x="948995" y="87086"/>
                </a:lnTo>
                <a:cubicBezTo>
                  <a:pt x="978024" y="96762"/>
                  <a:pt x="1010621" y="99142"/>
                  <a:pt x="1036081" y="116115"/>
                </a:cubicBezTo>
                <a:cubicBezTo>
                  <a:pt x="1096222" y="156208"/>
                  <a:pt x="1062701" y="140912"/>
                  <a:pt x="1137681" y="159657"/>
                </a:cubicBezTo>
                <a:cubicBezTo>
                  <a:pt x="1157033" y="169333"/>
                  <a:pt x="1175851" y="180163"/>
                  <a:pt x="1195738" y="188686"/>
                </a:cubicBezTo>
                <a:cubicBezTo>
                  <a:pt x="1209800" y="194713"/>
                  <a:pt x="1236281" y="188198"/>
                  <a:pt x="1239281" y="203200"/>
                </a:cubicBezTo>
                <a:cubicBezTo>
                  <a:pt x="1257693" y="295260"/>
                  <a:pt x="1231397" y="333351"/>
                  <a:pt x="1181224" y="391886"/>
                </a:cubicBezTo>
                <a:cubicBezTo>
                  <a:pt x="1167866" y="407471"/>
                  <a:pt x="1154760" y="424043"/>
                  <a:pt x="1137681" y="435429"/>
                </a:cubicBezTo>
                <a:cubicBezTo>
                  <a:pt x="1118554" y="448180"/>
                  <a:pt x="1032033" y="462364"/>
                  <a:pt x="1021566" y="464457"/>
                </a:cubicBezTo>
                <a:lnTo>
                  <a:pt x="513566" y="449943"/>
                </a:lnTo>
                <a:cubicBezTo>
                  <a:pt x="204024" y="436485"/>
                  <a:pt x="454287" y="447321"/>
                  <a:pt x="295852" y="420915"/>
                </a:cubicBezTo>
                <a:cubicBezTo>
                  <a:pt x="257377" y="414502"/>
                  <a:pt x="218352" y="411916"/>
                  <a:pt x="179738" y="406400"/>
                </a:cubicBezTo>
                <a:cubicBezTo>
                  <a:pt x="150605" y="402238"/>
                  <a:pt x="121681" y="396724"/>
                  <a:pt x="92652" y="391886"/>
                </a:cubicBezTo>
                <a:cubicBezTo>
                  <a:pt x="82976" y="377372"/>
                  <a:pt x="71425" y="363945"/>
                  <a:pt x="63624" y="348343"/>
                </a:cubicBezTo>
                <a:cubicBezTo>
                  <a:pt x="56782" y="334659"/>
                  <a:pt x="53135" y="319560"/>
                  <a:pt x="49109" y="304800"/>
                </a:cubicBezTo>
                <a:cubicBezTo>
                  <a:pt x="0" y="124734"/>
                  <a:pt x="38976" y="245367"/>
                  <a:pt x="5566" y="145143"/>
                </a:cubicBezTo>
                <a:cubicBezTo>
                  <a:pt x="10404" y="120953"/>
                  <a:pt x="6397" y="93098"/>
                  <a:pt x="20081" y="72572"/>
                </a:cubicBezTo>
                <a:cubicBezTo>
                  <a:pt x="28568" y="59842"/>
                  <a:pt x="56367" y="36286"/>
                  <a:pt x="63624" y="29029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21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-21998" y="3414486"/>
            <a:ext cx="4574948" cy="806602"/>
            <a:chOff x="-21998" y="3414486"/>
            <a:chExt cx="4574948" cy="806602"/>
          </a:xfrm>
        </p:grpSpPr>
        <p:sp>
          <p:nvSpPr>
            <p:cNvPr id="3" name="Retângulo 2"/>
            <p:cNvSpPr/>
            <p:nvPr/>
          </p:nvSpPr>
          <p:spPr>
            <a:xfrm>
              <a:off x="0" y="3414486"/>
              <a:ext cx="4550002" cy="806602"/>
            </a:xfrm>
            <a:prstGeom prst="rect">
              <a:avLst/>
            </a:prstGeom>
            <a:solidFill>
              <a:srgbClr val="00B3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1" name="Conector reto 20"/>
            <p:cNvCxnSpPr/>
            <p:nvPr/>
          </p:nvCxnSpPr>
          <p:spPr>
            <a:xfrm>
              <a:off x="-19050" y="4221088"/>
              <a:ext cx="4572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to 21"/>
            <p:cNvCxnSpPr/>
            <p:nvPr/>
          </p:nvCxnSpPr>
          <p:spPr>
            <a:xfrm>
              <a:off x="-21998" y="3414486"/>
              <a:ext cx="4572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Conector de seta reta 31"/>
          <p:cNvCxnSpPr/>
          <p:nvPr/>
        </p:nvCxnSpPr>
        <p:spPr>
          <a:xfrm rot="1200000" flipH="1">
            <a:off x="559339" y="315124"/>
            <a:ext cx="0" cy="18000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upo 19"/>
          <p:cNvGrpSpPr/>
          <p:nvPr/>
        </p:nvGrpSpPr>
        <p:grpSpPr>
          <a:xfrm>
            <a:off x="107504" y="2591636"/>
            <a:ext cx="864096" cy="621340"/>
            <a:chOff x="251520" y="1619508"/>
            <a:chExt cx="864096" cy="621340"/>
          </a:xfrm>
        </p:grpSpPr>
        <p:sp>
          <p:nvSpPr>
            <p:cNvPr id="23" name="Seta para a direita 22"/>
            <p:cNvSpPr/>
            <p:nvPr/>
          </p:nvSpPr>
          <p:spPr>
            <a:xfrm flipH="1">
              <a:off x="251568" y="2060848"/>
              <a:ext cx="864000" cy="18000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3" name="CaixaDeTexto 32"/>
            <p:cNvSpPr txBox="1"/>
            <p:nvPr/>
          </p:nvSpPr>
          <p:spPr>
            <a:xfrm>
              <a:off x="251520" y="1619508"/>
              <a:ext cx="864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Norte</a:t>
              </a:r>
              <a:endParaRPr lang="pt-BR" dirty="0"/>
            </a:p>
          </p:txBody>
        </p:sp>
      </p:grpSp>
      <p:cxnSp>
        <p:nvCxnSpPr>
          <p:cNvPr id="8" name="Conector de seta reta 7"/>
          <p:cNvCxnSpPr/>
          <p:nvPr/>
        </p:nvCxnSpPr>
        <p:spPr>
          <a:xfrm>
            <a:off x="4355976" y="3690300"/>
            <a:ext cx="0" cy="117886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/>
          <p:cNvCxnSpPr/>
          <p:nvPr/>
        </p:nvCxnSpPr>
        <p:spPr>
          <a:xfrm rot="5400000">
            <a:off x="3775172" y="3118976"/>
            <a:ext cx="0" cy="117886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/>
              <p:cNvSpPr txBox="1"/>
              <p:nvPr/>
            </p:nvSpPr>
            <p:spPr>
              <a:xfrm>
                <a:off x="4380092" y="4479503"/>
                <a:ext cx="40793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𝑧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2" name="CaixaDeTexto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0092" y="4479503"/>
                <a:ext cx="407932" cy="46166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/>
              <p:cNvSpPr txBox="1"/>
              <p:nvPr/>
            </p:nvSpPr>
            <p:spPr>
              <a:xfrm>
                <a:off x="3131840" y="3687415"/>
                <a:ext cx="4263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3" name="CaixaDeTexto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3687415"/>
                <a:ext cx="426399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luxograma: Somador 4"/>
          <p:cNvSpPr/>
          <p:nvPr/>
        </p:nvSpPr>
        <p:spPr>
          <a:xfrm>
            <a:off x="4249012" y="3596455"/>
            <a:ext cx="213199" cy="216024"/>
          </a:xfrm>
          <a:prstGeom prst="flowChartSummingJunct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ixaDeTexto 15"/>
              <p:cNvSpPr txBox="1"/>
              <p:nvPr/>
            </p:nvSpPr>
            <p:spPr>
              <a:xfrm>
                <a:off x="4505641" y="3429000"/>
                <a:ext cx="4303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6" name="CaixaDeTexto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5641" y="3429000"/>
                <a:ext cx="430374" cy="461665"/>
              </a:xfrm>
              <a:prstGeom prst="rect">
                <a:avLst/>
              </a:prstGeom>
              <a:blipFill rotWithShape="1">
                <a:blip r:embed="rId4"/>
                <a:stretch>
                  <a:fillRect b="-9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Forma livre 16"/>
          <p:cNvSpPr/>
          <p:nvPr/>
        </p:nvSpPr>
        <p:spPr>
          <a:xfrm rot="19769128">
            <a:off x="1916280" y="3483342"/>
            <a:ext cx="871122" cy="555022"/>
          </a:xfrm>
          <a:custGeom>
            <a:avLst/>
            <a:gdLst>
              <a:gd name="connsiteX0" fmla="*/ 63624 w 1257693"/>
              <a:gd name="connsiteY0" fmla="*/ 29029 h 464457"/>
              <a:gd name="connsiteX1" fmla="*/ 63624 w 1257693"/>
              <a:gd name="connsiteY1" fmla="*/ 29029 h 464457"/>
              <a:gd name="connsiteX2" fmla="*/ 281338 w 1257693"/>
              <a:gd name="connsiteY2" fmla="*/ 14515 h 464457"/>
              <a:gd name="connsiteX3" fmla="*/ 324881 w 1257693"/>
              <a:gd name="connsiteY3" fmla="*/ 0 h 464457"/>
              <a:gd name="connsiteX4" fmla="*/ 673224 w 1257693"/>
              <a:gd name="connsiteY4" fmla="*/ 14515 h 464457"/>
              <a:gd name="connsiteX5" fmla="*/ 803852 w 1257693"/>
              <a:gd name="connsiteY5" fmla="*/ 58057 h 464457"/>
              <a:gd name="connsiteX6" fmla="*/ 847395 w 1257693"/>
              <a:gd name="connsiteY6" fmla="*/ 72572 h 464457"/>
              <a:gd name="connsiteX7" fmla="*/ 948995 w 1257693"/>
              <a:gd name="connsiteY7" fmla="*/ 87086 h 464457"/>
              <a:gd name="connsiteX8" fmla="*/ 1036081 w 1257693"/>
              <a:gd name="connsiteY8" fmla="*/ 116115 h 464457"/>
              <a:gd name="connsiteX9" fmla="*/ 1137681 w 1257693"/>
              <a:gd name="connsiteY9" fmla="*/ 159657 h 464457"/>
              <a:gd name="connsiteX10" fmla="*/ 1195738 w 1257693"/>
              <a:gd name="connsiteY10" fmla="*/ 188686 h 464457"/>
              <a:gd name="connsiteX11" fmla="*/ 1239281 w 1257693"/>
              <a:gd name="connsiteY11" fmla="*/ 203200 h 464457"/>
              <a:gd name="connsiteX12" fmla="*/ 1181224 w 1257693"/>
              <a:gd name="connsiteY12" fmla="*/ 391886 h 464457"/>
              <a:gd name="connsiteX13" fmla="*/ 1137681 w 1257693"/>
              <a:gd name="connsiteY13" fmla="*/ 435429 h 464457"/>
              <a:gd name="connsiteX14" fmla="*/ 1021566 w 1257693"/>
              <a:gd name="connsiteY14" fmla="*/ 464457 h 464457"/>
              <a:gd name="connsiteX15" fmla="*/ 513566 w 1257693"/>
              <a:gd name="connsiteY15" fmla="*/ 449943 h 464457"/>
              <a:gd name="connsiteX16" fmla="*/ 295852 w 1257693"/>
              <a:gd name="connsiteY16" fmla="*/ 420915 h 464457"/>
              <a:gd name="connsiteX17" fmla="*/ 179738 w 1257693"/>
              <a:gd name="connsiteY17" fmla="*/ 406400 h 464457"/>
              <a:gd name="connsiteX18" fmla="*/ 92652 w 1257693"/>
              <a:gd name="connsiteY18" fmla="*/ 391886 h 464457"/>
              <a:gd name="connsiteX19" fmla="*/ 63624 w 1257693"/>
              <a:gd name="connsiteY19" fmla="*/ 348343 h 464457"/>
              <a:gd name="connsiteX20" fmla="*/ 49109 w 1257693"/>
              <a:gd name="connsiteY20" fmla="*/ 304800 h 464457"/>
              <a:gd name="connsiteX21" fmla="*/ 5566 w 1257693"/>
              <a:gd name="connsiteY21" fmla="*/ 145143 h 464457"/>
              <a:gd name="connsiteX22" fmla="*/ 20081 w 1257693"/>
              <a:gd name="connsiteY22" fmla="*/ 72572 h 464457"/>
              <a:gd name="connsiteX23" fmla="*/ 63624 w 1257693"/>
              <a:gd name="connsiteY23" fmla="*/ 29029 h 464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57693" h="464457">
                <a:moveTo>
                  <a:pt x="63624" y="29029"/>
                </a:moveTo>
                <a:lnTo>
                  <a:pt x="63624" y="29029"/>
                </a:lnTo>
                <a:cubicBezTo>
                  <a:pt x="136195" y="24191"/>
                  <a:pt x="209050" y="22547"/>
                  <a:pt x="281338" y="14515"/>
                </a:cubicBezTo>
                <a:cubicBezTo>
                  <a:pt x="296544" y="12825"/>
                  <a:pt x="309581" y="0"/>
                  <a:pt x="324881" y="0"/>
                </a:cubicBezTo>
                <a:cubicBezTo>
                  <a:pt x="441096" y="0"/>
                  <a:pt x="557110" y="9677"/>
                  <a:pt x="673224" y="14515"/>
                </a:cubicBezTo>
                <a:lnTo>
                  <a:pt x="803852" y="58057"/>
                </a:lnTo>
                <a:cubicBezTo>
                  <a:pt x="818366" y="62895"/>
                  <a:pt x="832249" y="70408"/>
                  <a:pt x="847395" y="72572"/>
                </a:cubicBezTo>
                <a:lnTo>
                  <a:pt x="948995" y="87086"/>
                </a:lnTo>
                <a:cubicBezTo>
                  <a:pt x="978024" y="96762"/>
                  <a:pt x="1010621" y="99142"/>
                  <a:pt x="1036081" y="116115"/>
                </a:cubicBezTo>
                <a:cubicBezTo>
                  <a:pt x="1096222" y="156208"/>
                  <a:pt x="1062701" y="140912"/>
                  <a:pt x="1137681" y="159657"/>
                </a:cubicBezTo>
                <a:cubicBezTo>
                  <a:pt x="1157033" y="169333"/>
                  <a:pt x="1175851" y="180163"/>
                  <a:pt x="1195738" y="188686"/>
                </a:cubicBezTo>
                <a:cubicBezTo>
                  <a:pt x="1209800" y="194713"/>
                  <a:pt x="1236281" y="188198"/>
                  <a:pt x="1239281" y="203200"/>
                </a:cubicBezTo>
                <a:cubicBezTo>
                  <a:pt x="1257693" y="295260"/>
                  <a:pt x="1231397" y="333351"/>
                  <a:pt x="1181224" y="391886"/>
                </a:cubicBezTo>
                <a:cubicBezTo>
                  <a:pt x="1167866" y="407471"/>
                  <a:pt x="1154760" y="424043"/>
                  <a:pt x="1137681" y="435429"/>
                </a:cubicBezTo>
                <a:cubicBezTo>
                  <a:pt x="1118554" y="448180"/>
                  <a:pt x="1032033" y="462364"/>
                  <a:pt x="1021566" y="464457"/>
                </a:cubicBezTo>
                <a:lnTo>
                  <a:pt x="513566" y="449943"/>
                </a:lnTo>
                <a:cubicBezTo>
                  <a:pt x="204024" y="436485"/>
                  <a:pt x="454287" y="447321"/>
                  <a:pt x="295852" y="420915"/>
                </a:cubicBezTo>
                <a:cubicBezTo>
                  <a:pt x="257377" y="414502"/>
                  <a:pt x="218352" y="411916"/>
                  <a:pt x="179738" y="406400"/>
                </a:cubicBezTo>
                <a:cubicBezTo>
                  <a:pt x="150605" y="402238"/>
                  <a:pt x="121681" y="396724"/>
                  <a:pt x="92652" y="391886"/>
                </a:cubicBezTo>
                <a:cubicBezTo>
                  <a:pt x="82976" y="377372"/>
                  <a:pt x="71425" y="363945"/>
                  <a:pt x="63624" y="348343"/>
                </a:cubicBezTo>
                <a:cubicBezTo>
                  <a:pt x="56782" y="334659"/>
                  <a:pt x="53135" y="319560"/>
                  <a:pt x="49109" y="304800"/>
                </a:cubicBezTo>
                <a:cubicBezTo>
                  <a:pt x="0" y="124734"/>
                  <a:pt x="38976" y="245367"/>
                  <a:pt x="5566" y="145143"/>
                </a:cubicBezTo>
                <a:cubicBezTo>
                  <a:pt x="10404" y="120953"/>
                  <a:pt x="6397" y="93098"/>
                  <a:pt x="20081" y="72572"/>
                </a:cubicBezTo>
                <a:cubicBezTo>
                  <a:pt x="28568" y="59842"/>
                  <a:pt x="56367" y="36286"/>
                  <a:pt x="63624" y="29029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5759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-21998" y="3414486"/>
            <a:ext cx="4574948" cy="806602"/>
            <a:chOff x="-21998" y="3414486"/>
            <a:chExt cx="4574948" cy="806602"/>
          </a:xfrm>
        </p:grpSpPr>
        <p:sp>
          <p:nvSpPr>
            <p:cNvPr id="3" name="Retângulo 2"/>
            <p:cNvSpPr/>
            <p:nvPr/>
          </p:nvSpPr>
          <p:spPr>
            <a:xfrm>
              <a:off x="0" y="3414486"/>
              <a:ext cx="4550002" cy="806602"/>
            </a:xfrm>
            <a:prstGeom prst="rect">
              <a:avLst/>
            </a:prstGeom>
            <a:solidFill>
              <a:srgbClr val="00B3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1" name="Conector reto 20"/>
            <p:cNvCxnSpPr/>
            <p:nvPr/>
          </p:nvCxnSpPr>
          <p:spPr>
            <a:xfrm>
              <a:off x="-19050" y="4221088"/>
              <a:ext cx="4572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to 21"/>
            <p:cNvCxnSpPr/>
            <p:nvPr/>
          </p:nvCxnSpPr>
          <p:spPr>
            <a:xfrm>
              <a:off x="-21998" y="3414486"/>
              <a:ext cx="4572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Conector de seta reta 31"/>
          <p:cNvCxnSpPr/>
          <p:nvPr/>
        </p:nvCxnSpPr>
        <p:spPr>
          <a:xfrm rot="1200000" flipH="1">
            <a:off x="559339" y="315124"/>
            <a:ext cx="0" cy="18000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upo 19"/>
          <p:cNvGrpSpPr/>
          <p:nvPr/>
        </p:nvGrpSpPr>
        <p:grpSpPr>
          <a:xfrm>
            <a:off x="107504" y="2591636"/>
            <a:ext cx="864096" cy="621340"/>
            <a:chOff x="251520" y="1619508"/>
            <a:chExt cx="864096" cy="621340"/>
          </a:xfrm>
        </p:grpSpPr>
        <p:sp>
          <p:nvSpPr>
            <p:cNvPr id="23" name="Seta para a direita 22"/>
            <p:cNvSpPr/>
            <p:nvPr/>
          </p:nvSpPr>
          <p:spPr>
            <a:xfrm flipH="1">
              <a:off x="251568" y="2060848"/>
              <a:ext cx="864000" cy="18000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3" name="CaixaDeTexto 32"/>
            <p:cNvSpPr txBox="1"/>
            <p:nvPr/>
          </p:nvSpPr>
          <p:spPr>
            <a:xfrm>
              <a:off x="251520" y="1619508"/>
              <a:ext cx="864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Norte</a:t>
              </a:r>
              <a:endParaRPr lang="pt-BR" dirty="0"/>
            </a:p>
          </p:txBody>
        </p:sp>
      </p:grpSp>
      <p:grpSp>
        <p:nvGrpSpPr>
          <p:cNvPr id="11" name="Grupo 10"/>
          <p:cNvGrpSpPr/>
          <p:nvPr/>
        </p:nvGrpSpPr>
        <p:grpSpPr>
          <a:xfrm>
            <a:off x="3131840" y="3429000"/>
            <a:ext cx="1804175" cy="1512168"/>
            <a:chOff x="3131840" y="3429000"/>
            <a:chExt cx="1804175" cy="1512168"/>
          </a:xfrm>
        </p:grpSpPr>
        <p:cxnSp>
          <p:nvCxnSpPr>
            <p:cNvPr id="8" name="Conector de seta reta 7"/>
            <p:cNvCxnSpPr/>
            <p:nvPr/>
          </p:nvCxnSpPr>
          <p:spPr>
            <a:xfrm>
              <a:off x="4355976" y="3690300"/>
              <a:ext cx="0" cy="11788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de seta reta 33"/>
            <p:cNvCxnSpPr/>
            <p:nvPr/>
          </p:nvCxnSpPr>
          <p:spPr>
            <a:xfrm rot="5400000">
              <a:off x="3775172" y="3118976"/>
              <a:ext cx="0" cy="11788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CaixaDeTexto 11"/>
                <p:cNvSpPr txBox="1"/>
                <p:nvPr/>
              </p:nvSpPr>
              <p:spPr>
                <a:xfrm>
                  <a:off x="4380092" y="4479503"/>
                  <a:ext cx="40793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𝑧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12" name="CaixaDeTexto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0092" y="4479503"/>
                  <a:ext cx="407932" cy="461665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CaixaDeTexto 12"/>
                <p:cNvSpPr txBox="1"/>
                <p:nvPr/>
              </p:nvSpPr>
              <p:spPr>
                <a:xfrm>
                  <a:off x="3131840" y="3687415"/>
                  <a:ext cx="42639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𝑥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13" name="CaixaDeTexto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31840" y="3687415"/>
                  <a:ext cx="426399" cy="461665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Fluxograma: Somador 4"/>
            <p:cNvSpPr/>
            <p:nvPr/>
          </p:nvSpPr>
          <p:spPr>
            <a:xfrm>
              <a:off x="4249012" y="3596455"/>
              <a:ext cx="213199" cy="216024"/>
            </a:xfrm>
            <a:prstGeom prst="flowChartSummingJuncti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CaixaDeTexto 15"/>
                <p:cNvSpPr txBox="1"/>
                <p:nvPr/>
              </p:nvSpPr>
              <p:spPr>
                <a:xfrm>
                  <a:off x="4505641" y="3429000"/>
                  <a:ext cx="43037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𝑦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16" name="CaixaDeTexto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05641" y="3429000"/>
                  <a:ext cx="430374" cy="461665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b="-9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2" name="Imagem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8853" y="631547"/>
            <a:ext cx="2975206" cy="2205804"/>
          </a:xfrm>
          <a:prstGeom prst="rect">
            <a:avLst/>
          </a:prstGeom>
        </p:spPr>
      </p:pic>
      <p:sp>
        <p:nvSpPr>
          <p:cNvPr id="6" name="Nuvem 5"/>
          <p:cNvSpPr/>
          <p:nvPr/>
        </p:nvSpPr>
        <p:spPr>
          <a:xfrm>
            <a:off x="4932040" y="260648"/>
            <a:ext cx="4036765" cy="3300141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/>
          <p:cNvSpPr/>
          <p:nvPr/>
        </p:nvSpPr>
        <p:spPr>
          <a:xfrm>
            <a:off x="5580112" y="3518060"/>
            <a:ext cx="648072" cy="37260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lipse 18"/>
          <p:cNvSpPr/>
          <p:nvPr/>
        </p:nvSpPr>
        <p:spPr>
          <a:xfrm>
            <a:off x="5187652" y="3956809"/>
            <a:ext cx="402401" cy="23135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Elipse 23"/>
          <p:cNvSpPr/>
          <p:nvPr/>
        </p:nvSpPr>
        <p:spPr>
          <a:xfrm>
            <a:off x="4846711" y="4197498"/>
            <a:ext cx="170657" cy="1079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Forma livre 24"/>
          <p:cNvSpPr/>
          <p:nvPr/>
        </p:nvSpPr>
        <p:spPr>
          <a:xfrm rot="19769128">
            <a:off x="1916280" y="3483342"/>
            <a:ext cx="871122" cy="555022"/>
          </a:xfrm>
          <a:custGeom>
            <a:avLst/>
            <a:gdLst>
              <a:gd name="connsiteX0" fmla="*/ 63624 w 1257693"/>
              <a:gd name="connsiteY0" fmla="*/ 29029 h 464457"/>
              <a:gd name="connsiteX1" fmla="*/ 63624 w 1257693"/>
              <a:gd name="connsiteY1" fmla="*/ 29029 h 464457"/>
              <a:gd name="connsiteX2" fmla="*/ 281338 w 1257693"/>
              <a:gd name="connsiteY2" fmla="*/ 14515 h 464457"/>
              <a:gd name="connsiteX3" fmla="*/ 324881 w 1257693"/>
              <a:gd name="connsiteY3" fmla="*/ 0 h 464457"/>
              <a:gd name="connsiteX4" fmla="*/ 673224 w 1257693"/>
              <a:gd name="connsiteY4" fmla="*/ 14515 h 464457"/>
              <a:gd name="connsiteX5" fmla="*/ 803852 w 1257693"/>
              <a:gd name="connsiteY5" fmla="*/ 58057 h 464457"/>
              <a:gd name="connsiteX6" fmla="*/ 847395 w 1257693"/>
              <a:gd name="connsiteY6" fmla="*/ 72572 h 464457"/>
              <a:gd name="connsiteX7" fmla="*/ 948995 w 1257693"/>
              <a:gd name="connsiteY7" fmla="*/ 87086 h 464457"/>
              <a:gd name="connsiteX8" fmla="*/ 1036081 w 1257693"/>
              <a:gd name="connsiteY8" fmla="*/ 116115 h 464457"/>
              <a:gd name="connsiteX9" fmla="*/ 1137681 w 1257693"/>
              <a:gd name="connsiteY9" fmla="*/ 159657 h 464457"/>
              <a:gd name="connsiteX10" fmla="*/ 1195738 w 1257693"/>
              <a:gd name="connsiteY10" fmla="*/ 188686 h 464457"/>
              <a:gd name="connsiteX11" fmla="*/ 1239281 w 1257693"/>
              <a:gd name="connsiteY11" fmla="*/ 203200 h 464457"/>
              <a:gd name="connsiteX12" fmla="*/ 1181224 w 1257693"/>
              <a:gd name="connsiteY12" fmla="*/ 391886 h 464457"/>
              <a:gd name="connsiteX13" fmla="*/ 1137681 w 1257693"/>
              <a:gd name="connsiteY13" fmla="*/ 435429 h 464457"/>
              <a:gd name="connsiteX14" fmla="*/ 1021566 w 1257693"/>
              <a:gd name="connsiteY14" fmla="*/ 464457 h 464457"/>
              <a:gd name="connsiteX15" fmla="*/ 513566 w 1257693"/>
              <a:gd name="connsiteY15" fmla="*/ 449943 h 464457"/>
              <a:gd name="connsiteX16" fmla="*/ 295852 w 1257693"/>
              <a:gd name="connsiteY16" fmla="*/ 420915 h 464457"/>
              <a:gd name="connsiteX17" fmla="*/ 179738 w 1257693"/>
              <a:gd name="connsiteY17" fmla="*/ 406400 h 464457"/>
              <a:gd name="connsiteX18" fmla="*/ 92652 w 1257693"/>
              <a:gd name="connsiteY18" fmla="*/ 391886 h 464457"/>
              <a:gd name="connsiteX19" fmla="*/ 63624 w 1257693"/>
              <a:gd name="connsiteY19" fmla="*/ 348343 h 464457"/>
              <a:gd name="connsiteX20" fmla="*/ 49109 w 1257693"/>
              <a:gd name="connsiteY20" fmla="*/ 304800 h 464457"/>
              <a:gd name="connsiteX21" fmla="*/ 5566 w 1257693"/>
              <a:gd name="connsiteY21" fmla="*/ 145143 h 464457"/>
              <a:gd name="connsiteX22" fmla="*/ 20081 w 1257693"/>
              <a:gd name="connsiteY22" fmla="*/ 72572 h 464457"/>
              <a:gd name="connsiteX23" fmla="*/ 63624 w 1257693"/>
              <a:gd name="connsiteY23" fmla="*/ 29029 h 464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57693" h="464457">
                <a:moveTo>
                  <a:pt x="63624" y="29029"/>
                </a:moveTo>
                <a:lnTo>
                  <a:pt x="63624" y="29029"/>
                </a:lnTo>
                <a:cubicBezTo>
                  <a:pt x="136195" y="24191"/>
                  <a:pt x="209050" y="22547"/>
                  <a:pt x="281338" y="14515"/>
                </a:cubicBezTo>
                <a:cubicBezTo>
                  <a:pt x="296544" y="12825"/>
                  <a:pt x="309581" y="0"/>
                  <a:pt x="324881" y="0"/>
                </a:cubicBezTo>
                <a:cubicBezTo>
                  <a:pt x="441096" y="0"/>
                  <a:pt x="557110" y="9677"/>
                  <a:pt x="673224" y="14515"/>
                </a:cubicBezTo>
                <a:lnTo>
                  <a:pt x="803852" y="58057"/>
                </a:lnTo>
                <a:cubicBezTo>
                  <a:pt x="818366" y="62895"/>
                  <a:pt x="832249" y="70408"/>
                  <a:pt x="847395" y="72572"/>
                </a:cubicBezTo>
                <a:lnTo>
                  <a:pt x="948995" y="87086"/>
                </a:lnTo>
                <a:cubicBezTo>
                  <a:pt x="978024" y="96762"/>
                  <a:pt x="1010621" y="99142"/>
                  <a:pt x="1036081" y="116115"/>
                </a:cubicBezTo>
                <a:cubicBezTo>
                  <a:pt x="1096222" y="156208"/>
                  <a:pt x="1062701" y="140912"/>
                  <a:pt x="1137681" y="159657"/>
                </a:cubicBezTo>
                <a:cubicBezTo>
                  <a:pt x="1157033" y="169333"/>
                  <a:pt x="1175851" y="180163"/>
                  <a:pt x="1195738" y="188686"/>
                </a:cubicBezTo>
                <a:cubicBezTo>
                  <a:pt x="1209800" y="194713"/>
                  <a:pt x="1236281" y="188198"/>
                  <a:pt x="1239281" y="203200"/>
                </a:cubicBezTo>
                <a:cubicBezTo>
                  <a:pt x="1257693" y="295260"/>
                  <a:pt x="1231397" y="333351"/>
                  <a:pt x="1181224" y="391886"/>
                </a:cubicBezTo>
                <a:cubicBezTo>
                  <a:pt x="1167866" y="407471"/>
                  <a:pt x="1154760" y="424043"/>
                  <a:pt x="1137681" y="435429"/>
                </a:cubicBezTo>
                <a:cubicBezTo>
                  <a:pt x="1118554" y="448180"/>
                  <a:pt x="1032033" y="462364"/>
                  <a:pt x="1021566" y="464457"/>
                </a:cubicBezTo>
                <a:lnTo>
                  <a:pt x="513566" y="449943"/>
                </a:lnTo>
                <a:cubicBezTo>
                  <a:pt x="204024" y="436485"/>
                  <a:pt x="454287" y="447321"/>
                  <a:pt x="295852" y="420915"/>
                </a:cubicBezTo>
                <a:cubicBezTo>
                  <a:pt x="257377" y="414502"/>
                  <a:pt x="218352" y="411916"/>
                  <a:pt x="179738" y="406400"/>
                </a:cubicBezTo>
                <a:cubicBezTo>
                  <a:pt x="150605" y="402238"/>
                  <a:pt x="121681" y="396724"/>
                  <a:pt x="92652" y="391886"/>
                </a:cubicBezTo>
                <a:cubicBezTo>
                  <a:pt x="82976" y="377372"/>
                  <a:pt x="71425" y="363945"/>
                  <a:pt x="63624" y="348343"/>
                </a:cubicBezTo>
                <a:cubicBezTo>
                  <a:pt x="56782" y="334659"/>
                  <a:pt x="53135" y="319560"/>
                  <a:pt x="49109" y="304800"/>
                </a:cubicBezTo>
                <a:cubicBezTo>
                  <a:pt x="0" y="124734"/>
                  <a:pt x="38976" y="245367"/>
                  <a:pt x="5566" y="145143"/>
                </a:cubicBezTo>
                <a:cubicBezTo>
                  <a:pt x="10404" y="120953"/>
                  <a:pt x="6397" y="93098"/>
                  <a:pt x="20081" y="72572"/>
                </a:cubicBezTo>
                <a:cubicBezTo>
                  <a:pt x="28568" y="59842"/>
                  <a:pt x="56367" y="36286"/>
                  <a:pt x="63624" y="29029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2409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-21998" y="3414486"/>
            <a:ext cx="4574948" cy="806602"/>
            <a:chOff x="-21998" y="3414486"/>
            <a:chExt cx="4574948" cy="806602"/>
          </a:xfrm>
        </p:grpSpPr>
        <p:sp>
          <p:nvSpPr>
            <p:cNvPr id="3" name="Retângulo 2"/>
            <p:cNvSpPr/>
            <p:nvPr/>
          </p:nvSpPr>
          <p:spPr>
            <a:xfrm>
              <a:off x="0" y="3414486"/>
              <a:ext cx="4550002" cy="806602"/>
            </a:xfrm>
            <a:prstGeom prst="rect">
              <a:avLst/>
            </a:prstGeom>
            <a:solidFill>
              <a:srgbClr val="00B3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1" name="Conector reto 20"/>
            <p:cNvCxnSpPr/>
            <p:nvPr/>
          </p:nvCxnSpPr>
          <p:spPr>
            <a:xfrm>
              <a:off x="-19050" y="4221088"/>
              <a:ext cx="4572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to 21"/>
            <p:cNvCxnSpPr/>
            <p:nvPr/>
          </p:nvCxnSpPr>
          <p:spPr>
            <a:xfrm>
              <a:off x="-21998" y="3414486"/>
              <a:ext cx="4572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Conector de seta reta 31"/>
          <p:cNvCxnSpPr/>
          <p:nvPr/>
        </p:nvCxnSpPr>
        <p:spPr>
          <a:xfrm rot="1200000" flipH="1">
            <a:off x="559339" y="315124"/>
            <a:ext cx="0" cy="18000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upo 19"/>
          <p:cNvGrpSpPr/>
          <p:nvPr/>
        </p:nvGrpSpPr>
        <p:grpSpPr>
          <a:xfrm>
            <a:off x="107504" y="2591636"/>
            <a:ext cx="864096" cy="621340"/>
            <a:chOff x="251520" y="1619508"/>
            <a:chExt cx="864096" cy="621340"/>
          </a:xfrm>
        </p:grpSpPr>
        <p:sp>
          <p:nvSpPr>
            <p:cNvPr id="23" name="Seta para a direita 22"/>
            <p:cNvSpPr/>
            <p:nvPr/>
          </p:nvSpPr>
          <p:spPr>
            <a:xfrm flipH="1">
              <a:off x="251568" y="2060848"/>
              <a:ext cx="864000" cy="18000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3" name="CaixaDeTexto 32"/>
            <p:cNvSpPr txBox="1"/>
            <p:nvPr/>
          </p:nvSpPr>
          <p:spPr>
            <a:xfrm>
              <a:off x="251520" y="1619508"/>
              <a:ext cx="864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Norte</a:t>
              </a:r>
              <a:endParaRPr lang="pt-BR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/>
              <p:cNvSpPr txBox="1"/>
              <p:nvPr/>
            </p:nvSpPr>
            <p:spPr>
              <a:xfrm>
                <a:off x="899592" y="116632"/>
                <a:ext cx="14990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, </m:t>
                      </m:r>
                      <m:sSub>
                        <m:sSub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116632"/>
                <a:ext cx="1499000" cy="461665"/>
              </a:xfrm>
              <a:prstGeom prst="rect">
                <a:avLst/>
              </a:prstGeom>
              <a:blipFill rotWithShape="1">
                <a:blip r:embed="rId2"/>
                <a:stretch>
                  <a:fillRect l="-816" r="-816" b="-1710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upo 11"/>
          <p:cNvGrpSpPr/>
          <p:nvPr/>
        </p:nvGrpSpPr>
        <p:grpSpPr>
          <a:xfrm>
            <a:off x="3131840" y="3429000"/>
            <a:ext cx="1804175" cy="1512168"/>
            <a:chOff x="3131840" y="3429000"/>
            <a:chExt cx="1804175" cy="1512168"/>
          </a:xfrm>
        </p:grpSpPr>
        <p:cxnSp>
          <p:nvCxnSpPr>
            <p:cNvPr id="13" name="Conector de seta reta 12"/>
            <p:cNvCxnSpPr/>
            <p:nvPr/>
          </p:nvCxnSpPr>
          <p:spPr>
            <a:xfrm>
              <a:off x="4355976" y="3690300"/>
              <a:ext cx="0" cy="11788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de seta reta 13"/>
            <p:cNvCxnSpPr/>
            <p:nvPr/>
          </p:nvCxnSpPr>
          <p:spPr>
            <a:xfrm rot="5400000">
              <a:off x="3775172" y="3118976"/>
              <a:ext cx="0" cy="11788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CaixaDeTexto 14"/>
                <p:cNvSpPr txBox="1"/>
                <p:nvPr/>
              </p:nvSpPr>
              <p:spPr>
                <a:xfrm>
                  <a:off x="4380092" y="4479503"/>
                  <a:ext cx="40793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𝑧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15" name="CaixaDeTexto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0092" y="4479503"/>
                  <a:ext cx="407932" cy="461665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CaixaDeTexto 15"/>
                <p:cNvSpPr txBox="1"/>
                <p:nvPr/>
              </p:nvSpPr>
              <p:spPr>
                <a:xfrm>
                  <a:off x="3131840" y="3687415"/>
                  <a:ext cx="42639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𝑥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16" name="CaixaDeTexto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31840" y="3687415"/>
                  <a:ext cx="426399" cy="461665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Fluxograma: Somador 16"/>
            <p:cNvSpPr/>
            <p:nvPr/>
          </p:nvSpPr>
          <p:spPr>
            <a:xfrm>
              <a:off x="4249012" y="3596455"/>
              <a:ext cx="213199" cy="216024"/>
            </a:xfrm>
            <a:prstGeom prst="flowChartSummingJuncti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CaixaDeTexto 17"/>
                <p:cNvSpPr txBox="1"/>
                <p:nvPr/>
              </p:nvSpPr>
              <p:spPr>
                <a:xfrm>
                  <a:off x="4505641" y="3429000"/>
                  <a:ext cx="43037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𝑦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18" name="CaixaDeTexto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05641" y="3429000"/>
                  <a:ext cx="430374" cy="461665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b="-9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Elipse 1"/>
          <p:cNvSpPr/>
          <p:nvPr/>
        </p:nvSpPr>
        <p:spPr>
          <a:xfrm>
            <a:off x="837109" y="331515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Forma livre 23"/>
          <p:cNvSpPr/>
          <p:nvPr/>
        </p:nvSpPr>
        <p:spPr>
          <a:xfrm rot="19769128">
            <a:off x="1916280" y="3483342"/>
            <a:ext cx="871122" cy="555022"/>
          </a:xfrm>
          <a:custGeom>
            <a:avLst/>
            <a:gdLst>
              <a:gd name="connsiteX0" fmla="*/ 63624 w 1257693"/>
              <a:gd name="connsiteY0" fmla="*/ 29029 h 464457"/>
              <a:gd name="connsiteX1" fmla="*/ 63624 w 1257693"/>
              <a:gd name="connsiteY1" fmla="*/ 29029 h 464457"/>
              <a:gd name="connsiteX2" fmla="*/ 281338 w 1257693"/>
              <a:gd name="connsiteY2" fmla="*/ 14515 h 464457"/>
              <a:gd name="connsiteX3" fmla="*/ 324881 w 1257693"/>
              <a:gd name="connsiteY3" fmla="*/ 0 h 464457"/>
              <a:gd name="connsiteX4" fmla="*/ 673224 w 1257693"/>
              <a:gd name="connsiteY4" fmla="*/ 14515 h 464457"/>
              <a:gd name="connsiteX5" fmla="*/ 803852 w 1257693"/>
              <a:gd name="connsiteY5" fmla="*/ 58057 h 464457"/>
              <a:gd name="connsiteX6" fmla="*/ 847395 w 1257693"/>
              <a:gd name="connsiteY6" fmla="*/ 72572 h 464457"/>
              <a:gd name="connsiteX7" fmla="*/ 948995 w 1257693"/>
              <a:gd name="connsiteY7" fmla="*/ 87086 h 464457"/>
              <a:gd name="connsiteX8" fmla="*/ 1036081 w 1257693"/>
              <a:gd name="connsiteY8" fmla="*/ 116115 h 464457"/>
              <a:gd name="connsiteX9" fmla="*/ 1137681 w 1257693"/>
              <a:gd name="connsiteY9" fmla="*/ 159657 h 464457"/>
              <a:gd name="connsiteX10" fmla="*/ 1195738 w 1257693"/>
              <a:gd name="connsiteY10" fmla="*/ 188686 h 464457"/>
              <a:gd name="connsiteX11" fmla="*/ 1239281 w 1257693"/>
              <a:gd name="connsiteY11" fmla="*/ 203200 h 464457"/>
              <a:gd name="connsiteX12" fmla="*/ 1181224 w 1257693"/>
              <a:gd name="connsiteY12" fmla="*/ 391886 h 464457"/>
              <a:gd name="connsiteX13" fmla="*/ 1137681 w 1257693"/>
              <a:gd name="connsiteY13" fmla="*/ 435429 h 464457"/>
              <a:gd name="connsiteX14" fmla="*/ 1021566 w 1257693"/>
              <a:gd name="connsiteY14" fmla="*/ 464457 h 464457"/>
              <a:gd name="connsiteX15" fmla="*/ 513566 w 1257693"/>
              <a:gd name="connsiteY15" fmla="*/ 449943 h 464457"/>
              <a:gd name="connsiteX16" fmla="*/ 295852 w 1257693"/>
              <a:gd name="connsiteY16" fmla="*/ 420915 h 464457"/>
              <a:gd name="connsiteX17" fmla="*/ 179738 w 1257693"/>
              <a:gd name="connsiteY17" fmla="*/ 406400 h 464457"/>
              <a:gd name="connsiteX18" fmla="*/ 92652 w 1257693"/>
              <a:gd name="connsiteY18" fmla="*/ 391886 h 464457"/>
              <a:gd name="connsiteX19" fmla="*/ 63624 w 1257693"/>
              <a:gd name="connsiteY19" fmla="*/ 348343 h 464457"/>
              <a:gd name="connsiteX20" fmla="*/ 49109 w 1257693"/>
              <a:gd name="connsiteY20" fmla="*/ 304800 h 464457"/>
              <a:gd name="connsiteX21" fmla="*/ 5566 w 1257693"/>
              <a:gd name="connsiteY21" fmla="*/ 145143 h 464457"/>
              <a:gd name="connsiteX22" fmla="*/ 20081 w 1257693"/>
              <a:gd name="connsiteY22" fmla="*/ 72572 h 464457"/>
              <a:gd name="connsiteX23" fmla="*/ 63624 w 1257693"/>
              <a:gd name="connsiteY23" fmla="*/ 29029 h 464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57693" h="464457">
                <a:moveTo>
                  <a:pt x="63624" y="29029"/>
                </a:moveTo>
                <a:lnTo>
                  <a:pt x="63624" y="29029"/>
                </a:lnTo>
                <a:cubicBezTo>
                  <a:pt x="136195" y="24191"/>
                  <a:pt x="209050" y="22547"/>
                  <a:pt x="281338" y="14515"/>
                </a:cubicBezTo>
                <a:cubicBezTo>
                  <a:pt x="296544" y="12825"/>
                  <a:pt x="309581" y="0"/>
                  <a:pt x="324881" y="0"/>
                </a:cubicBezTo>
                <a:cubicBezTo>
                  <a:pt x="441096" y="0"/>
                  <a:pt x="557110" y="9677"/>
                  <a:pt x="673224" y="14515"/>
                </a:cubicBezTo>
                <a:lnTo>
                  <a:pt x="803852" y="58057"/>
                </a:lnTo>
                <a:cubicBezTo>
                  <a:pt x="818366" y="62895"/>
                  <a:pt x="832249" y="70408"/>
                  <a:pt x="847395" y="72572"/>
                </a:cubicBezTo>
                <a:lnTo>
                  <a:pt x="948995" y="87086"/>
                </a:lnTo>
                <a:cubicBezTo>
                  <a:pt x="978024" y="96762"/>
                  <a:pt x="1010621" y="99142"/>
                  <a:pt x="1036081" y="116115"/>
                </a:cubicBezTo>
                <a:cubicBezTo>
                  <a:pt x="1096222" y="156208"/>
                  <a:pt x="1062701" y="140912"/>
                  <a:pt x="1137681" y="159657"/>
                </a:cubicBezTo>
                <a:cubicBezTo>
                  <a:pt x="1157033" y="169333"/>
                  <a:pt x="1175851" y="180163"/>
                  <a:pt x="1195738" y="188686"/>
                </a:cubicBezTo>
                <a:cubicBezTo>
                  <a:pt x="1209800" y="194713"/>
                  <a:pt x="1236281" y="188198"/>
                  <a:pt x="1239281" y="203200"/>
                </a:cubicBezTo>
                <a:cubicBezTo>
                  <a:pt x="1257693" y="295260"/>
                  <a:pt x="1231397" y="333351"/>
                  <a:pt x="1181224" y="391886"/>
                </a:cubicBezTo>
                <a:cubicBezTo>
                  <a:pt x="1167866" y="407471"/>
                  <a:pt x="1154760" y="424043"/>
                  <a:pt x="1137681" y="435429"/>
                </a:cubicBezTo>
                <a:cubicBezTo>
                  <a:pt x="1118554" y="448180"/>
                  <a:pt x="1032033" y="462364"/>
                  <a:pt x="1021566" y="464457"/>
                </a:cubicBezTo>
                <a:lnTo>
                  <a:pt x="513566" y="449943"/>
                </a:lnTo>
                <a:cubicBezTo>
                  <a:pt x="204024" y="436485"/>
                  <a:pt x="454287" y="447321"/>
                  <a:pt x="295852" y="420915"/>
                </a:cubicBezTo>
                <a:cubicBezTo>
                  <a:pt x="257377" y="414502"/>
                  <a:pt x="218352" y="411916"/>
                  <a:pt x="179738" y="406400"/>
                </a:cubicBezTo>
                <a:cubicBezTo>
                  <a:pt x="150605" y="402238"/>
                  <a:pt x="121681" y="396724"/>
                  <a:pt x="92652" y="391886"/>
                </a:cubicBezTo>
                <a:cubicBezTo>
                  <a:pt x="82976" y="377372"/>
                  <a:pt x="71425" y="363945"/>
                  <a:pt x="63624" y="348343"/>
                </a:cubicBezTo>
                <a:cubicBezTo>
                  <a:pt x="56782" y="334659"/>
                  <a:pt x="53135" y="319560"/>
                  <a:pt x="49109" y="304800"/>
                </a:cubicBezTo>
                <a:cubicBezTo>
                  <a:pt x="0" y="124734"/>
                  <a:pt x="38976" y="245367"/>
                  <a:pt x="5566" y="145143"/>
                </a:cubicBezTo>
                <a:cubicBezTo>
                  <a:pt x="10404" y="120953"/>
                  <a:pt x="6397" y="93098"/>
                  <a:pt x="20081" y="72572"/>
                </a:cubicBezTo>
                <a:cubicBezTo>
                  <a:pt x="28568" y="59842"/>
                  <a:pt x="56367" y="36286"/>
                  <a:pt x="63624" y="29029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4776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-21998" y="3414486"/>
            <a:ext cx="4574948" cy="806602"/>
            <a:chOff x="-21998" y="3414486"/>
            <a:chExt cx="4574948" cy="806602"/>
          </a:xfrm>
        </p:grpSpPr>
        <p:sp>
          <p:nvSpPr>
            <p:cNvPr id="3" name="Retângulo 2"/>
            <p:cNvSpPr/>
            <p:nvPr/>
          </p:nvSpPr>
          <p:spPr>
            <a:xfrm>
              <a:off x="0" y="3414486"/>
              <a:ext cx="4550002" cy="806602"/>
            </a:xfrm>
            <a:prstGeom prst="rect">
              <a:avLst/>
            </a:prstGeom>
            <a:solidFill>
              <a:srgbClr val="00B3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1" name="Conector reto 20"/>
            <p:cNvCxnSpPr/>
            <p:nvPr/>
          </p:nvCxnSpPr>
          <p:spPr>
            <a:xfrm>
              <a:off x="-19050" y="4221088"/>
              <a:ext cx="4572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to 21"/>
            <p:cNvCxnSpPr/>
            <p:nvPr/>
          </p:nvCxnSpPr>
          <p:spPr>
            <a:xfrm>
              <a:off x="-21998" y="3414486"/>
              <a:ext cx="4572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Conector de seta reta 31"/>
          <p:cNvCxnSpPr/>
          <p:nvPr/>
        </p:nvCxnSpPr>
        <p:spPr>
          <a:xfrm rot="1200000" flipH="1">
            <a:off x="559339" y="315124"/>
            <a:ext cx="0" cy="18000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upo 19"/>
          <p:cNvGrpSpPr/>
          <p:nvPr/>
        </p:nvGrpSpPr>
        <p:grpSpPr>
          <a:xfrm>
            <a:off x="107504" y="2591636"/>
            <a:ext cx="864096" cy="621340"/>
            <a:chOff x="251520" y="1619508"/>
            <a:chExt cx="864096" cy="621340"/>
          </a:xfrm>
        </p:grpSpPr>
        <p:sp>
          <p:nvSpPr>
            <p:cNvPr id="23" name="Seta para a direita 22"/>
            <p:cNvSpPr/>
            <p:nvPr/>
          </p:nvSpPr>
          <p:spPr>
            <a:xfrm flipH="1">
              <a:off x="251568" y="2060848"/>
              <a:ext cx="864000" cy="18000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3" name="CaixaDeTexto 32"/>
            <p:cNvSpPr txBox="1"/>
            <p:nvPr/>
          </p:nvSpPr>
          <p:spPr>
            <a:xfrm>
              <a:off x="251520" y="1619508"/>
              <a:ext cx="864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Norte</a:t>
              </a:r>
              <a:endParaRPr lang="pt-BR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/>
              <p:cNvSpPr txBox="1"/>
              <p:nvPr/>
            </p:nvSpPr>
            <p:spPr>
              <a:xfrm>
                <a:off x="683568" y="1023119"/>
                <a:ext cx="1370888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acc>
                        <m:accPr>
                          <m:chr m:val="̂"/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𝐅</m:t>
                          </m:r>
                        </m:e>
                      </m:acc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1023119"/>
                <a:ext cx="1370888" cy="471539"/>
              </a:xfrm>
              <a:prstGeom prst="rect">
                <a:avLst/>
              </a:prstGeom>
              <a:blipFill rotWithShape="1">
                <a:blip r:embed="rId2"/>
                <a:stretch>
                  <a:fillRect t="-5195" r="-23556" b="-25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upo 11"/>
          <p:cNvGrpSpPr/>
          <p:nvPr/>
        </p:nvGrpSpPr>
        <p:grpSpPr>
          <a:xfrm>
            <a:off x="3131840" y="3429000"/>
            <a:ext cx="1804175" cy="1512168"/>
            <a:chOff x="3131840" y="3429000"/>
            <a:chExt cx="1804175" cy="1512168"/>
          </a:xfrm>
        </p:grpSpPr>
        <p:cxnSp>
          <p:nvCxnSpPr>
            <p:cNvPr id="13" name="Conector de seta reta 12"/>
            <p:cNvCxnSpPr/>
            <p:nvPr/>
          </p:nvCxnSpPr>
          <p:spPr>
            <a:xfrm>
              <a:off x="4355976" y="3690300"/>
              <a:ext cx="0" cy="11788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de seta reta 13"/>
            <p:cNvCxnSpPr/>
            <p:nvPr/>
          </p:nvCxnSpPr>
          <p:spPr>
            <a:xfrm rot="5400000">
              <a:off x="3775172" y="3118976"/>
              <a:ext cx="0" cy="11788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CaixaDeTexto 14"/>
                <p:cNvSpPr txBox="1"/>
                <p:nvPr/>
              </p:nvSpPr>
              <p:spPr>
                <a:xfrm>
                  <a:off x="4380092" y="4479503"/>
                  <a:ext cx="40793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𝑧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15" name="CaixaDeTexto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0092" y="4479503"/>
                  <a:ext cx="407932" cy="461665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CaixaDeTexto 15"/>
                <p:cNvSpPr txBox="1"/>
                <p:nvPr/>
              </p:nvSpPr>
              <p:spPr>
                <a:xfrm>
                  <a:off x="3131840" y="3687415"/>
                  <a:ext cx="42639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𝑥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16" name="CaixaDeTexto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31840" y="3687415"/>
                  <a:ext cx="426399" cy="461665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Fluxograma: Somador 16"/>
            <p:cNvSpPr/>
            <p:nvPr/>
          </p:nvSpPr>
          <p:spPr>
            <a:xfrm>
              <a:off x="4249012" y="3596455"/>
              <a:ext cx="213199" cy="216024"/>
            </a:xfrm>
            <a:prstGeom prst="flowChartSummingJuncti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CaixaDeTexto 17"/>
                <p:cNvSpPr txBox="1"/>
                <p:nvPr/>
              </p:nvSpPr>
              <p:spPr>
                <a:xfrm>
                  <a:off x="4505641" y="3429000"/>
                  <a:ext cx="43037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𝑦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18" name="CaixaDeTexto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05641" y="3429000"/>
                  <a:ext cx="430374" cy="461665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b="-9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4" name="Forma livre 23"/>
          <p:cNvSpPr/>
          <p:nvPr/>
        </p:nvSpPr>
        <p:spPr>
          <a:xfrm rot="19769128">
            <a:off x="1916280" y="3483342"/>
            <a:ext cx="871122" cy="555022"/>
          </a:xfrm>
          <a:custGeom>
            <a:avLst/>
            <a:gdLst>
              <a:gd name="connsiteX0" fmla="*/ 63624 w 1257693"/>
              <a:gd name="connsiteY0" fmla="*/ 29029 h 464457"/>
              <a:gd name="connsiteX1" fmla="*/ 63624 w 1257693"/>
              <a:gd name="connsiteY1" fmla="*/ 29029 h 464457"/>
              <a:gd name="connsiteX2" fmla="*/ 281338 w 1257693"/>
              <a:gd name="connsiteY2" fmla="*/ 14515 h 464457"/>
              <a:gd name="connsiteX3" fmla="*/ 324881 w 1257693"/>
              <a:gd name="connsiteY3" fmla="*/ 0 h 464457"/>
              <a:gd name="connsiteX4" fmla="*/ 673224 w 1257693"/>
              <a:gd name="connsiteY4" fmla="*/ 14515 h 464457"/>
              <a:gd name="connsiteX5" fmla="*/ 803852 w 1257693"/>
              <a:gd name="connsiteY5" fmla="*/ 58057 h 464457"/>
              <a:gd name="connsiteX6" fmla="*/ 847395 w 1257693"/>
              <a:gd name="connsiteY6" fmla="*/ 72572 h 464457"/>
              <a:gd name="connsiteX7" fmla="*/ 948995 w 1257693"/>
              <a:gd name="connsiteY7" fmla="*/ 87086 h 464457"/>
              <a:gd name="connsiteX8" fmla="*/ 1036081 w 1257693"/>
              <a:gd name="connsiteY8" fmla="*/ 116115 h 464457"/>
              <a:gd name="connsiteX9" fmla="*/ 1137681 w 1257693"/>
              <a:gd name="connsiteY9" fmla="*/ 159657 h 464457"/>
              <a:gd name="connsiteX10" fmla="*/ 1195738 w 1257693"/>
              <a:gd name="connsiteY10" fmla="*/ 188686 h 464457"/>
              <a:gd name="connsiteX11" fmla="*/ 1239281 w 1257693"/>
              <a:gd name="connsiteY11" fmla="*/ 203200 h 464457"/>
              <a:gd name="connsiteX12" fmla="*/ 1181224 w 1257693"/>
              <a:gd name="connsiteY12" fmla="*/ 391886 h 464457"/>
              <a:gd name="connsiteX13" fmla="*/ 1137681 w 1257693"/>
              <a:gd name="connsiteY13" fmla="*/ 435429 h 464457"/>
              <a:gd name="connsiteX14" fmla="*/ 1021566 w 1257693"/>
              <a:gd name="connsiteY14" fmla="*/ 464457 h 464457"/>
              <a:gd name="connsiteX15" fmla="*/ 513566 w 1257693"/>
              <a:gd name="connsiteY15" fmla="*/ 449943 h 464457"/>
              <a:gd name="connsiteX16" fmla="*/ 295852 w 1257693"/>
              <a:gd name="connsiteY16" fmla="*/ 420915 h 464457"/>
              <a:gd name="connsiteX17" fmla="*/ 179738 w 1257693"/>
              <a:gd name="connsiteY17" fmla="*/ 406400 h 464457"/>
              <a:gd name="connsiteX18" fmla="*/ 92652 w 1257693"/>
              <a:gd name="connsiteY18" fmla="*/ 391886 h 464457"/>
              <a:gd name="connsiteX19" fmla="*/ 63624 w 1257693"/>
              <a:gd name="connsiteY19" fmla="*/ 348343 h 464457"/>
              <a:gd name="connsiteX20" fmla="*/ 49109 w 1257693"/>
              <a:gd name="connsiteY20" fmla="*/ 304800 h 464457"/>
              <a:gd name="connsiteX21" fmla="*/ 5566 w 1257693"/>
              <a:gd name="connsiteY21" fmla="*/ 145143 h 464457"/>
              <a:gd name="connsiteX22" fmla="*/ 20081 w 1257693"/>
              <a:gd name="connsiteY22" fmla="*/ 72572 h 464457"/>
              <a:gd name="connsiteX23" fmla="*/ 63624 w 1257693"/>
              <a:gd name="connsiteY23" fmla="*/ 29029 h 464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57693" h="464457">
                <a:moveTo>
                  <a:pt x="63624" y="29029"/>
                </a:moveTo>
                <a:lnTo>
                  <a:pt x="63624" y="29029"/>
                </a:lnTo>
                <a:cubicBezTo>
                  <a:pt x="136195" y="24191"/>
                  <a:pt x="209050" y="22547"/>
                  <a:pt x="281338" y="14515"/>
                </a:cubicBezTo>
                <a:cubicBezTo>
                  <a:pt x="296544" y="12825"/>
                  <a:pt x="309581" y="0"/>
                  <a:pt x="324881" y="0"/>
                </a:cubicBezTo>
                <a:cubicBezTo>
                  <a:pt x="441096" y="0"/>
                  <a:pt x="557110" y="9677"/>
                  <a:pt x="673224" y="14515"/>
                </a:cubicBezTo>
                <a:lnTo>
                  <a:pt x="803852" y="58057"/>
                </a:lnTo>
                <a:cubicBezTo>
                  <a:pt x="818366" y="62895"/>
                  <a:pt x="832249" y="70408"/>
                  <a:pt x="847395" y="72572"/>
                </a:cubicBezTo>
                <a:lnTo>
                  <a:pt x="948995" y="87086"/>
                </a:lnTo>
                <a:cubicBezTo>
                  <a:pt x="978024" y="96762"/>
                  <a:pt x="1010621" y="99142"/>
                  <a:pt x="1036081" y="116115"/>
                </a:cubicBezTo>
                <a:cubicBezTo>
                  <a:pt x="1096222" y="156208"/>
                  <a:pt x="1062701" y="140912"/>
                  <a:pt x="1137681" y="159657"/>
                </a:cubicBezTo>
                <a:cubicBezTo>
                  <a:pt x="1157033" y="169333"/>
                  <a:pt x="1175851" y="180163"/>
                  <a:pt x="1195738" y="188686"/>
                </a:cubicBezTo>
                <a:cubicBezTo>
                  <a:pt x="1209800" y="194713"/>
                  <a:pt x="1236281" y="188198"/>
                  <a:pt x="1239281" y="203200"/>
                </a:cubicBezTo>
                <a:cubicBezTo>
                  <a:pt x="1257693" y="295260"/>
                  <a:pt x="1231397" y="333351"/>
                  <a:pt x="1181224" y="391886"/>
                </a:cubicBezTo>
                <a:cubicBezTo>
                  <a:pt x="1167866" y="407471"/>
                  <a:pt x="1154760" y="424043"/>
                  <a:pt x="1137681" y="435429"/>
                </a:cubicBezTo>
                <a:cubicBezTo>
                  <a:pt x="1118554" y="448180"/>
                  <a:pt x="1032033" y="462364"/>
                  <a:pt x="1021566" y="464457"/>
                </a:cubicBezTo>
                <a:lnTo>
                  <a:pt x="513566" y="449943"/>
                </a:lnTo>
                <a:cubicBezTo>
                  <a:pt x="204024" y="436485"/>
                  <a:pt x="454287" y="447321"/>
                  <a:pt x="295852" y="420915"/>
                </a:cubicBezTo>
                <a:cubicBezTo>
                  <a:pt x="257377" y="414502"/>
                  <a:pt x="218352" y="411916"/>
                  <a:pt x="179738" y="406400"/>
                </a:cubicBezTo>
                <a:cubicBezTo>
                  <a:pt x="150605" y="402238"/>
                  <a:pt x="121681" y="396724"/>
                  <a:pt x="92652" y="391886"/>
                </a:cubicBezTo>
                <a:cubicBezTo>
                  <a:pt x="82976" y="377372"/>
                  <a:pt x="71425" y="363945"/>
                  <a:pt x="63624" y="348343"/>
                </a:cubicBezTo>
                <a:cubicBezTo>
                  <a:pt x="56782" y="334659"/>
                  <a:pt x="53135" y="319560"/>
                  <a:pt x="49109" y="304800"/>
                </a:cubicBezTo>
                <a:cubicBezTo>
                  <a:pt x="0" y="124734"/>
                  <a:pt x="38976" y="245367"/>
                  <a:pt x="5566" y="145143"/>
                </a:cubicBezTo>
                <a:cubicBezTo>
                  <a:pt x="10404" y="120953"/>
                  <a:pt x="6397" y="93098"/>
                  <a:pt x="20081" y="72572"/>
                </a:cubicBezTo>
                <a:cubicBezTo>
                  <a:pt x="28568" y="59842"/>
                  <a:pt x="56367" y="36286"/>
                  <a:pt x="63624" y="29029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Elipse 1"/>
          <p:cNvSpPr/>
          <p:nvPr/>
        </p:nvSpPr>
        <p:spPr>
          <a:xfrm>
            <a:off x="837109" y="331515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CaixaDeTexto 25"/>
          <p:cNvSpPr txBox="1"/>
          <p:nvPr/>
        </p:nvSpPr>
        <p:spPr>
          <a:xfrm>
            <a:off x="659963" y="812816"/>
            <a:ext cx="1463765" cy="268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principal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4188323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-21998" y="3414486"/>
            <a:ext cx="4574948" cy="806602"/>
            <a:chOff x="-21998" y="3414486"/>
            <a:chExt cx="4574948" cy="806602"/>
          </a:xfrm>
        </p:grpSpPr>
        <p:sp>
          <p:nvSpPr>
            <p:cNvPr id="3" name="Retângulo 2"/>
            <p:cNvSpPr/>
            <p:nvPr/>
          </p:nvSpPr>
          <p:spPr>
            <a:xfrm>
              <a:off x="0" y="3414486"/>
              <a:ext cx="4550002" cy="806602"/>
            </a:xfrm>
            <a:prstGeom prst="rect">
              <a:avLst/>
            </a:prstGeom>
            <a:solidFill>
              <a:srgbClr val="00B3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1" name="Conector reto 20"/>
            <p:cNvCxnSpPr/>
            <p:nvPr/>
          </p:nvCxnSpPr>
          <p:spPr>
            <a:xfrm>
              <a:off x="-19050" y="4221088"/>
              <a:ext cx="4572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to 21"/>
            <p:cNvCxnSpPr/>
            <p:nvPr/>
          </p:nvCxnSpPr>
          <p:spPr>
            <a:xfrm>
              <a:off x="-21998" y="3414486"/>
              <a:ext cx="4572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Conector de seta reta 31"/>
          <p:cNvCxnSpPr/>
          <p:nvPr/>
        </p:nvCxnSpPr>
        <p:spPr>
          <a:xfrm rot="1200000" flipH="1">
            <a:off x="559339" y="315124"/>
            <a:ext cx="0" cy="18000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upo 19"/>
          <p:cNvGrpSpPr/>
          <p:nvPr/>
        </p:nvGrpSpPr>
        <p:grpSpPr>
          <a:xfrm>
            <a:off x="107504" y="2591636"/>
            <a:ext cx="864096" cy="621340"/>
            <a:chOff x="251520" y="1619508"/>
            <a:chExt cx="864096" cy="621340"/>
          </a:xfrm>
        </p:grpSpPr>
        <p:sp>
          <p:nvSpPr>
            <p:cNvPr id="23" name="Seta para a direita 22"/>
            <p:cNvSpPr/>
            <p:nvPr/>
          </p:nvSpPr>
          <p:spPr>
            <a:xfrm flipH="1">
              <a:off x="251568" y="2060848"/>
              <a:ext cx="864000" cy="18000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3" name="CaixaDeTexto 32"/>
            <p:cNvSpPr txBox="1"/>
            <p:nvPr/>
          </p:nvSpPr>
          <p:spPr>
            <a:xfrm>
              <a:off x="251520" y="1619508"/>
              <a:ext cx="864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Norte</a:t>
              </a:r>
              <a:endParaRPr lang="pt-BR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/>
              <p:cNvSpPr txBox="1"/>
              <p:nvPr/>
            </p:nvSpPr>
            <p:spPr>
              <a:xfrm>
                <a:off x="683568" y="1023119"/>
                <a:ext cx="1370888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acc>
                        <m:accPr>
                          <m:chr m:val="̂"/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𝐅</m:t>
                          </m:r>
                        </m:e>
                      </m:acc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1023119"/>
                <a:ext cx="1370888" cy="471539"/>
              </a:xfrm>
              <a:prstGeom prst="rect">
                <a:avLst/>
              </a:prstGeom>
              <a:blipFill rotWithShape="1">
                <a:blip r:embed="rId2"/>
                <a:stretch>
                  <a:fillRect t="-5195" r="-23556" b="-25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upo 11"/>
          <p:cNvGrpSpPr/>
          <p:nvPr/>
        </p:nvGrpSpPr>
        <p:grpSpPr>
          <a:xfrm>
            <a:off x="3131840" y="3429000"/>
            <a:ext cx="1804175" cy="1512168"/>
            <a:chOff x="3131840" y="3429000"/>
            <a:chExt cx="1804175" cy="1512168"/>
          </a:xfrm>
        </p:grpSpPr>
        <p:cxnSp>
          <p:nvCxnSpPr>
            <p:cNvPr id="13" name="Conector de seta reta 12"/>
            <p:cNvCxnSpPr/>
            <p:nvPr/>
          </p:nvCxnSpPr>
          <p:spPr>
            <a:xfrm>
              <a:off x="4355976" y="3690300"/>
              <a:ext cx="0" cy="11788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de seta reta 13"/>
            <p:cNvCxnSpPr/>
            <p:nvPr/>
          </p:nvCxnSpPr>
          <p:spPr>
            <a:xfrm rot="5400000">
              <a:off x="3775172" y="3118976"/>
              <a:ext cx="0" cy="11788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CaixaDeTexto 14"/>
                <p:cNvSpPr txBox="1"/>
                <p:nvPr/>
              </p:nvSpPr>
              <p:spPr>
                <a:xfrm>
                  <a:off x="4380092" y="4479503"/>
                  <a:ext cx="40793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𝑧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15" name="CaixaDeTexto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0092" y="4479503"/>
                  <a:ext cx="407932" cy="461665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CaixaDeTexto 15"/>
                <p:cNvSpPr txBox="1"/>
                <p:nvPr/>
              </p:nvSpPr>
              <p:spPr>
                <a:xfrm>
                  <a:off x="3131840" y="3687415"/>
                  <a:ext cx="42639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𝑥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16" name="CaixaDeTexto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31840" y="3687415"/>
                  <a:ext cx="426399" cy="461665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Fluxograma: Somador 16"/>
            <p:cNvSpPr/>
            <p:nvPr/>
          </p:nvSpPr>
          <p:spPr>
            <a:xfrm>
              <a:off x="4249012" y="3596455"/>
              <a:ext cx="213199" cy="216024"/>
            </a:xfrm>
            <a:prstGeom prst="flowChartSummingJuncti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CaixaDeTexto 17"/>
                <p:cNvSpPr txBox="1"/>
                <p:nvPr/>
              </p:nvSpPr>
              <p:spPr>
                <a:xfrm>
                  <a:off x="4505641" y="3429000"/>
                  <a:ext cx="43037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𝑦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18" name="CaixaDeTexto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05641" y="3429000"/>
                  <a:ext cx="430374" cy="461665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b="-9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4" name="Forma livre 23"/>
          <p:cNvSpPr/>
          <p:nvPr/>
        </p:nvSpPr>
        <p:spPr>
          <a:xfrm rot="19769128">
            <a:off x="1916280" y="3483342"/>
            <a:ext cx="871122" cy="555022"/>
          </a:xfrm>
          <a:custGeom>
            <a:avLst/>
            <a:gdLst>
              <a:gd name="connsiteX0" fmla="*/ 63624 w 1257693"/>
              <a:gd name="connsiteY0" fmla="*/ 29029 h 464457"/>
              <a:gd name="connsiteX1" fmla="*/ 63624 w 1257693"/>
              <a:gd name="connsiteY1" fmla="*/ 29029 h 464457"/>
              <a:gd name="connsiteX2" fmla="*/ 281338 w 1257693"/>
              <a:gd name="connsiteY2" fmla="*/ 14515 h 464457"/>
              <a:gd name="connsiteX3" fmla="*/ 324881 w 1257693"/>
              <a:gd name="connsiteY3" fmla="*/ 0 h 464457"/>
              <a:gd name="connsiteX4" fmla="*/ 673224 w 1257693"/>
              <a:gd name="connsiteY4" fmla="*/ 14515 h 464457"/>
              <a:gd name="connsiteX5" fmla="*/ 803852 w 1257693"/>
              <a:gd name="connsiteY5" fmla="*/ 58057 h 464457"/>
              <a:gd name="connsiteX6" fmla="*/ 847395 w 1257693"/>
              <a:gd name="connsiteY6" fmla="*/ 72572 h 464457"/>
              <a:gd name="connsiteX7" fmla="*/ 948995 w 1257693"/>
              <a:gd name="connsiteY7" fmla="*/ 87086 h 464457"/>
              <a:gd name="connsiteX8" fmla="*/ 1036081 w 1257693"/>
              <a:gd name="connsiteY8" fmla="*/ 116115 h 464457"/>
              <a:gd name="connsiteX9" fmla="*/ 1137681 w 1257693"/>
              <a:gd name="connsiteY9" fmla="*/ 159657 h 464457"/>
              <a:gd name="connsiteX10" fmla="*/ 1195738 w 1257693"/>
              <a:gd name="connsiteY10" fmla="*/ 188686 h 464457"/>
              <a:gd name="connsiteX11" fmla="*/ 1239281 w 1257693"/>
              <a:gd name="connsiteY11" fmla="*/ 203200 h 464457"/>
              <a:gd name="connsiteX12" fmla="*/ 1181224 w 1257693"/>
              <a:gd name="connsiteY12" fmla="*/ 391886 h 464457"/>
              <a:gd name="connsiteX13" fmla="*/ 1137681 w 1257693"/>
              <a:gd name="connsiteY13" fmla="*/ 435429 h 464457"/>
              <a:gd name="connsiteX14" fmla="*/ 1021566 w 1257693"/>
              <a:gd name="connsiteY14" fmla="*/ 464457 h 464457"/>
              <a:gd name="connsiteX15" fmla="*/ 513566 w 1257693"/>
              <a:gd name="connsiteY15" fmla="*/ 449943 h 464457"/>
              <a:gd name="connsiteX16" fmla="*/ 295852 w 1257693"/>
              <a:gd name="connsiteY16" fmla="*/ 420915 h 464457"/>
              <a:gd name="connsiteX17" fmla="*/ 179738 w 1257693"/>
              <a:gd name="connsiteY17" fmla="*/ 406400 h 464457"/>
              <a:gd name="connsiteX18" fmla="*/ 92652 w 1257693"/>
              <a:gd name="connsiteY18" fmla="*/ 391886 h 464457"/>
              <a:gd name="connsiteX19" fmla="*/ 63624 w 1257693"/>
              <a:gd name="connsiteY19" fmla="*/ 348343 h 464457"/>
              <a:gd name="connsiteX20" fmla="*/ 49109 w 1257693"/>
              <a:gd name="connsiteY20" fmla="*/ 304800 h 464457"/>
              <a:gd name="connsiteX21" fmla="*/ 5566 w 1257693"/>
              <a:gd name="connsiteY21" fmla="*/ 145143 h 464457"/>
              <a:gd name="connsiteX22" fmla="*/ 20081 w 1257693"/>
              <a:gd name="connsiteY22" fmla="*/ 72572 h 464457"/>
              <a:gd name="connsiteX23" fmla="*/ 63624 w 1257693"/>
              <a:gd name="connsiteY23" fmla="*/ 29029 h 464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57693" h="464457">
                <a:moveTo>
                  <a:pt x="63624" y="29029"/>
                </a:moveTo>
                <a:lnTo>
                  <a:pt x="63624" y="29029"/>
                </a:lnTo>
                <a:cubicBezTo>
                  <a:pt x="136195" y="24191"/>
                  <a:pt x="209050" y="22547"/>
                  <a:pt x="281338" y="14515"/>
                </a:cubicBezTo>
                <a:cubicBezTo>
                  <a:pt x="296544" y="12825"/>
                  <a:pt x="309581" y="0"/>
                  <a:pt x="324881" y="0"/>
                </a:cubicBezTo>
                <a:cubicBezTo>
                  <a:pt x="441096" y="0"/>
                  <a:pt x="557110" y="9677"/>
                  <a:pt x="673224" y="14515"/>
                </a:cubicBezTo>
                <a:lnTo>
                  <a:pt x="803852" y="58057"/>
                </a:lnTo>
                <a:cubicBezTo>
                  <a:pt x="818366" y="62895"/>
                  <a:pt x="832249" y="70408"/>
                  <a:pt x="847395" y="72572"/>
                </a:cubicBezTo>
                <a:lnTo>
                  <a:pt x="948995" y="87086"/>
                </a:lnTo>
                <a:cubicBezTo>
                  <a:pt x="978024" y="96762"/>
                  <a:pt x="1010621" y="99142"/>
                  <a:pt x="1036081" y="116115"/>
                </a:cubicBezTo>
                <a:cubicBezTo>
                  <a:pt x="1096222" y="156208"/>
                  <a:pt x="1062701" y="140912"/>
                  <a:pt x="1137681" y="159657"/>
                </a:cubicBezTo>
                <a:cubicBezTo>
                  <a:pt x="1157033" y="169333"/>
                  <a:pt x="1175851" y="180163"/>
                  <a:pt x="1195738" y="188686"/>
                </a:cubicBezTo>
                <a:cubicBezTo>
                  <a:pt x="1209800" y="194713"/>
                  <a:pt x="1236281" y="188198"/>
                  <a:pt x="1239281" y="203200"/>
                </a:cubicBezTo>
                <a:cubicBezTo>
                  <a:pt x="1257693" y="295260"/>
                  <a:pt x="1231397" y="333351"/>
                  <a:pt x="1181224" y="391886"/>
                </a:cubicBezTo>
                <a:cubicBezTo>
                  <a:pt x="1167866" y="407471"/>
                  <a:pt x="1154760" y="424043"/>
                  <a:pt x="1137681" y="435429"/>
                </a:cubicBezTo>
                <a:cubicBezTo>
                  <a:pt x="1118554" y="448180"/>
                  <a:pt x="1032033" y="462364"/>
                  <a:pt x="1021566" y="464457"/>
                </a:cubicBezTo>
                <a:lnTo>
                  <a:pt x="513566" y="449943"/>
                </a:lnTo>
                <a:cubicBezTo>
                  <a:pt x="204024" y="436485"/>
                  <a:pt x="454287" y="447321"/>
                  <a:pt x="295852" y="420915"/>
                </a:cubicBezTo>
                <a:cubicBezTo>
                  <a:pt x="257377" y="414502"/>
                  <a:pt x="218352" y="411916"/>
                  <a:pt x="179738" y="406400"/>
                </a:cubicBezTo>
                <a:cubicBezTo>
                  <a:pt x="150605" y="402238"/>
                  <a:pt x="121681" y="396724"/>
                  <a:pt x="92652" y="391886"/>
                </a:cubicBezTo>
                <a:cubicBezTo>
                  <a:pt x="82976" y="377372"/>
                  <a:pt x="71425" y="363945"/>
                  <a:pt x="63624" y="348343"/>
                </a:cubicBezTo>
                <a:cubicBezTo>
                  <a:pt x="56782" y="334659"/>
                  <a:pt x="53135" y="319560"/>
                  <a:pt x="49109" y="304800"/>
                </a:cubicBezTo>
                <a:cubicBezTo>
                  <a:pt x="0" y="124734"/>
                  <a:pt x="38976" y="245367"/>
                  <a:pt x="5566" y="145143"/>
                </a:cubicBezTo>
                <a:cubicBezTo>
                  <a:pt x="10404" y="120953"/>
                  <a:pt x="6397" y="93098"/>
                  <a:pt x="20081" y="72572"/>
                </a:cubicBezTo>
                <a:cubicBezTo>
                  <a:pt x="28568" y="59842"/>
                  <a:pt x="56367" y="36286"/>
                  <a:pt x="63624" y="29029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Seta para baixo 24"/>
          <p:cNvSpPr/>
          <p:nvPr/>
        </p:nvSpPr>
        <p:spPr>
          <a:xfrm rot="1200000">
            <a:off x="691029" y="381061"/>
            <a:ext cx="180000" cy="4680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Elipse 1"/>
          <p:cNvSpPr/>
          <p:nvPr/>
        </p:nvSpPr>
        <p:spPr>
          <a:xfrm>
            <a:off x="837109" y="331515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6" name="Conector de seta reta 25"/>
          <p:cNvCxnSpPr/>
          <p:nvPr/>
        </p:nvCxnSpPr>
        <p:spPr>
          <a:xfrm flipV="1">
            <a:off x="1835696" y="1412776"/>
            <a:ext cx="0" cy="38860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ixaDeTexto 26"/>
          <p:cNvSpPr txBox="1"/>
          <p:nvPr/>
        </p:nvSpPr>
        <p:spPr>
          <a:xfrm>
            <a:off x="659963" y="812816"/>
            <a:ext cx="1463765" cy="268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principal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3396798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-21998" y="3414486"/>
            <a:ext cx="4574948" cy="806602"/>
            <a:chOff x="-21998" y="3414486"/>
            <a:chExt cx="4574948" cy="806602"/>
          </a:xfrm>
        </p:grpSpPr>
        <p:sp>
          <p:nvSpPr>
            <p:cNvPr id="3" name="Retângulo 2"/>
            <p:cNvSpPr/>
            <p:nvPr/>
          </p:nvSpPr>
          <p:spPr>
            <a:xfrm>
              <a:off x="0" y="3414486"/>
              <a:ext cx="4550002" cy="806602"/>
            </a:xfrm>
            <a:prstGeom prst="rect">
              <a:avLst/>
            </a:prstGeom>
            <a:solidFill>
              <a:srgbClr val="00B3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1" name="Conector reto 20"/>
            <p:cNvCxnSpPr/>
            <p:nvPr/>
          </p:nvCxnSpPr>
          <p:spPr>
            <a:xfrm>
              <a:off x="-19050" y="4221088"/>
              <a:ext cx="4572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to 21"/>
            <p:cNvCxnSpPr/>
            <p:nvPr/>
          </p:nvCxnSpPr>
          <p:spPr>
            <a:xfrm>
              <a:off x="-21998" y="3414486"/>
              <a:ext cx="4572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o 19"/>
          <p:cNvGrpSpPr/>
          <p:nvPr/>
        </p:nvGrpSpPr>
        <p:grpSpPr>
          <a:xfrm>
            <a:off x="107504" y="2591636"/>
            <a:ext cx="864096" cy="621340"/>
            <a:chOff x="251520" y="1619508"/>
            <a:chExt cx="864096" cy="621340"/>
          </a:xfrm>
        </p:grpSpPr>
        <p:sp>
          <p:nvSpPr>
            <p:cNvPr id="23" name="Seta para a direita 22"/>
            <p:cNvSpPr/>
            <p:nvPr/>
          </p:nvSpPr>
          <p:spPr>
            <a:xfrm flipH="1">
              <a:off x="251568" y="2060848"/>
              <a:ext cx="864000" cy="18000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3" name="CaixaDeTexto 32"/>
            <p:cNvSpPr txBox="1"/>
            <p:nvPr/>
          </p:nvSpPr>
          <p:spPr>
            <a:xfrm>
              <a:off x="251520" y="1619508"/>
              <a:ext cx="864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Norte</a:t>
              </a:r>
              <a:endParaRPr lang="pt-BR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/>
              <p:cNvSpPr txBox="1"/>
              <p:nvPr/>
            </p:nvSpPr>
            <p:spPr>
              <a:xfrm>
                <a:off x="683568" y="1023119"/>
                <a:ext cx="1370888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acc>
                        <m:accPr>
                          <m:chr m:val="̂"/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𝐅</m:t>
                          </m:r>
                        </m:e>
                      </m:acc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1023119"/>
                <a:ext cx="1370888" cy="471539"/>
              </a:xfrm>
              <a:prstGeom prst="rect">
                <a:avLst/>
              </a:prstGeom>
              <a:blipFill rotWithShape="1">
                <a:blip r:embed="rId2"/>
                <a:stretch>
                  <a:fillRect t="-5195" r="-23556" b="-25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upo 11"/>
          <p:cNvGrpSpPr/>
          <p:nvPr/>
        </p:nvGrpSpPr>
        <p:grpSpPr>
          <a:xfrm>
            <a:off x="3131840" y="3429000"/>
            <a:ext cx="1804175" cy="1512168"/>
            <a:chOff x="3131840" y="3429000"/>
            <a:chExt cx="1804175" cy="1512168"/>
          </a:xfrm>
        </p:grpSpPr>
        <p:cxnSp>
          <p:nvCxnSpPr>
            <p:cNvPr id="13" name="Conector de seta reta 12"/>
            <p:cNvCxnSpPr/>
            <p:nvPr/>
          </p:nvCxnSpPr>
          <p:spPr>
            <a:xfrm>
              <a:off x="4355976" y="3690300"/>
              <a:ext cx="0" cy="11788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de seta reta 13"/>
            <p:cNvCxnSpPr/>
            <p:nvPr/>
          </p:nvCxnSpPr>
          <p:spPr>
            <a:xfrm rot="5400000">
              <a:off x="3775172" y="3118976"/>
              <a:ext cx="0" cy="11788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CaixaDeTexto 14"/>
                <p:cNvSpPr txBox="1"/>
                <p:nvPr/>
              </p:nvSpPr>
              <p:spPr>
                <a:xfrm>
                  <a:off x="4380092" y="4479503"/>
                  <a:ext cx="40793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𝑧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15" name="CaixaDeTexto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0092" y="4479503"/>
                  <a:ext cx="407932" cy="461665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CaixaDeTexto 15"/>
                <p:cNvSpPr txBox="1"/>
                <p:nvPr/>
              </p:nvSpPr>
              <p:spPr>
                <a:xfrm>
                  <a:off x="3131840" y="3687415"/>
                  <a:ext cx="42639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𝑥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16" name="CaixaDeTexto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31840" y="3687415"/>
                  <a:ext cx="426399" cy="461665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Fluxograma: Somador 16"/>
            <p:cNvSpPr/>
            <p:nvPr/>
          </p:nvSpPr>
          <p:spPr>
            <a:xfrm>
              <a:off x="4249012" y="3596455"/>
              <a:ext cx="213199" cy="216024"/>
            </a:xfrm>
            <a:prstGeom prst="flowChartSummingJuncti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CaixaDeTexto 17"/>
                <p:cNvSpPr txBox="1"/>
                <p:nvPr/>
              </p:nvSpPr>
              <p:spPr>
                <a:xfrm>
                  <a:off x="4505641" y="3429000"/>
                  <a:ext cx="43037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𝑦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18" name="CaixaDeTexto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05641" y="3429000"/>
                  <a:ext cx="430374" cy="461665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b="-9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4" name="Conector de seta reta 23"/>
          <p:cNvCxnSpPr/>
          <p:nvPr/>
        </p:nvCxnSpPr>
        <p:spPr>
          <a:xfrm flipV="1">
            <a:off x="5220072" y="1484784"/>
            <a:ext cx="0" cy="511256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/>
          <p:cNvCxnSpPr/>
          <p:nvPr/>
        </p:nvCxnSpPr>
        <p:spPr>
          <a:xfrm>
            <a:off x="5076056" y="5949280"/>
            <a:ext cx="3888432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ixaDeTexto 25"/>
          <p:cNvSpPr txBox="1"/>
          <p:nvPr/>
        </p:nvSpPr>
        <p:spPr>
          <a:xfrm>
            <a:off x="8064896" y="6165304"/>
            <a:ext cx="9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Posição</a:t>
            </a:r>
            <a:endParaRPr lang="pt-BR"/>
          </a:p>
        </p:txBody>
      </p:sp>
      <p:sp>
        <p:nvSpPr>
          <p:cNvPr id="27" name="CaixaDeTexto 26"/>
          <p:cNvSpPr txBox="1"/>
          <p:nvPr/>
        </p:nvSpPr>
        <p:spPr>
          <a:xfrm>
            <a:off x="4574944" y="764704"/>
            <a:ext cx="129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Amplitude (</a:t>
            </a:r>
            <a:r>
              <a:rPr lang="pt-BR" dirty="0" err="1" smtClean="0"/>
              <a:t>nT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28" name="Forma livre 27"/>
          <p:cNvSpPr/>
          <p:nvPr/>
        </p:nvSpPr>
        <p:spPr>
          <a:xfrm rot="19769128">
            <a:off x="1916280" y="3483342"/>
            <a:ext cx="871122" cy="555022"/>
          </a:xfrm>
          <a:custGeom>
            <a:avLst/>
            <a:gdLst>
              <a:gd name="connsiteX0" fmla="*/ 63624 w 1257693"/>
              <a:gd name="connsiteY0" fmla="*/ 29029 h 464457"/>
              <a:gd name="connsiteX1" fmla="*/ 63624 w 1257693"/>
              <a:gd name="connsiteY1" fmla="*/ 29029 h 464457"/>
              <a:gd name="connsiteX2" fmla="*/ 281338 w 1257693"/>
              <a:gd name="connsiteY2" fmla="*/ 14515 h 464457"/>
              <a:gd name="connsiteX3" fmla="*/ 324881 w 1257693"/>
              <a:gd name="connsiteY3" fmla="*/ 0 h 464457"/>
              <a:gd name="connsiteX4" fmla="*/ 673224 w 1257693"/>
              <a:gd name="connsiteY4" fmla="*/ 14515 h 464457"/>
              <a:gd name="connsiteX5" fmla="*/ 803852 w 1257693"/>
              <a:gd name="connsiteY5" fmla="*/ 58057 h 464457"/>
              <a:gd name="connsiteX6" fmla="*/ 847395 w 1257693"/>
              <a:gd name="connsiteY6" fmla="*/ 72572 h 464457"/>
              <a:gd name="connsiteX7" fmla="*/ 948995 w 1257693"/>
              <a:gd name="connsiteY7" fmla="*/ 87086 h 464457"/>
              <a:gd name="connsiteX8" fmla="*/ 1036081 w 1257693"/>
              <a:gd name="connsiteY8" fmla="*/ 116115 h 464457"/>
              <a:gd name="connsiteX9" fmla="*/ 1137681 w 1257693"/>
              <a:gd name="connsiteY9" fmla="*/ 159657 h 464457"/>
              <a:gd name="connsiteX10" fmla="*/ 1195738 w 1257693"/>
              <a:gd name="connsiteY10" fmla="*/ 188686 h 464457"/>
              <a:gd name="connsiteX11" fmla="*/ 1239281 w 1257693"/>
              <a:gd name="connsiteY11" fmla="*/ 203200 h 464457"/>
              <a:gd name="connsiteX12" fmla="*/ 1181224 w 1257693"/>
              <a:gd name="connsiteY12" fmla="*/ 391886 h 464457"/>
              <a:gd name="connsiteX13" fmla="*/ 1137681 w 1257693"/>
              <a:gd name="connsiteY13" fmla="*/ 435429 h 464457"/>
              <a:gd name="connsiteX14" fmla="*/ 1021566 w 1257693"/>
              <a:gd name="connsiteY14" fmla="*/ 464457 h 464457"/>
              <a:gd name="connsiteX15" fmla="*/ 513566 w 1257693"/>
              <a:gd name="connsiteY15" fmla="*/ 449943 h 464457"/>
              <a:gd name="connsiteX16" fmla="*/ 295852 w 1257693"/>
              <a:gd name="connsiteY16" fmla="*/ 420915 h 464457"/>
              <a:gd name="connsiteX17" fmla="*/ 179738 w 1257693"/>
              <a:gd name="connsiteY17" fmla="*/ 406400 h 464457"/>
              <a:gd name="connsiteX18" fmla="*/ 92652 w 1257693"/>
              <a:gd name="connsiteY18" fmla="*/ 391886 h 464457"/>
              <a:gd name="connsiteX19" fmla="*/ 63624 w 1257693"/>
              <a:gd name="connsiteY19" fmla="*/ 348343 h 464457"/>
              <a:gd name="connsiteX20" fmla="*/ 49109 w 1257693"/>
              <a:gd name="connsiteY20" fmla="*/ 304800 h 464457"/>
              <a:gd name="connsiteX21" fmla="*/ 5566 w 1257693"/>
              <a:gd name="connsiteY21" fmla="*/ 145143 h 464457"/>
              <a:gd name="connsiteX22" fmla="*/ 20081 w 1257693"/>
              <a:gd name="connsiteY22" fmla="*/ 72572 h 464457"/>
              <a:gd name="connsiteX23" fmla="*/ 63624 w 1257693"/>
              <a:gd name="connsiteY23" fmla="*/ 29029 h 464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57693" h="464457">
                <a:moveTo>
                  <a:pt x="63624" y="29029"/>
                </a:moveTo>
                <a:lnTo>
                  <a:pt x="63624" y="29029"/>
                </a:lnTo>
                <a:cubicBezTo>
                  <a:pt x="136195" y="24191"/>
                  <a:pt x="209050" y="22547"/>
                  <a:pt x="281338" y="14515"/>
                </a:cubicBezTo>
                <a:cubicBezTo>
                  <a:pt x="296544" y="12825"/>
                  <a:pt x="309581" y="0"/>
                  <a:pt x="324881" y="0"/>
                </a:cubicBezTo>
                <a:cubicBezTo>
                  <a:pt x="441096" y="0"/>
                  <a:pt x="557110" y="9677"/>
                  <a:pt x="673224" y="14515"/>
                </a:cubicBezTo>
                <a:lnTo>
                  <a:pt x="803852" y="58057"/>
                </a:lnTo>
                <a:cubicBezTo>
                  <a:pt x="818366" y="62895"/>
                  <a:pt x="832249" y="70408"/>
                  <a:pt x="847395" y="72572"/>
                </a:cubicBezTo>
                <a:lnTo>
                  <a:pt x="948995" y="87086"/>
                </a:lnTo>
                <a:cubicBezTo>
                  <a:pt x="978024" y="96762"/>
                  <a:pt x="1010621" y="99142"/>
                  <a:pt x="1036081" y="116115"/>
                </a:cubicBezTo>
                <a:cubicBezTo>
                  <a:pt x="1096222" y="156208"/>
                  <a:pt x="1062701" y="140912"/>
                  <a:pt x="1137681" y="159657"/>
                </a:cubicBezTo>
                <a:cubicBezTo>
                  <a:pt x="1157033" y="169333"/>
                  <a:pt x="1175851" y="180163"/>
                  <a:pt x="1195738" y="188686"/>
                </a:cubicBezTo>
                <a:cubicBezTo>
                  <a:pt x="1209800" y="194713"/>
                  <a:pt x="1236281" y="188198"/>
                  <a:pt x="1239281" y="203200"/>
                </a:cubicBezTo>
                <a:cubicBezTo>
                  <a:pt x="1257693" y="295260"/>
                  <a:pt x="1231397" y="333351"/>
                  <a:pt x="1181224" y="391886"/>
                </a:cubicBezTo>
                <a:cubicBezTo>
                  <a:pt x="1167866" y="407471"/>
                  <a:pt x="1154760" y="424043"/>
                  <a:pt x="1137681" y="435429"/>
                </a:cubicBezTo>
                <a:cubicBezTo>
                  <a:pt x="1118554" y="448180"/>
                  <a:pt x="1032033" y="462364"/>
                  <a:pt x="1021566" y="464457"/>
                </a:cubicBezTo>
                <a:lnTo>
                  <a:pt x="513566" y="449943"/>
                </a:lnTo>
                <a:cubicBezTo>
                  <a:pt x="204024" y="436485"/>
                  <a:pt x="454287" y="447321"/>
                  <a:pt x="295852" y="420915"/>
                </a:cubicBezTo>
                <a:cubicBezTo>
                  <a:pt x="257377" y="414502"/>
                  <a:pt x="218352" y="411916"/>
                  <a:pt x="179738" y="406400"/>
                </a:cubicBezTo>
                <a:cubicBezTo>
                  <a:pt x="150605" y="402238"/>
                  <a:pt x="121681" y="396724"/>
                  <a:pt x="92652" y="391886"/>
                </a:cubicBezTo>
                <a:cubicBezTo>
                  <a:pt x="82976" y="377372"/>
                  <a:pt x="71425" y="363945"/>
                  <a:pt x="63624" y="348343"/>
                </a:cubicBezTo>
                <a:cubicBezTo>
                  <a:pt x="56782" y="334659"/>
                  <a:pt x="53135" y="319560"/>
                  <a:pt x="49109" y="304800"/>
                </a:cubicBezTo>
                <a:cubicBezTo>
                  <a:pt x="0" y="124734"/>
                  <a:pt x="38976" y="245367"/>
                  <a:pt x="5566" y="145143"/>
                </a:cubicBezTo>
                <a:cubicBezTo>
                  <a:pt x="10404" y="120953"/>
                  <a:pt x="6397" y="93098"/>
                  <a:pt x="20081" y="72572"/>
                </a:cubicBezTo>
                <a:cubicBezTo>
                  <a:pt x="28568" y="59842"/>
                  <a:pt x="56367" y="36286"/>
                  <a:pt x="63624" y="29029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9" name="Conector de seta reta 28"/>
          <p:cNvCxnSpPr/>
          <p:nvPr/>
        </p:nvCxnSpPr>
        <p:spPr>
          <a:xfrm rot="1200000" flipH="1">
            <a:off x="559339" y="315124"/>
            <a:ext cx="0" cy="18000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Seta para baixo 29"/>
          <p:cNvSpPr/>
          <p:nvPr/>
        </p:nvSpPr>
        <p:spPr>
          <a:xfrm rot="1200000">
            <a:off x="691029" y="381061"/>
            <a:ext cx="180000" cy="4680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Elipse 30"/>
          <p:cNvSpPr/>
          <p:nvPr/>
        </p:nvSpPr>
        <p:spPr>
          <a:xfrm>
            <a:off x="837109" y="331515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CaixaDeTexto 33"/>
          <p:cNvSpPr txBox="1"/>
          <p:nvPr/>
        </p:nvSpPr>
        <p:spPr>
          <a:xfrm>
            <a:off x="659963" y="812816"/>
            <a:ext cx="1463765" cy="268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principal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2137531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-21998" y="3414486"/>
            <a:ext cx="4574948" cy="806602"/>
            <a:chOff x="-21998" y="3414486"/>
            <a:chExt cx="4574948" cy="806602"/>
          </a:xfrm>
        </p:grpSpPr>
        <p:sp>
          <p:nvSpPr>
            <p:cNvPr id="3" name="Retângulo 2"/>
            <p:cNvSpPr/>
            <p:nvPr/>
          </p:nvSpPr>
          <p:spPr>
            <a:xfrm>
              <a:off x="0" y="3414486"/>
              <a:ext cx="4550002" cy="806602"/>
            </a:xfrm>
            <a:prstGeom prst="rect">
              <a:avLst/>
            </a:prstGeom>
            <a:solidFill>
              <a:srgbClr val="00B3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1" name="Conector reto 20"/>
            <p:cNvCxnSpPr/>
            <p:nvPr/>
          </p:nvCxnSpPr>
          <p:spPr>
            <a:xfrm>
              <a:off x="-19050" y="4221088"/>
              <a:ext cx="4572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to 21"/>
            <p:cNvCxnSpPr/>
            <p:nvPr/>
          </p:nvCxnSpPr>
          <p:spPr>
            <a:xfrm>
              <a:off x="-21998" y="3414486"/>
              <a:ext cx="4572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o 19"/>
          <p:cNvGrpSpPr/>
          <p:nvPr/>
        </p:nvGrpSpPr>
        <p:grpSpPr>
          <a:xfrm>
            <a:off x="107504" y="2591636"/>
            <a:ext cx="864096" cy="621340"/>
            <a:chOff x="251520" y="1619508"/>
            <a:chExt cx="864096" cy="621340"/>
          </a:xfrm>
        </p:grpSpPr>
        <p:sp>
          <p:nvSpPr>
            <p:cNvPr id="23" name="Seta para a direita 22"/>
            <p:cNvSpPr/>
            <p:nvPr/>
          </p:nvSpPr>
          <p:spPr>
            <a:xfrm flipH="1">
              <a:off x="251568" y="2060848"/>
              <a:ext cx="864000" cy="18000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3" name="CaixaDeTexto 32"/>
            <p:cNvSpPr txBox="1"/>
            <p:nvPr/>
          </p:nvSpPr>
          <p:spPr>
            <a:xfrm>
              <a:off x="251520" y="1619508"/>
              <a:ext cx="864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Norte</a:t>
              </a:r>
              <a:endParaRPr lang="pt-BR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/>
              <p:cNvSpPr txBox="1"/>
              <p:nvPr/>
            </p:nvSpPr>
            <p:spPr>
              <a:xfrm>
                <a:off x="683568" y="1023119"/>
                <a:ext cx="1370888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acc>
                        <m:accPr>
                          <m:chr m:val="̂"/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𝐅</m:t>
                          </m:r>
                        </m:e>
                      </m:acc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1023119"/>
                <a:ext cx="1370888" cy="471539"/>
              </a:xfrm>
              <a:prstGeom prst="rect">
                <a:avLst/>
              </a:prstGeom>
              <a:blipFill rotWithShape="1">
                <a:blip r:embed="rId2"/>
                <a:stretch>
                  <a:fillRect t="-5195" r="-23556" b="-25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upo 11"/>
          <p:cNvGrpSpPr/>
          <p:nvPr/>
        </p:nvGrpSpPr>
        <p:grpSpPr>
          <a:xfrm>
            <a:off x="3131840" y="3429000"/>
            <a:ext cx="1804175" cy="1512168"/>
            <a:chOff x="3131840" y="3429000"/>
            <a:chExt cx="1804175" cy="1512168"/>
          </a:xfrm>
        </p:grpSpPr>
        <p:cxnSp>
          <p:nvCxnSpPr>
            <p:cNvPr id="13" name="Conector de seta reta 12"/>
            <p:cNvCxnSpPr/>
            <p:nvPr/>
          </p:nvCxnSpPr>
          <p:spPr>
            <a:xfrm>
              <a:off x="4355976" y="3690300"/>
              <a:ext cx="0" cy="11788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de seta reta 13"/>
            <p:cNvCxnSpPr/>
            <p:nvPr/>
          </p:nvCxnSpPr>
          <p:spPr>
            <a:xfrm rot="5400000">
              <a:off x="3775172" y="3118976"/>
              <a:ext cx="0" cy="11788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CaixaDeTexto 14"/>
                <p:cNvSpPr txBox="1"/>
                <p:nvPr/>
              </p:nvSpPr>
              <p:spPr>
                <a:xfrm>
                  <a:off x="4380092" y="4479503"/>
                  <a:ext cx="40793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𝑧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15" name="CaixaDeTexto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0092" y="4479503"/>
                  <a:ext cx="407932" cy="461665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CaixaDeTexto 15"/>
                <p:cNvSpPr txBox="1"/>
                <p:nvPr/>
              </p:nvSpPr>
              <p:spPr>
                <a:xfrm>
                  <a:off x="3131840" y="3687415"/>
                  <a:ext cx="42639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𝑥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16" name="CaixaDeTexto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31840" y="3687415"/>
                  <a:ext cx="426399" cy="461665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Fluxograma: Somador 16"/>
            <p:cNvSpPr/>
            <p:nvPr/>
          </p:nvSpPr>
          <p:spPr>
            <a:xfrm>
              <a:off x="4249012" y="3596455"/>
              <a:ext cx="213199" cy="216024"/>
            </a:xfrm>
            <a:prstGeom prst="flowChartSummingJuncti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CaixaDeTexto 17"/>
                <p:cNvSpPr txBox="1"/>
                <p:nvPr/>
              </p:nvSpPr>
              <p:spPr>
                <a:xfrm>
                  <a:off x="4505641" y="3429000"/>
                  <a:ext cx="43037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𝑦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18" name="CaixaDeTexto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05641" y="3429000"/>
                  <a:ext cx="430374" cy="461665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b="-9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4" name="Conector de seta reta 23"/>
          <p:cNvCxnSpPr/>
          <p:nvPr/>
        </p:nvCxnSpPr>
        <p:spPr>
          <a:xfrm flipV="1">
            <a:off x="5220072" y="1484784"/>
            <a:ext cx="0" cy="511256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/>
          <p:cNvCxnSpPr/>
          <p:nvPr/>
        </p:nvCxnSpPr>
        <p:spPr>
          <a:xfrm>
            <a:off x="5076056" y="5949280"/>
            <a:ext cx="3888432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ixaDeTexto 25"/>
          <p:cNvSpPr txBox="1"/>
          <p:nvPr/>
        </p:nvSpPr>
        <p:spPr>
          <a:xfrm>
            <a:off x="8064896" y="6165304"/>
            <a:ext cx="9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Posição</a:t>
            </a:r>
            <a:endParaRPr lang="pt-BR"/>
          </a:p>
        </p:txBody>
      </p:sp>
      <p:sp>
        <p:nvSpPr>
          <p:cNvPr id="27" name="CaixaDeTexto 26"/>
          <p:cNvSpPr txBox="1"/>
          <p:nvPr/>
        </p:nvSpPr>
        <p:spPr>
          <a:xfrm>
            <a:off x="4574944" y="764704"/>
            <a:ext cx="129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Amplitude (</a:t>
            </a:r>
            <a:r>
              <a:rPr lang="pt-BR" dirty="0" err="1" smtClean="0"/>
              <a:t>nT</a:t>
            </a:r>
            <a:r>
              <a:rPr lang="pt-BR" dirty="0" smtClean="0"/>
              <a:t>)</a:t>
            </a:r>
            <a:endParaRPr lang="pt-BR" dirty="0"/>
          </a:p>
        </p:txBody>
      </p:sp>
      <p:grpSp>
        <p:nvGrpSpPr>
          <p:cNvPr id="30" name="Grupo 29"/>
          <p:cNvGrpSpPr/>
          <p:nvPr/>
        </p:nvGrpSpPr>
        <p:grpSpPr>
          <a:xfrm>
            <a:off x="467544" y="3342134"/>
            <a:ext cx="349770" cy="1800000"/>
            <a:chOff x="559339" y="315124"/>
            <a:chExt cx="349770" cy="1800000"/>
          </a:xfrm>
        </p:grpSpPr>
        <p:cxnSp>
          <p:nvCxnSpPr>
            <p:cNvPr id="31" name="Conector de seta reta 30"/>
            <p:cNvCxnSpPr/>
            <p:nvPr/>
          </p:nvCxnSpPr>
          <p:spPr>
            <a:xfrm rot="1200000" flipH="1">
              <a:off x="559339" y="315124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Elipse 33"/>
            <p:cNvSpPr/>
            <p:nvPr/>
          </p:nvSpPr>
          <p:spPr>
            <a:xfrm>
              <a:off x="837109" y="331515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8" name="Elipse 7"/>
          <p:cNvSpPr/>
          <p:nvPr/>
        </p:nvSpPr>
        <p:spPr>
          <a:xfrm>
            <a:off x="5436104" y="1801391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Forma livre 34"/>
          <p:cNvSpPr/>
          <p:nvPr/>
        </p:nvSpPr>
        <p:spPr>
          <a:xfrm rot="19769128">
            <a:off x="1916280" y="3483342"/>
            <a:ext cx="871122" cy="555022"/>
          </a:xfrm>
          <a:custGeom>
            <a:avLst/>
            <a:gdLst>
              <a:gd name="connsiteX0" fmla="*/ 63624 w 1257693"/>
              <a:gd name="connsiteY0" fmla="*/ 29029 h 464457"/>
              <a:gd name="connsiteX1" fmla="*/ 63624 w 1257693"/>
              <a:gd name="connsiteY1" fmla="*/ 29029 h 464457"/>
              <a:gd name="connsiteX2" fmla="*/ 281338 w 1257693"/>
              <a:gd name="connsiteY2" fmla="*/ 14515 h 464457"/>
              <a:gd name="connsiteX3" fmla="*/ 324881 w 1257693"/>
              <a:gd name="connsiteY3" fmla="*/ 0 h 464457"/>
              <a:gd name="connsiteX4" fmla="*/ 673224 w 1257693"/>
              <a:gd name="connsiteY4" fmla="*/ 14515 h 464457"/>
              <a:gd name="connsiteX5" fmla="*/ 803852 w 1257693"/>
              <a:gd name="connsiteY5" fmla="*/ 58057 h 464457"/>
              <a:gd name="connsiteX6" fmla="*/ 847395 w 1257693"/>
              <a:gd name="connsiteY6" fmla="*/ 72572 h 464457"/>
              <a:gd name="connsiteX7" fmla="*/ 948995 w 1257693"/>
              <a:gd name="connsiteY7" fmla="*/ 87086 h 464457"/>
              <a:gd name="connsiteX8" fmla="*/ 1036081 w 1257693"/>
              <a:gd name="connsiteY8" fmla="*/ 116115 h 464457"/>
              <a:gd name="connsiteX9" fmla="*/ 1137681 w 1257693"/>
              <a:gd name="connsiteY9" fmla="*/ 159657 h 464457"/>
              <a:gd name="connsiteX10" fmla="*/ 1195738 w 1257693"/>
              <a:gd name="connsiteY10" fmla="*/ 188686 h 464457"/>
              <a:gd name="connsiteX11" fmla="*/ 1239281 w 1257693"/>
              <a:gd name="connsiteY11" fmla="*/ 203200 h 464457"/>
              <a:gd name="connsiteX12" fmla="*/ 1181224 w 1257693"/>
              <a:gd name="connsiteY12" fmla="*/ 391886 h 464457"/>
              <a:gd name="connsiteX13" fmla="*/ 1137681 w 1257693"/>
              <a:gd name="connsiteY13" fmla="*/ 435429 h 464457"/>
              <a:gd name="connsiteX14" fmla="*/ 1021566 w 1257693"/>
              <a:gd name="connsiteY14" fmla="*/ 464457 h 464457"/>
              <a:gd name="connsiteX15" fmla="*/ 513566 w 1257693"/>
              <a:gd name="connsiteY15" fmla="*/ 449943 h 464457"/>
              <a:gd name="connsiteX16" fmla="*/ 295852 w 1257693"/>
              <a:gd name="connsiteY16" fmla="*/ 420915 h 464457"/>
              <a:gd name="connsiteX17" fmla="*/ 179738 w 1257693"/>
              <a:gd name="connsiteY17" fmla="*/ 406400 h 464457"/>
              <a:gd name="connsiteX18" fmla="*/ 92652 w 1257693"/>
              <a:gd name="connsiteY18" fmla="*/ 391886 h 464457"/>
              <a:gd name="connsiteX19" fmla="*/ 63624 w 1257693"/>
              <a:gd name="connsiteY19" fmla="*/ 348343 h 464457"/>
              <a:gd name="connsiteX20" fmla="*/ 49109 w 1257693"/>
              <a:gd name="connsiteY20" fmla="*/ 304800 h 464457"/>
              <a:gd name="connsiteX21" fmla="*/ 5566 w 1257693"/>
              <a:gd name="connsiteY21" fmla="*/ 145143 h 464457"/>
              <a:gd name="connsiteX22" fmla="*/ 20081 w 1257693"/>
              <a:gd name="connsiteY22" fmla="*/ 72572 h 464457"/>
              <a:gd name="connsiteX23" fmla="*/ 63624 w 1257693"/>
              <a:gd name="connsiteY23" fmla="*/ 29029 h 464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57693" h="464457">
                <a:moveTo>
                  <a:pt x="63624" y="29029"/>
                </a:moveTo>
                <a:lnTo>
                  <a:pt x="63624" y="29029"/>
                </a:lnTo>
                <a:cubicBezTo>
                  <a:pt x="136195" y="24191"/>
                  <a:pt x="209050" y="22547"/>
                  <a:pt x="281338" y="14515"/>
                </a:cubicBezTo>
                <a:cubicBezTo>
                  <a:pt x="296544" y="12825"/>
                  <a:pt x="309581" y="0"/>
                  <a:pt x="324881" y="0"/>
                </a:cubicBezTo>
                <a:cubicBezTo>
                  <a:pt x="441096" y="0"/>
                  <a:pt x="557110" y="9677"/>
                  <a:pt x="673224" y="14515"/>
                </a:cubicBezTo>
                <a:lnTo>
                  <a:pt x="803852" y="58057"/>
                </a:lnTo>
                <a:cubicBezTo>
                  <a:pt x="818366" y="62895"/>
                  <a:pt x="832249" y="70408"/>
                  <a:pt x="847395" y="72572"/>
                </a:cubicBezTo>
                <a:lnTo>
                  <a:pt x="948995" y="87086"/>
                </a:lnTo>
                <a:cubicBezTo>
                  <a:pt x="978024" y="96762"/>
                  <a:pt x="1010621" y="99142"/>
                  <a:pt x="1036081" y="116115"/>
                </a:cubicBezTo>
                <a:cubicBezTo>
                  <a:pt x="1096222" y="156208"/>
                  <a:pt x="1062701" y="140912"/>
                  <a:pt x="1137681" y="159657"/>
                </a:cubicBezTo>
                <a:cubicBezTo>
                  <a:pt x="1157033" y="169333"/>
                  <a:pt x="1175851" y="180163"/>
                  <a:pt x="1195738" y="188686"/>
                </a:cubicBezTo>
                <a:cubicBezTo>
                  <a:pt x="1209800" y="194713"/>
                  <a:pt x="1236281" y="188198"/>
                  <a:pt x="1239281" y="203200"/>
                </a:cubicBezTo>
                <a:cubicBezTo>
                  <a:pt x="1257693" y="295260"/>
                  <a:pt x="1231397" y="333351"/>
                  <a:pt x="1181224" y="391886"/>
                </a:cubicBezTo>
                <a:cubicBezTo>
                  <a:pt x="1167866" y="407471"/>
                  <a:pt x="1154760" y="424043"/>
                  <a:pt x="1137681" y="435429"/>
                </a:cubicBezTo>
                <a:cubicBezTo>
                  <a:pt x="1118554" y="448180"/>
                  <a:pt x="1032033" y="462364"/>
                  <a:pt x="1021566" y="464457"/>
                </a:cubicBezTo>
                <a:lnTo>
                  <a:pt x="513566" y="449943"/>
                </a:lnTo>
                <a:cubicBezTo>
                  <a:pt x="204024" y="436485"/>
                  <a:pt x="454287" y="447321"/>
                  <a:pt x="295852" y="420915"/>
                </a:cubicBezTo>
                <a:cubicBezTo>
                  <a:pt x="257377" y="414502"/>
                  <a:pt x="218352" y="411916"/>
                  <a:pt x="179738" y="406400"/>
                </a:cubicBezTo>
                <a:cubicBezTo>
                  <a:pt x="150605" y="402238"/>
                  <a:pt x="121681" y="396724"/>
                  <a:pt x="92652" y="391886"/>
                </a:cubicBezTo>
                <a:cubicBezTo>
                  <a:pt x="82976" y="377372"/>
                  <a:pt x="71425" y="363945"/>
                  <a:pt x="63624" y="348343"/>
                </a:cubicBezTo>
                <a:cubicBezTo>
                  <a:pt x="56782" y="334659"/>
                  <a:pt x="53135" y="319560"/>
                  <a:pt x="49109" y="304800"/>
                </a:cubicBezTo>
                <a:cubicBezTo>
                  <a:pt x="0" y="124734"/>
                  <a:pt x="38976" y="245367"/>
                  <a:pt x="5566" y="145143"/>
                </a:cubicBezTo>
                <a:cubicBezTo>
                  <a:pt x="10404" y="120953"/>
                  <a:pt x="6397" y="93098"/>
                  <a:pt x="20081" y="72572"/>
                </a:cubicBezTo>
                <a:cubicBezTo>
                  <a:pt x="28568" y="59842"/>
                  <a:pt x="56367" y="36286"/>
                  <a:pt x="63624" y="29029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" name="Conector de seta reta 9"/>
          <p:cNvCxnSpPr/>
          <p:nvPr/>
        </p:nvCxnSpPr>
        <p:spPr>
          <a:xfrm flipV="1">
            <a:off x="1585764" y="1456217"/>
            <a:ext cx="0" cy="38860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5"/>
          <p:cNvCxnSpPr/>
          <p:nvPr/>
        </p:nvCxnSpPr>
        <p:spPr>
          <a:xfrm rot="1200000" flipH="1">
            <a:off x="559339" y="315124"/>
            <a:ext cx="0" cy="18000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Seta para baixo 36"/>
          <p:cNvSpPr/>
          <p:nvPr/>
        </p:nvSpPr>
        <p:spPr>
          <a:xfrm rot="1200000">
            <a:off x="691029" y="381061"/>
            <a:ext cx="180000" cy="4680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Elipse 37"/>
          <p:cNvSpPr/>
          <p:nvPr/>
        </p:nvSpPr>
        <p:spPr>
          <a:xfrm>
            <a:off x="837109" y="331515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CaixaDeTexto 38"/>
          <p:cNvSpPr txBox="1"/>
          <p:nvPr/>
        </p:nvSpPr>
        <p:spPr>
          <a:xfrm>
            <a:off x="659963" y="812816"/>
            <a:ext cx="1463765" cy="268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principal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3189017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505053" y="415373"/>
            <a:ext cx="8117874" cy="2365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 smtClean="0"/>
              <a:t>Para tanto, é importante definirmos alguns elementos da estrutura interna da Terra e também do campo magnético terrestre ou </a:t>
            </a:r>
            <a:r>
              <a:rPr lang="pt-BR" sz="3600" b="1" dirty="0" smtClean="0"/>
              <a:t>campo geomagnético</a:t>
            </a:r>
            <a:endParaRPr lang="pt-BR" sz="3600" b="1" dirty="0"/>
          </a:p>
        </p:txBody>
      </p:sp>
    </p:spTree>
    <p:extLst>
      <p:ext uri="{BB962C8B-B14F-4D97-AF65-F5344CB8AC3E}">
        <p14:creationId xmlns:p14="http://schemas.microsoft.com/office/powerpoint/2010/main" val="4006139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-21998" y="3414486"/>
            <a:ext cx="4574948" cy="806602"/>
            <a:chOff x="-21998" y="3414486"/>
            <a:chExt cx="4574948" cy="806602"/>
          </a:xfrm>
        </p:grpSpPr>
        <p:sp>
          <p:nvSpPr>
            <p:cNvPr id="3" name="Retângulo 2"/>
            <p:cNvSpPr/>
            <p:nvPr/>
          </p:nvSpPr>
          <p:spPr>
            <a:xfrm>
              <a:off x="0" y="3414486"/>
              <a:ext cx="4550002" cy="806602"/>
            </a:xfrm>
            <a:prstGeom prst="rect">
              <a:avLst/>
            </a:prstGeom>
            <a:solidFill>
              <a:srgbClr val="00B3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1" name="Conector reto 20"/>
            <p:cNvCxnSpPr/>
            <p:nvPr/>
          </p:nvCxnSpPr>
          <p:spPr>
            <a:xfrm>
              <a:off x="-19050" y="4221088"/>
              <a:ext cx="4572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to 21"/>
            <p:cNvCxnSpPr/>
            <p:nvPr/>
          </p:nvCxnSpPr>
          <p:spPr>
            <a:xfrm>
              <a:off x="-21998" y="3414486"/>
              <a:ext cx="4572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o 19"/>
          <p:cNvGrpSpPr/>
          <p:nvPr/>
        </p:nvGrpSpPr>
        <p:grpSpPr>
          <a:xfrm>
            <a:off x="107504" y="2591636"/>
            <a:ext cx="864096" cy="621340"/>
            <a:chOff x="251520" y="1619508"/>
            <a:chExt cx="864096" cy="621340"/>
          </a:xfrm>
        </p:grpSpPr>
        <p:sp>
          <p:nvSpPr>
            <p:cNvPr id="23" name="Seta para a direita 22"/>
            <p:cNvSpPr/>
            <p:nvPr/>
          </p:nvSpPr>
          <p:spPr>
            <a:xfrm flipH="1">
              <a:off x="251568" y="2060848"/>
              <a:ext cx="864000" cy="18000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3" name="CaixaDeTexto 32"/>
            <p:cNvSpPr txBox="1"/>
            <p:nvPr/>
          </p:nvSpPr>
          <p:spPr>
            <a:xfrm>
              <a:off x="251520" y="1619508"/>
              <a:ext cx="864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Norte</a:t>
              </a:r>
              <a:endParaRPr lang="pt-BR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/>
              <p:cNvSpPr txBox="1"/>
              <p:nvPr/>
            </p:nvSpPr>
            <p:spPr>
              <a:xfrm>
                <a:off x="683568" y="1023119"/>
                <a:ext cx="1370888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acc>
                        <m:accPr>
                          <m:chr m:val="̂"/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𝐅</m:t>
                          </m:r>
                        </m:e>
                      </m:acc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1023119"/>
                <a:ext cx="1370888" cy="471539"/>
              </a:xfrm>
              <a:prstGeom prst="rect">
                <a:avLst/>
              </a:prstGeom>
              <a:blipFill rotWithShape="1">
                <a:blip r:embed="rId2"/>
                <a:stretch>
                  <a:fillRect t="-5195" r="-23556" b="-25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upo 11"/>
          <p:cNvGrpSpPr/>
          <p:nvPr/>
        </p:nvGrpSpPr>
        <p:grpSpPr>
          <a:xfrm>
            <a:off x="3131840" y="3429000"/>
            <a:ext cx="1804175" cy="1512168"/>
            <a:chOff x="3131840" y="3429000"/>
            <a:chExt cx="1804175" cy="1512168"/>
          </a:xfrm>
        </p:grpSpPr>
        <p:cxnSp>
          <p:nvCxnSpPr>
            <p:cNvPr id="13" name="Conector de seta reta 12"/>
            <p:cNvCxnSpPr/>
            <p:nvPr/>
          </p:nvCxnSpPr>
          <p:spPr>
            <a:xfrm>
              <a:off x="4355976" y="3690300"/>
              <a:ext cx="0" cy="11788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de seta reta 13"/>
            <p:cNvCxnSpPr/>
            <p:nvPr/>
          </p:nvCxnSpPr>
          <p:spPr>
            <a:xfrm rot="5400000">
              <a:off x="3775172" y="3118976"/>
              <a:ext cx="0" cy="11788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CaixaDeTexto 14"/>
                <p:cNvSpPr txBox="1"/>
                <p:nvPr/>
              </p:nvSpPr>
              <p:spPr>
                <a:xfrm>
                  <a:off x="4380092" y="4479503"/>
                  <a:ext cx="40793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𝑧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15" name="CaixaDeTexto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0092" y="4479503"/>
                  <a:ext cx="407932" cy="461665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CaixaDeTexto 15"/>
                <p:cNvSpPr txBox="1"/>
                <p:nvPr/>
              </p:nvSpPr>
              <p:spPr>
                <a:xfrm>
                  <a:off x="3131840" y="3687415"/>
                  <a:ext cx="42639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𝑥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16" name="CaixaDeTexto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31840" y="3687415"/>
                  <a:ext cx="426399" cy="461665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Fluxograma: Somador 16"/>
            <p:cNvSpPr/>
            <p:nvPr/>
          </p:nvSpPr>
          <p:spPr>
            <a:xfrm>
              <a:off x="4249012" y="3596455"/>
              <a:ext cx="213199" cy="216024"/>
            </a:xfrm>
            <a:prstGeom prst="flowChartSummingJuncti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CaixaDeTexto 17"/>
                <p:cNvSpPr txBox="1"/>
                <p:nvPr/>
              </p:nvSpPr>
              <p:spPr>
                <a:xfrm>
                  <a:off x="4505641" y="3429000"/>
                  <a:ext cx="43037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𝑦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18" name="CaixaDeTexto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05641" y="3429000"/>
                  <a:ext cx="430374" cy="461665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b="-9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4" name="Conector de seta reta 23"/>
          <p:cNvCxnSpPr/>
          <p:nvPr/>
        </p:nvCxnSpPr>
        <p:spPr>
          <a:xfrm flipV="1">
            <a:off x="5220072" y="1484784"/>
            <a:ext cx="0" cy="511256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/>
          <p:cNvCxnSpPr/>
          <p:nvPr/>
        </p:nvCxnSpPr>
        <p:spPr>
          <a:xfrm>
            <a:off x="5076056" y="5949280"/>
            <a:ext cx="3888432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ixaDeTexto 25"/>
          <p:cNvSpPr txBox="1"/>
          <p:nvPr/>
        </p:nvSpPr>
        <p:spPr>
          <a:xfrm>
            <a:off x="8064896" y="6165304"/>
            <a:ext cx="9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Posição</a:t>
            </a:r>
            <a:endParaRPr lang="pt-BR"/>
          </a:p>
        </p:txBody>
      </p:sp>
      <p:sp>
        <p:nvSpPr>
          <p:cNvPr id="27" name="CaixaDeTexto 26"/>
          <p:cNvSpPr txBox="1"/>
          <p:nvPr/>
        </p:nvSpPr>
        <p:spPr>
          <a:xfrm>
            <a:off x="4574944" y="764704"/>
            <a:ext cx="129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Amplitude (</a:t>
            </a:r>
            <a:r>
              <a:rPr lang="pt-BR" dirty="0" err="1" smtClean="0"/>
              <a:t>nT</a:t>
            </a:r>
            <a:r>
              <a:rPr lang="pt-BR" dirty="0" smtClean="0"/>
              <a:t>)</a:t>
            </a:r>
            <a:endParaRPr lang="pt-BR" dirty="0"/>
          </a:p>
        </p:txBody>
      </p:sp>
      <p:grpSp>
        <p:nvGrpSpPr>
          <p:cNvPr id="30" name="Grupo 29"/>
          <p:cNvGrpSpPr/>
          <p:nvPr/>
        </p:nvGrpSpPr>
        <p:grpSpPr>
          <a:xfrm>
            <a:off x="765846" y="3342134"/>
            <a:ext cx="349770" cy="1800000"/>
            <a:chOff x="559339" y="315124"/>
            <a:chExt cx="349770" cy="1800000"/>
          </a:xfrm>
        </p:grpSpPr>
        <p:cxnSp>
          <p:nvCxnSpPr>
            <p:cNvPr id="31" name="Conector de seta reta 30"/>
            <p:cNvCxnSpPr/>
            <p:nvPr/>
          </p:nvCxnSpPr>
          <p:spPr>
            <a:xfrm rot="1200000" flipH="1">
              <a:off x="559339" y="315124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Elipse 33"/>
            <p:cNvSpPr/>
            <p:nvPr/>
          </p:nvSpPr>
          <p:spPr>
            <a:xfrm>
              <a:off x="837109" y="331515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8" name="Elipse 7"/>
          <p:cNvSpPr/>
          <p:nvPr/>
        </p:nvSpPr>
        <p:spPr>
          <a:xfrm>
            <a:off x="5436104" y="1801391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Elipse 34"/>
          <p:cNvSpPr/>
          <p:nvPr/>
        </p:nvSpPr>
        <p:spPr>
          <a:xfrm>
            <a:off x="5868152" y="1863874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Forma livre 35"/>
          <p:cNvSpPr/>
          <p:nvPr/>
        </p:nvSpPr>
        <p:spPr>
          <a:xfrm rot="19769128">
            <a:off x="1916280" y="3483342"/>
            <a:ext cx="871122" cy="555022"/>
          </a:xfrm>
          <a:custGeom>
            <a:avLst/>
            <a:gdLst>
              <a:gd name="connsiteX0" fmla="*/ 63624 w 1257693"/>
              <a:gd name="connsiteY0" fmla="*/ 29029 h 464457"/>
              <a:gd name="connsiteX1" fmla="*/ 63624 w 1257693"/>
              <a:gd name="connsiteY1" fmla="*/ 29029 h 464457"/>
              <a:gd name="connsiteX2" fmla="*/ 281338 w 1257693"/>
              <a:gd name="connsiteY2" fmla="*/ 14515 h 464457"/>
              <a:gd name="connsiteX3" fmla="*/ 324881 w 1257693"/>
              <a:gd name="connsiteY3" fmla="*/ 0 h 464457"/>
              <a:gd name="connsiteX4" fmla="*/ 673224 w 1257693"/>
              <a:gd name="connsiteY4" fmla="*/ 14515 h 464457"/>
              <a:gd name="connsiteX5" fmla="*/ 803852 w 1257693"/>
              <a:gd name="connsiteY5" fmla="*/ 58057 h 464457"/>
              <a:gd name="connsiteX6" fmla="*/ 847395 w 1257693"/>
              <a:gd name="connsiteY6" fmla="*/ 72572 h 464457"/>
              <a:gd name="connsiteX7" fmla="*/ 948995 w 1257693"/>
              <a:gd name="connsiteY7" fmla="*/ 87086 h 464457"/>
              <a:gd name="connsiteX8" fmla="*/ 1036081 w 1257693"/>
              <a:gd name="connsiteY8" fmla="*/ 116115 h 464457"/>
              <a:gd name="connsiteX9" fmla="*/ 1137681 w 1257693"/>
              <a:gd name="connsiteY9" fmla="*/ 159657 h 464457"/>
              <a:gd name="connsiteX10" fmla="*/ 1195738 w 1257693"/>
              <a:gd name="connsiteY10" fmla="*/ 188686 h 464457"/>
              <a:gd name="connsiteX11" fmla="*/ 1239281 w 1257693"/>
              <a:gd name="connsiteY11" fmla="*/ 203200 h 464457"/>
              <a:gd name="connsiteX12" fmla="*/ 1181224 w 1257693"/>
              <a:gd name="connsiteY12" fmla="*/ 391886 h 464457"/>
              <a:gd name="connsiteX13" fmla="*/ 1137681 w 1257693"/>
              <a:gd name="connsiteY13" fmla="*/ 435429 h 464457"/>
              <a:gd name="connsiteX14" fmla="*/ 1021566 w 1257693"/>
              <a:gd name="connsiteY14" fmla="*/ 464457 h 464457"/>
              <a:gd name="connsiteX15" fmla="*/ 513566 w 1257693"/>
              <a:gd name="connsiteY15" fmla="*/ 449943 h 464457"/>
              <a:gd name="connsiteX16" fmla="*/ 295852 w 1257693"/>
              <a:gd name="connsiteY16" fmla="*/ 420915 h 464457"/>
              <a:gd name="connsiteX17" fmla="*/ 179738 w 1257693"/>
              <a:gd name="connsiteY17" fmla="*/ 406400 h 464457"/>
              <a:gd name="connsiteX18" fmla="*/ 92652 w 1257693"/>
              <a:gd name="connsiteY18" fmla="*/ 391886 h 464457"/>
              <a:gd name="connsiteX19" fmla="*/ 63624 w 1257693"/>
              <a:gd name="connsiteY19" fmla="*/ 348343 h 464457"/>
              <a:gd name="connsiteX20" fmla="*/ 49109 w 1257693"/>
              <a:gd name="connsiteY20" fmla="*/ 304800 h 464457"/>
              <a:gd name="connsiteX21" fmla="*/ 5566 w 1257693"/>
              <a:gd name="connsiteY21" fmla="*/ 145143 h 464457"/>
              <a:gd name="connsiteX22" fmla="*/ 20081 w 1257693"/>
              <a:gd name="connsiteY22" fmla="*/ 72572 h 464457"/>
              <a:gd name="connsiteX23" fmla="*/ 63624 w 1257693"/>
              <a:gd name="connsiteY23" fmla="*/ 29029 h 464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57693" h="464457">
                <a:moveTo>
                  <a:pt x="63624" y="29029"/>
                </a:moveTo>
                <a:lnTo>
                  <a:pt x="63624" y="29029"/>
                </a:lnTo>
                <a:cubicBezTo>
                  <a:pt x="136195" y="24191"/>
                  <a:pt x="209050" y="22547"/>
                  <a:pt x="281338" y="14515"/>
                </a:cubicBezTo>
                <a:cubicBezTo>
                  <a:pt x="296544" y="12825"/>
                  <a:pt x="309581" y="0"/>
                  <a:pt x="324881" y="0"/>
                </a:cubicBezTo>
                <a:cubicBezTo>
                  <a:pt x="441096" y="0"/>
                  <a:pt x="557110" y="9677"/>
                  <a:pt x="673224" y="14515"/>
                </a:cubicBezTo>
                <a:lnTo>
                  <a:pt x="803852" y="58057"/>
                </a:lnTo>
                <a:cubicBezTo>
                  <a:pt x="818366" y="62895"/>
                  <a:pt x="832249" y="70408"/>
                  <a:pt x="847395" y="72572"/>
                </a:cubicBezTo>
                <a:lnTo>
                  <a:pt x="948995" y="87086"/>
                </a:lnTo>
                <a:cubicBezTo>
                  <a:pt x="978024" y="96762"/>
                  <a:pt x="1010621" y="99142"/>
                  <a:pt x="1036081" y="116115"/>
                </a:cubicBezTo>
                <a:cubicBezTo>
                  <a:pt x="1096222" y="156208"/>
                  <a:pt x="1062701" y="140912"/>
                  <a:pt x="1137681" y="159657"/>
                </a:cubicBezTo>
                <a:cubicBezTo>
                  <a:pt x="1157033" y="169333"/>
                  <a:pt x="1175851" y="180163"/>
                  <a:pt x="1195738" y="188686"/>
                </a:cubicBezTo>
                <a:cubicBezTo>
                  <a:pt x="1209800" y="194713"/>
                  <a:pt x="1236281" y="188198"/>
                  <a:pt x="1239281" y="203200"/>
                </a:cubicBezTo>
                <a:cubicBezTo>
                  <a:pt x="1257693" y="295260"/>
                  <a:pt x="1231397" y="333351"/>
                  <a:pt x="1181224" y="391886"/>
                </a:cubicBezTo>
                <a:cubicBezTo>
                  <a:pt x="1167866" y="407471"/>
                  <a:pt x="1154760" y="424043"/>
                  <a:pt x="1137681" y="435429"/>
                </a:cubicBezTo>
                <a:cubicBezTo>
                  <a:pt x="1118554" y="448180"/>
                  <a:pt x="1032033" y="462364"/>
                  <a:pt x="1021566" y="464457"/>
                </a:cubicBezTo>
                <a:lnTo>
                  <a:pt x="513566" y="449943"/>
                </a:lnTo>
                <a:cubicBezTo>
                  <a:pt x="204024" y="436485"/>
                  <a:pt x="454287" y="447321"/>
                  <a:pt x="295852" y="420915"/>
                </a:cubicBezTo>
                <a:cubicBezTo>
                  <a:pt x="257377" y="414502"/>
                  <a:pt x="218352" y="411916"/>
                  <a:pt x="179738" y="406400"/>
                </a:cubicBezTo>
                <a:cubicBezTo>
                  <a:pt x="150605" y="402238"/>
                  <a:pt x="121681" y="396724"/>
                  <a:pt x="92652" y="391886"/>
                </a:cubicBezTo>
                <a:cubicBezTo>
                  <a:pt x="82976" y="377372"/>
                  <a:pt x="71425" y="363945"/>
                  <a:pt x="63624" y="348343"/>
                </a:cubicBezTo>
                <a:cubicBezTo>
                  <a:pt x="56782" y="334659"/>
                  <a:pt x="53135" y="319560"/>
                  <a:pt x="49109" y="304800"/>
                </a:cubicBezTo>
                <a:cubicBezTo>
                  <a:pt x="0" y="124734"/>
                  <a:pt x="38976" y="245367"/>
                  <a:pt x="5566" y="145143"/>
                </a:cubicBezTo>
                <a:cubicBezTo>
                  <a:pt x="10404" y="120953"/>
                  <a:pt x="6397" y="93098"/>
                  <a:pt x="20081" y="72572"/>
                </a:cubicBezTo>
                <a:cubicBezTo>
                  <a:pt x="28568" y="59842"/>
                  <a:pt x="56367" y="36286"/>
                  <a:pt x="63624" y="29029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7" name="Conector de seta reta 36"/>
          <p:cNvCxnSpPr/>
          <p:nvPr/>
        </p:nvCxnSpPr>
        <p:spPr>
          <a:xfrm flipV="1">
            <a:off x="1585764" y="1456217"/>
            <a:ext cx="0" cy="38860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de seta reta 37"/>
          <p:cNvCxnSpPr/>
          <p:nvPr/>
        </p:nvCxnSpPr>
        <p:spPr>
          <a:xfrm rot="1200000" flipH="1">
            <a:off x="559339" y="315124"/>
            <a:ext cx="0" cy="18000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Seta para baixo 38"/>
          <p:cNvSpPr/>
          <p:nvPr/>
        </p:nvSpPr>
        <p:spPr>
          <a:xfrm rot="1200000">
            <a:off x="691029" y="381061"/>
            <a:ext cx="180000" cy="4680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Elipse 39"/>
          <p:cNvSpPr/>
          <p:nvPr/>
        </p:nvSpPr>
        <p:spPr>
          <a:xfrm>
            <a:off x="837109" y="331515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CaixaDeTexto 40"/>
          <p:cNvSpPr txBox="1"/>
          <p:nvPr/>
        </p:nvSpPr>
        <p:spPr>
          <a:xfrm>
            <a:off x="659963" y="812816"/>
            <a:ext cx="1463765" cy="268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principal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2047858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-21998" y="3414486"/>
            <a:ext cx="4574948" cy="806602"/>
            <a:chOff x="-21998" y="3414486"/>
            <a:chExt cx="4574948" cy="806602"/>
          </a:xfrm>
        </p:grpSpPr>
        <p:sp>
          <p:nvSpPr>
            <p:cNvPr id="3" name="Retângulo 2"/>
            <p:cNvSpPr/>
            <p:nvPr/>
          </p:nvSpPr>
          <p:spPr>
            <a:xfrm>
              <a:off x="0" y="3414486"/>
              <a:ext cx="4550002" cy="806602"/>
            </a:xfrm>
            <a:prstGeom prst="rect">
              <a:avLst/>
            </a:prstGeom>
            <a:solidFill>
              <a:srgbClr val="00B3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1" name="Conector reto 20"/>
            <p:cNvCxnSpPr/>
            <p:nvPr/>
          </p:nvCxnSpPr>
          <p:spPr>
            <a:xfrm>
              <a:off x="-19050" y="4221088"/>
              <a:ext cx="4572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to 21"/>
            <p:cNvCxnSpPr/>
            <p:nvPr/>
          </p:nvCxnSpPr>
          <p:spPr>
            <a:xfrm>
              <a:off x="-21998" y="3414486"/>
              <a:ext cx="4572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o 19"/>
          <p:cNvGrpSpPr/>
          <p:nvPr/>
        </p:nvGrpSpPr>
        <p:grpSpPr>
          <a:xfrm>
            <a:off x="107504" y="2591636"/>
            <a:ext cx="864096" cy="621340"/>
            <a:chOff x="251520" y="1619508"/>
            <a:chExt cx="864096" cy="621340"/>
          </a:xfrm>
        </p:grpSpPr>
        <p:sp>
          <p:nvSpPr>
            <p:cNvPr id="23" name="Seta para a direita 22"/>
            <p:cNvSpPr/>
            <p:nvPr/>
          </p:nvSpPr>
          <p:spPr>
            <a:xfrm flipH="1">
              <a:off x="251568" y="2060848"/>
              <a:ext cx="864000" cy="18000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3" name="CaixaDeTexto 32"/>
            <p:cNvSpPr txBox="1"/>
            <p:nvPr/>
          </p:nvSpPr>
          <p:spPr>
            <a:xfrm>
              <a:off x="251520" y="1619508"/>
              <a:ext cx="864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Norte</a:t>
              </a:r>
              <a:endParaRPr lang="pt-BR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/>
              <p:cNvSpPr txBox="1"/>
              <p:nvPr/>
            </p:nvSpPr>
            <p:spPr>
              <a:xfrm>
                <a:off x="683568" y="1023119"/>
                <a:ext cx="1370888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acc>
                        <m:accPr>
                          <m:chr m:val="̂"/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𝐅</m:t>
                          </m:r>
                        </m:e>
                      </m:acc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1023119"/>
                <a:ext cx="1370888" cy="471539"/>
              </a:xfrm>
              <a:prstGeom prst="rect">
                <a:avLst/>
              </a:prstGeom>
              <a:blipFill rotWithShape="1">
                <a:blip r:embed="rId2"/>
                <a:stretch>
                  <a:fillRect t="-5195" r="-23556" b="-25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upo 11"/>
          <p:cNvGrpSpPr/>
          <p:nvPr/>
        </p:nvGrpSpPr>
        <p:grpSpPr>
          <a:xfrm>
            <a:off x="3131840" y="3429000"/>
            <a:ext cx="1804175" cy="1512168"/>
            <a:chOff x="3131840" y="3429000"/>
            <a:chExt cx="1804175" cy="1512168"/>
          </a:xfrm>
        </p:grpSpPr>
        <p:cxnSp>
          <p:nvCxnSpPr>
            <p:cNvPr id="13" name="Conector de seta reta 12"/>
            <p:cNvCxnSpPr/>
            <p:nvPr/>
          </p:nvCxnSpPr>
          <p:spPr>
            <a:xfrm>
              <a:off x="4355976" y="3690300"/>
              <a:ext cx="0" cy="11788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de seta reta 13"/>
            <p:cNvCxnSpPr/>
            <p:nvPr/>
          </p:nvCxnSpPr>
          <p:spPr>
            <a:xfrm rot="5400000">
              <a:off x="3775172" y="3118976"/>
              <a:ext cx="0" cy="11788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CaixaDeTexto 14"/>
                <p:cNvSpPr txBox="1"/>
                <p:nvPr/>
              </p:nvSpPr>
              <p:spPr>
                <a:xfrm>
                  <a:off x="4380092" y="4479503"/>
                  <a:ext cx="40793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𝑧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15" name="CaixaDeTexto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0092" y="4479503"/>
                  <a:ext cx="407932" cy="461665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CaixaDeTexto 15"/>
                <p:cNvSpPr txBox="1"/>
                <p:nvPr/>
              </p:nvSpPr>
              <p:spPr>
                <a:xfrm>
                  <a:off x="3131840" y="3687415"/>
                  <a:ext cx="42639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𝑥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16" name="CaixaDeTexto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31840" y="3687415"/>
                  <a:ext cx="426399" cy="461665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Fluxograma: Somador 16"/>
            <p:cNvSpPr/>
            <p:nvPr/>
          </p:nvSpPr>
          <p:spPr>
            <a:xfrm>
              <a:off x="4249012" y="3596455"/>
              <a:ext cx="213199" cy="216024"/>
            </a:xfrm>
            <a:prstGeom prst="flowChartSummingJuncti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CaixaDeTexto 17"/>
                <p:cNvSpPr txBox="1"/>
                <p:nvPr/>
              </p:nvSpPr>
              <p:spPr>
                <a:xfrm>
                  <a:off x="4505641" y="3429000"/>
                  <a:ext cx="43037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𝑦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18" name="CaixaDeTexto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05641" y="3429000"/>
                  <a:ext cx="430374" cy="461665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b="-9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4" name="Conector de seta reta 23"/>
          <p:cNvCxnSpPr/>
          <p:nvPr/>
        </p:nvCxnSpPr>
        <p:spPr>
          <a:xfrm flipV="1">
            <a:off x="5220072" y="1484784"/>
            <a:ext cx="0" cy="511256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/>
          <p:cNvCxnSpPr/>
          <p:nvPr/>
        </p:nvCxnSpPr>
        <p:spPr>
          <a:xfrm>
            <a:off x="5076056" y="5949280"/>
            <a:ext cx="3888432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ixaDeTexto 25"/>
          <p:cNvSpPr txBox="1"/>
          <p:nvPr/>
        </p:nvSpPr>
        <p:spPr>
          <a:xfrm>
            <a:off x="8064896" y="6165304"/>
            <a:ext cx="9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Posição</a:t>
            </a:r>
            <a:endParaRPr lang="pt-BR"/>
          </a:p>
        </p:txBody>
      </p:sp>
      <p:sp>
        <p:nvSpPr>
          <p:cNvPr id="27" name="CaixaDeTexto 26"/>
          <p:cNvSpPr txBox="1"/>
          <p:nvPr/>
        </p:nvSpPr>
        <p:spPr>
          <a:xfrm>
            <a:off x="4574944" y="764704"/>
            <a:ext cx="129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Amplitude (</a:t>
            </a:r>
            <a:r>
              <a:rPr lang="pt-BR" dirty="0" err="1" smtClean="0"/>
              <a:t>nT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8" name="Elipse 7"/>
          <p:cNvSpPr/>
          <p:nvPr/>
        </p:nvSpPr>
        <p:spPr>
          <a:xfrm>
            <a:off x="5436104" y="1801391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Elipse 34"/>
          <p:cNvSpPr/>
          <p:nvPr/>
        </p:nvSpPr>
        <p:spPr>
          <a:xfrm>
            <a:off x="5868152" y="1863874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Elipse 35"/>
          <p:cNvSpPr/>
          <p:nvPr/>
        </p:nvSpPr>
        <p:spPr>
          <a:xfrm>
            <a:off x="6948264" y="1873399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Forma livre 36"/>
          <p:cNvSpPr/>
          <p:nvPr/>
        </p:nvSpPr>
        <p:spPr>
          <a:xfrm rot="19769128">
            <a:off x="1916280" y="3483342"/>
            <a:ext cx="871122" cy="555022"/>
          </a:xfrm>
          <a:custGeom>
            <a:avLst/>
            <a:gdLst>
              <a:gd name="connsiteX0" fmla="*/ 63624 w 1257693"/>
              <a:gd name="connsiteY0" fmla="*/ 29029 h 464457"/>
              <a:gd name="connsiteX1" fmla="*/ 63624 w 1257693"/>
              <a:gd name="connsiteY1" fmla="*/ 29029 h 464457"/>
              <a:gd name="connsiteX2" fmla="*/ 281338 w 1257693"/>
              <a:gd name="connsiteY2" fmla="*/ 14515 h 464457"/>
              <a:gd name="connsiteX3" fmla="*/ 324881 w 1257693"/>
              <a:gd name="connsiteY3" fmla="*/ 0 h 464457"/>
              <a:gd name="connsiteX4" fmla="*/ 673224 w 1257693"/>
              <a:gd name="connsiteY4" fmla="*/ 14515 h 464457"/>
              <a:gd name="connsiteX5" fmla="*/ 803852 w 1257693"/>
              <a:gd name="connsiteY5" fmla="*/ 58057 h 464457"/>
              <a:gd name="connsiteX6" fmla="*/ 847395 w 1257693"/>
              <a:gd name="connsiteY6" fmla="*/ 72572 h 464457"/>
              <a:gd name="connsiteX7" fmla="*/ 948995 w 1257693"/>
              <a:gd name="connsiteY7" fmla="*/ 87086 h 464457"/>
              <a:gd name="connsiteX8" fmla="*/ 1036081 w 1257693"/>
              <a:gd name="connsiteY8" fmla="*/ 116115 h 464457"/>
              <a:gd name="connsiteX9" fmla="*/ 1137681 w 1257693"/>
              <a:gd name="connsiteY9" fmla="*/ 159657 h 464457"/>
              <a:gd name="connsiteX10" fmla="*/ 1195738 w 1257693"/>
              <a:gd name="connsiteY10" fmla="*/ 188686 h 464457"/>
              <a:gd name="connsiteX11" fmla="*/ 1239281 w 1257693"/>
              <a:gd name="connsiteY11" fmla="*/ 203200 h 464457"/>
              <a:gd name="connsiteX12" fmla="*/ 1181224 w 1257693"/>
              <a:gd name="connsiteY12" fmla="*/ 391886 h 464457"/>
              <a:gd name="connsiteX13" fmla="*/ 1137681 w 1257693"/>
              <a:gd name="connsiteY13" fmla="*/ 435429 h 464457"/>
              <a:gd name="connsiteX14" fmla="*/ 1021566 w 1257693"/>
              <a:gd name="connsiteY14" fmla="*/ 464457 h 464457"/>
              <a:gd name="connsiteX15" fmla="*/ 513566 w 1257693"/>
              <a:gd name="connsiteY15" fmla="*/ 449943 h 464457"/>
              <a:gd name="connsiteX16" fmla="*/ 295852 w 1257693"/>
              <a:gd name="connsiteY16" fmla="*/ 420915 h 464457"/>
              <a:gd name="connsiteX17" fmla="*/ 179738 w 1257693"/>
              <a:gd name="connsiteY17" fmla="*/ 406400 h 464457"/>
              <a:gd name="connsiteX18" fmla="*/ 92652 w 1257693"/>
              <a:gd name="connsiteY18" fmla="*/ 391886 h 464457"/>
              <a:gd name="connsiteX19" fmla="*/ 63624 w 1257693"/>
              <a:gd name="connsiteY19" fmla="*/ 348343 h 464457"/>
              <a:gd name="connsiteX20" fmla="*/ 49109 w 1257693"/>
              <a:gd name="connsiteY20" fmla="*/ 304800 h 464457"/>
              <a:gd name="connsiteX21" fmla="*/ 5566 w 1257693"/>
              <a:gd name="connsiteY21" fmla="*/ 145143 h 464457"/>
              <a:gd name="connsiteX22" fmla="*/ 20081 w 1257693"/>
              <a:gd name="connsiteY22" fmla="*/ 72572 h 464457"/>
              <a:gd name="connsiteX23" fmla="*/ 63624 w 1257693"/>
              <a:gd name="connsiteY23" fmla="*/ 29029 h 464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57693" h="464457">
                <a:moveTo>
                  <a:pt x="63624" y="29029"/>
                </a:moveTo>
                <a:lnTo>
                  <a:pt x="63624" y="29029"/>
                </a:lnTo>
                <a:cubicBezTo>
                  <a:pt x="136195" y="24191"/>
                  <a:pt x="209050" y="22547"/>
                  <a:pt x="281338" y="14515"/>
                </a:cubicBezTo>
                <a:cubicBezTo>
                  <a:pt x="296544" y="12825"/>
                  <a:pt x="309581" y="0"/>
                  <a:pt x="324881" y="0"/>
                </a:cubicBezTo>
                <a:cubicBezTo>
                  <a:pt x="441096" y="0"/>
                  <a:pt x="557110" y="9677"/>
                  <a:pt x="673224" y="14515"/>
                </a:cubicBezTo>
                <a:lnTo>
                  <a:pt x="803852" y="58057"/>
                </a:lnTo>
                <a:cubicBezTo>
                  <a:pt x="818366" y="62895"/>
                  <a:pt x="832249" y="70408"/>
                  <a:pt x="847395" y="72572"/>
                </a:cubicBezTo>
                <a:lnTo>
                  <a:pt x="948995" y="87086"/>
                </a:lnTo>
                <a:cubicBezTo>
                  <a:pt x="978024" y="96762"/>
                  <a:pt x="1010621" y="99142"/>
                  <a:pt x="1036081" y="116115"/>
                </a:cubicBezTo>
                <a:cubicBezTo>
                  <a:pt x="1096222" y="156208"/>
                  <a:pt x="1062701" y="140912"/>
                  <a:pt x="1137681" y="159657"/>
                </a:cubicBezTo>
                <a:cubicBezTo>
                  <a:pt x="1157033" y="169333"/>
                  <a:pt x="1175851" y="180163"/>
                  <a:pt x="1195738" y="188686"/>
                </a:cubicBezTo>
                <a:cubicBezTo>
                  <a:pt x="1209800" y="194713"/>
                  <a:pt x="1236281" y="188198"/>
                  <a:pt x="1239281" y="203200"/>
                </a:cubicBezTo>
                <a:cubicBezTo>
                  <a:pt x="1257693" y="295260"/>
                  <a:pt x="1231397" y="333351"/>
                  <a:pt x="1181224" y="391886"/>
                </a:cubicBezTo>
                <a:cubicBezTo>
                  <a:pt x="1167866" y="407471"/>
                  <a:pt x="1154760" y="424043"/>
                  <a:pt x="1137681" y="435429"/>
                </a:cubicBezTo>
                <a:cubicBezTo>
                  <a:pt x="1118554" y="448180"/>
                  <a:pt x="1032033" y="462364"/>
                  <a:pt x="1021566" y="464457"/>
                </a:cubicBezTo>
                <a:lnTo>
                  <a:pt x="513566" y="449943"/>
                </a:lnTo>
                <a:cubicBezTo>
                  <a:pt x="204024" y="436485"/>
                  <a:pt x="454287" y="447321"/>
                  <a:pt x="295852" y="420915"/>
                </a:cubicBezTo>
                <a:cubicBezTo>
                  <a:pt x="257377" y="414502"/>
                  <a:pt x="218352" y="411916"/>
                  <a:pt x="179738" y="406400"/>
                </a:cubicBezTo>
                <a:cubicBezTo>
                  <a:pt x="150605" y="402238"/>
                  <a:pt x="121681" y="396724"/>
                  <a:pt x="92652" y="391886"/>
                </a:cubicBezTo>
                <a:cubicBezTo>
                  <a:pt x="82976" y="377372"/>
                  <a:pt x="71425" y="363945"/>
                  <a:pt x="63624" y="348343"/>
                </a:cubicBezTo>
                <a:cubicBezTo>
                  <a:pt x="56782" y="334659"/>
                  <a:pt x="53135" y="319560"/>
                  <a:pt x="49109" y="304800"/>
                </a:cubicBezTo>
                <a:cubicBezTo>
                  <a:pt x="0" y="124734"/>
                  <a:pt x="38976" y="245367"/>
                  <a:pt x="5566" y="145143"/>
                </a:cubicBezTo>
                <a:cubicBezTo>
                  <a:pt x="10404" y="120953"/>
                  <a:pt x="6397" y="93098"/>
                  <a:pt x="20081" y="72572"/>
                </a:cubicBezTo>
                <a:cubicBezTo>
                  <a:pt x="28568" y="59842"/>
                  <a:pt x="56367" y="36286"/>
                  <a:pt x="63624" y="29029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0" name="Grupo 29"/>
          <p:cNvGrpSpPr/>
          <p:nvPr/>
        </p:nvGrpSpPr>
        <p:grpSpPr>
          <a:xfrm>
            <a:off x="1989982" y="3342134"/>
            <a:ext cx="349770" cy="1800000"/>
            <a:chOff x="559339" y="315124"/>
            <a:chExt cx="349770" cy="1800000"/>
          </a:xfrm>
        </p:grpSpPr>
        <p:cxnSp>
          <p:nvCxnSpPr>
            <p:cNvPr id="31" name="Conector de seta reta 30"/>
            <p:cNvCxnSpPr/>
            <p:nvPr/>
          </p:nvCxnSpPr>
          <p:spPr>
            <a:xfrm rot="1200000" flipH="1">
              <a:off x="559339" y="315124"/>
              <a:ext cx="0" cy="180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Elipse 33"/>
            <p:cNvSpPr/>
            <p:nvPr/>
          </p:nvSpPr>
          <p:spPr>
            <a:xfrm>
              <a:off x="837109" y="331515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cxnSp>
        <p:nvCxnSpPr>
          <p:cNvPr id="38" name="Conector de seta reta 37"/>
          <p:cNvCxnSpPr/>
          <p:nvPr/>
        </p:nvCxnSpPr>
        <p:spPr>
          <a:xfrm flipV="1">
            <a:off x="1585764" y="1456217"/>
            <a:ext cx="0" cy="38860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de seta reta 38"/>
          <p:cNvCxnSpPr/>
          <p:nvPr/>
        </p:nvCxnSpPr>
        <p:spPr>
          <a:xfrm rot="1200000" flipH="1">
            <a:off x="559339" y="315124"/>
            <a:ext cx="0" cy="18000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Seta para baixo 39"/>
          <p:cNvSpPr/>
          <p:nvPr/>
        </p:nvSpPr>
        <p:spPr>
          <a:xfrm rot="1200000">
            <a:off x="691029" y="381061"/>
            <a:ext cx="180000" cy="4680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Elipse 40"/>
          <p:cNvSpPr/>
          <p:nvPr/>
        </p:nvSpPr>
        <p:spPr>
          <a:xfrm>
            <a:off x="837109" y="331515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CaixaDeTexto 41"/>
          <p:cNvSpPr txBox="1"/>
          <p:nvPr/>
        </p:nvSpPr>
        <p:spPr>
          <a:xfrm>
            <a:off x="659963" y="812816"/>
            <a:ext cx="1463765" cy="268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principal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1740639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-21998" y="3414486"/>
            <a:ext cx="4574948" cy="806602"/>
            <a:chOff x="-21998" y="3414486"/>
            <a:chExt cx="4574948" cy="806602"/>
          </a:xfrm>
        </p:grpSpPr>
        <p:sp>
          <p:nvSpPr>
            <p:cNvPr id="3" name="Retângulo 2"/>
            <p:cNvSpPr/>
            <p:nvPr/>
          </p:nvSpPr>
          <p:spPr>
            <a:xfrm>
              <a:off x="0" y="3414486"/>
              <a:ext cx="4550002" cy="806602"/>
            </a:xfrm>
            <a:prstGeom prst="rect">
              <a:avLst/>
            </a:prstGeom>
            <a:solidFill>
              <a:srgbClr val="00B3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1" name="Conector reto 20"/>
            <p:cNvCxnSpPr/>
            <p:nvPr/>
          </p:nvCxnSpPr>
          <p:spPr>
            <a:xfrm>
              <a:off x="-19050" y="4221088"/>
              <a:ext cx="4572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to 21"/>
            <p:cNvCxnSpPr/>
            <p:nvPr/>
          </p:nvCxnSpPr>
          <p:spPr>
            <a:xfrm>
              <a:off x="-21998" y="3414486"/>
              <a:ext cx="4572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o 19"/>
          <p:cNvGrpSpPr/>
          <p:nvPr/>
        </p:nvGrpSpPr>
        <p:grpSpPr>
          <a:xfrm>
            <a:off x="107504" y="2591636"/>
            <a:ext cx="864096" cy="621340"/>
            <a:chOff x="251520" y="1619508"/>
            <a:chExt cx="864096" cy="621340"/>
          </a:xfrm>
        </p:grpSpPr>
        <p:sp>
          <p:nvSpPr>
            <p:cNvPr id="23" name="Seta para a direita 22"/>
            <p:cNvSpPr/>
            <p:nvPr/>
          </p:nvSpPr>
          <p:spPr>
            <a:xfrm flipH="1">
              <a:off x="251568" y="2060848"/>
              <a:ext cx="864000" cy="18000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3" name="CaixaDeTexto 32"/>
            <p:cNvSpPr txBox="1"/>
            <p:nvPr/>
          </p:nvSpPr>
          <p:spPr>
            <a:xfrm>
              <a:off x="251520" y="1619508"/>
              <a:ext cx="864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Norte</a:t>
              </a:r>
              <a:endParaRPr lang="pt-BR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/>
              <p:cNvSpPr txBox="1"/>
              <p:nvPr/>
            </p:nvSpPr>
            <p:spPr>
              <a:xfrm>
                <a:off x="683568" y="1023119"/>
                <a:ext cx="1370888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acc>
                        <m:accPr>
                          <m:chr m:val="̂"/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𝐅</m:t>
                          </m:r>
                        </m:e>
                      </m:acc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1023119"/>
                <a:ext cx="1370888" cy="471539"/>
              </a:xfrm>
              <a:prstGeom prst="rect">
                <a:avLst/>
              </a:prstGeom>
              <a:blipFill rotWithShape="1">
                <a:blip r:embed="rId2"/>
                <a:stretch>
                  <a:fillRect t="-5195" r="-23556" b="-25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upo 11"/>
          <p:cNvGrpSpPr/>
          <p:nvPr/>
        </p:nvGrpSpPr>
        <p:grpSpPr>
          <a:xfrm>
            <a:off x="3131840" y="3429000"/>
            <a:ext cx="1804175" cy="1512168"/>
            <a:chOff x="3131840" y="3429000"/>
            <a:chExt cx="1804175" cy="1512168"/>
          </a:xfrm>
        </p:grpSpPr>
        <p:cxnSp>
          <p:nvCxnSpPr>
            <p:cNvPr id="13" name="Conector de seta reta 12"/>
            <p:cNvCxnSpPr/>
            <p:nvPr/>
          </p:nvCxnSpPr>
          <p:spPr>
            <a:xfrm>
              <a:off x="4355976" y="3690300"/>
              <a:ext cx="0" cy="11788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de seta reta 13"/>
            <p:cNvCxnSpPr/>
            <p:nvPr/>
          </p:nvCxnSpPr>
          <p:spPr>
            <a:xfrm rot="5400000">
              <a:off x="3775172" y="3118976"/>
              <a:ext cx="0" cy="11788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CaixaDeTexto 14"/>
                <p:cNvSpPr txBox="1"/>
                <p:nvPr/>
              </p:nvSpPr>
              <p:spPr>
                <a:xfrm>
                  <a:off x="4380092" y="4479503"/>
                  <a:ext cx="40793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𝑧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15" name="CaixaDeTexto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0092" y="4479503"/>
                  <a:ext cx="407932" cy="461665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CaixaDeTexto 15"/>
                <p:cNvSpPr txBox="1"/>
                <p:nvPr/>
              </p:nvSpPr>
              <p:spPr>
                <a:xfrm>
                  <a:off x="3131840" y="3687415"/>
                  <a:ext cx="42639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𝑥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16" name="CaixaDeTexto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31840" y="3687415"/>
                  <a:ext cx="426399" cy="461665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Fluxograma: Somador 16"/>
            <p:cNvSpPr/>
            <p:nvPr/>
          </p:nvSpPr>
          <p:spPr>
            <a:xfrm>
              <a:off x="4249012" y="3596455"/>
              <a:ext cx="213199" cy="216024"/>
            </a:xfrm>
            <a:prstGeom prst="flowChartSummingJuncti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CaixaDeTexto 17"/>
                <p:cNvSpPr txBox="1"/>
                <p:nvPr/>
              </p:nvSpPr>
              <p:spPr>
                <a:xfrm>
                  <a:off x="4505641" y="3429000"/>
                  <a:ext cx="43037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𝑦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18" name="CaixaDeTexto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05641" y="3429000"/>
                  <a:ext cx="430374" cy="461665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b="-9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4" name="Conector de seta reta 23"/>
          <p:cNvCxnSpPr/>
          <p:nvPr/>
        </p:nvCxnSpPr>
        <p:spPr>
          <a:xfrm flipV="1">
            <a:off x="5220072" y="1484784"/>
            <a:ext cx="0" cy="511256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/>
          <p:cNvCxnSpPr/>
          <p:nvPr/>
        </p:nvCxnSpPr>
        <p:spPr>
          <a:xfrm>
            <a:off x="5076056" y="5949280"/>
            <a:ext cx="3888432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ixaDeTexto 25"/>
          <p:cNvSpPr txBox="1"/>
          <p:nvPr/>
        </p:nvSpPr>
        <p:spPr>
          <a:xfrm>
            <a:off x="8064896" y="6165304"/>
            <a:ext cx="9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Posição</a:t>
            </a:r>
            <a:endParaRPr lang="pt-BR"/>
          </a:p>
        </p:txBody>
      </p:sp>
      <p:sp>
        <p:nvSpPr>
          <p:cNvPr id="27" name="CaixaDeTexto 26"/>
          <p:cNvSpPr txBox="1"/>
          <p:nvPr/>
        </p:nvSpPr>
        <p:spPr>
          <a:xfrm>
            <a:off x="4574944" y="764704"/>
            <a:ext cx="129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Amplitude (</a:t>
            </a:r>
            <a:r>
              <a:rPr lang="pt-BR" dirty="0" err="1" smtClean="0"/>
              <a:t>nT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28" name="Forma livre 27"/>
          <p:cNvSpPr/>
          <p:nvPr/>
        </p:nvSpPr>
        <p:spPr>
          <a:xfrm rot="-600000" flipH="1">
            <a:off x="5279550" y="1522693"/>
            <a:ext cx="3468914" cy="682171"/>
          </a:xfrm>
          <a:custGeom>
            <a:avLst/>
            <a:gdLst>
              <a:gd name="connsiteX0" fmla="*/ 0 w 3468914"/>
              <a:gd name="connsiteY0" fmla="*/ 682171 h 682171"/>
              <a:gd name="connsiteX1" fmla="*/ 87085 w 3468914"/>
              <a:gd name="connsiteY1" fmla="*/ 653142 h 682171"/>
              <a:gd name="connsiteX2" fmla="*/ 232228 w 3468914"/>
              <a:gd name="connsiteY2" fmla="*/ 624114 h 682171"/>
              <a:gd name="connsiteX3" fmla="*/ 319314 w 3468914"/>
              <a:gd name="connsiteY3" fmla="*/ 595085 h 682171"/>
              <a:gd name="connsiteX4" fmla="*/ 362857 w 3468914"/>
              <a:gd name="connsiteY4" fmla="*/ 580571 h 682171"/>
              <a:gd name="connsiteX5" fmla="*/ 406400 w 3468914"/>
              <a:gd name="connsiteY5" fmla="*/ 566057 h 682171"/>
              <a:gd name="connsiteX6" fmla="*/ 449942 w 3468914"/>
              <a:gd name="connsiteY6" fmla="*/ 537028 h 682171"/>
              <a:gd name="connsiteX7" fmla="*/ 566057 w 3468914"/>
              <a:gd name="connsiteY7" fmla="*/ 508000 h 682171"/>
              <a:gd name="connsiteX8" fmla="*/ 1045028 w 3468914"/>
              <a:gd name="connsiteY8" fmla="*/ 464457 h 682171"/>
              <a:gd name="connsiteX9" fmla="*/ 1088571 w 3468914"/>
              <a:gd name="connsiteY9" fmla="*/ 449942 h 682171"/>
              <a:gd name="connsiteX10" fmla="*/ 1204685 w 3468914"/>
              <a:gd name="connsiteY10" fmla="*/ 435428 h 682171"/>
              <a:gd name="connsiteX11" fmla="*/ 1320800 w 3468914"/>
              <a:gd name="connsiteY11" fmla="*/ 406400 h 682171"/>
              <a:gd name="connsiteX12" fmla="*/ 1756228 w 3468914"/>
              <a:gd name="connsiteY12" fmla="*/ 391885 h 682171"/>
              <a:gd name="connsiteX13" fmla="*/ 1886857 w 3468914"/>
              <a:gd name="connsiteY13" fmla="*/ 377371 h 682171"/>
              <a:gd name="connsiteX14" fmla="*/ 1973942 w 3468914"/>
              <a:gd name="connsiteY14" fmla="*/ 348342 h 682171"/>
              <a:gd name="connsiteX15" fmla="*/ 2017485 w 3468914"/>
              <a:gd name="connsiteY15" fmla="*/ 333828 h 682171"/>
              <a:gd name="connsiteX16" fmla="*/ 2293257 w 3468914"/>
              <a:gd name="connsiteY16" fmla="*/ 290285 h 682171"/>
              <a:gd name="connsiteX17" fmla="*/ 2336800 w 3468914"/>
              <a:gd name="connsiteY17" fmla="*/ 261257 h 682171"/>
              <a:gd name="connsiteX18" fmla="*/ 2380342 w 3468914"/>
              <a:gd name="connsiteY18" fmla="*/ 246742 h 682171"/>
              <a:gd name="connsiteX19" fmla="*/ 2685142 w 3468914"/>
              <a:gd name="connsiteY19" fmla="*/ 232228 h 682171"/>
              <a:gd name="connsiteX20" fmla="*/ 2772228 w 3468914"/>
              <a:gd name="connsiteY20" fmla="*/ 203200 h 682171"/>
              <a:gd name="connsiteX21" fmla="*/ 2815771 w 3468914"/>
              <a:gd name="connsiteY21" fmla="*/ 188685 h 682171"/>
              <a:gd name="connsiteX22" fmla="*/ 2873828 w 3468914"/>
              <a:gd name="connsiteY22" fmla="*/ 174171 h 682171"/>
              <a:gd name="connsiteX23" fmla="*/ 2960914 w 3468914"/>
              <a:gd name="connsiteY23" fmla="*/ 145142 h 682171"/>
              <a:gd name="connsiteX24" fmla="*/ 3062514 w 3468914"/>
              <a:gd name="connsiteY24" fmla="*/ 116114 h 682171"/>
              <a:gd name="connsiteX25" fmla="*/ 3106057 w 3468914"/>
              <a:gd name="connsiteY25" fmla="*/ 87085 h 682171"/>
              <a:gd name="connsiteX26" fmla="*/ 3381828 w 3468914"/>
              <a:gd name="connsiteY26" fmla="*/ 43542 h 682171"/>
              <a:gd name="connsiteX27" fmla="*/ 3425371 w 3468914"/>
              <a:gd name="connsiteY27" fmla="*/ 14514 h 682171"/>
              <a:gd name="connsiteX28" fmla="*/ 3468914 w 3468914"/>
              <a:gd name="connsiteY28" fmla="*/ 0 h 682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468914" h="682171">
                <a:moveTo>
                  <a:pt x="0" y="682171"/>
                </a:moveTo>
                <a:cubicBezTo>
                  <a:pt x="29028" y="672495"/>
                  <a:pt x="57400" y="660563"/>
                  <a:pt x="87085" y="653142"/>
                </a:cubicBezTo>
                <a:cubicBezTo>
                  <a:pt x="244013" y="613910"/>
                  <a:pt x="111617" y="660297"/>
                  <a:pt x="232228" y="624114"/>
                </a:cubicBezTo>
                <a:cubicBezTo>
                  <a:pt x="261536" y="615321"/>
                  <a:pt x="290285" y="604761"/>
                  <a:pt x="319314" y="595085"/>
                </a:cubicBezTo>
                <a:lnTo>
                  <a:pt x="362857" y="580571"/>
                </a:lnTo>
                <a:lnTo>
                  <a:pt x="406400" y="566057"/>
                </a:lnTo>
                <a:cubicBezTo>
                  <a:pt x="420914" y="556381"/>
                  <a:pt x="434340" y="544829"/>
                  <a:pt x="449942" y="537028"/>
                </a:cubicBezTo>
                <a:cubicBezTo>
                  <a:pt x="479695" y="522152"/>
                  <a:pt x="538457" y="513520"/>
                  <a:pt x="566057" y="508000"/>
                </a:cubicBezTo>
                <a:cubicBezTo>
                  <a:pt x="732881" y="396783"/>
                  <a:pt x="571786" y="493139"/>
                  <a:pt x="1045028" y="464457"/>
                </a:cubicBezTo>
                <a:cubicBezTo>
                  <a:pt x="1060299" y="463531"/>
                  <a:pt x="1073518" y="452679"/>
                  <a:pt x="1088571" y="449942"/>
                </a:cubicBezTo>
                <a:cubicBezTo>
                  <a:pt x="1126948" y="442964"/>
                  <a:pt x="1166347" y="442616"/>
                  <a:pt x="1204685" y="435428"/>
                </a:cubicBezTo>
                <a:cubicBezTo>
                  <a:pt x="1243898" y="428076"/>
                  <a:pt x="1280926" y="407729"/>
                  <a:pt x="1320800" y="406400"/>
                </a:cubicBezTo>
                <a:lnTo>
                  <a:pt x="1756228" y="391885"/>
                </a:lnTo>
                <a:cubicBezTo>
                  <a:pt x="1799771" y="387047"/>
                  <a:pt x="1843897" y="385963"/>
                  <a:pt x="1886857" y="377371"/>
                </a:cubicBezTo>
                <a:cubicBezTo>
                  <a:pt x="1916861" y="371370"/>
                  <a:pt x="1944914" y="358018"/>
                  <a:pt x="1973942" y="348342"/>
                </a:cubicBezTo>
                <a:cubicBezTo>
                  <a:pt x="1988456" y="343504"/>
                  <a:pt x="2002394" y="336343"/>
                  <a:pt x="2017485" y="333828"/>
                </a:cubicBezTo>
                <a:cubicBezTo>
                  <a:pt x="2225402" y="299176"/>
                  <a:pt x="2133390" y="313124"/>
                  <a:pt x="2293257" y="290285"/>
                </a:cubicBezTo>
                <a:cubicBezTo>
                  <a:pt x="2307771" y="280609"/>
                  <a:pt x="2321198" y="269058"/>
                  <a:pt x="2336800" y="261257"/>
                </a:cubicBezTo>
                <a:cubicBezTo>
                  <a:pt x="2350484" y="254415"/>
                  <a:pt x="2365096" y="248013"/>
                  <a:pt x="2380342" y="246742"/>
                </a:cubicBezTo>
                <a:cubicBezTo>
                  <a:pt x="2481706" y="238295"/>
                  <a:pt x="2583542" y="237066"/>
                  <a:pt x="2685142" y="232228"/>
                </a:cubicBezTo>
                <a:lnTo>
                  <a:pt x="2772228" y="203200"/>
                </a:lnTo>
                <a:cubicBezTo>
                  <a:pt x="2786742" y="198362"/>
                  <a:pt x="2800928" y="192396"/>
                  <a:pt x="2815771" y="188685"/>
                </a:cubicBezTo>
                <a:cubicBezTo>
                  <a:pt x="2835123" y="183847"/>
                  <a:pt x="2854721" y="179903"/>
                  <a:pt x="2873828" y="174171"/>
                </a:cubicBezTo>
                <a:cubicBezTo>
                  <a:pt x="2903136" y="165378"/>
                  <a:pt x="2931229" y="152563"/>
                  <a:pt x="2960914" y="145142"/>
                </a:cubicBezTo>
                <a:cubicBezTo>
                  <a:pt x="3033814" y="126917"/>
                  <a:pt x="3000047" y="136936"/>
                  <a:pt x="3062514" y="116114"/>
                </a:cubicBezTo>
                <a:cubicBezTo>
                  <a:pt x="3077028" y="106438"/>
                  <a:pt x="3089663" y="93046"/>
                  <a:pt x="3106057" y="87085"/>
                </a:cubicBezTo>
                <a:cubicBezTo>
                  <a:pt x="3204028" y="51459"/>
                  <a:pt x="3276181" y="53147"/>
                  <a:pt x="3381828" y="43542"/>
                </a:cubicBezTo>
                <a:cubicBezTo>
                  <a:pt x="3396342" y="33866"/>
                  <a:pt x="3409769" y="22315"/>
                  <a:pt x="3425371" y="14514"/>
                </a:cubicBezTo>
                <a:cubicBezTo>
                  <a:pt x="3439055" y="7672"/>
                  <a:pt x="3468914" y="0"/>
                  <a:pt x="3468914" y="0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7" name="Forma livre 36"/>
          <p:cNvSpPr/>
          <p:nvPr/>
        </p:nvSpPr>
        <p:spPr>
          <a:xfrm rot="19769128">
            <a:off x="1916280" y="3483342"/>
            <a:ext cx="871122" cy="555022"/>
          </a:xfrm>
          <a:custGeom>
            <a:avLst/>
            <a:gdLst>
              <a:gd name="connsiteX0" fmla="*/ 63624 w 1257693"/>
              <a:gd name="connsiteY0" fmla="*/ 29029 h 464457"/>
              <a:gd name="connsiteX1" fmla="*/ 63624 w 1257693"/>
              <a:gd name="connsiteY1" fmla="*/ 29029 h 464457"/>
              <a:gd name="connsiteX2" fmla="*/ 281338 w 1257693"/>
              <a:gd name="connsiteY2" fmla="*/ 14515 h 464457"/>
              <a:gd name="connsiteX3" fmla="*/ 324881 w 1257693"/>
              <a:gd name="connsiteY3" fmla="*/ 0 h 464457"/>
              <a:gd name="connsiteX4" fmla="*/ 673224 w 1257693"/>
              <a:gd name="connsiteY4" fmla="*/ 14515 h 464457"/>
              <a:gd name="connsiteX5" fmla="*/ 803852 w 1257693"/>
              <a:gd name="connsiteY5" fmla="*/ 58057 h 464457"/>
              <a:gd name="connsiteX6" fmla="*/ 847395 w 1257693"/>
              <a:gd name="connsiteY6" fmla="*/ 72572 h 464457"/>
              <a:gd name="connsiteX7" fmla="*/ 948995 w 1257693"/>
              <a:gd name="connsiteY7" fmla="*/ 87086 h 464457"/>
              <a:gd name="connsiteX8" fmla="*/ 1036081 w 1257693"/>
              <a:gd name="connsiteY8" fmla="*/ 116115 h 464457"/>
              <a:gd name="connsiteX9" fmla="*/ 1137681 w 1257693"/>
              <a:gd name="connsiteY9" fmla="*/ 159657 h 464457"/>
              <a:gd name="connsiteX10" fmla="*/ 1195738 w 1257693"/>
              <a:gd name="connsiteY10" fmla="*/ 188686 h 464457"/>
              <a:gd name="connsiteX11" fmla="*/ 1239281 w 1257693"/>
              <a:gd name="connsiteY11" fmla="*/ 203200 h 464457"/>
              <a:gd name="connsiteX12" fmla="*/ 1181224 w 1257693"/>
              <a:gd name="connsiteY12" fmla="*/ 391886 h 464457"/>
              <a:gd name="connsiteX13" fmla="*/ 1137681 w 1257693"/>
              <a:gd name="connsiteY13" fmla="*/ 435429 h 464457"/>
              <a:gd name="connsiteX14" fmla="*/ 1021566 w 1257693"/>
              <a:gd name="connsiteY14" fmla="*/ 464457 h 464457"/>
              <a:gd name="connsiteX15" fmla="*/ 513566 w 1257693"/>
              <a:gd name="connsiteY15" fmla="*/ 449943 h 464457"/>
              <a:gd name="connsiteX16" fmla="*/ 295852 w 1257693"/>
              <a:gd name="connsiteY16" fmla="*/ 420915 h 464457"/>
              <a:gd name="connsiteX17" fmla="*/ 179738 w 1257693"/>
              <a:gd name="connsiteY17" fmla="*/ 406400 h 464457"/>
              <a:gd name="connsiteX18" fmla="*/ 92652 w 1257693"/>
              <a:gd name="connsiteY18" fmla="*/ 391886 h 464457"/>
              <a:gd name="connsiteX19" fmla="*/ 63624 w 1257693"/>
              <a:gd name="connsiteY19" fmla="*/ 348343 h 464457"/>
              <a:gd name="connsiteX20" fmla="*/ 49109 w 1257693"/>
              <a:gd name="connsiteY20" fmla="*/ 304800 h 464457"/>
              <a:gd name="connsiteX21" fmla="*/ 5566 w 1257693"/>
              <a:gd name="connsiteY21" fmla="*/ 145143 h 464457"/>
              <a:gd name="connsiteX22" fmla="*/ 20081 w 1257693"/>
              <a:gd name="connsiteY22" fmla="*/ 72572 h 464457"/>
              <a:gd name="connsiteX23" fmla="*/ 63624 w 1257693"/>
              <a:gd name="connsiteY23" fmla="*/ 29029 h 464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57693" h="464457">
                <a:moveTo>
                  <a:pt x="63624" y="29029"/>
                </a:moveTo>
                <a:lnTo>
                  <a:pt x="63624" y="29029"/>
                </a:lnTo>
                <a:cubicBezTo>
                  <a:pt x="136195" y="24191"/>
                  <a:pt x="209050" y="22547"/>
                  <a:pt x="281338" y="14515"/>
                </a:cubicBezTo>
                <a:cubicBezTo>
                  <a:pt x="296544" y="12825"/>
                  <a:pt x="309581" y="0"/>
                  <a:pt x="324881" y="0"/>
                </a:cubicBezTo>
                <a:cubicBezTo>
                  <a:pt x="441096" y="0"/>
                  <a:pt x="557110" y="9677"/>
                  <a:pt x="673224" y="14515"/>
                </a:cubicBezTo>
                <a:lnTo>
                  <a:pt x="803852" y="58057"/>
                </a:lnTo>
                <a:cubicBezTo>
                  <a:pt x="818366" y="62895"/>
                  <a:pt x="832249" y="70408"/>
                  <a:pt x="847395" y="72572"/>
                </a:cubicBezTo>
                <a:lnTo>
                  <a:pt x="948995" y="87086"/>
                </a:lnTo>
                <a:cubicBezTo>
                  <a:pt x="978024" y="96762"/>
                  <a:pt x="1010621" y="99142"/>
                  <a:pt x="1036081" y="116115"/>
                </a:cubicBezTo>
                <a:cubicBezTo>
                  <a:pt x="1096222" y="156208"/>
                  <a:pt x="1062701" y="140912"/>
                  <a:pt x="1137681" y="159657"/>
                </a:cubicBezTo>
                <a:cubicBezTo>
                  <a:pt x="1157033" y="169333"/>
                  <a:pt x="1175851" y="180163"/>
                  <a:pt x="1195738" y="188686"/>
                </a:cubicBezTo>
                <a:cubicBezTo>
                  <a:pt x="1209800" y="194713"/>
                  <a:pt x="1236281" y="188198"/>
                  <a:pt x="1239281" y="203200"/>
                </a:cubicBezTo>
                <a:cubicBezTo>
                  <a:pt x="1257693" y="295260"/>
                  <a:pt x="1231397" y="333351"/>
                  <a:pt x="1181224" y="391886"/>
                </a:cubicBezTo>
                <a:cubicBezTo>
                  <a:pt x="1167866" y="407471"/>
                  <a:pt x="1154760" y="424043"/>
                  <a:pt x="1137681" y="435429"/>
                </a:cubicBezTo>
                <a:cubicBezTo>
                  <a:pt x="1118554" y="448180"/>
                  <a:pt x="1032033" y="462364"/>
                  <a:pt x="1021566" y="464457"/>
                </a:cubicBezTo>
                <a:lnTo>
                  <a:pt x="513566" y="449943"/>
                </a:lnTo>
                <a:cubicBezTo>
                  <a:pt x="204024" y="436485"/>
                  <a:pt x="454287" y="447321"/>
                  <a:pt x="295852" y="420915"/>
                </a:cubicBezTo>
                <a:cubicBezTo>
                  <a:pt x="257377" y="414502"/>
                  <a:pt x="218352" y="411916"/>
                  <a:pt x="179738" y="406400"/>
                </a:cubicBezTo>
                <a:cubicBezTo>
                  <a:pt x="150605" y="402238"/>
                  <a:pt x="121681" y="396724"/>
                  <a:pt x="92652" y="391886"/>
                </a:cubicBezTo>
                <a:cubicBezTo>
                  <a:pt x="82976" y="377372"/>
                  <a:pt x="71425" y="363945"/>
                  <a:pt x="63624" y="348343"/>
                </a:cubicBezTo>
                <a:cubicBezTo>
                  <a:pt x="56782" y="334659"/>
                  <a:pt x="53135" y="319560"/>
                  <a:pt x="49109" y="304800"/>
                </a:cubicBezTo>
                <a:cubicBezTo>
                  <a:pt x="0" y="124734"/>
                  <a:pt x="38976" y="245367"/>
                  <a:pt x="5566" y="145143"/>
                </a:cubicBezTo>
                <a:cubicBezTo>
                  <a:pt x="10404" y="120953"/>
                  <a:pt x="6397" y="93098"/>
                  <a:pt x="20081" y="72572"/>
                </a:cubicBezTo>
                <a:cubicBezTo>
                  <a:pt x="28568" y="59842"/>
                  <a:pt x="56367" y="36286"/>
                  <a:pt x="63624" y="29029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8" name="Conector de seta reta 37"/>
          <p:cNvCxnSpPr/>
          <p:nvPr/>
        </p:nvCxnSpPr>
        <p:spPr>
          <a:xfrm rot="1200000" flipH="1">
            <a:off x="559339" y="315124"/>
            <a:ext cx="0" cy="18000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Seta para baixo 38"/>
          <p:cNvSpPr/>
          <p:nvPr/>
        </p:nvSpPr>
        <p:spPr>
          <a:xfrm rot="1200000">
            <a:off x="691029" y="381061"/>
            <a:ext cx="180000" cy="4680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Elipse 39"/>
          <p:cNvSpPr/>
          <p:nvPr/>
        </p:nvSpPr>
        <p:spPr>
          <a:xfrm>
            <a:off x="837109" y="331515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CaixaDeTexto 40"/>
          <p:cNvSpPr txBox="1"/>
          <p:nvPr/>
        </p:nvSpPr>
        <p:spPr>
          <a:xfrm>
            <a:off x="659963" y="812816"/>
            <a:ext cx="1463765" cy="268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principal</a:t>
            </a:r>
            <a:endParaRPr lang="pt-B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aixaDeTexto 42"/>
              <p:cNvSpPr txBox="1"/>
              <p:nvPr/>
            </p:nvSpPr>
            <p:spPr>
              <a:xfrm>
                <a:off x="4788024" y="1599183"/>
                <a:ext cx="45320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𝐹</m:t>
                      </m:r>
                    </m:oMath>
                  </m:oMathPara>
                </a14:m>
                <a:endParaRPr lang="pt-BR" sz="12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3" name="CaixaDeTexto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024" y="1599183"/>
                <a:ext cx="453201" cy="46166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682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-21998" y="3414486"/>
            <a:ext cx="4574948" cy="806602"/>
            <a:chOff x="-21998" y="3414486"/>
            <a:chExt cx="4574948" cy="806602"/>
          </a:xfrm>
        </p:grpSpPr>
        <p:sp>
          <p:nvSpPr>
            <p:cNvPr id="3" name="Retângulo 2"/>
            <p:cNvSpPr/>
            <p:nvPr/>
          </p:nvSpPr>
          <p:spPr>
            <a:xfrm>
              <a:off x="0" y="3414486"/>
              <a:ext cx="4550002" cy="806602"/>
            </a:xfrm>
            <a:prstGeom prst="rect">
              <a:avLst/>
            </a:prstGeom>
            <a:solidFill>
              <a:srgbClr val="00B3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1" name="Conector reto 20"/>
            <p:cNvCxnSpPr/>
            <p:nvPr/>
          </p:nvCxnSpPr>
          <p:spPr>
            <a:xfrm>
              <a:off x="-19050" y="4221088"/>
              <a:ext cx="4572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to 21"/>
            <p:cNvCxnSpPr/>
            <p:nvPr/>
          </p:nvCxnSpPr>
          <p:spPr>
            <a:xfrm>
              <a:off x="-21998" y="3414486"/>
              <a:ext cx="4572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o 19"/>
          <p:cNvGrpSpPr/>
          <p:nvPr/>
        </p:nvGrpSpPr>
        <p:grpSpPr>
          <a:xfrm>
            <a:off x="107504" y="2591636"/>
            <a:ext cx="864096" cy="621340"/>
            <a:chOff x="251520" y="1619508"/>
            <a:chExt cx="864096" cy="621340"/>
          </a:xfrm>
        </p:grpSpPr>
        <p:sp>
          <p:nvSpPr>
            <p:cNvPr id="23" name="Seta para a direita 22"/>
            <p:cNvSpPr/>
            <p:nvPr/>
          </p:nvSpPr>
          <p:spPr>
            <a:xfrm flipH="1">
              <a:off x="251568" y="2060848"/>
              <a:ext cx="864000" cy="18000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3" name="CaixaDeTexto 32"/>
            <p:cNvSpPr txBox="1"/>
            <p:nvPr/>
          </p:nvSpPr>
          <p:spPr>
            <a:xfrm>
              <a:off x="251520" y="1619508"/>
              <a:ext cx="864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Norte</a:t>
              </a:r>
              <a:endParaRPr lang="pt-BR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/>
              <p:cNvSpPr txBox="1"/>
              <p:nvPr/>
            </p:nvSpPr>
            <p:spPr>
              <a:xfrm>
                <a:off x="683568" y="1023119"/>
                <a:ext cx="1370888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acc>
                        <m:accPr>
                          <m:chr m:val="̂"/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𝐅</m:t>
                          </m:r>
                        </m:e>
                      </m:acc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1023119"/>
                <a:ext cx="1370888" cy="471539"/>
              </a:xfrm>
              <a:prstGeom prst="rect">
                <a:avLst/>
              </a:prstGeom>
              <a:blipFill rotWithShape="1">
                <a:blip r:embed="rId2"/>
                <a:stretch>
                  <a:fillRect t="-5195" r="-23556" b="-25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upo 11"/>
          <p:cNvGrpSpPr/>
          <p:nvPr/>
        </p:nvGrpSpPr>
        <p:grpSpPr>
          <a:xfrm>
            <a:off x="3131840" y="3429000"/>
            <a:ext cx="1804175" cy="1512168"/>
            <a:chOff x="3131840" y="3429000"/>
            <a:chExt cx="1804175" cy="1512168"/>
          </a:xfrm>
        </p:grpSpPr>
        <p:cxnSp>
          <p:nvCxnSpPr>
            <p:cNvPr id="13" name="Conector de seta reta 12"/>
            <p:cNvCxnSpPr/>
            <p:nvPr/>
          </p:nvCxnSpPr>
          <p:spPr>
            <a:xfrm>
              <a:off x="4355976" y="3690300"/>
              <a:ext cx="0" cy="11788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de seta reta 13"/>
            <p:cNvCxnSpPr/>
            <p:nvPr/>
          </p:nvCxnSpPr>
          <p:spPr>
            <a:xfrm rot="5400000">
              <a:off x="3775172" y="3118976"/>
              <a:ext cx="0" cy="11788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CaixaDeTexto 14"/>
                <p:cNvSpPr txBox="1"/>
                <p:nvPr/>
              </p:nvSpPr>
              <p:spPr>
                <a:xfrm>
                  <a:off x="4380092" y="4479503"/>
                  <a:ext cx="40793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𝑧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15" name="CaixaDeTexto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0092" y="4479503"/>
                  <a:ext cx="407932" cy="461665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CaixaDeTexto 15"/>
                <p:cNvSpPr txBox="1"/>
                <p:nvPr/>
              </p:nvSpPr>
              <p:spPr>
                <a:xfrm>
                  <a:off x="3131840" y="3687415"/>
                  <a:ext cx="42639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𝑥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16" name="CaixaDeTexto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31840" y="3687415"/>
                  <a:ext cx="426399" cy="461665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Fluxograma: Somador 16"/>
            <p:cNvSpPr/>
            <p:nvPr/>
          </p:nvSpPr>
          <p:spPr>
            <a:xfrm>
              <a:off x="4249012" y="3596455"/>
              <a:ext cx="213199" cy="216024"/>
            </a:xfrm>
            <a:prstGeom prst="flowChartSummingJuncti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CaixaDeTexto 17"/>
                <p:cNvSpPr txBox="1"/>
                <p:nvPr/>
              </p:nvSpPr>
              <p:spPr>
                <a:xfrm>
                  <a:off x="4505641" y="3429000"/>
                  <a:ext cx="43037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𝑦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18" name="CaixaDeTexto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05641" y="3429000"/>
                  <a:ext cx="430374" cy="461665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b="-9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4" name="Conector de seta reta 23"/>
          <p:cNvCxnSpPr/>
          <p:nvPr/>
        </p:nvCxnSpPr>
        <p:spPr>
          <a:xfrm flipV="1">
            <a:off x="5220072" y="1484784"/>
            <a:ext cx="0" cy="511256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/>
          <p:cNvCxnSpPr/>
          <p:nvPr/>
        </p:nvCxnSpPr>
        <p:spPr>
          <a:xfrm>
            <a:off x="5076056" y="5949280"/>
            <a:ext cx="3888432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ixaDeTexto 25"/>
          <p:cNvSpPr txBox="1"/>
          <p:nvPr/>
        </p:nvSpPr>
        <p:spPr>
          <a:xfrm>
            <a:off x="8064896" y="6165304"/>
            <a:ext cx="9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Posição</a:t>
            </a:r>
            <a:endParaRPr lang="pt-BR"/>
          </a:p>
        </p:txBody>
      </p:sp>
      <p:sp>
        <p:nvSpPr>
          <p:cNvPr id="27" name="CaixaDeTexto 26"/>
          <p:cNvSpPr txBox="1"/>
          <p:nvPr/>
        </p:nvSpPr>
        <p:spPr>
          <a:xfrm>
            <a:off x="4574944" y="764704"/>
            <a:ext cx="129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Amplitude (</a:t>
            </a:r>
            <a:r>
              <a:rPr lang="pt-BR" dirty="0" err="1" smtClean="0"/>
              <a:t>nT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28" name="Forma livre 27"/>
          <p:cNvSpPr/>
          <p:nvPr/>
        </p:nvSpPr>
        <p:spPr>
          <a:xfrm rot="-600000" flipH="1">
            <a:off x="5279550" y="1522693"/>
            <a:ext cx="3468914" cy="682171"/>
          </a:xfrm>
          <a:custGeom>
            <a:avLst/>
            <a:gdLst>
              <a:gd name="connsiteX0" fmla="*/ 0 w 3468914"/>
              <a:gd name="connsiteY0" fmla="*/ 682171 h 682171"/>
              <a:gd name="connsiteX1" fmla="*/ 87085 w 3468914"/>
              <a:gd name="connsiteY1" fmla="*/ 653142 h 682171"/>
              <a:gd name="connsiteX2" fmla="*/ 232228 w 3468914"/>
              <a:gd name="connsiteY2" fmla="*/ 624114 h 682171"/>
              <a:gd name="connsiteX3" fmla="*/ 319314 w 3468914"/>
              <a:gd name="connsiteY3" fmla="*/ 595085 h 682171"/>
              <a:gd name="connsiteX4" fmla="*/ 362857 w 3468914"/>
              <a:gd name="connsiteY4" fmla="*/ 580571 h 682171"/>
              <a:gd name="connsiteX5" fmla="*/ 406400 w 3468914"/>
              <a:gd name="connsiteY5" fmla="*/ 566057 h 682171"/>
              <a:gd name="connsiteX6" fmla="*/ 449942 w 3468914"/>
              <a:gd name="connsiteY6" fmla="*/ 537028 h 682171"/>
              <a:gd name="connsiteX7" fmla="*/ 566057 w 3468914"/>
              <a:gd name="connsiteY7" fmla="*/ 508000 h 682171"/>
              <a:gd name="connsiteX8" fmla="*/ 1045028 w 3468914"/>
              <a:gd name="connsiteY8" fmla="*/ 464457 h 682171"/>
              <a:gd name="connsiteX9" fmla="*/ 1088571 w 3468914"/>
              <a:gd name="connsiteY9" fmla="*/ 449942 h 682171"/>
              <a:gd name="connsiteX10" fmla="*/ 1204685 w 3468914"/>
              <a:gd name="connsiteY10" fmla="*/ 435428 h 682171"/>
              <a:gd name="connsiteX11" fmla="*/ 1320800 w 3468914"/>
              <a:gd name="connsiteY11" fmla="*/ 406400 h 682171"/>
              <a:gd name="connsiteX12" fmla="*/ 1756228 w 3468914"/>
              <a:gd name="connsiteY12" fmla="*/ 391885 h 682171"/>
              <a:gd name="connsiteX13" fmla="*/ 1886857 w 3468914"/>
              <a:gd name="connsiteY13" fmla="*/ 377371 h 682171"/>
              <a:gd name="connsiteX14" fmla="*/ 1973942 w 3468914"/>
              <a:gd name="connsiteY14" fmla="*/ 348342 h 682171"/>
              <a:gd name="connsiteX15" fmla="*/ 2017485 w 3468914"/>
              <a:gd name="connsiteY15" fmla="*/ 333828 h 682171"/>
              <a:gd name="connsiteX16" fmla="*/ 2293257 w 3468914"/>
              <a:gd name="connsiteY16" fmla="*/ 290285 h 682171"/>
              <a:gd name="connsiteX17" fmla="*/ 2336800 w 3468914"/>
              <a:gd name="connsiteY17" fmla="*/ 261257 h 682171"/>
              <a:gd name="connsiteX18" fmla="*/ 2380342 w 3468914"/>
              <a:gd name="connsiteY18" fmla="*/ 246742 h 682171"/>
              <a:gd name="connsiteX19" fmla="*/ 2685142 w 3468914"/>
              <a:gd name="connsiteY19" fmla="*/ 232228 h 682171"/>
              <a:gd name="connsiteX20" fmla="*/ 2772228 w 3468914"/>
              <a:gd name="connsiteY20" fmla="*/ 203200 h 682171"/>
              <a:gd name="connsiteX21" fmla="*/ 2815771 w 3468914"/>
              <a:gd name="connsiteY21" fmla="*/ 188685 h 682171"/>
              <a:gd name="connsiteX22" fmla="*/ 2873828 w 3468914"/>
              <a:gd name="connsiteY22" fmla="*/ 174171 h 682171"/>
              <a:gd name="connsiteX23" fmla="*/ 2960914 w 3468914"/>
              <a:gd name="connsiteY23" fmla="*/ 145142 h 682171"/>
              <a:gd name="connsiteX24" fmla="*/ 3062514 w 3468914"/>
              <a:gd name="connsiteY24" fmla="*/ 116114 h 682171"/>
              <a:gd name="connsiteX25" fmla="*/ 3106057 w 3468914"/>
              <a:gd name="connsiteY25" fmla="*/ 87085 h 682171"/>
              <a:gd name="connsiteX26" fmla="*/ 3381828 w 3468914"/>
              <a:gd name="connsiteY26" fmla="*/ 43542 h 682171"/>
              <a:gd name="connsiteX27" fmla="*/ 3425371 w 3468914"/>
              <a:gd name="connsiteY27" fmla="*/ 14514 h 682171"/>
              <a:gd name="connsiteX28" fmla="*/ 3468914 w 3468914"/>
              <a:gd name="connsiteY28" fmla="*/ 0 h 682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468914" h="682171">
                <a:moveTo>
                  <a:pt x="0" y="682171"/>
                </a:moveTo>
                <a:cubicBezTo>
                  <a:pt x="29028" y="672495"/>
                  <a:pt x="57400" y="660563"/>
                  <a:pt x="87085" y="653142"/>
                </a:cubicBezTo>
                <a:cubicBezTo>
                  <a:pt x="244013" y="613910"/>
                  <a:pt x="111617" y="660297"/>
                  <a:pt x="232228" y="624114"/>
                </a:cubicBezTo>
                <a:cubicBezTo>
                  <a:pt x="261536" y="615321"/>
                  <a:pt x="290285" y="604761"/>
                  <a:pt x="319314" y="595085"/>
                </a:cubicBezTo>
                <a:lnTo>
                  <a:pt x="362857" y="580571"/>
                </a:lnTo>
                <a:lnTo>
                  <a:pt x="406400" y="566057"/>
                </a:lnTo>
                <a:cubicBezTo>
                  <a:pt x="420914" y="556381"/>
                  <a:pt x="434340" y="544829"/>
                  <a:pt x="449942" y="537028"/>
                </a:cubicBezTo>
                <a:cubicBezTo>
                  <a:pt x="479695" y="522152"/>
                  <a:pt x="538457" y="513520"/>
                  <a:pt x="566057" y="508000"/>
                </a:cubicBezTo>
                <a:cubicBezTo>
                  <a:pt x="732881" y="396783"/>
                  <a:pt x="571786" y="493139"/>
                  <a:pt x="1045028" y="464457"/>
                </a:cubicBezTo>
                <a:cubicBezTo>
                  <a:pt x="1060299" y="463531"/>
                  <a:pt x="1073518" y="452679"/>
                  <a:pt x="1088571" y="449942"/>
                </a:cubicBezTo>
                <a:cubicBezTo>
                  <a:pt x="1126948" y="442964"/>
                  <a:pt x="1166347" y="442616"/>
                  <a:pt x="1204685" y="435428"/>
                </a:cubicBezTo>
                <a:cubicBezTo>
                  <a:pt x="1243898" y="428076"/>
                  <a:pt x="1280926" y="407729"/>
                  <a:pt x="1320800" y="406400"/>
                </a:cubicBezTo>
                <a:lnTo>
                  <a:pt x="1756228" y="391885"/>
                </a:lnTo>
                <a:cubicBezTo>
                  <a:pt x="1799771" y="387047"/>
                  <a:pt x="1843897" y="385963"/>
                  <a:pt x="1886857" y="377371"/>
                </a:cubicBezTo>
                <a:cubicBezTo>
                  <a:pt x="1916861" y="371370"/>
                  <a:pt x="1944914" y="358018"/>
                  <a:pt x="1973942" y="348342"/>
                </a:cubicBezTo>
                <a:cubicBezTo>
                  <a:pt x="1988456" y="343504"/>
                  <a:pt x="2002394" y="336343"/>
                  <a:pt x="2017485" y="333828"/>
                </a:cubicBezTo>
                <a:cubicBezTo>
                  <a:pt x="2225402" y="299176"/>
                  <a:pt x="2133390" y="313124"/>
                  <a:pt x="2293257" y="290285"/>
                </a:cubicBezTo>
                <a:cubicBezTo>
                  <a:pt x="2307771" y="280609"/>
                  <a:pt x="2321198" y="269058"/>
                  <a:pt x="2336800" y="261257"/>
                </a:cubicBezTo>
                <a:cubicBezTo>
                  <a:pt x="2350484" y="254415"/>
                  <a:pt x="2365096" y="248013"/>
                  <a:pt x="2380342" y="246742"/>
                </a:cubicBezTo>
                <a:cubicBezTo>
                  <a:pt x="2481706" y="238295"/>
                  <a:pt x="2583542" y="237066"/>
                  <a:pt x="2685142" y="232228"/>
                </a:cubicBezTo>
                <a:lnTo>
                  <a:pt x="2772228" y="203200"/>
                </a:lnTo>
                <a:cubicBezTo>
                  <a:pt x="2786742" y="198362"/>
                  <a:pt x="2800928" y="192396"/>
                  <a:pt x="2815771" y="188685"/>
                </a:cubicBezTo>
                <a:cubicBezTo>
                  <a:pt x="2835123" y="183847"/>
                  <a:pt x="2854721" y="179903"/>
                  <a:pt x="2873828" y="174171"/>
                </a:cubicBezTo>
                <a:cubicBezTo>
                  <a:pt x="2903136" y="165378"/>
                  <a:pt x="2931229" y="152563"/>
                  <a:pt x="2960914" y="145142"/>
                </a:cubicBezTo>
                <a:cubicBezTo>
                  <a:pt x="3033814" y="126917"/>
                  <a:pt x="3000047" y="136936"/>
                  <a:pt x="3062514" y="116114"/>
                </a:cubicBezTo>
                <a:cubicBezTo>
                  <a:pt x="3077028" y="106438"/>
                  <a:pt x="3089663" y="93046"/>
                  <a:pt x="3106057" y="87085"/>
                </a:cubicBezTo>
                <a:cubicBezTo>
                  <a:pt x="3204028" y="51459"/>
                  <a:pt x="3276181" y="53147"/>
                  <a:pt x="3381828" y="43542"/>
                </a:cubicBezTo>
                <a:cubicBezTo>
                  <a:pt x="3396342" y="33866"/>
                  <a:pt x="3409769" y="22315"/>
                  <a:pt x="3425371" y="14514"/>
                </a:cubicBezTo>
                <a:cubicBezTo>
                  <a:pt x="3439055" y="7672"/>
                  <a:pt x="3468914" y="0"/>
                  <a:pt x="3468914" y="0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7" name="Forma livre 36"/>
          <p:cNvSpPr/>
          <p:nvPr/>
        </p:nvSpPr>
        <p:spPr>
          <a:xfrm rot="19769128">
            <a:off x="1916280" y="3483342"/>
            <a:ext cx="871122" cy="555022"/>
          </a:xfrm>
          <a:custGeom>
            <a:avLst/>
            <a:gdLst>
              <a:gd name="connsiteX0" fmla="*/ 63624 w 1257693"/>
              <a:gd name="connsiteY0" fmla="*/ 29029 h 464457"/>
              <a:gd name="connsiteX1" fmla="*/ 63624 w 1257693"/>
              <a:gd name="connsiteY1" fmla="*/ 29029 h 464457"/>
              <a:gd name="connsiteX2" fmla="*/ 281338 w 1257693"/>
              <a:gd name="connsiteY2" fmla="*/ 14515 h 464457"/>
              <a:gd name="connsiteX3" fmla="*/ 324881 w 1257693"/>
              <a:gd name="connsiteY3" fmla="*/ 0 h 464457"/>
              <a:gd name="connsiteX4" fmla="*/ 673224 w 1257693"/>
              <a:gd name="connsiteY4" fmla="*/ 14515 h 464457"/>
              <a:gd name="connsiteX5" fmla="*/ 803852 w 1257693"/>
              <a:gd name="connsiteY5" fmla="*/ 58057 h 464457"/>
              <a:gd name="connsiteX6" fmla="*/ 847395 w 1257693"/>
              <a:gd name="connsiteY6" fmla="*/ 72572 h 464457"/>
              <a:gd name="connsiteX7" fmla="*/ 948995 w 1257693"/>
              <a:gd name="connsiteY7" fmla="*/ 87086 h 464457"/>
              <a:gd name="connsiteX8" fmla="*/ 1036081 w 1257693"/>
              <a:gd name="connsiteY8" fmla="*/ 116115 h 464457"/>
              <a:gd name="connsiteX9" fmla="*/ 1137681 w 1257693"/>
              <a:gd name="connsiteY9" fmla="*/ 159657 h 464457"/>
              <a:gd name="connsiteX10" fmla="*/ 1195738 w 1257693"/>
              <a:gd name="connsiteY10" fmla="*/ 188686 h 464457"/>
              <a:gd name="connsiteX11" fmla="*/ 1239281 w 1257693"/>
              <a:gd name="connsiteY11" fmla="*/ 203200 h 464457"/>
              <a:gd name="connsiteX12" fmla="*/ 1181224 w 1257693"/>
              <a:gd name="connsiteY12" fmla="*/ 391886 h 464457"/>
              <a:gd name="connsiteX13" fmla="*/ 1137681 w 1257693"/>
              <a:gd name="connsiteY13" fmla="*/ 435429 h 464457"/>
              <a:gd name="connsiteX14" fmla="*/ 1021566 w 1257693"/>
              <a:gd name="connsiteY14" fmla="*/ 464457 h 464457"/>
              <a:gd name="connsiteX15" fmla="*/ 513566 w 1257693"/>
              <a:gd name="connsiteY15" fmla="*/ 449943 h 464457"/>
              <a:gd name="connsiteX16" fmla="*/ 295852 w 1257693"/>
              <a:gd name="connsiteY16" fmla="*/ 420915 h 464457"/>
              <a:gd name="connsiteX17" fmla="*/ 179738 w 1257693"/>
              <a:gd name="connsiteY17" fmla="*/ 406400 h 464457"/>
              <a:gd name="connsiteX18" fmla="*/ 92652 w 1257693"/>
              <a:gd name="connsiteY18" fmla="*/ 391886 h 464457"/>
              <a:gd name="connsiteX19" fmla="*/ 63624 w 1257693"/>
              <a:gd name="connsiteY19" fmla="*/ 348343 h 464457"/>
              <a:gd name="connsiteX20" fmla="*/ 49109 w 1257693"/>
              <a:gd name="connsiteY20" fmla="*/ 304800 h 464457"/>
              <a:gd name="connsiteX21" fmla="*/ 5566 w 1257693"/>
              <a:gd name="connsiteY21" fmla="*/ 145143 h 464457"/>
              <a:gd name="connsiteX22" fmla="*/ 20081 w 1257693"/>
              <a:gd name="connsiteY22" fmla="*/ 72572 h 464457"/>
              <a:gd name="connsiteX23" fmla="*/ 63624 w 1257693"/>
              <a:gd name="connsiteY23" fmla="*/ 29029 h 464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57693" h="464457">
                <a:moveTo>
                  <a:pt x="63624" y="29029"/>
                </a:moveTo>
                <a:lnTo>
                  <a:pt x="63624" y="29029"/>
                </a:lnTo>
                <a:cubicBezTo>
                  <a:pt x="136195" y="24191"/>
                  <a:pt x="209050" y="22547"/>
                  <a:pt x="281338" y="14515"/>
                </a:cubicBezTo>
                <a:cubicBezTo>
                  <a:pt x="296544" y="12825"/>
                  <a:pt x="309581" y="0"/>
                  <a:pt x="324881" y="0"/>
                </a:cubicBezTo>
                <a:cubicBezTo>
                  <a:pt x="441096" y="0"/>
                  <a:pt x="557110" y="9677"/>
                  <a:pt x="673224" y="14515"/>
                </a:cubicBezTo>
                <a:lnTo>
                  <a:pt x="803852" y="58057"/>
                </a:lnTo>
                <a:cubicBezTo>
                  <a:pt x="818366" y="62895"/>
                  <a:pt x="832249" y="70408"/>
                  <a:pt x="847395" y="72572"/>
                </a:cubicBezTo>
                <a:lnTo>
                  <a:pt x="948995" y="87086"/>
                </a:lnTo>
                <a:cubicBezTo>
                  <a:pt x="978024" y="96762"/>
                  <a:pt x="1010621" y="99142"/>
                  <a:pt x="1036081" y="116115"/>
                </a:cubicBezTo>
                <a:cubicBezTo>
                  <a:pt x="1096222" y="156208"/>
                  <a:pt x="1062701" y="140912"/>
                  <a:pt x="1137681" y="159657"/>
                </a:cubicBezTo>
                <a:cubicBezTo>
                  <a:pt x="1157033" y="169333"/>
                  <a:pt x="1175851" y="180163"/>
                  <a:pt x="1195738" y="188686"/>
                </a:cubicBezTo>
                <a:cubicBezTo>
                  <a:pt x="1209800" y="194713"/>
                  <a:pt x="1236281" y="188198"/>
                  <a:pt x="1239281" y="203200"/>
                </a:cubicBezTo>
                <a:cubicBezTo>
                  <a:pt x="1257693" y="295260"/>
                  <a:pt x="1231397" y="333351"/>
                  <a:pt x="1181224" y="391886"/>
                </a:cubicBezTo>
                <a:cubicBezTo>
                  <a:pt x="1167866" y="407471"/>
                  <a:pt x="1154760" y="424043"/>
                  <a:pt x="1137681" y="435429"/>
                </a:cubicBezTo>
                <a:cubicBezTo>
                  <a:pt x="1118554" y="448180"/>
                  <a:pt x="1032033" y="462364"/>
                  <a:pt x="1021566" y="464457"/>
                </a:cubicBezTo>
                <a:lnTo>
                  <a:pt x="513566" y="449943"/>
                </a:lnTo>
                <a:cubicBezTo>
                  <a:pt x="204024" y="436485"/>
                  <a:pt x="454287" y="447321"/>
                  <a:pt x="295852" y="420915"/>
                </a:cubicBezTo>
                <a:cubicBezTo>
                  <a:pt x="257377" y="414502"/>
                  <a:pt x="218352" y="411916"/>
                  <a:pt x="179738" y="406400"/>
                </a:cubicBezTo>
                <a:cubicBezTo>
                  <a:pt x="150605" y="402238"/>
                  <a:pt x="121681" y="396724"/>
                  <a:pt x="92652" y="391886"/>
                </a:cubicBezTo>
                <a:cubicBezTo>
                  <a:pt x="82976" y="377372"/>
                  <a:pt x="71425" y="363945"/>
                  <a:pt x="63624" y="348343"/>
                </a:cubicBezTo>
                <a:cubicBezTo>
                  <a:pt x="56782" y="334659"/>
                  <a:pt x="53135" y="319560"/>
                  <a:pt x="49109" y="304800"/>
                </a:cubicBezTo>
                <a:cubicBezTo>
                  <a:pt x="0" y="124734"/>
                  <a:pt x="38976" y="245367"/>
                  <a:pt x="5566" y="145143"/>
                </a:cubicBezTo>
                <a:cubicBezTo>
                  <a:pt x="10404" y="120953"/>
                  <a:pt x="6397" y="93098"/>
                  <a:pt x="20081" y="72572"/>
                </a:cubicBezTo>
                <a:cubicBezTo>
                  <a:pt x="28568" y="59842"/>
                  <a:pt x="56367" y="36286"/>
                  <a:pt x="63624" y="29029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8" name="Grupo 7"/>
          <p:cNvGrpSpPr/>
          <p:nvPr/>
        </p:nvGrpSpPr>
        <p:grpSpPr>
          <a:xfrm>
            <a:off x="1664836" y="2550898"/>
            <a:ext cx="1394996" cy="2404276"/>
            <a:chOff x="1664836" y="2550898"/>
            <a:chExt cx="1394996" cy="2404276"/>
          </a:xfrm>
        </p:grpSpPr>
        <p:sp>
          <p:nvSpPr>
            <p:cNvPr id="29" name="Elipse 28"/>
            <p:cNvSpPr/>
            <p:nvPr/>
          </p:nvSpPr>
          <p:spPr>
            <a:xfrm rot="1200000">
              <a:off x="2339752" y="2794934"/>
              <a:ext cx="720080" cy="2160240"/>
            </a:xfrm>
            <a:prstGeom prst="ellipse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Elipse 29"/>
            <p:cNvSpPr/>
            <p:nvPr/>
          </p:nvSpPr>
          <p:spPr>
            <a:xfrm rot="1200000">
              <a:off x="1664836" y="2550898"/>
              <a:ext cx="720080" cy="2160240"/>
            </a:xfrm>
            <a:prstGeom prst="ellipse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Seta para baixo 30"/>
            <p:cNvSpPr/>
            <p:nvPr/>
          </p:nvSpPr>
          <p:spPr>
            <a:xfrm rot="1200000">
              <a:off x="2191121" y="3606662"/>
              <a:ext cx="288032" cy="360000"/>
            </a:xfrm>
            <a:prstGeom prst="downArrow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/>
              <p:cNvSpPr txBox="1"/>
              <p:nvPr/>
            </p:nvSpPr>
            <p:spPr>
              <a:xfrm>
                <a:off x="1276571" y="5173561"/>
                <a:ext cx="2143301" cy="12077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 smtClean="0"/>
                  <a:t>Considere que o corpo esteja magnetizado na mesma direção de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b="1" i="1">
                            <a:latin typeface="Cambria Math"/>
                          </a:rPr>
                        </m:ctrlPr>
                      </m:accPr>
                      <m:e>
                        <m:r>
                          <a:rPr lang="pt-BR" b="1">
                            <a:latin typeface="Cambria Math"/>
                          </a:rPr>
                          <m:t>𝐅</m:t>
                        </m:r>
                      </m:e>
                    </m:acc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9" name="CaixaDeTexto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6571" y="5173561"/>
                <a:ext cx="2143301" cy="1207767"/>
              </a:xfrm>
              <a:prstGeom prst="rect">
                <a:avLst/>
              </a:prstGeom>
              <a:blipFill rotWithShape="1">
                <a:blip r:embed="rId6"/>
                <a:stretch>
                  <a:fillRect l="-852" t="-2525" r="-10795" b="-757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Conector de seta reta 33"/>
          <p:cNvCxnSpPr/>
          <p:nvPr/>
        </p:nvCxnSpPr>
        <p:spPr>
          <a:xfrm rot="1200000" flipH="1">
            <a:off x="559339" y="315124"/>
            <a:ext cx="0" cy="18000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Seta para baixo 34"/>
          <p:cNvSpPr/>
          <p:nvPr/>
        </p:nvSpPr>
        <p:spPr>
          <a:xfrm rot="1200000">
            <a:off x="691029" y="381061"/>
            <a:ext cx="180000" cy="4680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Elipse 35"/>
          <p:cNvSpPr/>
          <p:nvPr/>
        </p:nvSpPr>
        <p:spPr>
          <a:xfrm>
            <a:off x="837109" y="331515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CaixaDeTexto 37"/>
          <p:cNvSpPr txBox="1"/>
          <p:nvPr/>
        </p:nvSpPr>
        <p:spPr>
          <a:xfrm>
            <a:off x="659963" y="812816"/>
            <a:ext cx="1463765" cy="268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principal</a:t>
            </a:r>
            <a:endParaRPr lang="pt-B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aixaDeTexto 40"/>
              <p:cNvSpPr txBox="1"/>
              <p:nvPr/>
            </p:nvSpPr>
            <p:spPr>
              <a:xfrm>
                <a:off x="4788024" y="1599183"/>
                <a:ext cx="45320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𝐹</m:t>
                      </m:r>
                    </m:oMath>
                  </m:oMathPara>
                </a14:m>
                <a:endParaRPr lang="pt-BR" sz="12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1" name="CaixaDeTexto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024" y="1599183"/>
                <a:ext cx="453201" cy="46166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4933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-21998" y="3414486"/>
            <a:ext cx="4574948" cy="806602"/>
            <a:chOff x="-21998" y="3414486"/>
            <a:chExt cx="4574948" cy="806602"/>
          </a:xfrm>
        </p:grpSpPr>
        <p:sp>
          <p:nvSpPr>
            <p:cNvPr id="3" name="Retângulo 2"/>
            <p:cNvSpPr/>
            <p:nvPr/>
          </p:nvSpPr>
          <p:spPr>
            <a:xfrm>
              <a:off x="0" y="3414486"/>
              <a:ext cx="4550002" cy="806602"/>
            </a:xfrm>
            <a:prstGeom prst="rect">
              <a:avLst/>
            </a:prstGeom>
            <a:solidFill>
              <a:srgbClr val="00B3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1" name="Conector reto 20"/>
            <p:cNvCxnSpPr/>
            <p:nvPr/>
          </p:nvCxnSpPr>
          <p:spPr>
            <a:xfrm>
              <a:off x="-19050" y="4221088"/>
              <a:ext cx="4572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to 21"/>
            <p:cNvCxnSpPr/>
            <p:nvPr/>
          </p:nvCxnSpPr>
          <p:spPr>
            <a:xfrm>
              <a:off x="-21998" y="3414486"/>
              <a:ext cx="4572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o 19"/>
          <p:cNvGrpSpPr/>
          <p:nvPr/>
        </p:nvGrpSpPr>
        <p:grpSpPr>
          <a:xfrm>
            <a:off x="107504" y="2591636"/>
            <a:ext cx="864096" cy="621340"/>
            <a:chOff x="251520" y="1619508"/>
            <a:chExt cx="864096" cy="621340"/>
          </a:xfrm>
        </p:grpSpPr>
        <p:sp>
          <p:nvSpPr>
            <p:cNvPr id="23" name="Seta para a direita 22"/>
            <p:cNvSpPr/>
            <p:nvPr/>
          </p:nvSpPr>
          <p:spPr>
            <a:xfrm flipH="1">
              <a:off x="251568" y="2060848"/>
              <a:ext cx="864000" cy="18000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3" name="CaixaDeTexto 32"/>
            <p:cNvSpPr txBox="1"/>
            <p:nvPr/>
          </p:nvSpPr>
          <p:spPr>
            <a:xfrm>
              <a:off x="251520" y="1619508"/>
              <a:ext cx="864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Norte</a:t>
              </a:r>
              <a:endParaRPr lang="pt-BR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/>
              <p:cNvSpPr txBox="1"/>
              <p:nvPr/>
            </p:nvSpPr>
            <p:spPr>
              <a:xfrm>
                <a:off x="683568" y="1023119"/>
                <a:ext cx="1370888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acc>
                        <m:accPr>
                          <m:chr m:val="̂"/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𝐅</m:t>
                          </m:r>
                        </m:e>
                      </m:acc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1023119"/>
                <a:ext cx="1370888" cy="471539"/>
              </a:xfrm>
              <a:prstGeom prst="rect">
                <a:avLst/>
              </a:prstGeom>
              <a:blipFill rotWithShape="1">
                <a:blip r:embed="rId2"/>
                <a:stretch>
                  <a:fillRect t="-5195" r="-23556" b="-25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upo 11"/>
          <p:cNvGrpSpPr/>
          <p:nvPr/>
        </p:nvGrpSpPr>
        <p:grpSpPr>
          <a:xfrm>
            <a:off x="3131840" y="3429000"/>
            <a:ext cx="1804175" cy="1512168"/>
            <a:chOff x="3131840" y="3429000"/>
            <a:chExt cx="1804175" cy="1512168"/>
          </a:xfrm>
        </p:grpSpPr>
        <p:cxnSp>
          <p:nvCxnSpPr>
            <p:cNvPr id="13" name="Conector de seta reta 12"/>
            <p:cNvCxnSpPr/>
            <p:nvPr/>
          </p:nvCxnSpPr>
          <p:spPr>
            <a:xfrm>
              <a:off x="4355976" y="3690300"/>
              <a:ext cx="0" cy="11788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de seta reta 13"/>
            <p:cNvCxnSpPr/>
            <p:nvPr/>
          </p:nvCxnSpPr>
          <p:spPr>
            <a:xfrm rot="5400000">
              <a:off x="3775172" y="3118976"/>
              <a:ext cx="0" cy="11788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CaixaDeTexto 14"/>
                <p:cNvSpPr txBox="1"/>
                <p:nvPr/>
              </p:nvSpPr>
              <p:spPr>
                <a:xfrm>
                  <a:off x="4380092" y="4479503"/>
                  <a:ext cx="40793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𝑧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15" name="CaixaDeTexto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0092" y="4479503"/>
                  <a:ext cx="407932" cy="461665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CaixaDeTexto 15"/>
                <p:cNvSpPr txBox="1"/>
                <p:nvPr/>
              </p:nvSpPr>
              <p:spPr>
                <a:xfrm>
                  <a:off x="3131840" y="3687415"/>
                  <a:ext cx="42639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𝑥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16" name="CaixaDeTexto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31840" y="3687415"/>
                  <a:ext cx="426399" cy="461665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Fluxograma: Somador 16"/>
            <p:cNvSpPr/>
            <p:nvPr/>
          </p:nvSpPr>
          <p:spPr>
            <a:xfrm>
              <a:off x="4249012" y="3596455"/>
              <a:ext cx="213199" cy="216024"/>
            </a:xfrm>
            <a:prstGeom prst="flowChartSummingJuncti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CaixaDeTexto 17"/>
                <p:cNvSpPr txBox="1"/>
                <p:nvPr/>
              </p:nvSpPr>
              <p:spPr>
                <a:xfrm>
                  <a:off x="4505641" y="3429000"/>
                  <a:ext cx="43037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𝑦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18" name="CaixaDeTexto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05641" y="3429000"/>
                  <a:ext cx="430374" cy="461665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b="-9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4" name="Conector de seta reta 23"/>
          <p:cNvCxnSpPr/>
          <p:nvPr/>
        </p:nvCxnSpPr>
        <p:spPr>
          <a:xfrm flipV="1">
            <a:off x="5220072" y="1484784"/>
            <a:ext cx="0" cy="511256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/>
          <p:cNvCxnSpPr/>
          <p:nvPr/>
        </p:nvCxnSpPr>
        <p:spPr>
          <a:xfrm>
            <a:off x="5076056" y="5949280"/>
            <a:ext cx="3888432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ixaDeTexto 25"/>
          <p:cNvSpPr txBox="1"/>
          <p:nvPr/>
        </p:nvSpPr>
        <p:spPr>
          <a:xfrm>
            <a:off x="8064896" y="6165304"/>
            <a:ext cx="9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Posição</a:t>
            </a:r>
            <a:endParaRPr lang="pt-BR"/>
          </a:p>
        </p:txBody>
      </p:sp>
      <p:sp>
        <p:nvSpPr>
          <p:cNvPr id="27" name="CaixaDeTexto 26"/>
          <p:cNvSpPr txBox="1"/>
          <p:nvPr/>
        </p:nvSpPr>
        <p:spPr>
          <a:xfrm>
            <a:off x="4574944" y="764704"/>
            <a:ext cx="129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Amplitude (</a:t>
            </a:r>
            <a:r>
              <a:rPr lang="pt-BR" dirty="0" err="1" smtClean="0"/>
              <a:t>nT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28" name="Forma livre 27"/>
          <p:cNvSpPr/>
          <p:nvPr/>
        </p:nvSpPr>
        <p:spPr>
          <a:xfrm rot="-600000" flipH="1">
            <a:off x="5279550" y="1522693"/>
            <a:ext cx="3468914" cy="682171"/>
          </a:xfrm>
          <a:custGeom>
            <a:avLst/>
            <a:gdLst>
              <a:gd name="connsiteX0" fmla="*/ 0 w 3468914"/>
              <a:gd name="connsiteY0" fmla="*/ 682171 h 682171"/>
              <a:gd name="connsiteX1" fmla="*/ 87085 w 3468914"/>
              <a:gd name="connsiteY1" fmla="*/ 653142 h 682171"/>
              <a:gd name="connsiteX2" fmla="*/ 232228 w 3468914"/>
              <a:gd name="connsiteY2" fmla="*/ 624114 h 682171"/>
              <a:gd name="connsiteX3" fmla="*/ 319314 w 3468914"/>
              <a:gd name="connsiteY3" fmla="*/ 595085 h 682171"/>
              <a:gd name="connsiteX4" fmla="*/ 362857 w 3468914"/>
              <a:gd name="connsiteY4" fmla="*/ 580571 h 682171"/>
              <a:gd name="connsiteX5" fmla="*/ 406400 w 3468914"/>
              <a:gd name="connsiteY5" fmla="*/ 566057 h 682171"/>
              <a:gd name="connsiteX6" fmla="*/ 449942 w 3468914"/>
              <a:gd name="connsiteY6" fmla="*/ 537028 h 682171"/>
              <a:gd name="connsiteX7" fmla="*/ 566057 w 3468914"/>
              <a:gd name="connsiteY7" fmla="*/ 508000 h 682171"/>
              <a:gd name="connsiteX8" fmla="*/ 1045028 w 3468914"/>
              <a:gd name="connsiteY8" fmla="*/ 464457 h 682171"/>
              <a:gd name="connsiteX9" fmla="*/ 1088571 w 3468914"/>
              <a:gd name="connsiteY9" fmla="*/ 449942 h 682171"/>
              <a:gd name="connsiteX10" fmla="*/ 1204685 w 3468914"/>
              <a:gd name="connsiteY10" fmla="*/ 435428 h 682171"/>
              <a:gd name="connsiteX11" fmla="*/ 1320800 w 3468914"/>
              <a:gd name="connsiteY11" fmla="*/ 406400 h 682171"/>
              <a:gd name="connsiteX12" fmla="*/ 1756228 w 3468914"/>
              <a:gd name="connsiteY12" fmla="*/ 391885 h 682171"/>
              <a:gd name="connsiteX13" fmla="*/ 1886857 w 3468914"/>
              <a:gd name="connsiteY13" fmla="*/ 377371 h 682171"/>
              <a:gd name="connsiteX14" fmla="*/ 1973942 w 3468914"/>
              <a:gd name="connsiteY14" fmla="*/ 348342 h 682171"/>
              <a:gd name="connsiteX15" fmla="*/ 2017485 w 3468914"/>
              <a:gd name="connsiteY15" fmla="*/ 333828 h 682171"/>
              <a:gd name="connsiteX16" fmla="*/ 2293257 w 3468914"/>
              <a:gd name="connsiteY16" fmla="*/ 290285 h 682171"/>
              <a:gd name="connsiteX17" fmla="*/ 2336800 w 3468914"/>
              <a:gd name="connsiteY17" fmla="*/ 261257 h 682171"/>
              <a:gd name="connsiteX18" fmla="*/ 2380342 w 3468914"/>
              <a:gd name="connsiteY18" fmla="*/ 246742 h 682171"/>
              <a:gd name="connsiteX19" fmla="*/ 2685142 w 3468914"/>
              <a:gd name="connsiteY19" fmla="*/ 232228 h 682171"/>
              <a:gd name="connsiteX20" fmla="*/ 2772228 w 3468914"/>
              <a:gd name="connsiteY20" fmla="*/ 203200 h 682171"/>
              <a:gd name="connsiteX21" fmla="*/ 2815771 w 3468914"/>
              <a:gd name="connsiteY21" fmla="*/ 188685 h 682171"/>
              <a:gd name="connsiteX22" fmla="*/ 2873828 w 3468914"/>
              <a:gd name="connsiteY22" fmla="*/ 174171 h 682171"/>
              <a:gd name="connsiteX23" fmla="*/ 2960914 w 3468914"/>
              <a:gd name="connsiteY23" fmla="*/ 145142 h 682171"/>
              <a:gd name="connsiteX24" fmla="*/ 3062514 w 3468914"/>
              <a:gd name="connsiteY24" fmla="*/ 116114 h 682171"/>
              <a:gd name="connsiteX25" fmla="*/ 3106057 w 3468914"/>
              <a:gd name="connsiteY25" fmla="*/ 87085 h 682171"/>
              <a:gd name="connsiteX26" fmla="*/ 3381828 w 3468914"/>
              <a:gd name="connsiteY26" fmla="*/ 43542 h 682171"/>
              <a:gd name="connsiteX27" fmla="*/ 3425371 w 3468914"/>
              <a:gd name="connsiteY27" fmla="*/ 14514 h 682171"/>
              <a:gd name="connsiteX28" fmla="*/ 3468914 w 3468914"/>
              <a:gd name="connsiteY28" fmla="*/ 0 h 682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468914" h="682171">
                <a:moveTo>
                  <a:pt x="0" y="682171"/>
                </a:moveTo>
                <a:cubicBezTo>
                  <a:pt x="29028" y="672495"/>
                  <a:pt x="57400" y="660563"/>
                  <a:pt x="87085" y="653142"/>
                </a:cubicBezTo>
                <a:cubicBezTo>
                  <a:pt x="244013" y="613910"/>
                  <a:pt x="111617" y="660297"/>
                  <a:pt x="232228" y="624114"/>
                </a:cubicBezTo>
                <a:cubicBezTo>
                  <a:pt x="261536" y="615321"/>
                  <a:pt x="290285" y="604761"/>
                  <a:pt x="319314" y="595085"/>
                </a:cubicBezTo>
                <a:lnTo>
                  <a:pt x="362857" y="580571"/>
                </a:lnTo>
                <a:lnTo>
                  <a:pt x="406400" y="566057"/>
                </a:lnTo>
                <a:cubicBezTo>
                  <a:pt x="420914" y="556381"/>
                  <a:pt x="434340" y="544829"/>
                  <a:pt x="449942" y="537028"/>
                </a:cubicBezTo>
                <a:cubicBezTo>
                  <a:pt x="479695" y="522152"/>
                  <a:pt x="538457" y="513520"/>
                  <a:pt x="566057" y="508000"/>
                </a:cubicBezTo>
                <a:cubicBezTo>
                  <a:pt x="732881" y="396783"/>
                  <a:pt x="571786" y="493139"/>
                  <a:pt x="1045028" y="464457"/>
                </a:cubicBezTo>
                <a:cubicBezTo>
                  <a:pt x="1060299" y="463531"/>
                  <a:pt x="1073518" y="452679"/>
                  <a:pt x="1088571" y="449942"/>
                </a:cubicBezTo>
                <a:cubicBezTo>
                  <a:pt x="1126948" y="442964"/>
                  <a:pt x="1166347" y="442616"/>
                  <a:pt x="1204685" y="435428"/>
                </a:cubicBezTo>
                <a:cubicBezTo>
                  <a:pt x="1243898" y="428076"/>
                  <a:pt x="1280926" y="407729"/>
                  <a:pt x="1320800" y="406400"/>
                </a:cubicBezTo>
                <a:lnTo>
                  <a:pt x="1756228" y="391885"/>
                </a:lnTo>
                <a:cubicBezTo>
                  <a:pt x="1799771" y="387047"/>
                  <a:pt x="1843897" y="385963"/>
                  <a:pt x="1886857" y="377371"/>
                </a:cubicBezTo>
                <a:cubicBezTo>
                  <a:pt x="1916861" y="371370"/>
                  <a:pt x="1944914" y="358018"/>
                  <a:pt x="1973942" y="348342"/>
                </a:cubicBezTo>
                <a:cubicBezTo>
                  <a:pt x="1988456" y="343504"/>
                  <a:pt x="2002394" y="336343"/>
                  <a:pt x="2017485" y="333828"/>
                </a:cubicBezTo>
                <a:cubicBezTo>
                  <a:pt x="2225402" y="299176"/>
                  <a:pt x="2133390" y="313124"/>
                  <a:pt x="2293257" y="290285"/>
                </a:cubicBezTo>
                <a:cubicBezTo>
                  <a:pt x="2307771" y="280609"/>
                  <a:pt x="2321198" y="269058"/>
                  <a:pt x="2336800" y="261257"/>
                </a:cubicBezTo>
                <a:cubicBezTo>
                  <a:pt x="2350484" y="254415"/>
                  <a:pt x="2365096" y="248013"/>
                  <a:pt x="2380342" y="246742"/>
                </a:cubicBezTo>
                <a:cubicBezTo>
                  <a:pt x="2481706" y="238295"/>
                  <a:pt x="2583542" y="237066"/>
                  <a:pt x="2685142" y="232228"/>
                </a:cubicBezTo>
                <a:lnTo>
                  <a:pt x="2772228" y="203200"/>
                </a:lnTo>
                <a:cubicBezTo>
                  <a:pt x="2786742" y="198362"/>
                  <a:pt x="2800928" y="192396"/>
                  <a:pt x="2815771" y="188685"/>
                </a:cubicBezTo>
                <a:cubicBezTo>
                  <a:pt x="2835123" y="183847"/>
                  <a:pt x="2854721" y="179903"/>
                  <a:pt x="2873828" y="174171"/>
                </a:cubicBezTo>
                <a:cubicBezTo>
                  <a:pt x="2903136" y="165378"/>
                  <a:pt x="2931229" y="152563"/>
                  <a:pt x="2960914" y="145142"/>
                </a:cubicBezTo>
                <a:cubicBezTo>
                  <a:pt x="3033814" y="126917"/>
                  <a:pt x="3000047" y="136936"/>
                  <a:pt x="3062514" y="116114"/>
                </a:cubicBezTo>
                <a:cubicBezTo>
                  <a:pt x="3077028" y="106438"/>
                  <a:pt x="3089663" y="93046"/>
                  <a:pt x="3106057" y="87085"/>
                </a:cubicBezTo>
                <a:cubicBezTo>
                  <a:pt x="3204028" y="51459"/>
                  <a:pt x="3276181" y="53147"/>
                  <a:pt x="3381828" y="43542"/>
                </a:cubicBezTo>
                <a:cubicBezTo>
                  <a:pt x="3396342" y="33866"/>
                  <a:pt x="3409769" y="22315"/>
                  <a:pt x="3425371" y="14514"/>
                </a:cubicBezTo>
                <a:cubicBezTo>
                  <a:pt x="3439055" y="7672"/>
                  <a:pt x="3468914" y="0"/>
                  <a:pt x="3468914" y="0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7" name="Forma livre 36"/>
          <p:cNvSpPr/>
          <p:nvPr/>
        </p:nvSpPr>
        <p:spPr>
          <a:xfrm rot="19769128">
            <a:off x="1916280" y="3483342"/>
            <a:ext cx="871122" cy="555022"/>
          </a:xfrm>
          <a:custGeom>
            <a:avLst/>
            <a:gdLst>
              <a:gd name="connsiteX0" fmla="*/ 63624 w 1257693"/>
              <a:gd name="connsiteY0" fmla="*/ 29029 h 464457"/>
              <a:gd name="connsiteX1" fmla="*/ 63624 w 1257693"/>
              <a:gd name="connsiteY1" fmla="*/ 29029 h 464457"/>
              <a:gd name="connsiteX2" fmla="*/ 281338 w 1257693"/>
              <a:gd name="connsiteY2" fmla="*/ 14515 h 464457"/>
              <a:gd name="connsiteX3" fmla="*/ 324881 w 1257693"/>
              <a:gd name="connsiteY3" fmla="*/ 0 h 464457"/>
              <a:gd name="connsiteX4" fmla="*/ 673224 w 1257693"/>
              <a:gd name="connsiteY4" fmla="*/ 14515 h 464457"/>
              <a:gd name="connsiteX5" fmla="*/ 803852 w 1257693"/>
              <a:gd name="connsiteY5" fmla="*/ 58057 h 464457"/>
              <a:gd name="connsiteX6" fmla="*/ 847395 w 1257693"/>
              <a:gd name="connsiteY6" fmla="*/ 72572 h 464457"/>
              <a:gd name="connsiteX7" fmla="*/ 948995 w 1257693"/>
              <a:gd name="connsiteY7" fmla="*/ 87086 h 464457"/>
              <a:gd name="connsiteX8" fmla="*/ 1036081 w 1257693"/>
              <a:gd name="connsiteY8" fmla="*/ 116115 h 464457"/>
              <a:gd name="connsiteX9" fmla="*/ 1137681 w 1257693"/>
              <a:gd name="connsiteY9" fmla="*/ 159657 h 464457"/>
              <a:gd name="connsiteX10" fmla="*/ 1195738 w 1257693"/>
              <a:gd name="connsiteY10" fmla="*/ 188686 h 464457"/>
              <a:gd name="connsiteX11" fmla="*/ 1239281 w 1257693"/>
              <a:gd name="connsiteY11" fmla="*/ 203200 h 464457"/>
              <a:gd name="connsiteX12" fmla="*/ 1181224 w 1257693"/>
              <a:gd name="connsiteY12" fmla="*/ 391886 h 464457"/>
              <a:gd name="connsiteX13" fmla="*/ 1137681 w 1257693"/>
              <a:gd name="connsiteY13" fmla="*/ 435429 h 464457"/>
              <a:gd name="connsiteX14" fmla="*/ 1021566 w 1257693"/>
              <a:gd name="connsiteY14" fmla="*/ 464457 h 464457"/>
              <a:gd name="connsiteX15" fmla="*/ 513566 w 1257693"/>
              <a:gd name="connsiteY15" fmla="*/ 449943 h 464457"/>
              <a:gd name="connsiteX16" fmla="*/ 295852 w 1257693"/>
              <a:gd name="connsiteY16" fmla="*/ 420915 h 464457"/>
              <a:gd name="connsiteX17" fmla="*/ 179738 w 1257693"/>
              <a:gd name="connsiteY17" fmla="*/ 406400 h 464457"/>
              <a:gd name="connsiteX18" fmla="*/ 92652 w 1257693"/>
              <a:gd name="connsiteY18" fmla="*/ 391886 h 464457"/>
              <a:gd name="connsiteX19" fmla="*/ 63624 w 1257693"/>
              <a:gd name="connsiteY19" fmla="*/ 348343 h 464457"/>
              <a:gd name="connsiteX20" fmla="*/ 49109 w 1257693"/>
              <a:gd name="connsiteY20" fmla="*/ 304800 h 464457"/>
              <a:gd name="connsiteX21" fmla="*/ 5566 w 1257693"/>
              <a:gd name="connsiteY21" fmla="*/ 145143 h 464457"/>
              <a:gd name="connsiteX22" fmla="*/ 20081 w 1257693"/>
              <a:gd name="connsiteY22" fmla="*/ 72572 h 464457"/>
              <a:gd name="connsiteX23" fmla="*/ 63624 w 1257693"/>
              <a:gd name="connsiteY23" fmla="*/ 29029 h 464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57693" h="464457">
                <a:moveTo>
                  <a:pt x="63624" y="29029"/>
                </a:moveTo>
                <a:lnTo>
                  <a:pt x="63624" y="29029"/>
                </a:lnTo>
                <a:cubicBezTo>
                  <a:pt x="136195" y="24191"/>
                  <a:pt x="209050" y="22547"/>
                  <a:pt x="281338" y="14515"/>
                </a:cubicBezTo>
                <a:cubicBezTo>
                  <a:pt x="296544" y="12825"/>
                  <a:pt x="309581" y="0"/>
                  <a:pt x="324881" y="0"/>
                </a:cubicBezTo>
                <a:cubicBezTo>
                  <a:pt x="441096" y="0"/>
                  <a:pt x="557110" y="9677"/>
                  <a:pt x="673224" y="14515"/>
                </a:cubicBezTo>
                <a:lnTo>
                  <a:pt x="803852" y="58057"/>
                </a:lnTo>
                <a:cubicBezTo>
                  <a:pt x="818366" y="62895"/>
                  <a:pt x="832249" y="70408"/>
                  <a:pt x="847395" y="72572"/>
                </a:cubicBezTo>
                <a:lnTo>
                  <a:pt x="948995" y="87086"/>
                </a:lnTo>
                <a:cubicBezTo>
                  <a:pt x="978024" y="96762"/>
                  <a:pt x="1010621" y="99142"/>
                  <a:pt x="1036081" y="116115"/>
                </a:cubicBezTo>
                <a:cubicBezTo>
                  <a:pt x="1096222" y="156208"/>
                  <a:pt x="1062701" y="140912"/>
                  <a:pt x="1137681" y="159657"/>
                </a:cubicBezTo>
                <a:cubicBezTo>
                  <a:pt x="1157033" y="169333"/>
                  <a:pt x="1175851" y="180163"/>
                  <a:pt x="1195738" y="188686"/>
                </a:cubicBezTo>
                <a:cubicBezTo>
                  <a:pt x="1209800" y="194713"/>
                  <a:pt x="1236281" y="188198"/>
                  <a:pt x="1239281" y="203200"/>
                </a:cubicBezTo>
                <a:cubicBezTo>
                  <a:pt x="1257693" y="295260"/>
                  <a:pt x="1231397" y="333351"/>
                  <a:pt x="1181224" y="391886"/>
                </a:cubicBezTo>
                <a:cubicBezTo>
                  <a:pt x="1167866" y="407471"/>
                  <a:pt x="1154760" y="424043"/>
                  <a:pt x="1137681" y="435429"/>
                </a:cubicBezTo>
                <a:cubicBezTo>
                  <a:pt x="1118554" y="448180"/>
                  <a:pt x="1032033" y="462364"/>
                  <a:pt x="1021566" y="464457"/>
                </a:cubicBezTo>
                <a:lnTo>
                  <a:pt x="513566" y="449943"/>
                </a:lnTo>
                <a:cubicBezTo>
                  <a:pt x="204024" y="436485"/>
                  <a:pt x="454287" y="447321"/>
                  <a:pt x="295852" y="420915"/>
                </a:cubicBezTo>
                <a:cubicBezTo>
                  <a:pt x="257377" y="414502"/>
                  <a:pt x="218352" y="411916"/>
                  <a:pt x="179738" y="406400"/>
                </a:cubicBezTo>
                <a:cubicBezTo>
                  <a:pt x="150605" y="402238"/>
                  <a:pt x="121681" y="396724"/>
                  <a:pt x="92652" y="391886"/>
                </a:cubicBezTo>
                <a:cubicBezTo>
                  <a:pt x="82976" y="377372"/>
                  <a:pt x="71425" y="363945"/>
                  <a:pt x="63624" y="348343"/>
                </a:cubicBezTo>
                <a:cubicBezTo>
                  <a:pt x="56782" y="334659"/>
                  <a:pt x="53135" y="319560"/>
                  <a:pt x="49109" y="304800"/>
                </a:cubicBezTo>
                <a:cubicBezTo>
                  <a:pt x="0" y="124734"/>
                  <a:pt x="38976" y="245367"/>
                  <a:pt x="5566" y="145143"/>
                </a:cubicBezTo>
                <a:cubicBezTo>
                  <a:pt x="10404" y="120953"/>
                  <a:pt x="6397" y="93098"/>
                  <a:pt x="20081" y="72572"/>
                </a:cubicBezTo>
                <a:cubicBezTo>
                  <a:pt x="28568" y="59842"/>
                  <a:pt x="56367" y="36286"/>
                  <a:pt x="63624" y="29029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8" name="Grupo 7"/>
          <p:cNvGrpSpPr/>
          <p:nvPr/>
        </p:nvGrpSpPr>
        <p:grpSpPr>
          <a:xfrm>
            <a:off x="1664836" y="2550898"/>
            <a:ext cx="1394996" cy="2404276"/>
            <a:chOff x="1664836" y="2550898"/>
            <a:chExt cx="1394996" cy="2404276"/>
          </a:xfrm>
        </p:grpSpPr>
        <p:sp>
          <p:nvSpPr>
            <p:cNvPr id="29" name="Elipse 28"/>
            <p:cNvSpPr/>
            <p:nvPr/>
          </p:nvSpPr>
          <p:spPr>
            <a:xfrm rot="1200000">
              <a:off x="2339752" y="2794934"/>
              <a:ext cx="720080" cy="2160240"/>
            </a:xfrm>
            <a:prstGeom prst="ellipse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Elipse 29"/>
            <p:cNvSpPr/>
            <p:nvPr/>
          </p:nvSpPr>
          <p:spPr>
            <a:xfrm rot="1200000">
              <a:off x="1664836" y="2550898"/>
              <a:ext cx="720080" cy="2160240"/>
            </a:xfrm>
            <a:prstGeom prst="ellipse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Seta para baixo 30"/>
            <p:cNvSpPr/>
            <p:nvPr/>
          </p:nvSpPr>
          <p:spPr>
            <a:xfrm rot="1200000">
              <a:off x="2191121" y="3606662"/>
              <a:ext cx="288032" cy="360000"/>
            </a:xfrm>
            <a:prstGeom prst="downArrow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/>
              <p:cNvSpPr txBox="1"/>
              <p:nvPr/>
            </p:nvSpPr>
            <p:spPr>
              <a:xfrm>
                <a:off x="1276571" y="5173561"/>
                <a:ext cx="2143301" cy="12077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 smtClean="0"/>
                  <a:t>Considere que o corpo esteja magnetizado na mesma direção de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b="1" i="1">
                            <a:latin typeface="Cambria Math"/>
                          </a:rPr>
                        </m:ctrlPr>
                      </m:accPr>
                      <m:e>
                        <m:r>
                          <a:rPr lang="pt-BR" b="1">
                            <a:latin typeface="Cambria Math"/>
                          </a:rPr>
                          <m:t>𝐅</m:t>
                        </m:r>
                      </m:e>
                    </m:acc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9" name="CaixaDeTexto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6571" y="5173561"/>
                <a:ext cx="2143301" cy="1207767"/>
              </a:xfrm>
              <a:prstGeom prst="rect">
                <a:avLst/>
              </a:prstGeom>
              <a:blipFill rotWithShape="1">
                <a:blip r:embed="rId6"/>
                <a:stretch>
                  <a:fillRect l="-852" t="-2525" r="-10795" b="-757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Conector de seta reta 39"/>
          <p:cNvCxnSpPr/>
          <p:nvPr/>
        </p:nvCxnSpPr>
        <p:spPr>
          <a:xfrm rot="1200000" flipH="1">
            <a:off x="559339" y="315124"/>
            <a:ext cx="0" cy="18000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Seta para baixo 40"/>
          <p:cNvSpPr/>
          <p:nvPr/>
        </p:nvSpPr>
        <p:spPr>
          <a:xfrm rot="1200000">
            <a:off x="691029" y="381061"/>
            <a:ext cx="180000" cy="4680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Elipse 41"/>
          <p:cNvSpPr/>
          <p:nvPr/>
        </p:nvSpPr>
        <p:spPr>
          <a:xfrm>
            <a:off x="837109" y="331515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3" name="Conector de seta reta 42"/>
          <p:cNvCxnSpPr/>
          <p:nvPr/>
        </p:nvCxnSpPr>
        <p:spPr>
          <a:xfrm>
            <a:off x="3341394" y="657433"/>
            <a:ext cx="433778" cy="971367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Elipse 44"/>
          <p:cNvSpPr/>
          <p:nvPr/>
        </p:nvSpPr>
        <p:spPr>
          <a:xfrm>
            <a:off x="3311346" y="619547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CaixaDeTexto 45"/>
              <p:cNvSpPr txBox="1"/>
              <p:nvPr/>
            </p:nvSpPr>
            <p:spPr>
              <a:xfrm>
                <a:off x="1835696" y="332656"/>
                <a:ext cx="14990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, </m:t>
                      </m:r>
                      <m:sSub>
                        <m:sSub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6" name="CaixaDeTexto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696" y="332656"/>
                <a:ext cx="1499000" cy="461665"/>
              </a:xfrm>
              <a:prstGeom prst="rect">
                <a:avLst/>
              </a:prstGeom>
              <a:blipFill rotWithShape="1">
                <a:blip r:embed="rId7"/>
                <a:stretch>
                  <a:fillRect l="-407" r="-813" b="-18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aixaDeTexto 46"/>
              <p:cNvSpPr txBox="1"/>
              <p:nvPr/>
            </p:nvSpPr>
            <p:spPr>
              <a:xfrm>
                <a:off x="3131840" y="149149"/>
                <a:ext cx="1549591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b="1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latin typeface="Cambria Math"/>
                                </a:rPr>
                                <m:t>𝐁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47" name="CaixaDeTexto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149149"/>
                <a:ext cx="1549591" cy="471539"/>
              </a:xfrm>
              <a:prstGeom prst="rect">
                <a:avLst/>
              </a:prstGeom>
              <a:blipFill rotWithShape="1">
                <a:blip r:embed="rId8"/>
                <a:stretch>
                  <a:fillRect t="-5128" r="-22835" b="-128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CaixaDeTexto 47"/>
          <p:cNvSpPr txBox="1"/>
          <p:nvPr/>
        </p:nvSpPr>
        <p:spPr>
          <a:xfrm>
            <a:off x="659963" y="812816"/>
            <a:ext cx="1463765" cy="268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principal</a:t>
            </a:r>
            <a:endParaRPr lang="pt-BR" sz="1400" dirty="0"/>
          </a:p>
        </p:txBody>
      </p:sp>
      <p:sp>
        <p:nvSpPr>
          <p:cNvPr id="49" name="CaixaDeTexto 48"/>
          <p:cNvSpPr txBox="1"/>
          <p:nvPr/>
        </p:nvSpPr>
        <p:spPr>
          <a:xfrm>
            <a:off x="3053358" y="-26897"/>
            <a:ext cx="14637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</a:t>
            </a:r>
            <a:r>
              <a:rPr lang="pt-BR" sz="1400" dirty="0" err="1" smtClean="0"/>
              <a:t>crustal</a:t>
            </a:r>
            <a:endParaRPr lang="pt-B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CaixaDeTexto 50"/>
              <p:cNvSpPr txBox="1"/>
              <p:nvPr/>
            </p:nvSpPr>
            <p:spPr>
              <a:xfrm>
                <a:off x="4788024" y="1599183"/>
                <a:ext cx="45320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𝐹</m:t>
                      </m:r>
                    </m:oMath>
                  </m:oMathPara>
                </a14:m>
                <a:endParaRPr lang="pt-BR" sz="12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1" name="CaixaDeTexto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024" y="1599183"/>
                <a:ext cx="453201" cy="461665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6786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-21998" y="3414486"/>
            <a:ext cx="4574948" cy="806602"/>
            <a:chOff x="-21998" y="3414486"/>
            <a:chExt cx="4574948" cy="806602"/>
          </a:xfrm>
        </p:grpSpPr>
        <p:sp>
          <p:nvSpPr>
            <p:cNvPr id="3" name="Retângulo 2"/>
            <p:cNvSpPr/>
            <p:nvPr/>
          </p:nvSpPr>
          <p:spPr>
            <a:xfrm>
              <a:off x="0" y="3414486"/>
              <a:ext cx="4550002" cy="806602"/>
            </a:xfrm>
            <a:prstGeom prst="rect">
              <a:avLst/>
            </a:prstGeom>
            <a:solidFill>
              <a:srgbClr val="00B3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1" name="Conector reto 20"/>
            <p:cNvCxnSpPr/>
            <p:nvPr/>
          </p:nvCxnSpPr>
          <p:spPr>
            <a:xfrm>
              <a:off x="-19050" y="4221088"/>
              <a:ext cx="4572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to 21"/>
            <p:cNvCxnSpPr/>
            <p:nvPr/>
          </p:nvCxnSpPr>
          <p:spPr>
            <a:xfrm>
              <a:off x="-21998" y="3414486"/>
              <a:ext cx="4572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o 19"/>
          <p:cNvGrpSpPr/>
          <p:nvPr/>
        </p:nvGrpSpPr>
        <p:grpSpPr>
          <a:xfrm>
            <a:off x="107504" y="2591636"/>
            <a:ext cx="864096" cy="621340"/>
            <a:chOff x="251520" y="1619508"/>
            <a:chExt cx="864096" cy="621340"/>
          </a:xfrm>
        </p:grpSpPr>
        <p:sp>
          <p:nvSpPr>
            <p:cNvPr id="23" name="Seta para a direita 22"/>
            <p:cNvSpPr/>
            <p:nvPr/>
          </p:nvSpPr>
          <p:spPr>
            <a:xfrm flipH="1">
              <a:off x="251568" y="2060848"/>
              <a:ext cx="864000" cy="18000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3" name="CaixaDeTexto 32"/>
            <p:cNvSpPr txBox="1"/>
            <p:nvPr/>
          </p:nvSpPr>
          <p:spPr>
            <a:xfrm>
              <a:off x="251520" y="1619508"/>
              <a:ext cx="864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Norte</a:t>
              </a:r>
              <a:endParaRPr lang="pt-BR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/>
              <p:cNvSpPr txBox="1"/>
              <p:nvPr/>
            </p:nvSpPr>
            <p:spPr>
              <a:xfrm>
                <a:off x="683568" y="1023119"/>
                <a:ext cx="1370888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acc>
                        <m:accPr>
                          <m:chr m:val="̂"/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𝐅</m:t>
                          </m:r>
                        </m:e>
                      </m:acc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1023119"/>
                <a:ext cx="1370888" cy="471539"/>
              </a:xfrm>
              <a:prstGeom prst="rect">
                <a:avLst/>
              </a:prstGeom>
              <a:blipFill rotWithShape="1">
                <a:blip r:embed="rId2"/>
                <a:stretch>
                  <a:fillRect t="-5195" r="-23556" b="-25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upo 11"/>
          <p:cNvGrpSpPr/>
          <p:nvPr/>
        </p:nvGrpSpPr>
        <p:grpSpPr>
          <a:xfrm>
            <a:off x="3131840" y="3429000"/>
            <a:ext cx="1804175" cy="1512168"/>
            <a:chOff x="3131840" y="3429000"/>
            <a:chExt cx="1804175" cy="1512168"/>
          </a:xfrm>
        </p:grpSpPr>
        <p:cxnSp>
          <p:nvCxnSpPr>
            <p:cNvPr id="13" name="Conector de seta reta 12"/>
            <p:cNvCxnSpPr/>
            <p:nvPr/>
          </p:nvCxnSpPr>
          <p:spPr>
            <a:xfrm>
              <a:off x="4355976" y="3690300"/>
              <a:ext cx="0" cy="11788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de seta reta 13"/>
            <p:cNvCxnSpPr/>
            <p:nvPr/>
          </p:nvCxnSpPr>
          <p:spPr>
            <a:xfrm rot="5400000">
              <a:off x="3775172" y="3118976"/>
              <a:ext cx="0" cy="11788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CaixaDeTexto 14"/>
                <p:cNvSpPr txBox="1"/>
                <p:nvPr/>
              </p:nvSpPr>
              <p:spPr>
                <a:xfrm>
                  <a:off x="4380092" y="4479503"/>
                  <a:ext cx="40793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𝑧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15" name="CaixaDeTexto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0092" y="4479503"/>
                  <a:ext cx="407932" cy="461665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CaixaDeTexto 15"/>
                <p:cNvSpPr txBox="1"/>
                <p:nvPr/>
              </p:nvSpPr>
              <p:spPr>
                <a:xfrm>
                  <a:off x="3131840" y="3687415"/>
                  <a:ext cx="42639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𝑥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16" name="CaixaDeTexto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31840" y="3687415"/>
                  <a:ext cx="426399" cy="461665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Fluxograma: Somador 16"/>
            <p:cNvSpPr/>
            <p:nvPr/>
          </p:nvSpPr>
          <p:spPr>
            <a:xfrm>
              <a:off x="4249012" y="3596455"/>
              <a:ext cx="213199" cy="216024"/>
            </a:xfrm>
            <a:prstGeom prst="flowChartSummingJuncti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CaixaDeTexto 17"/>
                <p:cNvSpPr txBox="1"/>
                <p:nvPr/>
              </p:nvSpPr>
              <p:spPr>
                <a:xfrm>
                  <a:off x="4505641" y="3429000"/>
                  <a:ext cx="43037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𝑦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18" name="CaixaDeTexto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05641" y="3429000"/>
                  <a:ext cx="430374" cy="461665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b="-9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4" name="Conector de seta reta 23"/>
          <p:cNvCxnSpPr/>
          <p:nvPr/>
        </p:nvCxnSpPr>
        <p:spPr>
          <a:xfrm flipV="1">
            <a:off x="5220072" y="1484784"/>
            <a:ext cx="0" cy="511256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/>
          <p:cNvCxnSpPr/>
          <p:nvPr/>
        </p:nvCxnSpPr>
        <p:spPr>
          <a:xfrm>
            <a:off x="5076056" y="5949280"/>
            <a:ext cx="3888432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ixaDeTexto 25"/>
          <p:cNvSpPr txBox="1"/>
          <p:nvPr/>
        </p:nvSpPr>
        <p:spPr>
          <a:xfrm>
            <a:off x="8064896" y="6165304"/>
            <a:ext cx="9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Posição</a:t>
            </a:r>
            <a:endParaRPr lang="pt-BR"/>
          </a:p>
        </p:txBody>
      </p:sp>
      <p:sp>
        <p:nvSpPr>
          <p:cNvPr id="27" name="CaixaDeTexto 26"/>
          <p:cNvSpPr txBox="1"/>
          <p:nvPr/>
        </p:nvSpPr>
        <p:spPr>
          <a:xfrm>
            <a:off x="4574944" y="764704"/>
            <a:ext cx="129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Amplitude (</a:t>
            </a:r>
            <a:r>
              <a:rPr lang="pt-BR" dirty="0" err="1" smtClean="0"/>
              <a:t>nT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28" name="Forma livre 27"/>
          <p:cNvSpPr/>
          <p:nvPr/>
        </p:nvSpPr>
        <p:spPr>
          <a:xfrm rot="-600000" flipH="1">
            <a:off x="5279550" y="1522693"/>
            <a:ext cx="3468914" cy="682171"/>
          </a:xfrm>
          <a:custGeom>
            <a:avLst/>
            <a:gdLst>
              <a:gd name="connsiteX0" fmla="*/ 0 w 3468914"/>
              <a:gd name="connsiteY0" fmla="*/ 682171 h 682171"/>
              <a:gd name="connsiteX1" fmla="*/ 87085 w 3468914"/>
              <a:gd name="connsiteY1" fmla="*/ 653142 h 682171"/>
              <a:gd name="connsiteX2" fmla="*/ 232228 w 3468914"/>
              <a:gd name="connsiteY2" fmla="*/ 624114 h 682171"/>
              <a:gd name="connsiteX3" fmla="*/ 319314 w 3468914"/>
              <a:gd name="connsiteY3" fmla="*/ 595085 h 682171"/>
              <a:gd name="connsiteX4" fmla="*/ 362857 w 3468914"/>
              <a:gd name="connsiteY4" fmla="*/ 580571 h 682171"/>
              <a:gd name="connsiteX5" fmla="*/ 406400 w 3468914"/>
              <a:gd name="connsiteY5" fmla="*/ 566057 h 682171"/>
              <a:gd name="connsiteX6" fmla="*/ 449942 w 3468914"/>
              <a:gd name="connsiteY6" fmla="*/ 537028 h 682171"/>
              <a:gd name="connsiteX7" fmla="*/ 566057 w 3468914"/>
              <a:gd name="connsiteY7" fmla="*/ 508000 h 682171"/>
              <a:gd name="connsiteX8" fmla="*/ 1045028 w 3468914"/>
              <a:gd name="connsiteY8" fmla="*/ 464457 h 682171"/>
              <a:gd name="connsiteX9" fmla="*/ 1088571 w 3468914"/>
              <a:gd name="connsiteY9" fmla="*/ 449942 h 682171"/>
              <a:gd name="connsiteX10" fmla="*/ 1204685 w 3468914"/>
              <a:gd name="connsiteY10" fmla="*/ 435428 h 682171"/>
              <a:gd name="connsiteX11" fmla="*/ 1320800 w 3468914"/>
              <a:gd name="connsiteY11" fmla="*/ 406400 h 682171"/>
              <a:gd name="connsiteX12" fmla="*/ 1756228 w 3468914"/>
              <a:gd name="connsiteY12" fmla="*/ 391885 h 682171"/>
              <a:gd name="connsiteX13" fmla="*/ 1886857 w 3468914"/>
              <a:gd name="connsiteY13" fmla="*/ 377371 h 682171"/>
              <a:gd name="connsiteX14" fmla="*/ 1973942 w 3468914"/>
              <a:gd name="connsiteY14" fmla="*/ 348342 h 682171"/>
              <a:gd name="connsiteX15" fmla="*/ 2017485 w 3468914"/>
              <a:gd name="connsiteY15" fmla="*/ 333828 h 682171"/>
              <a:gd name="connsiteX16" fmla="*/ 2293257 w 3468914"/>
              <a:gd name="connsiteY16" fmla="*/ 290285 h 682171"/>
              <a:gd name="connsiteX17" fmla="*/ 2336800 w 3468914"/>
              <a:gd name="connsiteY17" fmla="*/ 261257 h 682171"/>
              <a:gd name="connsiteX18" fmla="*/ 2380342 w 3468914"/>
              <a:gd name="connsiteY18" fmla="*/ 246742 h 682171"/>
              <a:gd name="connsiteX19" fmla="*/ 2685142 w 3468914"/>
              <a:gd name="connsiteY19" fmla="*/ 232228 h 682171"/>
              <a:gd name="connsiteX20" fmla="*/ 2772228 w 3468914"/>
              <a:gd name="connsiteY20" fmla="*/ 203200 h 682171"/>
              <a:gd name="connsiteX21" fmla="*/ 2815771 w 3468914"/>
              <a:gd name="connsiteY21" fmla="*/ 188685 h 682171"/>
              <a:gd name="connsiteX22" fmla="*/ 2873828 w 3468914"/>
              <a:gd name="connsiteY22" fmla="*/ 174171 h 682171"/>
              <a:gd name="connsiteX23" fmla="*/ 2960914 w 3468914"/>
              <a:gd name="connsiteY23" fmla="*/ 145142 h 682171"/>
              <a:gd name="connsiteX24" fmla="*/ 3062514 w 3468914"/>
              <a:gd name="connsiteY24" fmla="*/ 116114 h 682171"/>
              <a:gd name="connsiteX25" fmla="*/ 3106057 w 3468914"/>
              <a:gd name="connsiteY25" fmla="*/ 87085 h 682171"/>
              <a:gd name="connsiteX26" fmla="*/ 3381828 w 3468914"/>
              <a:gd name="connsiteY26" fmla="*/ 43542 h 682171"/>
              <a:gd name="connsiteX27" fmla="*/ 3425371 w 3468914"/>
              <a:gd name="connsiteY27" fmla="*/ 14514 h 682171"/>
              <a:gd name="connsiteX28" fmla="*/ 3468914 w 3468914"/>
              <a:gd name="connsiteY28" fmla="*/ 0 h 682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468914" h="682171">
                <a:moveTo>
                  <a:pt x="0" y="682171"/>
                </a:moveTo>
                <a:cubicBezTo>
                  <a:pt x="29028" y="672495"/>
                  <a:pt x="57400" y="660563"/>
                  <a:pt x="87085" y="653142"/>
                </a:cubicBezTo>
                <a:cubicBezTo>
                  <a:pt x="244013" y="613910"/>
                  <a:pt x="111617" y="660297"/>
                  <a:pt x="232228" y="624114"/>
                </a:cubicBezTo>
                <a:cubicBezTo>
                  <a:pt x="261536" y="615321"/>
                  <a:pt x="290285" y="604761"/>
                  <a:pt x="319314" y="595085"/>
                </a:cubicBezTo>
                <a:lnTo>
                  <a:pt x="362857" y="580571"/>
                </a:lnTo>
                <a:lnTo>
                  <a:pt x="406400" y="566057"/>
                </a:lnTo>
                <a:cubicBezTo>
                  <a:pt x="420914" y="556381"/>
                  <a:pt x="434340" y="544829"/>
                  <a:pt x="449942" y="537028"/>
                </a:cubicBezTo>
                <a:cubicBezTo>
                  <a:pt x="479695" y="522152"/>
                  <a:pt x="538457" y="513520"/>
                  <a:pt x="566057" y="508000"/>
                </a:cubicBezTo>
                <a:cubicBezTo>
                  <a:pt x="732881" y="396783"/>
                  <a:pt x="571786" y="493139"/>
                  <a:pt x="1045028" y="464457"/>
                </a:cubicBezTo>
                <a:cubicBezTo>
                  <a:pt x="1060299" y="463531"/>
                  <a:pt x="1073518" y="452679"/>
                  <a:pt x="1088571" y="449942"/>
                </a:cubicBezTo>
                <a:cubicBezTo>
                  <a:pt x="1126948" y="442964"/>
                  <a:pt x="1166347" y="442616"/>
                  <a:pt x="1204685" y="435428"/>
                </a:cubicBezTo>
                <a:cubicBezTo>
                  <a:pt x="1243898" y="428076"/>
                  <a:pt x="1280926" y="407729"/>
                  <a:pt x="1320800" y="406400"/>
                </a:cubicBezTo>
                <a:lnTo>
                  <a:pt x="1756228" y="391885"/>
                </a:lnTo>
                <a:cubicBezTo>
                  <a:pt x="1799771" y="387047"/>
                  <a:pt x="1843897" y="385963"/>
                  <a:pt x="1886857" y="377371"/>
                </a:cubicBezTo>
                <a:cubicBezTo>
                  <a:pt x="1916861" y="371370"/>
                  <a:pt x="1944914" y="358018"/>
                  <a:pt x="1973942" y="348342"/>
                </a:cubicBezTo>
                <a:cubicBezTo>
                  <a:pt x="1988456" y="343504"/>
                  <a:pt x="2002394" y="336343"/>
                  <a:pt x="2017485" y="333828"/>
                </a:cubicBezTo>
                <a:cubicBezTo>
                  <a:pt x="2225402" y="299176"/>
                  <a:pt x="2133390" y="313124"/>
                  <a:pt x="2293257" y="290285"/>
                </a:cubicBezTo>
                <a:cubicBezTo>
                  <a:pt x="2307771" y="280609"/>
                  <a:pt x="2321198" y="269058"/>
                  <a:pt x="2336800" y="261257"/>
                </a:cubicBezTo>
                <a:cubicBezTo>
                  <a:pt x="2350484" y="254415"/>
                  <a:pt x="2365096" y="248013"/>
                  <a:pt x="2380342" y="246742"/>
                </a:cubicBezTo>
                <a:cubicBezTo>
                  <a:pt x="2481706" y="238295"/>
                  <a:pt x="2583542" y="237066"/>
                  <a:pt x="2685142" y="232228"/>
                </a:cubicBezTo>
                <a:lnTo>
                  <a:pt x="2772228" y="203200"/>
                </a:lnTo>
                <a:cubicBezTo>
                  <a:pt x="2786742" y="198362"/>
                  <a:pt x="2800928" y="192396"/>
                  <a:pt x="2815771" y="188685"/>
                </a:cubicBezTo>
                <a:cubicBezTo>
                  <a:pt x="2835123" y="183847"/>
                  <a:pt x="2854721" y="179903"/>
                  <a:pt x="2873828" y="174171"/>
                </a:cubicBezTo>
                <a:cubicBezTo>
                  <a:pt x="2903136" y="165378"/>
                  <a:pt x="2931229" y="152563"/>
                  <a:pt x="2960914" y="145142"/>
                </a:cubicBezTo>
                <a:cubicBezTo>
                  <a:pt x="3033814" y="126917"/>
                  <a:pt x="3000047" y="136936"/>
                  <a:pt x="3062514" y="116114"/>
                </a:cubicBezTo>
                <a:cubicBezTo>
                  <a:pt x="3077028" y="106438"/>
                  <a:pt x="3089663" y="93046"/>
                  <a:pt x="3106057" y="87085"/>
                </a:cubicBezTo>
                <a:cubicBezTo>
                  <a:pt x="3204028" y="51459"/>
                  <a:pt x="3276181" y="53147"/>
                  <a:pt x="3381828" y="43542"/>
                </a:cubicBezTo>
                <a:cubicBezTo>
                  <a:pt x="3396342" y="33866"/>
                  <a:pt x="3409769" y="22315"/>
                  <a:pt x="3425371" y="14514"/>
                </a:cubicBezTo>
                <a:cubicBezTo>
                  <a:pt x="3439055" y="7672"/>
                  <a:pt x="3468914" y="0"/>
                  <a:pt x="3468914" y="0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7" name="Forma livre 36"/>
          <p:cNvSpPr/>
          <p:nvPr/>
        </p:nvSpPr>
        <p:spPr>
          <a:xfrm rot="19769128">
            <a:off x="1916280" y="3483342"/>
            <a:ext cx="871122" cy="555022"/>
          </a:xfrm>
          <a:custGeom>
            <a:avLst/>
            <a:gdLst>
              <a:gd name="connsiteX0" fmla="*/ 63624 w 1257693"/>
              <a:gd name="connsiteY0" fmla="*/ 29029 h 464457"/>
              <a:gd name="connsiteX1" fmla="*/ 63624 w 1257693"/>
              <a:gd name="connsiteY1" fmla="*/ 29029 h 464457"/>
              <a:gd name="connsiteX2" fmla="*/ 281338 w 1257693"/>
              <a:gd name="connsiteY2" fmla="*/ 14515 h 464457"/>
              <a:gd name="connsiteX3" fmla="*/ 324881 w 1257693"/>
              <a:gd name="connsiteY3" fmla="*/ 0 h 464457"/>
              <a:gd name="connsiteX4" fmla="*/ 673224 w 1257693"/>
              <a:gd name="connsiteY4" fmla="*/ 14515 h 464457"/>
              <a:gd name="connsiteX5" fmla="*/ 803852 w 1257693"/>
              <a:gd name="connsiteY5" fmla="*/ 58057 h 464457"/>
              <a:gd name="connsiteX6" fmla="*/ 847395 w 1257693"/>
              <a:gd name="connsiteY6" fmla="*/ 72572 h 464457"/>
              <a:gd name="connsiteX7" fmla="*/ 948995 w 1257693"/>
              <a:gd name="connsiteY7" fmla="*/ 87086 h 464457"/>
              <a:gd name="connsiteX8" fmla="*/ 1036081 w 1257693"/>
              <a:gd name="connsiteY8" fmla="*/ 116115 h 464457"/>
              <a:gd name="connsiteX9" fmla="*/ 1137681 w 1257693"/>
              <a:gd name="connsiteY9" fmla="*/ 159657 h 464457"/>
              <a:gd name="connsiteX10" fmla="*/ 1195738 w 1257693"/>
              <a:gd name="connsiteY10" fmla="*/ 188686 h 464457"/>
              <a:gd name="connsiteX11" fmla="*/ 1239281 w 1257693"/>
              <a:gd name="connsiteY11" fmla="*/ 203200 h 464457"/>
              <a:gd name="connsiteX12" fmla="*/ 1181224 w 1257693"/>
              <a:gd name="connsiteY12" fmla="*/ 391886 h 464457"/>
              <a:gd name="connsiteX13" fmla="*/ 1137681 w 1257693"/>
              <a:gd name="connsiteY13" fmla="*/ 435429 h 464457"/>
              <a:gd name="connsiteX14" fmla="*/ 1021566 w 1257693"/>
              <a:gd name="connsiteY14" fmla="*/ 464457 h 464457"/>
              <a:gd name="connsiteX15" fmla="*/ 513566 w 1257693"/>
              <a:gd name="connsiteY15" fmla="*/ 449943 h 464457"/>
              <a:gd name="connsiteX16" fmla="*/ 295852 w 1257693"/>
              <a:gd name="connsiteY16" fmla="*/ 420915 h 464457"/>
              <a:gd name="connsiteX17" fmla="*/ 179738 w 1257693"/>
              <a:gd name="connsiteY17" fmla="*/ 406400 h 464457"/>
              <a:gd name="connsiteX18" fmla="*/ 92652 w 1257693"/>
              <a:gd name="connsiteY18" fmla="*/ 391886 h 464457"/>
              <a:gd name="connsiteX19" fmla="*/ 63624 w 1257693"/>
              <a:gd name="connsiteY19" fmla="*/ 348343 h 464457"/>
              <a:gd name="connsiteX20" fmla="*/ 49109 w 1257693"/>
              <a:gd name="connsiteY20" fmla="*/ 304800 h 464457"/>
              <a:gd name="connsiteX21" fmla="*/ 5566 w 1257693"/>
              <a:gd name="connsiteY21" fmla="*/ 145143 h 464457"/>
              <a:gd name="connsiteX22" fmla="*/ 20081 w 1257693"/>
              <a:gd name="connsiteY22" fmla="*/ 72572 h 464457"/>
              <a:gd name="connsiteX23" fmla="*/ 63624 w 1257693"/>
              <a:gd name="connsiteY23" fmla="*/ 29029 h 464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57693" h="464457">
                <a:moveTo>
                  <a:pt x="63624" y="29029"/>
                </a:moveTo>
                <a:lnTo>
                  <a:pt x="63624" y="29029"/>
                </a:lnTo>
                <a:cubicBezTo>
                  <a:pt x="136195" y="24191"/>
                  <a:pt x="209050" y="22547"/>
                  <a:pt x="281338" y="14515"/>
                </a:cubicBezTo>
                <a:cubicBezTo>
                  <a:pt x="296544" y="12825"/>
                  <a:pt x="309581" y="0"/>
                  <a:pt x="324881" y="0"/>
                </a:cubicBezTo>
                <a:cubicBezTo>
                  <a:pt x="441096" y="0"/>
                  <a:pt x="557110" y="9677"/>
                  <a:pt x="673224" y="14515"/>
                </a:cubicBezTo>
                <a:lnTo>
                  <a:pt x="803852" y="58057"/>
                </a:lnTo>
                <a:cubicBezTo>
                  <a:pt x="818366" y="62895"/>
                  <a:pt x="832249" y="70408"/>
                  <a:pt x="847395" y="72572"/>
                </a:cubicBezTo>
                <a:lnTo>
                  <a:pt x="948995" y="87086"/>
                </a:lnTo>
                <a:cubicBezTo>
                  <a:pt x="978024" y="96762"/>
                  <a:pt x="1010621" y="99142"/>
                  <a:pt x="1036081" y="116115"/>
                </a:cubicBezTo>
                <a:cubicBezTo>
                  <a:pt x="1096222" y="156208"/>
                  <a:pt x="1062701" y="140912"/>
                  <a:pt x="1137681" y="159657"/>
                </a:cubicBezTo>
                <a:cubicBezTo>
                  <a:pt x="1157033" y="169333"/>
                  <a:pt x="1175851" y="180163"/>
                  <a:pt x="1195738" y="188686"/>
                </a:cubicBezTo>
                <a:cubicBezTo>
                  <a:pt x="1209800" y="194713"/>
                  <a:pt x="1236281" y="188198"/>
                  <a:pt x="1239281" y="203200"/>
                </a:cubicBezTo>
                <a:cubicBezTo>
                  <a:pt x="1257693" y="295260"/>
                  <a:pt x="1231397" y="333351"/>
                  <a:pt x="1181224" y="391886"/>
                </a:cubicBezTo>
                <a:cubicBezTo>
                  <a:pt x="1167866" y="407471"/>
                  <a:pt x="1154760" y="424043"/>
                  <a:pt x="1137681" y="435429"/>
                </a:cubicBezTo>
                <a:cubicBezTo>
                  <a:pt x="1118554" y="448180"/>
                  <a:pt x="1032033" y="462364"/>
                  <a:pt x="1021566" y="464457"/>
                </a:cubicBezTo>
                <a:lnTo>
                  <a:pt x="513566" y="449943"/>
                </a:lnTo>
                <a:cubicBezTo>
                  <a:pt x="204024" y="436485"/>
                  <a:pt x="454287" y="447321"/>
                  <a:pt x="295852" y="420915"/>
                </a:cubicBezTo>
                <a:cubicBezTo>
                  <a:pt x="257377" y="414502"/>
                  <a:pt x="218352" y="411916"/>
                  <a:pt x="179738" y="406400"/>
                </a:cubicBezTo>
                <a:cubicBezTo>
                  <a:pt x="150605" y="402238"/>
                  <a:pt x="121681" y="396724"/>
                  <a:pt x="92652" y="391886"/>
                </a:cubicBezTo>
                <a:cubicBezTo>
                  <a:pt x="82976" y="377372"/>
                  <a:pt x="71425" y="363945"/>
                  <a:pt x="63624" y="348343"/>
                </a:cubicBezTo>
                <a:cubicBezTo>
                  <a:pt x="56782" y="334659"/>
                  <a:pt x="53135" y="319560"/>
                  <a:pt x="49109" y="304800"/>
                </a:cubicBezTo>
                <a:cubicBezTo>
                  <a:pt x="0" y="124734"/>
                  <a:pt x="38976" y="245367"/>
                  <a:pt x="5566" y="145143"/>
                </a:cubicBezTo>
                <a:cubicBezTo>
                  <a:pt x="10404" y="120953"/>
                  <a:pt x="6397" y="93098"/>
                  <a:pt x="20081" y="72572"/>
                </a:cubicBezTo>
                <a:cubicBezTo>
                  <a:pt x="28568" y="59842"/>
                  <a:pt x="56367" y="36286"/>
                  <a:pt x="63624" y="29029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8" name="Grupo 7"/>
          <p:cNvGrpSpPr/>
          <p:nvPr/>
        </p:nvGrpSpPr>
        <p:grpSpPr>
          <a:xfrm>
            <a:off x="1664836" y="2550898"/>
            <a:ext cx="1394996" cy="2404276"/>
            <a:chOff x="1664836" y="2550898"/>
            <a:chExt cx="1394996" cy="2404276"/>
          </a:xfrm>
        </p:grpSpPr>
        <p:sp>
          <p:nvSpPr>
            <p:cNvPr id="29" name="Elipse 28"/>
            <p:cNvSpPr/>
            <p:nvPr/>
          </p:nvSpPr>
          <p:spPr>
            <a:xfrm rot="1200000">
              <a:off x="2339752" y="2794934"/>
              <a:ext cx="720080" cy="2160240"/>
            </a:xfrm>
            <a:prstGeom prst="ellipse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Elipse 29"/>
            <p:cNvSpPr/>
            <p:nvPr/>
          </p:nvSpPr>
          <p:spPr>
            <a:xfrm rot="1200000">
              <a:off x="1664836" y="2550898"/>
              <a:ext cx="720080" cy="2160240"/>
            </a:xfrm>
            <a:prstGeom prst="ellipse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Seta para baixo 30"/>
            <p:cNvSpPr/>
            <p:nvPr/>
          </p:nvSpPr>
          <p:spPr>
            <a:xfrm rot="1200000">
              <a:off x="2191121" y="3606662"/>
              <a:ext cx="288032" cy="360000"/>
            </a:xfrm>
            <a:prstGeom prst="downArrow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/>
              <p:cNvSpPr txBox="1"/>
              <p:nvPr/>
            </p:nvSpPr>
            <p:spPr>
              <a:xfrm>
                <a:off x="1276571" y="5173561"/>
                <a:ext cx="2143301" cy="12077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 smtClean="0"/>
                  <a:t>Considere que o corpo esteja magnetizado na mesma direção de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b="1" i="1">
                            <a:latin typeface="Cambria Math"/>
                          </a:rPr>
                        </m:ctrlPr>
                      </m:accPr>
                      <m:e>
                        <m:r>
                          <a:rPr lang="pt-BR" b="1">
                            <a:latin typeface="Cambria Math"/>
                          </a:rPr>
                          <m:t>𝐅</m:t>
                        </m:r>
                      </m:e>
                    </m:acc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9" name="CaixaDeTexto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6571" y="5173561"/>
                <a:ext cx="2143301" cy="1207767"/>
              </a:xfrm>
              <a:prstGeom prst="rect">
                <a:avLst/>
              </a:prstGeom>
              <a:blipFill rotWithShape="1">
                <a:blip r:embed="rId6"/>
                <a:stretch>
                  <a:fillRect l="-852" t="-2525" r="-10795" b="-757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Conector de seta reta 39"/>
          <p:cNvCxnSpPr/>
          <p:nvPr/>
        </p:nvCxnSpPr>
        <p:spPr>
          <a:xfrm rot="1200000" flipH="1">
            <a:off x="559339" y="315124"/>
            <a:ext cx="0" cy="18000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Seta para baixo 40"/>
          <p:cNvSpPr/>
          <p:nvPr/>
        </p:nvSpPr>
        <p:spPr>
          <a:xfrm rot="1200000">
            <a:off x="691029" y="381061"/>
            <a:ext cx="180000" cy="4680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Elipse 41"/>
          <p:cNvSpPr/>
          <p:nvPr/>
        </p:nvSpPr>
        <p:spPr>
          <a:xfrm>
            <a:off x="837109" y="331515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3" name="Conector de seta reta 42"/>
          <p:cNvCxnSpPr/>
          <p:nvPr/>
        </p:nvCxnSpPr>
        <p:spPr>
          <a:xfrm>
            <a:off x="3341394" y="657433"/>
            <a:ext cx="433778" cy="971367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Seta para baixo 43"/>
          <p:cNvSpPr/>
          <p:nvPr/>
        </p:nvSpPr>
        <p:spPr>
          <a:xfrm rot="-1440000">
            <a:off x="3365750" y="669093"/>
            <a:ext cx="180000" cy="468000"/>
          </a:xfrm>
          <a:prstGeom prst="downArrow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Elipse 44"/>
          <p:cNvSpPr/>
          <p:nvPr/>
        </p:nvSpPr>
        <p:spPr>
          <a:xfrm>
            <a:off x="3311346" y="619547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aixaDeTexto 46"/>
              <p:cNvSpPr txBox="1"/>
              <p:nvPr/>
            </p:nvSpPr>
            <p:spPr>
              <a:xfrm>
                <a:off x="3131840" y="149149"/>
                <a:ext cx="1549591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b="1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latin typeface="Cambria Math"/>
                                </a:rPr>
                                <m:t>𝐁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47" name="CaixaDeTexto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149149"/>
                <a:ext cx="1549591" cy="471539"/>
              </a:xfrm>
              <a:prstGeom prst="rect">
                <a:avLst/>
              </a:prstGeom>
              <a:blipFill rotWithShape="1">
                <a:blip r:embed="rId7"/>
                <a:stretch>
                  <a:fillRect t="-5128" r="-22835" b="-128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Conector de seta reta 35"/>
          <p:cNvCxnSpPr/>
          <p:nvPr/>
        </p:nvCxnSpPr>
        <p:spPr>
          <a:xfrm flipV="1">
            <a:off x="4355976" y="548680"/>
            <a:ext cx="0" cy="38860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aixaDeTexto 37"/>
          <p:cNvSpPr txBox="1"/>
          <p:nvPr/>
        </p:nvSpPr>
        <p:spPr>
          <a:xfrm>
            <a:off x="659963" y="812816"/>
            <a:ext cx="1463765" cy="268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principal</a:t>
            </a:r>
            <a:endParaRPr lang="pt-BR" sz="1400" dirty="0"/>
          </a:p>
        </p:txBody>
      </p:sp>
      <p:sp>
        <p:nvSpPr>
          <p:cNvPr id="39" name="CaixaDeTexto 38"/>
          <p:cNvSpPr txBox="1"/>
          <p:nvPr/>
        </p:nvSpPr>
        <p:spPr>
          <a:xfrm>
            <a:off x="3053358" y="-26897"/>
            <a:ext cx="14637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</a:t>
            </a:r>
            <a:r>
              <a:rPr lang="pt-BR" sz="1400" dirty="0" err="1" smtClean="0"/>
              <a:t>crustal</a:t>
            </a:r>
            <a:endParaRPr lang="pt-B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ixaDeTexto 48"/>
              <p:cNvSpPr txBox="1"/>
              <p:nvPr/>
            </p:nvSpPr>
            <p:spPr>
              <a:xfrm>
                <a:off x="4788024" y="1599183"/>
                <a:ext cx="45320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𝐹</m:t>
                      </m:r>
                    </m:oMath>
                  </m:oMathPara>
                </a14:m>
                <a:endParaRPr lang="pt-BR" sz="12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9" name="CaixaDeTexto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024" y="1599183"/>
                <a:ext cx="453201" cy="461665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4230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-21998" y="3414486"/>
            <a:ext cx="4574948" cy="806602"/>
            <a:chOff x="-21998" y="3414486"/>
            <a:chExt cx="4574948" cy="806602"/>
          </a:xfrm>
        </p:grpSpPr>
        <p:sp>
          <p:nvSpPr>
            <p:cNvPr id="3" name="Retângulo 2"/>
            <p:cNvSpPr/>
            <p:nvPr/>
          </p:nvSpPr>
          <p:spPr>
            <a:xfrm>
              <a:off x="0" y="3414486"/>
              <a:ext cx="4550002" cy="806602"/>
            </a:xfrm>
            <a:prstGeom prst="rect">
              <a:avLst/>
            </a:prstGeom>
            <a:solidFill>
              <a:srgbClr val="00B3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1" name="Conector reto 20"/>
            <p:cNvCxnSpPr/>
            <p:nvPr/>
          </p:nvCxnSpPr>
          <p:spPr>
            <a:xfrm>
              <a:off x="-19050" y="4221088"/>
              <a:ext cx="4572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to 21"/>
            <p:cNvCxnSpPr/>
            <p:nvPr/>
          </p:nvCxnSpPr>
          <p:spPr>
            <a:xfrm>
              <a:off x="-21998" y="3414486"/>
              <a:ext cx="4572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o 19"/>
          <p:cNvGrpSpPr/>
          <p:nvPr/>
        </p:nvGrpSpPr>
        <p:grpSpPr>
          <a:xfrm>
            <a:off x="107504" y="2591636"/>
            <a:ext cx="864096" cy="621340"/>
            <a:chOff x="251520" y="1619508"/>
            <a:chExt cx="864096" cy="621340"/>
          </a:xfrm>
        </p:grpSpPr>
        <p:sp>
          <p:nvSpPr>
            <p:cNvPr id="23" name="Seta para a direita 22"/>
            <p:cNvSpPr/>
            <p:nvPr/>
          </p:nvSpPr>
          <p:spPr>
            <a:xfrm flipH="1">
              <a:off x="251568" y="2060848"/>
              <a:ext cx="864000" cy="18000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3" name="CaixaDeTexto 32"/>
            <p:cNvSpPr txBox="1"/>
            <p:nvPr/>
          </p:nvSpPr>
          <p:spPr>
            <a:xfrm>
              <a:off x="251520" y="1619508"/>
              <a:ext cx="864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Norte</a:t>
              </a:r>
              <a:endParaRPr lang="pt-BR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/>
              <p:cNvSpPr txBox="1"/>
              <p:nvPr/>
            </p:nvSpPr>
            <p:spPr>
              <a:xfrm>
                <a:off x="683568" y="1023119"/>
                <a:ext cx="1370888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acc>
                        <m:accPr>
                          <m:chr m:val="̂"/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𝐅</m:t>
                          </m:r>
                        </m:e>
                      </m:acc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1023119"/>
                <a:ext cx="1370888" cy="471539"/>
              </a:xfrm>
              <a:prstGeom prst="rect">
                <a:avLst/>
              </a:prstGeom>
              <a:blipFill rotWithShape="1">
                <a:blip r:embed="rId2"/>
                <a:stretch>
                  <a:fillRect t="-5195" r="-23556" b="-25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upo 11"/>
          <p:cNvGrpSpPr/>
          <p:nvPr/>
        </p:nvGrpSpPr>
        <p:grpSpPr>
          <a:xfrm>
            <a:off x="3131840" y="3429000"/>
            <a:ext cx="1804175" cy="1512168"/>
            <a:chOff x="3131840" y="3429000"/>
            <a:chExt cx="1804175" cy="1512168"/>
          </a:xfrm>
        </p:grpSpPr>
        <p:cxnSp>
          <p:nvCxnSpPr>
            <p:cNvPr id="13" name="Conector de seta reta 12"/>
            <p:cNvCxnSpPr/>
            <p:nvPr/>
          </p:nvCxnSpPr>
          <p:spPr>
            <a:xfrm>
              <a:off x="4355976" y="3690300"/>
              <a:ext cx="0" cy="11788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de seta reta 13"/>
            <p:cNvCxnSpPr/>
            <p:nvPr/>
          </p:nvCxnSpPr>
          <p:spPr>
            <a:xfrm rot="5400000">
              <a:off x="3775172" y="3118976"/>
              <a:ext cx="0" cy="11788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CaixaDeTexto 14"/>
                <p:cNvSpPr txBox="1"/>
                <p:nvPr/>
              </p:nvSpPr>
              <p:spPr>
                <a:xfrm>
                  <a:off x="4380092" y="4479503"/>
                  <a:ext cx="40793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𝑧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15" name="CaixaDeTexto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0092" y="4479503"/>
                  <a:ext cx="407932" cy="461665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CaixaDeTexto 15"/>
                <p:cNvSpPr txBox="1"/>
                <p:nvPr/>
              </p:nvSpPr>
              <p:spPr>
                <a:xfrm>
                  <a:off x="3131840" y="3687415"/>
                  <a:ext cx="42639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𝑥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16" name="CaixaDeTexto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31840" y="3687415"/>
                  <a:ext cx="426399" cy="461665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Fluxograma: Somador 16"/>
            <p:cNvSpPr/>
            <p:nvPr/>
          </p:nvSpPr>
          <p:spPr>
            <a:xfrm>
              <a:off x="4249012" y="3596455"/>
              <a:ext cx="213199" cy="216024"/>
            </a:xfrm>
            <a:prstGeom prst="flowChartSummingJuncti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CaixaDeTexto 17"/>
                <p:cNvSpPr txBox="1"/>
                <p:nvPr/>
              </p:nvSpPr>
              <p:spPr>
                <a:xfrm>
                  <a:off x="4505641" y="3429000"/>
                  <a:ext cx="43037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𝑦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18" name="CaixaDeTexto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05641" y="3429000"/>
                  <a:ext cx="430374" cy="461665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b="-9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4" name="Conector de seta reta 23"/>
          <p:cNvCxnSpPr/>
          <p:nvPr/>
        </p:nvCxnSpPr>
        <p:spPr>
          <a:xfrm flipV="1">
            <a:off x="5220072" y="1484784"/>
            <a:ext cx="0" cy="511256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/>
          <p:cNvCxnSpPr/>
          <p:nvPr/>
        </p:nvCxnSpPr>
        <p:spPr>
          <a:xfrm>
            <a:off x="5076056" y="5949280"/>
            <a:ext cx="3888432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ixaDeTexto 25"/>
          <p:cNvSpPr txBox="1"/>
          <p:nvPr/>
        </p:nvSpPr>
        <p:spPr>
          <a:xfrm>
            <a:off x="8064896" y="6165304"/>
            <a:ext cx="9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Posição</a:t>
            </a:r>
            <a:endParaRPr lang="pt-BR"/>
          </a:p>
        </p:txBody>
      </p:sp>
      <p:sp>
        <p:nvSpPr>
          <p:cNvPr id="27" name="CaixaDeTexto 26"/>
          <p:cNvSpPr txBox="1"/>
          <p:nvPr/>
        </p:nvSpPr>
        <p:spPr>
          <a:xfrm>
            <a:off x="4574944" y="764704"/>
            <a:ext cx="129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Amplitude (</a:t>
            </a:r>
            <a:r>
              <a:rPr lang="pt-BR" dirty="0" err="1" smtClean="0"/>
              <a:t>nT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28" name="Forma livre 27"/>
          <p:cNvSpPr/>
          <p:nvPr/>
        </p:nvSpPr>
        <p:spPr>
          <a:xfrm rot="-600000" flipH="1">
            <a:off x="5279550" y="1522693"/>
            <a:ext cx="3468914" cy="682171"/>
          </a:xfrm>
          <a:custGeom>
            <a:avLst/>
            <a:gdLst>
              <a:gd name="connsiteX0" fmla="*/ 0 w 3468914"/>
              <a:gd name="connsiteY0" fmla="*/ 682171 h 682171"/>
              <a:gd name="connsiteX1" fmla="*/ 87085 w 3468914"/>
              <a:gd name="connsiteY1" fmla="*/ 653142 h 682171"/>
              <a:gd name="connsiteX2" fmla="*/ 232228 w 3468914"/>
              <a:gd name="connsiteY2" fmla="*/ 624114 h 682171"/>
              <a:gd name="connsiteX3" fmla="*/ 319314 w 3468914"/>
              <a:gd name="connsiteY3" fmla="*/ 595085 h 682171"/>
              <a:gd name="connsiteX4" fmla="*/ 362857 w 3468914"/>
              <a:gd name="connsiteY4" fmla="*/ 580571 h 682171"/>
              <a:gd name="connsiteX5" fmla="*/ 406400 w 3468914"/>
              <a:gd name="connsiteY5" fmla="*/ 566057 h 682171"/>
              <a:gd name="connsiteX6" fmla="*/ 449942 w 3468914"/>
              <a:gd name="connsiteY6" fmla="*/ 537028 h 682171"/>
              <a:gd name="connsiteX7" fmla="*/ 566057 w 3468914"/>
              <a:gd name="connsiteY7" fmla="*/ 508000 h 682171"/>
              <a:gd name="connsiteX8" fmla="*/ 1045028 w 3468914"/>
              <a:gd name="connsiteY8" fmla="*/ 464457 h 682171"/>
              <a:gd name="connsiteX9" fmla="*/ 1088571 w 3468914"/>
              <a:gd name="connsiteY9" fmla="*/ 449942 h 682171"/>
              <a:gd name="connsiteX10" fmla="*/ 1204685 w 3468914"/>
              <a:gd name="connsiteY10" fmla="*/ 435428 h 682171"/>
              <a:gd name="connsiteX11" fmla="*/ 1320800 w 3468914"/>
              <a:gd name="connsiteY11" fmla="*/ 406400 h 682171"/>
              <a:gd name="connsiteX12" fmla="*/ 1756228 w 3468914"/>
              <a:gd name="connsiteY12" fmla="*/ 391885 h 682171"/>
              <a:gd name="connsiteX13" fmla="*/ 1886857 w 3468914"/>
              <a:gd name="connsiteY13" fmla="*/ 377371 h 682171"/>
              <a:gd name="connsiteX14" fmla="*/ 1973942 w 3468914"/>
              <a:gd name="connsiteY14" fmla="*/ 348342 h 682171"/>
              <a:gd name="connsiteX15" fmla="*/ 2017485 w 3468914"/>
              <a:gd name="connsiteY15" fmla="*/ 333828 h 682171"/>
              <a:gd name="connsiteX16" fmla="*/ 2293257 w 3468914"/>
              <a:gd name="connsiteY16" fmla="*/ 290285 h 682171"/>
              <a:gd name="connsiteX17" fmla="*/ 2336800 w 3468914"/>
              <a:gd name="connsiteY17" fmla="*/ 261257 h 682171"/>
              <a:gd name="connsiteX18" fmla="*/ 2380342 w 3468914"/>
              <a:gd name="connsiteY18" fmla="*/ 246742 h 682171"/>
              <a:gd name="connsiteX19" fmla="*/ 2685142 w 3468914"/>
              <a:gd name="connsiteY19" fmla="*/ 232228 h 682171"/>
              <a:gd name="connsiteX20" fmla="*/ 2772228 w 3468914"/>
              <a:gd name="connsiteY20" fmla="*/ 203200 h 682171"/>
              <a:gd name="connsiteX21" fmla="*/ 2815771 w 3468914"/>
              <a:gd name="connsiteY21" fmla="*/ 188685 h 682171"/>
              <a:gd name="connsiteX22" fmla="*/ 2873828 w 3468914"/>
              <a:gd name="connsiteY22" fmla="*/ 174171 h 682171"/>
              <a:gd name="connsiteX23" fmla="*/ 2960914 w 3468914"/>
              <a:gd name="connsiteY23" fmla="*/ 145142 h 682171"/>
              <a:gd name="connsiteX24" fmla="*/ 3062514 w 3468914"/>
              <a:gd name="connsiteY24" fmla="*/ 116114 h 682171"/>
              <a:gd name="connsiteX25" fmla="*/ 3106057 w 3468914"/>
              <a:gd name="connsiteY25" fmla="*/ 87085 h 682171"/>
              <a:gd name="connsiteX26" fmla="*/ 3381828 w 3468914"/>
              <a:gd name="connsiteY26" fmla="*/ 43542 h 682171"/>
              <a:gd name="connsiteX27" fmla="*/ 3425371 w 3468914"/>
              <a:gd name="connsiteY27" fmla="*/ 14514 h 682171"/>
              <a:gd name="connsiteX28" fmla="*/ 3468914 w 3468914"/>
              <a:gd name="connsiteY28" fmla="*/ 0 h 682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468914" h="682171">
                <a:moveTo>
                  <a:pt x="0" y="682171"/>
                </a:moveTo>
                <a:cubicBezTo>
                  <a:pt x="29028" y="672495"/>
                  <a:pt x="57400" y="660563"/>
                  <a:pt x="87085" y="653142"/>
                </a:cubicBezTo>
                <a:cubicBezTo>
                  <a:pt x="244013" y="613910"/>
                  <a:pt x="111617" y="660297"/>
                  <a:pt x="232228" y="624114"/>
                </a:cubicBezTo>
                <a:cubicBezTo>
                  <a:pt x="261536" y="615321"/>
                  <a:pt x="290285" y="604761"/>
                  <a:pt x="319314" y="595085"/>
                </a:cubicBezTo>
                <a:lnTo>
                  <a:pt x="362857" y="580571"/>
                </a:lnTo>
                <a:lnTo>
                  <a:pt x="406400" y="566057"/>
                </a:lnTo>
                <a:cubicBezTo>
                  <a:pt x="420914" y="556381"/>
                  <a:pt x="434340" y="544829"/>
                  <a:pt x="449942" y="537028"/>
                </a:cubicBezTo>
                <a:cubicBezTo>
                  <a:pt x="479695" y="522152"/>
                  <a:pt x="538457" y="513520"/>
                  <a:pt x="566057" y="508000"/>
                </a:cubicBezTo>
                <a:cubicBezTo>
                  <a:pt x="732881" y="396783"/>
                  <a:pt x="571786" y="493139"/>
                  <a:pt x="1045028" y="464457"/>
                </a:cubicBezTo>
                <a:cubicBezTo>
                  <a:pt x="1060299" y="463531"/>
                  <a:pt x="1073518" y="452679"/>
                  <a:pt x="1088571" y="449942"/>
                </a:cubicBezTo>
                <a:cubicBezTo>
                  <a:pt x="1126948" y="442964"/>
                  <a:pt x="1166347" y="442616"/>
                  <a:pt x="1204685" y="435428"/>
                </a:cubicBezTo>
                <a:cubicBezTo>
                  <a:pt x="1243898" y="428076"/>
                  <a:pt x="1280926" y="407729"/>
                  <a:pt x="1320800" y="406400"/>
                </a:cubicBezTo>
                <a:lnTo>
                  <a:pt x="1756228" y="391885"/>
                </a:lnTo>
                <a:cubicBezTo>
                  <a:pt x="1799771" y="387047"/>
                  <a:pt x="1843897" y="385963"/>
                  <a:pt x="1886857" y="377371"/>
                </a:cubicBezTo>
                <a:cubicBezTo>
                  <a:pt x="1916861" y="371370"/>
                  <a:pt x="1944914" y="358018"/>
                  <a:pt x="1973942" y="348342"/>
                </a:cubicBezTo>
                <a:cubicBezTo>
                  <a:pt x="1988456" y="343504"/>
                  <a:pt x="2002394" y="336343"/>
                  <a:pt x="2017485" y="333828"/>
                </a:cubicBezTo>
                <a:cubicBezTo>
                  <a:pt x="2225402" y="299176"/>
                  <a:pt x="2133390" y="313124"/>
                  <a:pt x="2293257" y="290285"/>
                </a:cubicBezTo>
                <a:cubicBezTo>
                  <a:pt x="2307771" y="280609"/>
                  <a:pt x="2321198" y="269058"/>
                  <a:pt x="2336800" y="261257"/>
                </a:cubicBezTo>
                <a:cubicBezTo>
                  <a:pt x="2350484" y="254415"/>
                  <a:pt x="2365096" y="248013"/>
                  <a:pt x="2380342" y="246742"/>
                </a:cubicBezTo>
                <a:cubicBezTo>
                  <a:pt x="2481706" y="238295"/>
                  <a:pt x="2583542" y="237066"/>
                  <a:pt x="2685142" y="232228"/>
                </a:cubicBezTo>
                <a:lnTo>
                  <a:pt x="2772228" y="203200"/>
                </a:lnTo>
                <a:cubicBezTo>
                  <a:pt x="2786742" y="198362"/>
                  <a:pt x="2800928" y="192396"/>
                  <a:pt x="2815771" y="188685"/>
                </a:cubicBezTo>
                <a:cubicBezTo>
                  <a:pt x="2835123" y="183847"/>
                  <a:pt x="2854721" y="179903"/>
                  <a:pt x="2873828" y="174171"/>
                </a:cubicBezTo>
                <a:cubicBezTo>
                  <a:pt x="2903136" y="165378"/>
                  <a:pt x="2931229" y="152563"/>
                  <a:pt x="2960914" y="145142"/>
                </a:cubicBezTo>
                <a:cubicBezTo>
                  <a:pt x="3033814" y="126917"/>
                  <a:pt x="3000047" y="136936"/>
                  <a:pt x="3062514" y="116114"/>
                </a:cubicBezTo>
                <a:cubicBezTo>
                  <a:pt x="3077028" y="106438"/>
                  <a:pt x="3089663" y="93046"/>
                  <a:pt x="3106057" y="87085"/>
                </a:cubicBezTo>
                <a:cubicBezTo>
                  <a:pt x="3204028" y="51459"/>
                  <a:pt x="3276181" y="53147"/>
                  <a:pt x="3381828" y="43542"/>
                </a:cubicBezTo>
                <a:cubicBezTo>
                  <a:pt x="3396342" y="33866"/>
                  <a:pt x="3409769" y="22315"/>
                  <a:pt x="3425371" y="14514"/>
                </a:cubicBezTo>
                <a:cubicBezTo>
                  <a:pt x="3439055" y="7672"/>
                  <a:pt x="3468914" y="0"/>
                  <a:pt x="3468914" y="0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7" name="Forma livre 36"/>
          <p:cNvSpPr/>
          <p:nvPr/>
        </p:nvSpPr>
        <p:spPr>
          <a:xfrm rot="19769128">
            <a:off x="1916280" y="3483342"/>
            <a:ext cx="871122" cy="555022"/>
          </a:xfrm>
          <a:custGeom>
            <a:avLst/>
            <a:gdLst>
              <a:gd name="connsiteX0" fmla="*/ 63624 w 1257693"/>
              <a:gd name="connsiteY0" fmla="*/ 29029 h 464457"/>
              <a:gd name="connsiteX1" fmla="*/ 63624 w 1257693"/>
              <a:gd name="connsiteY1" fmla="*/ 29029 h 464457"/>
              <a:gd name="connsiteX2" fmla="*/ 281338 w 1257693"/>
              <a:gd name="connsiteY2" fmla="*/ 14515 h 464457"/>
              <a:gd name="connsiteX3" fmla="*/ 324881 w 1257693"/>
              <a:gd name="connsiteY3" fmla="*/ 0 h 464457"/>
              <a:gd name="connsiteX4" fmla="*/ 673224 w 1257693"/>
              <a:gd name="connsiteY4" fmla="*/ 14515 h 464457"/>
              <a:gd name="connsiteX5" fmla="*/ 803852 w 1257693"/>
              <a:gd name="connsiteY5" fmla="*/ 58057 h 464457"/>
              <a:gd name="connsiteX6" fmla="*/ 847395 w 1257693"/>
              <a:gd name="connsiteY6" fmla="*/ 72572 h 464457"/>
              <a:gd name="connsiteX7" fmla="*/ 948995 w 1257693"/>
              <a:gd name="connsiteY7" fmla="*/ 87086 h 464457"/>
              <a:gd name="connsiteX8" fmla="*/ 1036081 w 1257693"/>
              <a:gd name="connsiteY8" fmla="*/ 116115 h 464457"/>
              <a:gd name="connsiteX9" fmla="*/ 1137681 w 1257693"/>
              <a:gd name="connsiteY9" fmla="*/ 159657 h 464457"/>
              <a:gd name="connsiteX10" fmla="*/ 1195738 w 1257693"/>
              <a:gd name="connsiteY10" fmla="*/ 188686 h 464457"/>
              <a:gd name="connsiteX11" fmla="*/ 1239281 w 1257693"/>
              <a:gd name="connsiteY11" fmla="*/ 203200 h 464457"/>
              <a:gd name="connsiteX12" fmla="*/ 1181224 w 1257693"/>
              <a:gd name="connsiteY12" fmla="*/ 391886 h 464457"/>
              <a:gd name="connsiteX13" fmla="*/ 1137681 w 1257693"/>
              <a:gd name="connsiteY13" fmla="*/ 435429 h 464457"/>
              <a:gd name="connsiteX14" fmla="*/ 1021566 w 1257693"/>
              <a:gd name="connsiteY14" fmla="*/ 464457 h 464457"/>
              <a:gd name="connsiteX15" fmla="*/ 513566 w 1257693"/>
              <a:gd name="connsiteY15" fmla="*/ 449943 h 464457"/>
              <a:gd name="connsiteX16" fmla="*/ 295852 w 1257693"/>
              <a:gd name="connsiteY16" fmla="*/ 420915 h 464457"/>
              <a:gd name="connsiteX17" fmla="*/ 179738 w 1257693"/>
              <a:gd name="connsiteY17" fmla="*/ 406400 h 464457"/>
              <a:gd name="connsiteX18" fmla="*/ 92652 w 1257693"/>
              <a:gd name="connsiteY18" fmla="*/ 391886 h 464457"/>
              <a:gd name="connsiteX19" fmla="*/ 63624 w 1257693"/>
              <a:gd name="connsiteY19" fmla="*/ 348343 h 464457"/>
              <a:gd name="connsiteX20" fmla="*/ 49109 w 1257693"/>
              <a:gd name="connsiteY20" fmla="*/ 304800 h 464457"/>
              <a:gd name="connsiteX21" fmla="*/ 5566 w 1257693"/>
              <a:gd name="connsiteY21" fmla="*/ 145143 h 464457"/>
              <a:gd name="connsiteX22" fmla="*/ 20081 w 1257693"/>
              <a:gd name="connsiteY22" fmla="*/ 72572 h 464457"/>
              <a:gd name="connsiteX23" fmla="*/ 63624 w 1257693"/>
              <a:gd name="connsiteY23" fmla="*/ 29029 h 464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57693" h="464457">
                <a:moveTo>
                  <a:pt x="63624" y="29029"/>
                </a:moveTo>
                <a:lnTo>
                  <a:pt x="63624" y="29029"/>
                </a:lnTo>
                <a:cubicBezTo>
                  <a:pt x="136195" y="24191"/>
                  <a:pt x="209050" y="22547"/>
                  <a:pt x="281338" y="14515"/>
                </a:cubicBezTo>
                <a:cubicBezTo>
                  <a:pt x="296544" y="12825"/>
                  <a:pt x="309581" y="0"/>
                  <a:pt x="324881" y="0"/>
                </a:cubicBezTo>
                <a:cubicBezTo>
                  <a:pt x="441096" y="0"/>
                  <a:pt x="557110" y="9677"/>
                  <a:pt x="673224" y="14515"/>
                </a:cubicBezTo>
                <a:lnTo>
                  <a:pt x="803852" y="58057"/>
                </a:lnTo>
                <a:cubicBezTo>
                  <a:pt x="818366" y="62895"/>
                  <a:pt x="832249" y="70408"/>
                  <a:pt x="847395" y="72572"/>
                </a:cubicBezTo>
                <a:lnTo>
                  <a:pt x="948995" y="87086"/>
                </a:lnTo>
                <a:cubicBezTo>
                  <a:pt x="978024" y="96762"/>
                  <a:pt x="1010621" y="99142"/>
                  <a:pt x="1036081" y="116115"/>
                </a:cubicBezTo>
                <a:cubicBezTo>
                  <a:pt x="1096222" y="156208"/>
                  <a:pt x="1062701" y="140912"/>
                  <a:pt x="1137681" y="159657"/>
                </a:cubicBezTo>
                <a:cubicBezTo>
                  <a:pt x="1157033" y="169333"/>
                  <a:pt x="1175851" y="180163"/>
                  <a:pt x="1195738" y="188686"/>
                </a:cubicBezTo>
                <a:cubicBezTo>
                  <a:pt x="1209800" y="194713"/>
                  <a:pt x="1236281" y="188198"/>
                  <a:pt x="1239281" y="203200"/>
                </a:cubicBezTo>
                <a:cubicBezTo>
                  <a:pt x="1257693" y="295260"/>
                  <a:pt x="1231397" y="333351"/>
                  <a:pt x="1181224" y="391886"/>
                </a:cubicBezTo>
                <a:cubicBezTo>
                  <a:pt x="1167866" y="407471"/>
                  <a:pt x="1154760" y="424043"/>
                  <a:pt x="1137681" y="435429"/>
                </a:cubicBezTo>
                <a:cubicBezTo>
                  <a:pt x="1118554" y="448180"/>
                  <a:pt x="1032033" y="462364"/>
                  <a:pt x="1021566" y="464457"/>
                </a:cubicBezTo>
                <a:lnTo>
                  <a:pt x="513566" y="449943"/>
                </a:lnTo>
                <a:cubicBezTo>
                  <a:pt x="204024" y="436485"/>
                  <a:pt x="454287" y="447321"/>
                  <a:pt x="295852" y="420915"/>
                </a:cubicBezTo>
                <a:cubicBezTo>
                  <a:pt x="257377" y="414502"/>
                  <a:pt x="218352" y="411916"/>
                  <a:pt x="179738" y="406400"/>
                </a:cubicBezTo>
                <a:cubicBezTo>
                  <a:pt x="150605" y="402238"/>
                  <a:pt x="121681" y="396724"/>
                  <a:pt x="92652" y="391886"/>
                </a:cubicBezTo>
                <a:cubicBezTo>
                  <a:pt x="82976" y="377372"/>
                  <a:pt x="71425" y="363945"/>
                  <a:pt x="63624" y="348343"/>
                </a:cubicBezTo>
                <a:cubicBezTo>
                  <a:pt x="56782" y="334659"/>
                  <a:pt x="53135" y="319560"/>
                  <a:pt x="49109" y="304800"/>
                </a:cubicBezTo>
                <a:cubicBezTo>
                  <a:pt x="0" y="124734"/>
                  <a:pt x="38976" y="245367"/>
                  <a:pt x="5566" y="145143"/>
                </a:cubicBezTo>
                <a:cubicBezTo>
                  <a:pt x="10404" y="120953"/>
                  <a:pt x="6397" y="93098"/>
                  <a:pt x="20081" y="72572"/>
                </a:cubicBezTo>
                <a:cubicBezTo>
                  <a:pt x="28568" y="59842"/>
                  <a:pt x="56367" y="36286"/>
                  <a:pt x="63624" y="29029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8" name="Grupo 7"/>
          <p:cNvGrpSpPr/>
          <p:nvPr/>
        </p:nvGrpSpPr>
        <p:grpSpPr>
          <a:xfrm>
            <a:off x="1664836" y="2550898"/>
            <a:ext cx="1394996" cy="2404276"/>
            <a:chOff x="1664836" y="2550898"/>
            <a:chExt cx="1394996" cy="2404276"/>
          </a:xfrm>
        </p:grpSpPr>
        <p:sp>
          <p:nvSpPr>
            <p:cNvPr id="29" name="Elipse 28"/>
            <p:cNvSpPr/>
            <p:nvPr/>
          </p:nvSpPr>
          <p:spPr>
            <a:xfrm rot="1200000">
              <a:off x="2339752" y="2794934"/>
              <a:ext cx="720080" cy="2160240"/>
            </a:xfrm>
            <a:prstGeom prst="ellipse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Elipse 29"/>
            <p:cNvSpPr/>
            <p:nvPr/>
          </p:nvSpPr>
          <p:spPr>
            <a:xfrm rot="1200000">
              <a:off x="1664836" y="2550898"/>
              <a:ext cx="720080" cy="2160240"/>
            </a:xfrm>
            <a:prstGeom prst="ellipse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Seta para baixo 30"/>
            <p:cNvSpPr/>
            <p:nvPr/>
          </p:nvSpPr>
          <p:spPr>
            <a:xfrm rot="1200000">
              <a:off x="2191121" y="3606662"/>
              <a:ext cx="288032" cy="360000"/>
            </a:xfrm>
            <a:prstGeom prst="downArrow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/>
              <p:cNvSpPr txBox="1"/>
              <p:nvPr/>
            </p:nvSpPr>
            <p:spPr>
              <a:xfrm>
                <a:off x="1276571" y="5173561"/>
                <a:ext cx="2143301" cy="12077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 smtClean="0"/>
                  <a:t>Considere que o corpo esteja magnetizado na mesma direção de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b="1" i="1">
                            <a:latin typeface="Cambria Math"/>
                          </a:rPr>
                        </m:ctrlPr>
                      </m:accPr>
                      <m:e>
                        <m:r>
                          <a:rPr lang="pt-BR" b="1">
                            <a:latin typeface="Cambria Math"/>
                          </a:rPr>
                          <m:t>𝐅</m:t>
                        </m:r>
                      </m:e>
                    </m:acc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9" name="CaixaDeTexto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6571" y="5173561"/>
                <a:ext cx="2143301" cy="1207767"/>
              </a:xfrm>
              <a:prstGeom prst="rect">
                <a:avLst/>
              </a:prstGeom>
              <a:blipFill rotWithShape="1">
                <a:blip r:embed="rId6"/>
                <a:stretch>
                  <a:fillRect l="-852" t="-2525" r="-10795" b="-757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Conector de seta reta 39"/>
          <p:cNvCxnSpPr/>
          <p:nvPr/>
        </p:nvCxnSpPr>
        <p:spPr>
          <a:xfrm rot="1200000" flipH="1">
            <a:off x="559339" y="315124"/>
            <a:ext cx="0" cy="18000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Seta para baixo 40"/>
          <p:cNvSpPr/>
          <p:nvPr/>
        </p:nvSpPr>
        <p:spPr>
          <a:xfrm rot="1200000">
            <a:off x="691029" y="381061"/>
            <a:ext cx="180000" cy="4680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Elipse 41"/>
          <p:cNvSpPr/>
          <p:nvPr/>
        </p:nvSpPr>
        <p:spPr>
          <a:xfrm>
            <a:off x="837109" y="331515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3" name="Conector de seta reta 42"/>
          <p:cNvCxnSpPr/>
          <p:nvPr/>
        </p:nvCxnSpPr>
        <p:spPr>
          <a:xfrm>
            <a:off x="3341394" y="657433"/>
            <a:ext cx="433778" cy="971367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Seta para baixo 43"/>
          <p:cNvSpPr/>
          <p:nvPr/>
        </p:nvSpPr>
        <p:spPr>
          <a:xfrm rot="-1440000">
            <a:off x="3365750" y="669093"/>
            <a:ext cx="180000" cy="468000"/>
          </a:xfrm>
          <a:prstGeom prst="downArrow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Elipse 44"/>
          <p:cNvSpPr/>
          <p:nvPr/>
        </p:nvSpPr>
        <p:spPr>
          <a:xfrm>
            <a:off x="3311346" y="619547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aixaDeTexto 46"/>
              <p:cNvSpPr txBox="1"/>
              <p:nvPr/>
            </p:nvSpPr>
            <p:spPr>
              <a:xfrm>
                <a:off x="3131840" y="149149"/>
                <a:ext cx="1549591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b="1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latin typeface="Cambria Math"/>
                                </a:rPr>
                                <m:t>𝐁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47" name="CaixaDeTexto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149149"/>
                <a:ext cx="1549591" cy="471539"/>
              </a:xfrm>
              <a:prstGeom prst="rect">
                <a:avLst/>
              </a:prstGeom>
              <a:blipFill rotWithShape="1">
                <a:blip r:embed="rId7"/>
                <a:stretch>
                  <a:fillRect t="-5128" r="-22835" b="-128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CaixaDeTexto 37"/>
          <p:cNvSpPr txBox="1"/>
          <p:nvPr/>
        </p:nvSpPr>
        <p:spPr>
          <a:xfrm>
            <a:off x="659963" y="812816"/>
            <a:ext cx="1463765" cy="268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principal</a:t>
            </a:r>
            <a:endParaRPr lang="pt-BR" sz="1400" dirty="0"/>
          </a:p>
        </p:txBody>
      </p:sp>
      <p:sp>
        <p:nvSpPr>
          <p:cNvPr id="39" name="CaixaDeTexto 38"/>
          <p:cNvSpPr txBox="1"/>
          <p:nvPr/>
        </p:nvSpPr>
        <p:spPr>
          <a:xfrm>
            <a:off x="3053358" y="-26897"/>
            <a:ext cx="14637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</a:t>
            </a:r>
            <a:r>
              <a:rPr lang="pt-BR" sz="1400" dirty="0" err="1" smtClean="0"/>
              <a:t>crustal</a:t>
            </a:r>
            <a:endParaRPr lang="pt-B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ixaDeTexto 48"/>
              <p:cNvSpPr txBox="1"/>
              <p:nvPr/>
            </p:nvSpPr>
            <p:spPr>
              <a:xfrm>
                <a:off x="4788024" y="1599183"/>
                <a:ext cx="45320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𝐹</m:t>
                      </m:r>
                    </m:oMath>
                  </m:oMathPara>
                </a14:m>
                <a:endParaRPr lang="pt-BR" sz="12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9" name="CaixaDeTexto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024" y="1599183"/>
                <a:ext cx="453201" cy="461665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CaixaDeTexto 1"/>
              <p:cNvSpPr txBox="1"/>
              <p:nvPr/>
            </p:nvSpPr>
            <p:spPr>
              <a:xfrm>
                <a:off x="1518745" y="172682"/>
                <a:ext cx="12389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i="1" smtClean="0">
                          <a:latin typeface="Cambria Math"/>
                          <a:ea typeface="Cambria Math"/>
                        </a:rPr>
                        <m:t>≫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8745" y="172682"/>
                <a:ext cx="1238994" cy="461665"/>
              </a:xfrm>
              <a:prstGeom prst="rect">
                <a:avLst/>
              </a:prstGeom>
              <a:blipFill rotWithShape="1">
                <a:blip r:embed="rId9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7676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0" y="3414486"/>
            <a:ext cx="4550002" cy="806602"/>
          </a:xfrm>
          <a:prstGeom prst="rect">
            <a:avLst/>
          </a:prstGeom>
          <a:solidFill>
            <a:srgbClr val="00B3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0" name="Grupo 19"/>
          <p:cNvGrpSpPr/>
          <p:nvPr/>
        </p:nvGrpSpPr>
        <p:grpSpPr>
          <a:xfrm>
            <a:off x="107504" y="2591636"/>
            <a:ext cx="864096" cy="621340"/>
            <a:chOff x="251520" y="1619508"/>
            <a:chExt cx="864096" cy="621340"/>
          </a:xfrm>
        </p:grpSpPr>
        <p:sp>
          <p:nvSpPr>
            <p:cNvPr id="23" name="Seta para a direita 22"/>
            <p:cNvSpPr/>
            <p:nvPr/>
          </p:nvSpPr>
          <p:spPr>
            <a:xfrm flipH="1">
              <a:off x="251568" y="2060848"/>
              <a:ext cx="864000" cy="18000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3" name="CaixaDeTexto 32"/>
            <p:cNvSpPr txBox="1"/>
            <p:nvPr/>
          </p:nvSpPr>
          <p:spPr>
            <a:xfrm>
              <a:off x="251520" y="1619508"/>
              <a:ext cx="864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Norte</a:t>
              </a:r>
              <a:endParaRPr lang="pt-BR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/>
              <p:cNvSpPr txBox="1"/>
              <p:nvPr/>
            </p:nvSpPr>
            <p:spPr>
              <a:xfrm>
                <a:off x="683568" y="1023119"/>
                <a:ext cx="1370888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acc>
                        <m:accPr>
                          <m:chr m:val="̂"/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𝐅</m:t>
                          </m:r>
                        </m:e>
                      </m:acc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1023119"/>
                <a:ext cx="1370888" cy="471539"/>
              </a:xfrm>
              <a:prstGeom prst="rect">
                <a:avLst/>
              </a:prstGeom>
              <a:blipFill rotWithShape="1">
                <a:blip r:embed="rId2"/>
                <a:stretch>
                  <a:fillRect t="-5195" r="-23556" b="-25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Conector de seta reta 23"/>
          <p:cNvCxnSpPr/>
          <p:nvPr/>
        </p:nvCxnSpPr>
        <p:spPr>
          <a:xfrm flipV="1">
            <a:off x="5220072" y="1484784"/>
            <a:ext cx="0" cy="511256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/>
          <p:cNvCxnSpPr/>
          <p:nvPr/>
        </p:nvCxnSpPr>
        <p:spPr>
          <a:xfrm>
            <a:off x="5076056" y="5949280"/>
            <a:ext cx="3888432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ixaDeTexto 25"/>
          <p:cNvSpPr txBox="1"/>
          <p:nvPr/>
        </p:nvSpPr>
        <p:spPr>
          <a:xfrm>
            <a:off x="8064896" y="6165304"/>
            <a:ext cx="9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Posição</a:t>
            </a:r>
            <a:endParaRPr lang="pt-BR"/>
          </a:p>
        </p:txBody>
      </p:sp>
      <p:sp>
        <p:nvSpPr>
          <p:cNvPr id="27" name="CaixaDeTexto 26"/>
          <p:cNvSpPr txBox="1"/>
          <p:nvPr/>
        </p:nvSpPr>
        <p:spPr>
          <a:xfrm>
            <a:off x="4574944" y="764704"/>
            <a:ext cx="129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Amplitude (</a:t>
            </a:r>
            <a:r>
              <a:rPr lang="pt-BR" dirty="0" err="1" smtClean="0"/>
              <a:t>nT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28" name="Forma livre 27"/>
          <p:cNvSpPr/>
          <p:nvPr/>
        </p:nvSpPr>
        <p:spPr>
          <a:xfrm rot="-600000" flipH="1">
            <a:off x="5279550" y="1522693"/>
            <a:ext cx="3468914" cy="682171"/>
          </a:xfrm>
          <a:custGeom>
            <a:avLst/>
            <a:gdLst>
              <a:gd name="connsiteX0" fmla="*/ 0 w 3468914"/>
              <a:gd name="connsiteY0" fmla="*/ 682171 h 682171"/>
              <a:gd name="connsiteX1" fmla="*/ 87085 w 3468914"/>
              <a:gd name="connsiteY1" fmla="*/ 653142 h 682171"/>
              <a:gd name="connsiteX2" fmla="*/ 232228 w 3468914"/>
              <a:gd name="connsiteY2" fmla="*/ 624114 h 682171"/>
              <a:gd name="connsiteX3" fmla="*/ 319314 w 3468914"/>
              <a:gd name="connsiteY3" fmla="*/ 595085 h 682171"/>
              <a:gd name="connsiteX4" fmla="*/ 362857 w 3468914"/>
              <a:gd name="connsiteY4" fmla="*/ 580571 h 682171"/>
              <a:gd name="connsiteX5" fmla="*/ 406400 w 3468914"/>
              <a:gd name="connsiteY5" fmla="*/ 566057 h 682171"/>
              <a:gd name="connsiteX6" fmla="*/ 449942 w 3468914"/>
              <a:gd name="connsiteY6" fmla="*/ 537028 h 682171"/>
              <a:gd name="connsiteX7" fmla="*/ 566057 w 3468914"/>
              <a:gd name="connsiteY7" fmla="*/ 508000 h 682171"/>
              <a:gd name="connsiteX8" fmla="*/ 1045028 w 3468914"/>
              <a:gd name="connsiteY8" fmla="*/ 464457 h 682171"/>
              <a:gd name="connsiteX9" fmla="*/ 1088571 w 3468914"/>
              <a:gd name="connsiteY9" fmla="*/ 449942 h 682171"/>
              <a:gd name="connsiteX10" fmla="*/ 1204685 w 3468914"/>
              <a:gd name="connsiteY10" fmla="*/ 435428 h 682171"/>
              <a:gd name="connsiteX11" fmla="*/ 1320800 w 3468914"/>
              <a:gd name="connsiteY11" fmla="*/ 406400 h 682171"/>
              <a:gd name="connsiteX12" fmla="*/ 1756228 w 3468914"/>
              <a:gd name="connsiteY12" fmla="*/ 391885 h 682171"/>
              <a:gd name="connsiteX13" fmla="*/ 1886857 w 3468914"/>
              <a:gd name="connsiteY13" fmla="*/ 377371 h 682171"/>
              <a:gd name="connsiteX14" fmla="*/ 1973942 w 3468914"/>
              <a:gd name="connsiteY14" fmla="*/ 348342 h 682171"/>
              <a:gd name="connsiteX15" fmla="*/ 2017485 w 3468914"/>
              <a:gd name="connsiteY15" fmla="*/ 333828 h 682171"/>
              <a:gd name="connsiteX16" fmla="*/ 2293257 w 3468914"/>
              <a:gd name="connsiteY16" fmla="*/ 290285 h 682171"/>
              <a:gd name="connsiteX17" fmla="*/ 2336800 w 3468914"/>
              <a:gd name="connsiteY17" fmla="*/ 261257 h 682171"/>
              <a:gd name="connsiteX18" fmla="*/ 2380342 w 3468914"/>
              <a:gd name="connsiteY18" fmla="*/ 246742 h 682171"/>
              <a:gd name="connsiteX19" fmla="*/ 2685142 w 3468914"/>
              <a:gd name="connsiteY19" fmla="*/ 232228 h 682171"/>
              <a:gd name="connsiteX20" fmla="*/ 2772228 w 3468914"/>
              <a:gd name="connsiteY20" fmla="*/ 203200 h 682171"/>
              <a:gd name="connsiteX21" fmla="*/ 2815771 w 3468914"/>
              <a:gd name="connsiteY21" fmla="*/ 188685 h 682171"/>
              <a:gd name="connsiteX22" fmla="*/ 2873828 w 3468914"/>
              <a:gd name="connsiteY22" fmla="*/ 174171 h 682171"/>
              <a:gd name="connsiteX23" fmla="*/ 2960914 w 3468914"/>
              <a:gd name="connsiteY23" fmla="*/ 145142 h 682171"/>
              <a:gd name="connsiteX24" fmla="*/ 3062514 w 3468914"/>
              <a:gd name="connsiteY24" fmla="*/ 116114 h 682171"/>
              <a:gd name="connsiteX25" fmla="*/ 3106057 w 3468914"/>
              <a:gd name="connsiteY25" fmla="*/ 87085 h 682171"/>
              <a:gd name="connsiteX26" fmla="*/ 3381828 w 3468914"/>
              <a:gd name="connsiteY26" fmla="*/ 43542 h 682171"/>
              <a:gd name="connsiteX27" fmla="*/ 3425371 w 3468914"/>
              <a:gd name="connsiteY27" fmla="*/ 14514 h 682171"/>
              <a:gd name="connsiteX28" fmla="*/ 3468914 w 3468914"/>
              <a:gd name="connsiteY28" fmla="*/ 0 h 682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468914" h="682171">
                <a:moveTo>
                  <a:pt x="0" y="682171"/>
                </a:moveTo>
                <a:cubicBezTo>
                  <a:pt x="29028" y="672495"/>
                  <a:pt x="57400" y="660563"/>
                  <a:pt x="87085" y="653142"/>
                </a:cubicBezTo>
                <a:cubicBezTo>
                  <a:pt x="244013" y="613910"/>
                  <a:pt x="111617" y="660297"/>
                  <a:pt x="232228" y="624114"/>
                </a:cubicBezTo>
                <a:cubicBezTo>
                  <a:pt x="261536" y="615321"/>
                  <a:pt x="290285" y="604761"/>
                  <a:pt x="319314" y="595085"/>
                </a:cubicBezTo>
                <a:lnTo>
                  <a:pt x="362857" y="580571"/>
                </a:lnTo>
                <a:lnTo>
                  <a:pt x="406400" y="566057"/>
                </a:lnTo>
                <a:cubicBezTo>
                  <a:pt x="420914" y="556381"/>
                  <a:pt x="434340" y="544829"/>
                  <a:pt x="449942" y="537028"/>
                </a:cubicBezTo>
                <a:cubicBezTo>
                  <a:pt x="479695" y="522152"/>
                  <a:pt x="538457" y="513520"/>
                  <a:pt x="566057" y="508000"/>
                </a:cubicBezTo>
                <a:cubicBezTo>
                  <a:pt x="732881" y="396783"/>
                  <a:pt x="571786" y="493139"/>
                  <a:pt x="1045028" y="464457"/>
                </a:cubicBezTo>
                <a:cubicBezTo>
                  <a:pt x="1060299" y="463531"/>
                  <a:pt x="1073518" y="452679"/>
                  <a:pt x="1088571" y="449942"/>
                </a:cubicBezTo>
                <a:cubicBezTo>
                  <a:pt x="1126948" y="442964"/>
                  <a:pt x="1166347" y="442616"/>
                  <a:pt x="1204685" y="435428"/>
                </a:cubicBezTo>
                <a:cubicBezTo>
                  <a:pt x="1243898" y="428076"/>
                  <a:pt x="1280926" y="407729"/>
                  <a:pt x="1320800" y="406400"/>
                </a:cubicBezTo>
                <a:lnTo>
                  <a:pt x="1756228" y="391885"/>
                </a:lnTo>
                <a:cubicBezTo>
                  <a:pt x="1799771" y="387047"/>
                  <a:pt x="1843897" y="385963"/>
                  <a:pt x="1886857" y="377371"/>
                </a:cubicBezTo>
                <a:cubicBezTo>
                  <a:pt x="1916861" y="371370"/>
                  <a:pt x="1944914" y="358018"/>
                  <a:pt x="1973942" y="348342"/>
                </a:cubicBezTo>
                <a:cubicBezTo>
                  <a:pt x="1988456" y="343504"/>
                  <a:pt x="2002394" y="336343"/>
                  <a:pt x="2017485" y="333828"/>
                </a:cubicBezTo>
                <a:cubicBezTo>
                  <a:pt x="2225402" y="299176"/>
                  <a:pt x="2133390" y="313124"/>
                  <a:pt x="2293257" y="290285"/>
                </a:cubicBezTo>
                <a:cubicBezTo>
                  <a:pt x="2307771" y="280609"/>
                  <a:pt x="2321198" y="269058"/>
                  <a:pt x="2336800" y="261257"/>
                </a:cubicBezTo>
                <a:cubicBezTo>
                  <a:pt x="2350484" y="254415"/>
                  <a:pt x="2365096" y="248013"/>
                  <a:pt x="2380342" y="246742"/>
                </a:cubicBezTo>
                <a:cubicBezTo>
                  <a:pt x="2481706" y="238295"/>
                  <a:pt x="2583542" y="237066"/>
                  <a:pt x="2685142" y="232228"/>
                </a:cubicBezTo>
                <a:lnTo>
                  <a:pt x="2772228" y="203200"/>
                </a:lnTo>
                <a:cubicBezTo>
                  <a:pt x="2786742" y="198362"/>
                  <a:pt x="2800928" y="192396"/>
                  <a:pt x="2815771" y="188685"/>
                </a:cubicBezTo>
                <a:cubicBezTo>
                  <a:pt x="2835123" y="183847"/>
                  <a:pt x="2854721" y="179903"/>
                  <a:pt x="2873828" y="174171"/>
                </a:cubicBezTo>
                <a:cubicBezTo>
                  <a:pt x="2903136" y="165378"/>
                  <a:pt x="2931229" y="152563"/>
                  <a:pt x="2960914" y="145142"/>
                </a:cubicBezTo>
                <a:cubicBezTo>
                  <a:pt x="3033814" y="126917"/>
                  <a:pt x="3000047" y="136936"/>
                  <a:pt x="3062514" y="116114"/>
                </a:cubicBezTo>
                <a:cubicBezTo>
                  <a:pt x="3077028" y="106438"/>
                  <a:pt x="3089663" y="93046"/>
                  <a:pt x="3106057" y="87085"/>
                </a:cubicBezTo>
                <a:cubicBezTo>
                  <a:pt x="3204028" y="51459"/>
                  <a:pt x="3276181" y="53147"/>
                  <a:pt x="3381828" y="43542"/>
                </a:cubicBezTo>
                <a:cubicBezTo>
                  <a:pt x="3396342" y="33866"/>
                  <a:pt x="3409769" y="22315"/>
                  <a:pt x="3425371" y="14514"/>
                </a:cubicBezTo>
                <a:cubicBezTo>
                  <a:pt x="3439055" y="7672"/>
                  <a:pt x="3468914" y="0"/>
                  <a:pt x="3468914" y="0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7" name="Forma livre 36"/>
          <p:cNvSpPr/>
          <p:nvPr/>
        </p:nvSpPr>
        <p:spPr>
          <a:xfrm rot="19769128">
            <a:off x="1916280" y="3483342"/>
            <a:ext cx="871122" cy="555022"/>
          </a:xfrm>
          <a:custGeom>
            <a:avLst/>
            <a:gdLst>
              <a:gd name="connsiteX0" fmla="*/ 63624 w 1257693"/>
              <a:gd name="connsiteY0" fmla="*/ 29029 h 464457"/>
              <a:gd name="connsiteX1" fmla="*/ 63624 w 1257693"/>
              <a:gd name="connsiteY1" fmla="*/ 29029 h 464457"/>
              <a:gd name="connsiteX2" fmla="*/ 281338 w 1257693"/>
              <a:gd name="connsiteY2" fmla="*/ 14515 h 464457"/>
              <a:gd name="connsiteX3" fmla="*/ 324881 w 1257693"/>
              <a:gd name="connsiteY3" fmla="*/ 0 h 464457"/>
              <a:gd name="connsiteX4" fmla="*/ 673224 w 1257693"/>
              <a:gd name="connsiteY4" fmla="*/ 14515 h 464457"/>
              <a:gd name="connsiteX5" fmla="*/ 803852 w 1257693"/>
              <a:gd name="connsiteY5" fmla="*/ 58057 h 464457"/>
              <a:gd name="connsiteX6" fmla="*/ 847395 w 1257693"/>
              <a:gd name="connsiteY6" fmla="*/ 72572 h 464457"/>
              <a:gd name="connsiteX7" fmla="*/ 948995 w 1257693"/>
              <a:gd name="connsiteY7" fmla="*/ 87086 h 464457"/>
              <a:gd name="connsiteX8" fmla="*/ 1036081 w 1257693"/>
              <a:gd name="connsiteY8" fmla="*/ 116115 h 464457"/>
              <a:gd name="connsiteX9" fmla="*/ 1137681 w 1257693"/>
              <a:gd name="connsiteY9" fmla="*/ 159657 h 464457"/>
              <a:gd name="connsiteX10" fmla="*/ 1195738 w 1257693"/>
              <a:gd name="connsiteY10" fmla="*/ 188686 h 464457"/>
              <a:gd name="connsiteX11" fmla="*/ 1239281 w 1257693"/>
              <a:gd name="connsiteY11" fmla="*/ 203200 h 464457"/>
              <a:gd name="connsiteX12" fmla="*/ 1181224 w 1257693"/>
              <a:gd name="connsiteY12" fmla="*/ 391886 h 464457"/>
              <a:gd name="connsiteX13" fmla="*/ 1137681 w 1257693"/>
              <a:gd name="connsiteY13" fmla="*/ 435429 h 464457"/>
              <a:gd name="connsiteX14" fmla="*/ 1021566 w 1257693"/>
              <a:gd name="connsiteY14" fmla="*/ 464457 h 464457"/>
              <a:gd name="connsiteX15" fmla="*/ 513566 w 1257693"/>
              <a:gd name="connsiteY15" fmla="*/ 449943 h 464457"/>
              <a:gd name="connsiteX16" fmla="*/ 295852 w 1257693"/>
              <a:gd name="connsiteY16" fmla="*/ 420915 h 464457"/>
              <a:gd name="connsiteX17" fmla="*/ 179738 w 1257693"/>
              <a:gd name="connsiteY17" fmla="*/ 406400 h 464457"/>
              <a:gd name="connsiteX18" fmla="*/ 92652 w 1257693"/>
              <a:gd name="connsiteY18" fmla="*/ 391886 h 464457"/>
              <a:gd name="connsiteX19" fmla="*/ 63624 w 1257693"/>
              <a:gd name="connsiteY19" fmla="*/ 348343 h 464457"/>
              <a:gd name="connsiteX20" fmla="*/ 49109 w 1257693"/>
              <a:gd name="connsiteY20" fmla="*/ 304800 h 464457"/>
              <a:gd name="connsiteX21" fmla="*/ 5566 w 1257693"/>
              <a:gd name="connsiteY21" fmla="*/ 145143 h 464457"/>
              <a:gd name="connsiteX22" fmla="*/ 20081 w 1257693"/>
              <a:gd name="connsiteY22" fmla="*/ 72572 h 464457"/>
              <a:gd name="connsiteX23" fmla="*/ 63624 w 1257693"/>
              <a:gd name="connsiteY23" fmla="*/ 29029 h 464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57693" h="464457">
                <a:moveTo>
                  <a:pt x="63624" y="29029"/>
                </a:moveTo>
                <a:lnTo>
                  <a:pt x="63624" y="29029"/>
                </a:lnTo>
                <a:cubicBezTo>
                  <a:pt x="136195" y="24191"/>
                  <a:pt x="209050" y="22547"/>
                  <a:pt x="281338" y="14515"/>
                </a:cubicBezTo>
                <a:cubicBezTo>
                  <a:pt x="296544" y="12825"/>
                  <a:pt x="309581" y="0"/>
                  <a:pt x="324881" y="0"/>
                </a:cubicBezTo>
                <a:cubicBezTo>
                  <a:pt x="441096" y="0"/>
                  <a:pt x="557110" y="9677"/>
                  <a:pt x="673224" y="14515"/>
                </a:cubicBezTo>
                <a:lnTo>
                  <a:pt x="803852" y="58057"/>
                </a:lnTo>
                <a:cubicBezTo>
                  <a:pt x="818366" y="62895"/>
                  <a:pt x="832249" y="70408"/>
                  <a:pt x="847395" y="72572"/>
                </a:cubicBezTo>
                <a:lnTo>
                  <a:pt x="948995" y="87086"/>
                </a:lnTo>
                <a:cubicBezTo>
                  <a:pt x="978024" y="96762"/>
                  <a:pt x="1010621" y="99142"/>
                  <a:pt x="1036081" y="116115"/>
                </a:cubicBezTo>
                <a:cubicBezTo>
                  <a:pt x="1096222" y="156208"/>
                  <a:pt x="1062701" y="140912"/>
                  <a:pt x="1137681" y="159657"/>
                </a:cubicBezTo>
                <a:cubicBezTo>
                  <a:pt x="1157033" y="169333"/>
                  <a:pt x="1175851" y="180163"/>
                  <a:pt x="1195738" y="188686"/>
                </a:cubicBezTo>
                <a:cubicBezTo>
                  <a:pt x="1209800" y="194713"/>
                  <a:pt x="1236281" y="188198"/>
                  <a:pt x="1239281" y="203200"/>
                </a:cubicBezTo>
                <a:cubicBezTo>
                  <a:pt x="1257693" y="295260"/>
                  <a:pt x="1231397" y="333351"/>
                  <a:pt x="1181224" y="391886"/>
                </a:cubicBezTo>
                <a:cubicBezTo>
                  <a:pt x="1167866" y="407471"/>
                  <a:pt x="1154760" y="424043"/>
                  <a:pt x="1137681" y="435429"/>
                </a:cubicBezTo>
                <a:cubicBezTo>
                  <a:pt x="1118554" y="448180"/>
                  <a:pt x="1032033" y="462364"/>
                  <a:pt x="1021566" y="464457"/>
                </a:cubicBezTo>
                <a:lnTo>
                  <a:pt x="513566" y="449943"/>
                </a:lnTo>
                <a:cubicBezTo>
                  <a:pt x="204024" y="436485"/>
                  <a:pt x="454287" y="447321"/>
                  <a:pt x="295852" y="420915"/>
                </a:cubicBezTo>
                <a:cubicBezTo>
                  <a:pt x="257377" y="414502"/>
                  <a:pt x="218352" y="411916"/>
                  <a:pt x="179738" y="406400"/>
                </a:cubicBezTo>
                <a:cubicBezTo>
                  <a:pt x="150605" y="402238"/>
                  <a:pt x="121681" y="396724"/>
                  <a:pt x="92652" y="391886"/>
                </a:cubicBezTo>
                <a:cubicBezTo>
                  <a:pt x="82976" y="377372"/>
                  <a:pt x="71425" y="363945"/>
                  <a:pt x="63624" y="348343"/>
                </a:cubicBezTo>
                <a:cubicBezTo>
                  <a:pt x="56782" y="334659"/>
                  <a:pt x="53135" y="319560"/>
                  <a:pt x="49109" y="304800"/>
                </a:cubicBezTo>
                <a:cubicBezTo>
                  <a:pt x="0" y="124734"/>
                  <a:pt x="38976" y="245367"/>
                  <a:pt x="5566" y="145143"/>
                </a:cubicBezTo>
                <a:cubicBezTo>
                  <a:pt x="10404" y="120953"/>
                  <a:pt x="6397" y="93098"/>
                  <a:pt x="20081" y="72572"/>
                </a:cubicBezTo>
                <a:cubicBezTo>
                  <a:pt x="28568" y="59842"/>
                  <a:pt x="56367" y="36286"/>
                  <a:pt x="63624" y="29029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Seta para baixo 30"/>
          <p:cNvSpPr/>
          <p:nvPr/>
        </p:nvSpPr>
        <p:spPr>
          <a:xfrm rot="1200000">
            <a:off x="2191121" y="3606662"/>
            <a:ext cx="288032" cy="3600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/>
              <p:cNvSpPr txBox="1"/>
              <p:nvPr/>
            </p:nvSpPr>
            <p:spPr>
              <a:xfrm>
                <a:off x="1276571" y="5173561"/>
                <a:ext cx="2143301" cy="12077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 smtClean="0"/>
                  <a:t>Considere que o corpo esteja magnetizado na mesma direção de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b="1" i="1">
                            <a:latin typeface="Cambria Math"/>
                          </a:rPr>
                        </m:ctrlPr>
                      </m:accPr>
                      <m:e>
                        <m:r>
                          <a:rPr lang="pt-BR" b="1">
                            <a:latin typeface="Cambria Math"/>
                          </a:rPr>
                          <m:t>𝐅</m:t>
                        </m:r>
                      </m:e>
                    </m:acc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9" name="CaixaDeTexto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6571" y="5173561"/>
                <a:ext cx="2143301" cy="1207767"/>
              </a:xfrm>
              <a:prstGeom prst="rect">
                <a:avLst/>
              </a:prstGeom>
              <a:blipFill rotWithShape="1">
                <a:blip r:embed="rId3"/>
                <a:stretch>
                  <a:fillRect l="-852" t="-2525" r="-10795" b="-757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Conector de seta reta 39"/>
          <p:cNvCxnSpPr/>
          <p:nvPr/>
        </p:nvCxnSpPr>
        <p:spPr>
          <a:xfrm rot="1200000" flipH="1">
            <a:off x="559339" y="315124"/>
            <a:ext cx="0" cy="18000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Seta para baixo 40"/>
          <p:cNvSpPr/>
          <p:nvPr/>
        </p:nvSpPr>
        <p:spPr>
          <a:xfrm rot="1200000">
            <a:off x="691029" y="381061"/>
            <a:ext cx="180000" cy="4680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Elipse 41"/>
          <p:cNvSpPr/>
          <p:nvPr/>
        </p:nvSpPr>
        <p:spPr>
          <a:xfrm>
            <a:off x="837109" y="331515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3" name="Conector de seta reta 42"/>
          <p:cNvCxnSpPr/>
          <p:nvPr/>
        </p:nvCxnSpPr>
        <p:spPr>
          <a:xfrm>
            <a:off x="3341394" y="657433"/>
            <a:ext cx="433778" cy="971367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Seta para baixo 43"/>
          <p:cNvSpPr/>
          <p:nvPr/>
        </p:nvSpPr>
        <p:spPr>
          <a:xfrm rot="-1440000">
            <a:off x="3365750" y="669093"/>
            <a:ext cx="180000" cy="468000"/>
          </a:xfrm>
          <a:prstGeom prst="downArrow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Elipse 44"/>
          <p:cNvSpPr/>
          <p:nvPr/>
        </p:nvSpPr>
        <p:spPr>
          <a:xfrm>
            <a:off x="3311346" y="619547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ixaDeTexto 37"/>
              <p:cNvSpPr txBox="1"/>
              <p:nvPr/>
            </p:nvSpPr>
            <p:spPr>
              <a:xfrm>
                <a:off x="3131840" y="149149"/>
                <a:ext cx="1549591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b="1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latin typeface="Cambria Math"/>
                                </a:rPr>
                                <m:t>𝐁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38" name="CaixaDeTexto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149149"/>
                <a:ext cx="1549591" cy="471539"/>
              </a:xfrm>
              <a:prstGeom prst="rect">
                <a:avLst/>
              </a:prstGeom>
              <a:blipFill rotWithShape="1">
                <a:blip r:embed="rId4"/>
                <a:stretch>
                  <a:fillRect t="-5128" r="-22835" b="-128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tângulo 1"/>
          <p:cNvSpPr/>
          <p:nvPr/>
        </p:nvSpPr>
        <p:spPr>
          <a:xfrm>
            <a:off x="-69623" y="3284984"/>
            <a:ext cx="4703429" cy="1065017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Elipse 28"/>
          <p:cNvSpPr/>
          <p:nvPr/>
        </p:nvSpPr>
        <p:spPr>
          <a:xfrm rot="1200000">
            <a:off x="2339752" y="2794934"/>
            <a:ext cx="720080" cy="216024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Elipse 29"/>
          <p:cNvSpPr/>
          <p:nvPr/>
        </p:nvSpPr>
        <p:spPr>
          <a:xfrm rot="1200000">
            <a:off x="1664836" y="2550898"/>
            <a:ext cx="720080" cy="216024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2" name="Grupo 11"/>
          <p:cNvGrpSpPr/>
          <p:nvPr/>
        </p:nvGrpSpPr>
        <p:grpSpPr>
          <a:xfrm>
            <a:off x="3131840" y="3429000"/>
            <a:ext cx="1804175" cy="1512168"/>
            <a:chOff x="3131840" y="3429000"/>
            <a:chExt cx="1804175" cy="1512168"/>
          </a:xfrm>
        </p:grpSpPr>
        <p:cxnSp>
          <p:nvCxnSpPr>
            <p:cNvPr id="13" name="Conector de seta reta 12"/>
            <p:cNvCxnSpPr/>
            <p:nvPr/>
          </p:nvCxnSpPr>
          <p:spPr>
            <a:xfrm>
              <a:off x="4355976" y="3690300"/>
              <a:ext cx="0" cy="11788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de seta reta 13"/>
            <p:cNvCxnSpPr/>
            <p:nvPr/>
          </p:nvCxnSpPr>
          <p:spPr>
            <a:xfrm rot="5400000">
              <a:off x="3775172" y="3118976"/>
              <a:ext cx="0" cy="11788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CaixaDeTexto 14"/>
                <p:cNvSpPr txBox="1"/>
                <p:nvPr/>
              </p:nvSpPr>
              <p:spPr>
                <a:xfrm>
                  <a:off x="4380092" y="4479503"/>
                  <a:ext cx="40793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𝑧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15" name="CaixaDeTexto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0092" y="4479503"/>
                  <a:ext cx="407932" cy="461665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CaixaDeTexto 15"/>
                <p:cNvSpPr txBox="1"/>
                <p:nvPr/>
              </p:nvSpPr>
              <p:spPr>
                <a:xfrm>
                  <a:off x="3131840" y="3687415"/>
                  <a:ext cx="42639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𝑥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16" name="CaixaDeTexto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31840" y="3687415"/>
                  <a:ext cx="426399" cy="461665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Fluxograma: Somador 16"/>
            <p:cNvSpPr/>
            <p:nvPr/>
          </p:nvSpPr>
          <p:spPr>
            <a:xfrm>
              <a:off x="4249012" y="3596455"/>
              <a:ext cx="213199" cy="216024"/>
            </a:xfrm>
            <a:prstGeom prst="flowChartSummingJuncti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CaixaDeTexto 17"/>
                <p:cNvSpPr txBox="1"/>
                <p:nvPr/>
              </p:nvSpPr>
              <p:spPr>
                <a:xfrm>
                  <a:off x="4505641" y="3429000"/>
                  <a:ext cx="43037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𝑦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18" name="CaixaDeTexto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05641" y="3429000"/>
                  <a:ext cx="430374" cy="461665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b="-9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1" name="Conector reto 20"/>
          <p:cNvCxnSpPr/>
          <p:nvPr/>
        </p:nvCxnSpPr>
        <p:spPr>
          <a:xfrm>
            <a:off x="-19050" y="4221088"/>
            <a:ext cx="457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/>
          <p:cNvCxnSpPr/>
          <p:nvPr/>
        </p:nvCxnSpPr>
        <p:spPr>
          <a:xfrm>
            <a:off x="-21998" y="3414486"/>
            <a:ext cx="457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Seta para baixo 38"/>
          <p:cNvSpPr/>
          <p:nvPr/>
        </p:nvSpPr>
        <p:spPr>
          <a:xfrm rot="1260000" flipH="1" flipV="1">
            <a:off x="1725106" y="2944330"/>
            <a:ext cx="180000" cy="468000"/>
          </a:xfrm>
          <a:prstGeom prst="downArrow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CaixaDeTexto 47"/>
          <p:cNvSpPr txBox="1"/>
          <p:nvPr/>
        </p:nvSpPr>
        <p:spPr>
          <a:xfrm>
            <a:off x="659963" y="812816"/>
            <a:ext cx="1463765" cy="268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principal</a:t>
            </a:r>
            <a:endParaRPr lang="pt-BR" sz="1400" dirty="0"/>
          </a:p>
        </p:txBody>
      </p:sp>
      <p:sp>
        <p:nvSpPr>
          <p:cNvPr id="49" name="CaixaDeTexto 48"/>
          <p:cNvSpPr txBox="1"/>
          <p:nvPr/>
        </p:nvSpPr>
        <p:spPr>
          <a:xfrm>
            <a:off x="3053358" y="-26897"/>
            <a:ext cx="14637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</a:t>
            </a:r>
            <a:r>
              <a:rPr lang="pt-BR" sz="1400" dirty="0" err="1" smtClean="0"/>
              <a:t>crustal</a:t>
            </a:r>
            <a:endParaRPr lang="pt-B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CaixaDeTexto 50"/>
              <p:cNvSpPr txBox="1"/>
              <p:nvPr/>
            </p:nvSpPr>
            <p:spPr>
              <a:xfrm>
                <a:off x="4788024" y="1599183"/>
                <a:ext cx="45320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𝐹</m:t>
                      </m:r>
                    </m:oMath>
                  </m:oMathPara>
                </a14:m>
                <a:endParaRPr lang="pt-BR" sz="12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1" name="CaixaDeTexto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024" y="1599183"/>
                <a:ext cx="453201" cy="461665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CaixaDeTexto 45"/>
              <p:cNvSpPr txBox="1"/>
              <p:nvPr/>
            </p:nvSpPr>
            <p:spPr>
              <a:xfrm>
                <a:off x="1518745" y="172682"/>
                <a:ext cx="12389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i="1" smtClean="0">
                          <a:latin typeface="Cambria Math"/>
                          <a:ea typeface="Cambria Math"/>
                        </a:rPr>
                        <m:t>≫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46" name="CaixaDeTexto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8745" y="172682"/>
                <a:ext cx="1238994" cy="461665"/>
              </a:xfrm>
              <a:prstGeom prst="rect">
                <a:avLst/>
              </a:prstGeom>
              <a:blipFill rotWithShape="1">
                <a:blip r:embed="rId9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4912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0" y="3414486"/>
            <a:ext cx="4550002" cy="806602"/>
          </a:xfrm>
          <a:prstGeom prst="rect">
            <a:avLst/>
          </a:prstGeom>
          <a:solidFill>
            <a:srgbClr val="00B3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0" name="Grupo 19"/>
          <p:cNvGrpSpPr/>
          <p:nvPr/>
        </p:nvGrpSpPr>
        <p:grpSpPr>
          <a:xfrm>
            <a:off x="107504" y="2591636"/>
            <a:ext cx="864096" cy="621340"/>
            <a:chOff x="251520" y="1619508"/>
            <a:chExt cx="864096" cy="621340"/>
          </a:xfrm>
        </p:grpSpPr>
        <p:sp>
          <p:nvSpPr>
            <p:cNvPr id="23" name="Seta para a direita 22"/>
            <p:cNvSpPr/>
            <p:nvPr/>
          </p:nvSpPr>
          <p:spPr>
            <a:xfrm flipH="1">
              <a:off x="251568" y="2060848"/>
              <a:ext cx="864000" cy="18000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3" name="CaixaDeTexto 32"/>
            <p:cNvSpPr txBox="1"/>
            <p:nvPr/>
          </p:nvSpPr>
          <p:spPr>
            <a:xfrm>
              <a:off x="251520" y="1619508"/>
              <a:ext cx="864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Norte</a:t>
              </a:r>
              <a:endParaRPr lang="pt-BR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/>
              <p:cNvSpPr txBox="1"/>
              <p:nvPr/>
            </p:nvSpPr>
            <p:spPr>
              <a:xfrm>
                <a:off x="683568" y="1023119"/>
                <a:ext cx="1370888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acc>
                        <m:accPr>
                          <m:chr m:val="̂"/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𝐅</m:t>
                          </m:r>
                        </m:e>
                      </m:acc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1023119"/>
                <a:ext cx="1370888" cy="471539"/>
              </a:xfrm>
              <a:prstGeom prst="rect">
                <a:avLst/>
              </a:prstGeom>
              <a:blipFill rotWithShape="1">
                <a:blip r:embed="rId2"/>
                <a:stretch>
                  <a:fillRect t="-5195" r="-23556" b="-25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Conector de seta reta 23"/>
          <p:cNvCxnSpPr/>
          <p:nvPr/>
        </p:nvCxnSpPr>
        <p:spPr>
          <a:xfrm flipV="1">
            <a:off x="5220072" y="1484784"/>
            <a:ext cx="0" cy="511256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/>
          <p:cNvCxnSpPr/>
          <p:nvPr/>
        </p:nvCxnSpPr>
        <p:spPr>
          <a:xfrm>
            <a:off x="5076056" y="5949280"/>
            <a:ext cx="3888432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ixaDeTexto 25"/>
          <p:cNvSpPr txBox="1"/>
          <p:nvPr/>
        </p:nvSpPr>
        <p:spPr>
          <a:xfrm>
            <a:off x="8064896" y="6165304"/>
            <a:ext cx="9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Posição</a:t>
            </a:r>
            <a:endParaRPr lang="pt-BR"/>
          </a:p>
        </p:txBody>
      </p:sp>
      <p:sp>
        <p:nvSpPr>
          <p:cNvPr id="27" name="CaixaDeTexto 26"/>
          <p:cNvSpPr txBox="1"/>
          <p:nvPr/>
        </p:nvSpPr>
        <p:spPr>
          <a:xfrm>
            <a:off x="4574944" y="764704"/>
            <a:ext cx="129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Amplitude (</a:t>
            </a:r>
            <a:r>
              <a:rPr lang="pt-BR" dirty="0" err="1" smtClean="0"/>
              <a:t>nT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28" name="Forma livre 27"/>
          <p:cNvSpPr/>
          <p:nvPr/>
        </p:nvSpPr>
        <p:spPr>
          <a:xfrm rot="-600000" flipH="1">
            <a:off x="5279550" y="1522693"/>
            <a:ext cx="3468914" cy="682171"/>
          </a:xfrm>
          <a:custGeom>
            <a:avLst/>
            <a:gdLst>
              <a:gd name="connsiteX0" fmla="*/ 0 w 3468914"/>
              <a:gd name="connsiteY0" fmla="*/ 682171 h 682171"/>
              <a:gd name="connsiteX1" fmla="*/ 87085 w 3468914"/>
              <a:gd name="connsiteY1" fmla="*/ 653142 h 682171"/>
              <a:gd name="connsiteX2" fmla="*/ 232228 w 3468914"/>
              <a:gd name="connsiteY2" fmla="*/ 624114 h 682171"/>
              <a:gd name="connsiteX3" fmla="*/ 319314 w 3468914"/>
              <a:gd name="connsiteY3" fmla="*/ 595085 h 682171"/>
              <a:gd name="connsiteX4" fmla="*/ 362857 w 3468914"/>
              <a:gd name="connsiteY4" fmla="*/ 580571 h 682171"/>
              <a:gd name="connsiteX5" fmla="*/ 406400 w 3468914"/>
              <a:gd name="connsiteY5" fmla="*/ 566057 h 682171"/>
              <a:gd name="connsiteX6" fmla="*/ 449942 w 3468914"/>
              <a:gd name="connsiteY6" fmla="*/ 537028 h 682171"/>
              <a:gd name="connsiteX7" fmla="*/ 566057 w 3468914"/>
              <a:gd name="connsiteY7" fmla="*/ 508000 h 682171"/>
              <a:gd name="connsiteX8" fmla="*/ 1045028 w 3468914"/>
              <a:gd name="connsiteY8" fmla="*/ 464457 h 682171"/>
              <a:gd name="connsiteX9" fmla="*/ 1088571 w 3468914"/>
              <a:gd name="connsiteY9" fmla="*/ 449942 h 682171"/>
              <a:gd name="connsiteX10" fmla="*/ 1204685 w 3468914"/>
              <a:gd name="connsiteY10" fmla="*/ 435428 h 682171"/>
              <a:gd name="connsiteX11" fmla="*/ 1320800 w 3468914"/>
              <a:gd name="connsiteY11" fmla="*/ 406400 h 682171"/>
              <a:gd name="connsiteX12" fmla="*/ 1756228 w 3468914"/>
              <a:gd name="connsiteY12" fmla="*/ 391885 h 682171"/>
              <a:gd name="connsiteX13" fmla="*/ 1886857 w 3468914"/>
              <a:gd name="connsiteY13" fmla="*/ 377371 h 682171"/>
              <a:gd name="connsiteX14" fmla="*/ 1973942 w 3468914"/>
              <a:gd name="connsiteY14" fmla="*/ 348342 h 682171"/>
              <a:gd name="connsiteX15" fmla="*/ 2017485 w 3468914"/>
              <a:gd name="connsiteY15" fmla="*/ 333828 h 682171"/>
              <a:gd name="connsiteX16" fmla="*/ 2293257 w 3468914"/>
              <a:gd name="connsiteY16" fmla="*/ 290285 h 682171"/>
              <a:gd name="connsiteX17" fmla="*/ 2336800 w 3468914"/>
              <a:gd name="connsiteY17" fmla="*/ 261257 h 682171"/>
              <a:gd name="connsiteX18" fmla="*/ 2380342 w 3468914"/>
              <a:gd name="connsiteY18" fmla="*/ 246742 h 682171"/>
              <a:gd name="connsiteX19" fmla="*/ 2685142 w 3468914"/>
              <a:gd name="connsiteY19" fmla="*/ 232228 h 682171"/>
              <a:gd name="connsiteX20" fmla="*/ 2772228 w 3468914"/>
              <a:gd name="connsiteY20" fmla="*/ 203200 h 682171"/>
              <a:gd name="connsiteX21" fmla="*/ 2815771 w 3468914"/>
              <a:gd name="connsiteY21" fmla="*/ 188685 h 682171"/>
              <a:gd name="connsiteX22" fmla="*/ 2873828 w 3468914"/>
              <a:gd name="connsiteY22" fmla="*/ 174171 h 682171"/>
              <a:gd name="connsiteX23" fmla="*/ 2960914 w 3468914"/>
              <a:gd name="connsiteY23" fmla="*/ 145142 h 682171"/>
              <a:gd name="connsiteX24" fmla="*/ 3062514 w 3468914"/>
              <a:gd name="connsiteY24" fmla="*/ 116114 h 682171"/>
              <a:gd name="connsiteX25" fmla="*/ 3106057 w 3468914"/>
              <a:gd name="connsiteY25" fmla="*/ 87085 h 682171"/>
              <a:gd name="connsiteX26" fmla="*/ 3381828 w 3468914"/>
              <a:gd name="connsiteY26" fmla="*/ 43542 h 682171"/>
              <a:gd name="connsiteX27" fmla="*/ 3425371 w 3468914"/>
              <a:gd name="connsiteY27" fmla="*/ 14514 h 682171"/>
              <a:gd name="connsiteX28" fmla="*/ 3468914 w 3468914"/>
              <a:gd name="connsiteY28" fmla="*/ 0 h 682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468914" h="682171">
                <a:moveTo>
                  <a:pt x="0" y="682171"/>
                </a:moveTo>
                <a:cubicBezTo>
                  <a:pt x="29028" y="672495"/>
                  <a:pt x="57400" y="660563"/>
                  <a:pt x="87085" y="653142"/>
                </a:cubicBezTo>
                <a:cubicBezTo>
                  <a:pt x="244013" y="613910"/>
                  <a:pt x="111617" y="660297"/>
                  <a:pt x="232228" y="624114"/>
                </a:cubicBezTo>
                <a:cubicBezTo>
                  <a:pt x="261536" y="615321"/>
                  <a:pt x="290285" y="604761"/>
                  <a:pt x="319314" y="595085"/>
                </a:cubicBezTo>
                <a:lnTo>
                  <a:pt x="362857" y="580571"/>
                </a:lnTo>
                <a:lnTo>
                  <a:pt x="406400" y="566057"/>
                </a:lnTo>
                <a:cubicBezTo>
                  <a:pt x="420914" y="556381"/>
                  <a:pt x="434340" y="544829"/>
                  <a:pt x="449942" y="537028"/>
                </a:cubicBezTo>
                <a:cubicBezTo>
                  <a:pt x="479695" y="522152"/>
                  <a:pt x="538457" y="513520"/>
                  <a:pt x="566057" y="508000"/>
                </a:cubicBezTo>
                <a:cubicBezTo>
                  <a:pt x="732881" y="396783"/>
                  <a:pt x="571786" y="493139"/>
                  <a:pt x="1045028" y="464457"/>
                </a:cubicBezTo>
                <a:cubicBezTo>
                  <a:pt x="1060299" y="463531"/>
                  <a:pt x="1073518" y="452679"/>
                  <a:pt x="1088571" y="449942"/>
                </a:cubicBezTo>
                <a:cubicBezTo>
                  <a:pt x="1126948" y="442964"/>
                  <a:pt x="1166347" y="442616"/>
                  <a:pt x="1204685" y="435428"/>
                </a:cubicBezTo>
                <a:cubicBezTo>
                  <a:pt x="1243898" y="428076"/>
                  <a:pt x="1280926" y="407729"/>
                  <a:pt x="1320800" y="406400"/>
                </a:cubicBezTo>
                <a:lnTo>
                  <a:pt x="1756228" y="391885"/>
                </a:lnTo>
                <a:cubicBezTo>
                  <a:pt x="1799771" y="387047"/>
                  <a:pt x="1843897" y="385963"/>
                  <a:pt x="1886857" y="377371"/>
                </a:cubicBezTo>
                <a:cubicBezTo>
                  <a:pt x="1916861" y="371370"/>
                  <a:pt x="1944914" y="358018"/>
                  <a:pt x="1973942" y="348342"/>
                </a:cubicBezTo>
                <a:cubicBezTo>
                  <a:pt x="1988456" y="343504"/>
                  <a:pt x="2002394" y="336343"/>
                  <a:pt x="2017485" y="333828"/>
                </a:cubicBezTo>
                <a:cubicBezTo>
                  <a:pt x="2225402" y="299176"/>
                  <a:pt x="2133390" y="313124"/>
                  <a:pt x="2293257" y="290285"/>
                </a:cubicBezTo>
                <a:cubicBezTo>
                  <a:pt x="2307771" y="280609"/>
                  <a:pt x="2321198" y="269058"/>
                  <a:pt x="2336800" y="261257"/>
                </a:cubicBezTo>
                <a:cubicBezTo>
                  <a:pt x="2350484" y="254415"/>
                  <a:pt x="2365096" y="248013"/>
                  <a:pt x="2380342" y="246742"/>
                </a:cubicBezTo>
                <a:cubicBezTo>
                  <a:pt x="2481706" y="238295"/>
                  <a:pt x="2583542" y="237066"/>
                  <a:pt x="2685142" y="232228"/>
                </a:cubicBezTo>
                <a:lnTo>
                  <a:pt x="2772228" y="203200"/>
                </a:lnTo>
                <a:cubicBezTo>
                  <a:pt x="2786742" y="198362"/>
                  <a:pt x="2800928" y="192396"/>
                  <a:pt x="2815771" y="188685"/>
                </a:cubicBezTo>
                <a:cubicBezTo>
                  <a:pt x="2835123" y="183847"/>
                  <a:pt x="2854721" y="179903"/>
                  <a:pt x="2873828" y="174171"/>
                </a:cubicBezTo>
                <a:cubicBezTo>
                  <a:pt x="2903136" y="165378"/>
                  <a:pt x="2931229" y="152563"/>
                  <a:pt x="2960914" y="145142"/>
                </a:cubicBezTo>
                <a:cubicBezTo>
                  <a:pt x="3033814" y="126917"/>
                  <a:pt x="3000047" y="136936"/>
                  <a:pt x="3062514" y="116114"/>
                </a:cubicBezTo>
                <a:cubicBezTo>
                  <a:pt x="3077028" y="106438"/>
                  <a:pt x="3089663" y="93046"/>
                  <a:pt x="3106057" y="87085"/>
                </a:cubicBezTo>
                <a:cubicBezTo>
                  <a:pt x="3204028" y="51459"/>
                  <a:pt x="3276181" y="53147"/>
                  <a:pt x="3381828" y="43542"/>
                </a:cubicBezTo>
                <a:cubicBezTo>
                  <a:pt x="3396342" y="33866"/>
                  <a:pt x="3409769" y="22315"/>
                  <a:pt x="3425371" y="14514"/>
                </a:cubicBezTo>
                <a:cubicBezTo>
                  <a:pt x="3439055" y="7672"/>
                  <a:pt x="3468914" y="0"/>
                  <a:pt x="3468914" y="0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7" name="Forma livre 36"/>
          <p:cNvSpPr/>
          <p:nvPr/>
        </p:nvSpPr>
        <p:spPr>
          <a:xfrm rot="19769128">
            <a:off x="1916280" y="3483342"/>
            <a:ext cx="871122" cy="555022"/>
          </a:xfrm>
          <a:custGeom>
            <a:avLst/>
            <a:gdLst>
              <a:gd name="connsiteX0" fmla="*/ 63624 w 1257693"/>
              <a:gd name="connsiteY0" fmla="*/ 29029 h 464457"/>
              <a:gd name="connsiteX1" fmla="*/ 63624 w 1257693"/>
              <a:gd name="connsiteY1" fmla="*/ 29029 h 464457"/>
              <a:gd name="connsiteX2" fmla="*/ 281338 w 1257693"/>
              <a:gd name="connsiteY2" fmla="*/ 14515 h 464457"/>
              <a:gd name="connsiteX3" fmla="*/ 324881 w 1257693"/>
              <a:gd name="connsiteY3" fmla="*/ 0 h 464457"/>
              <a:gd name="connsiteX4" fmla="*/ 673224 w 1257693"/>
              <a:gd name="connsiteY4" fmla="*/ 14515 h 464457"/>
              <a:gd name="connsiteX5" fmla="*/ 803852 w 1257693"/>
              <a:gd name="connsiteY5" fmla="*/ 58057 h 464457"/>
              <a:gd name="connsiteX6" fmla="*/ 847395 w 1257693"/>
              <a:gd name="connsiteY6" fmla="*/ 72572 h 464457"/>
              <a:gd name="connsiteX7" fmla="*/ 948995 w 1257693"/>
              <a:gd name="connsiteY7" fmla="*/ 87086 h 464457"/>
              <a:gd name="connsiteX8" fmla="*/ 1036081 w 1257693"/>
              <a:gd name="connsiteY8" fmla="*/ 116115 h 464457"/>
              <a:gd name="connsiteX9" fmla="*/ 1137681 w 1257693"/>
              <a:gd name="connsiteY9" fmla="*/ 159657 h 464457"/>
              <a:gd name="connsiteX10" fmla="*/ 1195738 w 1257693"/>
              <a:gd name="connsiteY10" fmla="*/ 188686 h 464457"/>
              <a:gd name="connsiteX11" fmla="*/ 1239281 w 1257693"/>
              <a:gd name="connsiteY11" fmla="*/ 203200 h 464457"/>
              <a:gd name="connsiteX12" fmla="*/ 1181224 w 1257693"/>
              <a:gd name="connsiteY12" fmla="*/ 391886 h 464457"/>
              <a:gd name="connsiteX13" fmla="*/ 1137681 w 1257693"/>
              <a:gd name="connsiteY13" fmla="*/ 435429 h 464457"/>
              <a:gd name="connsiteX14" fmla="*/ 1021566 w 1257693"/>
              <a:gd name="connsiteY14" fmla="*/ 464457 h 464457"/>
              <a:gd name="connsiteX15" fmla="*/ 513566 w 1257693"/>
              <a:gd name="connsiteY15" fmla="*/ 449943 h 464457"/>
              <a:gd name="connsiteX16" fmla="*/ 295852 w 1257693"/>
              <a:gd name="connsiteY16" fmla="*/ 420915 h 464457"/>
              <a:gd name="connsiteX17" fmla="*/ 179738 w 1257693"/>
              <a:gd name="connsiteY17" fmla="*/ 406400 h 464457"/>
              <a:gd name="connsiteX18" fmla="*/ 92652 w 1257693"/>
              <a:gd name="connsiteY18" fmla="*/ 391886 h 464457"/>
              <a:gd name="connsiteX19" fmla="*/ 63624 w 1257693"/>
              <a:gd name="connsiteY19" fmla="*/ 348343 h 464457"/>
              <a:gd name="connsiteX20" fmla="*/ 49109 w 1257693"/>
              <a:gd name="connsiteY20" fmla="*/ 304800 h 464457"/>
              <a:gd name="connsiteX21" fmla="*/ 5566 w 1257693"/>
              <a:gd name="connsiteY21" fmla="*/ 145143 h 464457"/>
              <a:gd name="connsiteX22" fmla="*/ 20081 w 1257693"/>
              <a:gd name="connsiteY22" fmla="*/ 72572 h 464457"/>
              <a:gd name="connsiteX23" fmla="*/ 63624 w 1257693"/>
              <a:gd name="connsiteY23" fmla="*/ 29029 h 464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57693" h="464457">
                <a:moveTo>
                  <a:pt x="63624" y="29029"/>
                </a:moveTo>
                <a:lnTo>
                  <a:pt x="63624" y="29029"/>
                </a:lnTo>
                <a:cubicBezTo>
                  <a:pt x="136195" y="24191"/>
                  <a:pt x="209050" y="22547"/>
                  <a:pt x="281338" y="14515"/>
                </a:cubicBezTo>
                <a:cubicBezTo>
                  <a:pt x="296544" y="12825"/>
                  <a:pt x="309581" y="0"/>
                  <a:pt x="324881" y="0"/>
                </a:cubicBezTo>
                <a:cubicBezTo>
                  <a:pt x="441096" y="0"/>
                  <a:pt x="557110" y="9677"/>
                  <a:pt x="673224" y="14515"/>
                </a:cubicBezTo>
                <a:lnTo>
                  <a:pt x="803852" y="58057"/>
                </a:lnTo>
                <a:cubicBezTo>
                  <a:pt x="818366" y="62895"/>
                  <a:pt x="832249" y="70408"/>
                  <a:pt x="847395" y="72572"/>
                </a:cubicBezTo>
                <a:lnTo>
                  <a:pt x="948995" y="87086"/>
                </a:lnTo>
                <a:cubicBezTo>
                  <a:pt x="978024" y="96762"/>
                  <a:pt x="1010621" y="99142"/>
                  <a:pt x="1036081" y="116115"/>
                </a:cubicBezTo>
                <a:cubicBezTo>
                  <a:pt x="1096222" y="156208"/>
                  <a:pt x="1062701" y="140912"/>
                  <a:pt x="1137681" y="159657"/>
                </a:cubicBezTo>
                <a:cubicBezTo>
                  <a:pt x="1157033" y="169333"/>
                  <a:pt x="1175851" y="180163"/>
                  <a:pt x="1195738" y="188686"/>
                </a:cubicBezTo>
                <a:cubicBezTo>
                  <a:pt x="1209800" y="194713"/>
                  <a:pt x="1236281" y="188198"/>
                  <a:pt x="1239281" y="203200"/>
                </a:cubicBezTo>
                <a:cubicBezTo>
                  <a:pt x="1257693" y="295260"/>
                  <a:pt x="1231397" y="333351"/>
                  <a:pt x="1181224" y="391886"/>
                </a:cubicBezTo>
                <a:cubicBezTo>
                  <a:pt x="1167866" y="407471"/>
                  <a:pt x="1154760" y="424043"/>
                  <a:pt x="1137681" y="435429"/>
                </a:cubicBezTo>
                <a:cubicBezTo>
                  <a:pt x="1118554" y="448180"/>
                  <a:pt x="1032033" y="462364"/>
                  <a:pt x="1021566" y="464457"/>
                </a:cubicBezTo>
                <a:lnTo>
                  <a:pt x="513566" y="449943"/>
                </a:lnTo>
                <a:cubicBezTo>
                  <a:pt x="204024" y="436485"/>
                  <a:pt x="454287" y="447321"/>
                  <a:pt x="295852" y="420915"/>
                </a:cubicBezTo>
                <a:cubicBezTo>
                  <a:pt x="257377" y="414502"/>
                  <a:pt x="218352" y="411916"/>
                  <a:pt x="179738" y="406400"/>
                </a:cubicBezTo>
                <a:cubicBezTo>
                  <a:pt x="150605" y="402238"/>
                  <a:pt x="121681" y="396724"/>
                  <a:pt x="92652" y="391886"/>
                </a:cubicBezTo>
                <a:cubicBezTo>
                  <a:pt x="82976" y="377372"/>
                  <a:pt x="71425" y="363945"/>
                  <a:pt x="63624" y="348343"/>
                </a:cubicBezTo>
                <a:cubicBezTo>
                  <a:pt x="56782" y="334659"/>
                  <a:pt x="53135" y="319560"/>
                  <a:pt x="49109" y="304800"/>
                </a:cubicBezTo>
                <a:cubicBezTo>
                  <a:pt x="0" y="124734"/>
                  <a:pt x="38976" y="245367"/>
                  <a:pt x="5566" y="145143"/>
                </a:cubicBezTo>
                <a:cubicBezTo>
                  <a:pt x="10404" y="120953"/>
                  <a:pt x="6397" y="93098"/>
                  <a:pt x="20081" y="72572"/>
                </a:cubicBezTo>
                <a:cubicBezTo>
                  <a:pt x="28568" y="59842"/>
                  <a:pt x="56367" y="36286"/>
                  <a:pt x="63624" y="29029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Seta para baixo 30"/>
          <p:cNvSpPr/>
          <p:nvPr/>
        </p:nvSpPr>
        <p:spPr>
          <a:xfrm rot="1200000">
            <a:off x="2191121" y="3606662"/>
            <a:ext cx="288032" cy="3600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/>
              <p:cNvSpPr txBox="1"/>
              <p:nvPr/>
            </p:nvSpPr>
            <p:spPr>
              <a:xfrm>
                <a:off x="1276571" y="5173561"/>
                <a:ext cx="2143301" cy="12077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 smtClean="0"/>
                  <a:t>Considere que o corpo esteja magnetizado na mesma direção de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b="1" i="1">
                            <a:latin typeface="Cambria Math"/>
                          </a:rPr>
                        </m:ctrlPr>
                      </m:accPr>
                      <m:e>
                        <m:r>
                          <a:rPr lang="pt-BR" b="1">
                            <a:latin typeface="Cambria Math"/>
                          </a:rPr>
                          <m:t>𝐅</m:t>
                        </m:r>
                      </m:e>
                    </m:acc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9" name="CaixaDeTexto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6571" y="5173561"/>
                <a:ext cx="2143301" cy="1207767"/>
              </a:xfrm>
              <a:prstGeom prst="rect">
                <a:avLst/>
              </a:prstGeom>
              <a:blipFill rotWithShape="1">
                <a:blip r:embed="rId3"/>
                <a:stretch>
                  <a:fillRect l="-852" t="-2525" r="-10795" b="-757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Conector de seta reta 39"/>
          <p:cNvCxnSpPr/>
          <p:nvPr/>
        </p:nvCxnSpPr>
        <p:spPr>
          <a:xfrm rot="1200000" flipH="1">
            <a:off x="559339" y="315124"/>
            <a:ext cx="0" cy="18000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Seta para baixo 40"/>
          <p:cNvSpPr/>
          <p:nvPr/>
        </p:nvSpPr>
        <p:spPr>
          <a:xfrm rot="1200000">
            <a:off x="691029" y="381061"/>
            <a:ext cx="180000" cy="4680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Elipse 41"/>
          <p:cNvSpPr/>
          <p:nvPr/>
        </p:nvSpPr>
        <p:spPr>
          <a:xfrm>
            <a:off x="837109" y="331515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3" name="Conector de seta reta 42"/>
          <p:cNvCxnSpPr/>
          <p:nvPr/>
        </p:nvCxnSpPr>
        <p:spPr>
          <a:xfrm>
            <a:off x="3341394" y="657433"/>
            <a:ext cx="433778" cy="971367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Seta para baixo 43"/>
          <p:cNvSpPr/>
          <p:nvPr/>
        </p:nvSpPr>
        <p:spPr>
          <a:xfrm rot="-1440000">
            <a:off x="3365750" y="669093"/>
            <a:ext cx="180000" cy="468000"/>
          </a:xfrm>
          <a:prstGeom prst="downArrow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Elipse 44"/>
          <p:cNvSpPr/>
          <p:nvPr/>
        </p:nvSpPr>
        <p:spPr>
          <a:xfrm>
            <a:off x="3311346" y="619547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ixaDeTexto 37"/>
              <p:cNvSpPr txBox="1"/>
              <p:nvPr/>
            </p:nvSpPr>
            <p:spPr>
              <a:xfrm>
                <a:off x="3131840" y="149149"/>
                <a:ext cx="1549591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b="1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latin typeface="Cambria Math"/>
                                </a:rPr>
                                <m:t>𝐁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38" name="CaixaDeTexto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149149"/>
                <a:ext cx="1549591" cy="471539"/>
              </a:xfrm>
              <a:prstGeom prst="rect">
                <a:avLst/>
              </a:prstGeom>
              <a:blipFill rotWithShape="1">
                <a:blip r:embed="rId4"/>
                <a:stretch>
                  <a:fillRect t="-5128" r="-22835" b="-128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tângulo 1"/>
          <p:cNvSpPr/>
          <p:nvPr/>
        </p:nvSpPr>
        <p:spPr>
          <a:xfrm>
            <a:off x="-69623" y="3284984"/>
            <a:ext cx="4703429" cy="1065017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Elipse 28"/>
          <p:cNvSpPr/>
          <p:nvPr/>
        </p:nvSpPr>
        <p:spPr>
          <a:xfrm rot="1200000">
            <a:off x="2339752" y="2794934"/>
            <a:ext cx="720080" cy="216024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Elipse 29"/>
          <p:cNvSpPr/>
          <p:nvPr/>
        </p:nvSpPr>
        <p:spPr>
          <a:xfrm rot="1200000">
            <a:off x="1664836" y="2550898"/>
            <a:ext cx="720080" cy="216024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2" name="Grupo 11"/>
          <p:cNvGrpSpPr/>
          <p:nvPr/>
        </p:nvGrpSpPr>
        <p:grpSpPr>
          <a:xfrm>
            <a:off x="3131840" y="3429000"/>
            <a:ext cx="1804175" cy="1512168"/>
            <a:chOff x="3131840" y="3429000"/>
            <a:chExt cx="1804175" cy="1512168"/>
          </a:xfrm>
        </p:grpSpPr>
        <p:cxnSp>
          <p:nvCxnSpPr>
            <p:cNvPr id="13" name="Conector de seta reta 12"/>
            <p:cNvCxnSpPr/>
            <p:nvPr/>
          </p:nvCxnSpPr>
          <p:spPr>
            <a:xfrm>
              <a:off x="4355976" y="3690300"/>
              <a:ext cx="0" cy="11788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de seta reta 13"/>
            <p:cNvCxnSpPr/>
            <p:nvPr/>
          </p:nvCxnSpPr>
          <p:spPr>
            <a:xfrm rot="5400000">
              <a:off x="3775172" y="3118976"/>
              <a:ext cx="0" cy="11788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CaixaDeTexto 14"/>
                <p:cNvSpPr txBox="1"/>
                <p:nvPr/>
              </p:nvSpPr>
              <p:spPr>
                <a:xfrm>
                  <a:off x="4380092" y="4479503"/>
                  <a:ext cx="40793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𝑧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15" name="CaixaDeTexto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0092" y="4479503"/>
                  <a:ext cx="407932" cy="461665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CaixaDeTexto 15"/>
                <p:cNvSpPr txBox="1"/>
                <p:nvPr/>
              </p:nvSpPr>
              <p:spPr>
                <a:xfrm>
                  <a:off x="3131840" y="3687415"/>
                  <a:ext cx="42639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𝑥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16" name="CaixaDeTexto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31840" y="3687415"/>
                  <a:ext cx="426399" cy="461665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Fluxograma: Somador 16"/>
            <p:cNvSpPr/>
            <p:nvPr/>
          </p:nvSpPr>
          <p:spPr>
            <a:xfrm>
              <a:off x="4249012" y="3596455"/>
              <a:ext cx="213199" cy="216024"/>
            </a:xfrm>
            <a:prstGeom prst="flowChartSummingJuncti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CaixaDeTexto 17"/>
                <p:cNvSpPr txBox="1"/>
                <p:nvPr/>
              </p:nvSpPr>
              <p:spPr>
                <a:xfrm>
                  <a:off x="4505641" y="3429000"/>
                  <a:ext cx="43037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𝑦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18" name="CaixaDeTexto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05641" y="3429000"/>
                  <a:ext cx="430374" cy="461665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b="-9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1" name="Conector reto 20"/>
          <p:cNvCxnSpPr/>
          <p:nvPr/>
        </p:nvCxnSpPr>
        <p:spPr>
          <a:xfrm>
            <a:off x="-19050" y="4221088"/>
            <a:ext cx="457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/>
          <p:cNvCxnSpPr/>
          <p:nvPr/>
        </p:nvCxnSpPr>
        <p:spPr>
          <a:xfrm>
            <a:off x="-21998" y="3414486"/>
            <a:ext cx="457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Seta para baixo 35"/>
          <p:cNvSpPr/>
          <p:nvPr/>
        </p:nvSpPr>
        <p:spPr>
          <a:xfrm rot="12000000" flipH="1" flipV="1">
            <a:off x="2313775" y="3383187"/>
            <a:ext cx="180000" cy="468000"/>
          </a:xfrm>
          <a:prstGeom prst="downArrow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Seta para baixo 45"/>
          <p:cNvSpPr/>
          <p:nvPr/>
        </p:nvSpPr>
        <p:spPr>
          <a:xfrm rot="1260000" flipH="1" flipV="1">
            <a:off x="1725106" y="2944330"/>
            <a:ext cx="180000" cy="468000"/>
          </a:xfrm>
          <a:prstGeom prst="downArrow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CaixaDeTexto 46"/>
          <p:cNvSpPr txBox="1"/>
          <p:nvPr/>
        </p:nvSpPr>
        <p:spPr>
          <a:xfrm>
            <a:off x="659963" y="812816"/>
            <a:ext cx="1463765" cy="268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principal</a:t>
            </a:r>
            <a:endParaRPr lang="pt-BR" sz="1400" dirty="0"/>
          </a:p>
        </p:txBody>
      </p:sp>
      <p:sp>
        <p:nvSpPr>
          <p:cNvPr id="48" name="CaixaDeTexto 47"/>
          <p:cNvSpPr txBox="1"/>
          <p:nvPr/>
        </p:nvSpPr>
        <p:spPr>
          <a:xfrm>
            <a:off x="3053358" y="-26897"/>
            <a:ext cx="14637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</a:t>
            </a:r>
            <a:r>
              <a:rPr lang="pt-BR" sz="1400" dirty="0" err="1" smtClean="0"/>
              <a:t>crustal</a:t>
            </a:r>
            <a:endParaRPr lang="pt-B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CaixaDeTexto 49"/>
              <p:cNvSpPr txBox="1"/>
              <p:nvPr/>
            </p:nvSpPr>
            <p:spPr>
              <a:xfrm>
                <a:off x="4788024" y="1599183"/>
                <a:ext cx="45320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𝐹</m:t>
                      </m:r>
                    </m:oMath>
                  </m:oMathPara>
                </a14:m>
                <a:endParaRPr lang="pt-BR" sz="12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0" name="CaixaDeTexto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024" y="1599183"/>
                <a:ext cx="453201" cy="461665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CaixaDeTexto 38"/>
              <p:cNvSpPr txBox="1"/>
              <p:nvPr/>
            </p:nvSpPr>
            <p:spPr>
              <a:xfrm>
                <a:off x="1518745" y="172682"/>
                <a:ext cx="12389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i="1" smtClean="0">
                          <a:latin typeface="Cambria Math"/>
                          <a:ea typeface="Cambria Math"/>
                        </a:rPr>
                        <m:t>≫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39" name="CaixaDeTexto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8745" y="172682"/>
                <a:ext cx="1238994" cy="461665"/>
              </a:xfrm>
              <a:prstGeom prst="rect">
                <a:avLst/>
              </a:prstGeom>
              <a:blipFill rotWithShape="1">
                <a:blip r:embed="rId9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6449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0" y="3414486"/>
            <a:ext cx="4550002" cy="806602"/>
          </a:xfrm>
          <a:prstGeom prst="rect">
            <a:avLst/>
          </a:prstGeom>
          <a:solidFill>
            <a:srgbClr val="00B3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0" name="Grupo 19"/>
          <p:cNvGrpSpPr/>
          <p:nvPr/>
        </p:nvGrpSpPr>
        <p:grpSpPr>
          <a:xfrm>
            <a:off x="107504" y="2591636"/>
            <a:ext cx="864096" cy="621340"/>
            <a:chOff x="251520" y="1619508"/>
            <a:chExt cx="864096" cy="621340"/>
          </a:xfrm>
        </p:grpSpPr>
        <p:sp>
          <p:nvSpPr>
            <p:cNvPr id="23" name="Seta para a direita 22"/>
            <p:cNvSpPr/>
            <p:nvPr/>
          </p:nvSpPr>
          <p:spPr>
            <a:xfrm flipH="1">
              <a:off x="251568" y="2060848"/>
              <a:ext cx="864000" cy="18000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3" name="CaixaDeTexto 32"/>
            <p:cNvSpPr txBox="1"/>
            <p:nvPr/>
          </p:nvSpPr>
          <p:spPr>
            <a:xfrm>
              <a:off x="251520" y="1619508"/>
              <a:ext cx="864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Norte</a:t>
              </a:r>
              <a:endParaRPr lang="pt-BR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/>
              <p:cNvSpPr txBox="1"/>
              <p:nvPr/>
            </p:nvSpPr>
            <p:spPr>
              <a:xfrm>
                <a:off x="683568" y="1023119"/>
                <a:ext cx="1370888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acc>
                        <m:accPr>
                          <m:chr m:val="̂"/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𝐅</m:t>
                          </m:r>
                        </m:e>
                      </m:acc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1023119"/>
                <a:ext cx="1370888" cy="471539"/>
              </a:xfrm>
              <a:prstGeom prst="rect">
                <a:avLst/>
              </a:prstGeom>
              <a:blipFill rotWithShape="1">
                <a:blip r:embed="rId2"/>
                <a:stretch>
                  <a:fillRect t="-5195" r="-23556" b="-25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Conector de seta reta 23"/>
          <p:cNvCxnSpPr/>
          <p:nvPr/>
        </p:nvCxnSpPr>
        <p:spPr>
          <a:xfrm flipV="1">
            <a:off x="5220072" y="1484784"/>
            <a:ext cx="0" cy="511256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/>
          <p:cNvCxnSpPr/>
          <p:nvPr/>
        </p:nvCxnSpPr>
        <p:spPr>
          <a:xfrm>
            <a:off x="5076056" y="5949280"/>
            <a:ext cx="3888432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ixaDeTexto 25"/>
          <p:cNvSpPr txBox="1"/>
          <p:nvPr/>
        </p:nvSpPr>
        <p:spPr>
          <a:xfrm>
            <a:off x="8064896" y="6165304"/>
            <a:ext cx="9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Posição</a:t>
            </a:r>
            <a:endParaRPr lang="pt-BR"/>
          </a:p>
        </p:txBody>
      </p:sp>
      <p:sp>
        <p:nvSpPr>
          <p:cNvPr id="27" name="CaixaDeTexto 26"/>
          <p:cNvSpPr txBox="1"/>
          <p:nvPr/>
        </p:nvSpPr>
        <p:spPr>
          <a:xfrm>
            <a:off x="4574944" y="764704"/>
            <a:ext cx="129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Amplitude (</a:t>
            </a:r>
            <a:r>
              <a:rPr lang="pt-BR" dirty="0" err="1" smtClean="0"/>
              <a:t>nT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28" name="Forma livre 27"/>
          <p:cNvSpPr/>
          <p:nvPr/>
        </p:nvSpPr>
        <p:spPr>
          <a:xfrm rot="-600000" flipH="1">
            <a:off x="5279550" y="1522693"/>
            <a:ext cx="3468914" cy="682171"/>
          </a:xfrm>
          <a:custGeom>
            <a:avLst/>
            <a:gdLst>
              <a:gd name="connsiteX0" fmla="*/ 0 w 3468914"/>
              <a:gd name="connsiteY0" fmla="*/ 682171 h 682171"/>
              <a:gd name="connsiteX1" fmla="*/ 87085 w 3468914"/>
              <a:gd name="connsiteY1" fmla="*/ 653142 h 682171"/>
              <a:gd name="connsiteX2" fmla="*/ 232228 w 3468914"/>
              <a:gd name="connsiteY2" fmla="*/ 624114 h 682171"/>
              <a:gd name="connsiteX3" fmla="*/ 319314 w 3468914"/>
              <a:gd name="connsiteY3" fmla="*/ 595085 h 682171"/>
              <a:gd name="connsiteX4" fmla="*/ 362857 w 3468914"/>
              <a:gd name="connsiteY4" fmla="*/ 580571 h 682171"/>
              <a:gd name="connsiteX5" fmla="*/ 406400 w 3468914"/>
              <a:gd name="connsiteY5" fmla="*/ 566057 h 682171"/>
              <a:gd name="connsiteX6" fmla="*/ 449942 w 3468914"/>
              <a:gd name="connsiteY6" fmla="*/ 537028 h 682171"/>
              <a:gd name="connsiteX7" fmla="*/ 566057 w 3468914"/>
              <a:gd name="connsiteY7" fmla="*/ 508000 h 682171"/>
              <a:gd name="connsiteX8" fmla="*/ 1045028 w 3468914"/>
              <a:gd name="connsiteY8" fmla="*/ 464457 h 682171"/>
              <a:gd name="connsiteX9" fmla="*/ 1088571 w 3468914"/>
              <a:gd name="connsiteY9" fmla="*/ 449942 h 682171"/>
              <a:gd name="connsiteX10" fmla="*/ 1204685 w 3468914"/>
              <a:gd name="connsiteY10" fmla="*/ 435428 h 682171"/>
              <a:gd name="connsiteX11" fmla="*/ 1320800 w 3468914"/>
              <a:gd name="connsiteY11" fmla="*/ 406400 h 682171"/>
              <a:gd name="connsiteX12" fmla="*/ 1756228 w 3468914"/>
              <a:gd name="connsiteY12" fmla="*/ 391885 h 682171"/>
              <a:gd name="connsiteX13" fmla="*/ 1886857 w 3468914"/>
              <a:gd name="connsiteY13" fmla="*/ 377371 h 682171"/>
              <a:gd name="connsiteX14" fmla="*/ 1973942 w 3468914"/>
              <a:gd name="connsiteY14" fmla="*/ 348342 h 682171"/>
              <a:gd name="connsiteX15" fmla="*/ 2017485 w 3468914"/>
              <a:gd name="connsiteY15" fmla="*/ 333828 h 682171"/>
              <a:gd name="connsiteX16" fmla="*/ 2293257 w 3468914"/>
              <a:gd name="connsiteY16" fmla="*/ 290285 h 682171"/>
              <a:gd name="connsiteX17" fmla="*/ 2336800 w 3468914"/>
              <a:gd name="connsiteY17" fmla="*/ 261257 h 682171"/>
              <a:gd name="connsiteX18" fmla="*/ 2380342 w 3468914"/>
              <a:gd name="connsiteY18" fmla="*/ 246742 h 682171"/>
              <a:gd name="connsiteX19" fmla="*/ 2685142 w 3468914"/>
              <a:gd name="connsiteY19" fmla="*/ 232228 h 682171"/>
              <a:gd name="connsiteX20" fmla="*/ 2772228 w 3468914"/>
              <a:gd name="connsiteY20" fmla="*/ 203200 h 682171"/>
              <a:gd name="connsiteX21" fmla="*/ 2815771 w 3468914"/>
              <a:gd name="connsiteY21" fmla="*/ 188685 h 682171"/>
              <a:gd name="connsiteX22" fmla="*/ 2873828 w 3468914"/>
              <a:gd name="connsiteY22" fmla="*/ 174171 h 682171"/>
              <a:gd name="connsiteX23" fmla="*/ 2960914 w 3468914"/>
              <a:gd name="connsiteY23" fmla="*/ 145142 h 682171"/>
              <a:gd name="connsiteX24" fmla="*/ 3062514 w 3468914"/>
              <a:gd name="connsiteY24" fmla="*/ 116114 h 682171"/>
              <a:gd name="connsiteX25" fmla="*/ 3106057 w 3468914"/>
              <a:gd name="connsiteY25" fmla="*/ 87085 h 682171"/>
              <a:gd name="connsiteX26" fmla="*/ 3381828 w 3468914"/>
              <a:gd name="connsiteY26" fmla="*/ 43542 h 682171"/>
              <a:gd name="connsiteX27" fmla="*/ 3425371 w 3468914"/>
              <a:gd name="connsiteY27" fmla="*/ 14514 h 682171"/>
              <a:gd name="connsiteX28" fmla="*/ 3468914 w 3468914"/>
              <a:gd name="connsiteY28" fmla="*/ 0 h 682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468914" h="682171">
                <a:moveTo>
                  <a:pt x="0" y="682171"/>
                </a:moveTo>
                <a:cubicBezTo>
                  <a:pt x="29028" y="672495"/>
                  <a:pt x="57400" y="660563"/>
                  <a:pt x="87085" y="653142"/>
                </a:cubicBezTo>
                <a:cubicBezTo>
                  <a:pt x="244013" y="613910"/>
                  <a:pt x="111617" y="660297"/>
                  <a:pt x="232228" y="624114"/>
                </a:cubicBezTo>
                <a:cubicBezTo>
                  <a:pt x="261536" y="615321"/>
                  <a:pt x="290285" y="604761"/>
                  <a:pt x="319314" y="595085"/>
                </a:cubicBezTo>
                <a:lnTo>
                  <a:pt x="362857" y="580571"/>
                </a:lnTo>
                <a:lnTo>
                  <a:pt x="406400" y="566057"/>
                </a:lnTo>
                <a:cubicBezTo>
                  <a:pt x="420914" y="556381"/>
                  <a:pt x="434340" y="544829"/>
                  <a:pt x="449942" y="537028"/>
                </a:cubicBezTo>
                <a:cubicBezTo>
                  <a:pt x="479695" y="522152"/>
                  <a:pt x="538457" y="513520"/>
                  <a:pt x="566057" y="508000"/>
                </a:cubicBezTo>
                <a:cubicBezTo>
                  <a:pt x="732881" y="396783"/>
                  <a:pt x="571786" y="493139"/>
                  <a:pt x="1045028" y="464457"/>
                </a:cubicBezTo>
                <a:cubicBezTo>
                  <a:pt x="1060299" y="463531"/>
                  <a:pt x="1073518" y="452679"/>
                  <a:pt x="1088571" y="449942"/>
                </a:cubicBezTo>
                <a:cubicBezTo>
                  <a:pt x="1126948" y="442964"/>
                  <a:pt x="1166347" y="442616"/>
                  <a:pt x="1204685" y="435428"/>
                </a:cubicBezTo>
                <a:cubicBezTo>
                  <a:pt x="1243898" y="428076"/>
                  <a:pt x="1280926" y="407729"/>
                  <a:pt x="1320800" y="406400"/>
                </a:cubicBezTo>
                <a:lnTo>
                  <a:pt x="1756228" y="391885"/>
                </a:lnTo>
                <a:cubicBezTo>
                  <a:pt x="1799771" y="387047"/>
                  <a:pt x="1843897" y="385963"/>
                  <a:pt x="1886857" y="377371"/>
                </a:cubicBezTo>
                <a:cubicBezTo>
                  <a:pt x="1916861" y="371370"/>
                  <a:pt x="1944914" y="358018"/>
                  <a:pt x="1973942" y="348342"/>
                </a:cubicBezTo>
                <a:cubicBezTo>
                  <a:pt x="1988456" y="343504"/>
                  <a:pt x="2002394" y="336343"/>
                  <a:pt x="2017485" y="333828"/>
                </a:cubicBezTo>
                <a:cubicBezTo>
                  <a:pt x="2225402" y="299176"/>
                  <a:pt x="2133390" y="313124"/>
                  <a:pt x="2293257" y="290285"/>
                </a:cubicBezTo>
                <a:cubicBezTo>
                  <a:pt x="2307771" y="280609"/>
                  <a:pt x="2321198" y="269058"/>
                  <a:pt x="2336800" y="261257"/>
                </a:cubicBezTo>
                <a:cubicBezTo>
                  <a:pt x="2350484" y="254415"/>
                  <a:pt x="2365096" y="248013"/>
                  <a:pt x="2380342" y="246742"/>
                </a:cubicBezTo>
                <a:cubicBezTo>
                  <a:pt x="2481706" y="238295"/>
                  <a:pt x="2583542" y="237066"/>
                  <a:pt x="2685142" y="232228"/>
                </a:cubicBezTo>
                <a:lnTo>
                  <a:pt x="2772228" y="203200"/>
                </a:lnTo>
                <a:cubicBezTo>
                  <a:pt x="2786742" y="198362"/>
                  <a:pt x="2800928" y="192396"/>
                  <a:pt x="2815771" y="188685"/>
                </a:cubicBezTo>
                <a:cubicBezTo>
                  <a:pt x="2835123" y="183847"/>
                  <a:pt x="2854721" y="179903"/>
                  <a:pt x="2873828" y="174171"/>
                </a:cubicBezTo>
                <a:cubicBezTo>
                  <a:pt x="2903136" y="165378"/>
                  <a:pt x="2931229" y="152563"/>
                  <a:pt x="2960914" y="145142"/>
                </a:cubicBezTo>
                <a:cubicBezTo>
                  <a:pt x="3033814" y="126917"/>
                  <a:pt x="3000047" y="136936"/>
                  <a:pt x="3062514" y="116114"/>
                </a:cubicBezTo>
                <a:cubicBezTo>
                  <a:pt x="3077028" y="106438"/>
                  <a:pt x="3089663" y="93046"/>
                  <a:pt x="3106057" y="87085"/>
                </a:cubicBezTo>
                <a:cubicBezTo>
                  <a:pt x="3204028" y="51459"/>
                  <a:pt x="3276181" y="53147"/>
                  <a:pt x="3381828" y="43542"/>
                </a:cubicBezTo>
                <a:cubicBezTo>
                  <a:pt x="3396342" y="33866"/>
                  <a:pt x="3409769" y="22315"/>
                  <a:pt x="3425371" y="14514"/>
                </a:cubicBezTo>
                <a:cubicBezTo>
                  <a:pt x="3439055" y="7672"/>
                  <a:pt x="3468914" y="0"/>
                  <a:pt x="3468914" y="0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7" name="Forma livre 36"/>
          <p:cNvSpPr/>
          <p:nvPr/>
        </p:nvSpPr>
        <p:spPr>
          <a:xfrm rot="19769128">
            <a:off x="1916280" y="3483342"/>
            <a:ext cx="871122" cy="555022"/>
          </a:xfrm>
          <a:custGeom>
            <a:avLst/>
            <a:gdLst>
              <a:gd name="connsiteX0" fmla="*/ 63624 w 1257693"/>
              <a:gd name="connsiteY0" fmla="*/ 29029 h 464457"/>
              <a:gd name="connsiteX1" fmla="*/ 63624 w 1257693"/>
              <a:gd name="connsiteY1" fmla="*/ 29029 h 464457"/>
              <a:gd name="connsiteX2" fmla="*/ 281338 w 1257693"/>
              <a:gd name="connsiteY2" fmla="*/ 14515 h 464457"/>
              <a:gd name="connsiteX3" fmla="*/ 324881 w 1257693"/>
              <a:gd name="connsiteY3" fmla="*/ 0 h 464457"/>
              <a:gd name="connsiteX4" fmla="*/ 673224 w 1257693"/>
              <a:gd name="connsiteY4" fmla="*/ 14515 h 464457"/>
              <a:gd name="connsiteX5" fmla="*/ 803852 w 1257693"/>
              <a:gd name="connsiteY5" fmla="*/ 58057 h 464457"/>
              <a:gd name="connsiteX6" fmla="*/ 847395 w 1257693"/>
              <a:gd name="connsiteY6" fmla="*/ 72572 h 464457"/>
              <a:gd name="connsiteX7" fmla="*/ 948995 w 1257693"/>
              <a:gd name="connsiteY7" fmla="*/ 87086 h 464457"/>
              <a:gd name="connsiteX8" fmla="*/ 1036081 w 1257693"/>
              <a:gd name="connsiteY8" fmla="*/ 116115 h 464457"/>
              <a:gd name="connsiteX9" fmla="*/ 1137681 w 1257693"/>
              <a:gd name="connsiteY9" fmla="*/ 159657 h 464457"/>
              <a:gd name="connsiteX10" fmla="*/ 1195738 w 1257693"/>
              <a:gd name="connsiteY10" fmla="*/ 188686 h 464457"/>
              <a:gd name="connsiteX11" fmla="*/ 1239281 w 1257693"/>
              <a:gd name="connsiteY11" fmla="*/ 203200 h 464457"/>
              <a:gd name="connsiteX12" fmla="*/ 1181224 w 1257693"/>
              <a:gd name="connsiteY12" fmla="*/ 391886 h 464457"/>
              <a:gd name="connsiteX13" fmla="*/ 1137681 w 1257693"/>
              <a:gd name="connsiteY13" fmla="*/ 435429 h 464457"/>
              <a:gd name="connsiteX14" fmla="*/ 1021566 w 1257693"/>
              <a:gd name="connsiteY14" fmla="*/ 464457 h 464457"/>
              <a:gd name="connsiteX15" fmla="*/ 513566 w 1257693"/>
              <a:gd name="connsiteY15" fmla="*/ 449943 h 464457"/>
              <a:gd name="connsiteX16" fmla="*/ 295852 w 1257693"/>
              <a:gd name="connsiteY16" fmla="*/ 420915 h 464457"/>
              <a:gd name="connsiteX17" fmla="*/ 179738 w 1257693"/>
              <a:gd name="connsiteY17" fmla="*/ 406400 h 464457"/>
              <a:gd name="connsiteX18" fmla="*/ 92652 w 1257693"/>
              <a:gd name="connsiteY18" fmla="*/ 391886 h 464457"/>
              <a:gd name="connsiteX19" fmla="*/ 63624 w 1257693"/>
              <a:gd name="connsiteY19" fmla="*/ 348343 h 464457"/>
              <a:gd name="connsiteX20" fmla="*/ 49109 w 1257693"/>
              <a:gd name="connsiteY20" fmla="*/ 304800 h 464457"/>
              <a:gd name="connsiteX21" fmla="*/ 5566 w 1257693"/>
              <a:gd name="connsiteY21" fmla="*/ 145143 h 464457"/>
              <a:gd name="connsiteX22" fmla="*/ 20081 w 1257693"/>
              <a:gd name="connsiteY22" fmla="*/ 72572 h 464457"/>
              <a:gd name="connsiteX23" fmla="*/ 63624 w 1257693"/>
              <a:gd name="connsiteY23" fmla="*/ 29029 h 464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57693" h="464457">
                <a:moveTo>
                  <a:pt x="63624" y="29029"/>
                </a:moveTo>
                <a:lnTo>
                  <a:pt x="63624" y="29029"/>
                </a:lnTo>
                <a:cubicBezTo>
                  <a:pt x="136195" y="24191"/>
                  <a:pt x="209050" y="22547"/>
                  <a:pt x="281338" y="14515"/>
                </a:cubicBezTo>
                <a:cubicBezTo>
                  <a:pt x="296544" y="12825"/>
                  <a:pt x="309581" y="0"/>
                  <a:pt x="324881" y="0"/>
                </a:cubicBezTo>
                <a:cubicBezTo>
                  <a:pt x="441096" y="0"/>
                  <a:pt x="557110" y="9677"/>
                  <a:pt x="673224" y="14515"/>
                </a:cubicBezTo>
                <a:lnTo>
                  <a:pt x="803852" y="58057"/>
                </a:lnTo>
                <a:cubicBezTo>
                  <a:pt x="818366" y="62895"/>
                  <a:pt x="832249" y="70408"/>
                  <a:pt x="847395" y="72572"/>
                </a:cubicBezTo>
                <a:lnTo>
                  <a:pt x="948995" y="87086"/>
                </a:lnTo>
                <a:cubicBezTo>
                  <a:pt x="978024" y="96762"/>
                  <a:pt x="1010621" y="99142"/>
                  <a:pt x="1036081" y="116115"/>
                </a:cubicBezTo>
                <a:cubicBezTo>
                  <a:pt x="1096222" y="156208"/>
                  <a:pt x="1062701" y="140912"/>
                  <a:pt x="1137681" y="159657"/>
                </a:cubicBezTo>
                <a:cubicBezTo>
                  <a:pt x="1157033" y="169333"/>
                  <a:pt x="1175851" y="180163"/>
                  <a:pt x="1195738" y="188686"/>
                </a:cubicBezTo>
                <a:cubicBezTo>
                  <a:pt x="1209800" y="194713"/>
                  <a:pt x="1236281" y="188198"/>
                  <a:pt x="1239281" y="203200"/>
                </a:cubicBezTo>
                <a:cubicBezTo>
                  <a:pt x="1257693" y="295260"/>
                  <a:pt x="1231397" y="333351"/>
                  <a:pt x="1181224" y="391886"/>
                </a:cubicBezTo>
                <a:cubicBezTo>
                  <a:pt x="1167866" y="407471"/>
                  <a:pt x="1154760" y="424043"/>
                  <a:pt x="1137681" y="435429"/>
                </a:cubicBezTo>
                <a:cubicBezTo>
                  <a:pt x="1118554" y="448180"/>
                  <a:pt x="1032033" y="462364"/>
                  <a:pt x="1021566" y="464457"/>
                </a:cubicBezTo>
                <a:lnTo>
                  <a:pt x="513566" y="449943"/>
                </a:lnTo>
                <a:cubicBezTo>
                  <a:pt x="204024" y="436485"/>
                  <a:pt x="454287" y="447321"/>
                  <a:pt x="295852" y="420915"/>
                </a:cubicBezTo>
                <a:cubicBezTo>
                  <a:pt x="257377" y="414502"/>
                  <a:pt x="218352" y="411916"/>
                  <a:pt x="179738" y="406400"/>
                </a:cubicBezTo>
                <a:cubicBezTo>
                  <a:pt x="150605" y="402238"/>
                  <a:pt x="121681" y="396724"/>
                  <a:pt x="92652" y="391886"/>
                </a:cubicBezTo>
                <a:cubicBezTo>
                  <a:pt x="82976" y="377372"/>
                  <a:pt x="71425" y="363945"/>
                  <a:pt x="63624" y="348343"/>
                </a:cubicBezTo>
                <a:cubicBezTo>
                  <a:pt x="56782" y="334659"/>
                  <a:pt x="53135" y="319560"/>
                  <a:pt x="49109" y="304800"/>
                </a:cubicBezTo>
                <a:cubicBezTo>
                  <a:pt x="0" y="124734"/>
                  <a:pt x="38976" y="245367"/>
                  <a:pt x="5566" y="145143"/>
                </a:cubicBezTo>
                <a:cubicBezTo>
                  <a:pt x="10404" y="120953"/>
                  <a:pt x="6397" y="93098"/>
                  <a:pt x="20081" y="72572"/>
                </a:cubicBezTo>
                <a:cubicBezTo>
                  <a:pt x="28568" y="59842"/>
                  <a:pt x="56367" y="36286"/>
                  <a:pt x="63624" y="29029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Seta para baixo 30"/>
          <p:cNvSpPr/>
          <p:nvPr/>
        </p:nvSpPr>
        <p:spPr>
          <a:xfrm rot="1200000">
            <a:off x="2191121" y="3606662"/>
            <a:ext cx="288032" cy="3600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/>
              <p:cNvSpPr txBox="1"/>
              <p:nvPr/>
            </p:nvSpPr>
            <p:spPr>
              <a:xfrm>
                <a:off x="1276571" y="5173561"/>
                <a:ext cx="2143301" cy="12077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 smtClean="0"/>
                  <a:t>Considere que o corpo esteja magnetizado na mesma direção de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b="1" i="1">
                            <a:latin typeface="Cambria Math"/>
                          </a:rPr>
                        </m:ctrlPr>
                      </m:accPr>
                      <m:e>
                        <m:r>
                          <a:rPr lang="pt-BR" b="1">
                            <a:latin typeface="Cambria Math"/>
                          </a:rPr>
                          <m:t>𝐅</m:t>
                        </m:r>
                      </m:e>
                    </m:acc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9" name="CaixaDeTexto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6571" y="5173561"/>
                <a:ext cx="2143301" cy="1207767"/>
              </a:xfrm>
              <a:prstGeom prst="rect">
                <a:avLst/>
              </a:prstGeom>
              <a:blipFill rotWithShape="1">
                <a:blip r:embed="rId3"/>
                <a:stretch>
                  <a:fillRect l="-852" t="-2525" r="-10795" b="-757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Conector de seta reta 39"/>
          <p:cNvCxnSpPr/>
          <p:nvPr/>
        </p:nvCxnSpPr>
        <p:spPr>
          <a:xfrm rot="1200000" flipH="1">
            <a:off x="559339" y="315124"/>
            <a:ext cx="0" cy="18000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Seta para baixo 40"/>
          <p:cNvSpPr/>
          <p:nvPr/>
        </p:nvSpPr>
        <p:spPr>
          <a:xfrm rot="1200000">
            <a:off x="691029" y="381061"/>
            <a:ext cx="180000" cy="4680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Elipse 41"/>
          <p:cNvSpPr/>
          <p:nvPr/>
        </p:nvSpPr>
        <p:spPr>
          <a:xfrm>
            <a:off x="837109" y="331515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3" name="Conector de seta reta 42"/>
          <p:cNvCxnSpPr/>
          <p:nvPr/>
        </p:nvCxnSpPr>
        <p:spPr>
          <a:xfrm>
            <a:off x="3341394" y="657433"/>
            <a:ext cx="433778" cy="971367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Seta para baixo 43"/>
          <p:cNvSpPr/>
          <p:nvPr/>
        </p:nvSpPr>
        <p:spPr>
          <a:xfrm rot="-1440000">
            <a:off x="3365750" y="669093"/>
            <a:ext cx="180000" cy="468000"/>
          </a:xfrm>
          <a:prstGeom prst="downArrow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Elipse 44"/>
          <p:cNvSpPr/>
          <p:nvPr/>
        </p:nvSpPr>
        <p:spPr>
          <a:xfrm>
            <a:off x="3311346" y="619547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ixaDeTexto 37"/>
              <p:cNvSpPr txBox="1"/>
              <p:nvPr/>
            </p:nvSpPr>
            <p:spPr>
              <a:xfrm>
                <a:off x="3131840" y="149149"/>
                <a:ext cx="1549591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b="1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latin typeface="Cambria Math"/>
                                </a:rPr>
                                <m:t>𝐁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38" name="CaixaDeTexto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149149"/>
                <a:ext cx="1549591" cy="471539"/>
              </a:xfrm>
              <a:prstGeom prst="rect">
                <a:avLst/>
              </a:prstGeom>
              <a:blipFill rotWithShape="1">
                <a:blip r:embed="rId4"/>
                <a:stretch>
                  <a:fillRect t="-5128" r="-22835" b="-128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tângulo 1"/>
          <p:cNvSpPr/>
          <p:nvPr/>
        </p:nvSpPr>
        <p:spPr>
          <a:xfrm>
            <a:off x="-69623" y="3284984"/>
            <a:ext cx="4703429" cy="1065017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Elipse 28"/>
          <p:cNvSpPr/>
          <p:nvPr/>
        </p:nvSpPr>
        <p:spPr>
          <a:xfrm rot="1200000">
            <a:off x="2339752" y="2794934"/>
            <a:ext cx="720080" cy="216024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Elipse 29"/>
          <p:cNvSpPr/>
          <p:nvPr/>
        </p:nvSpPr>
        <p:spPr>
          <a:xfrm rot="1200000">
            <a:off x="1664836" y="2550898"/>
            <a:ext cx="720080" cy="216024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2" name="Grupo 11"/>
          <p:cNvGrpSpPr/>
          <p:nvPr/>
        </p:nvGrpSpPr>
        <p:grpSpPr>
          <a:xfrm>
            <a:off x="3131840" y="3429000"/>
            <a:ext cx="1804175" cy="1512168"/>
            <a:chOff x="3131840" y="3429000"/>
            <a:chExt cx="1804175" cy="1512168"/>
          </a:xfrm>
        </p:grpSpPr>
        <p:cxnSp>
          <p:nvCxnSpPr>
            <p:cNvPr id="13" name="Conector de seta reta 12"/>
            <p:cNvCxnSpPr/>
            <p:nvPr/>
          </p:nvCxnSpPr>
          <p:spPr>
            <a:xfrm>
              <a:off x="4355976" y="3690300"/>
              <a:ext cx="0" cy="11788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de seta reta 13"/>
            <p:cNvCxnSpPr/>
            <p:nvPr/>
          </p:nvCxnSpPr>
          <p:spPr>
            <a:xfrm rot="5400000">
              <a:off x="3775172" y="3118976"/>
              <a:ext cx="0" cy="11788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CaixaDeTexto 14"/>
                <p:cNvSpPr txBox="1"/>
                <p:nvPr/>
              </p:nvSpPr>
              <p:spPr>
                <a:xfrm>
                  <a:off x="4380092" y="4479503"/>
                  <a:ext cx="40793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𝑧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15" name="CaixaDeTexto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0092" y="4479503"/>
                  <a:ext cx="407932" cy="461665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CaixaDeTexto 15"/>
                <p:cNvSpPr txBox="1"/>
                <p:nvPr/>
              </p:nvSpPr>
              <p:spPr>
                <a:xfrm>
                  <a:off x="3131840" y="3687415"/>
                  <a:ext cx="42639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𝑥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16" name="CaixaDeTexto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31840" y="3687415"/>
                  <a:ext cx="426399" cy="461665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Fluxograma: Somador 16"/>
            <p:cNvSpPr/>
            <p:nvPr/>
          </p:nvSpPr>
          <p:spPr>
            <a:xfrm>
              <a:off x="4249012" y="3596455"/>
              <a:ext cx="213199" cy="216024"/>
            </a:xfrm>
            <a:prstGeom prst="flowChartSummingJuncti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CaixaDeTexto 17"/>
                <p:cNvSpPr txBox="1"/>
                <p:nvPr/>
              </p:nvSpPr>
              <p:spPr>
                <a:xfrm>
                  <a:off x="4505641" y="3429000"/>
                  <a:ext cx="43037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𝑦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18" name="CaixaDeTexto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05641" y="3429000"/>
                  <a:ext cx="430374" cy="461665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b="-9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1" name="Conector reto 20"/>
          <p:cNvCxnSpPr/>
          <p:nvPr/>
        </p:nvCxnSpPr>
        <p:spPr>
          <a:xfrm>
            <a:off x="-19050" y="4221088"/>
            <a:ext cx="457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/>
          <p:cNvCxnSpPr/>
          <p:nvPr/>
        </p:nvCxnSpPr>
        <p:spPr>
          <a:xfrm>
            <a:off x="-21998" y="3414486"/>
            <a:ext cx="457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Seta para baixo 38"/>
          <p:cNvSpPr/>
          <p:nvPr/>
        </p:nvSpPr>
        <p:spPr>
          <a:xfrm rot="12000000" flipH="1" flipV="1">
            <a:off x="2313775" y="3383187"/>
            <a:ext cx="180000" cy="468000"/>
          </a:xfrm>
          <a:prstGeom prst="downArrow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Seta para baixo 45"/>
          <p:cNvSpPr/>
          <p:nvPr/>
        </p:nvSpPr>
        <p:spPr>
          <a:xfrm rot="240000" flipH="1" flipV="1">
            <a:off x="3136691" y="2941614"/>
            <a:ext cx="180000" cy="468000"/>
          </a:xfrm>
          <a:prstGeom prst="downArrow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Seta para baixo 46"/>
          <p:cNvSpPr/>
          <p:nvPr/>
        </p:nvSpPr>
        <p:spPr>
          <a:xfrm rot="1260000" flipH="1" flipV="1">
            <a:off x="1725106" y="2944330"/>
            <a:ext cx="180000" cy="468000"/>
          </a:xfrm>
          <a:prstGeom prst="downArrow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CaixaDeTexto 47"/>
          <p:cNvSpPr txBox="1"/>
          <p:nvPr/>
        </p:nvSpPr>
        <p:spPr>
          <a:xfrm>
            <a:off x="659963" y="812816"/>
            <a:ext cx="1463765" cy="268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principal</a:t>
            </a:r>
            <a:endParaRPr lang="pt-BR" sz="1400" dirty="0"/>
          </a:p>
        </p:txBody>
      </p:sp>
      <p:sp>
        <p:nvSpPr>
          <p:cNvPr id="49" name="CaixaDeTexto 48"/>
          <p:cNvSpPr txBox="1"/>
          <p:nvPr/>
        </p:nvSpPr>
        <p:spPr>
          <a:xfrm>
            <a:off x="3053358" y="-26897"/>
            <a:ext cx="14637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</a:t>
            </a:r>
            <a:r>
              <a:rPr lang="pt-BR" sz="1400" dirty="0" err="1" smtClean="0"/>
              <a:t>crustal</a:t>
            </a:r>
            <a:endParaRPr lang="pt-B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CaixaDeTexto 50"/>
              <p:cNvSpPr txBox="1"/>
              <p:nvPr/>
            </p:nvSpPr>
            <p:spPr>
              <a:xfrm>
                <a:off x="4788024" y="1599183"/>
                <a:ext cx="45320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𝐹</m:t>
                      </m:r>
                    </m:oMath>
                  </m:oMathPara>
                </a14:m>
                <a:endParaRPr lang="pt-BR" sz="12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1" name="CaixaDeTexto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024" y="1599183"/>
                <a:ext cx="453201" cy="461665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CaixaDeTexto 49"/>
              <p:cNvSpPr txBox="1"/>
              <p:nvPr/>
            </p:nvSpPr>
            <p:spPr>
              <a:xfrm>
                <a:off x="1518745" y="172682"/>
                <a:ext cx="12389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i="1" smtClean="0">
                          <a:latin typeface="Cambria Math"/>
                          <a:ea typeface="Cambria Math"/>
                        </a:rPr>
                        <m:t>≫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50" name="CaixaDeTexto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8745" y="172682"/>
                <a:ext cx="1238994" cy="461665"/>
              </a:xfrm>
              <a:prstGeom prst="rect">
                <a:avLst/>
              </a:prstGeom>
              <a:blipFill rotWithShape="1">
                <a:blip r:embed="rId9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7460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505053" y="415373"/>
            <a:ext cx="8117874" cy="2365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 smtClean="0"/>
              <a:t>Para tanto, é importante definirmos alguns elementos da estrutura interna da Terra e também do campo magnético terrestre ou </a:t>
            </a:r>
            <a:r>
              <a:rPr lang="pt-BR" sz="3600" b="1" dirty="0" smtClean="0"/>
              <a:t>campo geomagnético</a:t>
            </a:r>
            <a:endParaRPr lang="pt-BR" sz="3600" b="1" dirty="0"/>
          </a:p>
        </p:txBody>
      </p:sp>
      <p:sp>
        <p:nvSpPr>
          <p:cNvPr id="5" name="CaixaDeTexto 4"/>
          <p:cNvSpPr txBox="1"/>
          <p:nvPr/>
        </p:nvSpPr>
        <p:spPr>
          <a:xfrm>
            <a:off x="510977" y="3727741"/>
            <a:ext cx="811787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 smtClean="0"/>
              <a:t>Além disso, também é importante ressaltar que o campo geomagnético é produzido por apenas dois tipos de </a:t>
            </a:r>
            <a:r>
              <a:rPr lang="pt-BR" sz="3600" b="1" dirty="0" smtClean="0"/>
              <a:t>fontes</a:t>
            </a:r>
            <a:r>
              <a:rPr lang="pt-BR" sz="3600" dirty="0" smtClean="0"/>
              <a:t>: </a:t>
            </a:r>
            <a:r>
              <a:rPr lang="pt-BR" sz="3600" b="1" dirty="0" smtClean="0"/>
              <a:t>rochas magnetizadas</a:t>
            </a:r>
            <a:r>
              <a:rPr lang="pt-BR" sz="3600" dirty="0" smtClean="0"/>
              <a:t> e </a:t>
            </a:r>
            <a:r>
              <a:rPr lang="pt-BR" sz="3600" b="1" dirty="0" smtClean="0"/>
              <a:t>correntes elétricas</a:t>
            </a:r>
            <a:r>
              <a:rPr lang="pt-BR" sz="3600" dirty="0" smtClean="0"/>
              <a:t> </a:t>
            </a:r>
            <a:endParaRPr lang="pt-BR" sz="3600" b="1" dirty="0"/>
          </a:p>
        </p:txBody>
      </p:sp>
    </p:spTree>
    <p:extLst>
      <p:ext uri="{BB962C8B-B14F-4D97-AF65-F5344CB8AC3E}">
        <p14:creationId xmlns:p14="http://schemas.microsoft.com/office/powerpoint/2010/main" val="2131816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0" y="3414486"/>
            <a:ext cx="4550002" cy="806602"/>
          </a:xfrm>
          <a:prstGeom prst="rect">
            <a:avLst/>
          </a:prstGeom>
          <a:solidFill>
            <a:srgbClr val="00B3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0" name="Grupo 19"/>
          <p:cNvGrpSpPr/>
          <p:nvPr/>
        </p:nvGrpSpPr>
        <p:grpSpPr>
          <a:xfrm>
            <a:off x="107504" y="2591636"/>
            <a:ext cx="864096" cy="621340"/>
            <a:chOff x="251520" y="1619508"/>
            <a:chExt cx="864096" cy="621340"/>
          </a:xfrm>
        </p:grpSpPr>
        <p:sp>
          <p:nvSpPr>
            <p:cNvPr id="23" name="Seta para a direita 22"/>
            <p:cNvSpPr/>
            <p:nvPr/>
          </p:nvSpPr>
          <p:spPr>
            <a:xfrm flipH="1">
              <a:off x="251568" y="2060848"/>
              <a:ext cx="864000" cy="18000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3" name="CaixaDeTexto 32"/>
            <p:cNvSpPr txBox="1"/>
            <p:nvPr/>
          </p:nvSpPr>
          <p:spPr>
            <a:xfrm>
              <a:off x="251520" y="1619508"/>
              <a:ext cx="864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Norte</a:t>
              </a:r>
              <a:endParaRPr lang="pt-BR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/>
              <p:cNvSpPr txBox="1"/>
              <p:nvPr/>
            </p:nvSpPr>
            <p:spPr>
              <a:xfrm>
                <a:off x="683568" y="1023119"/>
                <a:ext cx="1370888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acc>
                        <m:accPr>
                          <m:chr m:val="̂"/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𝐅</m:t>
                          </m:r>
                        </m:e>
                      </m:acc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1023119"/>
                <a:ext cx="1370888" cy="471539"/>
              </a:xfrm>
              <a:prstGeom prst="rect">
                <a:avLst/>
              </a:prstGeom>
              <a:blipFill rotWithShape="1">
                <a:blip r:embed="rId2"/>
                <a:stretch>
                  <a:fillRect t="-5195" r="-23556" b="-25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Conector de seta reta 23"/>
          <p:cNvCxnSpPr/>
          <p:nvPr/>
        </p:nvCxnSpPr>
        <p:spPr>
          <a:xfrm flipV="1">
            <a:off x="5220072" y="1484784"/>
            <a:ext cx="0" cy="511256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/>
          <p:cNvCxnSpPr/>
          <p:nvPr/>
        </p:nvCxnSpPr>
        <p:spPr>
          <a:xfrm>
            <a:off x="5076056" y="5949280"/>
            <a:ext cx="3888432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ixaDeTexto 25"/>
          <p:cNvSpPr txBox="1"/>
          <p:nvPr/>
        </p:nvSpPr>
        <p:spPr>
          <a:xfrm>
            <a:off x="8064896" y="6165304"/>
            <a:ext cx="9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Posição</a:t>
            </a:r>
            <a:endParaRPr lang="pt-BR"/>
          </a:p>
        </p:txBody>
      </p:sp>
      <p:sp>
        <p:nvSpPr>
          <p:cNvPr id="27" name="CaixaDeTexto 26"/>
          <p:cNvSpPr txBox="1"/>
          <p:nvPr/>
        </p:nvSpPr>
        <p:spPr>
          <a:xfrm>
            <a:off x="4574944" y="764704"/>
            <a:ext cx="129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Amplitude (</a:t>
            </a:r>
            <a:r>
              <a:rPr lang="pt-BR" dirty="0" err="1" smtClean="0"/>
              <a:t>nT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28" name="Forma livre 27"/>
          <p:cNvSpPr/>
          <p:nvPr/>
        </p:nvSpPr>
        <p:spPr>
          <a:xfrm rot="-600000" flipH="1">
            <a:off x="5279550" y="1522693"/>
            <a:ext cx="3468914" cy="682171"/>
          </a:xfrm>
          <a:custGeom>
            <a:avLst/>
            <a:gdLst>
              <a:gd name="connsiteX0" fmla="*/ 0 w 3468914"/>
              <a:gd name="connsiteY0" fmla="*/ 682171 h 682171"/>
              <a:gd name="connsiteX1" fmla="*/ 87085 w 3468914"/>
              <a:gd name="connsiteY1" fmla="*/ 653142 h 682171"/>
              <a:gd name="connsiteX2" fmla="*/ 232228 w 3468914"/>
              <a:gd name="connsiteY2" fmla="*/ 624114 h 682171"/>
              <a:gd name="connsiteX3" fmla="*/ 319314 w 3468914"/>
              <a:gd name="connsiteY3" fmla="*/ 595085 h 682171"/>
              <a:gd name="connsiteX4" fmla="*/ 362857 w 3468914"/>
              <a:gd name="connsiteY4" fmla="*/ 580571 h 682171"/>
              <a:gd name="connsiteX5" fmla="*/ 406400 w 3468914"/>
              <a:gd name="connsiteY5" fmla="*/ 566057 h 682171"/>
              <a:gd name="connsiteX6" fmla="*/ 449942 w 3468914"/>
              <a:gd name="connsiteY6" fmla="*/ 537028 h 682171"/>
              <a:gd name="connsiteX7" fmla="*/ 566057 w 3468914"/>
              <a:gd name="connsiteY7" fmla="*/ 508000 h 682171"/>
              <a:gd name="connsiteX8" fmla="*/ 1045028 w 3468914"/>
              <a:gd name="connsiteY8" fmla="*/ 464457 h 682171"/>
              <a:gd name="connsiteX9" fmla="*/ 1088571 w 3468914"/>
              <a:gd name="connsiteY9" fmla="*/ 449942 h 682171"/>
              <a:gd name="connsiteX10" fmla="*/ 1204685 w 3468914"/>
              <a:gd name="connsiteY10" fmla="*/ 435428 h 682171"/>
              <a:gd name="connsiteX11" fmla="*/ 1320800 w 3468914"/>
              <a:gd name="connsiteY11" fmla="*/ 406400 h 682171"/>
              <a:gd name="connsiteX12" fmla="*/ 1756228 w 3468914"/>
              <a:gd name="connsiteY12" fmla="*/ 391885 h 682171"/>
              <a:gd name="connsiteX13" fmla="*/ 1886857 w 3468914"/>
              <a:gd name="connsiteY13" fmla="*/ 377371 h 682171"/>
              <a:gd name="connsiteX14" fmla="*/ 1973942 w 3468914"/>
              <a:gd name="connsiteY14" fmla="*/ 348342 h 682171"/>
              <a:gd name="connsiteX15" fmla="*/ 2017485 w 3468914"/>
              <a:gd name="connsiteY15" fmla="*/ 333828 h 682171"/>
              <a:gd name="connsiteX16" fmla="*/ 2293257 w 3468914"/>
              <a:gd name="connsiteY16" fmla="*/ 290285 h 682171"/>
              <a:gd name="connsiteX17" fmla="*/ 2336800 w 3468914"/>
              <a:gd name="connsiteY17" fmla="*/ 261257 h 682171"/>
              <a:gd name="connsiteX18" fmla="*/ 2380342 w 3468914"/>
              <a:gd name="connsiteY18" fmla="*/ 246742 h 682171"/>
              <a:gd name="connsiteX19" fmla="*/ 2685142 w 3468914"/>
              <a:gd name="connsiteY19" fmla="*/ 232228 h 682171"/>
              <a:gd name="connsiteX20" fmla="*/ 2772228 w 3468914"/>
              <a:gd name="connsiteY20" fmla="*/ 203200 h 682171"/>
              <a:gd name="connsiteX21" fmla="*/ 2815771 w 3468914"/>
              <a:gd name="connsiteY21" fmla="*/ 188685 h 682171"/>
              <a:gd name="connsiteX22" fmla="*/ 2873828 w 3468914"/>
              <a:gd name="connsiteY22" fmla="*/ 174171 h 682171"/>
              <a:gd name="connsiteX23" fmla="*/ 2960914 w 3468914"/>
              <a:gd name="connsiteY23" fmla="*/ 145142 h 682171"/>
              <a:gd name="connsiteX24" fmla="*/ 3062514 w 3468914"/>
              <a:gd name="connsiteY24" fmla="*/ 116114 h 682171"/>
              <a:gd name="connsiteX25" fmla="*/ 3106057 w 3468914"/>
              <a:gd name="connsiteY25" fmla="*/ 87085 h 682171"/>
              <a:gd name="connsiteX26" fmla="*/ 3381828 w 3468914"/>
              <a:gd name="connsiteY26" fmla="*/ 43542 h 682171"/>
              <a:gd name="connsiteX27" fmla="*/ 3425371 w 3468914"/>
              <a:gd name="connsiteY27" fmla="*/ 14514 h 682171"/>
              <a:gd name="connsiteX28" fmla="*/ 3468914 w 3468914"/>
              <a:gd name="connsiteY28" fmla="*/ 0 h 682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468914" h="682171">
                <a:moveTo>
                  <a:pt x="0" y="682171"/>
                </a:moveTo>
                <a:cubicBezTo>
                  <a:pt x="29028" y="672495"/>
                  <a:pt x="57400" y="660563"/>
                  <a:pt x="87085" y="653142"/>
                </a:cubicBezTo>
                <a:cubicBezTo>
                  <a:pt x="244013" y="613910"/>
                  <a:pt x="111617" y="660297"/>
                  <a:pt x="232228" y="624114"/>
                </a:cubicBezTo>
                <a:cubicBezTo>
                  <a:pt x="261536" y="615321"/>
                  <a:pt x="290285" y="604761"/>
                  <a:pt x="319314" y="595085"/>
                </a:cubicBezTo>
                <a:lnTo>
                  <a:pt x="362857" y="580571"/>
                </a:lnTo>
                <a:lnTo>
                  <a:pt x="406400" y="566057"/>
                </a:lnTo>
                <a:cubicBezTo>
                  <a:pt x="420914" y="556381"/>
                  <a:pt x="434340" y="544829"/>
                  <a:pt x="449942" y="537028"/>
                </a:cubicBezTo>
                <a:cubicBezTo>
                  <a:pt x="479695" y="522152"/>
                  <a:pt x="538457" y="513520"/>
                  <a:pt x="566057" y="508000"/>
                </a:cubicBezTo>
                <a:cubicBezTo>
                  <a:pt x="732881" y="396783"/>
                  <a:pt x="571786" y="493139"/>
                  <a:pt x="1045028" y="464457"/>
                </a:cubicBezTo>
                <a:cubicBezTo>
                  <a:pt x="1060299" y="463531"/>
                  <a:pt x="1073518" y="452679"/>
                  <a:pt x="1088571" y="449942"/>
                </a:cubicBezTo>
                <a:cubicBezTo>
                  <a:pt x="1126948" y="442964"/>
                  <a:pt x="1166347" y="442616"/>
                  <a:pt x="1204685" y="435428"/>
                </a:cubicBezTo>
                <a:cubicBezTo>
                  <a:pt x="1243898" y="428076"/>
                  <a:pt x="1280926" y="407729"/>
                  <a:pt x="1320800" y="406400"/>
                </a:cubicBezTo>
                <a:lnTo>
                  <a:pt x="1756228" y="391885"/>
                </a:lnTo>
                <a:cubicBezTo>
                  <a:pt x="1799771" y="387047"/>
                  <a:pt x="1843897" y="385963"/>
                  <a:pt x="1886857" y="377371"/>
                </a:cubicBezTo>
                <a:cubicBezTo>
                  <a:pt x="1916861" y="371370"/>
                  <a:pt x="1944914" y="358018"/>
                  <a:pt x="1973942" y="348342"/>
                </a:cubicBezTo>
                <a:cubicBezTo>
                  <a:pt x="1988456" y="343504"/>
                  <a:pt x="2002394" y="336343"/>
                  <a:pt x="2017485" y="333828"/>
                </a:cubicBezTo>
                <a:cubicBezTo>
                  <a:pt x="2225402" y="299176"/>
                  <a:pt x="2133390" y="313124"/>
                  <a:pt x="2293257" y="290285"/>
                </a:cubicBezTo>
                <a:cubicBezTo>
                  <a:pt x="2307771" y="280609"/>
                  <a:pt x="2321198" y="269058"/>
                  <a:pt x="2336800" y="261257"/>
                </a:cubicBezTo>
                <a:cubicBezTo>
                  <a:pt x="2350484" y="254415"/>
                  <a:pt x="2365096" y="248013"/>
                  <a:pt x="2380342" y="246742"/>
                </a:cubicBezTo>
                <a:cubicBezTo>
                  <a:pt x="2481706" y="238295"/>
                  <a:pt x="2583542" y="237066"/>
                  <a:pt x="2685142" y="232228"/>
                </a:cubicBezTo>
                <a:lnTo>
                  <a:pt x="2772228" y="203200"/>
                </a:lnTo>
                <a:cubicBezTo>
                  <a:pt x="2786742" y="198362"/>
                  <a:pt x="2800928" y="192396"/>
                  <a:pt x="2815771" y="188685"/>
                </a:cubicBezTo>
                <a:cubicBezTo>
                  <a:pt x="2835123" y="183847"/>
                  <a:pt x="2854721" y="179903"/>
                  <a:pt x="2873828" y="174171"/>
                </a:cubicBezTo>
                <a:cubicBezTo>
                  <a:pt x="2903136" y="165378"/>
                  <a:pt x="2931229" y="152563"/>
                  <a:pt x="2960914" y="145142"/>
                </a:cubicBezTo>
                <a:cubicBezTo>
                  <a:pt x="3033814" y="126917"/>
                  <a:pt x="3000047" y="136936"/>
                  <a:pt x="3062514" y="116114"/>
                </a:cubicBezTo>
                <a:cubicBezTo>
                  <a:pt x="3077028" y="106438"/>
                  <a:pt x="3089663" y="93046"/>
                  <a:pt x="3106057" y="87085"/>
                </a:cubicBezTo>
                <a:cubicBezTo>
                  <a:pt x="3204028" y="51459"/>
                  <a:pt x="3276181" y="53147"/>
                  <a:pt x="3381828" y="43542"/>
                </a:cubicBezTo>
                <a:cubicBezTo>
                  <a:pt x="3396342" y="33866"/>
                  <a:pt x="3409769" y="22315"/>
                  <a:pt x="3425371" y="14514"/>
                </a:cubicBezTo>
                <a:cubicBezTo>
                  <a:pt x="3439055" y="7672"/>
                  <a:pt x="3468914" y="0"/>
                  <a:pt x="3468914" y="0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7" name="Forma livre 36"/>
          <p:cNvSpPr/>
          <p:nvPr/>
        </p:nvSpPr>
        <p:spPr>
          <a:xfrm rot="19769128">
            <a:off x="1916280" y="3483342"/>
            <a:ext cx="871122" cy="555022"/>
          </a:xfrm>
          <a:custGeom>
            <a:avLst/>
            <a:gdLst>
              <a:gd name="connsiteX0" fmla="*/ 63624 w 1257693"/>
              <a:gd name="connsiteY0" fmla="*/ 29029 h 464457"/>
              <a:gd name="connsiteX1" fmla="*/ 63624 w 1257693"/>
              <a:gd name="connsiteY1" fmla="*/ 29029 h 464457"/>
              <a:gd name="connsiteX2" fmla="*/ 281338 w 1257693"/>
              <a:gd name="connsiteY2" fmla="*/ 14515 h 464457"/>
              <a:gd name="connsiteX3" fmla="*/ 324881 w 1257693"/>
              <a:gd name="connsiteY3" fmla="*/ 0 h 464457"/>
              <a:gd name="connsiteX4" fmla="*/ 673224 w 1257693"/>
              <a:gd name="connsiteY4" fmla="*/ 14515 h 464457"/>
              <a:gd name="connsiteX5" fmla="*/ 803852 w 1257693"/>
              <a:gd name="connsiteY5" fmla="*/ 58057 h 464457"/>
              <a:gd name="connsiteX6" fmla="*/ 847395 w 1257693"/>
              <a:gd name="connsiteY6" fmla="*/ 72572 h 464457"/>
              <a:gd name="connsiteX7" fmla="*/ 948995 w 1257693"/>
              <a:gd name="connsiteY7" fmla="*/ 87086 h 464457"/>
              <a:gd name="connsiteX8" fmla="*/ 1036081 w 1257693"/>
              <a:gd name="connsiteY8" fmla="*/ 116115 h 464457"/>
              <a:gd name="connsiteX9" fmla="*/ 1137681 w 1257693"/>
              <a:gd name="connsiteY9" fmla="*/ 159657 h 464457"/>
              <a:gd name="connsiteX10" fmla="*/ 1195738 w 1257693"/>
              <a:gd name="connsiteY10" fmla="*/ 188686 h 464457"/>
              <a:gd name="connsiteX11" fmla="*/ 1239281 w 1257693"/>
              <a:gd name="connsiteY11" fmla="*/ 203200 h 464457"/>
              <a:gd name="connsiteX12" fmla="*/ 1181224 w 1257693"/>
              <a:gd name="connsiteY12" fmla="*/ 391886 h 464457"/>
              <a:gd name="connsiteX13" fmla="*/ 1137681 w 1257693"/>
              <a:gd name="connsiteY13" fmla="*/ 435429 h 464457"/>
              <a:gd name="connsiteX14" fmla="*/ 1021566 w 1257693"/>
              <a:gd name="connsiteY14" fmla="*/ 464457 h 464457"/>
              <a:gd name="connsiteX15" fmla="*/ 513566 w 1257693"/>
              <a:gd name="connsiteY15" fmla="*/ 449943 h 464457"/>
              <a:gd name="connsiteX16" fmla="*/ 295852 w 1257693"/>
              <a:gd name="connsiteY16" fmla="*/ 420915 h 464457"/>
              <a:gd name="connsiteX17" fmla="*/ 179738 w 1257693"/>
              <a:gd name="connsiteY17" fmla="*/ 406400 h 464457"/>
              <a:gd name="connsiteX18" fmla="*/ 92652 w 1257693"/>
              <a:gd name="connsiteY18" fmla="*/ 391886 h 464457"/>
              <a:gd name="connsiteX19" fmla="*/ 63624 w 1257693"/>
              <a:gd name="connsiteY19" fmla="*/ 348343 h 464457"/>
              <a:gd name="connsiteX20" fmla="*/ 49109 w 1257693"/>
              <a:gd name="connsiteY20" fmla="*/ 304800 h 464457"/>
              <a:gd name="connsiteX21" fmla="*/ 5566 w 1257693"/>
              <a:gd name="connsiteY21" fmla="*/ 145143 h 464457"/>
              <a:gd name="connsiteX22" fmla="*/ 20081 w 1257693"/>
              <a:gd name="connsiteY22" fmla="*/ 72572 h 464457"/>
              <a:gd name="connsiteX23" fmla="*/ 63624 w 1257693"/>
              <a:gd name="connsiteY23" fmla="*/ 29029 h 464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57693" h="464457">
                <a:moveTo>
                  <a:pt x="63624" y="29029"/>
                </a:moveTo>
                <a:lnTo>
                  <a:pt x="63624" y="29029"/>
                </a:lnTo>
                <a:cubicBezTo>
                  <a:pt x="136195" y="24191"/>
                  <a:pt x="209050" y="22547"/>
                  <a:pt x="281338" y="14515"/>
                </a:cubicBezTo>
                <a:cubicBezTo>
                  <a:pt x="296544" y="12825"/>
                  <a:pt x="309581" y="0"/>
                  <a:pt x="324881" y="0"/>
                </a:cubicBezTo>
                <a:cubicBezTo>
                  <a:pt x="441096" y="0"/>
                  <a:pt x="557110" y="9677"/>
                  <a:pt x="673224" y="14515"/>
                </a:cubicBezTo>
                <a:lnTo>
                  <a:pt x="803852" y="58057"/>
                </a:lnTo>
                <a:cubicBezTo>
                  <a:pt x="818366" y="62895"/>
                  <a:pt x="832249" y="70408"/>
                  <a:pt x="847395" y="72572"/>
                </a:cubicBezTo>
                <a:lnTo>
                  <a:pt x="948995" y="87086"/>
                </a:lnTo>
                <a:cubicBezTo>
                  <a:pt x="978024" y="96762"/>
                  <a:pt x="1010621" y="99142"/>
                  <a:pt x="1036081" y="116115"/>
                </a:cubicBezTo>
                <a:cubicBezTo>
                  <a:pt x="1096222" y="156208"/>
                  <a:pt x="1062701" y="140912"/>
                  <a:pt x="1137681" y="159657"/>
                </a:cubicBezTo>
                <a:cubicBezTo>
                  <a:pt x="1157033" y="169333"/>
                  <a:pt x="1175851" y="180163"/>
                  <a:pt x="1195738" y="188686"/>
                </a:cubicBezTo>
                <a:cubicBezTo>
                  <a:pt x="1209800" y="194713"/>
                  <a:pt x="1236281" y="188198"/>
                  <a:pt x="1239281" y="203200"/>
                </a:cubicBezTo>
                <a:cubicBezTo>
                  <a:pt x="1257693" y="295260"/>
                  <a:pt x="1231397" y="333351"/>
                  <a:pt x="1181224" y="391886"/>
                </a:cubicBezTo>
                <a:cubicBezTo>
                  <a:pt x="1167866" y="407471"/>
                  <a:pt x="1154760" y="424043"/>
                  <a:pt x="1137681" y="435429"/>
                </a:cubicBezTo>
                <a:cubicBezTo>
                  <a:pt x="1118554" y="448180"/>
                  <a:pt x="1032033" y="462364"/>
                  <a:pt x="1021566" y="464457"/>
                </a:cubicBezTo>
                <a:lnTo>
                  <a:pt x="513566" y="449943"/>
                </a:lnTo>
                <a:cubicBezTo>
                  <a:pt x="204024" y="436485"/>
                  <a:pt x="454287" y="447321"/>
                  <a:pt x="295852" y="420915"/>
                </a:cubicBezTo>
                <a:cubicBezTo>
                  <a:pt x="257377" y="414502"/>
                  <a:pt x="218352" y="411916"/>
                  <a:pt x="179738" y="406400"/>
                </a:cubicBezTo>
                <a:cubicBezTo>
                  <a:pt x="150605" y="402238"/>
                  <a:pt x="121681" y="396724"/>
                  <a:pt x="92652" y="391886"/>
                </a:cubicBezTo>
                <a:cubicBezTo>
                  <a:pt x="82976" y="377372"/>
                  <a:pt x="71425" y="363945"/>
                  <a:pt x="63624" y="348343"/>
                </a:cubicBezTo>
                <a:cubicBezTo>
                  <a:pt x="56782" y="334659"/>
                  <a:pt x="53135" y="319560"/>
                  <a:pt x="49109" y="304800"/>
                </a:cubicBezTo>
                <a:cubicBezTo>
                  <a:pt x="0" y="124734"/>
                  <a:pt x="38976" y="245367"/>
                  <a:pt x="5566" y="145143"/>
                </a:cubicBezTo>
                <a:cubicBezTo>
                  <a:pt x="10404" y="120953"/>
                  <a:pt x="6397" y="93098"/>
                  <a:pt x="20081" y="72572"/>
                </a:cubicBezTo>
                <a:cubicBezTo>
                  <a:pt x="28568" y="59842"/>
                  <a:pt x="56367" y="36286"/>
                  <a:pt x="63624" y="29029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Seta para baixo 30"/>
          <p:cNvSpPr/>
          <p:nvPr/>
        </p:nvSpPr>
        <p:spPr>
          <a:xfrm rot="1200000">
            <a:off x="2191121" y="3606662"/>
            <a:ext cx="288032" cy="3600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/>
              <p:cNvSpPr txBox="1"/>
              <p:nvPr/>
            </p:nvSpPr>
            <p:spPr>
              <a:xfrm>
                <a:off x="1276571" y="5173561"/>
                <a:ext cx="2143301" cy="12077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 smtClean="0"/>
                  <a:t>Considere que o corpo esteja magnetizado na mesma direção de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b="1" i="1">
                            <a:latin typeface="Cambria Math"/>
                          </a:rPr>
                        </m:ctrlPr>
                      </m:accPr>
                      <m:e>
                        <m:r>
                          <a:rPr lang="pt-BR" b="1">
                            <a:latin typeface="Cambria Math"/>
                          </a:rPr>
                          <m:t>𝐅</m:t>
                        </m:r>
                      </m:e>
                    </m:acc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9" name="CaixaDeTexto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6571" y="5173561"/>
                <a:ext cx="2143301" cy="1207767"/>
              </a:xfrm>
              <a:prstGeom prst="rect">
                <a:avLst/>
              </a:prstGeom>
              <a:blipFill rotWithShape="1">
                <a:blip r:embed="rId3"/>
                <a:stretch>
                  <a:fillRect l="-852" t="-2525" r="-10795" b="-757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Conector de seta reta 39"/>
          <p:cNvCxnSpPr/>
          <p:nvPr/>
        </p:nvCxnSpPr>
        <p:spPr>
          <a:xfrm rot="1200000" flipH="1">
            <a:off x="559339" y="315124"/>
            <a:ext cx="0" cy="18000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Seta para baixo 40"/>
          <p:cNvSpPr/>
          <p:nvPr/>
        </p:nvSpPr>
        <p:spPr>
          <a:xfrm rot="1200000">
            <a:off x="691029" y="381061"/>
            <a:ext cx="180000" cy="4680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Elipse 41"/>
          <p:cNvSpPr/>
          <p:nvPr/>
        </p:nvSpPr>
        <p:spPr>
          <a:xfrm>
            <a:off x="837109" y="331515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3" name="Conector de seta reta 42"/>
          <p:cNvCxnSpPr/>
          <p:nvPr/>
        </p:nvCxnSpPr>
        <p:spPr>
          <a:xfrm>
            <a:off x="3341394" y="657433"/>
            <a:ext cx="433778" cy="971367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Seta para baixo 43"/>
          <p:cNvSpPr/>
          <p:nvPr/>
        </p:nvSpPr>
        <p:spPr>
          <a:xfrm rot="-1440000">
            <a:off x="3365750" y="669093"/>
            <a:ext cx="180000" cy="468000"/>
          </a:xfrm>
          <a:prstGeom prst="downArrow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Elipse 44"/>
          <p:cNvSpPr/>
          <p:nvPr/>
        </p:nvSpPr>
        <p:spPr>
          <a:xfrm>
            <a:off x="3311346" y="619547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ixaDeTexto 37"/>
              <p:cNvSpPr txBox="1"/>
              <p:nvPr/>
            </p:nvSpPr>
            <p:spPr>
              <a:xfrm>
                <a:off x="3131840" y="149149"/>
                <a:ext cx="1549591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b="1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latin typeface="Cambria Math"/>
                                </a:rPr>
                                <m:t>𝐁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38" name="CaixaDeTexto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149149"/>
                <a:ext cx="1549591" cy="471539"/>
              </a:xfrm>
              <a:prstGeom prst="rect">
                <a:avLst/>
              </a:prstGeom>
              <a:blipFill rotWithShape="1">
                <a:blip r:embed="rId4"/>
                <a:stretch>
                  <a:fillRect t="-5128" r="-22835" b="-128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tângulo 1"/>
          <p:cNvSpPr/>
          <p:nvPr/>
        </p:nvSpPr>
        <p:spPr>
          <a:xfrm>
            <a:off x="-69623" y="3284984"/>
            <a:ext cx="4703429" cy="1065017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Elipse 28"/>
          <p:cNvSpPr/>
          <p:nvPr/>
        </p:nvSpPr>
        <p:spPr>
          <a:xfrm rot="1200000">
            <a:off x="2339752" y="2794934"/>
            <a:ext cx="720080" cy="216024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Elipse 29"/>
          <p:cNvSpPr/>
          <p:nvPr/>
        </p:nvSpPr>
        <p:spPr>
          <a:xfrm rot="1200000">
            <a:off x="1664836" y="2550898"/>
            <a:ext cx="720080" cy="216024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2" name="Grupo 11"/>
          <p:cNvGrpSpPr/>
          <p:nvPr/>
        </p:nvGrpSpPr>
        <p:grpSpPr>
          <a:xfrm>
            <a:off x="3131840" y="3429000"/>
            <a:ext cx="1804175" cy="1512168"/>
            <a:chOff x="3131840" y="3429000"/>
            <a:chExt cx="1804175" cy="1512168"/>
          </a:xfrm>
        </p:grpSpPr>
        <p:cxnSp>
          <p:nvCxnSpPr>
            <p:cNvPr id="13" name="Conector de seta reta 12"/>
            <p:cNvCxnSpPr/>
            <p:nvPr/>
          </p:nvCxnSpPr>
          <p:spPr>
            <a:xfrm>
              <a:off x="4355976" y="3690300"/>
              <a:ext cx="0" cy="11788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de seta reta 13"/>
            <p:cNvCxnSpPr/>
            <p:nvPr/>
          </p:nvCxnSpPr>
          <p:spPr>
            <a:xfrm rot="5400000">
              <a:off x="3775172" y="3118976"/>
              <a:ext cx="0" cy="11788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CaixaDeTexto 14"/>
                <p:cNvSpPr txBox="1"/>
                <p:nvPr/>
              </p:nvSpPr>
              <p:spPr>
                <a:xfrm>
                  <a:off x="4380092" y="4479503"/>
                  <a:ext cx="40793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𝑧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15" name="CaixaDeTexto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0092" y="4479503"/>
                  <a:ext cx="407932" cy="461665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CaixaDeTexto 15"/>
                <p:cNvSpPr txBox="1"/>
                <p:nvPr/>
              </p:nvSpPr>
              <p:spPr>
                <a:xfrm>
                  <a:off x="3131840" y="3687415"/>
                  <a:ext cx="42639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𝑥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16" name="CaixaDeTexto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31840" y="3687415"/>
                  <a:ext cx="426399" cy="461665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Fluxograma: Somador 16"/>
            <p:cNvSpPr/>
            <p:nvPr/>
          </p:nvSpPr>
          <p:spPr>
            <a:xfrm>
              <a:off x="4249012" y="3596455"/>
              <a:ext cx="213199" cy="216024"/>
            </a:xfrm>
            <a:prstGeom prst="flowChartSummingJuncti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CaixaDeTexto 17"/>
                <p:cNvSpPr txBox="1"/>
                <p:nvPr/>
              </p:nvSpPr>
              <p:spPr>
                <a:xfrm>
                  <a:off x="4505641" y="3429000"/>
                  <a:ext cx="43037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𝑦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18" name="CaixaDeTexto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05641" y="3429000"/>
                  <a:ext cx="430374" cy="461665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b="-9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1" name="Conector reto 20"/>
          <p:cNvCxnSpPr/>
          <p:nvPr/>
        </p:nvCxnSpPr>
        <p:spPr>
          <a:xfrm>
            <a:off x="-19050" y="4221088"/>
            <a:ext cx="457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/>
          <p:cNvCxnSpPr/>
          <p:nvPr/>
        </p:nvCxnSpPr>
        <p:spPr>
          <a:xfrm>
            <a:off x="-21998" y="3414486"/>
            <a:ext cx="457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Seta para baixo 45"/>
          <p:cNvSpPr/>
          <p:nvPr/>
        </p:nvSpPr>
        <p:spPr>
          <a:xfrm rot="1200000">
            <a:off x="1446599" y="3377854"/>
            <a:ext cx="180000" cy="4680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Seta para baixo 46"/>
          <p:cNvSpPr/>
          <p:nvPr/>
        </p:nvSpPr>
        <p:spPr>
          <a:xfrm rot="1200000">
            <a:off x="2157154" y="3376378"/>
            <a:ext cx="180000" cy="4680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Seta para baixo 47"/>
          <p:cNvSpPr/>
          <p:nvPr/>
        </p:nvSpPr>
        <p:spPr>
          <a:xfrm rot="1200000">
            <a:off x="2939717" y="3387379"/>
            <a:ext cx="180000" cy="4680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Seta para baixo 33"/>
          <p:cNvSpPr/>
          <p:nvPr/>
        </p:nvSpPr>
        <p:spPr>
          <a:xfrm rot="1260000" flipH="1" flipV="1">
            <a:off x="1725106" y="2944330"/>
            <a:ext cx="180000" cy="468000"/>
          </a:xfrm>
          <a:prstGeom prst="downArrow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Seta para baixo 34"/>
          <p:cNvSpPr/>
          <p:nvPr/>
        </p:nvSpPr>
        <p:spPr>
          <a:xfrm rot="12000000" flipH="1" flipV="1">
            <a:off x="2313775" y="3383187"/>
            <a:ext cx="180000" cy="468000"/>
          </a:xfrm>
          <a:prstGeom prst="downArrow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Seta para baixo 35"/>
          <p:cNvSpPr/>
          <p:nvPr/>
        </p:nvSpPr>
        <p:spPr>
          <a:xfrm rot="240000" flipH="1" flipV="1">
            <a:off x="3136691" y="2941614"/>
            <a:ext cx="180000" cy="468000"/>
          </a:xfrm>
          <a:prstGeom prst="downArrow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CaixaDeTexto 48"/>
          <p:cNvSpPr txBox="1"/>
          <p:nvPr/>
        </p:nvSpPr>
        <p:spPr>
          <a:xfrm>
            <a:off x="659963" y="812816"/>
            <a:ext cx="1463765" cy="268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principal</a:t>
            </a:r>
            <a:endParaRPr lang="pt-BR" sz="1400" dirty="0"/>
          </a:p>
        </p:txBody>
      </p:sp>
      <p:sp>
        <p:nvSpPr>
          <p:cNvPr id="50" name="CaixaDeTexto 49"/>
          <p:cNvSpPr txBox="1"/>
          <p:nvPr/>
        </p:nvSpPr>
        <p:spPr>
          <a:xfrm>
            <a:off x="3053358" y="-26897"/>
            <a:ext cx="14637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</a:t>
            </a:r>
            <a:r>
              <a:rPr lang="pt-BR" sz="1400" dirty="0" err="1" smtClean="0"/>
              <a:t>crustal</a:t>
            </a:r>
            <a:endParaRPr lang="pt-B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CaixaDeTexto 51"/>
              <p:cNvSpPr txBox="1"/>
              <p:nvPr/>
            </p:nvSpPr>
            <p:spPr>
              <a:xfrm>
                <a:off x="4788024" y="1599183"/>
                <a:ext cx="45320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𝐹</m:t>
                      </m:r>
                    </m:oMath>
                  </m:oMathPara>
                </a14:m>
                <a:endParaRPr lang="pt-BR" sz="12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2" name="CaixaDeTexto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024" y="1599183"/>
                <a:ext cx="453201" cy="461665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CaixaDeTexto 50"/>
              <p:cNvSpPr txBox="1"/>
              <p:nvPr/>
            </p:nvSpPr>
            <p:spPr>
              <a:xfrm>
                <a:off x="1518745" y="172682"/>
                <a:ext cx="12389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i="1" smtClean="0">
                          <a:latin typeface="Cambria Math"/>
                          <a:ea typeface="Cambria Math"/>
                        </a:rPr>
                        <m:t>≫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51" name="CaixaDeTexto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8745" y="172682"/>
                <a:ext cx="1238994" cy="461665"/>
              </a:xfrm>
              <a:prstGeom prst="rect">
                <a:avLst/>
              </a:prstGeom>
              <a:blipFill rotWithShape="1">
                <a:blip r:embed="rId9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3444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0" y="3414486"/>
            <a:ext cx="4550002" cy="806602"/>
          </a:xfrm>
          <a:prstGeom prst="rect">
            <a:avLst/>
          </a:prstGeom>
          <a:solidFill>
            <a:srgbClr val="00B3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0" name="Grupo 19"/>
          <p:cNvGrpSpPr/>
          <p:nvPr/>
        </p:nvGrpSpPr>
        <p:grpSpPr>
          <a:xfrm>
            <a:off x="107504" y="2591636"/>
            <a:ext cx="864096" cy="621340"/>
            <a:chOff x="251520" y="1619508"/>
            <a:chExt cx="864096" cy="621340"/>
          </a:xfrm>
        </p:grpSpPr>
        <p:sp>
          <p:nvSpPr>
            <p:cNvPr id="23" name="Seta para a direita 22"/>
            <p:cNvSpPr/>
            <p:nvPr/>
          </p:nvSpPr>
          <p:spPr>
            <a:xfrm flipH="1">
              <a:off x="251568" y="2060848"/>
              <a:ext cx="864000" cy="18000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3" name="CaixaDeTexto 32"/>
            <p:cNvSpPr txBox="1"/>
            <p:nvPr/>
          </p:nvSpPr>
          <p:spPr>
            <a:xfrm>
              <a:off x="251520" y="1619508"/>
              <a:ext cx="864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Norte</a:t>
              </a:r>
              <a:endParaRPr lang="pt-BR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/>
              <p:cNvSpPr txBox="1"/>
              <p:nvPr/>
            </p:nvSpPr>
            <p:spPr>
              <a:xfrm>
                <a:off x="683568" y="1023119"/>
                <a:ext cx="1370888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acc>
                        <m:accPr>
                          <m:chr m:val="̂"/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𝐅</m:t>
                          </m:r>
                        </m:e>
                      </m:acc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1023119"/>
                <a:ext cx="1370888" cy="471539"/>
              </a:xfrm>
              <a:prstGeom prst="rect">
                <a:avLst/>
              </a:prstGeom>
              <a:blipFill rotWithShape="1">
                <a:blip r:embed="rId2"/>
                <a:stretch>
                  <a:fillRect t="-5195" r="-23556" b="-25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Conector de seta reta 23"/>
          <p:cNvCxnSpPr/>
          <p:nvPr/>
        </p:nvCxnSpPr>
        <p:spPr>
          <a:xfrm flipV="1">
            <a:off x="5220072" y="1484784"/>
            <a:ext cx="0" cy="511256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/>
          <p:cNvCxnSpPr/>
          <p:nvPr/>
        </p:nvCxnSpPr>
        <p:spPr>
          <a:xfrm>
            <a:off x="5076056" y="5949280"/>
            <a:ext cx="3888432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ixaDeTexto 25"/>
          <p:cNvSpPr txBox="1"/>
          <p:nvPr/>
        </p:nvSpPr>
        <p:spPr>
          <a:xfrm>
            <a:off x="8064896" y="6165304"/>
            <a:ext cx="9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Posição</a:t>
            </a:r>
            <a:endParaRPr lang="pt-BR"/>
          </a:p>
        </p:txBody>
      </p:sp>
      <p:sp>
        <p:nvSpPr>
          <p:cNvPr id="27" name="CaixaDeTexto 26"/>
          <p:cNvSpPr txBox="1"/>
          <p:nvPr/>
        </p:nvSpPr>
        <p:spPr>
          <a:xfrm>
            <a:off x="4574944" y="764704"/>
            <a:ext cx="129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Amplitude (</a:t>
            </a:r>
            <a:r>
              <a:rPr lang="pt-BR" dirty="0" err="1" smtClean="0"/>
              <a:t>nT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28" name="Forma livre 27"/>
          <p:cNvSpPr/>
          <p:nvPr/>
        </p:nvSpPr>
        <p:spPr>
          <a:xfrm rot="-600000" flipH="1">
            <a:off x="5279550" y="1522693"/>
            <a:ext cx="3468914" cy="682171"/>
          </a:xfrm>
          <a:custGeom>
            <a:avLst/>
            <a:gdLst>
              <a:gd name="connsiteX0" fmla="*/ 0 w 3468914"/>
              <a:gd name="connsiteY0" fmla="*/ 682171 h 682171"/>
              <a:gd name="connsiteX1" fmla="*/ 87085 w 3468914"/>
              <a:gd name="connsiteY1" fmla="*/ 653142 h 682171"/>
              <a:gd name="connsiteX2" fmla="*/ 232228 w 3468914"/>
              <a:gd name="connsiteY2" fmla="*/ 624114 h 682171"/>
              <a:gd name="connsiteX3" fmla="*/ 319314 w 3468914"/>
              <a:gd name="connsiteY3" fmla="*/ 595085 h 682171"/>
              <a:gd name="connsiteX4" fmla="*/ 362857 w 3468914"/>
              <a:gd name="connsiteY4" fmla="*/ 580571 h 682171"/>
              <a:gd name="connsiteX5" fmla="*/ 406400 w 3468914"/>
              <a:gd name="connsiteY5" fmla="*/ 566057 h 682171"/>
              <a:gd name="connsiteX6" fmla="*/ 449942 w 3468914"/>
              <a:gd name="connsiteY6" fmla="*/ 537028 h 682171"/>
              <a:gd name="connsiteX7" fmla="*/ 566057 w 3468914"/>
              <a:gd name="connsiteY7" fmla="*/ 508000 h 682171"/>
              <a:gd name="connsiteX8" fmla="*/ 1045028 w 3468914"/>
              <a:gd name="connsiteY8" fmla="*/ 464457 h 682171"/>
              <a:gd name="connsiteX9" fmla="*/ 1088571 w 3468914"/>
              <a:gd name="connsiteY9" fmla="*/ 449942 h 682171"/>
              <a:gd name="connsiteX10" fmla="*/ 1204685 w 3468914"/>
              <a:gd name="connsiteY10" fmla="*/ 435428 h 682171"/>
              <a:gd name="connsiteX11" fmla="*/ 1320800 w 3468914"/>
              <a:gd name="connsiteY11" fmla="*/ 406400 h 682171"/>
              <a:gd name="connsiteX12" fmla="*/ 1756228 w 3468914"/>
              <a:gd name="connsiteY12" fmla="*/ 391885 h 682171"/>
              <a:gd name="connsiteX13" fmla="*/ 1886857 w 3468914"/>
              <a:gd name="connsiteY13" fmla="*/ 377371 h 682171"/>
              <a:gd name="connsiteX14" fmla="*/ 1973942 w 3468914"/>
              <a:gd name="connsiteY14" fmla="*/ 348342 h 682171"/>
              <a:gd name="connsiteX15" fmla="*/ 2017485 w 3468914"/>
              <a:gd name="connsiteY15" fmla="*/ 333828 h 682171"/>
              <a:gd name="connsiteX16" fmla="*/ 2293257 w 3468914"/>
              <a:gd name="connsiteY16" fmla="*/ 290285 h 682171"/>
              <a:gd name="connsiteX17" fmla="*/ 2336800 w 3468914"/>
              <a:gd name="connsiteY17" fmla="*/ 261257 h 682171"/>
              <a:gd name="connsiteX18" fmla="*/ 2380342 w 3468914"/>
              <a:gd name="connsiteY18" fmla="*/ 246742 h 682171"/>
              <a:gd name="connsiteX19" fmla="*/ 2685142 w 3468914"/>
              <a:gd name="connsiteY19" fmla="*/ 232228 h 682171"/>
              <a:gd name="connsiteX20" fmla="*/ 2772228 w 3468914"/>
              <a:gd name="connsiteY20" fmla="*/ 203200 h 682171"/>
              <a:gd name="connsiteX21" fmla="*/ 2815771 w 3468914"/>
              <a:gd name="connsiteY21" fmla="*/ 188685 h 682171"/>
              <a:gd name="connsiteX22" fmla="*/ 2873828 w 3468914"/>
              <a:gd name="connsiteY22" fmla="*/ 174171 h 682171"/>
              <a:gd name="connsiteX23" fmla="*/ 2960914 w 3468914"/>
              <a:gd name="connsiteY23" fmla="*/ 145142 h 682171"/>
              <a:gd name="connsiteX24" fmla="*/ 3062514 w 3468914"/>
              <a:gd name="connsiteY24" fmla="*/ 116114 h 682171"/>
              <a:gd name="connsiteX25" fmla="*/ 3106057 w 3468914"/>
              <a:gd name="connsiteY25" fmla="*/ 87085 h 682171"/>
              <a:gd name="connsiteX26" fmla="*/ 3381828 w 3468914"/>
              <a:gd name="connsiteY26" fmla="*/ 43542 h 682171"/>
              <a:gd name="connsiteX27" fmla="*/ 3425371 w 3468914"/>
              <a:gd name="connsiteY27" fmla="*/ 14514 h 682171"/>
              <a:gd name="connsiteX28" fmla="*/ 3468914 w 3468914"/>
              <a:gd name="connsiteY28" fmla="*/ 0 h 682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468914" h="682171">
                <a:moveTo>
                  <a:pt x="0" y="682171"/>
                </a:moveTo>
                <a:cubicBezTo>
                  <a:pt x="29028" y="672495"/>
                  <a:pt x="57400" y="660563"/>
                  <a:pt x="87085" y="653142"/>
                </a:cubicBezTo>
                <a:cubicBezTo>
                  <a:pt x="244013" y="613910"/>
                  <a:pt x="111617" y="660297"/>
                  <a:pt x="232228" y="624114"/>
                </a:cubicBezTo>
                <a:cubicBezTo>
                  <a:pt x="261536" y="615321"/>
                  <a:pt x="290285" y="604761"/>
                  <a:pt x="319314" y="595085"/>
                </a:cubicBezTo>
                <a:lnTo>
                  <a:pt x="362857" y="580571"/>
                </a:lnTo>
                <a:lnTo>
                  <a:pt x="406400" y="566057"/>
                </a:lnTo>
                <a:cubicBezTo>
                  <a:pt x="420914" y="556381"/>
                  <a:pt x="434340" y="544829"/>
                  <a:pt x="449942" y="537028"/>
                </a:cubicBezTo>
                <a:cubicBezTo>
                  <a:pt x="479695" y="522152"/>
                  <a:pt x="538457" y="513520"/>
                  <a:pt x="566057" y="508000"/>
                </a:cubicBezTo>
                <a:cubicBezTo>
                  <a:pt x="732881" y="396783"/>
                  <a:pt x="571786" y="493139"/>
                  <a:pt x="1045028" y="464457"/>
                </a:cubicBezTo>
                <a:cubicBezTo>
                  <a:pt x="1060299" y="463531"/>
                  <a:pt x="1073518" y="452679"/>
                  <a:pt x="1088571" y="449942"/>
                </a:cubicBezTo>
                <a:cubicBezTo>
                  <a:pt x="1126948" y="442964"/>
                  <a:pt x="1166347" y="442616"/>
                  <a:pt x="1204685" y="435428"/>
                </a:cubicBezTo>
                <a:cubicBezTo>
                  <a:pt x="1243898" y="428076"/>
                  <a:pt x="1280926" y="407729"/>
                  <a:pt x="1320800" y="406400"/>
                </a:cubicBezTo>
                <a:lnTo>
                  <a:pt x="1756228" y="391885"/>
                </a:lnTo>
                <a:cubicBezTo>
                  <a:pt x="1799771" y="387047"/>
                  <a:pt x="1843897" y="385963"/>
                  <a:pt x="1886857" y="377371"/>
                </a:cubicBezTo>
                <a:cubicBezTo>
                  <a:pt x="1916861" y="371370"/>
                  <a:pt x="1944914" y="358018"/>
                  <a:pt x="1973942" y="348342"/>
                </a:cubicBezTo>
                <a:cubicBezTo>
                  <a:pt x="1988456" y="343504"/>
                  <a:pt x="2002394" y="336343"/>
                  <a:pt x="2017485" y="333828"/>
                </a:cubicBezTo>
                <a:cubicBezTo>
                  <a:pt x="2225402" y="299176"/>
                  <a:pt x="2133390" y="313124"/>
                  <a:pt x="2293257" y="290285"/>
                </a:cubicBezTo>
                <a:cubicBezTo>
                  <a:pt x="2307771" y="280609"/>
                  <a:pt x="2321198" y="269058"/>
                  <a:pt x="2336800" y="261257"/>
                </a:cubicBezTo>
                <a:cubicBezTo>
                  <a:pt x="2350484" y="254415"/>
                  <a:pt x="2365096" y="248013"/>
                  <a:pt x="2380342" y="246742"/>
                </a:cubicBezTo>
                <a:cubicBezTo>
                  <a:pt x="2481706" y="238295"/>
                  <a:pt x="2583542" y="237066"/>
                  <a:pt x="2685142" y="232228"/>
                </a:cubicBezTo>
                <a:lnTo>
                  <a:pt x="2772228" y="203200"/>
                </a:lnTo>
                <a:cubicBezTo>
                  <a:pt x="2786742" y="198362"/>
                  <a:pt x="2800928" y="192396"/>
                  <a:pt x="2815771" y="188685"/>
                </a:cubicBezTo>
                <a:cubicBezTo>
                  <a:pt x="2835123" y="183847"/>
                  <a:pt x="2854721" y="179903"/>
                  <a:pt x="2873828" y="174171"/>
                </a:cubicBezTo>
                <a:cubicBezTo>
                  <a:pt x="2903136" y="165378"/>
                  <a:pt x="2931229" y="152563"/>
                  <a:pt x="2960914" y="145142"/>
                </a:cubicBezTo>
                <a:cubicBezTo>
                  <a:pt x="3033814" y="126917"/>
                  <a:pt x="3000047" y="136936"/>
                  <a:pt x="3062514" y="116114"/>
                </a:cubicBezTo>
                <a:cubicBezTo>
                  <a:pt x="3077028" y="106438"/>
                  <a:pt x="3089663" y="93046"/>
                  <a:pt x="3106057" y="87085"/>
                </a:cubicBezTo>
                <a:cubicBezTo>
                  <a:pt x="3204028" y="51459"/>
                  <a:pt x="3276181" y="53147"/>
                  <a:pt x="3381828" y="43542"/>
                </a:cubicBezTo>
                <a:cubicBezTo>
                  <a:pt x="3396342" y="33866"/>
                  <a:pt x="3409769" y="22315"/>
                  <a:pt x="3425371" y="14514"/>
                </a:cubicBezTo>
                <a:cubicBezTo>
                  <a:pt x="3439055" y="7672"/>
                  <a:pt x="3468914" y="0"/>
                  <a:pt x="3468914" y="0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7" name="Forma livre 36"/>
          <p:cNvSpPr/>
          <p:nvPr/>
        </p:nvSpPr>
        <p:spPr>
          <a:xfrm rot="19769128">
            <a:off x="1916280" y="3483342"/>
            <a:ext cx="871122" cy="555022"/>
          </a:xfrm>
          <a:custGeom>
            <a:avLst/>
            <a:gdLst>
              <a:gd name="connsiteX0" fmla="*/ 63624 w 1257693"/>
              <a:gd name="connsiteY0" fmla="*/ 29029 h 464457"/>
              <a:gd name="connsiteX1" fmla="*/ 63624 w 1257693"/>
              <a:gd name="connsiteY1" fmla="*/ 29029 h 464457"/>
              <a:gd name="connsiteX2" fmla="*/ 281338 w 1257693"/>
              <a:gd name="connsiteY2" fmla="*/ 14515 h 464457"/>
              <a:gd name="connsiteX3" fmla="*/ 324881 w 1257693"/>
              <a:gd name="connsiteY3" fmla="*/ 0 h 464457"/>
              <a:gd name="connsiteX4" fmla="*/ 673224 w 1257693"/>
              <a:gd name="connsiteY4" fmla="*/ 14515 h 464457"/>
              <a:gd name="connsiteX5" fmla="*/ 803852 w 1257693"/>
              <a:gd name="connsiteY5" fmla="*/ 58057 h 464457"/>
              <a:gd name="connsiteX6" fmla="*/ 847395 w 1257693"/>
              <a:gd name="connsiteY6" fmla="*/ 72572 h 464457"/>
              <a:gd name="connsiteX7" fmla="*/ 948995 w 1257693"/>
              <a:gd name="connsiteY7" fmla="*/ 87086 h 464457"/>
              <a:gd name="connsiteX8" fmla="*/ 1036081 w 1257693"/>
              <a:gd name="connsiteY8" fmla="*/ 116115 h 464457"/>
              <a:gd name="connsiteX9" fmla="*/ 1137681 w 1257693"/>
              <a:gd name="connsiteY9" fmla="*/ 159657 h 464457"/>
              <a:gd name="connsiteX10" fmla="*/ 1195738 w 1257693"/>
              <a:gd name="connsiteY10" fmla="*/ 188686 h 464457"/>
              <a:gd name="connsiteX11" fmla="*/ 1239281 w 1257693"/>
              <a:gd name="connsiteY11" fmla="*/ 203200 h 464457"/>
              <a:gd name="connsiteX12" fmla="*/ 1181224 w 1257693"/>
              <a:gd name="connsiteY12" fmla="*/ 391886 h 464457"/>
              <a:gd name="connsiteX13" fmla="*/ 1137681 w 1257693"/>
              <a:gd name="connsiteY13" fmla="*/ 435429 h 464457"/>
              <a:gd name="connsiteX14" fmla="*/ 1021566 w 1257693"/>
              <a:gd name="connsiteY14" fmla="*/ 464457 h 464457"/>
              <a:gd name="connsiteX15" fmla="*/ 513566 w 1257693"/>
              <a:gd name="connsiteY15" fmla="*/ 449943 h 464457"/>
              <a:gd name="connsiteX16" fmla="*/ 295852 w 1257693"/>
              <a:gd name="connsiteY16" fmla="*/ 420915 h 464457"/>
              <a:gd name="connsiteX17" fmla="*/ 179738 w 1257693"/>
              <a:gd name="connsiteY17" fmla="*/ 406400 h 464457"/>
              <a:gd name="connsiteX18" fmla="*/ 92652 w 1257693"/>
              <a:gd name="connsiteY18" fmla="*/ 391886 h 464457"/>
              <a:gd name="connsiteX19" fmla="*/ 63624 w 1257693"/>
              <a:gd name="connsiteY19" fmla="*/ 348343 h 464457"/>
              <a:gd name="connsiteX20" fmla="*/ 49109 w 1257693"/>
              <a:gd name="connsiteY20" fmla="*/ 304800 h 464457"/>
              <a:gd name="connsiteX21" fmla="*/ 5566 w 1257693"/>
              <a:gd name="connsiteY21" fmla="*/ 145143 h 464457"/>
              <a:gd name="connsiteX22" fmla="*/ 20081 w 1257693"/>
              <a:gd name="connsiteY22" fmla="*/ 72572 h 464457"/>
              <a:gd name="connsiteX23" fmla="*/ 63624 w 1257693"/>
              <a:gd name="connsiteY23" fmla="*/ 29029 h 464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57693" h="464457">
                <a:moveTo>
                  <a:pt x="63624" y="29029"/>
                </a:moveTo>
                <a:lnTo>
                  <a:pt x="63624" y="29029"/>
                </a:lnTo>
                <a:cubicBezTo>
                  <a:pt x="136195" y="24191"/>
                  <a:pt x="209050" y="22547"/>
                  <a:pt x="281338" y="14515"/>
                </a:cubicBezTo>
                <a:cubicBezTo>
                  <a:pt x="296544" y="12825"/>
                  <a:pt x="309581" y="0"/>
                  <a:pt x="324881" y="0"/>
                </a:cubicBezTo>
                <a:cubicBezTo>
                  <a:pt x="441096" y="0"/>
                  <a:pt x="557110" y="9677"/>
                  <a:pt x="673224" y="14515"/>
                </a:cubicBezTo>
                <a:lnTo>
                  <a:pt x="803852" y="58057"/>
                </a:lnTo>
                <a:cubicBezTo>
                  <a:pt x="818366" y="62895"/>
                  <a:pt x="832249" y="70408"/>
                  <a:pt x="847395" y="72572"/>
                </a:cubicBezTo>
                <a:lnTo>
                  <a:pt x="948995" y="87086"/>
                </a:lnTo>
                <a:cubicBezTo>
                  <a:pt x="978024" y="96762"/>
                  <a:pt x="1010621" y="99142"/>
                  <a:pt x="1036081" y="116115"/>
                </a:cubicBezTo>
                <a:cubicBezTo>
                  <a:pt x="1096222" y="156208"/>
                  <a:pt x="1062701" y="140912"/>
                  <a:pt x="1137681" y="159657"/>
                </a:cubicBezTo>
                <a:cubicBezTo>
                  <a:pt x="1157033" y="169333"/>
                  <a:pt x="1175851" y="180163"/>
                  <a:pt x="1195738" y="188686"/>
                </a:cubicBezTo>
                <a:cubicBezTo>
                  <a:pt x="1209800" y="194713"/>
                  <a:pt x="1236281" y="188198"/>
                  <a:pt x="1239281" y="203200"/>
                </a:cubicBezTo>
                <a:cubicBezTo>
                  <a:pt x="1257693" y="295260"/>
                  <a:pt x="1231397" y="333351"/>
                  <a:pt x="1181224" y="391886"/>
                </a:cubicBezTo>
                <a:cubicBezTo>
                  <a:pt x="1167866" y="407471"/>
                  <a:pt x="1154760" y="424043"/>
                  <a:pt x="1137681" y="435429"/>
                </a:cubicBezTo>
                <a:cubicBezTo>
                  <a:pt x="1118554" y="448180"/>
                  <a:pt x="1032033" y="462364"/>
                  <a:pt x="1021566" y="464457"/>
                </a:cubicBezTo>
                <a:lnTo>
                  <a:pt x="513566" y="449943"/>
                </a:lnTo>
                <a:cubicBezTo>
                  <a:pt x="204024" y="436485"/>
                  <a:pt x="454287" y="447321"/>
                  <a:pt x="295852" y="420915"/>
                </a:cubicBezTo>
                <a:cubicBezTo>
                  <a:pt x="257377" y="414502"/>
                  <a:pt x="218352" y="411916"/>
                  <a:pt x="179738" y="406400"/>
                </a:cubicBezTo>
                <a:cubicBezTo>
                  <a:pt x="150605" y="402238"/>
                  <a:pt x="121681" y="396724"/>
                  <a:pt x="92652" y="391886"/>
                </a:cubicBezTo>
                <a:cubicBezTo>
                  <a:pt x="82976" y="377372"/>
                  <a:pt x="71425" y="363945"/>
                  <a:pt x="63624" y="348343"/>
                </a:cubicBezTo>
                <a:cubicBezTo>
                  <a:pt x="56782" y="334659"/>
                  <a:pt x="53135" y="319560"/>
                  <a:pt x="49109" y="304800"/>
                </a:cubicBezTo>
                <a:cubicBezTo>
                  <a:pt x="0" y="124734"/>
                  <a:pt x="38976" y="245367"/>
                  <a:pt x="5566" y="145143"/>
                </a:cubicBezTo>
                <a:cubicBezTo>
                  <a:pt x="10404" y="120953"/>
                  <a:pt x="6397" y="93098"/>
                  <a:pt x="20081" y="72572"/>
                </a:cubicBezTo>
                <a:cubicBezTo>
                  <a:pt x="28568" y="59842"/>
                  <a:pt x="56367" y="36286"/>
                  <a:pt x="63624" y="29029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Seta para baixo 30"/>
          <p:cNvSpPr/>
          <p:nvPr/>
        </p:nvSpPr>
        <p:spPr>
          <a:xfrm rot="1200000">
            <a:off x="2191121" y="3606662"/>
            <a:ext cx="288032" cy="3600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/>
              <p:cNvSpPr txBox="1"/>
              <p:nvPr/>
            </p:nvSpPr>
            <p:spPr>
              <a:xfrm>
                <a:off x="1276571" y="5173561"/>
                <a:ext cx="2143301" cy="12077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 smtClean="0"/>
                  <a:t>Considere que o corpo esteja magnetizado na mesma direção de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b="1" i="1">
                            <a:latin typeface="Cambria Math"/>
                          </a:rPr>
                        </m:ctrlPr>
                      </m:accPr>
                      <m:e>
                        <m:r>
                          <a:rPr lang="pt-BR" b="1">
                            <a:latin typeface="Cambria Math"/>
                          </a:rPr>
                          <m:t>𝐅</m:t>
                        </m:r>
                      </m:e>
                    </m:acc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9" name="CaixaDeTexto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6571" y="5173561"/>
                <a:ext cx="2143301" cy="1207767"/>
              </a:xfrm>
              <a:prstGeom prst="rect">
                <a:avLst/>
              </a:prstGeom>
              <a:blipFill rotWithShape="1">
                <a:blip r:embed="rId3"/>
                <a:stretch>
                  <a:fillRect l="-852" t="-2525" r="-10795" b="-757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Conector de seta reta 39"/>
          <p:cNvCxnSpPr/>
          <p:nvPr/>
        </p:nvCxnSpPr>
        <p:spPr>
          <a:xfrm rot="1200000" flipH="1">
            <a:off x="559339" y="315124"/>
            <a:ext cx="0" cy="18000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Seta para baixo 40"/>
          <p:cNvSpPr/>
          <p:nvPr/>
        </p:nvSpPr>
        <p:spPr>
          <a:xfrm rot="1200000">
            <a:off x="691029" y="381061"/>
            <a:ext cx="180000" cy="4680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Elipse 41"/>
          <p:cNvSpPr/>
          <p:nvPr/>
        </p:nvSpPr>
        <p:spPr>
          <a:xfrm>
            <a:off x="837109" y="331515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3" name="Conector de seta reta 42"/>
          <p:cNvCxnSpPr/>
          <p:nvPr/>
        </p:nvCxnSpPr>
        <p:spPr>
          <a:xfrm>
            <a:off x="3341394" y="657433"/>
            <a:ext cx="433778" cy="971367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Seta para baixo 43"/>
          <p:cNvSpPr/>
          <p:nvPr/>
        </p:nvSpPr>
        <p:spPr>
          <a:xfrm rot="-1440000">
            <a:off x="3365750" y="669093"/>
            <a:ext cx="180000" cy="468000"/>
          </a:xfrm>
          <a:prstGeom prst="downArrow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Elipse 44"/>
          <p:cNvSpPr/>
          <p:nvPr/>
        </p:nvSpPr>
        <p:spPr>
          <a:xfrm>
            <a:off x="3311346" y="619547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ixaDeTexto 37"/>
              <p:cNvSpPr txBox="1"/>
              <p:nvPr/>
            </p:nvSpPr>
            <p:spPr>
              <a:xfrm>
                <a:off x="3131840" y="149149"/>
                <a:ext cx="1549591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b="1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latin typeface="Cambria Math"/>
                                </a:rPr>
                                <m:t>𝐁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38" name="CaixaDeTexto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149149"/>
                <a:ext cx="1549591" cy="471539"/>
              </a:xfrm>
              <a:prstGeom prst="rect">
                <a:avLst/>
              </a:prstGeom>
              <a:blipFill rotWithShape="1">
                <a:blip r:embed="rId4"/>
                <a:stretch>
                  <a:fillRect t="-5128" r="-22835" b="-128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tângulo 1"/>
          <p:cNvSpPr/>
          <p:nvPr/>
        </p:nvSpPr>
        <p:spPr>
          <a:xfrm>
            <a:off x="-69623" y="3284984"/>
            <a:ext cx="4703429" cy="1065017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Elipse 28"/>
          <p:cNvSpPr/>
          <p:nvPr/>
        </p:nvSpPr>
        <p:spPr>
          <a:xfrm rot="1200000">
            <a:off x="2339752" y="2794934"/>
            <a:ext cx="720080" cy="216024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Elipse 29"/>
          <p:cNvSpPr/>
          <p:nvPr/>
        </p:nvSpPr>
        <p:spPr>
          <a:xfrm rot="1200000">
            <a:off x="1664836" y="2550898"/>
            <a:ext cx="720080" cy="216024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2" name="Grupo 11"/>
          <p:cNvGrpSpPr/>
          <p:nvPr/>
        </p:nvGrpSpPr>
        <p:grpSpPr>
          <a:xfrm>
            <a:off x="3131840" y="3429000"/>
            <a:ext cx="1804175" cy="1512168"/>
            <a:chOff x="3131840" y="3429000"/>
            <a:chExt cx="1804175" cy="1512168"/>
          </a:xfrm>
        </p:grpSpPr>
        <p:cxnSp>
          <p:nvCxnSpPr>
            <p:cNvPr id="13" name="Conector de seta reta 12"/>
            <p:cNvCxnSpPr/>
            <p:nvPr/>
          </p:nvCxnSpPr>
          <p:spPr>
            <a:xfrm>
              <a:off x="4355976" y="3690300"/>
              <a:ext cx="0" cy="11788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de seta reta 13"/>
            <p:cNvCxnSpPr/>
            <p:nvPr/>
          </p:nvCxnSpPr>
          <p:spPr>
            <a:xfrm rot="5400000">
              <a:off x="3775172" y="3118976"/>
              <a:ext cx="0" cy="11788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CaixaDeTexto 14"/>
                <p:cNvSpPr txBox="1"/>
                <p:nvPr/>
              </p:nvSpPr>
              <p:spPr>
                <a:xfrm>
                  <a:off x="4380092" y="4479503"/>
                  <a:ext cx="40793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𝑧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15" name="CaixaDeTexto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0092" y="4479503"/>
                  <a:ext cx="407932" cy="461665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CaixaDeTexto 15"/>
                <p:cNvSpPr txBox="1"/>
                <p:nvPr/>
              </p:nvSpPr>
              <p:spPr>
                <a:xfrm>
                  <a:off x="3131840" y="3687415"/>
                  <a:ext cx="42639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𝑥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16" name="CaixaDeTexto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31840" y="3687415"/>
                  <a:ext cx="426399" cy="461665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Fluxograma: Somador 16"/>
            <p:cNvSpPr/>
            <p:nvPr/>
          </p:nvSpPr>
          <p:spPr>
            <a:xfrm>
              <a:off x="4249012" y="3596455"/>
              <a:ext cx="213199" cy="216024"/>
            </a:xfrm>
            <a:prstGeom prst="flowChartSummingJuncti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CaixaDeTexto 17"/>
                <p:cNvSpPr txBox="1"/>
                <p:nvPr/>
              </p:nvSpPr>
              <p:spPr>
                <a:xfrm>
                  <a:off x="4505641" y="3429000"/>
                  <a:ext cx="43037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𝑦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18" name="CaixaDeTexto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05641" y="3429000"/>
                  <a:ext cx="430374" cy="461665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b="-9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1" name="Conector reto 20"/>
          <p:cNvCxnSpPr/>
          <p:nvPr/>
        </p:nvCxnSpPr>
        <p:spPr>
          <a:xfrm>
            <a:off x="-19050" y="4221088"/>
            <a:ext cx="457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/>
          <p:cNvCxnSpPr/>
          <p:nvPr/>
        </p:nvCxnSpPr>
        <p:spPr>
          <a:xfrm>
            <a:off x="-21998" y="3414486"/>
            <a:ext cx="457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Seta para baixo 45"/>
          <p:cNvSpPr/>
          <p:nvPr/>
        </p:nvSpPr>
        <p:spPr>
          <a:xfrm rot="1200000">
            <a:off x="1446599" y="3377854"/>
            <a:ext cx="180000" cy="4680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Seta para baixo 46"/>
          <p:cNvSpPr/>
          <p:nvPr/>
        </p:nvSpPr>
        <p:spPr>
          <a:xfrm rot="1200000">
            <a:off x="2157154" y="3376378"/>
            <a:ext cx="180000" cy="4680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Seta para baixo 47"/>
          <p:cNvSpPr/>
          <p:nvPr/>
        </p:nvSpPr>
        <p:spPr>
          <a:xfrm rot="1200000">
            <a:off x="2939717" y="3387379"/>
            <a:ext cx="180000" cy="4680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Seta para baixo 33"/>
          <p:cNvSpPr/>
          <p:nvPr/>
        </p:nvSpPr>
        <p:spPr>
          <a:xfrm rot="1260000" flipH="1" flipV="1">
            <a:off x="1725106" y="2944330"/>
            <a:ext cx="180000" cy="468000"/>
          </a:xfrm>
          <a:prstGeom prst="downArrow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Seta para baixo 34"/>
          <p:cNvSpPr/>
          <p:nvPr/>
        </p:nvSpPr>
        <p:spPr>
          <a:xfrm rot="12000000" flipH="1" flipV="1">
            <a:off x="2313775" y="3383187"/>
            <a:ext cx="180000" cy="468000"/>
          </a:xfrm>
          <a:prstGeom prst="downArrow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Seta para baixo 35"/>
          <p:cNvSpPr/>
          <p:nvPr/>
        </p:nvSpPr>
        <p:spPr>
          <a:xfrm rot="240000" flipH="1" flipV="1">
            <a:off x="3136691" y="2941614"/>
            <a:ext cx="180000" cy="468000"/>
          </a:xfrm>
          <a:prstGeom prst="downArrow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ixaDeTexto 48"/>
              <p:cNvSpPr txBox="1"/>
              <p:nvPr/>
            </p:nvSpPr>
            <p:spPr>
              <a:xfrm>
                <a:off x="1619672" y="1815207"/>
                <a:ext cx="18470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𝐓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b="1" dirty="0"/>
              </a:p>
            </p:txBody>
          </p:sp>
        </mc:Choice>
        <mc:Fallback xmlns="">
          <p:sp>
            <p:nvSpPr>
              <p:cNvPr id="49" name="CaixaDeTexto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1815207"/>
                <a:ext cx="1847044" cy="461665"/>
              </a:xfrm>
              <a:prstGeom prst="rect">
                <a:avLst/>
              </a:prstGeom>
              <a:blipFill rotWithShape="1">
                <a:blip r:embed="rId8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aixaDeTexto 3"/>
          <p:cNvSpPr txBox="1"/>
          <p:nvPr/>
        </p:nvSpPr>
        <p:spPr>
          <a:xfrm>
            <a:off x="1975451" y="2190775"/>
            <a:ext cx="1099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total</a:t>
            </a:r>
            <a:endParaRPr lang="pt-BR" sz="1400" dirty="0"/>
          </a:p>
        </p:txBody>
      </p:sp>
      <p:sp>
        <p:nvSpPr>
          <p:cNvPr id="52" name="CaixaDeTexto 51"/>
          <p:cNvSpPr txBox="1"/>
          <p:nvPr/>
        </p:nvSpPr>
        <p:spPr>
          <a:xfrm>
            <a:off x="659963" y="812816"/>
            <a:ext cx="1463765" cy="268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principal</a:t>
            </a:r>
            <a:endParaRPr lang="pt-BR" sz="1400" dirty="0"/>
          </a:p>
        </p:txBody>
      </p:sp>
      <p:sp>
        <p:nvSpPr>
          <p:cNvPr id="53" name="CaixaDeTexto 52"/>
          <p:cNvSpPr txBox="1"/>
          <p:nvPr/>
        </p:nvSpPr>
        <p:spPr>
          <a:xfrm>
            <a:off x="3053358" y="-26897"/>
            <a:ext cx="14637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</a:t>
            </a:r>
            <a:r>
              <a:rPr lang="pt-BR" sz="1400" dirty="0" err="1" smtClean="0"/>
              <a:t>crustal</a:t>
            </a:r>
            <a:endParaRPr lang="pt-B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CaixaDeTexto 54"/>
              <p:cNvSpPr txBox="1"/>
              <p:nvPr/>
            </p:nvSpPr>
            <p:spPr>
              <a:xfrm>
                <a:off x="4788024" y="1599183"/>
                <a:ext cx="45320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𝐹</m:t>
                      </m:r>
                    </m:oMath>
                  </m:oMathPara>
                </a14:m>
                <a:endParaRPr lang="pt-BR" sz="12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5" name="CaixaDeTexto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024" y="1599183"/>
                <a:ext cx="453201" cy="461665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CaixaDeTexto 49"/>
              <p:cNvSpPr txBox="1"/>
              <p:nvPr/>
            </p:nvSpPr>
            <p:spPr>
              <a:xfrm>
                <a:off x="1518745" y="172682"/>
                <a:ext cx="12389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i="1" smtClean="0">
                          <a:latin typeface="Cambria Math"/>
                          <a:ea typeface="Cambria Math"/>
                        </a:rPr>
                        <m:t>≫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50" name="CaixaDeTexto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8745" y="172682"/>
                <a:ext cx="1238994" cy="461665"/>
              </a:xfrm>
              <a:prstGeom prst="rect">
                <a:avLst/>
              </a:prstGeom>
              <a:blipFill rotWithShape="1">
                <a:blip r:embed="rId8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7691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0" y="3414486"/>
            <a:ext cx="4550002" cy="806602"/>
          </a:xfrm>
          <a:prstGeom prst="rect">
            <a:avLst/>
          </a:prstGeom>
          <a:solidFill>
            <a:srgbClr val="00B3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0" name="Grupo 19"/>
          <p:cNvGrpSpPr/>
          <p:nvPr/>
        </p:nvGrpSpPr>
        <p:grpSpPr>
          <a:xfrm>
            <a:off x="107504" y="2591636"/>
            <a:ext cx="864096" cy="621340"/>
            <a:chOff x="251520" y="1619508"/>
            <a:chExt cx="864096" cy="621340"/>
          </a:xfrm>
        </p:grpSpPr>
        <p:sp>
          <p:nvSpPr>
            <p:cNvPr id="23" name="Seta para a direita 22"/>
            <p:cNvSpPr/>
            <p:nvPr/>
          </p:nvSpPr>
          <p:spPr>
            <a:xfrm flipH="1">
              <a:off x="251568" y="2060848"/>
              <a:ext cx="864000" cy="18000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3" name="CaixaDeTexto 32"/>
            <p:cNvSpPr txBox="1"/>
            <p:nvPr/>
          </p:nvSpPr>
          <p:spPr>
            <a:xfrm>
              <a:off x="251520" y="1619508"/>
              <a:ext cx="864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Norte</a:t>
              </a:r>
              <a:endParaRPr lang="pt-BR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/>
              <p:cNvSpPr txBox="1"/>
              <p:nvPr/>
            </p:nvSpPr>
            <p:spPr>
              <a:xfrm>
                <a:off x="683568" y="1023119"/>
                <a:ext cx="1370888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acc>
                        <m:accPr>
                          <m:chr m:val="̂"/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𝐅</m:t>
                          </m:r>
                        </m:e>
                      </m:acc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1023119"/>
                <a:ext cx="1370888" cy="471539"/>
              </a:xfrm>
              <a:prstGeom prst="rect">
                <a:avLst/>
              </a:prstGeom>
              <a:blipFill rotWithShape="1">
                <a:blip r:embed="rId2"/>
                <a:stretch>
                  <a:fillRect t="-5195" r="-23556" b="-25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Conector de seta reta 23"/>
          <p:cNvCxnSpPr/>
          <p:nvPr/>
        </p:nvCxnSpPr>
        <p:spPr>
          <a:xfrm flipV="1">
            <a:off x="5220072" y="1484784"/>
            <a:ext cx="0" cy="511256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/>
          <p:cNvCxnSpPr/>
          <p:nvPr/>
        </p:nvCxnSpPr>
        <p:spPr>
          <a:xfrm>
            <a:off x="5076056" y="5949280"/>
            <a:ext cx="3888432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ixaDeTexto 25"/>
          <p:cNvSpPr txBox="1"/>
          <p:nvPr/>
        </p:nvSpPr>
        <p:spPr>
          <a:xfrm>
            <a:off x="8064896" y="6165304"/>
            <a:ext cx="9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Posição</a:t>
            </a:r>
            <a:endParaRPr lang="pt-BR"/>
          </a:p>
        </p:txBody>
      </p:sp>
      <p:sp>
        <p:nvSpPr>
          <p:cNvPr id="27" name="CaixaDeTexto 26"/>
          <p:cNvSpPr txBox="1"/>
          <p:nvPr/>
        </p:nvSpPr>
        <p:spPr>
          <a:xfrm>
            <a:off x="4574944" y="764704"/>
            <a:ext cx="129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Amplitude (</a:t>
            </a:r>
            <a:r>
              <a:rPr lang="pt-BR" dirty="0" err="1" smtClean="0"/>
              <a:t>nT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28" name="Forma livre 27"/>
          <p:cNvSpPr/>
          <p:nvPr/>
        </p:nvSpPr>
        <p:spPr>
          <a:xfrm rot="-600000" flipH="1">
            <a:off x="5279550" y="1522693"/>
            <a:ext cx="3468914" cy="682171"/>
          </a:xfrm>
          <a:custGeom>
            <a:avLst/>
            <a:gdLst>
              <a:gd name="connsiteX0" fmla="*/ 0 w 3468914"/>
              <a:gd name="connsiteY0" fmla="*/ 682171 h 682171"/>
              <a:gd name="connsiteX1" fmla="*/ 87085 w 3468914"/>
              <a:gd name="connsiteY1" fmla="*/ 653142 h 682171"/>
              <a:gd name="connsiteX2" fmla="*/ 232228 w 3468914"/>
              <a:gd name="connsiteY2" fmla="*/ 624114 h 682171"/>
              <a:gd name="connsiteX3" fmla="*/ 319314 w 3468914"/>
              <a:gd name="connsiteY3" fmla="*/ 595085 h 682171"/>
              <a:gd name="connsiteX4" fmla="*/ 362857 w 3468914"/>
              <a:gd name="connsiteY4" fmla="*/ 580571 h 682171"/>
              <a:gd name="connsiteX5" fmla="*/ 406400 w 3468914"/>
              <a:gd name="connsiteY5" fmla="*/ 566057 h 682171"/>
              <a:gd name="connsiteX6" fmla="*/ 449942 w 3468914"/>
              <a:gd name="connsiteY6" fmla="*/ 537028 h 682171"/>
              <a:gd name="connsiteX7" fmla="*/ 566057 w 3468914"/>
              <a:gd name="connsiteY7" fmla="*/ 508000 h 682171"/>
              <a:gd name="connsiteX8" fmla="*/ 1045028 w 3468914"/>
              <a:gd name="connsiteY8" fmla="*/ 464457 h 682171"/>
              <a:gd name="connsiteX9" fmla="*/ 1088571 w 3468914"/>
              <a:gd name="connsiteY9" fmla="*/ 449942 h 682171"/>
              <a:gd name="connsiteX10" fmla="*/ 1204685 w 3468914"/>
              <a:gd name="connsiteY10" fmla="*/ 435428 h 682171"/>
              <a:gd name="connsiteX11" fmla="*/ 1320800 w 3468914"/>
              <a:gd name="connsiteY11" fmla="*/ 406400 h 682171"/>
              <a:gd name="connsiteX12" fmla="*/ 1756228 w 3468914"/>
              <a:gd name="connsiteY12" fmla="*/ 391885 h 682171"/>
              <a:gd name="connsiteX13" fmla="*/ 1886857 w 3468914"/>
              <a:gd name="connsiteY13" fmla="*/ 377371 h 682171"/>
              <a:gd name="connsiteX14" fmla="*/ 1973942 w 3468914"/>
              <a:gd name="connsiteY14" fmla="*/ 348342 h 682171"/>
              <a:gd name="connsiteX15" fmla="*/ 2017485 w 3468914"/>
              <a:gd name="connsiteY15" fmla="*/ 333828 h 682171"/>
              <a:gd name="connsiteX16" fmla="*/ 2293257 w 3468914"/>
              <a:gd name="connsiteY16" fmla="*/ 290285 h 682171"/>
              <a:gd name="connsiteX17" fmla="*/ 2336800 w 3468914"/>
              <a:gd name="connsiteY17" fmla="*/ 261257 h 682171"/>
              <a:gd name="connsiteX18" fmla="*/ 2380342 w 3468914"/>
              <a:gd name="connsiteY18" fmla="*/ 246742 h 682171"/>
              <a:gd name="connsiteX19" fmla="*/ 2685142 w 3468914"/>
              <a:gd name="connsiteY19" fmla="*/ 232228 h 682171"/>
              <a:gd name="connsiteX20" fmla="*/ 2772228 w 3468914"/>
              <a:gd name="connsiteY20" fmla="*/ 203200 h 682171"/>
              <a:gd name="connsiteX21" fmla="*/ 2815771 w 3468914"/>
              <a:gd name="connsiteY21" fmla="*/ 188685 h 682171"/>
              <a:gd name="connsiteX22" fmla="*/ 2873828 w 3468914"/>
              <a:gd name="connsiteY22" fmla="*/ 174171 h 682171"/>
              <a:gd name="connsiteX23" fmla="*/ 2960914 w 3468914"/>
              <a:gd name="connsiteY23" fmla="*/ 145142 h 682171"/>
              <a:gd name="connsiteX24" fmla="*/ 3062514 w 3468914"/>
              <a:gd name="connsiteY24" fmla="*/ 116114 h 682171"/>
              <a:gd name="connsiteX25" fmla="*/ 3106057 w 3468914"/>
              <a:gd name="connsiteY25" fmla="*/ 87085 h 682171"/>
              <a:gd name="connsiteX26" fmla="*/ 3381828 w 3468914"/>
              <a:gd name="connsiteY26" fmla="*/ 43542 h 682171"/>
              <a:gd name="connsiteX27" fmla="*/ 3425371 w 3468914"/>
              <a:gd name="connsiteY27" fmla="*/ 14514 h 682171"/>
              <a:gd name="connsiteX28" fmla="*/ 3468914 w 3468914"/>
              <a:gd name="connsiteY28" fmla="*/ 0 h 682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468914" h="682171">
                <a:moveTo>
                  <a:pt x="0" y="682171"/>
                </a:moveTo>
                <a:cubicBezTo>
                  <a:pt x="29028" y="672495"/>
                  <a:pt x="57400" y="660563"/>
                  <a:pt x="87085" y="653142"/>
                </a:cubicBezTo>
                <a:cubicBezTo>
                  <a:pt x="244013" y="613910"/>
                  <a:pt x="111617" y="660297"/>
                  <a:pt x="232228" y="624114"/>
                </a:cubicBezTo>
                <a:cubicBezTo>
                  <a:pt x="261536" y="615321"/>
                  <a:pt x="290285" y="604761"/>
                  <a:pt x="319314" y="595085"/>
                </a:cubicBezTo>
                <a:lnTo>
                  <a:pt x="362857" y="580571"/>
                </a:lnTo>
                <a:lnTo>
                  <a:pt x="406400" y="566057"/>
                </a:lnTo>
                <a:cubicBezTo>
                  <a:pt x="420914" y="556381"/>
                  <a:pt x="434340" y="544829"/>
                  <a:pt x="449942" y="537028"/>
                </a:cubicBezTo>
                <a:cubicBezTo>
                  <a:pt x="479695" y="522152"/>
                  <a:pt x="538457" y="513520"/>
                  <a:pt x="566057" y="508000"/>
                </a:cubicBezTo>
                <a:cubicBezTo>
                  <a:pt x="732881" y="396783"/>
                  <a:pt x="571786" y="493139"/>
                  <a:pt x="1045028" y="464457"/>
                </a:cubicBezTo>
                <a:cubicBezTo>
                  <a:pt x="1060299" y="463531"/>
                  <a:pt x="1073518" y="452679"/>
                  <a:pt x="1088571" y="449942"/>
                </a:cubicBezTo>
                <a:cubicBezTo>
                  <a:pt x="1126948" y="442964"/>
                  <a:pt x="1166347" y="442616"/>
                  <a:pt x="1204685" y="435428"/>
                </a:cubicBezTo>
                <a:cubicBezTo>
                  <a:pt x="1243898" y="428076"/>
                  <a:pt x="1280926" y="407729"/>
                  <a:pt x="1320800" y="406400"/>
                </a:cubicBezTo>
                <a:lnTo>
                  <a:pt x="1756228" y="391885"/>
                </a:lnTo>
                <a:cubicBezTo>
                  <a:pt x="1799771" y="387047"/>
                  <a:pt x="1843897" y="385963"/>
                  <a:pt x="1886857" y="377371"/>
                </a:cubicBezTo>
                <a:cubicBezTo>
                  <a:pt x="1916861" y="371370"/>
                  <a:pt x="1944914" y="358018"/>
                  <a:pt x="1973942" y="348342"/>
                </a:cubicBezTo>
                <a:cubicBezTo>
                  <a:pt x="1988456" y="343504"/>
                  <a:pt x="2002394" y="336343"/>
                  <a:pt x="2017485" y="333828"/>
                </a:cubicBezTo>
                <a:cubicBezTo>
                  <a:pt x="2225402" y="299176"/>
                  <a:pt x="2133390" y="313124"/>
                  <a:pt x="2293257" y="290285"/>
                </a:cubicBezTo>
                <a:cubicBezTo>
                  <a:pt x="2307771" y="280609"/>
                  <a:pt x="2321198" y="269058"/>
                  <a:pt x="2336800" y="261257"/>
                </a:cubicBezTo>
                <a:cubicBezTo>
                  <a:pt x="2350484" y="254415"/>
                  <a:pt x="2365096" y="248013"/>
                  <a:pt x="2380342" y="246742"/>
                </a:cubicBezTo>
                <a:cubicBezTo>
                  <a:pt x="2481706" y="238295"/>
                  <a:pt x="2583542" y="237066"/>
                  <a:pt x="2685142" y="232228"/>
                </a:cubicBezTo>
                <a:lnTo>
                  <a:pt x="2772228" y="203200"/>
                </a:lnTo>
                <a:cubicBezTo>
                  <a:pt x="2786742" y="198362"/>
                  <a:pt x="2800928" y="192396"/>
                  <a:pt x="2815771" y="188685"/>
                </a:cubicBezTo>
                <a:cubicBezTo>
                  <a:pt x="2835123" y="183847"/>
                  <a:pt x="2854721" y="179903"/>
                  <a:pt x="2873828" y="174171"/>
                </a:cubicBezTo>
                <a:cubicBezTo>
                  <a:pt x="2903136" y="165378"/>
                  <a:pt x="2931229" y="152563"/>
                  <a:pt x="2960914" y="145142"/>
                </a:cubicBezTo>
                <a:cubicBezTo>
                  <a:pt x="3033814" y="126917"/>
                  <a:pt x="3000047" y="136936"/>
                  <a:pt x="3062514" y="116114"/>
                </a:cubicBezTo>
                <a:cubicBezTo>
                  <a:pt x="3077028" y="106438"/>
                  <a:pt x="3089663" y="93046"/>
                  <a:pt x="3106057" y="87085"/>
                </a:cubicBezTo>
                <a:cubicBezTo>
                  <a:pt x="3204028" y="51459"/>
                  <a:pt x="3276181" y="53147"/>
                  <a:pt x="3381828" y="43542"/>
                </a:cubicBezTo>
                <a:cubicBezTo>
                  <a:pt x="3396342" y="33866"/>
                  <a:pt x="3409769" y="22315"/>
                  <a:pt x="3425371" y="14514"/>
                </a:cubicBezTo>
                <a:cubicBezTo>
                  <a:pt x="3439055" y="7672"/>
                  <a:pt x="3468914" y="0"/>
                  <a:pt x="3468914" y="0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7" name="Forma livre 36"/>
          <p:cNvSpPr/>
          <p:nvPr/>
        </p:nvSpPr>
        <p:spPr>
          <a:xfrm rot="19769128">
            <a:off x="1916280" y="3483342"/>
            <a:ext cx="871122" cy="555022"/>
          </a:xfrm>
          <a:custGeom>
            <a:avLst/>
            <a:gdLst>
              <a:gd name="connsiteX0" fmla="*/ 63624 w 1257693"/>
              <a:gd name="connsiteY0" fmla="*/ 29029 h 464457"/>
              <a:gd name="connsiteX1" fmla="*/ 63624 w 1257693"/>
              <a:gd name="connsiteY1" fmla="*/ 29029 h 464457"/>
              <a:gd name="connsiteX2" fmla="*/ 281338 w 1257693"/>
              <a:gd name="connsiteY2" fmla="*/ 14515 h 464457"/>
              <a:gd name="connsiteX3" fmla="*/ 324881 w 1257693"/>
              <a:gd name="connsiteY3" fmla="*/ 0 h 464457"/>
              <a:gd name="connsiteX4" fmla="*/ 673224 w 1257693"/>
              <a:gd name="connsiteY4" fmla="*/ 14515 h 464457"/>
              <a:gd name="connsiteX5" fmla="*/ 803852 w 1257693"/>
              <a:gd name="connsiteY5" fmla="*/ 58057 h 464457"/>
              <a:gd name="connsiteX6" fmla="*/ 847395 w 1257693"/>
              <a:gd name="connsiteY6" fmla="*/ 72572 h 464457"/>
              <a:gd name="connsiteX7" fmla="*/ 948995 w 1257693"/>
              <a:gd name="connsiteY7" fmla="*/ 87086 h 464457"/>
              <a:gd name="connsiteX8" fmla="*/ 1036081 w 1257693"/>
              <a:gd name="connsiteY8" fmla="*/ 116115 h 464457"/>
              <a:gd name="connsiteX9" fmla="*/ 1137681 w 1257693"/>
              <a:gd name="connsiteY9" fmla="*/ 159657 h 464457"/>
              <a:gd name="connsiteX10" fmla="*/ 1195738 w 1257693"/>
              <a:gd name="connsiteY10" fmla="*/ 188686 h 464457"/>
              <a:gd name="connsiteX11" fmla="*/ 1239281 w 1257693"/>
              <a:gd name="connsiteY11" fmla="*/ 203200 h 464457"/>
              <a:gd name="connsiteX12" fmla="*/ 1181224 w 1257693"/>
              <a:gd name="connsiteY12" fmla="*/ 391886 h 464457"/>
              <a:gd name="connsiteX13" fmla="*/ 1137681 w 1257693"/>
              <a:gd name="connsiteY13" fmla="*/ 435429 h 464457"/>
              <a:gd name="connsiteX14" fmla="*/ 1021566 w 1257693"/>
              <a:gd name="connsiteY14" fmla="*/ 464457 h 464457"/>
              <a:gd name="connsiteX15" fmla="*/ 513566 w 1257693"/>
              <a:gd name="connsiteY15" fmla="*/ 449943 h 464457"/>
              <a:gd name="connsiteX16" fmla="*/ 295852 w 1257693"/>
              <a:gd name="connsiteY16" fmla="*/ 420915 h 464457"/>
              <a:gd name="connsiteX17" fmla="*/ 179738 w 1257693"/>
              <a:gd name="connsiteY17" fmla="*/ 406400 h 464457"/>
              <a:gd name="connsiteX18" fmla="*/ 92652 w 1257693"/>
              <a:gd name="connsiteY18" fmla="*/ 391886 h 464457"/>
              <a:gd name="connsiteX19" fmla="*/ 63624 w 1257693"/>
              <a:gd name="connsiteY19" fmla="*/ 348343 h 464457"/>
              <a:gd name="connsiteX20" fmla="*/ 49109 w 1257693"/>
              <a:gd name="connsiteY20" fmla="*/ 304800 h 464457"/>
              <a:gd name="connsiteX21" fmla="*/ 5566 w 1257693"/>
              <a:gd name="connsiteY21" fmla="*/ 145143 h 464457"/>
              <a:gd name="connsiteX22" fmla="*/ 20081 w 1257693"/>
              <a:gd name="connsiteY22" fmla="*/ 72572 h 464457"/>
              <a:gd name="connsiteX23" fmla="*/ 63624 w 1257693"/>
              <a:gd name="connsiteY23" fmla="*/ 29029 h 464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57693" h="464457">
                <a:moveTo>
                  <a:pt x="63624" y="29029"/>
                </a:moveTo>
                <a:lnTo>
                  <a:pt x="63624" y="29029"/>
                </a:lnTo>
                <a:cubicBezTo>
                  <a:pt x="136195" y="24191"/>
                  <a:pt x="209050" y="22547"/>
                  <a:pt x="281338" y="14515"/>
                </a:cubicBezTo>
                <a:cubicBezTo>
                  <a:pt x="296544" y="12825"/>
                  <a:pt x="309581" y="0"/>
                  <a:pt x="324881" y="0"/>
                </a:cubicBezTo>
                <a:cubicBezTo>
                  <a:pt x="441096" y="0"/>
                  <a:pt x="557110" y="9677"/>
                  <a:pt x="673224" y="14515"/>
                </a:cubicBezTo>
                <a:lnTo>
                  <a:pt x="803852" y="58057"/>
                </a:lnTo>
                <a:cubicBezTo>
                  <a:pt x="818366" y="62895"/>
                  <a:pt x="832249" y="70408"/>
                  <a:pt x="847395" y="72572"/>
                </a:cubicBezTo>
                <a:lnTo>
                  <a:pt x="948995" y="87086"/>
                </a:lnTo>
                <a:cubicBezTo>
                  <a:pt x="978024" y="96762"/>
                  <a:pt x="1010621" y="99142"/>
                  <a:pt x="1036081" y="116115"/>
                </a:cubicBezTo>
                <a:cubicBezTo>
                  <a:pt x="1096222" y="156208"/>
                  <a:pt x="1062701" y="140912"/>
                  <a:pt x="1137681" y="159657"/>
                </a:cubicBezTo>
                <a:cubicBezTo>
                  <a:pt x="1157033" y="169333"/>
                  <a:pt x="1175851" y="180163"/>
                  <a:pt x="1195738" y="188686"/>
                </a:cubicBezTo>
                <a:cubicBezTo>
                  <a:pt x="1209800" y="194713"/>
                  <a:pt x="1236281" y="188198"/>
                  <a:pt x="1239281" y="203200"/>
                </a:cubicBezTo>
                <a:cubicBezTo>
                  <a:pt x="1257693" y="295260"/>
                  <a:pt x="1231397" y="333351"/>
                  <a:pt x="1181224" y="391886"/>
                </a:cubicBezTo>
                <a:cubicBezTo>
                  <a:pt x="1167866" y="407471"/>
                  <a:pt x="1154760" y="424043"/>
                  <a:pt x="1137681" y="435429"/>
                </a:cubicBezTo>
                <a:cubicBezTo>
                  <a:pt x="1118554" y="448180"/>
                  <a:pt x="1032033" y="462364"/>
                  <a:pt x="1021566" y="464457"/>
                </a:cubicBezTo>
                <a:lnTo>
                  <a:pt x="513566" y="449943"/>
                </a:lnTo>
                <a:cubicBezTo>
                  <a:pt x="204024" y="436485"/>
                  <a:pt x="454287" y="447321"/>
                  <a:pt x="295852" y="420915"/>
                </a:cubicBezTo>
                <a:cubicBezTo>
                  <a:pt x="257377" y="414502"/>
                  <a:pt x="218352" y="411916"/>
                  <a:pt x="179738" y="406400"/>
                </a:cubicBezTo>
                <a:cubicBezTo>
                  <a:pt x="150605" y="402238"/>
                  <a:pt x="121681" y="396724"/>
                  <a:pt x="92652" y="391886"/>
                </a:cubicBezTo>
                <a:cubicBezTo>
                  <a:pt x="82976" y="377372"/>
                  <a:pt x="71425" y="363945"/>
                  <a:pt x="63624" y="348343"/>
                </a:cubicBezTo>
                <a:cubicBezTo>
                  <a:pt x="56782" y="334659"/>
                  <a:pt x="53135" y="319560"/>
                  <a:pt x="49109" y="304800"/>
                </a:cubicBezTo>
                <a:cubicBezTo>
                  <a:pt x="0" y="124734"/>
                  <a:pt x="38976" y="245367"/>
                  <a:pt x="5566" y="145143"/>
                </a:cubicBezTo>
                <a:cubicBezTo>
                  <a:pt x="10404" y="120953"/>
                  <a:pt x="6397" y="93098"/>
                  <a:pt x="20081" y="72572"/>
                </a:cubicBezTo>
                <a:cubicBezTo>
                  <a:pt x="28568" y="59842"/>
                  <a:pt x="56367" y="36286"/>
                  <a:pt x="63624" y="29029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Seta para baixo 30"/>
          <p:cNvSpPr/>
          <p:nvPr/>
        </p:nvSpPr>
        <p:spPr>
          <a:xfrm rot="1200000">
            <a:off x="2191121" y="3606662"/>
            <a:ext cx="288032" cy="3600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0" name="Conector de seta reta 39"/>
          <p:cNvCxnSpPr/>
          <p:nvPr/>
        </p:nvCxnSpPr>
        <p:spPr>
          <a:xfrm rot="1200000" flipH="1">
            <a:off x="559339" y="315124"/>
            <a:ext cx="0" cy="18000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Seta para baixo 40"/>
          <p:cNvSpPr/>
          <p:nvPr/>
        </p:nvSpPr>
        <p:spPr>
          <a:xfrm rot="1200000">
            <a:off x="691029" y="381061"/>
            <a:ext cx="180000" cy="4680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Elipse 41"/>
          <p:cNvSpPr/>
          <p:nvPr/>
        </p:nvSpPr>
        <p:spPr>
          <a:xfrm>
            <a:off x="837109" y="331515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3" name="Conector de seta reta 42"/>
          <p:cNvCxnSpPr/>
          <p:nvPr/>
        </p:nvCxnSpPr>
        <p:spPr>
          <a:xfrm>
            <a:off x="3341394" y="657433"/>
            <a:ext cx="433778" cy="971367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Seta para baixo 43"/>
          <p:cNvSpPr/>
          <p:nvPr/>
        </p:nvSpPr>
        <p:spPr>
          <a:xfrm rot="-1440000">
            <a:off x="3365750" y="669093"/>
            <a:ext cx="180000" cy="468000"/>
          </a:xfrm>
          <a:prstGeom prst="downArrow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Elipse 44"/>
          <p:cNvSpPr/>
          <p:nvPr/>
        </p:nvSpPr>
        <p:spPr>
          <a:xfrm>
            <a:off x="3311346" y="619547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ixaDeTexto 37"/>
              <p:cNvSpPr txBox="1"/>
              <p:nvPr/>
            </p:nvSpPr>
            <p:spPr>
              <a:xfrm>
                <a:off x="3131840" y="149149"/>
                <a:ext cx="1549591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b="1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latin typeface="Cambria Math"/>
                                </a:rPr>
                                <m:t>𝐁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38" name="CaixaDeTexto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149149"/>
                <a:ext cx="1549591" cy="471539"/>
              </a:xfrm>
              <a:prstGeom prst="rect">
                <a:avLst/>
              </a:prstGeom>
              <a:blipFill rotWithShape="1">
                <a:blip r:embed="rId3"/>
                <a:stretch>
                  <a:fillRect t="-5128" r="-22835" b="-128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tângulo 1"/>
          <p:cNvSpPr/>
          <p:nvPr/>
        </p:nvSpPr>
        <p:spPr>
          <a:xfrm>
            <a:off x="-69623" y="3284984"/>
            <a:ext cx="4703429" cy="1065017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Elipse 28"/>
          <p:cNvSpPr/>
          <p:nvPr/>
        </p:nvSpPr>
        <p:spPr>
          <a:xfrm rot="1200000">
            <a:off x="2339752" y="2794934"/>
            <a:ext cx="720080" cy="216024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Elipse 29"/>
          <p:cNvSpPr/>
          <p:nvPr/>
        </p:nvSpPr>
        <p:spPr>
          <a:xfrm rot="1200000">
            <a:off x="1664836" y="2550898"/>
            <a:ext cx="720080" cy="216024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2" name="Grupo 11"/>
          <p:cNvGrpSpPr/>
          <p:nvPr/>
        </p:nvGrpSpPr>
        <p:grpSpPr>
          <a:xfrm>
            <a:off x="3131840" y="3429000"/>
            <a:ext cx="1804175" cy="1512168"/>
            <a:chOff x="3131840" y="3429000"/>
            <a:chExt cx="1804175" cy="1512168"/>
          </a:xfrm>
        </p:grpSpPr>
        <p:cxnSp>
          <p:nvCxnSpPr>
            <p:cNvPr id="13" name="Conector de seta reta 12"/>
            <p:cNvCxnSpPr/>
            <p:nvPr/>
          </p:nvCxnSpPr>
          <p:spPr>
            <a:xfrm>
              <a:off x="4355976" y="3690300"/>
              <a:ext cx="0" cy="11788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de seta reta 13"/>
            <p:cNvCxnSpPr/>
            <p:nvPr/>
          </p:nvCxnSpPr>
          <p:spPr>
            <a:xfrm rot="5400000">
              <a:off x="3775172" y="3118976"/>
              <a:ext cx="0" cy="11788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CaixaDeTexto 14"/>
                <p:cNvSpPr txBox="1"/>
                <p:nvPr/>
              </p:nvSpPr>
              <p:spPr>
                <a:xfrm>
                  <a:off x="4380092" y="4479503"/>
                  <a:ext cx="40793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𝑧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15" name="CaixaDeTexto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0092" y="4479503"/>
                  <a:ext cx="407932" cy="461665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CaixaDeTexto 15"/>
                <p:cNvSpPr txBox="1"/>
                <p:nvPr/>
              </p:nvSpPr>
              <p:spPr>
                <a:xfrm>
                  <a:off x="3131840" y="3687415"/>
                  <a:ext cx="42639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𝑥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16" name="CaixaDeTexto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31840" y="3687415"/>
                  <a:ext cx="426399" cy="461665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Fluxograma: Somador 16"/>
            <p:cNvSpPr/>
            <p:nvPr/>
          </p:nvSpPr>
          <p:spPr>
            <a:xfrm>
              <a:off x="4249012" y="3596455"/>
              <a:ext cx="213199" cy="216024"/>
            </a:xfrm>
            <a:prstGeom prst="flowChartSummingJuncti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CaixaDeTexto 17"/>
                <p:cNvSpPr txBox="1"/>
                <p:nvPr/>
              </p:nvSpPr>
              <p:spPr>
                <a:xfrm>
                  <a:off x="4505641" y="3429000"/>
                  <a:ext cx="43037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𝑦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18" name="CaixaDeTexto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05641" y="3429000"/>
                  <a:ext cx="430374" cy="461665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b="-9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1" name="Conector reto 20"/>
          <p:cNvCxnSpPr/>
          <p:nvPr/>
        </p:nvCxnSpPr>
        <p:spPr>
          <a:xfrm>
            <a:off x="-19050" y="4221088"/>
            <a:ext cx="457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/>
          <p:cNvCxnSpPr/>
          <p:nvPr/>
        </p:nvCxnSpPr>
        <p:spPr>
          <a:xfrm>
            <a:off x="-21998" y="3414486"/>
            <a:ext cx="457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Seta para baixo 45"/>
          <p:cNvSpPr/>
          <p:nvPr/>
        </p:nvSpPr>
        <p:spPr>
          <a:xfrm rot="1200000">
            <a:off x="1446599" y="3377854"/>
            <a:ext cx="180000" cy="4680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Seta para baixo 46"/>
          <p:cNvSpPr/>
          <p:nvPr/>
        </p:nvSpPr>
        <p:spPr>
          <a:xfrm rot="1200000">
            <a:off x="2157154" y="3376378"/>
            <a:ext cx="180000" cy="4680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Seta para baixo 47"/>
          <p:cNvSpPr/>
          <p:nvPr/>
        </p:nvSpPr>
        <p:spPr>
          <a:xfrm rot="1200000">
            <a:off x="2939717" y="3387379"/>
            <a:ext cx="180000" cy="4680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Seta para baixo 33"/>
          <p:cNvSpPr/>
          <p:nvPr/>
        </p:nvSpPr>
        <p:spPr>
          <a:xfrm rot="1260000" flipH="1" flipV="1">
            <a:off x="1725106" y="2944330"/>
            <a:ext cx="180000" cy="468000"/>
          </a:xfrm>
          <a:prstGeom prst="downArrow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Seta para baixo 34"/>
          <p:cNvSpPr/>
          <p:nvPr/>
        </p:nvSpPr>
        <p:spPr>
          <a:xfrm rot="12000000" flipH="1" flipV="1">
            <a:off x="2313775" y="3383187"/>
            <a:ext cx="180000" cy="468000"/>
          </a:xfrm>
          <a:prstGeom prst="downArrow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Seta para baixo 35"/>
          <p:cNvSpPr/>
          <p:nvPr/>
        </p:nvSpPr>
        <p:spPr>
          <a:xfrm rot="240000" flipH="1" flipV="1">
            <a:off x="3136691" y="2941614"/>
            <a:ext cx="180000" cy="468000"/>
          </a:xfrm>
          <a:prstGeom prst="downArrow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ixaDeTexto 48"/>
              <p:cNvSpPr txBox="1"/>
              <p:nvPr/>
            </p:nvSpPr>
            <p:spPr>
              <a:xfrm>
                <a:off x="1619672" y="1815207"/>
                <a:ext cx="18470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𝐓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b="1" dirty="0"/>
              </a:p>
            </p:txBody>
          </p:sp>
        </mc:Choice>
        <mc:Fallback xmlns="">
          <p:sp>
            <p:nvSpPr>
              <p:cNvPr id="49" name="CaixaDeTexto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1815207"/>
                <a:ext cx="1847044" cy="461665"/>
              </a:xfrm>
              <a:prstGeom prst="rect">
                <a:avLst/>
              </a:prstGeom>
              <a:blipFill rotWithShape="1">
                <a:blip r:embed="rId7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aixaDeTexto 3"/>
          <p:cNvSpPr txBox="1"/>
          <p:nvPr/>
        </p:nvSpPr>
        <p:spPr>
          <a:xfrm>
            <a:off x="1975451" y="2190775"/>
            <a:ext cx="1099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total</a:t>
            </a:r>
            <a:endParaRPr lang="pt-BR" sz="1400" dirty="0"/>
          </a:p>
        </p:txBody>
      </p:sp>
      <p:sp>
        <p:nvSpPr>
          <p:cNvPr id="52" name="CaixaDeTexto 51"/>
          <p:cNvSpPr txBox="1"/>
          <p:nvPr/>
        </p:nvSpPr>
        <p:spPr>
          <a:xfrm>
            <a:off x="659963" y="812816"/>
            <a:ext cx="1463765" cy="268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principal</a:t>
            </a:r>
            <a:endParaRPr lang="pt-BR" sz="1400" dirty="0"/>
          </a:p>
        </p:txBody>
      </p:sp>
      <p:sp>
        <p:nvSpPr>
          <p:cNvPr id="53" name="CaixaDeTexto 52"/>
          <p:cNvSpPr txBox="1"/>
          <p:nvPr/>
        </p:nvSpPr>
        <p:spPr>
          <a:xfrm>
            <a:off x="3053358" y="-26897"/>
            <a:ext cx="14637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</a:t>
            </a:r>
            <a:r>
              <a:rPr lang="pt-BR" sz="1400" dirty="0" err="1" smtClean="0"/>
              <a:t>crustal</a:t>
            </a:r>
            <a:endParaRPr lang="pt-BR" sz="1400" dirty="0"/>
          </a:p>
        </p:txBody>
      </p:sp>
      <p:cxnSp>
        <p:nvCxnSpPr>
          <p:cNvPr id="54" name="Conector de seta reta 53"/>
          <p:cNvCxnSpPr/>
          <p:nvPr/>
        </p:nvCxnSpPr>
        <p:spPr>
          <a:xfrm>
            <a:off x="1317126" y="3032977"/>
            <a:ext cx="302546" cy="25200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CaixaDeTexto 54"/>
              <p:cNvSpPr txBox="1"/>
              <p:nvPr/>
            </p:nvSpPr>
            <p:spPr>
              <a:xfrm>
                <a:off x="1276571" y="5173561"/>
                <a:ext cx="2143301" cy="12077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 smtClean="0"/>
                  <a:t>Considere que o corpo esteja magnetizado na mesma direção de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b="1" i="1">
                            <a:latin typeface="Cambria Math"/>
                          </a:rPr>
                        </m:ctrlPr>
                      </m:accPr>
                      <m:e>
                        <m:r>
                          <a:rPr lang="pt-BR" b="1">
                            <a:latin typeface="Cambria Math"/>
                          </a:rPr>
                          <m:t>𝐅</m:t>
                        </m:r>
                      </m:e>
                    </m:acc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55" name="CaixaDeTexto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6571" y="5173561"/>
                <a:ext cx="2143301" cy="1207767"/>
              </a:xfrm>
              <a:prstGeom prst="rect">
                <a:avLst/>
              </a:prstGeom>
              <a:blipFill rotWithShape="1">
                <a:blip r:embed="rId8"/>
                <a:stretch>
                  <a:fillRect l="-852" t="-2525" r="-10795" b="-757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Conector reto 55"/>
          <p:cNvCxnSpPr/>
          <p:nvPr/>
        </p:nvCxnSpPr>
        <p:spPr>
          <a:xfrm>
            <a:off x="6156176" y="692696"/>
            <a:ext cx="0" cy="5904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aixaDeTexto 57"/>
              <p:cNvSpPr txBox="1"/>
              <p:nvPr/>
            </p:nvSpPr>
            <p:spPr>
              <a:xfrm>
                <a:off x="4788024" y="1599183"/>
                <a:ext cx="45320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𝐹</m:t>
                      </m:r>
                    </m:oMath>
                  </m:oMathPara>
                </a14:m>
                <a:endParaRPr lang="pt-BR" sz="12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8" name="CaixaDeTexto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024" y="1599183"/>
                <a:ext cx="453201" cy="461665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CaixaDeTexto 49"/>
              <p:cNvSpPr txBox="1"/>
              <p:nvPr/>
            </p:nvSpPr>
            <p:spPr>
              <a:xfrm>
                <a:off x="1518745" y="172682"/>
                <a:ext cx="12389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i="1" smtClean="0">
                          <a:latin typeface="Cambria Math"/>
                          <a:ea typeface="Cambria Math"/>
                        </a:rPr>
                        <m:t>≫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50" name="CaixaDeTexto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8745" y="172682"/>
                <a:ext cx="1238994" cy="461665"/>
              </a:xfrm>
              <a:prstGeom prst="rect">
                <a:avLst/>
              </a:prstGeom>
              <a:blipFill rotWithShape="1">
                <a:blip r:embed="rId7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0568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0" y="3414486"/>
            <a:ext cx="4550002" cy="806602"/>
          </a:xfrm>
          <a:prstGeom prst="rect">
            <a:avLst/>
          </a:prstGeom>
          <a:solidFill>
            <a:srgbClr val="00B3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0" name="Grupo 19"/>
          <p:cNvGrpSpPr/>
          <p:nvPr/>
        </p:nvGrpSpPr>
        <p:grpSpPr>
          <a:xfrm>
            <a:off x="107504" y="2591636"/>
            <a:ext cx="864096" cy="621340"/>
            <a:chOff x="251520" y="1619508"/>
            <a:chExt cx="864096" cy="621340"/>
          </a:xfrm>
        </p:grpSpPr>
        <p:sp>
          <p:nvSpPr>
            <p:cNvPr id="23" name="Seta para a direita 22"/>
            <p:cNvSpPr/>
            <p:nvPr/>
          </p:nvSpPr>
          <p:spPr>
            <a:xfrm flipH="1">
              <a:off x="251568" y="2060848"/>
              <a:ext cx="864000" cy="18000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3" name="CaixaDeTexto 32"/>
            <p:cNvSpPr txBox="1"/>
            <p:nvPr/>
          </p:nvSpPr>
          <p:spPr>
            <a:xfrm>
              <a:off x="251520" y="1619508"/>
              <a:ext cx="864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Norte</a:t>
              </a:r>
              <a:endParaRPr lang="pt-BR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/>
              <p:cNvSpPr txBox="1"/>
              <p:nvPr/>
            </p:nvSpPr>
            <p:spPr>
              <a:xfrm>
                <a:off x="683568" y="1023119"/>
                <a:ext cx="1370888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acc>
                        <m:accPr>
                          <m:chr m:val="̂"/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𝐅</m:t>
                          </m:r>
                        </m:e>
                      </m:acc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1023119"/>
                <a:ext cx="1370888" cy="471539"/>
              </a:xfrm>
              <a:prstGeom prst="rect">
                <a:avLst/>
              </a:prstGeom>
              <a:blipFill rotWithShape="1">
                <a:blip r:embed="rId2"/>
                <a:stretch>
                  <a:fillRect t="-5195" r="-23556" b="-25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Conector de seta reta 23"/>
          <p:cNvCxnSpPr/>
          <p:nvPr/>
        </p:nvCxnSpPr>
        <p:spPr>
          <a:xfrm flipV="1">
            <a:off x="5220072" y="1484784"/>
            <a:ext cx="0" cy="511256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/>
          <p:cNvCxnSpPr/>
          <p:nvPr/>
        </p:nvCxnSpPr>
        <p:spPr>
          <a:xfrm>
            <a:off x="5076056" y="5949280"/>
            <a:ext cx="3888432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ixaDeTexto 25"/>
          <p:cNvSpPr txBox="1"/>
          <p:nvPr/>
        </p:nvSpPr>
        <p:spPr>
          <a:xfrm>
            <a:off x="8064896" y="6165304"/>
            <a:ext cx="9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Posição</a:t>
            </a:r>
            <a:endParaRPr lang="pt-BR"/>
          </a:p>
        </p:txBody>
      </p:sp>
      <p:sp>
        <p:nvSpPr>
          <p:cNvPr id="27" name="CaixaDeTexto 26"/>
          <p:cNvSpPr txBox="1"/>
          <p:nvPr/>
        </p:nvSpPr>
        <p:spPr>
          <a:xfrm>
            <a:off x="4574944" y="764704"/>
            <a:ext cx="129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Amplitude (</a:t>
            </a:r>
            <a:r>
              <a:rPr lang="pt-BR" dirty="0" err="1" smtClean="0"/>
              <a:t>nT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28" name="Forma livre 27"/>
          <p:cNvSpPr/>
          <p:nvPr/>
        </p:nvSpPr>
        <p:spPr>
          <a:xfrm rot="-600000" flipH="1">
            <a:off x="5279550" y="1522693"/>
            <a:ext cx="3468914" cy="682171"/>
          </a:xfrm>
          <a:custGeom>
            <a:avLst/>
            <a:gdLst>
              <a:gd name="connsiteX0" fmla="*/ 0 w 3468914"/>
              <a:gd name="connsiteY0" fmla="*/ 682171 h 682171"/>
              <a:gd name="connsiteX1" fmla="*/ 87085 w 3468914"/>
              <a:gd name="connsiteY1" fmla="*/ 653142 h 682171"/>
              <a:gd name="connsiteX2" fmla="*/ 232228 w 3468914"/>
              <a:gd name="connsiteY2" fmla="*/ 624114 h 682171"/>
              <a:gd name="connsiteX3" fmla="*/ 319314 w 3468914"/>
              <a:gd name="connsiteY3" fmla="*/ 595085 h 682171"/>
              <a:gd name="connsiteX4" fmla="*/ 362857 w 3468914"/>
              <a:gd name="connsiteY4" fmla="*/ 580571 h 682171"/>
              <a:gd name="connsiteX5" fmla="*/ 406400 w 3468914"/>
              <a:gd name="connsiteY5" fmla="*/ 566057 h 682171"/>
              <a:gd name="connsiteX6" fmla="*/ 449942 w 3468914"/>
              <a:gd name="connsiteY6" fmla="*/ 537028 h 682171"/>
              <a:gd name="connsiteX7" fmla="*/ 566057 w 3468914"/>
              <a:gd name="connsiteY7" fmla="*/ 508000 h 682171"/>
              <a:gd name="connsiteX8" fmla="*/ 1045028 w 3468914"/>
              <a:gd name="connsiteY8" fmla="*/ 464457 h 682171"/>
              <a:gd name="connsiteX9" fmla="*/ 1088571 w 3468914"/>
              <a:gd name="connsiteY9" fmla="*/ 449942 h 682171"/>
              <a:gd name="connsiteX10" fmla="*/ 1204685 w 3468914"/>
              <a:gd name="connsiteY10" fmla="*/ 435428 h 682171"/>
              <a:gd name="connsiteX11" fmla="*/ 1320800 w 3468914"/>
              <a:gd name="connsiteY11" fmla="*/ 406400 h 682171"/>
              <a:gd name="connsiteX12" fmla="*/ 1756228 w 3468914"/>
              <a:gd name="connsiteY12" fmla="*/ 391885 h 682171"/>
              <a:gd name="connsiteX13" fmla="*/ 1886857 w 3468914"/>
              <a:gd name="connsiteY13" fmla="*/ 377371 h 682171"/>
              <a:gd name="connsiteX14" fmla="*/ 1973942 w 3468914"/>
              <a:gd name="connsiteY14" fmla="*/ 348342 h 682171"/>
              <a:gd name="connsiteX15" fmla="*/ 2017485 w 3468914"/>
              <a:gd name="connsiteY15" fmla="*/ 333828 h 682171"/>
              <a:gd name="connsiteX16" fmla="*/ 2293257 w 3468914"/>
              <a:gd name="connsiteY16" fmla="*/ 290285 h 682171"/>
              <a:gd name="connsiteX17" fmla="*/ 2336800 w 3468914"/>
              <a:gd name="connsiteY17" fmla="*/ 261257 h 682171"/>
              <a:gd name="connsiteX18" fmla="*/ 2380342 w 3468914"/>
              <a:gd name="connsiteY18" fmla="*/ 246742 h 682171"/>
              <a:gd name="connsiteX19" fmla="*/ 2685142 w 3468914"/>
              <a:gd name="connsiteY19" fmla="*/ 232228 h 682171"/>
              <a:gd name="connsiteX20" fmla="*/ 2772228 w 3468914"/>
              <a:gd name="connsiteY20" fmla="*/ 203200 h 682171"/>
              <a:gd name="connsiteX21" fmla="*/ 2815771 w 3468914"/>
              <a:gd name="connsiteY21" fmla="*/ 188685 h 682171"/>
              <a:gd name="connsiteX22" fmla="*/ 2873828 w 3468914"/>
              <a:gd name="connsiteY22" fmla="*/ 174171 h 682171"/>
              <a:gd name="connsiteX23" fmla="*/ 2960914 w 3468914"/>
              <a:gd name="connsiteY23" fmla="*/ 145142 h 682171"/>
              <a:gd name="connsiteX24" fmla="*/ 3062514 w 3468914"/>
              <a:gd name="connsiteY24" fmla="*/ 116114 h 682171"/>
              <a:gd name="connsiteX25" fmla="*/ 3106057 w 3468914"/>
              <a:gd name="connsiteY25" fmla="*/ 87085 h 682171"/>
              <a:gd name="connsiteX26" fmla="*/ 3381828 w 3468914"/>
              <a:gd name="connsiteY26" fmla="*/ 43542 h 682171"/>
              <a:gd name="connsiteX27" fmla="*/ 3425371 w 3468914"/>
              <a:gd name="connsiteY27" fmla="*/ 14514 h 682171"/>
              <a:gd name="connsiteX28" fmla="*/ 3468914 w 3468914"/>
              <a:gd name="connsiteY28" fmla="*/ 0 h 682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468914" h="682171">
                <a:moveTo>
                  <a:pt x="0" y="682171"/>
                </a:moveTo>
                <a:cubicBezTo>
                  <a:pt x="29028" y="672495"/>
                  <a:pt x="57400" y="660563"/>
                  <a:pt x="87085" y="653142"/>
                </a:cubicBezTo>
                <a:cubicBezTo>
                  <a:pt x="244013" y="613910"/>
                  <a:pt x="111617" y="660297"/>
                  <a:pt x="232228" y="624114"/>
                </a:cubicBezTo>
                <a:cubicBezTo>
                  <a:pt x="261536" y="615321"/>
                  <a:pt x="290285" y="604761"/>
                  <a:pt x="319314" y="595085"/>
                </a:cubicBezTo>
                <a:lnTo>
                  <a:pt x="362857" y="580571"/>
                </a:lnTo>
                <a:lnTo>
                  <a:pt x="406400" y="566057"/>
                </a:lnTo>
                <a:cubicBezTo>
                  <a:pt x="420914" y="556381"/>
                  <a:pt x="434340" y="544829"/>
                  <a:pt x="449942" y="537028"/>
                </a:cubicBezTo>
                <a:cubicBezTo>
                  <a:pt x="479695" y="522152"/>
                  <a:pt x="538457" y="513520"/>
                  <a:pt x="566057" y="508000"/>
                </a:cubicBezTo>
                <a:cubicBezTo>
                  <a:pt x="732881" y="396783"/>
                  <a:pt x="571786" y="493139"/>
                  <a:pt x="1045028" y="464457"/>
                </a:cubicBezTo>
                <a:cubicBezTo>
                  <a:pt x="1060299" y="463531"/>
                  <a:pt x="1073518" y="452679"/>
                  <a:pt x="1088571" y="449942"/>
                </a:cubicBezTo>
                <a:cubicBezTo>
                  <a:pt x="1126948" y="442964"/>
                  <a:pt x="1166347" y="442616"/>
                  <a:pt x="1204685" y="435428"/>
                </a:cubicBezTo>
                <a:cubicBezTo>
                  <a:pt x="1243898" y="428076"/>
                  <a:pt x="1280926" y="407729"/>
                  <a:pt x="1320800" y="406400"/>
                </a:cubicBezTo>
                <a:lnTo>
                  <a:pt x="1756228" y="391885"/>
                </a:lnTo>
                <a:cubicBezTo>
                  <a:pt x="1799771" y="387047"/>
                  <a:pt x="1843897" y="385963"/>
                  <a:pt x="1886857" y="377371"/>
                </a:cubicBezTo>
                <a:cubicBezTo>
                  <a:pt x="1916861" y="371370"/>
                  <a:pt x="1944914" y="358018"/>
                  <a:pt x="1973942" y="348342"/>
                </a:cubicBezTo>
                <a:cubicBezTo>
                  <a:pt x="1988456" y="343504"/>
                  <a:pt x="2002394" y="336343"/>
                  <a:pt x="2017485" y="333828"/>
                </a:cubicBezTo>
                <a:cubicBezTo>
                  <a:pt x="2225402" y="299176"/>
                  <a:pt x="2133390" y="313124"/>
                  <a:pt x="2293257" y="290285"/>
                </a:cubicBezTo>
                <a:cubicBezTo>
                  <a:pt x="2307771" y="280609"/>
                  <a:pt x="2321198" y="269058"/>
                  <a:pt x="2336800" y="261257"/>
                </a:cubicBezTo>
                <a:cubicBezTo>
                  <a:pt x="2350484" y="254415"/>
                  <a:pt x="2365096" y="248013"/>
                  <a:pt x="2380342" y="246742"/>
                </a:cubicBezTo>
                <a:cubicBezTo>
                  <a:pt x="2481706" y="238295"/>
                  <a:pt x="2583542" y="237066"/>
                  <a:pt x="2685142" y="232228"/>
                </a:cubicBezTo>
                <a:lnTo>
                  <a:pt x="2772228" y="203200"/>
                </a:lnTo>
                <a:cubicBezTo>
                  <a:pt x="2786742" y="198362"/>
                  <a:pt x="2800928" y="192396"/>
                  <a:pt x="2815771" y="188685"/>
                </a:cubicBezTo>
                <a:cubicBezTo>
                  <a:pt x="2835123" y="183847"/>
                  <a:pt x="2854721" y="179903"/>
                  <a:pt x="2873828" y="174171"/>
                </a:cubicBezTo>
                <a:cubicBezTo>
                  <a:pt x="2903136" y="165378"/>
                  <a:pt x="2931229" y="152563"/>
                  <a:pt x="2960914" y="145142"/>
                </a:cubicBezTo>
                <a:cubicBezTo>
                  <a:pt x="3033814" y="126917"/>
                  <a:pt x="3000047" y="136936"/>
                  <a:pt x="3062514" y="116114"/>
                </a:cubicBezTo>
                <a:cubicBezTo>
                  <a:pt x="3077028" y="106438"/>
                  <a:pt x="3089663" y="93046"/>
                  <a:pt x="3106057" y="87085"/>
                </a:cubicBezTo>
                <a:cubicBezTo>
                  <a:pt x="3204028" y="51459"/>
                  <a:pt x="3276181" y="53147"/>
                  <a:pt x="3381828" y="43542"/>
                </a:cubicBezTo>
                <a:cubicBezTo>
                  <a:pt x="3396342" y="33866"/>
                  <a:pt x="3409769" y="22315"/>
                  <a:pt x="3425371" y="14514"/>
                </a:cubicBezTo>
                <a:cubicBezTo>
                  <a:pt x="3439055" y="7672"/>
                  <a:pt x="3468914" y="0"/>
                  <a:pt x="3468914" y="0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7" name="Forma livre 36"/>
          <p:cNvSpPr/>
          <p:nvPr/>
        </p:nvSpPr>
        <p:spPr>
          <a:xfrm rot="19769128">
            <a:off x="1916280" y="3483342"/>
            <a:ext cx="871122" cy="555022"/>
          </a:xfrm>
          <a:custGeom>
            <a:avLst/>
            <a:gdLst>
              <a:gd name="connsiteX0" fmla="*/ 63624 w 1257693"/>
              <a:gd name="connsiteY0" fmla="*/ 29029 h 464457"/>
              <a:gd name="connsiteX1" fmla="*/ 63624 w 1257693"/>
              <a:gd name="connsiteY1" fmla="*/ 29029 h 464457"/>
              <a:gd name="connsiteX2" fmla="*/ 281338 w 1257693"/>
              <a:gd name="connsiteY2" fmla="*/ 14515 h 464457"/>
              <a:gd name="connsiteX3" fmla="*/ 324881 w 1257693"/>
              <a:gd name="connsiteY3" fmla="*/ 0 h 464457"/>
              <a:gd name="connsiteX4" fmla="*/ 673224 w 1257693"/>
              <a:gd name="connsiteY4" fmla="*/ 14515 h 464457"/>
              <a:gd name="connsiteX5" fmla="*/ 803852 w 1257693"/>
              <a:gd name="connsiteY5" fmla="*/ 58057 h 464457"/>
              <a:gd name="connsiteX6" fmla="*/ 847395 w 1257693"/>
              <a:gd name="connsiteY6" fmla="*/ 72572 h 464457"/>
              <a:gd name="connsiteX7" fmla="*/ 948995 w 1257693"/>
              <a:gd name="connsiteY7" fmla="*/ 87086 h 464457"/>
              <a:gd name="connsiteX8" fmla="*/ 1036081 w 1257693"/>
              <a:gd name="connsiteY8" fmla="*/ 116115 h 464457"/>
              <a:gd name="connsiteX9" fmla="*/ 1137681 w 1257693"/>
              <a:gd name="connsiteY9" fmla="*/ 159657 h 464457"/>
              <a:gd name="connsiteX10" fmla="*/ 1195738 w 1257693"/>
              <a:gd name="connsiteY10" fmla="*/ 188686 h 464457"/>
              <a:gd name="connsiteX11" fmla="*/ 1239281 w 1257693"/>
              <a:gd name="connsiteY11" fmla="*/ 203200 h 464457"/>
              <a:gd name="connsiteX12" fmla="*/ 1181224 w 1257693"/>
              <a:gd name="connsiteY12" fmla="*/ 391886 h 464457"/>
              <a:gd name="connsiteX13" fmla="*/ 1137681 w 1257693"/>
              <a:gd name="connsiteY13" fmla="*/ 435429 h 464457"/>
              <a:gd name="connsiteX14" fmla="*/ 1021566 w 1257693"/>
              <a:gd name="connsiteY14" fmla="*/ 464457 h 464457"/>
              <a:gd name="connsiteX15" fmla="*/ 513566 w 1257693"/>
              <a:gd name="connsiteY15" fmla="*/ 449943 h 464457"/>
              <a:gd name="connsiteX16" fmla="*/ 295852 w 1257693"/>
              <a:gd name="connsiteY16" fmla="*/ 420915 h 464457"/>
              <a:gd name="connsiteX17" fmla="*/ 179738 w 1257693"/>
              <a:gd name="connsiteY17" fmla="*/ 406400 h 464457"/>
              <a:gd name="connsiteX18" fmla="*/ 92652 w 1257693"/>
              <a:gd name="connsiteY18" fmla="*/ 391886 h 464457"/>
              <a:gd name="connsiteX19" fmla="*/ 63624 w 1257693"/>
              <a:gd name="connsiteY19" fmla="*/ 348343 h 464457"/>
              <a:gd name="connsiteX20" fmla="*/ 49109 w 1257693"/>
              <a:gd name="connsiteY20" fmla="*/ 304800 h 464457"/>
              <a:gd name="connsiteX21" fmla="*/ 5566 w 1257693"/>
              <a:gd name="connsiteY21" fmla="*/ 145143 h 464457"/>
              <a:gd name="connsiteX22" fmla="*/ 20081 w 1257693"/>
              <a:gd name="connsiteY22" fmla="*/ 72572 h 464457"/>
              <a:gd name="connsiteX23" fmla="*/ 63624 w 1257693"/>
              <a:gd name="connsiteY23" fmla="*/ 29029 h 464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57693" h="464457">
                <a:moveTo>
                  <a:pt x="63624" y="29029"/>
                </a:moveTo>
                <a:lnTo>
                  <a:pt x="63624" y="29029"/>
                </a:lnTo>
                <a:cubicBezTo>
                  <a:pt x="136195" y="24191"/>
                  <a:pt x="209050" y="22547"/>
                  <a:pt x="281338" y="14515"/>
                </a:cubicBezTo>
                <a:cubicBezTo>
                  <a:pt x="296544" y="12825"/>
                  <a:pt x="309581" y="0"/>
                  <a:pt x="324881" y="0"/>
                </a:cubicBezTo>
                <a:cubicBezTo>
                  <a:pt x="441096" y="0"/>
                  <a:pt x="557110" y="9677"/>
                  <a:pt x="673224" y="14515"/>
                </a:cubicBezTo>
                <a:lnTo>
                  <a:pt x="803852" y="58057"/>
                </a:lnTo>
                <a:cubicBezTo>
                  <a:pt x="818366" y="62895"/>
                  <a:pt x="832249" y="70408"/>
                  <a:pt x="847395" y="72572"/>
                </a:cubicBezTo>
                <a:lnTo>
                  <a:pt x="948995" y="87086"/>
                </a:lnTo>
                <a:cubicBezTo>
                  <a:pt x="978024" y="96762"/>
                  <a:pt x="1010621" y="99142"/>
                  <a:pt x="1036081" y="116115"/>
                </a:cubicBezTo>
                <a:cubicBezTo>
                  <a:pt x="1096222" y="156208"/>
                  <a:pt x="1062701" y="140912"/>
                  <a:pt x="1137681" y="159657"/>
                </a:cubicBezTo>
                <a:cubicBezTo>
                  <a:pt x="1157033" y="169333"/>
                  <a:pt x="1175851" y="180163"/>
                  <a:pt x="1195738" y="188686"/>
                </a:cubicBezTo>
                <a:cubicBezTo>
                  <a:pt x="1209800" y="194713"/>
                  <a:pt x="1236281" y="188198"/>
                  <a:pt x="1239281" y="203200"/>
                </a:cubicBezTo>
                <a:cubicBezTo>
                  <a:pt x="1257693" y="295260"/>
                  <a:pt x="1231397" y="333351"/>
                  <a:pt x="1181224" y="391886"/>
                </a:cubicBezTo>
                <a:cubicBezTo>
                  <a:pt x="1167866" y="407471"/>
                  <a:pt x="1154760" y="424043"/>
                  <a:pt x="1137681" y="435429"/>
                </a:cubicBezTo>
                <a:cubicBezTo>
                  <a:pt x="1118554" y="448180"/>
                  <a:pt x="1032033" y="462364"/>
                  <a:pt x="1021566" y="464457"/>
                </a:cubicBezTo>
                <a:lnTo>
                  <a:pt x="513566" y="449943"/>
                </a:lnTo>
                <a:cubicBezTo>
                  <a:pt x="204024" y="436485"/>
                  <a:pt x="454287" y="447321"/>
                  <a:pt x="295852" y="420915"/>
                </a:cubicBezTo>
                <a:cubicBezTo>
                  <a:pt x="257377" y="414502"/>
                  <a:pt x="218352" y="411916"/>
                  <a:pt x="179738" y="406400"/>
                </a:cubicBezTo>
                <a:cubicBezTo>
                  <a:pt x="150605" y="402238"/>
                  <a:pt x="121681" y="396724"/>
                  <a:pt x="92652" y="391886"/>
                </a:cubicBezTo>
                <a:cubicBezTo>
                  <a:pt x="82976" y="377372"/>
                  <a:pt x="71425" y="363945"/>
                  <a:pt x="63624" y="348343"/>
                </a:cubicBezTo>
                <a:cubicBezTo>
                  <a:pt x="56782" y="334659"/>
                  <a:pt x="53135" y="319560"/>
                  <a:pt x="49109" y="304800"/>
                </a:cubicBezTo>
                <a:cubicBezTo>
                  <a:pt x="0" y="124734"/>
                  <a:pt x="38976" y="245367"/>
                  <a:pt x="5566" y="145143"/>
                </a:cubicBezTo>
                <a:cubicBezTo>
                  <a:pt x="10404" y="120953"/>
                  <a:pt x="6397" y="93098"/>
                  <a:pt x="20081" y="72572"/>
                </a:cubicBezTo>
                <a:cubicBezTo>
                  <a:pt x="28568" y="59842"/>
                  <a:pt x="56367" y="36286"/>
                  <a:pt x="63624" y="29029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Seta para baixo 30"/>
          <p:cNvSpPr/>
          <p:nvPr/>
        </p:nvSpPr>
        <p:spPr>
          <a:xfrm rot="1200000">
            <a:off x="2191121" y="3606662"/>
            <a:ext cx="288032" cy="3600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0" name="Conector de seta reta 39"/>
          <p:cNvCxnSpPr/>
          <p:nvPr/>
        </p:nvCxnSpPr>
        <p:spPr>
          <a:xfrm rot="1200000" flipH="1">
            <a:off x="559339" y="315124"/>
            <a:ext cx="0" cy="18000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Seta para baixo 40"/>
          <p:cNvSpPr/>
          <p:nvPr/>
        </p:nvSpPr>
        <p:spPr>
          <a:xfrm rot="1200000">
            <a:off x="691029" y="381061"/>
            <a:ext cx="180000" cy="4680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Elipse 41"/>
          <p:cNvSpPr/>
          <p:nvPr/>
        </p:nvSpPr>
        <p:spPr>
          <a:xfrm>
            <a:off x="837109" y="331515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3" name="Conector de seta reta 42"/>
          <p:cNvCxnSpPr/>
          <p:nvPr/>
        </p:nvCxnSpPr>
        <p:spPr>
          <a:xfrm>
            <a:off x="3341394" y="657433"/>
            <a:ext cx="433778" cy="971367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Seta para baixo 43"/>
          <p:cNvSpPr/>
          <p:nvPr/>
        </p:nvSpPr>
        <p:spPr>
          <a:xfrm rot="-1440000">
            <a:off x="3365750" y="669093"/>
            <a:ext cx="180000" cy="468000"/>
          </a:xfrm>
          <a:prstGeom prst="downArrow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Elipse 44"/>
          <p:cNvSpPr/>
          <p:nvPr/>
        </p:nvSpPr>
        <p:spPr>
          <a:xfrm>
            <a:off x="3311346" y="619547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ixaDeTexto 37"/>
              <p:cNvSpPr txBox="1"/>
              <p:nvPr/>
            </p:nvSpPr>
            <p:spPr>
              <a:xfrm>
                <a:off x="3131840" y="149149"/>
                <a:ext cx="1549591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b="1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latin typeface="Cambria Math"/>
                                </a:rPr>
                                <m:t>𝐁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38" name="CaixaDeTexto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149149"/>
                <a:ext cx="1549591" cy="471539"/>
              </a:xfrm>
              <a:prstGeom prst="rect">
                <a:avLst/>
              </a:prstGeom>
              <a:blipFill rotWithShape="1">
                <a:blip r:embed="rId3"/>
                <a:stretch>
                  <a:fillRect t="-5128" r="-22835" b="-128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tângulo 1"/>
          <p:cNvSpPr/>
          <p:nvPr/>
        </p:nvSpPr>
        <p:spPr>
          <a:xfrm>
            <a:off x="-69623" y="3284984"/>
            <a:ext cx="4703429" cy="1065017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Elipse 28"/>
          <p:cNvSpPr/>
          <p:nvPr/>
        </p:nvSpPr>
        <p:spPr>
          <a:xfrm rot="1200000">
            <a:off x="2339752" y="2794934"/>
            <a:ext cx="720080" cy="216024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Elipse 29"/>
          <p:cNvSpPr/>
          <p:nvPr/>
        </p:nvSpPr>
        <p:spPr>
          <a:xfrm rot="1200000">
            <a:off x="1664836" y="2550898"/>
            <a:ext cx="720080" cy="216024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2" name="Grupo 11"/>
          <p:cNvGrpSpPr/>
          <p:nvPr/>
        </p:nvGrpSpPr>
        <p:grpSpPr>
          <a:xfrm>
            <a:off x="3131840" y="3429000"/>
            <a:ext cx="1804175" cy="1512168"/>
            <a:chOff x="3131840" y="3429000"/>
            <a:chExt cx="1804175" cy="1512168"/>
          </a:xfrm>
        </p:grpSpPr>
        <p:cxnSp>
          <p:nvCxnSpPr>
            <p:cNvPr id="13" name="Conector de seta reta 12"/>
            <p:cNvCxnSpPr/>
            <p:nvPr/>
          </p:nvCxnSpPr>
          <p:spPr>
            <a:xfrm>
              <a:off x="4355976" y="3690300"/>
              <a:ext cx="0" cy="11788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de seta reta 13"/>
            <p:cNvCxnSpPr/>
            <p:nvPr/>
          </p:nvCxnSpPr>
          <p:spPr>
            <a:xfrm rot="5400000">
              <a:off x="3775172" y="3118976"/>
              <a:ext cx="0" cy="11788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CaixaDeTexto 14"/>
                <p:cNvSpPr txBox="1"/>
                <p:nvPr/>
              </p:nvSpPr>
              <p:spPr>
                <a:xfrm>
                  <a:off x="4380092" y="4479503"/>
                  <a:ext cx="40793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𝑧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15" name="CaixaDeTexto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0092" y="4479503"/>
                  <a:ext cx="407932" cy="461665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CaixaDeTexto 15"/>
                <p:cNvSpPr txBox="1"/>
                <p:nvPr/>
              </p:nvSpPr>
              <p:spPr>
                <a:xfrm>
                  <a:off x="3131840" y="3687415"/>
                  <a:ext cx="42639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𝑥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16" name="CaixaDeTexto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31840" y="3687415"/>
                  <a:ext cx="426399" cy="461665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Fluxograma: Somador 16"/>
            <p:cNvSpPr/>
            <p:nvPr/>
          </p:nvSpPr>
          <p:spPr>
            <a:xfrm>
              <a:off x="4249012" y="3596455"/>
              <a:ext cx="213199" cy="216024"/>
            </a:xfrm>
            <a:prstGeom prst="flowChartSummingJuncti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CaixaDeTexto 17"/>
                <p:cNvSpPr txBox="1"/>
                <p:nvPr/>
              </p:nvSpPr>
              <p:spPr>
                <a:xfrm>
                  <a:off x="4505641" y="3429000"/>
                  <a:ext cx="43037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𝑦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18" name="CaixaDeTexto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05641" y="3429000"/>
                  <a:ext cx="430374" cy="461665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b="-9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1" name="Conector reto 20"/>
          <p:cNvCxnSpPr/>
          <p:nvPr/>
        </p:nvCxnSpPr>
        <p:spPr>
          <a:xfrm>
            <a:off x="-19050" y="4221088"/>
            <a:ext cx="457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/>
          <p:cNvCxnSpPr/>
          <p:nvPr/>
        </p:nvCxnSpPr>
        <p:spPr>
          <a:xfrm>
            <a:off x="-21998" y="3414486"/>
            <a:ext cx="457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Seta para baixo 45"/>
          <p:cNvSpPr/>
          <p:nvPr/>
        </p:nvSpPr>
        <p:spPr>
          <a:xfrm rot="1200000">
            <a:off x="1446599" y="3377854"/>
            <a:ext cx="180000" cy="4680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Seta para baixo 46"/>
          <p:cNvSpPr/>
          <p:nvPr/>
        </p:nvSpPr>
        <p:spPr>
          <a:xfrm rot="1200000">
            <a:off x="2157154" y="3376378"/>
            <a:ext cx="180000" cy="4680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Seta para baixo 47"/>
          <p:cNvSpPr/>
          <p:nvPr/>
        </p:nvSpPr>
        <p:spPr>
          <a:xfrm rot="1200000">
            <a:off x="2939717" y="3387379"/>
            <a:ext cx="180000" cy="4680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Seta para baixo 33"/>
          <p:cNvSpPr/>
          <p:nvPr/>
        </p:nvSpPr>
        <p:spPr>
          <a:xfrm rot="1260000" flipH="1" flipV="1">
            <a:off x="1725106" y="2944330"/>
            <a:ext cx="180000" cy="468000"/>
          </a:xfrm>
          <a:prstGeom prst="downArrow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Seta para baixo 34"/>
          <p:cNvSpPr/>
          <p:nvPr/>
        </p:nvSpPr>
        <p:spPr>
          <a:xfrm rot="12000000" flipH="1" flipV="1">
            <a:off x="2313775" y="3383187"/>
            <a:ext cx="180000" cy="468000"/>
          </a:xfrm>
          <a:prstGeom prst="downArrow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Seta para baixo 35"/>
          <p:cNvSpPr/>
          <p:nvPr/>
        </p:nvSpPr>
        <p:spPr>
          <a:xfrm rot="240000" flipH="1" flipV="1">
            <a:off x="3136691" y="2941614"/>
            <a:ext cx="180000" cy="468000"/>
          </a:xfrm>
          <a:prstGeom prst="downArrow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ixaDeTexto 48"/>
              <p:cNvSpPr txBox="1"/>
              <p:nvPr/>
            </p:nvSpPr>
            <p:spPr>
              <a:xfrm>
                <a:off x="1619672" y="1815207"/>
                <a:ext cx="18470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𝐓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b="1" dirty="0"/>
              </a:p>
            </p:txBody>
          </p:sp>
        </mc:Choice>
        <mc:Fallback xmlns="">
          <p:sp>
            <p:nvSpPr>
              <p:cNvPr id="49" name="CaixaDeTexto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1815207"/>
                <a:ext cx="1847044" cy="461665"/>
              </a:xfrm>
              <a:prstGeom prst="rect">
                <a:avLst/>
              </a:prstGeom>
              <a:blipFill rotWithShape="1">
                <a:blip r:embed="rId7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aixaDeTexto 3"/>
          <p:cNvSpPr txBox="1"/>
          <p:nvPr/>
        </p:nvSpPr>
        <p:spPr>
          <a:xfrm>
            <a:off x="1975451" y="2190775"/>
            <a:ext cx="1099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total</a:t>
            </a:r>
            <a:endParaRPr lang="pt-BR" sz="1400" dirty="0"/>
          </a:p>
        </p:txBody>
      </p:sp>
      <p:sp>
        <p:nvSpPr>
          <p:cNvPr id="52" name="CaixaDeTexto 51"/>
          <p:cNvSpPr txBox="1"/>
          <p:nvPr/>
        </p:nvSpPr>
        <p:spPr>
          <a:xfrm>
            <a:off x="659963" y="812816"/>
            <a:ext cx="1463765" cy="268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principal</a:t>
            </a:r>
            <a:endParaRPr lang="pt-BR" sz="1400" dirty="0"/>
          </a:p>
        </p:txBody>
      </p:sp>
      <p:sp>
        <p:nvSpPr>
          <p:cNvPr id="53" name="CaixaDeTexto 52"/>
          <p:cNvSpPr txBox="1"/>
          <p:nvPr/>
        </p:nvSpPr>
        <p:spPr>
          <a:xfrm>
            <a:off x="3053358" y="-26897"/>
            <a:ext cx="14637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</a:t>
            </a:r>
            <a:r>
              <a:rPr lang="pt-BR" sz="1400" dirty="0" err="1" smtClean="0"/>
              <a:t>crustal</a:t>
            </a:r>
            <a:endParaRPr lang="pt-BR" sz="1400" dirty="0"/>
          </a:p>
        </p:txBody>
      </p:sp>
      <p:cxnSp>
        <p:nvCxnSpPr>
          <p:cNvPr id="54" name="Conector de seta reta 53"/>
          <p:cNvCxnSpPr/>
          <p:nvPr/>
        </p:nvCxnSpPr>
        <p:spPr>
          <a:xfrm>
            <a:off x="2051720" y="3032977"/>
            <a:ext cx="302546" cy="25200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CaixaDeTexto 50"/>
              <p:cNvSpPr txBox="1"/>
              <p:nvPr/>
            </p:nvSpPr>
            <p:spPr>
              <a:xfrm>
                <a:off x="1276571" y="5173561"/>
                <a:ext cx="2143301" cy="12077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 smtClean="0"/>
                  <a:t>Considere que o corpo esteja magnetizado na mesma direção de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b="1" i="1">
                            <a:latin typeface="Cambria Math"/>
                          </a:rPr>
                        </m:ctrlPr>
                      </m:accPr>
                      <m:e>
                        <m:r>
                          <a:rPr lang="pt-BR" b="1">
                            <a:latin typeface="Cambria Math"/>
                          </a:rPr>
                          <m:t>𝐅</m:t>
                        </m:r>
                      </m:e>
                    </m:acc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51" name="CaixaDeTexto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6571" y="5173561"/>
                <a:ext cx="2143301" cy="1207767"/>
              </a:xfrm>
              <a:prstGeom prst="rect">
                <a:avLst/>
              </a:prstGeom>
              <a:blipFill rotWithShape="1">
                <a:blip r:embed="rId8"/>
                <a:stretch>
                  <a:fillRect l="-852" t="-2525" r="-10795" b="-757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Conector reto 54"/>
          <p:cNvCxnSpPr/>
          <p:nvPr/>
        </p:nvCxnSpPr>
        <p:spPr>
          <a:xfrm>
            <a:off x="6156176" y="692696"/>
            <a:ext cx="0" cy="5904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to 55"/>
          <p:cNvCxnSpPr/>
          <p:nvPr/>
        </p:nvCxnSpPr>
        <p:spPr>
          <a:xfrm>
            <a:off x="7020272" y="682824"/>
            <a:ext cx="0" cy="5904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ixaDeTexto 58"/>
              <p:cNvSpPr txBox="1"/>
              <p:nvPr/>
            </p:nvSpPr>
            <p:spPr>
              <a:xfrm>
                <a:off x="4788024" y="1599183"/>
                <a:ext cx="45320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𝐹</m:t>
                      </m:r>
                    </m:oMath>
                  </m:oMathPara>
                </a14:m>
                <a:endParaRPr lang="pt-BR" sz="12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9" name="CaixaDe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024" y="1599183"/>
                <a:ext cx="453201" cy="461665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CaixaDeTexto 49"/>
              <p:cNvSpPr txBox="1"/>
              <p:nvPr/>
            </p:nvSpPr>
            <p:spPr>
              <a:xfrm>
                <a:off x="1518745" y="172682"/>
                <a:ext cx="12389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i="1" smtClean="0">
                          <a:latin typeface="Cambria Math"/>
                          <a:ea typeface="Cambria Math"/>
                        </a:rPr>
                        <m:t>≫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50" name="CaixaDeTexto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8745" y="172682"/>
                <a:ext cx="1238994" cy="461665"/>
              </a:xfrm>
              <a:prstGeom prst="rect">
                <a:avLst/>
              </a:prstGeom>
              <a:blipFill rotWithShape="1">
                <a:blip r:embed="rId7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2593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0" y="3414486"/>
            <a:ext cx="4550002" cy="806602"/>
          </a:xfrm>
          <a:prstGeom prst="rect">
            <a:avLst/>
          </a:prstGeom>
          <a:solidFill>
            <a:srgbClr val="00B3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0" name="Grupo 19"/>
          <p:cNvGrpSpPr/>
          <p:nvPr/>
        </p:nvGrpSpPr>
        <p:grpSpPr>
          <a:xfrm>
            <a:off x="107504" y="2591636"/>
            <a:ext cx="864096" cy="621340"/>
            <a:chOff x="251520" y="1619508"/>
            <a:chExt cx="864096" cy="621340"/>
          </a:xfrm>
        </p:grpSpPr>
        <p:sp>
          <p:nvSpPr>
            <p:cNvPr id="23" name="Seta para a direita 22"/>
            <p:cNvSpPr/>
            <p:nvPr/>
          </p:nvSpPr>
          <p:spPr>
            <a:xfrm flipH="1">
              <a:off x="251568" y="2060848"/>
              <a:ext cx="864000" cy="18000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3" name="CaixaDeTexto 32"/>
            <p:cNvSpPr txBox="1"/>
            <p:nvPr/>
          </p:nvSpPr>
          <p:spPr>
            <a:xfrm>
              <a:off x="251520" y="1619508"/>
              <a:ext cx="864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Norte</a:t>
              </a:r>
              <a:endParaRPr lang="pt-BR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/>
              <p:cNvSpPr txBox="1"/>
              <p:nvPr/>
            </p:nvSpPr>
            <p:spPr>
              <a:xfrm>
                <a:off x="683568" y="1023119"/>
                <a:ext cx="1370888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acc>
                        <m:accPr>
                          <m:chr m:val="̂"/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𝐅</m:t>
                          </m:r>
                        </m:e>
                      </m:acc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1023119"/>
                <a:ext cx="1370888" cy="471539"/>
              </a:xfrm>
              <a:prstGeom prst="rect">
                <a:avLst/>
              </a:prstGeom>
              <a:blipFill rotWithShape="1">
                <a:blip r:embed="rId2"/>
                <a:stretch>
                  <a:fillRect t="-5195" r="-23556" b="-25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Conector de seta reta 23"/>
          <p:cNvCxnSpPr/>
          <p:nvPr/>
        </p:nvCxnSpPr>
        <p:spPr>
          <a:xfrm flipV="1">
            <a:off x="5220072" y="1484784"/>
            <a:ext cx="0" cy="511256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/>
          <p:cNvCxnSpPr/>
          <p:nvPr/>
        </p:nvCxnSpPr>
        <p:spPr>
          <a:xfrm>
            <a:off x="5076056" y="5949280"/>
            <a:ext cx="3888432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ixaDeTexto 25"/>
          <p:cNvSpPr txBox="1"/>
          <p:nvPr/>
        </p:nvSpPr>
        <p:spPr>
          <a:xfrm>
            <a:off x="8064896" y="6165304"/>
            <a:ext cx="9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Posição</a:t>
            </a:r>
            <a:endParaRPr lang="pt-BR"/>
          </a:p>
        </p:txBody>
      </p:sp>
      <p:sp>
        <p:nvSpPr>
          <p:cNvPr id="27" name="CaixaDeTexto 26"/>
          <p:cNvSpPr txBox="1"/>
          <p:nvPr/>
        </p:nvSpPr>
        <p:spPr>
          <a:xfrm>
            <a:off x="4574944" y="764704"/>
            <a:ext cx="129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Amplitude (</a:t>
            </a:r>
            <a:r>
              <a:rPr lang="pt-BR" dirty="0" err="1" smtClean="0"/>
              <a:t>nT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28" name="Forma livre 27"/>
          <p:cNvSpPr/>
          <p:nvPr/>
        </p:nvSpPr>
        <p:spPr>
          <a:xfrm rot="-600000" flipH="1">
            <a:off x="5279550" y="1522693"/>
            <a:ext cx="3468914" cy="682171"/>
          </a:xfrm>
          <a:custGeom>
            <a:avLst/>
            <a:gdLst>
              <a:gd name="connsiteX0" fmla="*/ 0 w 3468914"/>
              <a:gd name="connsiteY0" fmla="*/ 682171 h 682171"/>
              <a:gd name="connsiteX1" fmla="*/ 87085 w 3468914"/>
              <a:gd name="connsiteY1" fmla="*/ 653142 h 682171"/>
              <a:gd name="connsiteX2" fmla="*/ 232228 w 3468914"/>
              <a:gd name="connsiteY2" fmla="*/ 624114 h 682171"/>
              <a:gd name="connsiteX3" fmla="*/ 319314 w 3468914"/>
              <a:gd name="connsiteY3" fmla="*/ 595085 h 682171"/>
              <a:gd name="connsiteX4" fmla="*/ 362857 w 3468914"/>
              <a:gd name="connsiteY4" fmla="*/ 580571 h 682171"/>
              <a:gd name="connsiteX5" fmla="*/ 406400 w 3468914"/>
              <a:gd name="connsiteY5" fmla="*/ 566057 h 682171"/>
              <a:gd name="connsiteX6" fmla="*/ 449942 w 3468914"/>
              <a:gd name="connsiteY6" fmla="*/ 537028 h 682171"/>
              <a:gd name="connsiteX7" fmla="*/ 566057 w 3468914"/>
              <a:gd name="connsiteY7" fmla="*/ 508000 h 682171"/>
              <a:gd name="connsiteX8" fmla="*/ 1045028 w 3468914"/>
              <a:gd name="connsiteY8" fmla="*/ 464457 h 682171"/>
              <a:gd name="connsiteX9" fmla="*/ 1088571 w 3468914"/>
              <a:gd name="connsiteY9" fmla="*/ 449942 h 682171"/>
              <a:gd name="connsiteX10" fmla="*/ 1204685 w 3468914"/>
              <a:gd name="connsiteY10" fmla="*/ 435428 h 682171"/>
              <a:gd name="connsiteX11" fmla="*/ 1320800 w 3468914"/>
              <a:gd name="connsiteY11" fmla="*/ 406400 h 682171"/>
              <a:gd name="connsiteX12" fmla="*/ 1756228 w 3468914"/>
              <a:gd name="connsiteY12" fmla="*/ 391885 h 682171"/>
              <a:gd name="connsiteX13" fmla="*/ 1886857 w 3468914"/>
              <a:gd name="connsiteY13" fmla="*/ 377371 h 682171"/>
              <a:gd name="connsiteX14" fmla="*/ 1973942 w 3468914"/>
              <a:gd name="connsiteY14" fmla="*/ 348342 h 682171"/>
              <a:gd name="connsiteX15" fmla="*/ 2017485 w 3468914"/>
              <a:gd name="connsiteY15" fmla="*/ 333828 h 682171"/>
              <a:gd name="connsiteX16" fmla="*/ 2293257 w 3468914"/>
              <a:gd name="connsiteY16" fmla="*/ 290285 h 682171"/>
              <a:gd name="connsiteX17" fmla="*/ 2336800 w 3468914"/>
              <a:gd name="connsiteY17" fmla="*/ 261257 h 682171"/>
              <a:gd name="connsiteX18" fmla="*/ 2380342 w 3468914"/>
              <a:gd name="connsiteY18" fmla="*/ 246742 h 682171"/>
              <a:gd name="connsiteX19" fmla="*/ 2685142 w 3468914"/>
              <a:gd name="connsiteY19" fmla="*/ 232228 h 682171"/>
              <a:gd name="connsiteX20" fmla="*/ 2772228 w 3468914"/>
              <a:gd name="connsiteY20" fmla="*/ 203200 h 682171"/>
              <a:gd name="connsiteX21" fmla="*/ 2815771 w 3468914"/>
              <a:gd name="connsiteY21" fmla="*/ 188685 h 682171"/>
              <a:gd name="connsiteX22" fmla="*/ 2873828 w 3468914"/>
              <a:gd name="connsiteY22" fmla="*/ 174171 h 682171"/>
              <a:gd name="connsiteX23" fmla="*/ 2960914 w 3468914"/>
              <a:gd name="connsiteY23" fmla="*/ 145142 h 682171"/>
              <a:gd name="connsiteX24" fmla="*/ 3062514 w 3468914"/>
              <a:gd name="connsiteY24" fmla="*/ 116114 h 682171"/>
              <a:gd name="connsiteX25" fmla="*/ 3106057 w 3468914"/>
              <a:gd name="connsiteY25" fmla="*/ 87085 h 682171"/>
              <a:gd name="connsiteX26" fmla="*/ 3381828 w 3468914"/>
              <a:gd name="connsiteY26" fmla="*/ 43542 h 682171"/>
              <a:gd name="connsiteX27" fmla="*/ 3425371 w 3468914"/>
              <a:gd name="connsiteY27" fmla="*/ 14514 h 682171"/>
              <a:gd name="connsiteX28" fmla="*/ 3468914 w 3468914"/>
              <a:gd name="connsiteY28" fmla="*/ 0 h 682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468914" h="682171">
                <a:moveTo>
                  <a:pt x="0" y="682171"/>
                </a:moveTo>
                <a:cubicBezTo>
                  <a:pt x="29028" y="672495"/>
                  <a:pt x="57400" y="660563"/>
                  <a:pt x="87085" y="653142"/>
                </a:cubicBezTo>
                <a:cubicBezTo>
                  <a:pt x="244013" y="613910"/>
                  <a:pt x="111617" y="660297"/>
                  <a:pt x="232228" y="624114"/>
                </a:cubicBezTo>
                <a:cubicBezTo>
                  <a:pt x="261536" y="615321"/>
                  <a:pt x="290285" y="604761"/>
                  <a:pt x="319314" y="595085"/>
                </a:cubicBezTo>
                <a:lnTo>
                  <a:pt x="362857" y="580571"/>
                </a:lnTo>
                <a:lnTo>
                  <a:pt x="406400" y="566057"/>
                </a:lnTo>
                <a:cubicBezTo>
                  <a:pt x="420914" y="556381"/>
                  <a:pt x="434340" y="544829"/>
                  <a:pt x="449942" y="537028"/>
                </a:cubicBezTo>
                <a:cubicBezTo>
                  <a:pt x="479695" y="522152"/>
                  <a:pt x="538457" y="513520"/>
                  <a:pt x="566057" y="508000"/>
                </a:cubicBezTo>
                <a:cubicBezTo>
                  <a:pt x="732881" y="396783"/>
                  <a:pt x="571786" y="493139"/>
                  <a:pt x="1045028" y="464457"/>
                </a:cubicBezTo>
                <a:cubicBezTo>
                  <a:pt x="1060299" y="463531"/>
                  <a:pt x="1073518" y="452679"/>
                  <a:pt x="1088571" y="449942"/>
                </a:cubicBezTo>
                <a:cubicBezTo>
                  <a:pt x="1126948" y="442964"/>
                  <a:pt x="1166347" y="442616"/>
                  <a:pt x="1204685" y="435428"/>
                </a:cubicBezTo>
                <a:cubicBezTo>
                  <a:pt x="1243898" y="428076"/>
                  <a:pt x="1280926" y="407729"/>
                  <a:pt x="1320800" y="406400"/>
                </a:cubicBezTo>
                <a:lnTo>
                  <a:pt x="1756228" y="391885"/>
                </a:lnTo>
                <a:cubicBezTo>
                  <a:pt x="1799771" y="387047"/>
                  <a:pt x="1843897" y="385963"/>
                  <a:pt x="1886857" y="377371"/>
                </a:cubicBezTo>
                <a:cubicBezTo>
                  <a:pt x="1916861" y="371370"/>
                  <a:pt x="1944914" y="358018"/>
                  <a:pt x="1973942" y="348342"/>
                </a:cubicBezTo>
                <a:cubicBezTo>
                  <a:pt x="1988456" y="343504"/>
                  <a:pt x="2002394" y="336343"/>
                  <a:pt x="2017485" y="333828"/>
                </a:cubicBezTo>
                <a:cubicBezTo>
                  <a:pt x="2225402" y="299176"/>
                  <a:pt x="2133390" y="313124"/>
                  <a:pt x="2293257" y="290285"/>
                </a:cubicBezTo>
                <a:cubicBezTo>
                  <a:pt x="2307771" y="280609"/>
                  <a:pt x="2321198" y="269058"/>
                  <a:pt x="2336800" y="261257"/>
                </a:cubicBezTo>
                <a:cubicBezTo>
                  <a:pt x="2350484" y="254415"/>
                  <a:pt x="2365096" y="248013"/>
                  <a:pt x="2380342" y="246742"/>
                </a:cubicBezTo>
                <a:cubicBezTo>
                  <a:pt x="2481706" y="238295"/>
                  <a:pt x="2583542" y="237066"/>
                  <a:pt x="2685142" y="232228"/>
                </a:cubicBezTo>
                <a:lnTo>
                  <a:pt x="2772228" y="203200"/>
                </a:lnTo>
                <a:cubicBezTo>
                  <a:pt x="2786742" y="198362"/>
                  <a:pt x="2800928" y="192396"/>
                  <a:pt x="2815771" y="188685"/>
                </a:cubicBezTo>
                <a:cubicBezTo>
                  <a:pt x="2835123" y="183847"/>
                  <a:pt x="2854721" y="179903"/>
                  <a:pt x="2873828" y="174171"/>
                </a:cubicBezTo>
                <a:cubicBezTo>
                  <a:pt x="2903136" y="165378"/>
                  <a:pt x="2931229" y="152563"/>
                  <a:pt x="2960914" y="145142"/>
                </a:cubicBezTo>
                <a:cubicBezTo>
                  <a:pt x="3033814" y="126917"/>
                  <a:pt x="3000047" y="136936"/>
                  <a:pt x="3062514" y="116114"/>
                </a:cubicBezTo>
                <a:cubicBezTo>
                  <a:pt x="3077028" y="106438"/>
                  <a:pt x="3089663" y="93046"/>
                  <a:pt x="3106057" y="87085"/>
                </a:cubicBezTo>
                <a:cubicBezTo>
                  <a:pt x="3204028" y="51459"/>
                  <a:pt x="3276181" y="53147"/>
                  <a:pt x="3381828" y="43542"/>
                </a:cubicBezTo>
                <a:cubicBezTo>
                  <a:pt x="3396342" y="33866"/>
                  <a:pt x="3409769" y="22315"/>
                  <a:pt x="3425371" y="14514"/>
                </a:cubicBezTo>
                <a:cubicBezTo>
                  <a:pt x="3439055" y="7672"/>
                  <a:pt x="3468914" y="0"/>
                  <a:pt x="3468914" y="0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7" name="Forma livre 36"/>
          <p:cNvSpPr/>
          <p:nvPr/>
        </p:nvSpPr>
        <p:spPr>
          <a:xfrm rot="19769128">
            <a:off x="1916280" y="3483342"/>
            <a:ext cx="871122" cy="555022"/>
          </a:xfrm>
          <a:custGeom>
            <a:avLst/>
            <a:gdLst>
              <a:gd name="connsiteX0" fmla="*/ 63624 w 1257693"/>
              <a:gd name="connsiteY0" fmla="*/ 29029 h 464457"/>
              <a:gd name="connsiteX1" fmla="*/ 63624 w 1257693"/>
              <a:gd name="connsiteY1" fmla="*/ 29029 h 464457"/>
              <a:gd name="connsiteX2" fmla="*/ 281338 w 1257693"/>
              <a:gd name="connsiteY2" fmla="*/ 14515 h 464457"/>
              <a:gd name="connsiteX3" fmla="*/ 324881 w 1257693"/>
              <a:gd name="connsiteY3" fmla="*/ 0 h 464457"/>
              <a:gd name="connsiteX4" fmla="*/ 673224 w 1257693"/>
              <a:gd name="connsiteY4" fmla="*/ 14515 h 464457"/>
              <a:gd name="connsiteX5" fmla="*/ 803852 w 1257693"/>
              <a:gd name="connsiteY5" fmla="*/ 58057 h 464457"/>
              <a:gd name="connsiteX6" fmla="*/ 847395 w 1257693"/>
              <a:gd name="connsiteY6" fmla="*/ 72572 h 464457"/>
              <a:gd name="connsiteX7" fmla="*/ 948995 w 1257693"/>
              <a:gd name="connsiteY7" fmla="*/ 87086 h 464457"/>
              <a:gd name="connsiteX8" fmla="*/ 1036081 w 1257693"/>
              <a:gd name="connsiteY8" fmla="*/ 116115 h 464457"/>
              <a:gd name="connsiteX9" fmla="*/ 1137681 w 1257693"/>
              <a:gd name="connsiteY9" fmla="*/ 159657 h 464457"/>
              <a:gd name="connsiteX10" fmla="*/ 1195738 w 1257693"/>
              <a:gd name="connsiteY10" fmla="*/ 188686 h 464457"/>
              <a:gd name="connsiteX11" fmla="*/ 1239281 w 1257693"/>
              <a:gd name="connsiteY11" fmla="*/ 203200 h 464457"/>
              <a:gd name="connsiteX12" fmla="*/ 1181224 w 1257693"/>
              <a:gd name="connsiteY12" fmla="*/ 391886 h 464457"/>
              <a:gd name="connsiteX13" fmla="*/ 1137681 w 1257693"/>
              <a:gd name="connsiteY13" fmla="*/ 435429 h 464457"/>
              <a:gd name="connsiteX14" fmla="*/ 1021566 w 1257693"/>
              <a:gd name="connsiteY14" fmla="*/ 464457 h 464457"/>
              <a:gd name="connsiteX15" fmla="*/ 513566 w 1257693"/>
              <a:gd name="connsiteY15" fmla="*/ 449943 h 464457"/>
              <a:gd name="connsiteX16" fmla="*/ 295852 w 1257693"/>
              <a:gd name="connsiteY16" fmla="*/ 420915 h 464457"/>
              <a:gd name="connsiteX17" fmla="*/ 179738 w 1257693"/>
              <a:gd name="connsiteY17" fmla="*/ 406400 h 464457"/>
              <a:gd name="connsiteX18" fmla="*/ 92652 w 1257693"/>
              <a:gd name="connsiteY18" fmla="*/ 391886 h 464457"/>
              <a:gd name="connsiteX19" fmla="*/ 63624 w 1257693"/>
              <a:gd name="connsiteY19" fmla="*/ 348343 h 464457"/>
              <a:gd name="connsiteX20" fmla="*/ 49109 w 1257693"/>
              <a:gd name="connsiteY20" fmla="*/ 304800 h 464457"/>
              <a:gd name="connsiteX21" fmla="*/ 5566 w 1257693"/>
              <a:gd name="connsiteY21" fmla="*/ 145143 h 464457"/>
              <a:gd name="connsiteX22" fmla="*/ 20081 w 1257693"/>
              <a:gd name="connsiteY22" fmla="*/ 72572 h 464457"/>
              <a:gd name="connsiteX23" fmla="*/ 63624 w 1257693"/>
              <a:gd name="connsiteY23" fmla="*/ 29029 h 464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57693" h="464457">
                <a:moveTo>
                  <a:pt x="63624" y="29029"/>
                </a:moveTo>
                <a:lnTo>
                  <a:pt x="63624" y="29029"/>
                </a:lnTo>
                <a:cubicBezTo>
                  <a:pt x="136195" y="24191"/>
                  <a:pt x="209050" y="22547"/>
                  <a:pt x="281338" y="14515"/>
                </a:cubicBezTo>
                <a:cubicBezTo>
                  <a:pt x="296544" y="12825"/>
                  <a:pt x="309581" y="0"/>
                  <a:pt x="324881" y="0"/>
                </a:cubicBezTo>
                <a:cubicBezTo>
                  <a:pt x="441096" y="0"/>
                  <a:pt x="557110" y="9677"/>
                  <a:pt x="673224" y="14515"/>
                </a:cubicBezTo>
                <a:lnTo>
                  <a:pt x="803852" y="58057"/>
                </a:lnTo>
                <a:cubicBezTo>
                  <a:pt x="818366" y="62895"/>
                  <a:pt x="832249" y="70408"/>
                  <a:pt x="847395" y="72572"/>
                </a:cubicBezTo>
                <a:lnTo>
                  <a:pt x="948995" y="87086"/>
                </a:lnTo>
                <a:cubicBezTo>
                  <a:pt x="978024" y="96762"/>
                  <a:pt x="1010621" y="99142"/>
                  <a:pt x="1036081" y="116115"/>
                </a:cubicBezTo>
                <a:cubicBezTo>
                  <a:pt x="1096222" y="156208"/>
                  <a:pt x="1062701" y="140912"/>
                  <a:pt x="1137681" y="159657"/>
                </a:cubicBezTo>
                <a:cubicBezTo>
                  <a:pt x="1157033" y="169333"/>
                  <a:pt x="1175851" y="180163"/>
                  <a:pt x="1195738" y="188686"/>
                </a:cubicBezTo>
                <a:cubicBezTo>
                  <a:pt x="1209800" y="194713"/>
                  <a:pt x="1236281" y="188198"/>
                  <a:pt x="1239281" y="203200"/>
                </a:cubicBezTo>
                <a:cubicBezTo>
                  <a:pt x="1257693" y="295260"/>
                  <a:pt x="1231397" y="333351"/>
                  <a:pt x="1181224" y="391886"/>
                </a:cubicBezTo>
                <a:cubicBezTo>
                  <a:pt x="1167866" y="407471"/>
                  <a:pt x="1154760" y="424043"/>
                  <a:pt x="1137681" y="435429"/>
                </a:cubicBezTo>
                <a:cubicBezTo>
                  <a:pt x="1118554" y="448180"/>
                  <a:pt x="1032033" y="462364"/>
                  <a:pt x="1021566" y="464457"/>
                </a:cubicBezTo>
                <a:lnTo>
                  <a:pt x="513566" y="449943"/>
                </a:lnTo>
                <a:cubicBezTo>
                  <a:pt x="204024" y="436485"/>
                  <a:pt x="454287" y="447321"/>
                  <a:pt x="295852" y="420915"/>
                </a:cubicBezTo>
                <a:cubicBezTo>
                  <a:pt x="257377" y="414502"/>
                  <a:pt x="218352" y="411916"/>
                  <a:pt x="179738" y="406400"/>
                </a:cubicBezTo>
                <a:cubicBezTo>
                  <a:pt x="150605" y="402238"/>
                  <a:pt x="121681" y="396724"/>
                  <a:pt x="92652" y="391886"/>
                </a:cubicBezTo>
                <a:cubicBezTo>
                  <a:pt x="82976" y="377372"/>
                  <a:pt x="71425" y="363945"/>
                  <a:pt x="63624" y="348343"/>
                </a:cubicBezTo>
                <a:cubicBezTo>
                  <a:pt x="56782" y="334659"/>
                  <a:pt x="53135" y="319560"/>
                  <a:pt x="49109" y="304800"/>
                </a:cubicBezTo>
                <a:cubicBezTo>
                  <a:pt x="0" y="124734"/>
                  <a:pt x="38976" y="245367"/>
                  <a:pt x="5566" y="145143"/>
                </a:cubicBezTo>
                <a:cubicBezTo>
                  <a:pt x="10404" y="120953"/>
                  <a:pt x="6397" y="93098"/>
                  <a:pt x="20081" y="72572"/>
                </a:cubicBezTo>
                <a:cubicBezTo>
                  <a:pt x="28568" y="59842"/>
                  <a:pt x="56367" y="36286"/>
                  <a:pt x="63624" y="29029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Seta para baixo 30"/>
          <p:cNvSpPr/>
          <p:nvPr/>
        </p:nvSpPr>
        <p:spPr>
          <a:xfrm rot="1200000">
            <a:off x="2191121" y="3606662"/>
            <a:ext cx="288032" cy="3600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0" name="Conector de seta reta 39"/>
          <p:cNvCxnSpPr/>
          <p:nvPr/>
        </p:nvCxnSpPr>
        <p:spPr>
          <a:xfrm rot="1200000" flipH="1">
            <a:off x="559339" y="315124"/>
            <a:ext cx="0" cy="18000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Seta para baixo 40"/>
          <p:cNvSpPr/>
          <p:nvPr/>
        </p:nvSpPr>
        <p:spPr>
          <a:xfrm rot="1200000">
            <a:off x="691029" y="381061"/>
            <a:ext cx="180000" cy="4680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Elipse 41"/>
          <p:cNvSpPr/>
          <p:nvPr/>
        </p:nvSpPr>
        <p:spPr>
          <a:xfrm>
            <a:off x="837109" y="331515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3" name="Conector de seta reta 42"/>
          <p:cNvCxnSpPr/>
          <p:nvPr/>
        </p:nvCxnSpPr>
        <p:spPr>
          <a:xfrm>
            <a:off x="3341394" y="657433"/>
            <a:ext cx="433778" cy="971367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Seta para baixo 43"/>
          <p:cNvSpPr/>
          <p:nvPr/>
        </p:nvSpPr>
        <p:spPr>
          <a:xfrm rot="-1440000">
            <a:off x="3365750" y="669093"/>
            <a:ext cx="180000" cy="468000"/>
          </a:xfrm>
          <a:prstGeom prst="downArrow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Elipse 44"/>
          <p:cNvSpPr/>
          <p:nvPr/>
        </p:nvSpPr>
        <p:spPr>
          <a:xfrm>
            <a:off x="3311346" y="619547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ixaDeTexto 37"/>
              <p:cNvSpPr txBox="1"/>
              <p:nvPr/>
            </p:nvSpPr>
            <p:spPr>
              <a:xfrm>
                <a:off x="3131840" y="149149"/>
                <a:ext cx="1549591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b="1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latin typeface="Cambria Math"/>
                                </a:rPr>
                                <m:t>𝐁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38" name="CaixaDeTexto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149149"/>
                <a:ext cx="1549591" cy="471539"/>
              </a:xfrm>
              <a:prstGeom prst="rect">
                <a:avLst/>
              </a:prstGeom>
              <a:blipFill rotWithShape="1">
                <a:blip r:embed="rId3"/>
                <a:stretch>
                  <a:fillRect t="-5128" r="-22835" b="-128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tângulo 1"/>
          <p:cNvSpPr/>
          <p:nvPr/>
        </p:nvSpPr>
        <p:spPr>
          <a:xfrm>
            <a:off x="-69623" y="3284984"/>
            <a:ext cx="4703429" cy="1065017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Elipse 28"/>
          <p:cNvSpPr/>
          <p:nvPr/>
        </p:nvSpPr>
        <p:spPr>
          <a:xfrm rot="1200000">
            <a:off x="2339752" y="2794934"/>
            <a:ext cx="720080" cy="216024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Elipse 29"/>
          <p:cNvSpPr/>
          <p:nvPr/>
        </p:nvSpPr>
        <p:spPr>
          <a:xfrm rot="1200000">
            <a:off x="1664836" y="2550898"/>
            <a:ext cx="720080" cy="216024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2" name="Grupo 11"/>
          <p:cNvGrpSpPr/>
          <p:nvPr/>
        </p:nvGrpSpPr>
        <p:grpSpPr>
          <a:xfrm>
            <a:off x="3131840" y="3429000"/>
            <a:ext cx="1804175" cy="1512168"/>
            <a:chOff x="3131840" y="3429000"/>
            <a:chExt cx="1804175" cy="1512168"/>
          </a:xfrm>
        </p:grpSpPr>
        <p:cxnSp>
          <p:nvCxnSpPr>
            <p:cNvPr id="13" name="Conector de seta reta 12"/>
            <p:cNvCxnSpPr/>
            <p:nvPr/>
          </p:nvCxnSpPr>
          <p:spPr>
            <a:xfrm>
              <a:off x="4355976" y="3690300"/>
              <a:ext cx="0" cy="11788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de seta reta 13"/>
            <p:cNvCxnSpPr/>
            <p:nvPr/>
          </p:nvCxnSpPr>
          <p:spPr>
            <a:xfrm rot="5400000">
              <a:off x="3775172" y="3118976"/>
              <a:ext cx="0" cy="11788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CaixaDeTexto 14"/>
                <p:cNvSpPr txBox="1"/>
                <p:nvPr/>
              </p:nvSpPr>
              <p:spPr>
                <a:xfrm>
                  <a:off x="4380092" y="4479503"/>
                  <a:ext cx="40793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𝑧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15" name="CaixaDeTexto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0092" y="4479503"/>
                  <a:ext cx="407932" cy="461665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CaixaDeTexto 15"/>
                <p:cNvSpPr txBox="1"/>
                <p:nvPr/>
              </p:nvSpPr>
              <p:spPr>
                <a:xfrm>
                  <a:off x="3131840" y="3687415"/>
                  <a:ext cx="42639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𝑥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16" name="CaixaDeTexto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31840" y="3687415"/>
                  <a:ext cx="426399" cy="461665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Fluxograma: Somador 16"/>
            <p:cNvSpPr/>
            <p:nvPr/>
          </p:nvSpPr>
          <p:spPr>
            <a:xfrm>
              <a:off x="4249012" y="3596455"/>
              <a:ext cx="213199" cy="216024"/>
            </a:xfrm>
            <a:prstGeom prst="flowChartSummingJuncti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CaixaDeTexto 17"/>
                <p:cNvSpPr txBox="1"/>
                <p:nvPr/>
              </p:nvSpPr>
              <p:spPr>
                <a:xfrm>
                  <a:off x="4505641" y="3429000"/>
                  <a:ext cx="43037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𝑦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18" name="CaixaDeTexto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05641" y="3429000"/>
                  <a:ext cx="430374" cy="461665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b="-9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1" name="Conector reto 20"/>
          <p:cNvCxnSpPr/>
          <p:nvPr/>
        </p:nvCxnSpPr>
        <p:spPr>
          <a:xfrm>
            <a:off x="-19050" y="4221088"/>
            <a:ext cx="457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/>
          <p:cNvCxnSpPr/>
          <p:nvPr/>
        </p:nvCxnSpPr>
        <p:spPr>
          <a:xfrm>
            <a:off x="-21998" y="3414486"/>
            <a:ext cx="457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Seta para baixo 45"/>
          <p:cNvSpPr/>
          <p:nvPr/>
        </p:nvSpPr>
        <p:spPr>
          <a:xfrm rot="1200000">
            <a:off x="1446599" y="3377854"/>
            <a:ext cx="180000" cy="4680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Seta para baixo 46"/>
          <p:cNvSpPr/>
          <p:nvPr/>
        </p:nvSpPr>
        <p:spPr>
          <a:xfrm rot="1200000">
            <a:off x="2157154" y="3376378"/>
            <a:ext cx="180000" cy="4680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Seta para baixo 47"/>
          <p:cNvSpPr/>
          <p:nvPr/>
        </p:nvSpPr>
        <p:spPr>
          <a:xfrm rot="1200000">
            <a:off x="2939717" y="3387379"/>
            <a:ext cx="180000" cy="4680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Seta para baixo 33"/>
          <p:cNvSpPr/>
          <p:nvPr/>
        </p:nvSpPr>
        <p:spPr>
          <a:xfrm rot="1260000" flipH="1" flipV="1">
            <a:off x="1725106" y="2944330"/>
            <a:ext cx="180000" cy="468000"/>
          </a:xfrm>
          <a:prstGeom prst="downArrow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Seta para baixo 34"/>
          <p:cNvSpPr/>
          <p:nvPr/>
        </p:nvSpPr>
        <p:spPr>
          <a:xfrm rot="12000000" flipH="1" flipV="1">
            <a:off x="2313775" y="3383187"/>
            <a:ext cx="180000" cy="468000"/>
          </a:xfrm>
          <a:prstGeom prst="downArrow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Seta para baixo 35"/>
          <p:cNvSpPr/>
          <p:nvPr/>
        </p:nvSpPr>
        <p:spPr>
          <a:xfrm rot="240000" flipH="1" flipV="1">
            <a:off x="3136691" y="2941614"/>
            <a:ext cx="180000" cy="468000"/>
          </a:xfrm>
          <a:prstGeom prst="downArrow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ixaDeTexto 48"/>
              <p:cNvSpPr txBox="1"/>
              <p:nvPr/>
            </p:nvSpPr>
            <p:spPr>
              <a:xfrm>
                <a:off x="1619672" y="1815207"/>
                <a:ext cx="18470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𝐓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b="1" dirty="0"/>
              </a:p>
            </p:txBody>
          </p:sp>
        </mc:Choice>
        <mc:Fallback xmlns="">
          <p:sp>
            <p:nvSpPr>
              <p:cNvPr id="49" name="CaixaDeTexto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1815207"/>
                <a:ext cx="1847044" cy="461665"/>
              </a:xfrm>
              <a:prstGeom prst="rect">
                <a:avLst/>
              </a:prstGeom>
              <a:blipFill rotWithShape="1">
                <a:blip r:embed="rId7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aixaDeTexto 3"/>
          <p:cNvSpPr txBox="1"/>
          <p:nvPr/>
        </p:nvSpPr>
        <p:spPr>
          <a:xfrm>
            <a:off x="1975451" y="2190775"/>
            <a:ext cx="1099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total</a:t>
            </a:r>
            <a:endParaRPr lang="pt-BR" sz="1400" dirty="0"/>
          </a:p>
        </p:txBody>
      </p:sp>
      <p:sp>
        <p:nvSpPr>
          <p:cNvPr id="52" name="CaixaDeTexto 51"/>
          <p:cNvSpPr txBox="1"/>
          <p:nvPr/>
        </p:nvSpPr>
        <p:spPr>
          <a:xfrm>
            <a:off x="659963" y="812816"/>
            <a:ext cx="1463765" cy="268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principal</a:t>
            </a:r>
            <a:endParaRPr lang="pt-BR" sz="1400" dirty="0"/>
          </a:p>
        </p:txBody>
      </p:sp>
      <p:sp>
        <p:nvSpPr>
          <p:cNvPr id="53" name="CaixaDeTexto 52"/>
          <p:cNvSpPr txBox="1"/>
          <p:nvPr/>
        </p:nvSpPr>
        <p:spPr>
          <a:xfrm>
            <a:off x="3053358" y="-26897"/>
            <a:ext cx="14637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</a:t>
            </a:r>
            <a:r>
              <a:rPr lang="pt-BR" sz="1400" dirty="0" err="1" smtClean="0"/>
              <a:t>crustal</a:t>
            </a:r>
            <a:endParaRPr lang="pt-BR" sz="1400" dirty="0"/>
          </a:p>
        </p:txBody>
      </p:sp>
      <p:cxnSp>
        <p:nvCxnSpPr>
          <p:cNvPr id="54" name="Conector de seta reta 53"/>
          <p:cNvCxnSpPr/>
          <p:nvPr/>
        </p:nvCxnSpPr>
        <p:spPr>
          <a:xfrm>
            <a:off x="2809900" y="3090127"/>
            <a:ext cx="302546" cy="25200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CaixaDeTexto 54"/>
              <p:cNvSpPr txBox="1"/>
              <p:nvPr/>
            </p:nvSpPr>
            <p:spPr>
              <a:xfrm>
                <a:off x="1276571" y="5173561"/>
                <a:ext cx="2143301" cy="12077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 smtClean="0"/>
                  <a:t>Considere que o corpo esteja magnetizado na mesma direção de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b="1" i="1">
                            <a:latin typeface="Cambria Math"/>
                          </a:rPr>
                        </m:ctrlPr>
                      </m:accPr>
                      <m:e>
                        <m:r>
                          <a:rPr lang="pt-BR" b="1">
                            <a:latin typeface="Cambria Math"/>
                          </a:rPr>
                          <m:t>𝐅</m:t>
                        </m:r>
                      </m:e>
                    </m:acc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55" name="CaixaDeTexto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6571" y="5173561"/>
                <a:ext cx="2143301" cy="1207767"/>
              </a:xfrm>
              <a:prstGeom prst="rect">
                <a:avLst/>
              </a:prstGeom>
              <a:blipFill rotWithShape="1">
                <a:blip r:embed="rId8"/>
                <a:stretch>
                  <a:fillRect l="-852" t="-2525" r="-10795" b="-757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Conector reto 58"/>
          <p:cNvCxnSpPr/>
          <p:nvPr/>
        </p:nvCxnSpPr>
        <p:spPr>
          <a:xfrm>
            <a:off x="6156176" y="692696"/>
            <a:ext cx="0" cy="5904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to 59"/>
          <p:cNvCxnSpPr/>
          <p:nvPr/>
        </p:nvCxnSpPr>
        <p:spPr>
          <a:xfrm>
            <a:off x="7020272" y="682824"/>
            <a:ext cx="0" cy="5904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to 60"/>
          <p:cNvCxnSpPr/>
          <p:nvPr/>
        </p:nvCxnSpPr>
        <p:spPr>
          <a:xfrm>
            <a:off x="7884368" y="692696"/>
            <a:ext cx="0" cy="5940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CaixaDeTexto 62"/>
              <p:cNvSpPr txBox="1"/>
              <p:nvPr/>
            </p:nvSpPr>
            <p:spPr>
              <a:xfrm>
                <a:off x="4788024" y="1599183"/>
                <a:ext cx="45320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𝐹</m:t>
                      </m:r>
                    </m:oMath>
                  </m:oMathPara>
                </a14:m>
                <a:endParaRPr lang="pt-BR" sz="12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3" name="CaixaDeTexto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024" y="1599183"/>
                <a:ext cx="453201" cy="461665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CaixaDeTexto 49"/>
              <p:cNvSpPr txBox="1"/>
              <p:nvPr/>
            </p:nvSpPr>
            <p:spPr>
              <a:xfrm>
                <a:off x="1518745" y="172682"/>
                <a:ext cx="12389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i="1" smtClean="0">
                          <a:latin typeface="Cambria Math"/>
                          <a:ea typeface="Cambria Math"/>
                        </a:rPr>
                        <m:t>≫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50" name="CaixaDeTexto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8745" y="172682"/>
                <a:ext cx="1238994" cy="461665"/>
              </a:xfrm>
              <a:prstGeom prst="rect">
                <a:avLst/>
              </a:prstGeom>
              <a:blipFill rotWithShape="1">
                <a:blip r:embed="rId7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0197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0" y="3414486"/>
            <a:ext cx="4550002" cy="806602"/>
          </a:xfrm>
          <a:prstGeom prst="rect">
            <a:avLst/>
          </a:prstGeom>
          <a:solidFill>
            <a:srgbClr val="00B3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0" name="Grupo 19"/>
          <p:cNvGrpSpPr/>
          <p:nvPr/>
        </p:nvGrpSpPr>
        <p:grpSpPr>
          <a:xfrm>
            <a:off x="107504" y="2591636"/>
            <a:ext cx="864096" cy="621340"/>
            <a:chOff x="251520" y="1619508"/>
            <a:chExt cx="864096" cy="621340"/>
          </a:xfrm>
        </p:grpSpPr>
        <p:sp>
          <p:nvSpPr>
            <p:cNvPr id="23" name="Seta para a direita 22"/>
            <p:cNvSpPr/>
            <p:nvPr/>
          </p:nvSpPr>
          <p:spPr>
            <a:xfrm flipH="1">
              <a:off x="251568" y="2060848"/>
              <a:ext cx="864000" cy="18000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3" name="CaixaDeTexto 32"/>
            <p:cNvSpPr txBox="1"/>
            <p:nvPr/>
          </p:nvSpPr>
          <p:spPr>
            <a:xfrm>
              <a:off x="251520" y="1619508"/>
              <a:ext cx="864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Norte</a:t>
              </a:r>
              <a:endParaRPr lang="pt-BR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/>
              <p:cNvSpPr txBox="1"/>
              <p:nvPr/>
            </p:nvSpPr>
            <p:spPr>
              <a:xfrm>
                <a:off x="683568" y="1023119"/>
                <a:ext cx="1370888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acc>
                        <m:accPr>
                          <m:chr m:val="̂"/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𝐅</m:t>
                          </m:r>
                        </m:e>
                      </m:acc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1023119"/>
                <a:ext cx="1370888" cy="471539"/>
              </a:xfrm>
              <a:prstGeom prst="rect">
                <a:avLst/>
              </a:prstGeom>
              <a:blipFill rotWithShape="1">
                <a:blip r:embed="rId2"/>
                <a:stretch>
                  <a:fillRect t="-5195" r="-23556" b="-25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Conector de seta reta 23"/>
          <p:cNvCxnSpPr/>
          <p:nvPr/>
        </p:nvCxnSpPr>
        <p:spPr>
          <a:xfrm flipV="1">
            <a:off x="5220072" y="1484784"/>
            <a:ext cx="0" cy="511256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/>
          <p:cNvCxnSpPr/>
          <p:nvPr/>
        </p:nvCxnSpPr>
        <p:spPr>
          <a:xfrm>
            <a:off x="5076056" y="5949280"/>
            <a:ext cx="3888432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ixaDeTexto 25"/>
          <p:cNvSpPr txBox="1"/>
          <p:nvPr/>
        </p:nvSpPr>
        <p:spPr>
          <a:xfrm>
            <a:off x="8064896" y="6165304"/>
            <a:ext cx="9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Posição</a:t>
            </a:r>
            <a:endParaRPr lang="pt-BR"/>
          </a:p>
        </p:txBody>
      </p:sp>
      <p:sp>
        <p:nvSpPr>
          <p:cNvPr id="27" name="CaixaDeTexto 26"/>
          <p:cNvSpPr txBox="1"/>
          <p:nvPr/>
        </p:nvSpPr>
        <p:spPr>
          <a:xfrm>
            <a:off x="4574944" y="764704"/>
            <a:ext cx="129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Amplitude (</a:t>
            </a:r>
            <a:r>
              <a:rPr lang="pt-BR" dirty="0" err="1" smtClean="0"/>
              <a:t>nT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28" name="Forma livre 27"/>
          <p:cNvSpPr/>
          <p:nvPr/>
        </p:nvSpPr>
        <p:spPr>
          <a:xfrm rot="-600000" flipH="1">
            <a:off x="5279550" y="1522693"/>
            <a:ext cx="3468914" cy="682171"/>
          </a:xfrm>
          <a:custGeom>
            <a:avLst/>
            <a:gdLst>
              <a:gd name="connsiteX0" fmla="*/ 0 w 3468914"/>
              <a:gd name="connsiteY0" fmla="*/ 682171 h 682171"/>
              <a:gd name="connsiteX1" fmla="*/ 87085 w 3468914"/>
              <a:gd name="connsiteY1" fmla="*/ 653142 h 682171"/>
              <a:gd name="connsiteX2" fmla="*/ 232228 w 3468914"/>
              <a:gd name="connsiteY2" fmla="*/ 624114 h 682171"/>
              <a:gd name="connsiteX3" fmla="*/ 319314 w 3468914"/>
              <a:gd name="connsiteY3" fmla="*/ 595085 h 682171"/>
              <a:gd name="connsiteX4" fmla="*/ 362857 w 3468914"/>
              <a:gd name="connsiteY4" fmla="*/ 580571 h 682171"/>
              <a:gd name="connsiteX5" fmla="*/ 406400 w 3468914"/>
              <a:gd name="connsiteY5" fmla="*/ 566057 h 682171"/>
              <a:gd name="connsiteX6" fmla="*/ 449942 w 3468914"/>
              <a:gd name="connsiteY6" fmla="*/ 537028 h 682171"/>
              <a:gd name="connsiteX7" fmla="*/ 566057 w 3468914"/>
              <a:gd name="connsiteY7" fmla="*/ 508000 h 682171"/>
              <a:gd name="connsiteX8" fmla="*/ 1045028 w 3468914"/>
              <a:gd name="connsiteY8" fmla="*/ 464457 h 682171"/>
              <a:gd name="connsiteX9" fmla="*/ 1088571 w 3468914"/>
              <a:gd name="connsiteY9" fmla="*/ 449942 h 682171"/>
              <a:gd name="connsiteX10" fmla="*/ 1204685 w 3468914"/>
              <a:gd name="connsiteY10" fmla="*/ 435428 h 682171"/>
              <a:gd name="connsiteX11" fmla="*/ 1320800 w 3468914"/>
              <a:gd name="connsiteY11" fmla="*/ 406400 h 682171"/>
              <a:gd name="connsiteX12" fmla="*/ 1756228 w 3468914"/>
              <a:gd name="connsiteY12" fmla="*/ 391885 h 682171"/>
              <a:gd name="connsiteX13" fmla="*/ 1886857 w 3468914"/>
              <a:gd name="connsiteY13" fmla="*/ 377371 h 682171"/>
              <a:gd name="connsiteX14" fmla="*/ 1973942 w 3468914"/>
              <a:gd name="connsiteY14" fmla="*/ 348342 h 682171"/>
              <a:gd name="connsiteX15" fmla="*/ 2017485 w 3468914"/>
              <a:gd name="connsiteY15" fmla="*/ 333828 h 682171"/>
              <a:gd name="connsiteX16" fmla="*/ 2293257 w 3468914"/>
              <a:gd name="connsiteY16" fmla="*/ 290285 h 682171"/>
              <a:gd name="connsiteX17" fmla="*/ 2336800 w 3468914"/>
              <a:gd name="connsiteY17" fmla="*/ 261257 h 682171"/>
              <a:gd name="connsiteX18" fmla="*/ 2380342 w 3468914"/>
              <a:gd name="connsiteY18" fmla="*/ 246742 h 682171"/>
              <a:gd name="connsiteX19" fmla="*/ 2685142 w 3468914"/>
              <a:gd name="connsiteY19" fmla="*/ 232228 h 682171"/>
              <a:gd name="connsiteX20" fmla="*/ 2772228 w 3468914"/>
              <a:gd name="connsiteY20" fmla="*/ 203200 h 682171"/>
              <a:gd name="connsiteX21" fmla="*/ 2815771 w 3468914"/>
              <a:gd name="connsiteY21" fmla="*/ 188685 h 682171"/>
              <a:gd name="connsiteX22" fmla="*/ 2873828 w 3468914"/>
              <a:gd name="connsiteY22" fmla="*/ 174171 h 682171"/>
              <a:gd name="connsiteX23" fmla="*/ 2960914 w 3468914"/>
              <a:gd name="connsiteY23" fmla="*/ 145142 h 682171"/>
              <a:gd name="connsiteX24" fmla="*/ 3062514 w 3468914"/>
              <a:gd name="connsiteY24" fmla="*/ 116114 h 682171"/>
              <a:gd name="connsiteX25" fmla="*/ 3106057 w 3468914"/>
              <a:gd name="connsiteY25" fmla="*/ 87085 h 682171"/>
              <a:gd name="connsiteX26" fmla="*/ 3381828 w 3468914"/>
              <a:gd name="connsiteY26" fmla="*/ 43542 h 682171"/>
              <a:gd name="connsiteX27" fmla="*/ 3425371 w 3468914"/>
              <a:gd name="connsiteY27" fmla="*/ 14514 h 682171"/>
              <a:gd name="connsiteX28" fmla="*/ 3468914 w 3468914"/>
              <a:gd name="connsiteY28" fmla="*/ 0 h 682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468914" h="682171">
                <a:moveTo>
                  <a:pt x="0" y="682171"/>
                </a:moveTo>
                <a:cubicBezTo>
                  <a:pt x="29028" y="672495"/>
                  <a:pt x="57400" y="660563"/>
                  <a:pt x="87085" y="653142"/>
                </a:cubicBezTo>
                <a:cubicBezTo>
                  <a:pt x="244013" y="613910"/>
                  <a:pt x="111617" y="660297"/>
                  <a:pt x="232228" y="624114"/>
                </a:cubicBezTo>
                <a:cubicBezTo>
                  <a:pt x="261536" y="615321"/>
                  <a:pt x="290285" y="604761"/>
                  <a:pt x="319314" y="595085"/>
                </a:cubicBezTo>
                <a:lnTo>
                  <a:pt x="362857" y="580571"/>
                </a:lnTo>
                <a:lnTo>
                  <a:pt x="406400" y="566057"/>
                </a:lnTo>
                <a:cubicBezTo>
                  <a:pt x="420914" y="556381"/>
                  <a:pt x="434340" y="544829"/>
                  <a:pt x="449942" y="537028"/>
                </a:cubicBezTo>
                <a:cubicBezTo>
                  <a:pt x="479695" y="522152"/>
                  <a:pt x="538457" y="513520"/>
                  <a:pt x="566057" y="508000"/>
                </a:cubicBezTo>
                <a:cubicBezTo>
                  <a:pt x="732881" y="396783"/>
                  <a:pt x="571786" y="493139"/>
                  <a:pt x="1045028" y="464457"/>
                </a:cubicBezTo>
                <a:cubicBezTo>
                  <a:pt x="1060299" y="463531"/>
                  <a:pt x="1073518" y="452679"/>
                  <a:pt x="1088571" y="449942"/>
                </a:cubicBezTo>
                <a:cubicBezTo>
                  <a:pt x="1126948" y="442964"/>
                  <a:pt x="1166347" y="442616"/>
                  <a:pt x="1204685" y="435428"/>
                </a:cubicBezTo>
                <a:cubicBezTo>
                  <a:pt x="1243898" y="428076"/>
                  <a:pt x="1280926" y="407729"/>
                  <a:pt x="1320800" y="406400"/>
                </a:cubicBezTo>
                <a:lnTo>
                  <a:pt x="1756228" y="391885"/>
                </a:lnTo>
                <a:cubicBezTo>
                  <a:pt x="1799771" y="387047"/>
                  <a:pt x="1843897" y="385963"/>
                  <a:pt x="1886857" y="377371"/>
                </a:cubicBezTo>
                <a:cubicBezTo>
                  <a:pt x="1916861" y="371370"/>
                  <a:pt x="1944914" y="358018"/>
                  <a:pt x="1973942" y="348342"/>
                </a:cubicBezTo>
                <a:cubicBezTo>
                  <a:pt x="1988456" y="343504"/>
                  <a:pt x="2002394" y="336343"/>
                  <a:pt x="2017485" y="333828"/>
                </a:cubicBezTo>
                <a:cubicBezTo>
                  <a:pt x="2225402" y="299176"/>
                  <a:pt x="2133390" y="313124"/>
                  <a:pt x="2293257" y="290285"/>
                </a:cubicBezTo>
                <a:cubicBezTo>
                  <a:pt x="2307771" y="280609"/>
                  <a:pt x="2321198" y="269058"/>
                  <a:pt x="2336800" y="261257"/>
                </a:cubicBezTo>
                <a:cubicBezTo>
                  <a:pt x="2350484" y="254415"/>
                  <a:pt x="2365096" y="248013"/>
                  <a:pt x="2380342" y="246742"/>
                </a:cubicBezTo>
                <a:cubicBezTo>
                  <a:pt x="2481706" y="238295"/>
                  <a:pt x="2583542" y="237066"/>
                  <a:pt x="2685142" y="232228"/>
                </a:cubicBezTo>
                <a:lnTo>
                  <a:pt x="2772228" y="203200"/>
                </a:lnTo>
                <a:cubicBezTo>
                  <a:pt x="2786742" y="198362"/>
                  <a:pt x="2800928" y="192396"/>
                  <a:pt x="2815771" y="188685"/>
                </a:cubicBezTo>
                <a:cubicBezTo>
                  <a:pt x="2835123" y="183847"/>
                  <a:pt x="2854721" y="179903"/>
                  <a:pt x="2873828" y="174171"/>
                </a:cubicBezTo>
                <a:cubicBezTo>
                  <a:pt x="2903136" y="165378"/>
                  <a:pt x="2931229" y="152563"/>
                  <a:pt x="2960914" y="145142"/>
                </a:cubicBezTo>
                <a:cubicBezTo>
                  <a:pt x="3033814" y="126917"/>
                  <a:pt x="3000047" y="136936"/>
                  <a:pt x="3062514" y="116114"/>
                </a:cubicBezTo>
                <a:cubicBezTo>
                  <a:pt x="3077028" y="106438"/>
                  <a:pt x="3089663" y="93046"/>
                  <a:pt x="3106057" y="87085"/>
                </a:cubicBezTo>
                <a:cubicBezTo>
                  <a:pt x="3204028" y="51459"/>
                  <a:pt x="3276181" y="53147"/>
                  <a:pt x="3381828" y="43542"/>
                </a:cubicBezTo>
                <a:cubicBezTo>
                  <a:pt x="3396342" y="33866"/>
                  <a:pt x="3409769" y="22315"/>
                  <a:pt x="3425371" y="14514"/>
                </a:cubicBezTo>
                <a:cubicBezTo>
                  <a:pt x="3439055" y="7672"/>
                  <a:pt x="3468914" y="0"/>
                  <a:pt x="3468914" y="0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7" name="Forma livre 36"/>
          <p:cNvSpPr/>
          <p:nvPr/>
        </p:nvSpPr>
        <p:spPr>
          <a:xfrm rot="19769128">
            <a:off x="1916280" y="3483342"/>
            <a:ext cx="871122" cy="555022"/>
          </a:xfrm>
          <a:custGeom>
            <a:avLst/>
            <a:gdLst>
              <a:gd name="connsiteX0" fmla="*/ 63624 w 1257693"/>
              <a:gd name="connsiteY0" fmla="*/ 29029 h 464457"/>
              <a:gd name="connsiteX1" fmla="*/ 63624 w 1257693"/>
              <a:gd name="connsiteY1" fmla="*/ 29029 h 464457"/>
              <a:gd name="connsiteX2" fmla="*/ 281338 w 1257693"/>
              <a:gd name="connsiteY2" fmla="*/ 14515 h 464457"/>
              <a:gd name="connsiteX3" fmla="*/ 324881 w 1257693"/>
              <a:gd name="connsiteY3" fmla="*/ 0 h 464457"/>
              <a:gd name="connsiteX4" fmla="*/ 673224 w 1257693"/>
              <a:gd name="connsiteY4" fmla="*/ 14515 h 464457"/>
              <a:gd name="connsiteX5" fmla="*/ 803852 w 1257693"/>
              <a:gd name="connsiteY5" fmla="*/ 58057 h 464457"/>
              <a:gd name="connsiteX6" fmla="*/ 847395 w 1257693"/>
              <a:gd name="connsiteY6" fmla="*/ 72572 h 464457"/>
              <a:gd name="connsiteX7" fmla="*/ 948995 w 1257693"/>
              <a:gd name="connsiteY7" fmla="*/ 87086 h 464457"/>
              <a:gd name="connsiteX8" fmla="*/ 1036081 w 1257693"/>
              <a:gd name="connsiteY8" fmla="*/ 116115 h 464457"/>
              <a:gd name="connsiteX9" fmla="*/ 1137681 w 1257693"/>
              <a:gd name="connsiteY9" fmla="*/ 159657 h 464457"/>
              <a:gd name="connsiteX10" fmla="*/ 1195738 w 1257693"/>
              <a:gd name="connsiteY10" fmla="*/ 188686 h 464457"/>
              <a:gd name="connsiteX11" fmla="*/ 1239281 w 1257693"/>
              <a:gd name="connsiteY11" fmla="*/ 203200 h 464457"/>
              <a:gd name="connsiteX12" fmla="*/ 1181224 w 1257693"/>
              <a:gd name="connsiteY12" fmla="*/ 391886 h 464457"/>
              <a:gd name="connsiteX13" fmla="*/ 1137681 w 1257693"/>
              <a:gd name="connsiteY13" fmla="*/ 435429 h 464457"/>
              <a:gd name="connsiteX14" fmla="*/ 1021566 w 1257693"/>
              <a:gd name="connsiteY14" fmla="*/ 464457 h 464457"/>
              <a:gd name="connsiteX15" fmla="*/ 513566 w 1257693"/>
              <a:gd name="connsiteY15" fmla="*/ 449943 h 464457"/>
              <a:gd name="connsiteX16" fmla="*/ 295852 w 1257693"/>
              <a:gd name="connsiteY16" fmla="*/ 420915 h 464457"/>
              <a:gd name="connsiteX17" fmla="*/ 179738 w 1257693"/>
              <a:gd name="connsiteY17" fmla="*/ 406400 h 464457"/>
              <a:gd name="connsiteX18" fmla="*/ 92652 w 1257693"/>
              <a:gd name="connsiteY18" fmla="*/ 391886 h 464457"/>
              <a:gd name="connsiteX19" fmla="*/ 63624 w 1257693"/>
              <a:gd name="connsiteY19" fmla="*/ 348343 h 464457"/>
              <a:gd name="connsiteX20" fmla="*/ 49109 w 1257693"/>
              <a:gd name="connsiteY20" fmla="*/ 304800 h 464457"/>
              <a:gd name="connsiteX21" fmla="*/ 5566 w 1257693"/>
              <a:gd name="connsiteY21" fmla="*/ 145143 h 464457"/>
              <a:gd name="connsiteX22" fmla="*/ 20081 w 1257693"/>
              <a:gd name="connsiteY22" fmla="*/ 72572 h 464457"/>
              <a:gd name="connsiteX23" fmla="*/ 63624 w 1257693"/>
              <a:gd name="connsiteY23" fmla="*/ 29029 h 464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57693" h="464457">
                <a:moveTo>
                  <a:pt x="63624" y="29029"/>
                </a:moveTo>
                <a:lnTo>
                  <a:pt x="63624" y="29029"/>
                </a:lnTo>
                <a:cubicBezTo>
                  <a:pt x="136195" y="24191"/>
                  <a:pt x="209050" y="22547"/>
                  <a:pt x="281338" y="14515"/>
                </a:cubicBezTo>
                <a:cubicBezTo>
                  <a:pt x="296544" y="12825"/>
                  <a:pt x="309581" y="0"/>
                  <a:pt x="324881" y="0"/>
                </a:cubicBezTo>
                <a:cubicBezTo>
                  <a:pt x="441096" y="0"/>
                  <a:pt x="557110" y="9677"/>
                  <a:pt x="673224" y="14515"/>
                </a:cubicBezTo>
                <a:lnTo>
                  <a:pt x="803852" y="58057"/>
                </a:lnTo>
                <a:cubicBezTo>
                  <a:pt x="818366" y="62895"/>
                  <a:pt x="832249" y="70408"/>
                  <a:pt x="847395" y="72572"/>
                </a:cubicBezTo>
                <a:lnTo>
                  <a:pt x="948995" y="87086"/>
                </a:lnTo>
                <a:cubicBezTo>
                  <a:pt x="978024" y="96762"/>
                  <a:pt x="1010621" y="99142"/>
                  <a:pt x="1036081" y="116115"/>
                </a:cubicBezTo>
                <a:cubicBezTo>
                  <a:pt x="1096222" y="156208"/>
                  <a:pt x="1062701" y="140912"/>
                  <a:pt x="1137681" y="159657"/>
                </a:cubicBezTo>
                <a:cubicBezTo>
                  <a:pt x="1157033" y="169333"/>
                  <a:pt x="1175851" y="180163"/>
                  <a:pt x="1195738" y="188686"/>
                </a:cubicBezTo>
                <a:cubicBezTo>
                  <a:pt x="1209800" y="194713"/>
                  <a:pt x="1236281" y="188198"/>
                  <a:pt x="1239281" y="203200"/>
                </a:cubicBezTo>
                <a:cubicBezTo>
                  <a:pt x="1257693" y="295260"/>
                  <a:pt x="1231397" y="333351"/>
                  <a:pt x="1181224" y="391886"/>
                </a:cubicBezTo>
                <a:cubicBezTo>
                  <a:pt x="1167866" y="407471"/>
                  <a:pt x="1154760" y="424043"/>
                  <a:pt x="1137681" y="435429"/>
                </a:cubicBezTo>
                <a:cubicBezTo>
                  <a:pt x="1118554" y="448180"/>
                  <a:pt x="1032033" y="462364"/>
                  <a:pt x="1021566" y="464457"/>
                </a:cubicBezTo>
                <a:lnTo>
                  <a:pt x="513566" y="449943"/>
                </a:lnTo>
                <a:cubicBezTo>
                  <a:pt x="204024" y="436485"/>
                  <a:pt x="454287" y="447321"/>
                  <a:pt x="295852" y="420915"/>
                </a:cubicBezTo>
                <a:cubicBezTo>
                  <a:pt x="257377" y="414502"/>
                  <a:pt x="218352" y="411916"/>
                  <a:pt x="179738" y="406400"/>
                </a:cubicBezTo>
                <a:cubicBezTo>
                  <a:pt x="150605" y="402238"/>
                  <a:pt x="121681" y="396724"/>
                  <a:pt x="92652" y="391886"/>
                </a:cubicBezTo>
                <a:cubicBezTo>
                  <a:pt x="82976" y="377372"/>
                  <a:pt x="71425" y="363945"/>
                  <a:pt x="63624" y="348343"/>
                </a:cubicBezTo>
                <a:cubicBezTo>
                  <a:pt x="56782" y="334659"/>
                  <a:pt x="53135" y="319560"/>
                  <a:pt x="49109" y="304800"/>
                </a:cubicBezTo>
                <a:cubicBezTo>
                  <a:pt x="0" y="124734"/>
                  <a:pt x="38976" y="245367"/>
                  <a:pt x="5566" y="145143"/>
                </a:cubicBezTo>
                <a:cubicBezTo>
                  <a:pt x="10404" y="120953"/>
                  <a:pt x="6397" y="93098"/>
                  <a:pt x="20081" y="72572"/>
                </a:cubicBezTo>
                <a:cubicBezTo>
                  <a:pt x="28568" y="59842"/>
                  <a:pt x="56367" y="36286"/>
                  <a:pt x="63624" y="29029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Seta para baixo 30"/>
          <p:cNvSpPr/>
          <p:nvPr/>
        </p:nvSpPr>
        <p:spPr>
          <a:xfrm rot="1200000">
            <a:off x="2191121" y="3606662"/>
            <a:ext cx="288032" cy="3600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0" name="Conector de seta reta 39"/>
          <p:cNvCxnSpPr/>
          <p:nvPr/>
        </p:nvCxnSpPr>
        <p:spPr>
          <a:xfrm rot="1200000" flipH="1">
            <a:off x="559339" y="315124"/>
            <a:ext cx="0" cy="18000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Seta para baixo 40"/>
          <p:cNvSpPr/>
          <p:nvPr/>
        </p:nvSpPr>
        <p:spPr>
          <a:xfrm rot="1200000">
            <a:off x="691029" y="381061"/>
            <a:ext cx="180000" cy="4680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Elipse 41"/>
          <p:cNvSpPr/>
          <p:nvPr/>
        </p:nvSpPr>
        <p:spPr>
          <a:xfrm>
            <a:off x="837109" y="331515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3" name="Conector de seta reta 42"/>
          <p:cNvCxnSpPr/>
          <p:nvPr/>
        </p:nvCxnSpPr>
        <p:spPr>
          <a:xfrm>
            <a:off x="3341394" y="657433"/>
            <a:ext cx="433778" cy="971367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Seta para baixo 43"/>
          <p:cNvSpPr/>
          <p:nvPr/>
        </p:nvSpPr>
        <p:spPr>
          <a:xfrm rot="-1440000">
            <a:off x="3365750" y="669093"/>
            <a:ext cx="180000" cy="468000"/>
          </a:xfrm>
          <a:prstGeom prst="downArrow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Elipse 44"/>
          <p:cNvSpPr/>
          <p:nvPr/>
        </p:nvSpPr>
        <p:spPr>
          <a:xfrm>
            <a:off x="3311346" y="619547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ixaDeTexto 37"/>
              <p:cNvSpPr txBox="1"/>
              <p:nvPr/>
            </p:nvSpPr>
            <p:spPr>
              <a:xfrm>
                <a:off x="3131840" y="149149"/>
                <a:ext cx="1549591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b="1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latin typeface="Cambria Math"/>
                                </a:rPr>
                                <m:t>𝐁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38" name="CaixaDeTexto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149149"/>
                <a:ext cx="1549591" cy="471539"/>
              </a:xfrm>
              <a:prstGeom prst="rect">
                <a:avLst/>
              </a:prstGeom>
              <a:blipFill rotWithShape="1">
                <a:blip r:embed="rId3"/>
                <a:stretch>
                  <a:fillRect t="-5128" r="-22835" b="-128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tângulo 1"/>
          <p:cNvSpPr/>
          <p:nvPr/>
        </p:nvSpPr>
        <p:spPr>
          <a:xfrm>
            <a:off x="-69623" y="3284984"/>
            <a:ext cx="4703429" cy="1065017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Elipse 28"/>
          <p:cNvSpPr/>
          <p:nvPr/>
        </p:nvSpPr>
        <p:spPr>
          <a:xfrm rot="1200000">
            <a:off x="2339752" y="2794934"/>
            <a:ext cx="720080" cy="216024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Elipse 29"/>
          <p:cNvSpPr/>
          <p:nvPr/>
        </p:nvSpPr>
        <p:spPr>
          <a:xfrm rot="1200000">
            <a:off x="1664836" y="2550898"/>
            <a:ext cx="720080" cy="216024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2" name="Grupo 11"/>
          <p:cNvGrpSpPr/>
          <p:nvPr/>
        </p:nvGrpSpPr>
        <p:grpSpPr>
          <a:xfrm>
            <a:off x="3131840" y="3429000"/>
            <a:ext cx="1804175" cy="1512168"/>
            <a:chOff x="3131840" y="3429000"/>
            <a:chExt cx="1804175" cy="1512168"/>
          </a:xfrm>
        </p:grpSpPr>
        <p:cxnSp>
          <p:nvCxnSpPr>
            <p:cNvPr id="13" name="Conector de seta reta 12"/>
            <p:cNvCxnSpPr/>
            <p:nvPr/>
          </p:nvCxnSpPr>
          <p:spPr>
            <a:xfrm>
              <a:off x="4355976" y="3690300"/>
              <a:ext cx="0" cy="11788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de seta reta 13"/>
            <p:cNvCxnSpPr/>
            <p:nvPr/>
          </p:nvCxnSpPr>
          <p:spPr>
            <a:xfrm rot="5400000">
              <a:off x="3775172" y="3118976"/>
              <a:ext cx="0" cy="11788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CaixaDeTexto 14"/>
                <p:cNvSpPr txBox="1"/>
                <p:nvPr/>
              </p:nvSpPr>
              <p:spPr>
                <a:xfrm>
                  <a:off x="4380092" y="4479503"/>
                  <a:ext cx="40793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𝑧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15" name="CaixaDeTexto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0092" y="4479503"/>
                  <a:ext cx="407932" cy="461665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CaixaDeTexto 15"/>
                <p:cNvSpPr txBox="1"/>
                <p:nvPr/>
              </p:nvSpPr>
              <p:spPr>
                <a:xfrm>
                  <a:off x="3131840" y="3687415"/>
                  <a:ext cx="42639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𝑥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16" name="CaixaDeTexto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31840" y="3687415"/>
                  <a:ext cx="426399" cy="461665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Fluxograma: Somador 16"/>
            <p:cNvSpPr/>
            <p:nvPr/>
          </p:nvSpPr>
          <p:spPr>
            <a:xfrm>
              <a:off x="4249012" y="3596455"/>
              <a:ext cx="213199" cy="216024"/>
            </a:xfrm>
            <a:prstGeom prst="flowChartSummingJuncti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CaixaDeTexto 17"/>
                <p:cNvSpPr txBox="1"/>
                <p:nvPr/>
              </p:nvSpPr>
              <p:spPr>
                <a:xfrm>
                  <a:off x="4505641" y="3429000"/>
                  <a:ext cx="43037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𝑦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18" name="CaixaDeTexto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05641" y="3429000"/>
                  <a:ext cx="430374" cy="461665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b="-9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1" name="Conector reto 20"/>
          <p:cNvCxnSpPr/>
          <p:nvPr/>
        </p:nvCxnSpPr>
        <p:spPr>
          <a:xfrm>
            <a:off x="-19050" y="4221088"/>
            <a:ext cx="457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/>
          <p:cNvCxnSpPr/>
          <p:nvPr/>
        </p:nvCxnSpPr>
        <p:spPr>
          <a:xfrm>
            <a:off x="-21998" y="3414486"/>
            <a:ext cx="457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Seta para baixo 45"/>
          <p:cNvSpPr/>
          <p:nvPr/>
        </p:nvSpPr>
        <p:spPr>
          <a:xfrm rot="1200000">
            <a:off x="1446599" y="3377854"/>
            <a:ext cx="180000" cy="4680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Seta para baixo 46"/>
          <p:cNvSpPr/>
          <p:nvPr/>
        </p:nvSpPr>
        <p:spPr>
          <a:xfrm rot="1200000">
            <a:off x="2157154" y="3376378"/>
            <a:ext cx="180000" cy="4680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Seta para baixo 47"/>
          <p:cNvSpPr/>
          <p:nvPr/>
        </p:nvSpPr>
        <p:spPr>
          <a:xfrm rot="1200000">
            <a:off x="2939717" y="3387379"/>
            <a:ext cx="180000" cy="4680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Seta para baixo 33"/>
          <p:cNvSpPr/>
          <p:nvPr/>
        </p:nvSpPr>
        <p:spPr>
          <a:xfrm rot="1260000" flipH="1" flipV="1">
            <a:off x="1725106" y="2944330"/>
            <a:ext cx="180000" cy="468000"/>
          </a:xfrm>
          <a:prstGeom prst="downArrow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Seta para baixo 34"/>
          <p:cNvSpPr/>
          <p:nvPr/>
        </p:nvSpPr>
        <p:spPr>
          <a:xfrm rot="12000000" flipH="1" flipV="1">
            <a:off x="2313775" y="3383187"/>
            <a:ext cx="180000" cy="468000"/>
          </a:xfrm>
          <a:prstGeom prst="downArrow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Seta para baixo 35"/>
          <p:cNvSpPr/>
          <p:nvPr/>
        </p:nvSpPr>
        <p:spPr>
          <a:xfrm rot="240000" flipH="1" flipV="1">
            <a:off x="3136691" y="2941614"/>
            <a:ext cx="180000" cy="468000"/>
          </a:xfrm>
          <a:prstGeom prst="downArrow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ixaDeTexto 48"/>
              <p:cNvSpPr txBox="1"/>
              <p:nvPr/>
            </p:nvSpPr>
            <p:spPr>
              <a:xfrm>
                <a:off x="1619672" y="1815207"/>
                <a:ext cx="18470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𝐓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b="1" dirty="0"/>
              </a:p>
            </p:txBody>
          </p:sp>
        </mc:Choice>
        <mc:Fallback xmlns="">
          <p:sp>
            <p:nvSpPr>
              <p:cNvPr id="49" name="CaixaDeTexto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1815207"/>
                <a:ext cx="1847044" cy="461665"/>
              </a:xfrm>
              <a:prstGeom prst="rect">
                <a:avLst/>
              </a:prstGeom>
              <a:blipFill rotWithShape="1">
                <a:blip r:embed="rId7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aixaDeTexto 3"/>
          <p:cNvSpPr txBox="1"/>
          <p:nvPr/>
        </p:nvSpPr>
        <p:spPr>
          <a:xfrm>
            <a:off x="1975451" y="2190775"/>
            <a:ext cx="1099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total</a:t>
            </a:r>
            <a:endParaRPr lang="pt-BR" sz="1400" dirty="0"/>
          </a:p>
        </p:txBody>
      </p:sp>
      <p:sp>
        <p:nvSpPr>
          <p:cNvPr id="52" name="CaixaDeTexto 51"/>
          <p:cNvSpPr txBox="1"/>
          <p:nvPr/>
        </p:nvSpPr>
        <p:spPr>
          <a:xfrm>
            <a:off x="659963" y="812816"/>
            <a:ext cx="1463765" cy="268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principal</a:t>
            </a:r>
            <a:endParaRPr lang="pt-BR" sz="1400" dirty="0"/>
          </a:p>
        </p:txBody>
      </p:sp>
      <p:sp>
        <p:nvSpPr>
          <p:cNvPr id="53" name="CaixaDeTexto 52"/>
          <p:cNvSpPr txBox="1"/>
          <p:nvPr/>
        </p:nvSpPr>
        <p:spPr>
          <a:xfrm>
            <a:off x="3053358" y="-26897"/>
            <a:ext cx="14637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</a:t>
            </a:r>
            <a:r>
              <a:rPr lang="pt-BR" sz="1400" dirty="0" err="1" smtClean="0"/>
              <a:t>crustal</a:t>
            </a:r>
            <a:endParaRPr lang="pt-B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CaixaDeTexto 54"/>
              <p:cNvSpPr txBox="1"/>
              <p:nvPr/>
            </p:nvSpPr>
            <p:spPr>
              <a:xfrm>
                <a:off x="1276571" y="5173561"/>
                <a:ext cx="2143301" cy="12077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 smtClean="0"/>
                  <a:t>Considere que o corpo esteja magnetizado na mesma direção de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b="1" i="1">
                            <a:latin typeface="Cambria Math"/>
                          </a:rPr>
                        </m:ctrlPr>
                      </m:accPr>
                      <m:e>
                        <m:r>
                          <a:rPr lang="pt-BR" b="1">
                            <a:latin typeface="Cambria Math"/>
                          </a:rPr>
                          <m:t>𝐅</m:t>
                        </m:r>
                      </m:e>
                    </m:acc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55" name="CaixaDeTexto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6571" y="5173561"/>
                <a:ext cx="2143301" cy="1207767"/>
              </a:xfrm>
              <a:prstGeom prst="rect">
                <a:avLst/>
              </a:prstGeom>
              <a:blipFill rotWithShape="1">
                <a:blip r:embed="rId8"/>
                <a:stretch>
                  <a:fillRect l="-852" t="-2525" r="-10795" b="-757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Elipse 56"/>
          <p:cNvSpPr/>
          <p:nvPr/>
        </p:nvSpPr>
        <p:spPr>
          <a:xfrm>
            <a:off x="6118084" y="2108481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8" name="Conector reto 57"/>
          <p:cNvCxnSpPr/>
          <p:nvPr/>
        </p:nvCxnSpPr>
        <p:spPr>
          <a:xfrm>
            <a:off x="6156176" y="692696"/>
            <a:ext cx="0" cy="5904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to 58"/>
          <p:cNvCxnSpPr/>
          <p:nvPr/>
        </p:nvCxnSpPr>
        <p:spPr>
          <a:xfrm>
            <a:off x="7020272" y="682824"/>
            <a:ext cx="0" cy="5904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to 59"/>
          <p:cNvCxnSpPr/>
          <p:nvPr/>
        </p:nvCxnSpPr>
        <p:spPr>
          <a:xfrm>
            <a:off x="7884368" y="692696"/>
            <a:ext cx="0" cy="5940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ixaDeTexto 60"/>
              <p:cNvSpPr txBox="1"/>
              <p:nvPr/>
            </p:nvSpPr>
            <p:spPr>
              <a:xfrm>
                <a:off x="4788024" y="1599183"/>
                <a:ext cx="45320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𝐹</m:t>
                      </m:r>
                    </m:oMath>
                  </m:oMathPara>
                </a14:m>
                <a:endParaRPr lang="pt-BR" sz="12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1" name="CaixaDeTexto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024" y="1599183"/>
                <a:ext cx="453201" cy="461665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CaixaDeTexto 61"/>
              <p:cNvSpPr txBox="1"/>
              <p:nvPr/>
            </p:nvSpPr>
            <p:spPr>
              <a:xfrm>
                <a:off x="5649692" y="2060848"/>
                <a:ext cx="50225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CaixaDeTexto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9692" y="2060848"/>
                <a:ext cx="502252" cy="461665"/>
              </a:xfrm>
              <a:prstGeom prst="rect">
                <a:avLst/>
              </a:prstGeom>
              <a:blipFill rotWithShape="1">
                <a:blip r:embed="rId10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CaixaDeTexto 49"/>
              <p:cNvSpPr txBox="1"/>
              <p:nvPr/>
            </p:nvSpPr>
            <p:spPr>
              <a:xfrm>
                <a:off x="1518745" y="172682"/>
                <a:ext cx="12389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i="1" smtClean="0">
                          <a:latin typeface="Cambria Math"/>
                          <a:ea typeface="Cambria Math"/>
                        </a:rPr>
                        <m:t>≫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50" name="CaixaDeTexto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8745" y="172682"/>
                <a:ext cx="1238994" cy="461665"/>
              </a:xfrm>
              <a:prstGeom prst="rect">
                <a:avLst/>
              </a:prstGeom>
              <a:blipFill rotWithShape="1">
                <a:blip r:embed="rId7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4649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0" y="3414486"/>
            <a:ext cx="4550002" cy="806602"/>
          </a:xfrm>
          <a:prstGeom prst="rect">
            <a:avLst/>
          </a:prstGeom>
          <a:solidFill>
            <a:srgbClr val="00B3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0" name="Grupo 19"/>
          <p:cNvGrpSpPr/>
          <p:nvPr/>
        </p:nvGrpSpPr>
        <p:grpSpPr>
          <a:xfrm>
            <a:off x="107504" y="2591636"/>
            <a:ext cx="864096" cy="621340"/>
            <a:chOff x="251520" y="1619508"/>
            <a:chExt cx="864096" cy="621340"/>
          </a:xfrm>
        </p:grpSpPr>
        <p:sp>
          <p:nvSpPr>
            <p:cNvPr id="23" name="Seta para a direita 22"/>
            <p:cNvSpPr/>
            <p:nvPr/>
          </p:nvSpPr>
          <p:spPr>
            <a:xfrm flipH="1">
              <a:off x="251568" y="2060848"/>
              <a:ext cx="864000" cy="18000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3" name="CaixaDeTexto 32"/>
            <p:cNvSpPr txBox="1"/>
            <p:nvPr/>
          </p:nvSpPr>
          <p:spPr>
            <a:xfrm>
              <a:off x="251520" y="1619508"/>
              <a:ext cx="864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Norte</a:t>
              </a:r>
              <a:endParaRPr lang="pt-BR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/>
              <p:cNvSpPr txBox="1"/>
              <p:nvPr/>
            </p:nvSpPr>
            <p:spPr>
              <a:xfrm>
                <a:off x="683568" y="1023119"/>
                <a:ext cx="1370888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acc>
                        <m:accPr>
                          <m:chr m:val="̂"/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𝐅</m:t>
                          </m:r>
                        </m:e>
                      </m:acc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1023119"/>
                <a:ext cx="1370888" cy="471539"/>
              </a:xfrm>
              <a:prstGeom prst="rect">
                <a:avLst/>
              </a:prstGeom>
              <a:blipFill rotWithShape="1">
                <a:blip r:embed="rId2"/>
                <a:stretch>
                  <a:fillRect t="-5195" r="-23556" b="-25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Conector de seta reta 23"/>
          <p:cNvCxnSpPr/>
          <p:nvPr/>
        </p:nvCxnSpPr>
        <p:spPr>
          <a:xfrm flipV="1">
            <a:off x="5220072" y="1484784"/>
            <a:ext cx="0" cy="511256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/>
          <p:cNvCxnSpPr/>
          <p:nvPr/>
        </p:nvCxnSpPr>
        <p:spPr>
          <a:xfrm>
            <a:off x="5076056" y="5949280"/>
            <a:ext cx="3888432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ixaDeTexto 25"/>
          <p:cNvSpPr txBox="1"/>
          <p:nvPr/>
        </p:nvSpPr>
        <p:spPr>
          <a:xfrm>
            <a:off x="8064896" y="6165304"/>
            <a:ext cx="9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Posição</a:t>
            </a:r>
            <a:endParaRPr lang="pt-BR"/>
          </a:p>
        </p:txBody>
      </p:sp>
      <p:sp>
        <p:nvSpPr>
          <p:cNvPr id="27" name="CaixaDeTexto 26"/>
          <p:cNvSpPr txBox="1"/>
          <p:nvPr/>
        </p:nvSpPr>
        <p:spPr>
          <a:xfrm>
            <a:off x="4574944" y="764704"/>
            <a:ext cx="129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Amplitude (</a:t>
            </a:r>
            <a:r>
              <a:rPr lang="pt-BR" dirty="0" err="1" smtClean="0"/>
              <a:t>nT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28" name="Forma livre 27"/>
          <p:cNvSpPr/>
          <p:nvPr/>
        </p:nvSpPr>
        <p:spPr>
          <a:xfrm rot="-600000" flipH="1">
            <a:off x="5279550" y="1522693"/>
            <a:ext cx="3468914" cy="682171"/>
          </a:xfrm>
          <a:custGeom>
            <a:avLst/>
            <a:gdLst>
              <a:gd name="connsiteX0" fmla="*/ 0 w 3468914"/>
              <a:gd name="connsiteY0" fmla="*/ 682171 h 682171"/>
              <a:gd name="connsiteX1" fmla="*/ 87085 w 3468914"/>
              <a:gd name="connsiteY1" fmla="*/ 653142 h 682171"/>
              <a:gd name="connsiteX2" fmla="*/ 232228 w 3468914"/>
              <a:gd name="connsiteY2" fmla="*/ 624114 h 682171"/>
              <a:gd name="connsiteX3" fmla="*/ 319314 w 3468914"/>
              <a:gd name="connsiteY3" fmla="*/ 595085 h 682171"/>
              <a:gd name="connsiteX4" fmla="*/ 362857 w 3468914"/>
              <a:gd name="connsiteY4" fmla="*/ 580571 h 682171"/>
              <a:gd name="connsiteX5" fmla="*/ 406400 w 3468914"/>
              <a:gd name="connsiteY5" fmla="*/ 566057 h 682171"/>
              <a:gd name="connsiteX6" fmla="*/ 449942 w 3468914"/>
              <a:gd name="connsiteY6" fmla="*/ 537028 h 682171"/>
              <a:gd name="connsiteX7" fmla="*/ 566057 w 3468914"/>
              <a:gd name="connsiteY7" fmla="*/ 508000 h 682171"/>
              <a:gd name="connsiteX8" fmla="*/ 1045028 w 3468914"/>
              <a:gd name="connsiteY8" fmla="*/ 464457 h 682171"/>
              <a:gd name="connsiteX9" fmla="*/ 1088571 w 3468914"/>
              <a:gd name="connsiteY9" fmla="*/ 449942 h 682171"/>
              <a:gd name="connsiteX10" fmla="*/ 1204685 w 3468914"/>
              <a:gd name="connsiteY10" fmla="*/ 435428 h 682171"/>
              <a:gd name="connsiteX11" fmla="*/ 1320800 w 3468914"/>
              <a:gd name="connsiteY11" fmla="*/ 406400 h 682171"/>
              <a:gd name="connsiteX12" fmla="*/ 1756228 w 3468914"/>
              <a:gd name="connsiteY12" fmla="*/ 391885 h 682171"/>
              <a:gd name="connsiteX13" fmla="*/ 1886857 w 3468914"/>
              <a:gd name="connsiteY13" fmla="*/ 377371 h 682171"/>
              <a:gd name="connsiteX14" fmla="*/ 1973942 w 3468914"/>
              <a:gd name="connsiteY14" fmla="*/ 348342 h 682171"/>
              <a:gd name="connsiteX15" fmla="*/ 2017485 w 3468914"/>
              <a:gd name="connsiteY15" fmla="*/ 333828 h 682171"/>
              <a:gd name="connsiteX16" fmla="*/ 2293257 w 3468914"/>
              <a:gd name="connsiteY16" fmla="*/ 290285 h 682171"/>
              <a:gd name="connsiteX17" fmla="*/ 2336800 w 3468914"/>
              <a:gd name="connsiteY17" fmla="*/ 261257 h 682171"/>
              <a:gd name="connsiteX18" fmla="*/ 2380342 w 3468914"/>
              <a:gd name="connsiteY18" fmla="*/ 246742 h 682171"/>
              <a:gd name="connsiteX19" fmla="*/ 2685142 w 3468914"/>
              <a:gd name="connsiteY19" fmla="*/ 232228 h 682171"/>
              <a:gd name="connsiteX20" fmla="*/ 2772228 w 3468914"/>
              <a:gd name="connsiteY20" fmla="*/ 203200 h 682171"/>
              <a:gd name="connsiteX21" fmla="*/ 2815771 w 3468914"/>
              <a:gd name="connsiteY21" fmla="*/ 188685 h 682171"/>
              <a:gd name="connsiteX22" fmla="*/ 2873828 w 3468914"/>
              <a:gd name="connsiteY22" fmla="*/ 174171 h 682171"/>
              <a:gd name="connsiteX23" fmla="*/ 2960914 w 3468914"/>
              <a:gd name="connsiteY23" fmla="*/ 145142 h 682171"/>
              <a:gd name="connsiteX24" fmla="*/ 3062514 w 3468914"/>
              <a:gd name="connsiteY24" fmla="*/ 116114 h 682171"/>
              <a:gd name="connsiteX25" fmla="*/ 3106057 w 3468914"/>
              <a:gd name="connsiteY25" fmla="*/ 87085 h 682171"/>
              <a:gd name="connsiteX26" fmla="*/ 3381828 w 3468914"/>
              <a:gd name="connsiteY26" fmla="*/ 43542 h 682171"/>
              <a:gd name="connsiteX27" fmla="*/ 3425371 w 3468914"/>
              <a:gd name="connsiteY27" fmla="*/ 14514 h 682171"/>
              <a:gd name="connsiteX28" fmla="*/ 3468914 w 3468914"/>
              <a:gd name="connsiteY28" fmla="*/ 0 h 682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468914" h="682171">
                <a:moveTo>
                  <a:pt x="0" y="682171"/>
                </a:moveTo>
                <a:cubicBezTo>
                  <a:pt x="29028" y="672495"/>
                  <a:pt x="57400" y="660563"/>
                  <a:pt x="87085" y="653142"/>
                </a:cubicBezTo>
                <a:cubicBezTo>
                  <a:pt x="244013" y="613910"/>
                  <a:pt x="111617" y="660297"/>
                  <a:pt x="232228" y="624114"/>
                </a:cubicBezTo>
                <a:cubicBezTo>
                  <a:pt x="261536" y="615321"/>
                  <a:pt x="290285" y="604761"/>
                  <a:pt x="319314" y="595085"/>
                </a:cubicBezTo>
                <a:lnTo>
                  <a:pt x="362857" y="580571"/>
                </a:lnTo>
                <a:lnTo>
                  <a:pt x="406400" y="566057"/>
                </a:lnTo>
                <a:cubicBezTo>
                  <a:pt x="420914" y="556381"/>
                  <a:pt x="434340" y="544829"/>
                  <a:pt x="449942" y="537028"/>
                </a:cubicBezTo>
                <a:cubicBezTo>
                  <a:pt x="479695" y="522152"/>
                  <a:pt x="538457" y="513520"/>
                  <a:pt x="566057" y="508000"/>
                </a:cubicBezTo>
                <a:cubicBezTo>
                  <a:pt x="732881" y="396783"/>
                  <a:pt x="571786" y="493139"/>
                  <a:pt x="1045028" y="464457"/>
                </a:cubicBezTo>
                <a:cubicBezTo>
                  <a:pt x="1060299" y="463531"/>
                  <a:pt x="1073518" y="452679"/>
                  <a:pt x="1088571" y="449942"/>
                </a:cubicBezTo>
                <a:cubicBezTo>
                  <a:pt x="1126948" y="442964"/>
                  <a:pt x="1166347" y="442616"/>
                  <a:pt x="1204685" y="435428"/>
                </a:cubicBezTo>
                <a:cubicBezTo>
                  <a:pt x="1243898" y="428076"/>
                  <a:pt x="1280926" y="407729"/>
                  <a:pt x="1320800" y="406400"/>
                </a:cubicBezTo>
                <a:lnTo>
                  <a:pt x="1756228" y="391885"/>
                </a:lnTo>
                <a:cubicBezTo>
                  <a:pt x="1799771" y="387047"/>
                  <a:pt x="1843897" y="385963"/>
                  <a:pt x="1886857" y="377371"/>
                </a:cubicBezTo>
                <a:cubicBezTo>
                  <a:pt x="1916861" y="371370"/>
                  <a:pt x="1944914" y="358018"/>
                  <a:pt x="1973942" y="348342"/>
                </a:cubicBezTo>
                <a:cubicBezTo>
                  <a:pt x="1988456" y="343504"/>
                  <a:pt x="2002394" y="336343"/>
                  <a:pt x="2017485" y="333828"/>
                </a:cubicBezTo>
                <a:cubicBezTo>
                  <a:pt x="2225402" y="299176"/>
                  <a:pt x="2133390" y="313124"/>
                  <a:pt x="2293257" y="290285"/>
                </a:cubicBezTo>
                <a:cubicBezTo>
                  <a:pt x="2307771" y="280609"/>
                  <a:pt x="2321198" y="269058"/>
                  <a:pt x="2336800" y="261257"/>
                </a:cubicBezTo>
                <a:cubicBezTo>
                  <a:pt x="2350484" y="254415"/>
                  <a:pt x="2365096" y="248013"/>
                  <a:pt x="2380342" y="246742"/>
                </a:cubicBezTo>
                <a:cubicBezTo>
                  <a:pt x="2481706" y="238295"/>
                  <a:pt x="2583542" y="237066"/>
                  <a:pt x="2685142" y="232228"/>
                </a:cubicBezTo>
                <a:lnTo>
                  <a:pt x="2772228" y="203200"/>
                </a:lnTo>
                <a:cubicBezTo>
                  <a:pt x="2786742" y="198362"/>
                  <a:pt x="2800928" y="192396"/>
                  <a:pt x="2815771" y="188685"/>
                </a:cubicBezTo>
                <a:cubicBezTo>
                  <a:pt x="2835123" y="183847"/>
                  <a:pt x="2854721" y="179903"/>
                  <a:pt x="2873828" y="174171"/>
                </a:cubicBezTo>
                <a:cubicBezTo>
                  <a:pt x="2903136" y="165378"/>
                  <a:pt x="2931229" y="152563"/>
                  <a:pt x="2960914" y="145142"/>
                </a:cubicBezTo>
                <a:cubicBezTo>
                  <a:pt x="3033814" y="126917"/>
                  <a:pt x="3000047" y="136936"/>
                  <a:pt x="3062514" y="116114"/>
                </a:cubicBezTo>
                <a:cubicBezTo>
                  <a:pt x="3077028" y="106438"/>
                  <a:pt x="3089663" y="93046"/>
                  <a:pt x="3106057" y="87085"/>
                </a:cubicBezTo>
                <a:cubicBezTo>
                  <a:pt x="3204028" y="51459"/>
                  <a:pt x="3276181" y="53147"/>
                  <a:pt x="3381828" y="43542"/>
                </a:cubicBezTo>
                <a:cubicBezTo>
                  <a:pt x="3396342" y="33866"/>
                  <a:pt x="3409769" y="22315"/>
                  <a:pt x="3425371" y="14514"/>
                </a:cubicBezTo>
                <a:cubicBezTo>
                  <a:pt x="3439055" y="7672"/>
                  <a:pt x="3468914" y="0"/>
                  <a:pt x="3468914" y="0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7" name="Forma livre 36"/>
          <p:cNvSpPr/>
          <p:nvPr/>
        </p:nvSpPr>
        <p:spPr>
          <a:xfrm rot="19769128">
            <a:off x="1916280" y="3483342"/>
            <a:ext cx="871122" cy="555022"/>
          </a:xfrm>
          <a:custGeom>
            <a:avLst/>
            <a:gdLst>
              <a:gd name="connsiteX0" fmla="*/ 63624 w 1257693"/>
              <a:gd name="connsiteY0" fmla="*/ 29029 h 464457"/>
              <a:gd name="connsiteX1" fmla="*/ 63624 w 1257693"/>
              <a:gd name="connsiteY1" fmla="*/ 29029 h 464457"/>
              <a:gd name="connsiteX2" fmla="*/ 281338 w 1257693"/>
              <a:gd name="connsiteY2" fmla="*/ 14515 h 464457"/>
              <a:gd name="connsiteX3" fmla="*/ 324881 w 1257693"/>
              <a:gd name="connsiteY3" fmla="*/ 0 h 464457"/>
              <a:gd name="connsiteX4" fmla="*/ 673224 w 1257693"/>
              <a:gd name="connsiteY4" fmla="*/ 14515 h 464457"/>
              <a:gd name="connsiteX5" fmla="*/ 803852 w 1257693"/>
              <a:gd name="connsiteY5" fmla="*/ 58057 h 464457"/>
              <a:gd name="connsiteX6" fmla="*/ 847395 w 1257693"/>
              <a:gd name="connsiteY6" fmla="*/ 72572 h 464457"/>
              <a:gd name="connsiteX7" fmla="*/ 948995 w 1257693"/>
              <a:gd name="connsiteY7" fmla="*/ 87086 h 464457"/>
              <a:gd name="connsiteX8" fmla="*/ 1036081 w 1257693"/>
              <a:gd name="connsiteY8" fmla="*/ 116115 h 464457"/>
              <a:gd name="connsiteX9" fmla="*/ 1137681 w 1257693"/>
              <a:gd name="connsiteY9" fmla="*/ 159657 h 464457"/>
              <a:gd name="connsiteX10" fmla="*/ 1195738 w 1257693"/>
              <a:gd name="connsiteY10" fmla="*/ 188686 h 464457"/>
              <a:gd name="connsiteX11" fmla="*/ 1239281 w 1257693"/>
              <a:gd name="connsiteY11" fmla="*/ 203200 h 464457"/>
              <a:gd name="connsiteX12" fmla="*/ 1181224 w 1257693"/>
              <a:gd name="connsiteY12" fmla="*/ 391886 h 464457"/>
              <a:gd name="connsiteX13" fmla="*/ 1137681 w 1257693"/>
              <a:gd name="connsiteY13" fmla="*/ 435429 h 464457"/>
              <a:gd name="connsiteX14" fmla="*/ 1021566 w 1257693"/>
              <a:gd name="connsiteY14" fmla="*/ 464457 h 464457"/>
              <a:gd name="connsiteX15" fmla="*/ 513566 w 1257693"/>
              <a:gd name="connsiteY15" fmla="*/ 449943 h 464457"/>
              <a:gd name="connsiteX16" fmla="*/ 295852 w 1257693"/>
              <a:gd name="connsiteY16" fmla="*/ 420915 h 464457"/>
              <a:gd name="connsiteX17" fmla="*/ 179738 w 1257693"/>
              <a:gd name="connsiteY17" fmla="*/ 406400 h 464457"/>
              <a:gd name="connsiteX18" fmla="*/ 92652 w 1257693"/>
              <a:gd name="connsiteY18" fmla="*/ 391886 h 464457"/>
              <a:gd name="connsiteX19" fmla="*/ 63624 w 1257693"/>
              <a:gd name="connsiteY19" fmla="*/ 348343 h 464457"/>
              <a:gd name="connsiteX20" fmla="*/ 49109 w 1257693"/>
              <a:gd name="connsiteY20" fmla="*/ 304800 h 464457"/>
              <a:gd name="connsiteX21" fmla="*/ 5566 w 1257693"/>
              <a:gd name="connsiteY21" fmla="*/ 145143 h 464457"/>
              <a:gd name="connsiteX22" fmla="*/ 20081 w 1257693"/>
              <a:gd name="connsiteY22" fmla="*/ 72572 h 464457"/>
              <a:gd name="connsiteX23" fmla="*/ 63624 w 1257693"/>
              <a:gd name="connsiteY23" fmla="*/ 29029 h 464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57693" h="464457">
                <a:moveTo>
                  <a:pt x="63624" y="29029"/>
                </a:moveTo>
                <a:lnTo>
                  <a:pt x="63624" y="29029"/>
                </a:lnTo>
                <a:cubicBezTo>
                  <a:pt x="136195" y="24191"/>
                  <a:pt x="209050" y="22547"/>
                  <a:pt x="281338" y="14515"/>
                </a:cubicBezTo>
                <a:cubicBezTo>
                  <a:pt x="296544" y="12825"/>
                  <a:pt x="309581" y="0"/>
                  <a:pt x="324881" y="0"/>
                </a:cubicBezTo>
                <a:cubicBezTo>
                  <a:pt x="441096" y="0"/>
                  <a:pt x="557110" y="9677"/>
                  <a:pt x="673224" y="14515"/>
                </a:cubicBezTo>
                <a:lnTo>
                  <a:pt x="803852" y="58057"/>
                </a:lnTo>
                <a:cubicBezTo>
                  <a:pt x="818366" y="62895"/>
                  <a:pt x="832249" y="70408"/>
                  <a:pt x="847395" y="72572"/>
                </a:cubicBezTo>
                <a:lnTo>
                  <a:pt x="948995" y="87086"/>
                </a:lnTo>
                <a:cubicBezTo>
                  <a:pt x="978024" y="96762"/>
                  <a:pt x="1010621" y="99142"/>
                  <a:pt x="1036081" y="116115"/>
                </a:cubicBezTo>
                <a:cubicBezTo>
                  <a:pt x="1096222" y="156208"/>
                  <a:pt x="1062701" y="140912"/>
                  <a:pt x="1137681" y="159657"/>
                </a:cubicBezTo>
                <a:cubicBezTo>
                  <a:pt x="1157033" y="169333"/>
                  <a:pt x="1175851" y="180163"/>
                  <a:pt x="1195738" y="188686"/>
                </a:cubicBezTo>
                <a:cubicBezTo>
                  <a:pt x="1209800" y="194713"/>
                  <a:pt x="1236281" y="188198"/>
                  <a:pt x="1239281" y="203200"/>
                </a:cubicBezTo>
                <a:cubicBezTo>
                  <a:pt x="1257693" y="295260"/>
                  <a:pt x="1231397" y="333351"/>
                  <a:pt x="1181224" y="391886"/>
                </a:cubicBezTo>
                <a:cubicBezTo>
                  <a:pt x="1167866" y="407471"/>
                  <a:pt x="1154760" y="424043"/>
                  <a:pt x="1137681" y="435429"/>
                </a:cubicBezTo>
                <a:cubicBezTo>
                  <a:pt x="1118554" y="448180"/>
                  <a:pt x="1032033" y="462364"/>
                  <a:pt x="1021566" y="464457"/>
                </a:cubicBezTo>
                <a:lnTo>
                  <a:pt x="513566" y="449943"/>
                </a:lnTo>
                <a:cubicBezTo>
                  <a:pt x="204024" y="436485"/>
                  <a:pt x="454287" y="447321"/>
                  <a:pt x="295852" y="420915"/>
                </a:cubicBezTo>
                <a:cubicBezTo>
                  <a:pt x="257377" y="414502"/>
                  <a:pt x="218352" y="411916"/>
                  <a:pt x="179738" y="406400"/>
                </a:cubicBezTo>
                <a:cubicBezTo>
                  <a:pt x="150605" y="402238"/>
                  <a:pt x="121681" y="396724"/>
                  <a:pt x="92652" y="391886"/>
                </a:cubicBezTo>
                <a:cubicBezTo>
                  <a:pt x="82976" y="377372"/>
                  <a:pt x="71425" y="363945"/>
                  <a:pt x="63624" y="348343"/>
                </a:cubicBezTo>
                <a:cubicBezTo>
                  <a:pt x="56782" y="334659"/>
                  <a:pt x="53135" y="319560"/>
                  <a:pt x="49109" y="304800"/>
                </a:cubicBezTo>
                <a:cubicBezTo>
                  <a:pt x="0" y="124734"/>
                  <a:pt x="38976" y="245367"/>
                  <a:pt x="5566" y="145143"/>
                </a:cubicBezTo>
                <a:cubicBezTo>
                  <a:pt x="10404" y="120953"/>
                  <a:pt x="6397" y="93098"/>
                  <a:pt x="20081" y="72572"/>
                </a:cubicBezTo>
                <a:cubicBezTo>
                  <a:pt x="28568" y="59842"/>
                  <a:pt x="56367" y="36286"/>
                  <a:pt x="63624" y="29029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Seta para baixo 30"/>
          <p:cNvSpPr/>
          <p:nvPr/>
        </p:nvSpPr>
        <p:spPr>
          <a:xfrm rot="1200000">
            <a:off x="2191121" y="3606662"/>
            <a:ext cx="288032" cy="3600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0" name="Conector de seta reta 39"/>
          <p:cNvCxnSpPr/>
          <p:nvPr/>
        </p:nvCxnSpPr>
        <p:spPr>
          <a:xfrm rot="1200000" flipH="1">
            <a:off x="559339" y="315124"/>
            <a:ext cx="0" cy="18000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Seta para baixo 40"/>
          <p:cNvSpPr/>
          <p:nvPr/>
        </p:nvSpPr>
        <p:spPr>
          <a:xfrm rot="1200000">
            <a:off x="691029" y="381061"/>
            <a:ext cx="180000" cy="4680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Elipse 41"/>
          <p:cNvSpPr/>
          <p:nvPr/>
        </p:nvSpPr>
        <p:spPr>
          <a:xfrm>
            <a:off x="837109" y="331515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3" name="Conector de seta reta 42"/>
          <p:cNvCxnSpPr/>
          <p:nvPr/>
        </p:nvCxnSpPr>
        <p:spPr>
          <a:xfrm>
            <a:off x="3341394" y="657433"/>
            <a:ext cx="433778" cy="971367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Seta para baixo 43"/>
          <p:cNvSpPr/>
          <p:nvPr/>
        </p:nvSpPr>
        <p:spPr>
          <a:xfrm rot="-1440000">
            <a:off x="3365750" y="669093"/>
            <a:ext cx="180000" cy="468000"/>
          </a:xfrm>
          <a:prstGeom prst="downArrow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Elipse 44"/>
          <p:cNvSpPr/>
          <p:nvPr/>
        </p:nvSpPr>
        <p:spPr>
          <a:xfrm>
            <a:off x="3311346" y="619547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ixaDeTexto 37"/>
              <p:cNvSpPr txBox="1"/>
              <p:nvPr/>
            </p:nvSpPr>
            <p:spPr>
              <a:xfrm>
                <a:off x="3131840" y="149149"/>
                <a:ext cx="1549591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b="1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latin typeface="Cambria Math"/>
                                </a:rPr>
                                <m:t>𝐁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38" name="CaixaDeTexto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149149"/>
                <a:ext cx="1549591" cy="471539"/>
              </a:xfrm>
              <a:prstGeom prst="rect">
                <a:avLst/>
              </a:prstGeom>
              <a:blipFill rotWithShape="1">
                <a:blip r:embed="rId3"/>
                <a:stretch>
                  <a:fillRect t="-5128" r="-22835" b="-128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tângulo 1"/>
          <p:cNvSpPr/>
          <p:nvPr/>
        </p:nvSpPr>
        <p:spPr>
          <a:xfrm>
            <a:off x="-69623" y="3284984"/>
            <a:ext cx="4703429" cy="1065017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Elipse 28"/>
          <p:cNvSpPr/>
          <p:nvPr/>
        </p:nvSpPr>
        <p:spPr>
          <a:xfrm rot="1200000">
            <a:off x="2339752" y="2794934"/>
            <a:ext cx="720080" cy="216024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Elipse 29"/>
          <p:cNvSpPr/>
          <p:nvPr/>
        </p:nvSpPr>
        <p:spPr>
          <a:xfrm rot="1200000">
            <a:off x="1664836" y="2550898"/>
            <a:ext cx="720080" cy="216024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2" name="Grupo 11"/>
          <p:cNvGrpSpPr/>
          <p:nvPr/>
        </p:nvGrpSpPr>
        <p:grpSpPr>
          <a:xfrm>
            <a:off x="3131840" y="3429000"/>
            <a:ext cx="1804175" cy="1512168"/>
            <a:chOff x="3131840" y="3429000"/>
            <a:chExt cx="1804175" cy="1512168"/>
          </a:xfrm>
        </p:grpSpPr>
        <p:cxnSp>
          <p:nvCxnSpPr>
            <p:cNvPr id="13" name="Conector de seta reta 12"/>
            <p:cNvCxnSpPr/>
            <p:nvPr/>
          </p:nvCxnSpPr>
          <p:spPr>
            <a:xfrm>
              <a:off x="4355976" y="3690300"/>
              <a:ext cx="0" cy="11788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de seta reta 13"/>
            <p:cNvCxnSpPr/>
            <p:nvPr/>
          </p:nvCxnSpPr>
          <p:spPr>
            <a:xfrm rot="5400000">
              <a:off x="3775172" y="3118976"/>
              <a:ext cx="0" cy="11788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CaixaDeTexto 14"/>
                <p:cNvSpPr txBox="1"/>
                <p:nvPr/>
              </p:nvSpPr>
              <p:spPr>
                <a:xfrm>
                  <a:off x="4380092" y="4479503"/>
                  <a:ext cx="40793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𝑧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15" name="CaixaDeTexto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0092" y="4479503"/>
                  <a:ext cx="407932" cy="461665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CaixaDeTexto 15"/>
                <p:cNvSpPr txBox="1"/>
                <p:nvPr/>
              </p:nvSpPr>
              <p:spPr>
                <a:xfrm>
                  <a:off x="3131840" y="3687415"/>
                  <a:ext cx="42639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𝑥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16" name="CaixaDeTexto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31840" y="3687415"/>
                  <a:ext cx="426399" cy="461665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Fluxograma: Somador 16"/>
            <p:cNvSpPr/>
            <p:nvPr/>
          </p:nvSpPr>
          <p:spPr>
            <a:xfrm>
              <a:off x="4249012" y="3596455"/>
              <a:ext cx="213199" cy="216024"/>
            </a:xfrm>
            <a:prstGeom prst="flowChartSummingJuncti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CaixaDeTexto 17"/>
                <p:cNvSpPr txBox="1"/>
                <p:nvPr/>
              </p:nvSpPr>
              <p:spPr>
                <a:xfrm>
                  <a:off x="4505641" y="3429000"/>
                  <a:ext cx="43037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𝑦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18" name="CaixaDeTexto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05641" y="3429000"/>
                  <a:ext cx="430374" cy="461665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b="-9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1" name="Conector reto 20"/>
          <p:cNvCxnSpPr/>
          <p:nvPr/>
        </p:nvCxnSpPr>
        <p:spPr>
          <a:xfrm>
            <a:off x="-19050" y="4221088"/>
            <a:ext cx="457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/>
          <p:cNvCxnSpPr/>
          <p:nvPr/>
        </p:nvCxnSpPr>
        <p:spPr>
          <a:xfrm>
            <a:off x="-21998" y="3414486"/>
            <a:ext cx="457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Seta para baixo 45"/>
          <p:cNvSpPr/>
          <p:nvPr/>
        </p:nvSpPr>
        <p:spPr>
          <a:xfrm rot="1200000">
            <a:off x="1446599" y="3377854"/>
            <a:ext cx="180000" cy="4680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Seta para baixo 46"/>
          <p:cNvSpPr/>
          <p:nvPr/>
        </p:nvSpPr>
        <p:spPr>
          <a:xfrm rot="1200000">
            <a:off x="2157154" y="3376378"/>
            <a:ext cx="180000" cy="4680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Seta para baixo 47"/>
          <p:cNvSpPr/>
          <p:nvPr/>
        </p:nvSpPr>
        <p:spPr>
          <a:xfrm rot="1200000">
            <a:off x="2939717" y="3387379"/>
            <a:ext cx="180000" cy="4680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Seta para baixo 33"/>
          <p:cNvSpPr/>
          <p:nvPr/>
        </p:nvSpPr>
        <p:spPr>
          <a:xfrm rot="1260000" flipH="1" flipV="1">
            <a:off x="1725106" y="2944330"/>
            <a:ext cx="180000" cy="468000"/>
          </a:xfrm>
          <a:prstGeom prst="downArrow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Seta para baixo 34"/>
          <p:cNvSpPr/>
          <p:nvPr/>
        </p:nvSpPr>
        <p:spPr>
          <a:xfrm rot="12000000" flipH="1" flipV="1">
            <a:off x="2313775" y="3383187"/>
            <a:ext cx="180000" cy="468000"/>
          </a:xfrm>
          <a:prstGeom prst="downArrow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Seta para baixo 35"/>
          <p:cNvSpPr/>
          <p:nvPr/>
        </p:nvSpPr>
        <p:spPr>
          <a:xfrm rot="240000" flipH="1" flipV="1">
            <a:off x="3136691" y="2941614"/>
            <a:ext cx="180000" cy="468000"/>
          </a:xfrm>
          <a:prstGeom prst="downArrow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ixaDeTexto 48"/>
              <p:cNvSpPr txBox="1"/>
              <p:nvPr/>
            </p:nvSpPr>
            <p:spPr>
              <a:xfrm>
                <a:off x="1619672" y="1815207"/>
                <a:ext cx="18470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𝐓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b="1" dirty="0"/>
              </a:p>
            </p:txBody>
          </p:sp>
        </mc:Choice>
        <mc:Fallback xmlns="">
          <p:sp>
            <p:nvSpPr>
              <p:cNvPr id="49" name="CaixaDeTexto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1815207"/>
                <a:ext cx="1847044" cy="461665"/>
              </a:xfrm>
              <a:prstGeom prst="rect">
                <a:avLst/>
              </a:prstGeom>
              <a:blipFill rotWithShape="1">
                <a:blip r:embed="rId7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aixaDeTexto 3"/>
          <p:cNvSpPr txBox="1"/>
          <p:nvPr/>
        </p:nvSpPr>
        <p:spPr>
          <a:xfrm>
            <a:off x="1975451" y="2190775"/>
            <a:ext cx="1099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total</a:t>
            </a:r>
            <a:endParaRPr lang="pt-BR" sz="1400" dirty="0"/>
          </a:p>
        </p:txBody>
      </p:sp>
      <p:sp>
        <p:nvSpPr>
          <p:cNvPr id="52" name="CaixaDeTexto 51"/>
          <p:cNvSpPr txBox="1"/>
          <p:nvPr/>
        </p:nvSpPr>
        <p:spPr>
          <a:xfrm>
            <a:off x="659963" y="812816"/>
            <a:ext cx="1463765" cy="268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principal</a:t>
            </a:r>
            <a:endParaRPr lang="pt-BR" sz="1400" dirty="0"/>
          </a:p>
        </p:txBody>
      </p:sp>
      <p:sp>
        <p:nvSpPr>
          <p:cNvPr id="53" name="CaixaDeTexto 52"/>
          <p:cNvSpPr txBox="1"/>
          <p:nvPr/>
        </p:nvSpPr>
        <p:spPr>
          <a:xfrm>
            <a:off x="3053358" y="-26897"/>
            <a:ext cx="14637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</a:t>
            </a:r>
            <a:r>
              <a:rPr lang="pt-BR" sz="1400" dirty="0" err="1" smtClean="0"/>
              <a:t>crustal</a:t>
            </a:r>
            <a:endParaRPr lang="pt-BR" sz="1400" dirty="0"/>
          </a:p>
        </p:txBody>
      </p:sp>
      <p:cxnSp>
        <p:nvCxnSpPr>
          <p:cNvPr id="7" name="Conector reto 6"/>
          <p:cNvCxnSpPr/>
          <p:nvPr/>
        </p:nvCxnSpPr>
        <p:spPr>
          <a:xfrm>
            <a:off x="6156176" y="692696"/>
            <a:ext cx="0" cy="5904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to 49"/>
          <p:cNvCxnSpPr/>
          <p:nvPr/>
        </p:nvCxnSpPr>
        <p:spPr>
          <a:xfrm>
            <a:off x="7020272" y="682824"/>
            <a:ext cx="0" cy="5904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to 50"/>
          <p:cNvCxnSpPr/>
          <p:nvPr/>
        </p:nvCxnSpPr>
        <p:spPr>
          <a:xfrm>
            <a:off x="7884368" y="692696"/>
            <a:ext cx="0" cy="5940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CaixaDeTexto 54"/>
              <p:cNvSpPr txBox="1"/>
              <p:nvPr/>
            </p:nvSpPr>
            <p:spPr>
              <a:xfrm>
                <a:off x="1276571" y="5173561"/>
                <a:ext cx="2143301" cy="12077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 smtClean="0"/>
                  <a:t>Considere que o corpo esteja magnetizado na mesma direção de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b="1" i="1">
                            <a:latin typeface="Cambria Math"/>
                          </a:rPr>
                        </m:ctrlPr>
                      </m:accPr>
                      <m:e>
                        <m:r>
                          <a:rPr lang="pt-BR" b="1">
                            <a:latin typeface="Cambria Math"/>
                          </a:rPr>
                          <m:t>𝐅</m:t>
                        </m:r>
                      </m:e>
                    </m:acc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55" name="CaixaDeTexto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6571" y="5173561"/>
                <a:ext cx="2143301" cy="1207767"/>
              </a:xfrm>
              <a:prstGeom prst="rect">
                <a:avLst/>
              </a:prstGeom>
              <a:blipFill rotWithShape="1">
                <a:blip r:embed="rId8"/>
                <a:stretch>
                  <a:fillRect l="-852" t="-2525" r="-10795" b="-757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Elipse 56"/>
          <p:cNvSpPr/>
          <p:nvPr/>
        </p:nvSpPr>
        <p:spPr>
          <a:xfrm>
            <a:off x="6118084" y="2108481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Elipse 53"/>
          <p:cNvSpPr/>
          <p:nvPr/>
        </p:nvSpPr>
        <p:spPr>
          <a:xfrm>
            <a:off x="6986364" y="1033694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ixaDeTexto 58"/>
              <p:cNvSpPr txBox="1"/>
              <p:nvPr/>
            </p:nvSpPr>
            <p:spPr>
              <a:xfrm>
                <a:off x="4788024" y="1599183"/>
                <a:ext cx="45320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𝐹</m:t>
                      </m:r>
                    </m:oMath>
                  </m:oMathPara>
                </a14:m>
                <a:endParaRPr lang="pt-BR" sz="12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9" name="CaixaDe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024" y="1599183"/>
                <a:ext cx="453201" cy="461665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CaixaDeTexto 55"/>
              <p:cNvSpPr txBox="1"/>
              <p:nvPr/>
            </p:nvSpPr>
            <p:spPr>
              <a:xfrm>
                <a:off x="1518745" y="172682"/>
                <a:ext cx="12389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i="1" smtClean="0">
                          <a:latin typeface="Cambria Math"/>
                          <a:ea typeface="Cambria Math"/>
                        </a:rPr>
                        <m:t>≫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56" name="CaixaDeTexto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8745" y="172682"/>
                <a:ext cx="1238994" cy="461665"/>
              </a:xfrm>
              <a:prstGeom prst="rect">
                <a:avLst/>
              </a:prstGeom>
              <a:blipFill rotWithShape="1">
                <a:blip r:embed="rId7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6161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0" y="3414486"/>
            <a:ext cx="4550002" cy="806602"/>
          </a:xfrm>
          <a:prstGeom prst="rect">
            <a:avLst/>
          </a:prstGeom>
          <a:solidFill>
            <a:srgbClr val="00B3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0" name="Grupo 19"/>
          <p:cNvGrpSpPr/>
          <p:nvPr/>
        </p:nvGrpSpPr>
        <p:grpSpPr>
          <a:xfrm>
            <a:off x="107504" y="2591636"/>
            <a:ext cx="864096" cy="621340"/>
            <a:chOff x="251520" y="1619508"/>
            <a:chExt cx="864096" cy="621340"/>
          </a:xfrm>
        </p:grpSpPr>
        <p:sp>
          <p:nvSpPr>
            <p:cNvPr id="23" name="Seta para a direita 22"/>
            <p:cNvSpPr/>
            <p:nvPr/>
          </p:nvSpPr>
          <p:spPr>
            <a:xfrm flipH="1">
              <a:off x="251568" y="2060848"/>
              <a:ext cx="864000" cy="18000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3" name="CaixaDeTexto 32"/>
            <p:cNvSpPr txBox="1"/>
            <p:nvPr/>
          </p:nvSpPr>
          <p:spPr>
            <a:xfrm>
              <a:off x="251520" y="1619508"/>
              <a:ext cx="864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Norte</a:t>
              </a:r>
              <a:endParaRPr lang="pt-BR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/>
              <p:cNvSpPr txBox="1"/>
              <p:nvPr/>
            </p:nvSpPr>
            <p:spPr>
              <a:xfrm>
                <a:off x="683568" y="1023119"/>
                <a:ext cx="1370888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acc>
                        <m:accPr>
                          <m:chr m:val="̂"/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𝐅</m:t>
                          </m:r>
                        </m:e>
                      </m:acc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1023119"/>
                <a:ext cx="1370888" cy="471539"/>
              </a:xfrm>
              <a:prstGeom prst="rect">
                <a:avLst/>
              </a:prstGeom>
              <a:blipFill rotWithShape="1">
                <a:blip r:embed="rId2"/>
                <a:stretch>
                  <a:fillRect t="-5195" r="-23556" b="-25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Conector de seta reta 23"/>
          <p:cNvCxnSpPr/>
          <p:nvPr/>
        </p:nvCxnSpPr>
        <p:spPr>
          <a:xfrm flipV="1">
            <a:off x="5220072" y="1484784"/>
            <a:ext cx="0" cy="511256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/>
          <p:cNvCxnSpPr/>
          <p:nvPr/>
        </p:nvCxnSpPr>
        <p:spPr>
          <a:xfrm>
            <a:off x="5076056" y="5949280"/>
            <a:ext cx="3888432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ixaDeTexto 25"/>
          <p:cNvSpPr txBox="1"/>
          <p:nvPr/>
        </p:nvSpPr>
        <p:spPr>
          <a:xfrm>
            <a:off x="8064896" y="6165304"/>
            <a:ext cx="9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Posição</a:t>
            </a:r>
            <a:endParaRPr lang="pt-BR"/>
          </a:p>
        </p:txBody>
      </p:sp>
      <p:sp>
        <p:nvSpPr>
          <p:cNvPr id="27" name="CaixaDeTexto 26"/>
          <p:cNvSpPr txBox="1"/>
          <p:nvPr/>
        </p:nvSpPr>
        <p:spPr>
          <a:xfrm>
            <a:off x="4574944" y="764704"/>
            <a:ext cx="129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Amplitude (</a:t>
            </a:r>
            <a:r>
              <a:rPr lang="pt-BR" dirty="0" err="1" smtClean="0"/>
              <a:t>nT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28" name="Forma livre 27"/>
          <p:cNvSpPr/>
          <p:nvPr/>
        </p:nvSpPr>
        <p:spPr>
          <a:xfrm rot="-600000" flipH="1">
            <a:off x="5279550" y="1522693"/>
            <a:ext cx="3468914" cy="682171"/>
          </a:xfrm>
          <a:custGeom>
            <a:avLst/>
            <a:gdLst>
              <a:gd name="connsiteX0" fmla="*/ 0 w 3468914"/>
              <a:gd name="connsiteY0" fmla="*/ 682171 h 682171"/>
              <a:gd name="connsiteX1" fmla="*/ 87085 w 3468914"/>
              <a:gd name="connsiteY1" fmla="*/ 653142 h 682171"/>
              <a:gd name="connsiteX2" fmla="*/ 232228 w 3468914"/>
              <a:gd name="connsiteY2" fmla="*/ 624114 h 682171"/>
              <a:gd name="connsiteX3" fmla="*/ 319314 w 3468914"/>
              <a:gd name="connsiteY3" fmla="*/ 595085 h 682171"/>
              <a:gd name="connsiteX4" fmla="*/ 362857 w 3468914"/>
              <a:gd name="connsiteY4" fmla="*/ 580571 h 682171"/>
              <a:gd name="connsiteX5" fmla="*/ 406400 w 3468914"/>
              <a:gd name="connsiteY5" fmla="*/ 566057 h 682171"/>
              <a:gd name="connsiteX6" fmla="*/ 449942 w 3468914"/>
              <a:gd name="connsiteY6" fmla="*/ 537028 h 682171"/>
              <a:gd name="connsiteX7" fmla="*/ 566057 w 3468914"/>
              <a:gd name="connsiteY7" fmla="*/ 508000 h 682171"/>
              <a:gd name="connsiteX8" fmla="*/ 1045028 w 3468914"/>
              <a:gd name="connsiteY8" fmla="*/ 464457 h 682171"/>
              <a:gd name="connsiteX9" fmla="*/ 1088571 w 3468914"/>
              <a:gd name="connsiteY9" fmla="*/ 449942 h 682171"/>
              <a:gd name="connsiteX10" fmla="*/ 1204685 w 3468914"/>
              <a:gd name="connsiteY10" fmla="*/ 435428 h 682171"/>
              <a:gd name="connsiteX11" fmla="*/ 1320800 w 3468914"/>
              <a:gd name="connsiteY11" fmla="*/ 406400 h 682171"/>
              <a:gd name="connsiteX12" fmla="*/ 1756228 w 3468914"/>
              <a:gd name="connsiteY12" fmla="*/ 391885 h 682171"/>
              <a:gd name="connsiteX13" fmla="*/ 1886857 w 3468914"/>
              <a:gd name="connsiteY13" fmla="*/ 377371 h 682171"/>
              <a:gd name="connsiteX14" fmla="*/ 1973942 w 3468914"/>
              <a:gd name="connsiteY14" fmla="*/ 348342 h 682171"/>
              <a:gd name="connsiteX15" fmla="*/ 2017485 w 3468914"/>
              <a:gd name="connsiteY15" fmla="*/ 333828 h 682171"/>
              <a:gd name="connsiteX16" fmla="*/ 2293257 w 3468914"/>
              <a:gd name="connsiteY16" fmla="*/ 290285 h 682171"/>
              <a:gd name="connsiteX17" fmla="*/ 2336800 w 3468914"/>
              <a:gd name="connsiteY17" fmla="*/ 261257 h 682171"/>
              <a:gd name="connsiteX18" fmla="*/ 2380342 w 3468914"/>
              <a:gd name="connsiteY18" fmla="*/ 246742 h 682171"/>
              <a:gd name="connsiteX19" fmla="*/ 2685142 w 3468914"/>
              <a:gd name="connsiteY19" fmla="*/ 232228 h 682171"/>
              <a:gd name="connsiteX20" fmla="*/ 2772228 w 3468914"/>
              <a:gd name="connsiteY20" fmla="*/ 203200 h 682171"/>
              <a:gd name="connsiteX21" fmla="*/ 2815771 w 3468914"/>
              <a:gd name="connsiteY21" fmla="*/ 188685 h 682171"/>
              <a:gd name="connsiteX22" fmla="*/ 2873828 w 3468914"/>
              <a:gd name="connsiteY22" fmla="*/ 174171 h 682171"/>
              <a:gd name="connsiteX23" fmla="*/ 2960914 w 3468914"/>
              <a:gd name="connsiteY23" fmla="*/ 145142 h 682171"/>
              <a:gd name="connsiteX24" fmla="*/ 3062514 w 3468914"/>
              <a:gd name="connsiteY24" fmla="*/ 116114 h 682171"/>
              <a:gd name="connsiteX25" fmla="*/ 3106057 w 3468914"/>
              <a:gd name="connsiteY25" fmla="*/ 87085 h 682171"/>
              <a:gd name="connsiteX26" fmla="*/ 3381828 w 3468914"/>
              <a:gd name="connsiteY26" fmla="*/ 43542 h 682171"/>
              <a:gd name="connsiteX27" fmla="*/ 3425371 w 3468914"/>
              <a:gd name="connsiteY27" fmla="*/ 14514 h 682171"/>
              <a:gd name="connsiteX28" fmla="*/ 3468914 w 3468914"/>
              <a:gd name="connsiteY28" fmla="*/ 0 h 682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468914" h="682171">
                <a:moveTo>
                  <a:pt x="0" y="682171"/>
                </a:moveTo>
                <a:cubicBezTo>
                  <a:pt x="29028" y="672495"/>
                  <a:pt x="57400" y="660563"/>
                  <a:pt x="87085" y="653142"/>
                </a:cubicBezTo>
                <a:cubicBezTo>
                  <a:pt x="244013" y="613910"/>
                  <a:pt x="111617" y="660297"/>
                  <a:pt x="232228" y="624114"/>
                </a:cubicBezTo>
                <a:cubicBezTo>
                  <a:pt x="261536" y="615321"/>
                  <a:pt x="290285" y="604761"/>
                  <a:pt x="319314" y="595085"/>
                </a:cubicBezTo>
                <a:lnTo>
                  <a:pt x="362857" y="580571"/>
                </a:lnTo>
                <a:lnTo>
                  <a:pt x="406400" y="566057"/>
                </a:lnTo>
                <a:cubicBezTo>
                  <a:pt x="420914" y="556381"/>
                  <a:pt x="434340" y="544829"/>
                  <a:pt x="449942" y="537028"/>
                </a:cubicBezTo>
                <a:cubicBezTo>
                  <a:pt x="479695" y="522152"/>
                  <a:pt x="538457" y="513520"/>
                  <a:pt x="566057" y="508000"/>
                </a:cubicBezTo>
                <a:cubicBezTo>
                  <a:pt x="732881" y="396783"/>
                  <a:pt x="571786" y="493139"/>
                  <a:pt x="1045028" y="464457"/>
                </a:cubicBezTo>
                <a:cubicBezTo>
                  <a:pt x="1060299" y="463531"/>
                  <a:pt x="1073518" y="452679"/>
                  <a:pt x="1088571" y="449942"/>
                </a:cubicBezTo>
                <a:cubicBezTo>
                  <a:pt x="1126948" y="442964"/>
                  <a:pt x="1166347" y="442616"/>
                  <a:pt x="1204685" y="435428"/>
                </a:cubicBezTo>
                <a:cubicBezTo>
                  <a:pt x="1243898" y="428076"/>
                  <a:pt x="1280926" y="407729"/>
                  <a:pt x="1320800" y="406400"/>
                </a:cubicBezTo>
                <a:lnTo>
                  <a:pt x="1756228" y="391885"/>
                </a:lnTo>
                <a:cubicBezTo>
                  <a:pt x="1799771" y="387047"/>
                  <a:pt x="1843897" y="385963"/>
                  <a:pt x="1886857" y="377371"/>
                </a:cubicBezTo>
                <a:cubicBezTo>
                  <a:pt x="1916861" y="371370"/>
                  <a:pt x="1944914" y="358018"/>
                  <a:pt x="1973942" y="348342"/>
                </a:cubicBezTo>
                <a:cubicBezTo>
                  <a:pt x="1988456" y="343504"/>
                  <a:pt x="2002394" y="336343"/>
                  <a:pt x="2017485" y="333828"/>
                </a:cubicBezTo>
                <a:cubicBezTo>
                  <a:pt x="2225402" y="299176"/>
                  <a:pt x="2133390" y="313124"/>
                  <a:pt x="2293257" y="290285"/>
                </a:cubicBezTo>
                <a:cubicBezTo>
                  <a:pt x="2307771" y="280609"/>
                  <a:pt x="2321198" y="269058"/>
                  <a:pt x="2336800" y="261257"/>
                </a:cubicBezTo>
                <a:cubicBezTo>
                  <a:pt x="2350484" y="254415"/>
                  <a:pt x="2365096" y="248013"/>
                  <a:pt x="2380342" y="246742"/>
                </a:cubicBezTo>
                <a:cubicBezTo>
                  <a:pt x="2481706" y="238295"/>
                  <a:pt x="2583542" y="237066"/>
                  <a:pt x="2685142" y="232228"/>
                </a:cubicBezTo>
                <a:lnTo>
                  <a:pt x="2772228" y="203200"/>
                </a:lnTo>
                <a:cubicBezTo>
                  <a:pt x="2786742" y="198362"/>
                  <a:pt x="2800928" y="192396"/>
                  <a:pt x="2815771" y="188685"/>
                </a:cubicBezTo>
                <a:cubicBezTo>
                  <a:pt x="2835123" y="183847"/>
                  <a:pt x="2854721" y="179903"/>
                  <a:pt x="2873828" y="174171"/>
                </a:cubicBezTo>
                <a:cubicBezTo>
                  <a:pt x="2903136" y="165378"/>
                  <a:pt x="2931229" y="152563"/>
                  <a:pt x="2960914" y="145142"/>
                </a:cubicBezTo>
                <a:cubicBezTo>
                  <a:pt x="3033814" y="126917"/>
                  <a:pt x="3000047" y="136936"/>
                  <a:pt x="3062514" y="116114"/>
                </a:cubicBezTo>
                <a:cubicBezTo>
                  <a:pt x="3077028" y="106438"/>
                  <a:pt x="3089663" y="93046"/>
                  <a:pt x="3106057" y="87085"/>
                </a:cubicBezTo>
                <a:cubicBezTo>
                  <a:pt x="3204028" y="51459"/>
                  <a:pt x="3276181" y="53147"/>
                  <a:pt x="3381828" y="43542"/>
                </a:cubicBezTo>
                <a:cubicBezTo>
                  <a:pt x="3396342" y="33866"/>
                  <a:pt x="3409769" y="22315"/>
                  <a:pt x="3425371" y="14514"/>
                </a:cubicBezTo>
                <a:cubicBezTo>
                  <a:pt x="3439055" y="7672"/>
                  <a:pt x="3468914" y="0"/>
                  <a:pt x="3468914" y="0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7" name="Forma livre 36"/>
          <p:cNvSpPr/>
          <p:nvPr/>
        </p:nvSpPr>
        <p:spPr>
          <a:xfrm rot="19769128">
            <a:off x="1916280" y="3483342"/>
            <a:ext cx="871122" cy="555022"/>
          </a:xfrm>
          <a:custGeom>
            <a:avLst/>
            <a:gdLst>
              <a:gd name="connsiteX0" fmla="*/ 63624 w 1257693"/>
              <a:gd name="connsiteY0" fmla="*/ 29029 h 464457"/>
              <a:gd name="connsiteX1" fmla="*/ 63624 w 1257693"/>
              <a:gd name="connsiteY1" fmla="*/ 29029 h 464457"/>
              <a:gd name="connsiteX2" fmla="*/ 281338 w 1257693"/>
              <a:gd name="connsiteY2" fmla="*/ 14515 h 464457"/>
              <a:gd name="connsiteX3" fmla="*/ 324881 w 1257693"/>
              <a:gd name="connsiteY3" fmla="*/ 0 h 464457"/>
              <a:gd name="connsiteX4" fmla="*/ 673224 w 1257693"/>
              <a:gd name="connsiteY4" fmla="*/ 14515 h 464457"/>
              <a:gd name="connsiteX5" fmla="*/ 803852 w 1257693"/>
              <a:gd name="connsiteY5" fmla="*/ 58057 h 464457"/>
              <a:gd name="connsiteX6" fmla="*/ 847395 w 1257693"/>
              <a:gd name="connsiteY6" fmla="*/ 72572 h 464457"/>
              <a:gd name="connsiteX7" fmla="*/ 948995 w 1257693"/>
              <a:gd name="connsiteY7" fmla="*/ 87086 h 464457"/>
              <a:gd name="connsiteX8" fmla="*/ 1036081 w 1257693"/>
              <a:gd name="connsiteY8" fmla="*/ 116115 h 464457"/>
              <a:gd name="connsiteX9" fmla="*/ 1137681 w 1257693"/>
              <a:gd name="connsiteY9" fmla="*/ 159657 h 464457"/>
              <a:gd name="connsiteX10" fmla="*/ 1195738 w 1257693"/>
              <a:gd name="connsiteY10" fmla="*/ 188686 h 464457"/>
              <a:gd name="connsiteX11" fmla="*/ 1239281 w 1257693"/>
              <a:gd name="connsiteY11" fmla="*/ 203200 h 464457"/>
              <a:gd name="connsiteX12" fmla="*/ 1181224 w 1257693"/>
              <a:gd name="connsiteY12" fmla="*/ 391886 h 464457"/>
              <a:gd name="connsiteX13" fmla="*/ 1137681 w 1257693"/>
              <a:gd name="connsiteY13" fmla="*/ 435429 h 464457"/>
              <a:gd name="connsiteX14" fmla="*/ 1021566 w 1257693"/>
              <a:gd name="connsiteY14" fmla="*/ 464457 h 464457"/>
              <a:gd name="connsiteX15" fmla="*/ 513566 w 1257693"/>
              <a:gd name="connsiteY15" fmla="*/ 449943 h 464457"/>
              <a:gd name="connsiteX16" fmla="*/ 295852 w 1257693"/>
              <a:gd name="connsiteY16" fmla="*/ 420915 h 464457"/>
              <a:gd name="connsiteX17" fmla="*/ 179738 w 1257693"/>
              <a:gd name="connsiteY17" fmla="*/ 406400 h 464457"/>
              <a:gd name="connsiteX18" fmla="*/ 92652 w 1257693"/>
              <a:gd name="connsiteY18" fmla="*/ 391886 h 464457"/>
              <a:gd name="connsiteX19" fmla="*/ 63624 w 1257693"/>
              <a:gd name="connsiteY19" fmla="*/ 348343 h 464457"/>
              <a:gd name="connsiteX20" fmla="*/ 49109 w 1257693"/>
              <a:gd name="connsiteY20" fmla="*/ 304800 h 464457"/>
              <a:gd name="connsiteX21" fmla="*/ 5566 w 1257693"/>
              <a:gd name="connsiteY21" fmla="*/ 145143 h 464457"/>
              <a:gd name="connsiteX22" fmla="*/ 20081 w 1257693"/>
              <a:gd name="connsiteY22" fmla="*/ 72572 h 464457"/>
              <a:gd name="connsiteX23" fmla="*/ 63624 w 1257693"/>
              <a:gd name="connsiteY23" fmla="*/ 29029 h 464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57693" h="464457">
                <a:moveTo>
                  <a:pt x="63624" y="29029"/>
                </a:moveTo>
                <a:lnTo>
                  <a:pt x="63624" y="29029"/>
                </a:lnTo>
                <a:cubicBezTo>
                  <a:pt x="136195" y="24191"/>
                  <a:pt x="209050" y="22547"/>
                  <a:pt x="281338" y="14515"/>
                </a:cubicBezTo>
                <a:cubicBezTo>
                  <a:pt x="296544" y="12825"/>
                  <a:pt x="309581" y="0"/>
                  <a:pt x="324881" y="0"/>
                </a:cubicBezTo>
                <a:cubicBezTo>
                  <a:pt x="441096" y="0"/>
                  <a:pt x="557110" y="9677"/>
                  <a:pt x="673224" y="14515"/>
                </a:cubicBezTo>
                <a:lnTo>
                  <a:pt x="803852" y="58057"/>
                </a:lnTo>
                <a:cubicBezTo>
                  <a:pt x="818366" y="62895"/>
                  <a:pt x="832249" y="70408"/>
                  <a:pt x="847395" y="72572"/>
                </a:cubicBezTo>
                <a:lnTo>
                  <a:pt x="948995" y="87086"/>
                </a:lnTo>
                <a:cubicBezTo>
                  <a:pt x="978024" y="96762"/>
                  <a:pt x="1010621" y="99142"/>
                  <a:pt x="1036081" y="116115"/>
                </a:cubicBezTo>
                <a:cubicBezTo>
                  <a:pt x="1096222" y="156208"/>
                  <a:pt x="1062701" y="140912"/>
                  <a:pt x="1137681" y="159657"/>
                </a:cubicBezTo>
                <a:cubicBezTo>
                  <a:pt x="1157033" y="169333"/>
                  <a:pt x="1175851" y="180163"/>
                  <a:pt x="1195738" y="188686"/>
                </a:cubicBezTo>
                <a:cubicBezTo>
                  <a:pt x="1209800" y="194713"/>
                  <a:pt x="1236281" y="188198"/>
                  <a:pt x="1239281" y="203200"/>
                </a:cubicBezTo>
                <a:cubicBezTo>
                  <a:pt x="1257693" y="295260"/>
                  <a:pt x="1231397" y="333351"/>
                  <a:pt x="1181224" y="391886"/>
                </a:cubicBezTo>
                <a:cubicBezTo>
                  <a:pt x="1167866" y="407471"/>
                  <a:pt x="1154760" y="424043"/>
                  <a:pt x="1137681" y="435429"/>
                </a:cubicBezTo>
                <a:cubicBezTo>
                  <a:pt x="1118554" y="448180"/>
                  <a:pt x="1032033" y="462364"/>
                  <a:pt x="1021566" y="464457"/>
                </a:cubicBezTo>
                <a:lnTo>
                  <a:pt x="513566" y="449943"/>
                </a:lnTo>
                <a:cubicBezTo>
                  <a:pt x="204024" y="436485"/>
                  <a:pt x="454287" y="447321"/>
                  <a:pt x="295852" y="420915"/>
                </a:cubicBezTo>
                <a:cubicBezTo>
                  <a:pt x="257377" y="414502"/>
                  <a:pt x="218352" y="411916"/>
                  <a:pt x="179738" y="406400"/>
                </a:cubicBezTo>
                <a:cubicBezTo>
                  <a:pt x="150605" y="402238"/>
                  <a:pt x="121681" y="396724"/>
                  <a:pt x="92652" y="391886"/>
                </a:cubicBezTo>
                <a:cubicBezTo>
                  <a:pt x="82976" y="377372"/>
                  <a:pt x="71425" y="363945"/>
                  <a:pt x="63624" y="348343"/>
                </a:cubicBezTo>
                <a:cubicBezTo>
                  <a:pt x="56782" y="334659"/>
                  <a:pt x="53135" y="319560"/>
                  <a:pt x="49109" y="304800"/>
                </a:cubicBezTo>
                <a:cubicBezTo>
                  <a:pt x="0" y="124734"/>
                  <a:pt x="38976" y="245367"/>
                  <a:pt x="5566" y="145143"/>
                </a:cubicBezTo>
                <a:cubicBezTo>
                  <a:pt x="10404" y="120953"/>
                  <a:pt x="6397" y="93098"/>
                  <a:pt x="20081" y="72572"/>
                </a:cubicBezTo>
                <a:cubicBezTo>
                  <a:pt x="28568" y="59842"/>
                  <a:pt x="56367" y="36286"/>
                  <a:pt x="63624" y="29029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Seta para baixo 30"/>
          <p:cNvSpPr/>
          <p:nvPr/>
        </p:nvSpPr>
        <p:spPr>
          <a:xfrm rot="1200000">
            <a:off x="2191121" y="3606662"/>
            <a:ext cx="288032" cy="3600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0" name="Conector de seta reta 39"/>
          <p:cNvCxnSpPr/>
          <p:nvPr/>
        </p:nvCxnSpPr>
        <p:spPr>
          <a:xfrm rot="1200000" flipH="1">
            <a:off x="559339" y="315124"/>
            <a:ext cx="0" cy="18000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Seta para baixo 40"/>
          <p:cNvSpPr/>
          <p:nvPr/>
        </p:nvSpPr>
        <p:spPr>
          <a:xfrm rot="1200000">
            <a:off x="691029" y="381061"/>
            <a:ext cx="180000" cy="4680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Elipse 41"/>
          <p:cNvSpPr/>
          <p:nvPr/>
        </p:nvSpPr>
        <p:spPr>
          <a:xfrm>
            <a:off x="837109" y="331515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3" name="Conector de seta reta 42"/>
          <p:cNvCxnSpPr/>
          <p:nvPr/>
        </p:nvCxnSpPr>
        <p:spPr>
          <a:xfrm>
            <a:off x="3341394" y="657433"/>
            <a:ext cx="433778" cy="971367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Seta para baixo 43"/>
          <p:cNvSpPr/>
          <p:nvPr/>
        </p:nvSpPr>
        <p:spPr>
          <a:xfrm rot="-1440000">
            <a:off x="3365750" y="669093"/>
            <a:ext cx="180000" cy="468000"/>
          </a:xfrm>
          <a:prstGeom prst="downArrow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Elipse 44"/>
          <p:cNvSpPr/>
          <p:nvPr/>
        </p:nvSpPr>
        <p:spPr>
          <a:xfrm>
            <a:off x="3311346" y="619547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ixaDeTexto 37"/>
              <p:cNvSpPr txBox="1"/>
              <p:nvPr/>
            </p:nvSpPr>
            <p:spPr>
              <a:xfrm>
                <a:off x="3131840" y="149149"/>
                <a:ext cx="1549591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b="1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latin typeface="Cambria Math"/>
                                </a:rPr>
                                <m:t>𝐁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38" name="CaixaDeTexto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149149"/>
                <a:ext cx="1549591" cy="471539"/>
              </a:xfrm>
              <a:prstGeom prst="rect">
                <a:avLst/>
              </a:prstGeom>
              <a:blipFill rotWithShape="1">
                <a:blip r:embed="rId3"/>
                <a:stretch>
                  <a:fillRect t="-5128" r="-22835" b="-128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tângulo 1"/>
          <p:cNvSpPr/>
          <p:nvPr/>
        </p:nvSpPr>
        <p:spPr>
          <a:xfrm>
            <a:off x="-69623" y="3284984"/>
            <a:ext cx="4703429" cy="1065017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Elipse 28"/>
          <p:cNvSpPr/>
          <p:nvPr/>
        </p:nvSpPr>
        <p:spPr>
          <a:xfrm rot="1200000">
            <a:off x="2339752" y="2794934"/>
            <a:ext cx="720080" cy="216024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Elipse 29"/>
          <p:cNvSpPr/>
          <p:nvPr/>
        </p:nvSpPr>
        <p:spPr>
          <a:xfrm rot="1200000">
            <a:off x="1664836" y="2550898"/>
            <a:ext cx="720080" cy="216024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2" name="Grupo 11"/>
          <p:cNvGrpSpPr/>
          <p:nvPr/>
        </p:nvGrpSpPr>
        <p:grpSpPr>
          <a:xfrm>
            <a:off x="3131840" y="3429000"/>
            <a:ext cx="1804175" cy="1512168"/>
            <a:chOff x="3131840" y="3429000"/>
            <a:chExt cx="1804175" cy="1512168"/>
          </a:xfrm>
        </p:grpSpPr>
        <p:cxnSp>
          <p:nvCxnSpPr>
            <p:cNvPr id="13" name="Conector de seta reta 12"/>
            <p:cNvCxnSpPr/>
            <p:nvPr/>
          </p:nvCxnSpPr>
          <p:spPr>
            <a:xfrm>
              <a:off x="4355976" y="3690300"/>
              <a:ext cx="0" cy="11788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de seta reta 13"/>
            <p:cNvCxnSpPr/>
            <p:nvPr/>
          </p:nvCxnSpPr>
          <p:spPr>
            <a:xfrm rot="5400000">
              <a:off x="3775172" y="3118976"/>
              <a:ext cx="0" cy="11788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CaixaDeTexto 14"/>
                <p:cNvSpPr txBox="1"/>
                <p:nvPr/>
              </p:nvSpPr>
              <p:spPr>
                <a:xfrm>
                  <a:off x="4380092" y="4479503"/>
                  <a:ext cx="40793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𝑧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15" name="CaixaDeTexto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0092" y="4479503"/>
                  <a:ext cx="407932" cy="461665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CaixaDeTexto 15"/>
                <p:cNvSpPr txBox="1"/>
                <p:nvPr/>
              </p:nvSpPr>
              <p:spPr>
                <a:xfrm>
                  <a:off x="3131840" y="3687415"/>
                  <a:ext cx="42639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𝑥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16" name="CaixaDeTexto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31840" y="3687415"/>
                  <a:ext cx="426399" cy="461665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Fluxograma: Somador 16"/>
            <p:cNvSpPr/>
            <p:nvPr/>
          </p:nvSpPr>
          <p:spPr>
            <a:xfrm>
              <a:off x="4249012" y="3596455"/>
              <a:ext cx="213199" cy="216024"/>
            </a:xfrm>
            <a:prstGeom prst="flowChartSummingJuncti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CaixaDeTexto 17"/>
                <p:cNvSpPr txBox="1"/>
                <p:nvPr/>
              </p:nvSpPr>
              <p:spPr>
                <a:xfrm>
                  <a:off x="4505641" y="3429000"/>
                  <a:ext cx="43037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𝑦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18" name="CaixaDeTexto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05641" y="3429000"/>
                  <a:ext cx="430374" cy="461665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b="-9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1" name="Conector reto 20"/>
          <p:cNvCxnSpPr/>
          <p:nvPr/>
        </p:nvCxnSpPr>
        <p:spPr>
          <a:xfrm>
            <a:off x="-19050" y="4221088"/>
            <a:ext cx="457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/>
          <p:cNvCxnSpPr/>
          <p:nvPr/>
        </p:nvCxnSpPr>
        <p:spPr>
          <a:xfrm>
            <a:off x="-21998" y="3414486"/>
            <a:ext cx="457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Seta para baixo 45"/>
          <p:cNvSpPr/>
          <p:nvPr/>
        </p:nvSpPr>
        <p:spPr>
          <a:xfrm rot="1200000">
            <a:off x="1446599" y="3377854"/>
            <a:ext cx="180000" cy="4680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Seta para baixo 46"/>
          <p:cNvSpPr/>
          <p:nvPr/>
        </p:nvSpPr>
        <p:spPr>
          <a:xfrm rot="1200000">
            <a:off x="2157154" y="3376378"/>
            <a:ext cx="180000" cy="4680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Seta para baixo 47"/>
          <p:cNvSpPr/>
          <p:nvPr/>
        </p:nvSpPr>
        <p:spPr>
          <a:xfrm rot="1200000">
            <a:off x="2939717" y="3387379"/>
            <a:ext cx="180000" cy="4680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Seta para baixo 33"/>
          <p:cNvSpPr/>
          <p:nvPr/>
        </p:nvSpPr>
        <p:spPr>
          <a:xfrm rot="1260000" flipH="1" flipV="1">
            <a:off x="1725106" y="2944330"/>
            <a:ext cx="180000" cy="468000"/>
          </a:xfrm>
          <a:prstGeom prst="downArrow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Seta para baixo 34"/>
          <p:cNvSpPr/>
          <p:nvPr/>
        </p:nvSpPr>
        <p:spPr>
          <a:xfrm rot="12000000" flipH="1" flipV="1">
            <a:off x="2313775" y="3383187"/>
            <a:ext cx="180000" cy="468000"/>
          </a:xfrm>
          <a:prstGeom prst="downArrow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Seta para baixo 35"/>
          <p:cNvSpPr/>
          <p:nvPr/>
        </p:nvSpPr>
        <p:spPr>
          <a:xfrm rot="240000" flipH="1" flipV="1">
            <a:off x="3136691" y="2941614"/>
            <a:ext cx="180000" cy="468000"/>
          </a:xfrm>
          <a:prstGeom prst="downArrow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ixaDeTexto 48"/>
              <p:cNvSpPr txBox="1"/>
              <p:nvPr/>
            </p:nvSpPr>
            <p:spPr>
              <a:xfrm>
                <a:off x="1619672" y="1815207"/>
                <a:ext cx="18470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𝐓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b="1" dirty="0"/>
              </a:p>
            </p:txBody>
          </p:sp>
        </mc:Choice>
        <mc:Fallback xmlns="">
          <p:sp>
            <p:nvSpPr>
              <p:cNvPr id="49" name="CaixaDeTexto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1815207"/>
                <a:ext cx="1847044" cy="461665"/>
              </a:xfrm>
              <a:prstGeom prst="rect">
                <a:avLst/>
              </a:prstGeom>
              <a:blipFill rotWithShape="1">
                <a:blip r:embed="rId7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aixaDeTexto 3"/>
          <p:cNvSpPr txBox="1"/>
          <p:nvPr/>
        </p:nvSpPr>
        <p:spPr>
          <a:xfrm>
            <a:off x="1975451" y="2190775"/>
            <a:ext cx="1099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total</a:t>
            </a:r>
            <a:endParaRPr lang="pt-BR" sz="1400" dirty="0"/>
          </a:p>
        </p:txBody>
      </p:sp>
      <p:sp>
        <p:nvSpPr>
          <p:cNvPr id="52" name="CaixaDeTexto 51"/>
          <p:cNvSpPr txBox="1"/>
          <p:nvPr/>
        </p:nvSpPr>
        <p:spPr>
          <a:xfrm>
            <a:off x="659963" y="812816"/>
            <a:ext cx="1463765" cy="268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principal</a:t>
            </a:r>
            <a:endParaRPr lang="pt-BR" sz="1400" dirty="0"/>
          </a:p>
        </p:txBody>
      </p:sp>
      <p:sp>
        <p:nvSpPr>
          <p:cNvPr id="53" name="CaixaDeTexto 52"/>
          <p:cNvSpPr txBox="1"/>
          <p:nvPr/>
        </p:nvSpPr>
        <p:spPr>
          <a:xfrm>
            <a:off x="3053358" y="-26897"/>
            <a:ext cx="14637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</a:t>
            </a:r>
            <a:r>
              <a:rPr lang="pt-BR" sz="1400" dirty="0" err="1" smtClean="0"/>
              <a:t>crustal</a:t>
            </a:r>
            <a:endParaRPr lang="pt-BR" sz="1400" dirty="0"/>
          </a:p>
        </p:txBody>
      </p:sp>
      <p:cxnSp>
        <p:nvCxnSpPr>
          <p:cNvPr id="7" name="Conector reto 6"/>
          <p:cNvCxnSpPr/>
          <p:nvPr/>
        </p:nvCxnSpPr>
        <p:spPr>
          <a:xfrm>
            <a:off x="6156176" y="692696"/>
            <a:ext cx="0" cy="5904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to 49"/>
          <p:cNvCxnSpPr/>
          <p:nvPr/>
        </p:nvCxnSpPr>
        <p:spPr>
          <a:xfrm>
            <a:off x="7020272" y="682824"/>
            <a:ext cx="0" cy="5904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to 50"/>
          <p:cNvCxnSpPr/>
          <p:nvPr/>
        </p:nvCxnSpPr>
        <p:spPr>
          <a:xfrm>
            <a:off x="7884368" y="692696"/>
            <a:ext cx="0" cy="5940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CaixaDeTexto 54"/>
              <p:cNvSpPr txBox="1"/>
              <p:nvPr/>
            </p:nvSpPr>
            <p:spPr>
              <a:xfrm>
                <a:off x="1276571" y="5173561"/>
                <a:ext cx="2143301" cy="12077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 smtClean="0"/>
                  <a:t>Considere que o corpo esteja magnetizado na mesma direção de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b="1" i="1">
                            <a:latin typeface="Cambria Math"/>
                          </a:rPr>
                        </m:ctrlPr>
                      </m:accPr>
                      <m:e>
                        <m:r>
                          <a:rPr lang="pt-BR" b="1">
                            <a:latin typeface="Cambria Math"/>
                          </a:rPr>
                          <m:t>𝐅</m:t>
                        </m:r>
                      </m:e>
                    </m:acc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55" name="CaixaDeTexto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6571" y="5173561"/>
                <a:ext cx="2143301" cy="1207767"/>
              </a:xfrm>
              <a:prstGeom prst="rect">
                <a:avLst/>
              </a:prstGeom>
              <a:blipFill rotWithShape="1">
                <a:blip r:embed="rId8"/>
                <a:stretch>
                  <a:fillRect l="-852" t="-2525" r="-10795" b="-757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Elipse 56"/>
          <p:cNvSpPr/>
          <p:nvPr/>
        </p:nvSpPr>
        <p:spPr>
          <a:xfrm>
            <a:off x="6118084" y="2108481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Elipse 53"/>
          <p:cNvSpPr/>
          <p:nvPr/>
        </p:nvSpPr>
        <p:spPr>
          <a:xfrm>
            <a:off x="6986364" y="1033694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Elipse 57"/>
          <p:cNvSpPr/>
          <p:nvPr/>
        </p:nvSpPr>
        <p:spPr>
          <a:xfrm>
            <a:off x="7865326" y="1960273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aixaDeTexto 59"/>
              <p:cNvSpPr txBox="1"/>
              <p:nvPr/>
            </p:nvSpPr>
            <p:spPr>
              <a:xfrm>
                <a:off x="4788024" y="1599183"/>
                <a:ext cx="45320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𝐹</m:t>
                      </m:r>
                    </m:oMath>
                  </m:oMathPara>
                </a14:m>
                <a:endParaRPr lang="pt-BR" sz="12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0" name="CaixaDeTexto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024" y="1599183"/>
                <a:ext cx="453201" cy="461665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CaixaDeTexto 55"/>
              <p:cNvSpPr txBox="1"/>
              <p:nvPr/>
            </p:nvSpPr>
            <p:spPr>
              <a:xfrm>
                <a:off x="1518745" y="172682"/>
                <a:ext cx="12389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i="1" smtClean="0">
                          <a:latin typeface="Cambria Math"/>
                          <a:ea typeface="Cambria Math"/>
                        </a:rPr>
                        <m:t>≫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56" name="CaixaDeTexto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8745" y="172682"/>
                <a:ext cx="1238994" cy="461665"/>
              </a:xfrm>
              <a:prstGeom prst="rect">
                <a:avLst/>
              </a:prstGeom>
              <a:blipFill rotWithShape="1">
                <a:blip r:embed="rId7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7255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0" y="3414486"/>
            <a:ext cx="4550002" cy="806602"/>
          </a:xfrm>
          <a:prstGeom prst="rect">
            <a:avLst/>
          </a:prstGeom>
          <a:solidFill>
            <a:srgbClr val="00B3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0" name="Grupo 19"/>
          <p:cNvGrpSpPr/>
          <p:nvPr/>
        </p:nvGrpSpPr>
        <p:grpSpPr>
          <a:xfrm>
            <a:off x="107504" y="2591636"/>
            <a:ext cx="864096" cy="621340"/>
            <a:chOff x="251520" y="1619508"/>
            <a:chExt cx="864096" cy="621340"/>
          </a:xfrm>
        </p:grpSpPr>
        <p:sp>
          <p:nvSpPr>
            <p:cNvPr id="23" name="Seta para a direita 22"/>
            <p:cNvSpPr/>
            <p:nvPr/>
          </p:nvSpPr>
          <p:spPr>
            <a:xfrm flipH="1">
              <a:off x="251568" y="2060848"/>
              <a:ext cx="864000" cy="18000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3" name="CaixaDeTexto 32"/>
            <p:cNvSpPr txBox="1"/>
            <p:nvPr/>
          </p:nvSpPr>
          <p:spPr>
            <a:xfrm>
              <a:off x="251520" y="1619508"/>
              <a:ext cx="864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Norte</a:t>
              </a:r>
              <a:endParaRPr lang="pt-BR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/>
              <p:cNvSpPr txBox="1"/>
              <p:nvPr/>
            </p:nvSpPr>
            <p:spPr>
              <a:xfrm>
                <a:off x="683568" y="1023119"/>
                <a:ext cx="1370888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acc>
                        <m:accPr>
                          <m:chr m:val="̂"/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𝐅</m:t>
                          </m:r>
                        </m:e>
                      </m:acc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1023119"/>
                <a:ext cx="1370888" cy="471539"/>
              </a:xfrm>
              <a:prstGeom prst="rect">
                <a:avLst/>
              </a:prstGeom>
              <a:blipFill rotWithShape="1">
                <a:blip r:embed="rId2"/>
                <a:stretch>
                  <a:fillRect t="-5195" r="-23556" b="-25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Conector de seta reta 23"/>
          <p:cNvCxnSpPr/>
          <p:nvPr/>
        </p:nvCxnSpPr>
        <p:spPr>
          <a:xfrm flipV="1">
            <a:off x="5220072" y="1484784"/>
            <a:ext cx="0" cy="511256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/>
          <p:cNvCxnSpPr/>
          <p:nvPr/>
        </p:nvCxnSpPr>
        <p:spPr>
          <a:xfrm>
            <a:off x="5076056" y="5949280"/>
            <a:ext cx="3888432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ixaDeTexto 25"/>
          <p:cNvSpPr txBox="1"/>
          <p:nvPr/>
        </p:nvSpPr>
        <p:spPr>
          <a:xfrm>
            <a:off x="8064896" y="6165304"/>
            <a:ext cx="9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Posição</a:t>
            </a:r>
            <a:endParaRPr lang="pt-BR"/>
          </a:p>
        </p:txBody>
      </p:sp>
      <p:sp>
        <p:nvSpPr>
          <p:cNvPr id="27" name="CaixaDeTexto 26"/>
          <p:cNvSpPr txBox="1"/>
          <p:nvPr/>
        </p:nvSpPr>
        <p:spPr>
          <a:xfrm>
            <a:off x="4574944" y="764704"/>
            <a:ext cx="129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Amplitude (</a:t>
            </a:r>
            <a:r>
              <a:rPr lang="pt-BR" dirty="0" err="1" smtClean="0"/>
              <a:t>nT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28" name="Forma livre 27"/>
          <p:cNvSpPr/>
          <p:nvPr/>
        </p:nvSpPr>
        <p:spPr>
          <a:xfrm rot="-600000" flipH="1">
            <a:off x="5279550" y="1522693"/>
            <a:ext cx="3468914" cy="682171"/>
          </a:xfrm>
          <a:custGeom>
            <a:avLst/>
            <a:gdLst>
              <a:gd name="connsiteX0" fmla="*/ 0 w 3468914"/>
              <a:gd name="connsiteY0" fmla="*/ 682171 h 682171"/>
              <a:gd name="connsiteX1" fmla="*/ 87085 w 3468914"/>
              <a:gd name="connsiteY1" fmla="*/ 653142 h 682171"/>
              <a:gd name="connsiteX2" fmla="*/ 232228 w 3468914"/>
              <a:gd name="connsiteY2" fmla="*/ 624114 h 682171"/>
              <a:gd name="connsiteX3" fmla="*/ 319314 w 3468914"/>
              <a:gd name="connsiteY3" fmla="*/ 595085 h 682171"/>
              <a:gd name="connsiteX4" fmla="*/ 362857 w 3468914"/>
              <a:gd name="connsiteY4" fmla="*/ 580571 h 682171"/>
              <a:gd name="connsiteX5" fmla="*/ 406400 w 3468914"/>
              <a:gd name="connsiteY5" fmla="*/ 566057 h 682171"/>
              <a:gd name="connsiteX6" fmla="*/ 449942 w 3468914"/>
              <a:gd name="connsiteY6" fmla="*/ 537028 h 682171"/>
              <a:gd name="connsiteX7" fmla="*/ 566057 w 3468914"/>
              <a:gd name="connsiteY7" fmla="*/ 508000 h 682171"/>
              <a:gd name="connsiteX8" fmla="*/ 1045028 w 3468914"/>
              <a:gd name="connsiteY8" fmla="*/ 464457 h 682171"/>
              <a:gd name="connsiteX9" fmla="*/ 1088571 w 3468914"/>
              <a:gd name="connsiteY9" fmla="*/ 449942 h 682171"/>
              <a:gd name="connsiteX10" fmla="*/ 1204685 w 3468914"/>
              <a:gd name="connsiteY10" fmla="*/ 435428 h 682171"/>
              <a:gd name="connsiteX11" fmla="*/ 1320800 w 3468914"/>
              <a:gd name="connsiteY11" fmla="*/ 406400 h 682171"/>
              <a:gd name="connsiteX12" fmla="*/ 1756228 w 3468914"/>
              <a:gd name="connsiteY12" fmla="*/ 391885 h 682171"/>
              <a:gd name="connsiteX13" fmla="*/ 1886857 w 3468914"/>
              <a:gd name="connsiteY13" fmla="*/ 377371 h 682171"/>
              <a:gd name="connsiteX14" fmla="*/ 1973942 w 3468914"/>
              <a:gd name="connsiteY14" fmla="*/ 348342 h 682171"/>
              <a:gd name="connsiteX15" fmla="*/ 2017485 w 3468914"/>
              <a:gd name="connsiteY15" fmla="*/ 333828 h 682171"/>
              <a:gd name="connsiteX16" fmla="*/ 2293257 w 3468914"/>
              <a:gd name="connsiteY16" fmla="*/ 290285 h 682171"/>
              <a:gd name="connsiteX17" fmla="*/ 2336800 w 3468914"/>
              <a:gd name="connsiteY17" fmla="*/ 261257 h 682171"/>
              <a:gd name="connsiteX18" fmla="*/ 2380342 w 3468914"/>
              <a:gd name="connsiteY18" fmla="*/ 246742 h 682171"/>
              <a:gd name="connsiteX19" fmla="*/ 2685142 w 3468914"/>
              <a:gd name="connsiteY19" fmla="*/ 232228 h 682171"/>
              <a:gd name="connsiteX20" fmla="*/ 2772228 w 3468914"/>
              <a:gd name="connsiteY20" fmla="*/ 203200 h 682171"/>
              <a:gd name="connsiteX21" fmla="*/ 2815771 w 3468914"/>
              <a:gd name="connsiteY21" fmla="*/ 188685 h 682171"/>
              <a:gd name="connsiteX22" fmla="*/ 2873828 w 3468914"/>
              <a:gd name="connsiteY22" fmla="*/ 174171 h 682171"/>
              <a:gd name="connsiteX23" fmla="*/ 2960914 w 3468914"/>
              <a:gd name="connsiteY23" fmla="*/ 145142 h 682171"/>
              <a:gd name="connsiteX24" fmla="*/ 3062514 w 3468914"/>
              <a:gd name="connsiteY24" fmla="*/ 116114 h 682171"/>
              <a:gd name="connsiteX25" fmla="*/ 3106057 w 3468914"/>
              <a:gd name="connsiteY25" fmla="*/ 87085 h 682171"/>
              <a:gd name="connsiteX26" fmla="*/ 3381828 w 3468914"/>
              <a:gd name="connsiteY26" fmla="*/ 43542 h 682171"/>
              <a:gd name="connsiteX27" fmla="*/ 3425371 w 3468914"/>
              <a:gd name="connsiteY27" fmla="*/ 14514 h 682171"/>
              <a:gd name="connsiteX28" fmla="*/ 3468914 w 3468914"/>
              <a:gd name="connsiteY28" fmla="*/ 0 h 682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468914" h="682171">
                <a:moveTo>
                  <a:pt x="0" y="682171"/>
                </a:moveTo>
                <a:cubicBezTo>
                  <a:pt x="29028" y="672495"/>
                  <a:pt x="57400" y="660563"/>
                  <a:pt x="87085" y="653142"/>
                </a:cubicBezTo>
                <a:cubicBezTo>
                  <a:pt x="244013" y="613910"/>
                  <a:pt x="111617" y="660297"/>
                  <a:pt x="232228" y="624114"/>
                </a:cubicBezTo>
                <a:cubicBezTo>
                  <a:pt x="261536" y="615321"/>
                  <a:pt x="290285" y="604761"/>
                  <a:pt x="319314" y="595085"/>
                </a:cubicBezTo>
                <a:lnTo>
                  <a:pt x="362857" y="580571"/>
                </a:lnTo>
                <a:lnTo>
                  <a:pt x="406400" y="566057"/>
                </a:lnTo>
                <a:cubicBezTo>
                  <a:pt x="420914" y="556381"/>
                  <a:pt x="434340" y="544829"/>
                  <a:pt x="449942" y="537028"/>
                </a:cubicBezTo>
                <a:cubicBezTo>
                  <a:pt x="479695" y="522152"/>
                  <a:pt x="538457" y="513520"/>
                  <a:pt x="566057" y="508000"/>
                </a:cubicBezTo>
                <a:cubicBezTo>
                  <a:pt x="732881" y="396783"/>
                  <a:pt x="571786" y="493139"/>
                  <a:pt x="1045028" y="464457"/>
                </a:cubicBezTo>
                <a:cubicBezTo>
                  <a:pt x="1060299" y="463531"/>
                  <a:pt x="1073518" y="452679"/>
                  <a:pt x="1088571" y="449942"/>
                </a:cubicBezTo>
                <a:cubicBezTo>
                  <a:pt x="1126948" y="442964"/>
                  <a:pt x="1166347" y="442616"/>
                  <a:pt x="1204685" y="435428"/>
                </a:cubicBezTo>
                <a:cubicBezTo>
                  <a:pt x="1243898" y="428076"/>
                  <a:pt x="1280926" y="407729"/>
                  <a:pt x="1320800" y="406400"/>
                </a:cubicBezTo>
                <a:lnTo>
                  <a:pt x="1756228" y="391885"/>
                </a:lnTo>
                <a:cubicBezTo>
                  <a:pt x="1799771" y="387047"/>
                  <a:pt x="1843897" y="385963"/>
                  <a:pt x="1886857" y="377371"/>
                </a:cubicBezTo>
                <a:cubicBezTo>
                  <a:pt x="1916861" y="371370"/>
                  <a:pt x="1944914" y="358018"/>
                  <a:pt x="1973942" y="348342"/>
                </a:cubicBezTo>
                <a:cubicBezTo>
                  <a:pt x="1988456" y="343504"/>
                  <a:pt x="2002394" y="336343"/>
                  <a:pt x="2017485" y="333828"/>
                </a:cubicBezTo>
                <a:cubicBezTo>
                  <a:pt x="2225402" y="299176"/>
                  <a:pt x="2133390" y="313124"/>
                  <a:pt x="2293257" y="290285"/>
                </a:cubicBezTo>
                <a:cubicBezTo>
                  <a:pt x="2307771" y="280609"/>
                  <a:pt x="2321198" y="269058"/>
                  <a:pt x="2336800" y="261257"/>
                </a:cubicBezTo>
                <a:cubicBezTo>
                  <a:pt x="2350484" y="254415"/>
                  <a:pt x="2365096" y="248013"/>
                  <a:pt x="2380342" y="246742"/>
                </a:cubicBezTo>
                <a:cubicBezTo>
                  <a:pt x="2481706" y="238295"/>
                  <a:pt x="2583542" y="237066"/>
                  <a:pt x="2685142" y="232228"/>
                </a:cubicBezTo>
                <a:lnTo>
                  <a:pt x="2772228" y="203200"/>
                </a:lnTo>
                <a:cubicBezTo>
                  <a:pt x="2786742" y="198362"/>
                  <a:pt x="2800928" y="192396"/>
                  <a:pt x="2815771" y="188685"/>
                </a:cubicBezTo>
                <a:cubicBezTo>
                  <a:pt x="2835123" y="183847"/>
                  <a:pt x="2854721" y="179903"/>
                  <a:pt x="2873828" y="174171"/>
                </a:cubicBezTo>
                <a:cubicBezTo>
                  <a:pt x="2903136" y="165378"/>
                  <a:pt x="2931229" y="152563"/>
                  <a:pt x="2960914" y="145142"/>
                </a:cubicBezTo>
                <a:cubicBezTo>
                  <a:pt x="3033814" y="126917"/>
                  <a:pt x="3000047" y="136936"/>
                  <a:pt x="3062514" y="116114"/>
                </a:cubicBezTo>
                <a:cubicBezTo>
                  <a:pt x="3077028" y="106438"/>
                  <a:pt x="3089663" y="93046"/>
                  <a:pt x="3106057" y="87085"/>
                </a:cubicBezTo>
                <a:cubicBezTo>
                  <a:pt x="3204028" y="51459"/>
                  <a:pt x="3276181" y="53147"/>
                  <a:pt x="3381828" y="43542"/>
                </a:cubicBezTo>
                <a:cubicBezTo>
                  <a:pt x="3396342" y="33866"/>
                  <a:pt x="3409769" y="22315"/>
                  <a:pt x="3425371" y="14514"/>
                </a:cubicBezTo>
                <a:cubicBezTo>
                  <a:pt x="3439055" y="7672"/>
                  <a:pt x="3468914" y="0"/>
                  <a:pt x="3468914" y="0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7" name="Forma livre 36"/>
          <p:cNvSpPr/>
          <p:nvPr/>
        </p:nvSpPr>
        <p:spPr>
          <a:xfrm rot="19769128">
            <a:off x="1916280" y="3483342"/>
            <a:ext cx="871122" cy="555022"/>
          </a:xfrm>
          <a:custGeom>
            <a:avLst/>
            <a:gdLst>
              <a:gd name="connsiteX0" fmla="*/ 63624 w 1257693"/>
              <a:gd name="connsiteY0" fmla="*/ 29029 h 464457"/>
              <a:gd name="connsiteX1" fmla="*/ 63624 w 1257693"/>
              <a:gd name="connsiteY1" fmla="*/ 29029 h 464457"/>
              <a:gd name="connsiteX2" fmla="*/ 281338 w 1257693"/>
              <a:gd name="connsiteY2" fmla="*/ 14515 h 464457"/>
              <a:gd name="connsiteX3" fmla="*/ 324881 w 1257693"/>
              <a:gd name="connsiteY3" fmla="*/ 0 h 464457"/>
              <a:gd name="connsiteX4" fmla="*/ 673224 w 1257693"/>
              <a:gd name="connsiteY4" fmla="*/ 14515 h 464457"/>
              <a:gd name="connsiteX5" fmla="*/ 803852 w 1257693"/>
              <a:gd name="connsiteY5" fmla="*/ 58057 h 464457"/>
              <a:gd name="connsiteX6" fmla="*/ 847395 w 1257693"/>
              <a:gd name="connsiteY6" fmla="*/ 72572 h 464457"/>
              <a:gd name="connsiteX7" fmla="*/ 948995 w 1257693"/>
              <a:gd name="connsiteY7" fmla="*/ 87086 h 464457"/>
              <a:gd name="connsiteX8" fmla="*/ 1036081 w 1257693"/>
              <a:gd name="connsiteY8" fmla="*/ 116115 h 464457"/>
              <a:gd name="connsiteX9" fmla="*/ 1137681 w 1257693"/>
              <a:gd name="connsiteY9" fmla="*/ 159657 h 464457"/>
              <a:gd name="connsiteX10" fmla="*/ 1195738 w 1257693"/>
              <a:gd name="connsiteY10" fmla="*/ 188686 h 464457"/>
              <a:gd name="connsiteX11" fmla="*/ 1239281 w 1257693"/>
              <a:gd name="connsiteY11" fmla="*/ 203200 h 464457"/>
              <a:gd name="connsiteX12" fmla="*/ 1181224 w 1257693"/>
              <a:gd name="connsiteY12" fmla="*/ 391886 h 464457"/>
              <a:gd name="connsiteX13" fmla="*/ 1137681 w 1257693"/>
              <a:gd name="connsiteY13" fmla="*/ 435429 h 464457"/>
              <a:gd name="connsiteX14" fmla="*/ 1021566 w 1257693"/>
              <a:gd name="connsiteY14" fmla="*/ 464457 h 464457"/>
              <a:gd name="connsiteX15" fmla="*/ 513566 w 1257693"/>
              <a:gd name="connsiteY15" fmla="*/ 449943 h 464457"/>
              <a:gd name="connsiteX16" fmla="*/ 295852 w 1257693"/>
              <a:gd name="connsiteY16" fmla="*/ 420915 h 464457"/>
              <a:gd name="connsiteX17" fmla="*/ 179738 w 1257693"/>
              <a:gd name="connsiteY17" fmla="*/ 406400 h 464457"/>
              <a:gd name="connsiteX18" fmla="*/ 92652 w 1257693"/>
              <a:gd name="connsiteY18" fmla="*/ 391886 h 464457"/>
              <a:gd name="connsiteX19" fmla="*/ 63624 w 1257693"/>
              <a:gd name="connsiteY19" fmla="*/ 348343 h 464457"/>
              <a:gd name="connsiteX20" fmla="*/ 49109 w 1257693"/>
              <a:gd name="connsiteY20" fmla="*/ 304800 h 464457"/>
              <a:gd name="connsiteX21" fmla="*/ 5566 w 1257693"/>
              <a:gd name="connsiteY21" fmla="*/ 145143 h 464457"/>
              <a:gd name="connsiteX22" fmla="*/ 20081 w 1257693"/>
              <a:gd name="connsiteY22" fmla="*/ 72572 h 464457"/>
              <a:gd name="connsiteX23" fmla="*/ 63624 w 1257693"/>
              <a:gd name="connsiteY23" fmla="*/ 29029 h 464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57693" h="464457">
                <a:moveTo>
                  <a:pt x="63624" y="29029"/>
                </a:moveTo>
                <a:lnTo>
                  <a:pt x="63624" y="29029"/>
                </a:lnTo>
                <a:cubicBezTo>
                  <a:pt x="136195" y="24191"/>
                  <a:pt x="209050" y="22547"/>
                  <a:pt x="281338" y="14515"/>
                </a:cubicBezTo>
                <a:cubicBezTo>
                  <a:pt x="296544" y="12825"/>
                  <a:pt x="309581" y="0"/>
                  <a:pt x="324881" y="0"/>
                </a:cubicBezTo>
                <a:cubicBezTo>
                  <a:pt x="441096" y="0"/>
                  <a:pt x="557110" y="9677"/>
                  <a:pt x="673224" y="14515"/>
                </a:cubicBezTo>
                <a:lnTo>
                  <a:pt x="803852" y="58057"/>
                </a:lnTo>
                <a:cubicBezTo>
                  <a:pt x="818366" y="62895"/>
                  <a:pt x="832249" y="70408"/>
                  <a:pt x="847395" y="72572"/>
                </a:cubicBezTo>
                <a:lnTo>
                  <a:pt x="948995" y="87086"/>
                </a:lnTo>
                <a:cubicBezTo>
                  <a:pt x="978024" y="96762"/>
                  <a:pt x="1010621" y="99142"/>
                  <a:pt x="1036081" y="116115"/>
                </a:cubicBezTo>
                <a:cubicBezTo>
                  <a:pt x="1096222" y="156208"/>
                  <a:pt x="1062701" y="140912"/>
                  <a:pt x="1137681" y="159657"/>
                </a:cubicBezTo>
                <a:cubicBezTo>
                  <a:pt x="1157033" y="169333"/>
                  <a:pt x="1175851" y="180163"/>
                  <a:pt x="1195738" y="188686"/>
                </a:cubicBezTo>
                <a:cubicBezTo>
                  <a:pt x="1209800" y="194713"/>
                  <a:pt x="1236281" y="188198"/>
                  <a:pt x="1239281" y="203200"/>
                </a:cubicBezTo>
                <a:cubicBezTo>
                  <a:pt x="1257693" y="295260"/>
                  <a:pt x="1231397" y="333351"/>
                  <a:pt x="1181224" y="391886"/>
                </a:cubicBezTo>
                <a:cubicBezTo>
                  <a:pt x="1167866" y="407471"/>
                  <a:pt x="1154760" y="424043"/>
                  <a:pt x="1137681" y="435429"/>
                </a:cubicBezTo>
                <a:cubicBezTo>
                  <a:pt x="1118554" y="448180"/>
                  <a:pt x="1032033" y="462364"/>
                  <a:pt x="1021566" y="464457"/>
                </a:cubicBezTo>
                <a:lnTo>
                  <a:pt x="513566" y="449943"/>
                </a:lnTo>
                <a:cubicBezTo>
                  <a:pt x="204024" y="436485"/>
                  <a:pt x="454287" y="447321"/>
                  <a:pt x="295852" y="420915"/>
                </a:cubicBezTo>
                <a:cubicBezTo>
                  <a:pt x="257377" y="414502"/>
                  <a:pt x="218352" y="411916"/>
                  <a:pt x="179738" y="406400"/>
                </a:cubicBezTo>
                <a:cubicBezTo>
                  <a:pt x="150605" y="402238"/>
                  <a:pt x="121681" y="396724"/>
                  <a:pt x="92652" y="391886"/>
                </a:cubicBezTo>
                <a:cubicBezTo>
                  <a:pt x="82976" y="377372"/>
                  <a:pt x="71425" y="363945"/>
                  <a:pt x="63624" y="348343"/>
                </a:cubicBezTo>
                <a:cubicBezTo>
                  <a:pt x="56782" y="334659"/>
                  <a:pt x="53135" y="319560"/>
                  <a:pt x="49109" y="304800"/>
                </a:cubicBezTo>
                <a:cubicBezTo>
                  <a:pt x="0" y="124734"/>
                  <a:pt x="38976" y="245367"/>
                  <a:pt x="5566" y="145143"/>
                </a:cubicBezTo>
                <a:cubicBezTo>
                  <a:pt x="10404" y="120953"/>
                  <a:pt x="6397" y="93098"/>
                  <a:pt x="20081" y="72572"/>
                </a:cubicBezTo>
                <a:cubicBezTo>
                  <a:pt x="28568" y="59842"/>
                  <a:pt x="56367" y="36286"/>
                  <a:pt x="63624" y="29029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Seta para baixo 30"/>
          <p:cNvSpPr/>
          <p:nvPr/>
        </p:nvSpPr>
        <p:spPr>
          <a:xfrm rot="1200000">
            <a:off x="2191121" y="3606662"/>
            <a:ext cx="288032" cy="3600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0" name="Conector de seta reta 39"/>
          <p:cNvCxnSpPr/>
          <p:nvPr/>
        </p:nvCxnSpPr>
        <p:spPr>
          <a:xfrm rot="1200000" flipH="1">
            <a:off x="559339" y="315124"/>
            <a:ext cx="0" cy="18000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Seta para baixo 40"/>
          <p:cNvSpPr/>
          <p:nvPr/>
        </p:nvSpPr>
        <p:spPr>
          <a:xfrm rot="1200000">
            <a:off x="691029" y="381061"/>
            <a:ext cx="180000" cy="4680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Elipse 41"/>
          <p:cNvSpPr/>
          <p:nvPr/>
        </p:nvSpPr>
        <p:spPr>
          <a:xfrm>
            <a:off x="837109" y="331515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3" name="Conector de seta reta 42"/>
          <p:cNvCxnSpPr/>
          <p:nvPr/>
        </p:nvCxnSpPr>
        <p:spPr>
          <a:xfrm>
            <a:off x="3341394" y="657433"/>
            <a:ext cx="433778" cy="971367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Seta para baixo 43"/>
          <p:cNvSpPr/>
          <p:nvPr/>
        </p:nvSpPr>
        <p:spPr>
          <a:xfrm rot="-1440000">
            <a:off x="3365750" y="669093"/>
            <a:ext cx="180000" cy="468000"/>
          </a:xfrm>
          <a:prstGeom prst="downArrow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Elipse 44"/>
          <p:cNvSpPr/>
          <p:nvPr/>
        </p:nvSpPr>
        <p:spPr>
          <a:xfrm>
            <a:off x="3311346" y="619547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ixaDeTexto 37"/>
              <p:cNvSpPr txBox="1"/>
              <p:nvPr/>
            </p:nvSpPr>
            <p:spPr>
              <a:xfrm>
                <a:off x="3131840" y="149149"/>
                <a:ext cx="1549591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b="1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latin typeface="Cambria Math"/>
                                </a:rPr>
                                <m:t>𝐁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38" name="CaixaDeTexto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149149"/>
                <a:ext cx="1549591" cy="471539"/>
              </a:xfrm>
              <a:prstGeom prst="rect">
                <a:avLst/>
              </a:prstGeom>
              <a:blipFill rotWithShape="1">
                <a:blip r:embed="rId3"/>
                <a:stretch>
                  <a:fillRect t="-5128" r="-22835" b="-128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tângulo 1"/>
          <p:cNvSpPr/>
          <p:nvPr/>
        </p:nvSpPr>
        <p:spPr>
          <a:xfrm>
            <a:off x="-69623" y="3284984"/>
            <a:ext cx="4703429" cy="1065017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Elipse 28"/>
          <p:cNvSpPr/>
          <p:nvPr/>
        </p:nvSpPr>
        <p:spPr>
          <a:xfrm rot="1200000">
            <a:off x="2339752" y="2794934"/>
            <a:ext cx="720080" cy="216024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Elipse 29"/>
          <p:cNvSpPr/>
          <p:nvPr/>
        </p:nvSpPr>
        <p:spPr>
          <a:xfrm rot="1200000">
            <a:off x="1664836" y="2550898"/>
            <a:ext cx="720080" cy="216024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2" name="Grupo 11"/>
          <p:cNvGrpSpPr/>
          <p:nvPr/>
        </p:nvGrpSpPr>
        <p:grpSpPr>
          <a:xfrm>
            <a:off x="3131840" y="3429000"/>
            <a:ext cx="1804175" cy="1512168"/>
            <a:chOff x="3131840" y="3429000"/>
            <a:chExt cx="1804175" cy="1512168"/>
          </a:xfrm>
        </p:grpSpPr>
        <p:cxnSp>
          <p:nvCxnSpPr>
            <p:cNvPr id="13" name="Conector de seta reta 12"/>
            <p:cNvCxnSpPr/>
            <p:nvPr/>
          </p:nvCxnSpPr>
          <p:spPr>
            <a:xfrm>
              <a:off x="4355976" y="3690300"/>
              <a:ext cx="0" cy="11788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de seta reta 13"/>
            <p:cNvCxnSpPr/>
            <p:nvPr/>
          </p:nvCxnSpPr>
          <p:spPr>
            <a:xfrm rot="5400000">
              <a:off x="3775172" y="3118976"/>
              <a:ext cx="0" cy="11788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CaixaDeTexto 14"/>
                <p:cNvSpPr txBox="1"/>
                <p:nvPr/>
              </p:nvSpPr>
              <p:spPr>
                <a:xfrm>
                  <a:off x="4380092" y="4479503"/>
                  <a:ext cx="40793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𝑧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15" name="CaixaDeTexto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0092" y="4479503"/>
                  <a:ext cx="407932" cy="461665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CaixaDeTexto 15"/>
                <p:cNvSpPr txBox="1"/>
                <p:nvPr/>
              </p:nvSpPr>
              <p:spPr>
                <a:xfrm>
                  <a:off x="3131840" y="3687415"/>
                  <a:ext cx="42639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𝑥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16" name="CaixaDeTexto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31840" y="3687415"/>
                  <a:ext cx="426399" cy="461665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Fluxograma: Somador 16"/>
            <p:cNvSpPr/>
            <p:nvPr/>
          </p:nvSpPr>
          <p:spPr>
            <a:xfrm>
              <a:off x="4249012" y="3596455"/>
              <a:ext cx="213199" cy="216024"/>
            </a:xfrm>
            <a:prstGeom prst="flowChartSummingJuncti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CaixaDeTexto 17"/>
                <p:cNvSpPr txBox="1"/>
                <p:nvPr/>
              </p:nvSpPr>
              <p:spPr>
                <a:xfrm>
                  <a:off x="4505641" y="3429000"/>
                  <a:ext cx="43037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𝑦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18" name="CaixaDeTexto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05641" y="3429000"/>
                  <a:ext cx="430374" cy="461665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b="-9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1" name="Conector reto 20"/>
          <p:cNvCxnSpPr/>
          <p:nvPr/>
        </p:nvCxnSpPr>
        <p:spPr>
          <a:xfrm>
            <a:off x="-19050" y="4221088"/>
            <a:ext cx="457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/>
          <p:cNvCxnSpPr/>
          <p:nvPr/>
        </p:nvCxnSpPr>
        <p:spPr>
          <a:xfrm>
            <a:off x="-21998" y="3414486"/>
            <a:ext cx="457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Seta para baixo 45"/>
          <p:cNvSpPr/>
          <p:nvPr/>
        </p:nvSpPr>
        <p:spPr>
          <a:xfrm rot="1200000">
            <a:off x="1446599" y="3377854"/>
            <a:ext cx="180000" cy="4680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Seta para baixo 46"/>
          <p:cNvSpPr/>
          <p:nvPr/>
        </p:nvSpPr>
        <p:spPr>
          <a:xfrm rot="1200000">
            <a:off x="2157154" y="3376378"/>
            <a:ext cx="180000" cy="4680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Seta para baixo 47"/>
          <p:cNvSpPr/>
          <p:nvPr/>
        </p:nvSpPr>
        <p:spPr>
          <a:xfrm rot="1200000">
            <a:off x="2939717" y="3387379"/>
            <a:ext cx="180000" cy="4680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Seta para baixo 33"/>
          <p:cNvSpPr/>
          <p:nvPr/>
        </p:nvSpPr>
        <p:spPr>
          <a:xfrm rot="1260000" flipH="1" flipV="1">
            <a:off x="1725106" y="2944330"/>
            <a:ext cx="180000" cy="468000"/>
          </a:xfrm>
          <a:prstGeom prst="downArrow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Seta para baixo 34"/>
          <p:cNvSpPr/>
          <p:nvPr/>
        </p:nvSpPr>
        <p:spPr>
          <a:xfrm rot="12000000" flipH="1" flipV="1">
            <a:off x="2313775" y="3383187"/>
            <a:ext cx="180000" cy="468000"/>
          </a:xfrm>
          <a:prstGeom prst="downArrow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Seta para baixo 35"/>
          <p:cNvSpPr/>
          <p:nvPr/>
        </p:nvSpPr>
        <p:spPr>
          <a:xfrm rot="240000" flipH="1" flipV="1">
            <a:off x="3136691" y="2941614"/>
            <a:ext cx="180000" cy="468000"/>
          </a:xfrm>
          <a:prstGeom prst="downArrow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ixaDeTexto 48"/>
              <p:cNvSpPr txBox="1"/>
              <p:nvPr/>
            </p:nvSpPr>
            <p:spPr>
              <a:xfrm>
                <a:off x="1619672" y="1815207"/>
                <a:ext cx="18470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𝐓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b="1" dirty="0"/>
              </a:p>
            </p:txBody>
          </p:sp>
        </mc:Choice>
        <mc:Fallback xmlns="">
          <p:sp>
            <p:nvSpPr>
              <p:cNvPr id="49" name="CaixaDeTexto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1815207"/>
                <a:ext cx="1847044" cy="461665"/>
              </a:xfrm>
              <a:prstGeom prst="rect">
                <a:avLst/>
              </a:prstGeom>
              <a:blipFill rotWithShape="1">
                <a:blip r:embed="rId7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aixaDeTexto 3"/>
          <p:cNvSpPr txBox="1"/>
          <p:nvPr/>
        </p:nvSpPr>
        <p:spPr>
          <a:xfrm>
            <a:off x="1975451" y="2190775"/>
            <a:ext cx="1099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total</a:t>
            </a:r>
            <a:endParaRPr lang="pt-BR" sz="1400" dirty="0"/>
          </a:p>
        </p:txBody>
      </p:sp>
      <p:sp>
        <p:nvSpPr>
          <p:cNvPr id="52" name="CaixaDeTexto 51"/>
          <p:cNvSpPr txBox="1"/>
          <p:nvPr/>
        </p:nvSpPr>
        <p:spPr>
          <a:xfrm>
            <a:off x="659963" y="812816"/>
            <a:ext cx="1463765" cy="268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principal</a:t>
            </a:r>
            <a:endParaRPr lang="pt-BR" sz="1400" dirty="0"/>
          </a:p>
        </p:txBody>
      </p:sp>
      <p:sp>
        <p:nvSpPr>
          <p:cNvPr id="53" name="CaixaDeTexto 52"/>
          <p:cNvSpPr txBox="1"/>
          <p:nvPr/>
        </p:nvSpPr>
        <p:spPr>
          <a:xfrm>
            <a:off x="3053358" y="-26897"/>
            <a:ext cx="14637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</a:t>
            </a:r>
            <a:r>
              <a:rPr lang="pt-BR" sz="1400" dirty="0" err="1" smtClean="0"/>
              <a:t>crustal</a:t>
            </a:r>
            <a:endParaRPr lang="pt-BR" sz="1400" dirty="0"/>
          </a:p>
        </p:txBody>
      </p:sp>
      <p:cxnSp>
        <p:nvCxnSpPr>
          <p:cNvPr id="7" name="Conector reto 6"/>
          <p:cNvCxnSpPr/>
          <p:nvPr/>
        </p:nvCxnSpPr>
        <p:spPr>
          <a:xfrm>
            <a:off x="6156176" y="692696"/>
            <a:ext cx="0" cy="5904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to 49"/>
          <p:cNvCxnSpPr/>
          <p:nvPr/>
        </p:nvCxnSpPr>
        <p:spPr>
          <a:xfrm>
            <a:off x="7020272" y="682824"/>
            <a:ext cx="0" cy="5904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to 50"/>
          <p:cNvCxnSpPr/>
          <p:nvPr/>
        </p:nvCxnSpPr>
        <p:spPr>
          <a:xfrm>
            <a:off x="7884368" y="692696"/>
            <a:ext cx="0" cy="5940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CaixaDeTexto 54"/>
              <p:cNvSpPr txBox="1"/>
              <p:nvPr/>
            </p:nvSpPr>
            <p:spPr>
              <a:xfrm>
                <a:off x="1276571" y="5173561"/>
                <a:ext cx="2143301" cy="12077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 smtClean="0"/>
                  <a:t>Considere que o corpo esteja magnetizado na mesma direção de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b="1" i="1">
                            <a:latin typeface="Cambria Math"/>
                          </a:rPr>
                        </m:ctrlPr>
                      </m:accPr>
                      <m:e>
                        <m:r>
                          <a:rPr lang="pt-BR" b="1">
                            <a:latin typeface="Cambria Math"/>
                          </a:rPr>
                          <m:t>𝐅</m:t>
                        </m:r>
                      </m:e>
                    </m:acc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55" name="CaixaDeTexto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6571" y="5173561"/>
                <a:ext cx="2143301" cy="1207767"/>
              </a:xfrm>
              <a:prstGeom prst="rect">
                <a:avLst/>
              </a:prstGeom>
              <a:blipFill rotWithShape="1">
                <a:blip r:embed="rId8"/>
                <a:stretch>
                  <a:fillRect l="-852" t="-2525" r="-10795" b="-757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Forma livre 55"/>
          <p:cNvSpPr/>
          <p:nvPr/>
        </p:nvSpPr>
        <p:spPr>
          <a:xfrm>
            <a:off x="5254171" y="1085820"/>
            <a:ext cx="3352800" cy="1076368"/>
          </a:xfrm>
          <a:custGeom>
            <a:avLst/>
            <a:gdLst>
              <a:gd name="connsiteX0" fmla="*/ 0 w 3352800"/>
              <a:gd name="connsiteY0" fmla="*/ 786083 h 1076368"/>
              <a:gd name="connsiteX1" fmla="*/ 493486 w 3352800"/>
              <a:gd name="connsiteY1" fmla="*/ 786083 h 1076368"/>
              <a:gd name="connsiteX2" fmla="*/ 580572 w 3352800"/>
              <a:gd name="connsiteY2" fmla="*/ 815111 h 1076368"/>
              <a:gd name="connsiteX3" fmla="*/ 653143 w 3352800"/>
              <a:gd name="connsiteY3" fmla="*/ 873168 h 1076368"/>
              <a:gd name="connsiteX4" fmla="*/ 725715 w 3352800"/>
              <a:gd name="connsiteY4" fmla="*/ 931225 h 1076368"/>
              <a:gd name="connsiteX5" fmla="*/ 856343 w 3352800"/>
              <a:gd name="connsiteY5" fmla="*/ 1018311 h 1076368"/>
              <a:gd name="connsiteX6" fmla="*/ 899886 w 3352800"/>
              <a:gd name="connsiteY6" fmla="*/ 1047340 h 1076368"/>
              <a:gd name="connsiteX7" fmla="*/ 943429 w 3352800"/>
              <a:gd name="connsiteY7" fmla="*/ 1076368 h 1076368"/>
              <a:gd name="connsiteX8" fmla="*/ 1146629 w 3352800"/>
              <a:gd name="connsiteY8" fmla="*/ 1061854 h 1076368"/>
              <a:gd name="connsiteX9" fmla="*/ 1190172 w 3352800"/>
              <a:gd name="connsiteY9" fmla="*/ 1032825 h 1076368"/>
              <a:gd name="connsiteX10" fmla="*/ 1233715 w 3352800"/>
              <a:gd name="connsiteY10" fmla="*/ 1018311 h 1076368"/>
              <a:gd name="connsiteX11" fmla="*/ 1320800 w 3352800"/>
              <a:gd name="connsiteY11" fmla="*/ 887683 h 1076368"/>
              <a:gd name="connsiteX12" fmla="*/ 1349829 w 3352800"/>
              <a:gd name="connsiteY12" fmla="*/ 844140 h 1076368"/>
              <a:gd name="connsiteX13" fmla="*/ 1378858 w 3352800"/>
              <a:gd name="connsiteY13" fmla="*/ 800597 h 1076368"/>
              <a:gd name="connsiteX14" fmla="*/ 1407886 w 3352800"/>
              <a:gd name="connsiteY14" fmla="*/ 713511 h 1076368"/>
              <a:gd name="connsiteX15" fmla="*/ 1494972 w 3352800"/>
              <a:gd name="connsiteY15" fmla="*/ 582883 h 1076368"/>
              <a:gd name="connsiteX16" fmla="*/ 1524000 w 3352800"/>
              <a:gd name="connsiteY16" fmla="*/ 539340 h 1076368"/>
              <a:gd name="connsiteX17" fmla="*/ 1567543 w 3352800"/>
              <a:gd name="connsiteY17" fmla="*/ 408711 h 1076368"/>
              <a:gd name="connsiteX18" fmla="*/ 1582058 w 3352800"/>
              <a:gd name="connsiteY18" fmla="*/ 365168 h 1076368"/>
              <a:gd name="connsiteX19" fmla="*/ 1611086 w 3352800"/>
              <a:gd name="connsiteY19" fmla="*/ 321625 h 1076368"/>
              <a:gd name="connsiteX20" fmla="*/ 1683658 w 3352800"/>
              <a:gd name="connsiteY20" fmla="*/ 190997 h 1076368"/>
              <a:gd name="connsiteX21" fmla="*/ 1741715 w 3352800"/>
              <a:gd name="connsiteY21" fmla="*/ 60368 h 1076368"/>
              <a:gd name="connsiteX22" fmla="*/ 1785258 w 3352800"/>
              <a:gd name="connsiteY22" fmla="*/ 16825 h 1076368"/>
              <a:gd name="connsiteX23" fmla="*/ 1828800 w 3352800"/>
              <a:gd name="connsiteY23" fmla="*/ 2311 h 1076368"/>
              <a:gd name="connsiteX24" fmla="*/ 2061029 w 3352800"/>
              <a:gd name="connsiteY24" fmla="*/ 16825 h 1076368"/>
              <a:gd name="connsiteX25" fmla="*/ 2090058 w 3352800"/>
              <a:gd name="connsiteY25" fmla="*/ 60368 h 1076368"/>
              <a:gd name="connsiteX26" fmla="*/ 2119086 w 3352800"/>
              <a:gd name="connsiteY26" fmla="*/ 147454 h 1076368"/>
              <a:gd name="connsiteX27" fmla="*/ 2162629 w 3352800"/>
              <a:gd name="connsiteY27" fmla="*/ 161968 h 1076368"/>
              <a:gd name="connsiteX28" fmla="*/ 2206172 w 3352800"/>
              <a:gd name="connsiteY28" fmla="*/ 249054 h 1076368"/>
              <a:gd name="connsiteX29" fmla="*/ 2249715 w 3352800"/>
              <a:gd name="connsiteY29" fmla="*/ 394197 h 1076368"/>
              <a:gd name="connsiteX30" fmla="*/ 2278743 w 3352800"/>
              <a:gd name="connsiteY30" fmla="*/ 481283 h 1076368"/>
              <a:gd name="connsiteX31" fmla="*/ 2293258 w 3352800"/>
              <a:gd name="connsiteY31" fmla="*/ 524825 h 1076368"/>
              <a:gd name="connsiteX32" fmla="*/ 2307772 w 3352800"/>
              <a:gd name="connsiteY32" fmla="*/ 568368 h 1076368"/>
              <a:gd name="connsiteX33" fmla="*/ 2336800 w 3352800"/>
              <a:gd name="connsiteY33" fmla="*/ 611911 h 1076368"/>
              <a:gd name="connsiteX34" fmla="*/ 2365829 w 3352800"/>
              <a:gd name="connsiteY34" fmla="*/ 698997 h 1076368"/>
              <a:gd name="connsiteX35" fmla="*/ 2409372 w 3352800"/>
              <a:gd name="connsiteY35" fmla="*/ 786083 h 1076368"/>
              <a:gd name="connsiteX36" fmla="*/ 2496458 w 3352800"/>
              <a:gd name="connsiteY36" fmla="*/ 844140 h 1076368"/>
              <a:gd name="connsiteX37" fmla="*/ 2540000 w 3352800"/>
              <a:gd name="connsiteY37" fmla="*/ 887683 h 1076368"/>
              <a:gd name="connsiteX38" fmla="*/ 2757715 w 3352800"/>
              <a:gd name="connsiteY38" fmla="*/ 873168 h 1076368"/>
              <a:gd name="connsiteX39" fmla="*/ 2844800 w 3352800"/>
              <a:gd name="connsiteY39" fmla="*/ 844140 h 1076368"/>
              <a:gd name="connsiteX40" fmla="*/ 2931886 w 3352800"/>
              <a:gd name="connsiteY40" fmla="*/ 829625 h 1076368"/>
              <a:gd name="connsiteX41" fmla="*/ 3033486 w 3352800"/>
              <a:gd name="connsiteY41" fmla="*/ 800597 h 1076368"/>
              <a:gd name="connsiteX42" fmla="*/ 3352800 w 3352800"/>
              <a:gd name="connsiteY42" fmla="*/ 815111 h 1076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3352800" h="1076368">
                <a:moveTo>
                  <a:pt x="0" y="786083"/>
                </a:moveTo>
                <a:cubicBezTo>
                  <a:pt x="205308" y="756752"/>
                  <a:pt x="165597" y="756275"/>
                  <a:pt x="493486" y="786083"/>
                </a:cubicBezTo>
                <a:cubicBezTo>
                  <a:pt x="523959" y="788853"/>
                  <a:pt x="580572" y="815111"/>
                  <a:pt x="580572" y="815111"/>
                </a:cubicBezTo>
                <a:cubicBezTo>
                  <a:pt x="663760" y="939896"/>
                  <a:pt x="552992" y="793048"/>
                  <a:pt x="653143" y="873168"/>
                </a:cubicBezTo>
                <a:cubicBezTo>
                  <a:pt x="746931" y="948198"/>
                  <a:pt x="616269" y="894744"/>
                  <a:pt x="725715" y="931225"/>
                </a:cubicBezTo>
                <a:lnTo>
                  <a:pt x="856343" y="1018311"/>
                </a:lnTo>
                <a:lnTo>
                  <a:pt x="899886" y="1047340"/>
                </a:lnTo>
                <a:lnTo>
                  <a:pt x="943429" y="1076368"/>
                </a:lnTo>
                <a:cubicBezTo>
                  <a:pt x="1011162" y="1071530"/>
                  <a:pt x="1079756" y="1073655"/>
                  <a:pt x="1146629" y="1061854"/>
                </a:cubicBezTo>
                <a:cubicBezTo>
                  <a:pt x="1163808" y="1058822"/>
                  <a:pt x="1174570" y="1040626"/>
                  <a:pt x="1190172" y="1032825"/>
                </a:cubicBezTo>
                <a:cubicBezTo>
                  <a:pt x="1203856" y="1025983"/>
                  <a:pt x="1219201" y="1023149"/>
                  <a:pt x="1233715" y="1018311"/>
                </a:cubicBezTo>
                <a:lnTo>
                  <a:pt x="1320800" y="887683"/>
                </a:lnTo>
                <a:lnTo>
                  <a:pt x="1349829" y="844140"/>
                </a:lnTo>
                <a:lnTo>
                  <a:pt x="1378858" y="800597"/>
                </a:lnTo>
                <a:cubicBezTo>
                  <a:pt x="1388534" y="771568"/>
                  <a:pt x="1390913" y="738971"/>
                  <a:pt x="1407886" y="713511"/>
                </a:cubicBezTo>
                <a:lnTo>
                  <a:pt x="1494972" y="582883"/>
                </a:lnTo>
                <a:cubicBezTo>
                  <a:pt x="1504648" y="568369"/>
                  <a:pt x="1518484" y="555889"/>
                  <a:pt x="1524000" y="539340"/>
                </a:cubicBezTo>
                <a:lnTo>
                  <a:pt x="1567543" y="408711"/>
                </a:lnTo>
                <a:cubicBezTo>
                  <a:pt x="1572381" y="394197"/>
                  <a:pt x="1573571" y="377898"/>
                  <a:pt x="1582058" y="365168"/>
                </a:cubicBezTo>
                <a:cubicBezTo>
                  <a:pt x="1591734" y="350654"/>
                  <a:pt x="1604001" y="337565"/>
                  <a:pt x="1611086" y="321625"/>
                </a:cubicBezTo>
                <a:cubicBezTo>
                  <a:pt x="1667916" y="193757"/>
                  <a:pt x="1604183" y="270472"/>
                  <a:pt x="1683658" y="190997"/>
                </a:cubicBezTo>
                <a:cubicBezTo>
                  <a:pt x="1704754" y="127706"/>
                  <a:pt x="1703379" y="106371"/>
                  <a:pt x="1741715" y="60368"/>
                </a:cubicBezTo>
                <a:cubicBezTo>
                  <a:pt x="1754856" y="44599"/>
                  <a:pt x="1768179" y="28211"/>
                  <a:pt x="1785258" y="16825"/>
                </a:cubicBezTo>
                <a:cubicBezTo>
                  <a:pt x="1797988" y="8339"/>
                  <a:pt x="1814286" y="7149"/>
                  <a:pt x="1828800" y="2311"/>
                </a:cubicBezTo>
                <a:cubicBezTo>
                  <a:pt x="1906210" y="7149"/>
                  <a:pt x="1985315" y="0"/>
                  <a:pt x="2061029" y="16825"/>
                </a:cubicBezTo>
                <a:cubicBezTo>
                  <a:pt x="2078058" y="20609"/>
                  <a:pt x="2082973" y="44427"/>
                  <a:pt x="2090058" y="60368"/>
                </a:cubicBezTo>
                <a:cubicBezTo>
                  <a:pt x="2102485" y="88330"/>
                  <a:pt x="2090057" y="137778"/>
                  <a:pt x="2119086" y="147454"/>
                </a:cubicBezTo>
                <a:lnTo>
                  <a:pt x="2162629" y="161968"/>
                </a:lnTo>
                <a:cubicBezTo>
                  <a:pt x="2215561" y="320768"/>
                  <a:pt x="2131142" y="80235"/>
                  <a:pt x="2206172" y="249054"/>
                </a:cubicBezTo>
                <a:cubicBezTo>
                  <a:pt x="2237744" y="320091"/>
                  <a:pt x="2230232" y="329255"/>
                  <a:pt x="2249715" y="394197"/>
                </a:cubicBezTo>
                <a:cubicBezTo>
                  <a:pt x="2258508" y="423505"/>
                  <a:pt x="2269067" y="452254"/>
                  <a:pt x="2278743" y="481283"/>
                </a:cubicBezTo>
                <a:lnTo>
                  <a:pt x="2293258" y="524825"/>
                </a:lnTo>
                <a:cubicBezTo>
                  <a:pt x="2298096" y="539339"/>
                  <a:pt x="2299286" y="555638"/>
                  <a:pt x="2307772" y="568368"/>
                </a:cubicBezTo>
                <a:cubicBezTo>
                  <a:pt x="2317448" y="582882"/>
                  <a:pt x="2329715" y="595971"/>
                  <a:pt x="2336800" y="611911"/>
                </a:cubicBezTo>
                <a:cubicBezTo>
                  <a:pt x="2349227" y="639873"/>
                  <a:pt x="2356153" y="669968"/>
                  <a:pt x="2365829" y="698997"/>
                </a:cubicBezTo>
                <a:cubicBezTo>
                  <a:pt x="2376183" y="730058"/>
                  <a:pt x="2382889" y="762911"/>
                  <a:pt x="2409372" y="786083"/>
                </a:cubicBezTo>
                <a:cubicBezTo>
                  <a:pt x="2435628" y="809057"/>
                  <a:pt x="2471789" y="819470"/>
                  <a:pt x="2496458" y="844140"/>
                </a:cubicBezTo>
                <a:lnTo>
                  <a:pt x="2540000" y="887683"/>
                </a:lnTo>
                <a:cubicBezTo>
                  <a:pt x="2612572" y="882845"/>
                  <a:pt x="2685713" y="883454"/>
                  <a:pt x="2757715" y="873168"/>
                </a:cubicBezTo>
                <a:cubicBezTo>
                  <a:pt x="2788006" y="868841"/>
                  <a:pt x="2814618" y="849171"/>
                  <a:pt x="2844800" y="844140"/>
                </a:cubicBezTo>
                <a:cubicBezTo>
                  <a:pt x="2873829" y="839302"/>
                  <a:pt x="2903028" y="835397"/>
                  <a:pt x="2931886" y="829625"/>
                </a:cubicBezTo>
                <a:cubicBezTo>
                  <a:pt x="2977450" y="820512"/>
                  <a:pt x="2991984" y="814431"/>
                  <a:pt x="3033486" y="800597"/>
                </a:cubicBezTo>
                <a:cubicBezTo>
                  <a:pt x="3246143" y="819929"/>
                  <a:pt x="3139705" y="815111"/>
                  <a:pt x="3352800" y="815111"/>
                </a:cubicBezTo>
              </a:path>
            </a:pathLst>
          </a:cu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aixaDeTexto 59"/>
              <p:cNvSpPr txBox="1"/>
              <p:nvPr/>
            </p:nvSpPr>
            <p:spPr>
              <a:xfrm>
                <a:off x="4788024" y="1599183"/>
                <a:ext cx="45320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𝐹</m:t>
                      </m:r>
                    </m:oMath>
                  </m:oMathPara>
                </a14:m>
                <a:endParaRPr lang="pt-BR" sz="12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0" name="CaixaDeTexto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024" y="1599183"/>
                <a:ext cx="453201" cy="461665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ixaDeTexto 58"/>
              <p:cNvSpPr txBox="1"/>
              <p:nvPr/>
            </p:nvSpPr>
            <p:spPr>
              <a:xfrm>
                <a:off x="6372200" y="1268760"/>
                <a:ext cx="45320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𝑇</m:t>
                      </m:r>
                    </m:oMath>
                  </m:oMathPara>
                </a14:m>
                <a:endParaRPr lang="pt-BR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CaixaDe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2200" y="1268760"/>
                <a:ext cx="453201" cy="461665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CaixaDeTexto 60"/>
          <p:cNvSpPr txBox="1"/>
          <p:nvPr/>
        </p:nvSpPr>
        <p:spPr>
          <a:xfrm>
            <a:off x="6940780" y="1196752"/>
            <a:ext cx="468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 smtClean="0"/>
              <a:t>+</a:t>
            </a:r>
            <a:endParaRPr lang="pt-BR" sz="4000" dirty="0"/>
          </a:p>
        </p:txBody>
      </p:sp>
      <p:sp>
        <p:nvSpPr>
          <p:cNvPr id="62" name="CaixaDeTexto 61"/>
          <p:cNvSpPr txBox="1"/>
          <p:nvPr/>
        </p:nvSpPr>
        <p:spPr>
          <a:xfrm>
            <a:off x="6055702" y="1626480"/>
            <a:ext cx="468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 smtClean="0"/>
              <a:t>-</a:t>
            </a:r>
            <a:endParaRPr lang="pt-BR" sz="4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4" name="CaixaDeTexto 53"/>
              <p:cNvSpPr txBox="1"/>
              <p:nvPr/>
            </p:nvSpPr>
            <p:spPr>
              <a:xfrm>
                <a:off x="1518745" y="172682"/>
                <a:ext cx="12389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i="1" smtClean="0">
                          <a:latin typeface="Cambria Math"/>
                          <a:ea typeface="Cambria Math"/>
                        </a:rPr>
                        <m:t>≫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54" name="CaixaDeTexto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8745" y="172682"/>
                <a:ext cx="1238994" cy="461665"/>
              </a:xfrm>
              <a:prstGeom prst="rect">
                <a:avLst/>
              </a:prstGeom>
              <a:blipFill rotWithShape="1">
                <a:blip r:embed="rId7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7633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0" y="3414486"/>
            <a:ext cx="4550002" cy="806602"/>
          </a:xfrm>
          <a:prstGeom prst="rect">
            <a:avLst/>
          </a:prstGeom>
          <a:solidFill>
            <a:srgbClr val="00B3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0" name="Grupo 19"/>
          <p:cNvGrpSpPr/>
          <p:nvPr/>
        </p:nvGrpSpPr>
        <p:grpSpPr>
          <a:xfrm>
            <a:off x="107504" y="2591636"/>
            <a:ext cx="864096" cy="621340"/>
            <a:chOff x="251520" y="1619508"/>
            <a:chExt cx="864096" cy="621340"/>
          </a:xfrm>
        </p:grpSpPr>
        <p:sp>
          <p:nvSpPr>
            <p:cNvPr id="23" name="Seta para a direita 22"/>
            <p:cNvSpPr/>
            <p:nvPr/>
          </p:nvSpPr>
          <p:spPr>
            <a:xfrm flipH="1">
              <a:off x="251568" y="2060848"/>
              <a:ext cx="864000" cy="18000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3" name="CaixaDeTexto 32"/>
            <p:cNvSpPr txBox="1"/>
            <p:nvPr/>
          </p:nvSpPr>
          <p:spPr>
            <a:xfrm>
              <a:off x="251520" y="1619508"/>
              <a:ext cx="864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Norte</a:t>
              </a:r>
              <a:endParaRPr lang="pt-BR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/>
              <p:cNvSpPr txBox="1"/>
              <p:nvPr/>
            </p:nvSpPr>
            <p:spPr>
              <a:xfrm>
                <a:off x="683568" y="1023119"/>
                <a:ext cx="1370888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acc>
                        <m:accPr>
                          <m:chr m:val="̂"/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𝐅</m:t>
                          </m:r>
                        </m:e>
                      </m:acc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1023119"/>
                <a:ext cx="1370888" cy="471539"/>
              </a:xfrm>
              <a:prstGeom prst="rect">
                <a:avLst/>
              </a:prstGeom>
              <a:blipFill rotWithShape="1">
                <a:blip r:embed="rId2"/>
                <a:stretch>
                  <a:fillRect t="-5195" r="-23556" b="-25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Conector de seta reta 23"/>
          <p:cNvCxnSpPr/>
          <p:nvPr/>
        </p:nvCxnSpPr>
        <p:spPr>
          <a:xfrm flipV="1">
            <a:off x="5220072" y="1484784"/>
            <a:ext cx="0" cy="511256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/>
          <p:cNvCxnSpPr/>
          <p:nvPr/>
        </p:nvCxnSpPr>
        <p:spPr>
          <a:xfrm>
            <a:off x="5076056" y="5949280"/>
            <a:ext cx="3888432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ixaDeTexto 25"/>
          <p:cNvSpPr txBox="1"/>
          <p:nvPr/>
        </p:nvSpPr>
        <p:spPr>
          <a:xfrm>
            <a:off x="8064896" y="6165304"/>
            <a:ext cx="9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Posição</a:t>
            </a:r>
            <a:endParaRPr lang="pt-BR"/>
          </a:p>
        </p:txBody>
      </p:sp>
      <p:sp>
        <p:nvSpPr>
          <p:cNvPr id="27" name="CaixaDeTexto 26"/>
          <p:cNvSpPr txBox="1"/>
          <p:nvPr/>
        </p:nvSpPr>
        <p:spPr>
          <a:xfrm>
            <a:off x="4574944" y="764704"/>
            <a:ext cx="129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Amplitude (</a:t>
            </a:r>
            <a:r>
              <a:rPr lang="pt-BR" dirty="0" err="1" smtClean="0"/>
              <a:t>nT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28" name="Forma livre 27"/>
          <p:cNvSpPr/>
          <p:nvPr/>
        </p:nvSpPr>
        <p:spPr>
          <a:xfrm rot="-600000" flipH="1">
            <a:off x="5279550" y="1522693"/>
            <a:ext cx="3468914" cy="682171"/>
          </a:xfrm>
          <a:custGeom>
            <a:avLst/>
            <a:gdLst>
              <a:gd name="connsiteX0" fmla="*/ 0 w 3468914"/>
              <a:gd name="connsiteY0" fmla="*/ 682171 h 682171"/>
              <a:gd name="connsiteX1" fmla="*/ 87085 w 3468914"/>
              <a:gd name="connsiteY1" fmla="*/ 653142 h 682171"/>
              <a:gd name="connsiteX2" fmla="*/ 232228 w 3468914"/>
              <a:gd name="connsiteY2" fmla="*/ 624114 h 682171"/>
              <a:gd name="connsiteX3" fmla="*/ 319314 w 3468914"/>
              <a:gd name="connsiteY3" fmla="*/ 595085 h 682171"/>
              <a:gd name="connsiteX4" fmla="*/ 362857 w 3468914"/>
              <a:gd name="connsiteY4" fmla="*/ 580571 h 682171"/>
              <a:gd name="connsiteX5" fmla="*/ 406400 w 3468914"/>
              <a:gd name="connsiteY5" fmla="*/ 566057 h 682171"/>
              <a:gd name="connsiteX6" fmla="*/ 449942 w 3468914"/>
              <a:gd name="connsiteY6" fmla="*/ 537028 h 682171"/>
              <a:gd name="connsiteX7" fmla="*/ 566057 w 3468914"/>
              <a:gd name="connsiteY7" fmla="*/ 508000 h 682171"/>
              <a:gd name="connsiteX8" fmla="*/ 1045028 w 3468914"/>
              <a:gd name="connsiteY8" fmla="*/ 464457 h 682171"/>
              <a:gd name="connsiteX9" fmla="*/ 1088571 w 3468914"/>
              <a:gd name="connsiteY9" fmla="*/ 449942 h 682171"/>
              <a:gd name="connsiteX10" fmla="*/ 1204685 w 3468914"/>
              <a:gd name="connsiteY10" fmla="*/ 435428 h 682171"/>
              <a:gd name="connsiteX11" fmla="*/ 1320800 w 3468914"/>
              <a:gd name="connsiteY11" fmla="*/ 406400 h 682171"/>
              <a:gd name="connsiteX12" fmla="*/ 1756228 w 3468914"/>
              <a:gd name="connsiteY12" fmla="*/ 391885 h 682171"/>
              <a:gd name="connsiteX13" fmla="*/ 1886857 w 3468914"/>
              <a:gd name="connsiteY13" fmla="*/ 377371 h 682171"/>
              <a:gd name="connsiteX14" fmla="*/ 1973942 w 3468914"/>
              <a:gd name="connsiteY14" fmla="*/ 348342 h 682171"/>
              <a:gd name="connsiteX15" fmla="*/ 2017485 w 3468914"/>
              <a:gd name="connsiteY15" fmla="*/ 333828 h 682171"/>
              <a:gd name="connsiteX16" fmla="*/ 2293257 w 3468914"/>
              <a:gd name="connsiteY16" fmla="*/ 290285 h 682171"/>
              <a:gd name="connsiteX17" fmla="*/ 2336800 w 3468914"/>
              <a:gd name="connsiteY17" fmla="*/ 261257 h 682171"/>
              <a:gd name="connsiteX18" fmla="*/ 2380342 w 3468914"/>
              <a:gd name="connsiteY18" fmla="*/ 246742 h 682171"/>
              <a:gd name="connsiteX19" fmla="*/ 2685142 w 3468914"/>
              <a:gd name="connsiteY19" fmla="*/ 232228 h 682171"/>
              <a:gd name="connsiteX20" fmla="*/ 2772228 w 3468914"/>
              <a:gd name="connsiteY20" fmla="*/ 203200 h 682171"/>
              <a:gd name="connsiteX21" fmla="*/ 2815771 w 3468914"/>
              <a:gd name="connsiteY21" fmla="*/ 188685 h 682171"/>
              <a:gd name="connsiteX22" fmla="*/ 2873828 w 3468914"/>
              <a:gd name="connsiteY22" fmla="*/ 174171 h 682171"/>
              <a:gd name="connsiteX23" fmla="*/ 2960914 w 3468914"/>
              <a:gd name="connsiteY23" fmla="*/ 145142 h 682171"/>
              <a:gd name="connsiteX24" fmla="*/ 3062514 w 3468914"/>
              <a:gd name="connsiteY24" fmla="*/ 116114 h 682171"/>
              <a:gd name="connsiteX25" fmla="*/ 3106057 w 3468914"/>
              <a:gd name="connsiteY25" fmla="*/ 87085 h 682171"/>
              <a:gd name="connsiteX26" fmla="*/ 3381828 w 3468914"/>
              <a:gd name="connsiteY26" fmla="*/ 43542 h 682171"/>
              <a:gd name="connsiteX27" fmla="*/ 3425371 w 3468914"/>
              <a:gd name="connsiteY27" fmla="*/ 14514 h 682171"/>
              <a:gd name="connsiteX28" fmla="*/ 3468914 w 3468914"/>
              <a:gd name="connsiteY28" fmla="*/ 0 h 682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468914" h="682171">
                <a:moveTo>
                  <a:pt x="0" y="682171"/>
                </a:moveTo>
                <a:cubicBezTo>
                  <a:pt x="29028" y="672495"/>
                  <a:pt x="57400" y="660563"/>
                  <a:pt x="87085" y="653142"/>
                </a:cubicBezTo>
                <a:cubicBezTo>
                  <a:pt x="244013" y="613910"/>
                  <a:pt x="111617" y="660297"/>
                  <a:pt x="232228" y="624114"/>
                </a:cubicBezTo>
                <a:cubicBezTo>
                  <a:pt x="261536" y="615321"/>
                  <a:pt x="290285" y="604761"/>
                  <a:pt x="319314" y="595085"/>
                </a:cubicBezTo>
                <a:lnTo>
                  <a:pt x="362857" y="580571"/>
                </a:lnTo>
                <a:lnTo>
                  <a:pt x="406400" y="566057"/>
                </a:lnTo>
                <a:cubicBezTo>
                  <a:pt x="420914" y="556381"/>
                  <a:pt x="434340" y="544829"/>
                  <a:pt x="449942" y="537028"/>
                </a:cubicBezTo>
                <a:cubicBezTo>
                  <a:pt x="479695" y="522152"/>
                  <a:pt x="538457" y="513520"/>
                  <a:pt x="566057" y="508000"/>
                </a:cubicBezTo>
                <a:cubicBezTo>
                  <a:pt x="732881" y="396783"/>
                  <a:pt x="571786" y="493139"/>
                  <a:pt x="1045028" y="464457"/>
                </a:cubicBezTo>
                <a:cubicBezTo>
                  <a:pt x="1060299" y="463531"/>
                  <a:pt x="1073518" y="452679"/>
                  <a:pt x="1088571" y="449942"/>
                </a:cubicBezTo>
                <a:cubicBezTo>
                  <a:pt x="1126948" y="442964"/>
                  <a:pt x="1166347" y="442616"/>
                  <a:pt x="1204685" y="435428"/>
                </a:cubicBezTo>
                <a:cubicBezTo>
                  <a:pt x="1243898" y="428076"/>
                  <a:pt x="1280926" y="407729"/>
                  <a:pt x="1320800" y="406400"/>
                </a:cubicBezTo>
                <a:lnTo>
                  <a:pt x="1756228" y="391885"/>
                </a:lnTo>
                <a:cubicBezTo>
                  <a:pt x="1799771" y="387047"/>
                  <a:pt x="1843897" y="385963"/>
                  <a:pt x="1886857" y="377371"/>
                </a:cubicBezTo>
                <a:cubicBezTo>
                  <a:pt x="1916861" y="371370"/>
                  <a:pt x="1944914" y="358018"/>
                  <a:pt x="1973942" y="348342"/>
                </a:cubicBezTo>
                <a:cubicBezTo>
                  <a:pt x="1988456" y="343504"/>
                  <a:pt x="2002394" y="336343"/>
                  <a:pt x="2017485" y="333828"/>
                </a:cubicBezTo>
                <a:cubicBezTo>
                  <a:pt x="2225402" y="299176"/>
                  <a:pt x="2133390" y="313124"/>
                  <a:pt x="2293257" y="290285"/>
                </a:cubicBezTo>
                <a:cubicBezTo>
                  <a:pt x="2307771" y="280609"/>
                  <a:pt x="2321198" y="269058"/>
                  <a:pt x="2336800" y="261257"/>
                </a:cubicBezTo>
                <a:cubicBezTo>
                  <a:pt x="2350484" y="254415"/>
                  <a:pt x="2365096" y="248013"/>
                  <a:pt x="2380342" y="246742"/>
                </a:cubicBezTo>
                <a:cubicBezTo>
                  <a:pt x="2481706" y="238295"/>
                  <a:pt x="2583542" y="237066"/>
                  <a:pt x="2685142" y="232228"/>
                </a:cubicBezTo>
                <a:lnTo>
                  <a:pt x="2772228" y="203200"/>
                </a:lnTo>
                <a:cubicBezTo>
                  <a:pt x="2786742" y="198362"/>
                  <a:pt x="2800928" y="192396"/>
                  <a:pt x="2815771" y="188685"/>
                </a:cubicBezTo>
                <a:cubicBezTo>
                  <a:pt x="2835123" y="183847"/>
                  <a:pt x="2854721" y="179903"/>
                  <a:pt x="2873828" y="174171"/>
                </a:cubicBezTo>
                <a:cubicBezTo>
                  <a:pt x="2903136" y="165378"/>
                  <a:pt x="2931229" y="152563"/>
                  <a:pt x="2960914" y="145142"/>
                </a:cubicBezTo>
                <a:cubicBezTo>
                  <a:pt x="3033814" y="126917"/>
                  <a:pt x="3000047" y="136936"/>
                  <a:pt x="3062514" y="116114"/>
                </a:cubicBezTo>
                <a:cubicBezTo>
                  <a:pt x="3077028" y="106438"/>
                  <a:pt x="3089663" y="93046"/>
                  <a:pt x="3106057" y="87085"/>
                </a:cubicBezTo>
                <a:cubicBezTo>
                  <a:pt x="3204028" y="51459"/>
                  <a:pt x="3276181" y="53147"/>
                  <a:pt x="3381828" y="43542"/>
                </a:cubicBezTo>
                <a:cubicBezTo>
                  <a:pt x="3396342" y="33866"/>
                  <a:pt x="3409769" y="22315"/>
                  <a:pt x="3425371" y="14514"/>
                </a:cubicBezTo>
                <a:cubicBezTo>
                  <a:pt x="3439055" y="7672"/>
                  <a:pt x="3468914" y="0"/>
                  <a:pt x="3468914" y="0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7" name="Forma livre 36"/>
          <p:cNvSpPr/>
          <p:nvPr/>
        </p:nvSpPr>
        <p:spPr>
          <a:xfrm rot="19769128">
            <a:off x="1916280" y="3483342"/>
            <a:ext cx="871122" cy="555022"/>
          </a:xfrm>
          <a:custGeom>
            <a:avLst/>
            <a:gdLst>
              <a:gd name="connsiteX0" fmla="*/ 63624 w 1257693"/>
              <a:gd name="connsiteY0" fmla="*/ 29029 h 464457"/>
              <a:gd name="connsiteX1" fmla="*/ 63624 w 1257693"/>
              <a:gd name="connsiteY1" fmla="*/ 29029 h 464457"/>
              <a:gd name="connsiteX2" fmla="*/ 281338 w 1257693"/>
              <a:gd name="connsiteY2" fmla="*/ 14515 h 464457"/>
              <a:gd name="connsiteX3" fmla="*/ 324881 w 1257693"/>
              <a:gd name="connsiteY3" fmla="*/ 0 h 464457"/>
              <a:gd name="connsiteX4" fmla="*/ 673224 w 1257693"/>
              <a:gd name="connsiteY4" fmla="*/ 14515 h 464457"/>
              <a:gd name="connsiteX5" fmla="*/ 803852 w 1257693"/>
              <a:gd name="connsiteY5" fmla="*/ 58057 h 464457"/>
              <a:gd name="connsiteX6" fmla="*/ 847395 w 1257693"/>
              <a:gd name="connsiteY6" fmla="*/ 72572 h 464457"/>
              <a:gd name="connsiteX7" fmla="*/ 948995 w 1257693"/>
              <a:gd name="connsiteY7" fmla="*/ 87086 h 464457"/>
              <a:gd name="connsiteX8" fmla="*/ 1036081 w 1257693"/>
              <a:gd name="connsiteY8" fmla="*/ 116115 h 464457"/>
              <a:gd name="connsiteX9" fmla="*/ 1137681 w 1257693"/>
              <a:gd name="connsiteY9" fmla="*/ 159657 h 464457"/>
              <a:gd name="connsiteX10" fmla="*/ 1195738 w 1257693"/>
              <a:gd name="connsiteY10" fmla="*/ 188686 h 464457"/>
              <a:gd name="connsiteX11" fmla="*/ 1239281 w 1257693"/>
              <a:gd name="connsiteY11" fmla="*/ 203200 h 464457"/>
              <a:gd name="connsiteX12" fmla="*/ 1181224 w 1257693"/>
              <a:gd name="connsiteY12" fmla="*/ 391886 h 464457"/>
              <a:gd name="connsiteX13" fmla="*/ 1137681 w 1257693"/>
              <a:gd name="connsiteY13" fmla="*/ 435429 h 464457"/>
              <a:gd name="connsiteX14" fmla="*/ 1021566 w 1257693"/>
              <a:gd name="connsiteY14" fmla="*/ 464457 h 464457"/>
              <a:gd name="connsiteX15" fmla="*/ 513566 w 1257693"/>
              <a:gd name="connsiteY15" fmla="*/ 449943 h 464457"/>
              <a:gd name="connsiteX16" fmla="*/ 295852 w 1257693"/>
              <a:gd name="connsiteY16" fmla="*/ 420915 h 464457"/>
              <a:gd name="connsiteX17" fmla="*/ 179738 w 1257693"/>
              <a:gd name="connsiteY17" fmla="*/ 406400 h 464457"/>
              <a:gd name="connsiteX18" fmla="*/ 92652 w 1257693"/>
              <a:gd name="connsiteY18" fmla="*/ 391886 h 464457"/>
              <a:gd name="connsiteX19" fmla="*/ 63624 w 1257693"/>
              <a:gd name="connsiteY19" fmla="*/ 348343 h 464457"/>
              <a:gd name="connsiteX20" fmla="*/ 49109 w 1257693"/>
              <a:gd name="connsiteY20" fmla="*/ 304800 h 464457"/>
              <a:gd name="connsiteX21" fmla="*/ 5566 w 1257693"/>
              <a:gd name="connsiteY21" fmla="*/ 145143 h 464457"/>
              <a:gd name="connsiteX22" fmla="*/ 20081 w 1257693"/>
              <a:gd name="connsiteY22" fmla="*/ 72572 h 464457"/>
              <a:gd name="connsiteX23" fmla="*/ 63624 w 1257693"/>
              <a:gd name="connsiteY23" fmla="*/ 29029 h 464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57693" h="464457">
                <a:moveTo>
                  <a:pt x="63624" y="29029"/>
                </a:moveTo>
                <a:lnTo>
                  <a:pt x="63624" y="29029"/>
                </a:lnTo>
                <a:cubicBezTo>
                  <a:pt x="136195" y="24191"/>
                  <a:pt x="209050" y="22547"/>
                  <a:pt x="281338" y="14515"/>
                </a:cubicBezTo>
                <a:cubicBezTo>
                  <a:pt x="296544" y="12825"/>
                  <a:pt x="309581" y="0"/>
                  <a:pt x="324881" y="0"/>
                </a:cubicBezTo>
                <a:cubicBezTo>
                  <a:pt x="441096" y="0"/>
                  <a:pt x="557110" y="9677"/>
                  <a:pt x="673224" y="14515"/>
                </a:cubicBezTo>
                <a:lnTo>
                  <a:pt x="803852" y="58057"/>
                </a:lnTo>
                <a:cubicBezTo>
                  <a:pt x="818366" y="62895"/>
                  <a:pt x="832249" y="70408"/>
                  <a:pt x="847395" y="72572"/>
                </a:cubicBezTo>
                <a:lnTo>
                  <a:pt x="948995" y="87086"/>
                </a:lnTo>
                <a:cubicBezTo>
                  <a:pt x="978024" y="96762"/>
                  <a:pt x="1010621" y="99142"/>
                  <a:pt x="1036081" y="116115"/>
                </a:cubicBezTo>
                <a:cubicBezTo>
                  <a:pt x="1096222" y="156208"/>
                  <a:pt x="1062701" y="140912"/>
                  <a:pt x="1137681" y="159657"/>
                </a:cubicBezTo>
                <a:cubicBezTo>
                  <a:pt x="1157033" y="169333"/>
                  <a:pt x="1175851" y="180163"/>
                  <a:pt x="1195738" y="188686"/>
                </a:cubicBezTo>
                <a:cubicBezTo>
                  <a:pt x="1209800" y="194713"/>
                  <a:pt x="1236281" y="188198"/>
                  <a:pt x="1239281" y="203200"/>
                </a:cubicBezTo>
                <a:cubicBezTo>
                  <a:pt x="1257693" y="295260"/>
                  <a:pt x="1231397" y="333351"/>
                  <a:pt x="1181224" y="391886"/>
                </a:cubicBezTo>
                <a:cubicBezTo>
                  <a:pt x="1167866" y="407471"/>
                  <a:pt x="1154760" y="424043"/>
                  <a:pt x="1137681" y="435429"/>
                </a:cubicBezTo>
                <a:cubicBezTo>
                  <a:pt x="1118554" y="448180"/>
                  <a:pt x="1032033" y="462364"/>
                  <a:pt x="1021566" y="464457"/>
                </a:cubicBezTo>
                <a:lnTo>
                  <a:pt x="513566" y="449943"/>
                </a:lnTo>
                <a:cubicBezTo>
                  <a:pt x="204024" y="436485"/>
                  <a:pt x="454287" y="447321"/>
                  <a:pt x="295852" y="420915"/>
                </a:cubicBezTo>
                <a:cubicBezTo>
                  <a:pt x="257377" y="414502"/>
                  <a:pt x="218352" y="411916"/>
                  <a:pt x="179738" y="406400"/>
                </a:cubicBezTo>
                <a:cubicBezTo>
                  <a:pt x="150605" y="402238"/>
                  <a:pt x="121681" y="396724"/>
                  <a:pt x="92652" y="391886"/>
                </a:cubicBezTo>
                <a:cubicBezTo>
                  <a:pt x="82976" y="377372"/>
                  <a:pt x="71425" y="363945"/>
                  <a:pt x="63624" y="348343"/>
                </a:cubicBezTo>
                <a:cubicBezTo>
                  <a:pt x="56782" y="334659"/>
                  <a:pt x="53135" y="319560"/>
                  <a:pt x="49109" y="304800"/>
                </a:cubicBezTo>
                <a:cubicBezTo>
                  <a:pt x="0" y="124734"/>
                  <a:pt x="38976" y="245367"/>
                  <a:pt x="5566" y="145143"/>
                </a:cubicBezTo>
                <a:cubicBezTo>
                  <a:pt x="10404" y="120953"/>
                  <a:pt x="6397" y="93098"/>
                  <a:pt x="20081" y="72572"/>
                </a:cubicBezTo>
                <a:cubicBezTo>
                  <a:pt x="28568" y="59842"/>
                  <a:pt x="56367" y="36286"/>
                  <a:pt x="63624" y="29029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Seta para baixo 30"/>
          <p:cNvSpPr/>
          <p:nvPr/>
        </p:nvSpPr>
        <p:spPr>
          <a:xfrm rot="1200000">
            <a:off x="2191121" y="3606662"/>
            <a:ext cx="288032" cy="3600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0" name="Conector de seta reta 39"/>
          <p:cNvCxnSpPr/>
          <p:nvPr/>
        </p:nvCxnSpPr>
        <p:spPr>
          <a:xfrm rot="1200000" flipH="1">
            <a:off x="559339" y="315124"/>
            <a:ext cx="0" cy="18000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Seta para baixo 40"/>
          <p:cNvSpPr/>
          <p:nvPr/>
        </p:nvSpPr>
        <p:spPr>
          <a:xfrm rot="1200000">
            <a:off x="691029" y="381061"/>
            <a:ext cx="180000" cy="4680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Elipse 41"/>
          <p:cNvSpPr/>
          <p:nvPr/>
        </p:nvSpPr>
        <p:spPr>
          <a:xfrm>
            <a:off x="837109" y="331515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3" name="Conector de seta reta 42"/>
          <p:cNvCxnSpPr/>
          <p:nvPr/>
        </p:nvCxnSpPr>
        <p:spPr>
          <a:xfrm>
            <a:off x="3341394" y="657433"/>
            <a:ext cx="433778" cy="971367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Seta para baixo 43"/>
          <p:cNvSpPr/>
          <p:nvPr/>
        </p:nvSpPr>
        <p:spPr>
          <a:xfrm rot="-1440000">
            <a:off x="3365750" y="669093"/>
            <a:ext cx="180000" cy="468000"/>
          </a:xfrm>
          <a:prstGeom prst="downArrow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Elipse 44"/>
          <p:cNvSpPr/>
          <p:nvPr/>
        </p:nvSpPr>
        <p:spPr>
          <a:xfrm>
            <a:off x="3311346" y="619547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ixaDeTexto 37"/>
              <p:cNvSpPr txBox="1"/>
              <p:nvPr/>
            </p:nvSpPr>
            <p:spPr>
              <a:xfrm>
                <a:off x="3131840" y="149149"/>
                <a:ext cx="1549591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b="1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latin typeface="Cambria Math"/>
                                </a:rPr>
                                <m:t>𝐁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38" name="CaixaDeTexto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149149"/>
                <a:ext cx="1549591" cy="471539"/>
              </a:xfrm>
              <a:prstGeom prst="rect">
                <a:avLst/>
              </a:prstGeom>
              <a:blipFill rotWithShape="1">
                <a:blip r:embed="rId3"/>
                <a:stretch>
                  <a:fillRect t="-5128" r="-22835" b="-128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tângulo 1"/>
          <p:cNvSpPr/>
          <p:nvPr/>
        </p:nvSpPr>
        <p:spPr>
          <a:xfrm>
            <a:off x="-69623" y="3284984"/>
            <a:ext cx="4703429" cy="1065017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Elipse 28"/>
          <p:cNvSpPr/>
          <p:nvPr/>
        </p:nvSpPr>
        <p:spPr>
          <a:xfrm rot="1200000">
            <a:off x="2339752" y="2794934"/>
            <a:ext cx="720080" cy="216024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Elipse 29"/>
          <p:cNvSpPr/>
          <p:nvPr/>
        </p:nvSpPr>
        <p:spPr>
          <a:xfrm rot="1200000">
            <a:off x="1664836" y="2550898"/>
            <a:ext cx="720080" cy="216024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2" name="Grupo 11"/>
          <p:cNvGrpSpPr/>
          <p:nvPr/>
        </p:nvGrpSpPr>
        <p:grpSpPr>
          <a:xfrm>
            <a:off x="3131840" y="3429000"/>
            <a:ext cx="1804175" cy="1512168"/>
            <a:chOff x="3131840" y="3429000"/>
            <a:chExt cx="1804175" cy="1512168"/>
          </a:xfrm>
        </p:grpSpPr>
        <p:cxnSp>
          <p:nvCxnSpPr>
            <p:cNvPr id="13" name="Conector de seta reta 12"/>
            <p:cNvCxnSpPr/>
            <p:nvPr/>
          </p:nvCxnSpPr>
          <p:spPr>
            <a:xfrm>
              <a:off x="4355976" y="3690300"/>
              <a:ext cx="0" cy="11788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de seta reta 13"/>
            <p:cNvCxnSpPr/>
            <p:nvPr/>
          </p:nvCxnSpPr>
          <p:spPr>
            <a:xfrm rot="5400000">
              <a:off x="3775172" y="3118976"/>
              <a:ext cx="0" cy="11788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CaixaDeTexto 14"/>
                <p:cNvSpPr txBox="1"/>
                <p:nvPr/>
              </p:nvSpPr>
              <p:spPr>
                <a:xfrm>
                  <a:off x="4380092" y="4479503"/>
                  <a:ext cx="40793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𝑧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15" name="CaixaDeTexto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0092" y="4479503"/>
                  <a:ext cx="407932" cy="461665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CaixaDeTexto 15"/>
                <p:cNvSpPr txBox="1"/>
                <p:nvPr/>
              </p:nvSpPr>
              <p:spPr>
                <a:xfrm>
                  <a:off x="3131840" y="3687415"/>
                  <a:ext cx="42639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𝑥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16" name="CaixaDeTexto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31840" y="3687415"/>
                  <a:ext cx="426399" cy="461665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Fluxograma: Somador 16"/>
            <p:cNvSpPr/>
            <p:nvPr/>
          </p:nvSpPr>
          <p:spPr>
            <a:xfrm>
              <a:off x="4249012" y="3596455"/>
              <a:ext cx="213199" cy="216024"/>
            </a:xfrm>
            <a:prstGeom prst="flowChartSummingJuncti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CaixaDeTexto 17"/>
                <p:cNvSpPr txBox="1"/>
                <p:nvPr/>
              </p:nvSpPr>
              <p:spPr>
                <a:xfrm>
                  <a:off x="4505641" y="3429000"/>
                  <a:ext cx="43037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𝑦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18" name="CaixaDeTexto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05641" y="3429000"/>
                  <a:ext cx="430374" cy="461665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b="-9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1" name="Conector reto 20"/>
          <p:cNvCxnSpPr/>
          <p:nvPr/>
        </p:nvCxnSpPr>
        <p:spPr>
          <a:xfrm>
            <a:off x="-19050" y="4221088"/>
            <a:ext cx="457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/>
          <p:cNvCxnSpPr/>
          <p:nvPr/>
        </p:nvCxnSpPr>
        <p:spPr>
          <a:xfrm>
            <a:off x="-21998" y="3414486"/>
            <a:ext cx="457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Seta para baixo 45"/>
          <p:cNvSpPr/>
          <p:nvPr/>
        </p:nvSpPr>
        <p:spPr>
          <a:xfrm rot="1200000">
            <a:off x="1446599" y="3377854"/>
            <a:ext cx="180000" cy="4680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Seta para baixo 46"/>
          <p:cNvSpPr/>
          <p:nvPr/>
        </p:nvSpPr>
        <p:spPr>
          <a:xfrm rot="1200000">
            <a:off x="2157154" y="3376378"/>
            <a:ext cx="180000" cy="4680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Seta para baixo 47"/>
          <p:cNvSpPr/>
          <p:nvPr/>
        </p:nvSpPr>
        <p:spPr>
          <a:xfrm rot="1200000">
            <a:off x="2939717" y="3387379"/>
            <a:ext cx="180000" cy="4680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Seta para baixo 33"/>
          <p:cNvSpPr/>
          <p:nvPr/>
        </p:nvSpPr>
        <p:spPr>
          <a:xfrm rot="1260000" flipH="1" flipV="1">
            <a:off x="1725106" y="2944330"/>
            <a:ext cx="180000" cy="468000"/>
          </a:xfrm>
          <a:prstGeom prst="downArrow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Seta para baixo 34"/>
          <p:cNvSpPr/>
          <p:nvPr/>
        </p:nvSpPr>
        <p:spPr>
          <a:xfrm rot="12000000" flipH="1" flipV="1">
            <a:off x="2313775" y="3383187"/>
            <a:ext cx="180000" cy="468000"/>
          </a:xfrm>
          <a:prstGeom prst="downArrow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Seta para baixo 35"/>
          <p:cNvSpPr/>
          <p:nvPr/>
        </p:nvSpPr>
        <p:spPr>
          <a:xfrm rot="240000" flipH="1" flipV="1">
            <a:off x="3136691" y="2941614"/>
            <a:ext cx="180000" cy="468000"/>
          </a:xfrm>
          <a:prstGeom prst="downArrow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ixaDeTexto 48"/>
              <p:cNvSpPr txBox="1"/>
              <p:nvPr/>
            </p:nvSpPr>
            <p:spPr>
              <a:xfrm>
                <a:off x="1619672" y="1815207"/>
                <a:ext cx="18470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𝐓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b="1" dirty="0"/>
              </a:p>
            </p:txBody>
          </p:sp>
        </mc:Choice>
        <mc:Fallback xmlns="">
          <p:sp>
            <p:nvSpPr>
              <p:cNvPr id="49" name="CaixaDeTexto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1815207"/>
                <a:ext cx="1847044" cy="461665"/>
              </a:xfrm>
              <a:prstGeom prst="rect">
                <a:avLst/>
              </a:prstGeom>
              <a:blipFill rotWithShape="1">
                <a:blip r:embed="rId7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aixaDeTexto 3"/>
          <p:cNvSpPr txBox="1"/>
          <p:nvPr/>
        </p:nvSpPr>
        <p:spPr>
          <a:xfrm>
            <a:off x="1975451" y="2190775"/>
            <a:ext cx="1099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total</a:t>
            </a:r>
            <a:endParaRPr lang="pt-BR" sz="1400" dirty="0"/>
          </a:p>
        </p:txBody>
      </p:sp>
      <p:sp>
        <p:nvSpPr>
          <p:cNvPr id="52" name="CaixaDeTexto 51"/>
          <p:cNvSpPr txBox="1"/>
          <p:nvPr/>
        </p:nvSpPr>
        <p:spPr>
          <a:xfrm>
            <a:off x="659963" y="812816"/>
            <a:ext cx="1463765" cy="268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principal</a:t>
            </a:r>
            <a:endParaRPr lang="pt-BR" sz="1400" dirty="0"/>
          </a:p>
        </p:txBody>
      </p:sp>
      <p:sp>
        <p:nvSpPr>
          <p:cNvPr id="53" name="CaixaDeTexto 52"/>
          <p:cNvSpPr txBox="1"/>
          <p:nvPr/>
        </p:nvSpPr>
        <p:spPr>
          <a:xfrm>
            <a:off x="3053358" y="-26897"/>
            <a:ext cx="14637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</a:t>
            </a:r>
            <a:r>
              <a:rPr lang="pt-BR" sz="1400" dirty="0" err="1" smtClean="0"/>
              <a:t>crustal</a:t>
            </a:r>
            <a:endParaRPr lang="pt-BR" sz="1400" dirty="0"/>
          </a:p>
        </p:txBody>
      </p:sp>
      <p:cxnSp>
        <p:nvCxnSpPr>
          <p:cNvPr id="7" name="Conector reto 6"/>
          <p:cNvCxnSpPr/>
          <p:nvPr/>
        </p:nvCxnSpPr>
        <p:spPr>
          <a:xfrm>
            <a:off x="6156176" y="692696"/>
            <a:ext cx="0" cy="5904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to 49"/>
          <p:cNvCxnSpPr/>
          <p:nvPr/>
        </p:nvCxnSpPr>
        <p:spPr>
          <a:xfrm>
            <a:off x="7020272" y="682824"/>
            <a:ext cx="0" cy="5904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to 50"/>
          <p:cNvCxnSpPr/>
          <p:nvPr/>
        </p:nvCxnSpPr>
        <p:spPr>
          <a:xfrm>
            <a:off x="7884368" y="692696"/>
            <a:ext cx="0" cy="5940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CaixaDeTexto 54"/>
              <p:cNvSpPr txBox="1"/>
              <p:nvPr/>
            </p:nvSpPr>
            <p:spPr>
              <a:xfrm>
                <a:off x="124443" y="5415607"/>
                <a:ext cx="21433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∆</m:t>
                          </m:r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5" name="CaixaDeTexto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443" y="5415607"/>
                <a:ext cx="2143301" cy="461665"/>
              </a:xfrm>
              <a:prstGeom prst="rect">
                <a:avLst/>
              </a:prstGeom>
              <a:blipFill rotWithShape="1">
                <a:blip r:embed="rId8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Forma livre 55"/>
          <p:cNvSpPr/>
          <p:nvPr/>
        </p:nvSpPr>
        <p:spPr>
          <a:xfrm>
            <a:off x="5254171" y="1085820"/>
            <a:ext cx="3352800" cy="1076368"/>
          </a:xfrm>
          <a:custGeom>
            <a:avLst/>
            <a:gdLst>
              <a:gd name="connsiteX0" fmla="*/ 0 w 3352800"/>
              <a:gd name="connsiteY0" fmla="*/ 786083 h 1076368"/>
              <a:gd name="connsiteX1" fmla="*/ 493486 w 3352800"/>
              <a:gd name="connsiteY1" fmla="*/ 786083 h 1076368"/>
              <a:gd name="connsiteX2" fmla="*/ 580572 w 3352800"/>
              <a:gd name="connsiteY2" fmla="*/ 815111 h 1076368"/>
              <a:gd name="connsiteX3" fmla="*/ 653143 w 3352800"/>
              <a:gd name="connsiteY3" fmla="*/ 873168 h 1076368"/>
              <a:gd name="connsiteX4" fmla="*/ 725715 w 3352800"/>
              <a:gd name="connsiteY4" fmla="*/ 931225 h 1076368"/>
              <a:gd name="connsiteX5" fmla="*/ 856343 w 3352800"/>
              <a:gd name="connsiteY5" fmla="*/ 1018311 h 1076368"/>
              <a:gd name="connsiteX6" fmla="*/ 899886 w 3352800"/>
              <a:gd name="connsiteY6" fmla="*/ 1047340 h 1076368"/>
              <a:gd name="connsiteX7" fmla="*/ 943429 w 3352800"/>
              <a:gd name="connsiteY7" fmla="*/ 1076368 h 1076368"/>
              <a:gd name="connsiteX8" fmla="*/ 1146629 w 3352800"/>
              <a:gd name="connsiteY8" fmla="*/ 1061854 h 1076368"/>
              <a:gd name="connsiteX9" fmla="*/ 1190172 w 3352800"/>
              <a:gd name="connsiteY9" fmla="*/ 1032825 h 1076368"/>
              <a:gd name="connsiteX10" fmla="*/ 1233715 w 3352800"/>
              <a:gd name="connsiteY10" fmla="*/ 1018311 h 1076368"/>
              <a:gd name="connsiteX11" fmla="*/ 1320800 w 3352800"/>
              <a:gd name="connsiteY11" fmla="*/ 887683 h 1076368"/>
              <a:gd name="connsiteX12" fmla="*/ 1349829 w 3352800"/>
              <a:gd name="connsiteY12" fmla="*/ 844140 h 1076368"/>
              <a:gd name="connsiteX13" fmla="*/ 1378858 w 3352800"/>
              <a:gd name="connsiteY13" fmla="*/ 800597 h 1076368"/>
              <a:gd name="connsiteX14" fmla="*/ 1407886 w 3352800"/>
              <a:gd name="connsiteY14" fmla="*/ 713511 h 1076368"/>
              <a:gd name="connsiteX15" fmla="*/ 1494972 w 3352800"/>
              <a:gd name="connsiteY15" fmla="*/ 582883 h 1076368"/>
              <a:gd name="connsiteX16" fmla="*/ 1524000 w 3352800"/>
              <a:gd name="connsiteY16" fmla="*/ 539340 h 1076368"/>
              <a:gd name="connsiteX17" fmla="*/ 1567543 w 3352800"/>
              <a:gd name="connsiteY17" fmla="*/ 408711 h 1076368"/>
              <a:gd name="connsiteX18" fmla="*/ 1582058 w 3352800"/>
              <a:gd name="connsiteY18" fmla="*/ 365168 h 1076368"/>
              <a:gd name="connsiteX19" fmla="*/ 1611086 w 3352800"/>
              <a:gd name="connsiteY19" fmla="*/ 321625 h 1076368"/>
              <a:gd name="connsiteX20" fmla="*/ 1683658 w 3352800"/>
              <a:gd name="connsiteY20" fmla="*/ 190997 h 1076368"/>
              <a:gd name="connsiteX21" fmla="*/ 1741715 w 3352800"/>
              <a:gd name="connsiteY21" fmla="*/ 60368 h 1076368"/>
              <a:gd name="connsiteX22" fmla="*/ 1785258 w 3352800"/>
              <a:gd name="connsiteY22" fmla="*/ 16825 h 1076368"/>
              <a:gd name="connsiteX23" fmla="*/ 1828800 w 3352800"/>
              <a:gd name="connsiteY23" fmla="*/ 2311 h 1076368"/>
              <a:gd name="connsiteX24" fmla="*/ 2061029 w 3352800"/>
              <a:gd name="connsiteY24" fmla="*/ 16825 h 1076368"/>
              <a:gd name="connsiteX25" fmla="*/ 2090058 w 3352800"/>
              <a:gd name="connsiteY25" fmla="*/ 60368 h 1076368"/>
              <a:gd name="connsiteX26" fmla="*/ 2119086 w 3352800"/>
              <a:gd name="connsiteY26" fmla="*/ 147454 h 1076368"/>
              <a:gd name="connsiteX27" fmla="*/ 2162629 w 3352800"/>
              <a:gd name="connsiteY27" fmla="*/ 161968 h 1076368"/>
              <a:gd name="connsiteX28" fmla="*/ 2206172 w 3352800"/>
              <a:gd name="connsiteY28" fmla="*/ 249054 h 1076368"/>
              <a:gd name="connsiteX29" fmla="*/ 2249715 w 3352800"/>
              <a:gd name="connsiteY29" fmla="*/ 394197 h 1076368"/>
              <a:gd name="connsiteX30" fmla="*/ 2278743 w 3352800"/>
              <a:gd name="connsiteY30" fmla="*/ 481283 h 1076368"/>
              <a:gd name="connsiteX31" fmla="*/ 2293258 w 3352800"/>
              <a:gd name="connsiteY31" fmla="*/ 524825 h 1076368"/>
              <a:gd name="connsiteX32" fmla="*/ 2307772 w 3352800"/>
              <a:gd name="connsiteY32" fmla="*/ 568368 h 1076368"/>
              <a:gd name="connsiteX33" fmla="*/ 2336800 w 3352800"/>
              <a:gd name="connsiteY33" fmla="*/ 611911 h 1076368"/>
              <a:gd name="connsiteX34" fmla="*/ 2365829 w 3352800"/>
              <a:gd name="connsiteY34" fmla="*/ 698997 h 1076368"/>
              <a:gd name="connsiteX35" fmla="*/ 2409372 w 3352800"/>
              <a:gd name="connsiteY35" fmla="*/ 786083 h 1076368"/>
              <a:gd name="connsiteX36" fmla="*/ 2496458 w 3352800"/>
              <a:gd name="connsiteY36" fmla="*/ 844140 h 1076368"/>
              <a:gd name="connsiteX37" fmla="*/ 2540000 w 3352800"/>
              <a:gd name="connsiteY37" fmla="*/ 887683 h 1076368"/>
              <a:gd name="connsiteX38" fmla="*/ 2757715 w 3352800"/>
              <a:gd name="connsiteY38" fmla="*/ 873168 h 1076368"/>
              <a:gd name="connsiteX39" fmla="*/ 2844800 w 3352800"/>
              <a:gd name="connsiteY39" fmla="*/ 844140 h 1076368"/>
              <a:gd name="connsiteX40" fmla="*/ 2931886 w 3352800"/>
              <a:gd name="connsiteY40" fmla="*/ 829625 h 1076368"/>
              <a:gd name="connsiteX41" fmla="*/ 3033486 w 3352800"/>
              <a:gd name="connsiteY41" fmla="*/ 800597 h 1076368"/>
              <a:gd name="connsiteX42" fmla="*/ 3352800 w 3352800"/>
              <a:gd name="connsiteY42" fmla="*/ 815111 h 1076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3352800" h="1076368">
                <a:moveTo>
                  <a:pt x="0" y="786083"/>
                </a:moveTo>
                <a:cubicBezTo>
                  <a:pt x="205308" y="756752"/>
                  <a:pt x="165597" y="756275"/>
                  <a:pt x="493486" y="786083"/>
                </a:cubicBezTo>
                <a:cubicBezTo>
                  <a:pt x="523959" y="788853"/>
                  <a:pt x="580572" y="815111"/>
                  <a:pt x="580572" y="815111"/>
                </a:cubicBezTo>
                <a:cubicBezTo>
                  <a:pt x="663760" y="939896"/>
                  <a:pt x="552992" y="793048"/>
                  <a:pt x="653143" y="873168"/>
                </a:cubicBezTo>
                <a:cubicBezTo>
                  <a:pt x="746931" y="948198"/>
                  <a:pt x="616269" y="894744"/>
                  <a:pt x="725715" y="931225"/>
                </a:cubicBezTo>
                <a:lnTo>
                  <a:pt x="856343" y="1018311"/>
                </a:lnTo>
                <a:lnTo>
                  <a:pt x="899886" y="1047340"/>
                </a:lnTo>
                <a:lnTo>
                  <a:pt x="943429" y="1076368"/>
                </a:lnTo>
                <a:cubicBezTo>
                  <a:pt x="1011162" y="1071530"/>
                  <a:pt x="1079756" y="1073655"/>
                  <a:pt x="1146629" y="1061854"/>
                </a:cubicBezTo>
                <a:cubicBezTo>
                  <a:pt x="1163808" y="1058822"/>
                  <a:pt x="1174570" y="1040626"/>
                  <a:pt x="1190172" y="1032825"/>
                </a:cubicBezTo>
                <a:cubicBezTo>
                  <a:pt x="1203856" y="1025983"/>
                  <a:pt x="1219201" y="1023149"/>
                  <a:pt x="1233715" y="1018311"/>
                </a:cubicBezTo>
                <a:lnTo>
                  <a:pt x="1320800" y="887683"/>
                </a:lnTo>
                <a:lnTo>
                  <a:pt x="1349829" y="844140"/>
                </a:lnTo>
                <a:lnTo>
                  <a:pt x="1378858" y="800597"/>
                </a:lnTo>
                <a:cubicBezTo>
                  <a:pt x="1388534" y="771568"/>
                  <a:pt x="1390913" y="738971"/>
                  <a:pt x="1407886" y="713511"/>
                </a:cubicBezTo>
                <a:lnTo>
                  <a:pt x="1494972" y="582883"/>
                </a:lnTo>
                <a:cubicBezTo>
                  <a:pt x="1504648" y="568369"/>
                  <a:pt x="1518484" y="555889"/>
                  <a:pt x="1524000" y="539340"/>
                </a:cubicBezTo>
                <a:lnTo>
                  <a:pt x="1567543" y="408711"/>
                </a:lnTo>
                <a:cubicBezTo>
                  <a:pt x="1572381" y="394197"/>
                  <a:pt x="1573571" y="377898"/>
                  <a:pt x="1582058" y="365168"/>
                </a:cubicBezTo>
                <a:cubicBezTo>
                  <a:pt x="1591734" y="350654"/>
                  <a:pt x="1604001" y="337565"/>
                  <a:pt x="1611086" y="321625"/>
                </a:cubicBezTo>
                <a:cubicBezTo>
                  <a:pt x="1667916" y="193757"/>
                  <a:pt x="1604183" y="270472"/>
                  <a:pt x="1683658" y="190997"/>
                </a:cubicBezTo>
                <a:cubicBezTo>
                  <a:pt x="1704754" y="127706"/>
                  <a:pt x="1703379" y="106371"/>
                  <a:pt x="1741715" y="60368"/>
                </a:cubicBezTo>
                <a:cubicBezTo>
                  <a:pt x="1754856" y="44599"/>
                  <a:pt x="1768179" y="28211"/>
                  <a:pt x="1785258" y="16825"/>
                </a:cubicBezTo>
                <a:cubicBezTo>
                  <a:pt x="1797988" y="8339"/>
                  <a:pt x="1814286" y="7149"/>
                  <a:pt x="1828800" y="2311"/>
                </a:cubicBezTo>
                <a:cubicBezTo>
                  <a:pt x="1906210" y="7149"/>
                  <a:pt x="1985315" y="0"/>
                  <a:pt x="2061029" y="16825"/>
                </a:cubicBezTo>
                <a:cubicBezTo>
                  <a:pt x="2078058" y="20609"/>
                  <a:pt x="2082973" y="44427"/>
                  <a:pt x="2090058" y="60368"/>
                </a:cubicBezTo>
                <a:cubicBezTo>
                  <a:pt x="2102485" y="88330"/>
                  <a:pt x="2090057" y="137778"/>
                  <a:pt x="2119086" y="147454"/>
                </a:cubicBezTo>
                <a:lnTo>
                  <a:pt x="2162629" y="161968"/>
                </a:lnTo>
                <a:cubicBezTo>
                  <a:pt x="2215561" y="320768"/>
                  <a:pt x="2131142" y="80235"/>
                  <a:pt x="2206172" y="249054"/>
                </a:cubicBezTo>
                <a:cubicBezTo>
                  <a:pt x="2237744" y="320091"/>
                  <a:pt x="2230232" y="329255"/>
                  <a:pt x="2249715" y="394197"/>
                </a:cubicBezTo>
                <a:cubicBezTo>
                  <a:pt x="2258508" y="423505"/>
                  <a:pt x="2269067" y="452254"/>
                  <a:pt x="2278743" y="481283"/>
                </a:cubicBezTo>
                <a:lnTo>
                  <a:pt x="2293258" y="524825"/>
                </a:lnTo>
                <a:cubicBezTo>
                  <a:pt x="2298096" y="539339"/>
                  <a:pt x="2299286" y="555638"/>
                  <a:pt x="2307772" y="568368"/>
                </a:cubicBezTo>
                <a:cubicBezTo>
                  <a:pt x="2317448" y="582882"/>
                  <a:pt x="2329715" y="595971"/>
                  <a:pt x="2336800" y="611911"/>
                </a:cubicBezTo>
                <a:cubicBezTo>
                  <a:pt x="2349227" y="639873"/>
                  <a:pt x="2356153" y="669968"/>
                  <a:pt x="2365829" y="698997"/>
                </a:cubicBezTo>
                <a:cubicBezTo>
                  <a:pt x="2376183" y="730058"/>
                  <a:pt x="2382889" y="762911"/>
                  <a:pt x="2409372" y="786083"/>
                </a:cubicBezTo>
                <a:cubicBezTo>
                  <a:pt x="2435628" y="809057"/>
                  <a:pt x="2471789" y="819470"/>
                  <a:pt x="2496458" y="844140"/>
                </a:cubicBezTo>
                <a:lnTo>
                  <a:pt x="2540000" y="887683"/>
                </a:lnTo>
                <a:cubicBezTo>
                  <a:pt x="2612572" y="882845"/>
                  <a:pt x="2685713" y="883454"/>
                  <a:pt x="2757715" y="873168"/>
                </a:cubicBezTo>
                <a:cubicBezTo>
                  <a:pt x="2788006" y="868841"/>
                  <a:pt x="2814618" y="849171"/>
                  <a:pt x="2844800" y="844140"/>
                </a:cubicBezTo>
                <a:cubicBezTo>
                  <a:pt x="2873829" y="839302"/>
                  <a:pt x="2903028" y="835397"/>
                  <a:pt x="2931886" y="829625"/>
                </a:cubicBezTo>
                <a:cubicBezTo>
                  <a:pt x="2977450" y="820512"/>
                  <a:pt x="2991984" y="814431"/>
                  <a:pt x="3033486" y="800597"/>
                </a:cubicBezTo>
                <a:cubicBezTo>
                  <a:pt x="3246143" y="819929"/>
                  <a:pt x="3139705" y="815111"/>
                  <a:pt x="3352800" y="815111"/>
                </a:cubicBezTo>
              </a:path>
            </a:pathLst>
          </a:cu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aixaDeTexto 59"/>
              <p:cNvSpPr txBox="1"/>
              <p:nvPr/>
            </p:nvSpPr>
            <p:spPr>
              <a:xfrm>
                <a:off x="4788024" y="1599183"/>
                <a:ext cx="45320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𝐹</m:t>
                      </m:r>
                    </m:oMath>
                  </m:oMathPara>
                </a14:m>
                <a:endParaRPr lang="pt-BR" sz="12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0" name="CaixaDeTexto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024" y="1599183"/>
                <a:ext cx="453201" cy="461665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ixaDeTexto 58"/>
              <p:cNvSpPr txBox="1"/>
              <p:nvPr/>
            </p:nvSpPr>
            <p:spPr>
              <a:xfrm>
                <a:off x="6372200" y="1268760"/>
                <a:ext cx="45320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𝑇</m:t>
                      </m:r>
                    </m:oMath>
                  </m:oMathPara>
                </a14:m>
                <a:endParaRPr lang="pt-BR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CaixaDe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2200" y="1268760"/>
                <a:ext cx="453201" cy="461665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CaixaDeTexto 60"/>
          <p:cNvSpPr txBox="1"/>
          <p:nvPr/>
        </p:nvSpPr>
        <p:spPr>
          <a:xfrm>
            <a:off x="6940780" y="1196752"/>
            <a:ext cx="468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 smtClean="0"/>
              <a:t>+</a:t>
            </a:r>
            <a:endParaRPr lang="pt-BR" sz="4000" dirty="0"/>
          </a:p>
        </p:txBody>
      </p:sp>
      <p:sp>
        <p:nvSpPr>
          <p:cNvPr id="62" name="CaixaDeTexto 61"/>
          <p:cNvSpPr txBox="1"/>
          <p:nvPr/>
        </p:nvSpPr>
        <p:spPr>
          <a:xfrm>
            <a:off x="6055702" y="1626480"/>
            <a:ext cx="468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 smtClean="0"/>
              <a:t>-</a:t>
            </a:r>
            <a:endParaRPr lang="pt-BR" sz="4000" dirty="0"/>
          </a:p>
        </p:txBody>
      </p:sp>
      <p:sp>
        <p:nvSpPr>
          <p:cNvPr id="54" name="CaixaDeTexto 53"/>
          <p:cNvSpPr txBox="1"/>
          <p:nvPr/>
        </p:nvSpPr>
        <p:spPr>
          <a:xfrm>
            <a:off x="124544" y="5869959"/>
            <a:ext cx="2143099" cy="295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Anomalia de campo total</a:t>
            </a:r>
            <a:endParaRPr lang="pt-BR" sz="1400" dirty="0"/>
          </a:p>
        </p:txBody>
      </p:sp>
      <p:sp>
        <p:nvSpPr>
          <p:cNvPr id="6" name="CaixaDeTexto 5"/>
          <p:cNvSpPr txBox="1"/>
          <p:nvPr/>
        </p:nvSpPr>
        <p:spPr>
          <a:xfrm>
            <a:off x="2462066" y="5120024"/>
            <a:ext cx="21987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Diferença entre a amplitude do campo total e a amplitude do campo principal no mesmo ponto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CaixaDeTexto 56"/>
              <p:cNvSpPr txBox="1"/>
              <p:nvPr/>
            </p:nvSpPr>
            <p:spPr>
              <a:xfrm>
                <a:off x="1518745" y="172682"/>
                <a:ext cx="12389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i="1" smtClean="0">
                          <a:latin typeface="Cambria Math"/>
                          <a:ea typeface="Cambria Math"/>
                        </a:rPr>
                        <m:t>≫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57" name="CaixaDeTexto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8745" y="172682"/>
                <a:ext cx="1238994" cy="461665"/>
              </a:xfrm>
              <a:prstGeom prst="rect">
                <a:avLst/>
              </a:prstGeom>
              <a:blipFill rotWithShape="1">
                <a:blip r:embed="rId7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0462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21" t="13054" r="35526" b="10876"/>
          <a:stretch/>
        </p:blipFill>
        <p:spPr bwMode="auto">
          <a:xfrm>
            <a:off x="251520" y="962264"/>
            <a:ext cx="4104000" cy="4554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tângulo 4"/>
          <p:cNvSpPr/>
          <p:nvPr/>
        </p:nvSpPr>
        <p:spPr>
          <a:xfrm>
            <a:off x="92472" y="5589240"/>
            <a:ext cx="26011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 smtClean="0"/>
              <a:t>Modificado</a:t>
            </a:r>
            <a:r>
              <a:rPr lang="en-US" sz="1400" dirty="0" smtClean="0"/>
              <a:t> de </a:t>
            </a:r>
            <a:r>
              <a:rPr lang="en-US" sz="1400" dirty="0" err="1" smtClean="0"/>
              <a:t>Hulot</a:t>
            </a:r>
            <a:r>
              <a:rPr lang="en-US" sz="1400" dirty="0" smtClean="0"/>
              <a:t> et al. (2015)</a:t>
            </a:r>
            <a:endParaRPr lang="pt-BR" sz="1400" dirty="0"/>
          </a:p>
        </p:txBody>
      </p:sp>
      <p:sp>
        <p:nvSpPr>
          <p:cNvPr id="13" name="Forma livre 12"/>
          <p:cNvSpPr/>
          <p:nvPr/>
        </p:nvSpPr>
        <p:spPr>
          <a:xfrm>
            <a:off x="245660" y="955343"/>
            <a:ext cx="4121624" cy="2750024"/>
          </a:xfrm>
          <a:custGeom>
            <a:avLst/>
            <a:gdLst>
              <a:gd name="connsiteX0" fmla="*/ 0 w 4121624"/>
              <a:gd name="connsiteY0" fmla="*/ 2743200 h 2750024"/>
              <a:gd name="connsiteX1" fmla="*/ 259307 w 4121624"/>
              <a:gd name="connsiteY1" fmla="*/ 2518012 h 2750024"/>
              <a:gd name="connsiteX2" fmla="*/ 511791 w 4121624"/>
              <a:gd name="connsiteY2" fmla="*/ 2354239 h 2750024"/>
              <a:gd name="connsiteX3" fmla="*/ 832513 w 4121624"/>
              <a:gd name="connsiteY3" fmla="*/ 2204114 h 2750024"/>
              <a:gd name="connsiteX4" fmla="*/ 1139588 w 4121624"/>
              <a:gd name="connsiteY4" fmla="*/ 2101756 h 2750024"/>
              <a:gd name="connsiteX5" fmla="*/ 1583140 w 4121624"/>
              <a:gd name="connsiteY5" fmla="*/ 2013045 h 2750024"/>
              <a:gd name="connsiteX6" fmla="*/ 1958453 w 4121624"/>
              <a:gd name="connsiteY6" fmla="*/ 1972102 h 2750024"/>
              <a:gd name="connsiteX7" fmla="*/ 2272352 w 4121624"/>
              <a:gd name="connsiteY7" fmla="*/ 1978926 h 2750024"/>
              <a:gd name="connsiteX8" fmla="*/ 2770495 w 4121624"/>
              <a:gd name="connsiteY8" fmla="*/ 2060812 h 2750024"/>
              <a:gd name="connsiteX9" fmla="*/ 3111689 w 4121624"/>
              <a:gd name="connsiteY9" fmla="*/ 2163170 h 2750024"/>
              <a:gd name="connsiteX10" fmla="*/ 3459707 w 4121624"/>
              <a:gd name="connsiteY10" fmla="*/ 2313296 h 2750024"/>
              <a:gd name="connsiteX11" fmla="*/ 3794077 w 4121624"/>
              <a:gd name="connsiteY11" fmla="*/ 2545308 h 2750024"/>
              <a:gd name="connsiteX12" fmla="*/ 3985146 w 4121624"/>
              <a:gd name="connsiteY12" fmla="*/ 2688609 h 2750024"/>
              <a:gd name="connsiteX13" fmla="*/ 4107976 w 4121624"/>
              <a:gd name="connsiteY13" fmla="*/ 2750024 h 2750024"/>
              <a:gd name="connsiteX14" fmla="*/ 4121624 w 4121624"/>
              <a:gd name="connsiteY14" fmla="*/ 0 h 2750024"/>
              <a:gd name="connsiteX15" fmla="*/ 0 w 4121624"/>
              <a:gd name="connsiteY15" fmla="*/ 6824 h 2750024"/>
              <a:gd name="connsiteX16" fmla="*/ 0 w 4121624"/>
              <a:gd name="connsiteY16" fmla="*/ 2743200 h 2750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121624" h="2750024">
                <a:moveTo>
                  <a:pt x="0" y="2743200"/>
                </a:moveTo>
                <a:lnTo>
                  <a:pt x="259307" y="2518012"/>
                </a:lnTo>
                <a:lnTo>
                  <a:pt x="511791" y="2354239"/>
                </a:lnTo>
                <a:lnTo>
                  <a:pt x="832513" y="2204114"/>
                </a:lnTo>
                <a:lnTo>
                  <a:pt x="1139588" y="2101756"/>
                </a:lnTo>
                <a:lnTo>
                  <a:pt x="1583140" y="2013045"/>
                </a:lnTo>
                <a:lnTo>
                  <a:pt x="1958453" y="1972102"/>
                </a:lnTo>
                <a:lnTo>
                  <a:pt x="2272352" y="1978926"/>
                </a:lnTo>
                <a:lnTo>
                  <a:pt x="2770495" y="2060812"/>
                </a:lnTo>
                <a:lnTo>
                  <a:pt x="3111689" y="2163170"/>
                </a:lnTo>
                <a:lnTo>
                  <a:pt x="3459707" y="2313296"/>
                </a:lnTo>
                <a:lnTo>
                  <a:pt x="3794077" y="2545308"/>
                </a:lnTo>
                <a:lnTo>
                  <a:pt x="3985146" y="2688609"/>
                </a:lnTo>
                <a:lnTo>
                  <a:pt x="4107976" y="2750024"/>
                </a:lnTo>
                <a:cubicBezTo>
                  <a:pt x="4112525" y="1833349"/>
                  <a:pt x="4117075" y="916675"/>
                  <a:pt x="4121624" y="0"/>
                </a:cubicBezTo>
                <a:lnTo>
                  <a:pt x="0" y="6824"/>
                </a:lnTo>
                <a:lnTo>
                  <a:pt x="0" y="2743200"/>
                </a:lnTo>
                <a:close/>
              </a:path>
            </a:pathLst>
          </a:cu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osca 14"/>
          <p:cNvSpPr/>
          <p:nvPr/>
        </p:nvSpPr>
        <p:spPr>
          <a:xfrm>
            <a:off x="1067848" y="3689736"/>
            <a:ext cx="2448272" cy="720080"/>
          </a:xfrm>
          <a:prstGeom prst="donut">
            <a:avLst>
              <a:gd name="adj" fmla="val 31630"/>
            </a:avLst>
          </a:prstGeom>
          <a:solidFill>
            <a:srgbClr val="00A761"/>
          </a:solidFill>
          <a:ln>
            <a:solidFill>
              <a:srgbClr val="00A7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971600" y="4221088"/>
            <a:ext cx="864096" cy="216024"/>
          </a:xfrm>
          <a:prstGeom prst="rect">
            <a:avLst/>
          </a:prstGeom>
          <a:solidFill>
            <a:srgbClr val="00A761"/>
          </a:solidFill>
          <a:ln>
            <a:solidFill>
              <a:srgbClr val="00A7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aixaDeTexto 17"/>
          <p:cNvSpPr txBox="1"/>
          <p:nvPr/>
        </p:nvSpPr>
        <p:spPr>
          <a:xfrm>
            <a:off x="2864280" y="1124744"/>
            <a:ext cx="3405978" cy="1179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Representação simplificada da estrutura interna da Terra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62785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0" y="3414486"/>
            <a:ext cx="4550002" cy="806602"/>
          </a:xfrm>
          <a:prstGeom prst="rect">
            <a:avLst/>
          </a:prstGeom>
          <a:solidFill>
            <a:srgbClr val="00B3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0" name="Grupo 19"/>
          <p:cNvGrpSpPr/>
          <p:nvPr/>
        </p:nvGrpSpPr>
        <p:grpSpPr>
          <a:xfrm>
            <a:off x="107504" y="2591636"/>
            <a:ext cx="864096" cy="621340"/>
            <a:chOff x="251520" y="1619508"/>
            <a:chExt cx="864096" cy="621340"/>
          </a:xfrm>
        </p:grpSpPr>
        <p:sp>
          <p:nvSpPr>
            <p:cNvPr id="23" name="Seta para a direita 22"/>
            <p:cNvSpPr/>
            <p:nvPr/>
          </p:nvSpPr>
          <p:spPr>
            <a:xfrm flipH="1">
              <a:off x="251568" y="2060848"/>
              <a:ext cx="864000" cy="18000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3" name="CaixaDeTexto 32"/>
            <p:cNvSpPr txBox="1"/>
            <p:nvPr/>
          </p:nvSpPr>
          <p:spPr>
            <a:xfrm>
              <a:off x="251520" y="1619508"/>
              <a:ext cx="864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Norte</a:t>
              </a:r>
              <a:endParaRPr lang="pt-BR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/>
              <p:cNvSpPr txBox="1"/>
              <p:nvPr/>
            </p:nvSpPr>
            <p:spPr>
              <a:xfrm>
                <a:off x="683568" y="1023119"/>
                <a:ext cx="1370888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acc>
                        <m:accPr>
                          <m:chr m:val="̂"/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𝐅</m:t>
                          </m:r>
                        </m:e>
                      </m:acc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1023119"/>
                <a:ext cx="1370888" cy="471539"/>
              </a:xfrm>
              <a:prstGeom prst="rect">
                <a:avLst/>
              </a:prstGeom>
              <a:blipFill rotWithShape="1">
                <a:blip r:embed="rId2"/>
                <a:stretch>
                  <a:fillRect t="-5195" r="-23556" b="-25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Conector de seta reta 23"/>
          <p:cNvCxnSpPr/>
          <p:nvPr/>
        </p:nvCxnSpPr>
        <p:spPr>
          <a:xfrm flipV="1">
            <a:off x="5220072" y="1484784"/>
            <a:ext cx="0" cy="511256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/>
          <p:cNvCxnSpPr/>
          <p:nvPr/>
        </p:nvCxnSpPr>
        <p:spPr>
          <a:xfrm>
            <a:off x="5076056" y="5949280"/>
            <a:ext cx="3888432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ixaDeTexto 25"/>
          <p:cNvSpPr txBox="1"/>
          <p:nvPr/>
        </p:nvSpPr>
        <p:spPr>
          <a:xfrm>
            <a:off x="8064896" y="6165304"/>
            <a:ext cx="9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Posição</a:t>
            </a:r>
            <a:endParaRPr lang="pt-BR"/>
          </a:p>
        </p:txBody>
      </p:sp>
      <p:sp>
        <p:nvSpPr>
          <p:cNvPr id="27" name="CaixaDeTexto 26"/>
          <p:cNvSpPr txBox="1"/>
          <p:nvPr/>
        </p:nvSpPr>
        <p:spPr>
          <a:xfrm>
            <a:off x="4574944" y="764704"/>
            <a:ext cx="129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Amplitude (</a:t>
            </a:r>
            <a:r>
              <a:rPr lang="pt-BR" dirty="0" err="1" smtClean="0"/>
              <a:t>nT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28" name="Forma livre 27"/>
          <p:cNvSpPr/>
          <p:nvPr/>
        </p:nvSpPr>
        <p:spPr>
          <a:xfrm rot="-600000" flipH="1">
            <a:off x="5279550" y="1522693"/>
            <a:ext cx="3468914" cy="682171"/>
          </a:xfrm>
          <a:custGeom>
            <a:avLst/>
            <a:gdLst>
              <a:gd name="connsiteX0" fmla="*/ 0 w 3468914"/>
              <a:gd name="connsiteY0" fmla="*/ 682171 h 682171"/>
              <a:gd name="connsiteX1" fmla="*/ 87085 w 3468914"/>
              <a:gd name="connsiteY1" fmla="*/ 653142 h 682171"/>
              <a:gd name="connsiteX2" fmla="*/ 232228 w 3468914"/>
              <a:gd name="connsiteY2" fmla="*/ 624114 h 682171"/>
              <a:gd name="connsiteX3" fmla="*/ 319314 w 3468914"/>
              <a:gd name="connsiteY3" fmla="*/ 595085 h 682171"/>
              <a:gd name="connsiteX4" fmla="*/ 362857 w 3468914"/>
              <a:gd name="connsiteY4" fmla="*/ 580571 h 682171"/>
              <a:gd name="connsiteX5" fmla="*/ 406400 w 3468914"/>
              <a:gd name="connsiteY5" fmla="*/ 566057 h 682171"/>
              <a:gd name="connsiteX6" fmla="*/ 449942 w 3468914"/>
              <a:gd name="connsiteY6" fmla="*/ 537028 h 682171"/>
              <a:gd name="connsiteX7" fmla="*/ 566057 w 3468914"/>
              <a:gd name="connsiteY7" fmla="*/ 508000 h 682171"/>
              <a:gd name="connsiteX8" fmla="*/ 1045028 w 3468914"/>
              <a:gd name="connsiteY8" fmla="*/ 464457 h 682171"/>
              <a:gd name="connsiteX9" fmla="*/ 1088571 w 3468914"/>
              <a:gd name="connsiteY9" fmla="*/ 449942 h 682171"/>
              <a:gd name="connsiteX10" fmla="*/ 1204685 w 3468914"/>
              <a:gd name="connsiteY10" fmla="*/ 435428 h 682171"/>
              <a:gd name="connsiteX11" fmla="*/ 1320800 w 3468914"/>
              <a:gd name="connsiteY11" fmla="*/ 406400 h 682171"/>
              <a:gd name="connsiteX12" fmla="*/ 1756228 w 3468914"/>
              <a:gd name="connsiteY12" fmla="*/ 391885 h 682171"/>
              <a:gd name="connsiteX13" fmla="*/ 1886857 w 3468914"/>
              <a:gd name="connsiteY13" fmla="*/ 377371 h 682171"/>
              <a:gd name="connsiteX14" fmla="*/ 1973942 w 3468914"/>
              <a:gd name="connsiteY14" fmla="*/ 348342 h 682171"/>
              <a:gd name="connsiteX15" fmla="*/ 2017485 w 3468914"/>
              <a:gd name="connsiteY15" fmla="*/ 333828 h 682171"/>
              <a:gd name="connsiteX16" fmla="*/ 2293257 w 3468914"/>
              <a:gd name="connsiteY16" fmla="*/ 290285 h 682171"/>
              <a:gd name="connsiteX17" fmla="*/ 2336800 w 3468914"/>
              <a:gd name="connsiteY17" fmla="*/ 261257 h 682171"/>
              <a:gd name="connsiteX18" fmla="*/ 2380342 w 3468914"/>
              <a:gd name="connsiteY18" fmla="*/ 246742 h 682171"/>
              <a:gd name="connsiteX19" fmla="*/ 2685142 w 3468914"/>
              <a:gd name="connsiteY19" fmla="*/ 232228 h 682171"/>
              <a:gd name="connsiteX20" fmla="*/ 2772228 w 3468914"/>
              <a:gd name="connsiteY20" fmla="*/ 203200 h 682171"/>
              <a:gd name="connsiteX21" fmla="*/ 2815771 w 3468914"/>
              <a:gd name="connsiteY21" fmla="*/ 188685 h 682171"/>
              <a:gd name="connsiteX22" fmla="*/ 2873828 w 3468914"/>
              <a:gd name="connsiteY22" fmla="*/ 174171 h 682171"/>
              <a:gd name="connsiteX23" fmla="*/ 2960914 w 3468914"/>
              <a:gd name="connsiteY23" fmla="*/ 145142 h 682171"/>
              <a:gd name="connsiteX24" fmla="*/ 3062514 w 3468914"/>
              <a:gd name="connsiteY24" fmla="*/ 116114 h 682171"/>
              <a:gd name="connsiteX25" fmla="*/ 3106057 w 3468914"/>
              <a:gd name="connsiteY25" fmla="*/ 87085 h 682171"/>
              <a:gd name="connsiteX26" fmla="*/ 3381828 w 3468914"/>
              <a:gd name="connsiteY26" fmla="*/ 43542 h 682171"/>
              <a:gd name="connsiteX27" fmla="*/ 3425371 w 3468914"/>
              <a:gd name="connsiteY27" fmla="*/ 14514 h 682171"/>
              <a:gd name="connsiteX28" fmla="*/ 3468914 w 3468914"/>
              <a:gd name="connsiteY28" fmla="*/ 0 h 682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468914" h="682171">
                <a:moveTo>
                  <a:pt x="0" y="682171"/>
                </a:moveTo>
                <a:cubicBezTo>
                  <a:pt x="29028" y="672495"/>
                  <a:pt x="57400" y="660563"/>
                  <a:pt x="87085" y="653142"/>
                </a:cubicBezTo>
                <a:cubicBezTo>
                  <a:pt x="244013" y="613910"/>
                  <a:pt x="111617" y="660297"/>
                  <a:pt x="232228" y="624114"/>
                </a:cubicBezTo>
                <a:cubicBezTo>
                  <a:pt x="261536" y="615321"/>
                  <a:pt x="290285" y="604761"/>
                  <a:pt x="319314" y="595085"/>
                </a:cubicBezTo>
                <a:lnTo>
                  <a:pt x="362857" y="580571"/>
                </a:lnTo>
                <a:lnTo>
                  <a:pt x="406400" y="566057"/>
                </a:lnTo>
                <a:cubicBezTo>
                  <a:pt x="420914" y="556381"/>
                  <a:pt x="434340" y="544829"/>
                  <a:pt x="449942" y="537028"/>
                </a:cubicBezTo>
                <a:cubicBezTo>
                  <a:pt x="479695" y="522152"/>
                  <a:pt x="538457" y="513520"/>
                  <a:pt x="566057" y="508000"/>
                </a:cubicBezTo>
                <a:cubicBezTo>
                  <a:pt x="732881" y="396783"/>
                  <a:pt x="571786" y="493139"/>
                  <a:pt x="1045028" y="464457"/>
                </a:cubicBezTo>
                <a:cubicBezTo>
                  <a:pt x="1060299" y="463531"/>
                  <a:pt x="1073518" y="452679"/>
                  <a:pt x="1088571" y="449942"/>
                </a:cubicBezTo>
                <a:cubicBezTo>
                  <a:pt x="1126948" y="442964"/>
                  <a:pt x="1166347" y="442616"/>
                  <a:pt x="1204685" y="435428"/>
                </a:cubicBezTo>
                <a:cubicBezTo>
                  <a:pt x="1243898" y="428076"/>
                  <a:pt x="1280926" y="407729"/>
                  <a:pt x="1320800" y="406400"/>
                </a:cubicBezTo>
                <a:lnTo>
                  <a:pt x="1756228" y="391885"/>
                </a:lnTo>
                <a:cubicBezTo>
                  <a:pt x="1799771" y="387047"/>
                  <a:pt x="1843897" y="385963"/>
                  <a:pt x="1886857" y="377371"/>
                </a:cubicBezTo>
                <a:cubicBezTo>
                  <a:pt x="1916861" y="371370"/>
                  <a:pt x="1944914" y="358018"/>
                  <a:pt x="1973942" y="348342"/>
                </a:cubicBezTo>
                <a:cubicBezTo>
                  <a:pt x="1988456" y="343504"/>
                  <a:pt x="2002394" y="336343"/>
                  <a:pt x="2017485" y="333828"/>
                </a:cubicBezTo>
                <a:cubicBezTo>
                  <a:pt x="2225402" y="299176"/>
                  <a:pt x="2133390" y="313124"/>
                  <a:pt x="2293257" y="290285"/>
                </a:cubicBezTo>
                <a:cubicBezTo>
                  <a:pt x="2307771" y="280609"/>
                  <a:pt x="2321198" y="269058"/>
                  <a:pt x="2336800" y="261257"/>
                </a:cubicBezTo>
                <a:cubicBezTo>
                  <a:pt x="2350484" y="254415"/>
                  <a:pt x="2365096" y="248013"/>
                  <a:pt x="2380342" y="246742"/>
                </a:cubicBezTo>
                <a:cubicBezTo>
                  <a:pt x="2481706" y="238295"/>
                  <a:pt x="2583542" y="237066"/>
                  <a:pt x="2685142" y="232228"/>
                </a:cubicBezTo>
                <a:lnTo>
                  <a:pt x="2772228" y="203200"/>
                </a:lnTo>
                <a:cubicBezTo>
                  <a:pt x="2786742" y="198362"/>
                  <a:pt x="2800928" y="192396"/>
                  <a:pt x="2815771" y="188685"/>
                </a:cubicBezTo>
                <a:cubicBezTo>
                  <a:pt x="2835123" y="183847"/>
                  <a:pt x="2854721" y="179903"/>
                  <a:pt x="2873828" y="174171"/>
                </a:cubicBezTo>
                <a:cubicBezTo>
                  <a:pt x="2903136" y="165378"/>
                  <a:pt x="2931229" y="152563"/>
                  <a:pt x="2960914" y="145142"/>
                </a:cubicBezTo>
                <a:cubicBezTo>
                  <a:pt x="3033814" y="126917"/>
                  <a:pt x="3000047" y="136936"/>
                  <a:pt x="3062514" y="116114"/>
                </a:cubicBezTo>
                <a:cubicBezTo>
                  <a:pt x="3077028" y="106438"/>
                  <a:pt x="3089663" y="93046"/>
                  <a:pt x="3106057" y="87085"/>
                </a:cubicBezTo>
                <a:cubicBezTo>
                  <a:pt x="3204028" y="51459"/>
                  <a:pt x="3276181" y="53147"/>
                  <a:pt x="3381828" y="43542"/>
                </a:cubicBezTo>
                <a:cubicBezTo>
                  <a:pt x="3396342" y="33866"/>
                  <a:pt x="3409769" y="22315"/>
                  <a:pt x="3425371" y="14514"/>
                </a:cubicBezTo>
                <a:cubicBezTo>
                  <a:pt x="3439055" y="7672"/>
                  <a:pt x="3468914" y="0"/>
                  <a:pt x="3468914" y="0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7" name="Forma livre 36"/>
          <p:cNvSpPr/>
          <p:nvPr/>
        </p:nvSpPr>
        <p:spPr>
          <a:xfrm rot="19769128">
            <a:off x="1916280" y="3483342"/>
            <a:ext cx="871122" cy="555022"/>
          </a:xfrm>
          <a:custGeom>
            <a:avLst/>
            <a:gdLst>
              <a:gd name="connsiteX0" fmla="*/ 63624 w 1257693"/>
              <a:gd name="connsiteY0" fmla="*/ 29029 h 464457"/>
              <a:gd name="connsiteX1" fmla="*/ 63624 w 1257693"/>
              <a:gd name="connsiteY1" fmla="*/ 29029 h 464457"/>
              <a:gd name="connsiteX2" fmla="*/ 281338 w 1257693"/>
              <a:gd name="connsiteY2" fmla="*/ 14515 h 464457"/>
              <a:gd name="connsiteX3" fmla="*/ 324881 w 1257693"/>
              <a:gd name="connsiteY3" fmla="*/ 0 h 464457"/>
              <a:gd name="connsiteX4" fmla="*/ 673224 w 1257693"/>
              <a:gd name="connsiteY4" fmla="*/ 14515 h 464457"/>
              <a:gd name="connsiteX5" fmla="*/ 803852 w 1257693"/>
              <a:gd name="connsiteY5" fmla="*/ 58057 h 464457"/>
              <a:gd name="connsiteX6" fmla="*/ 847395 w 1257693"/>
              <a:gd name="connsiteY6" fmla="*/ 72572 h 464457"/>
              <a:gd name="connsiteX7" fmla="*/ 948995 w 1257693"/>
              <a:gd name="connsiteY7" fmla="*/ 87086 h 464457"/>
              <a:gd name="connsiteX8" fmla="*/ 1036081 w 1257693"/>
              <a:gd name="connsiteY8" fmla="*/ 116115 h 464457"/>
              <a:gd name="connsiteX9" fmla="*/ 1137681 w 1257693"/>
              <a:gd name="connsiteY9" fmla="*/ 159657 h 464457"/>
              <a:gd name="connsiteX10" fmla="*/ 1195738 w 1257693"/>
              <a:gd name="connsiteY10" fmla="*/ 188686 h 464457"/>
              <a:gd name="connsiteX11" fmla="*/ 1239281 w 1257693"/>
              <a:gd name="connsiteY11" fmla="*/ 203200 h 464457"/>
              <a:gd name="connsiteX12" fmla="*/ 1181224 w 1257693"/>
              <a:gd name="connsiteY12" fmla="*/ 391886 h 464457"/>
              <a:gd name="connsiteX13" fmla="*/ 1137681 w 1257693"/>
              <a:gd name="connsiteY13" fmla="*/ 435429 h 464457"/>
              <a:gd name="connsiteX14" fmla="*/ 1021566 w 1257693"/>
              <a:gd name="connsiteY14" fmla="*/ 464457 h 464457"/>
              <a:gd name="connsiteX15" fmla="*/ 513566 w 1257693"/>
              <a:gd name="connsiteY15" fmla="*/ 449943 h 464457"/>
              <a:gd name="connsiteX16" fmla="*/ 295852 w 1257693"/>
              <a:gd name="connsiteY16" fmla="*/ 420915 h 464457"/>
              <a:gd name="connsiteX17" fmla="*/ 179738 w 1257693"/>
              <a:gd name="connsiteY17" fmla="*/ 406400 h 464457"/>
              <a:gd name="connsiteX18" fmla="*/ 92652 w 1257693"/>
              <a:gd name="connsiteY18" fmla="*/ 391886 h 464457"/>
              <a:gd name="connsiteX19" fmla="*/ 63624 w 1257693"/>
              <a:gd name="connsiteY19" fmla="*/ 348343 h 464457"/>
              <a:gd name="connsiteX20" fmla="*/ 49109 w 1257693"/>
              <a:gd name="connsiteY20" fmla="*/ 304800 h 464457"/>
              <a:gd name="connsiteX21" fmla="*/ 5566 w 1257693"/>
              <a:gd name="connsiteY21" fmla="*/ 145143 h 464457"/>
              <a:gd name="connsiteX22" fmla="*/ 20081 w 1257693"/>
              <a:gd name="connsiteY22" fmla="*/ 72572 h 464457"/>
              <a:gd name="connsiteX23" fmla="*/ 63624 w 1257693"/>
              <a:gd name="connsiteY23" fmla="*/ 29029 h 464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57693" h="464457">
                <a:moveTo>
                  <a:pt x="63624" y="29029"/>
                </a:moveTo>
                <a:lnTo>
                  <a:pt x="63624" y="29029"/>
                </a:lnTo>
                <a:cubicBezTo>
                  <a:pt x="136195" y="24191"/>
                  <a:pt x="209050" y="22547"/>
                  <a:pt x="281338" y="14515"/>
                </a:cubicBezTo>
                <a:cubicBezTo>
                  <a:pt x="296544" y="12825"/>
                  <a:pt x="309581" y="0"/>
                  <a:pt x="324881" y="0"/>
                </a:cubicBezTo>
                <a:cubicBezTo>
                  <a:pt x="441096" y="0"/>
                  <a:pt x="557110" y="9677"/>
                  <a:pt x="673224" y="14515"/>
                </a:cubicBezTo>
                <a:lnTo>
                  <a:pt x="803852" y="58057"/>
                </a:lnTo>
                <a:cubicBezTo>
                  <a:pt x="818366" y="62895"/>
                  <a:pt x="832249" y="70408"/>
                  <a:pt x="847395" y="72572"/>
                </a:cubicBezTo>
                <a:lnTo>
                  <a:pt x="948995" y="87086"/>
                </a:lnTo>
                <a:cubicBezTo>
                  <a:pt x="978024" y="96762"/>
                  <a:pt x="1010621" y="99142"/>
                  <a:pt x="1036081" y="116115"/>
                </a:cubicBezTo>
                <a:cubicBezTo>
                  <a:pt x="1096222" y="156208"/>
                  <a:pt x="1062701" y="140912"/>
                  <a:pt x="1137681" y="159657"/>
                </a:cubicBezTo>
                <a:cubicBezTo>
                  <a:pt x="1157033" y="169333"/>
                  <a:pt x="1175851" y="180163"/>
                  <a:pt x="1195738" y="188686"/>
                </a:cubicBezTo>
                <a:cubicBezTo>
                  <a:pt x="1209800" y="194713"/>
                  <a:pt x="1236281" y="188198"/>
                  <a:pt x="1239281" y="203200"/>
                </a:cubicBezTo>
                <a:cubicBezTo>
                  <a:pt x="1257693" y="295260"/>
                  <a:pt x="1231397" y="333351"/>
                  <a:pt x="1181224" y="391886"/>
                </a:cubicBezTo>
                <a:cubicBezTo>
                  <a:pt x="1167866" y="407471"/>
                  <a:pt x="1154760" y="424043"/>
                  <a:pt x="1137681" y="435429"/>
                </a:cubicBezTo>
                <a:cubicBezTo>
                  <a:pt x="1118554" y="448180"/>
                  <a:pt x="1032033" y="462364"/>
                  <a:pt x="1021566" y="464457"/>
                </a:cubicBezTo>
                <a:lnTo>
                  <a:pt x="513566" y="449943"/>
                </a:lnTo>
                <a:cubicBezTo>
                  <a:pt x="204024" y="436485"/>
                  <a:pt x="454287" y="447321"/>
                  <a:pt x="295852" y="420915"/>
                </a:cubicBezTo>
                <a:cubicBezTo>
                  <a:pt x="257377" y="414502"/>
                  <a:pt x="218352" y="411916"/>
                  <a:pt x="179738" y="406400"/>
                </a:cubicBezTo>
                <a:cubicBezTo>
                  <a:pt x="150605" y="402238"/>
                  <a:pt x="121681" y="396724"/>
                  <a:pt x="92652" y="391886"/>
                </a:cubicBezTo>
                <a:cubicBezTo>
                  <a:pt x="82976" y="377372"/>
                  <a:pt x="71425" y="363945"/>
                  <a:pt x="63624" y="348343"/>
                </a:cubicBezTo>
                <a:cubicBezTo>
                  <a:pt x="56782" y="334659"/>
                  <a:pt x="53135" y="319560"/>
                  <a:pt x="49109" y="304800"/>
                </a:cubicBezTo>
                <a:cubicBezTo>
                  <a:pt x="0" y="124734"/>
                  <a:pt x="38976" y="245367"/>
                  <a:pt x="5566" y="145143"/>
                </a:cubicBezTo>
                <a:cubicBezTo>
                  <a:pt x="10404" y="120953"/>
                  <a:pt x="6397" y="93098"/>
                  <a:pt x="20081" y="72572"/>
                </a:cubicBezTo>
                <a:cubicBezTo>
                  <a:pt x="28568" y="59842"/>
                  <a:pt x="56367" y="36286"/>
                  <a:pt x="63624" y="29029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Seta para baixo 30"/>
          <p:cNvSpPr/>
          <p:nvPr/>
        </p:nvSpPr>
        <p:spPr>
          <a:xfrm rot="1200000">
            <a:off x="2191121" y="3606662"/>
            <a:ext cx="288032" cy="3600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0" name="Conector de seta reta 39"/>
          <p:cNvCxnSpPr/>
          <p:nvPr/>
        </p:nvCxnSpPr>
        <p:spPr>
          <a:xfrm rot="1200000" flipH="1">
            <a:off x="559339" y="315124"/>
            <a:ext cx="0" cy="18000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Seta para baixo 40"/>
          <p:cNvSpPr/>
          <p:nvPr/>
        </p:nvSpPr>
        <p:spPr>
          <a:xfrm rot="1200000">
            <a:off x="691029" y="381061"/>
            <a:ext cx="180000" cy="4680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Elipse 41"/>
          <p:cNvSpPr/>
          <p:nvPr/>
        </p:nvSpPr>
        <p:spPr>
          <a:xfrm>
            <a:off x="837109" y="331515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3" name="Conector de seta reta 42"/>
          <p:cNvCxnSpPr/>
          <p:nvPr/>
        </p:nvCxnSpPr>
        <p:spPr>
          <a:xfrm>
            <a:off x="3341394" y="657433"/>
            <a:ext cx="433778" cy="971367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Seta para baixo 43"/>
          <p:cNvSpPr/>
          <p:nvPr/>
        </p:nvSpPr>
        <p:spPr>
          <a:xfrm rot="-1440000">
            <a:off x="3365750" y="669093"/>
            <a:ext cx="180000" cy="468000"/>
          </a:xfrm>
          <a:prstGeom prst="downArrow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Elipse 44"/>
          <p:cNvSpPr/>
          <p:nvPr/>
        </p:nvSpPr>
        <p:spPr>
          <a:xfrm>
            <a:off x="3311346" y="619547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ixaDeTexto 37"/>
              <p:cNvSpPr txBox="1"/>
              <p:nvPr/>
            </p:nvSpPr>
            <p:spPr>
              <a:xfrm>
                <a:off x="3131840" y="149149"/>
                <a:ext cx="1549591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b="1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latin typeface="Cambria Math"/>
                                </a:rPr>
                                <m:t>𝐁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38" name="CaixaDeTexto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149149"/>
                <a:ext cx="1549591" cy="471539"/>
              </a:xfrm>
              <a:prstGeom prst="rect">
                <a:avLst/>
              </a:prstGeom>
              <a:blipFill rotWithShape="1">
                <a:blip r:embed="rId3"/>
                <a:stretch>
                  <a:fillRect t="-5128" r="-22835" b="-128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tângulo 1"/>
          <p:cNvSpPr/>
          <p:nvPr/>
        </p:nvSpPr>
        <p:spPr>
          <a:xfrm>
            <a:off x="-69623" y="3284984"/>
            <a:ext cx="4703429" cy="1065017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Elipse 28"/>
          <p:cNvSpPr/>
          <p:nvPr/>
        </p:nvSpPr>
        <p:spPr>
          <a:xfrm rot="1200000">
            <a:off x="2339752" y="2794934"/>
            <a:ext cx="720080" cy="216024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Elipse 29"/>
          <p:cNvSpPr/>
          <p:nvPr/>
        </p:nvSpPr>
        <p:spPr>
          <a:xfrm rot="1200000">
            <a:off x="1664836" y="2550898"/>
            <a:ext cx="720080" cy="216024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2" name="Grupo 11"/>
          <p:cNvGrpSpPr/>
          <p:nvPr/>
        </p:nvGrpSpPr>
        <p:grpSpPr>
          <a:xfrm>
            <a:off x="3131840" y="3429000"/>
            <a:ext cx="1804175" cy="1512168"/>
            <a:chOff x="3131840" y="3429000"/>
            <a:chExt cx="1804175" cy="1512168"/>
          </a:xfrm>
        </p:grpSpPr>
        <p:cxnSp>
          <p:nvCxnSpPr>
            <p:cNvPr id="13" name="Conector de seta reta 12"/>
            <p:cNvCxnSpPr/>
            <p:nvPr/>
          </p:nvCxnSpPr>
          <p:spPr>
            <a:xfrm>
              <a:off x="4355976" y="3690300"/>
              <a:ext cx="0" cy="11788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de seta reta 13"/>
            <p:cNvCxnSpPr/>
            <p:nvPr/>
          </p:nvCxnSpPr>
          <p:spPr>
            <a:xfrm rot="5400000">
              <a:off x="3775172" y="3118976"/>
              <a:ext cx="0" cy="11788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CaixaDeTexto 14"/>
                <p:cNvSpPr txBox="1"/>
                <p:nvPr/>
              </p:nvSpPr>
              <p:spPr>
                <a:xfrm>
                  <a:off x="4380092" y="4479503"/>
                  <a:ext cx="40793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𝑧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15" name="CaixaDeTexto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0092" y="4479503"/>
                  <a:ext cx="407932" cy="461665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CaixaDeTexto 15"/>
                <p:cNvSpPr txBox="1"/>
                <p:nvPr/>
              </p:nvSpPr>
              <p:spPr>
                <a:xfrm>
                  <a:off x="3131840" y="3687415"/>
                  <a:ext cx="42639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𝑥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16" name="CaixaDeTexto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31840" y="3687415"/>
                  <a:ext cx="426399" cy="461665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Fluxograma: Somador 16"/>
            <p:cNvSpPr/>
            <p:nvPr/>
          </p:nvSpPr>
          <p:spPr>
            <a:xfrm>
              <a:off x="4249012" y="3596455"/>
              <a:ext cx="213199" cy="216024"/>
            </a:xfrm>
            <a:prstGeom prst="flowChartSummingJuncti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CaixaDeTexto 17"/>
                <p:cNvSpPr txBox="1"/>
                <p:nvPr/>
              </p:nvSpPr>
              <p:spPr>
                <a:xfrm>
                  <a:off x="4505641" y="3429000"/>
                  <a:ext cx="43037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𝑦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18" name="CaixaDeTexto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05641" y="3429000"/>
                  <a:ext cx="430374" cy="461665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b="-9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1" name="Conector reto 20"/>
          <p:cNvCxnSpPr/>
          <p:nvPr/>
        </p:nvCxnSpPr>
        <p:spPr>
          <a:xfrm>
            <a:off x="-19050" y="4221088"/>
            <a:ext cx="457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/>
          <p:cNvCxnSpPr/>
          <p:nvPr/>
        </p:nvCxnSpPr>
        <p:spPr>
          <a:xfrm>
            <a:off x="-21998" y="3414486"/>
            <a:ext cx="457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Seta para baixo 45"/>
          <p:cNvSpPr/>
          <p:nvPr/>
        </p:nvSpPr>
        <p:spPr>
          <a:xfrm rot="1200000">
            <a:off x="1446599" y="3377854"/>
            <a:ext cx="180000" cy="4680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Seta para baixo 46"/>
          <p:cNvSpPr/>
          <p:nvPr/>
        </p:nvSpPr>
        <p:spPr>
          <a:xfrm rot="1200000">
            <a:off x="2157154" y="3376378"/>
            <a:ext cx="180000" cy="4680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Seta para baixo 47"/>
          <p:cNvSpPr/>
          <p:nvPr/>
        </p:nvSpPr>
        <p:spPr>
          <a:xfrm rot="1200000">
            <a:off x="2939717" y="3387379"/>
            <a:ext cx="180000" cy="4680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Seta para baixo 33"/>
          <p:cNvSpPr/>
          <p:nvPr/>
        </p:nvSpPr>
        <p:spPr>
          <a:xfrm rot="1260000" flipH="1" flipV="1">
            <a:off x="1725106" y="2944330"/>
            <a:ext cx="180000" cy="468000"/>
          </a:xfrm>
          <a:prstGeom prst="downArrow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Seta para baixo 34"/>
          <p:cNvSpPr/>
          <p:nvPr/>
        </p:nvSpPr>
        <p:spPr>
          <a:xfrm rot="12000000" flipH="1" flipV="1">
            <a:off x="2313775" y="3383187"/>
            <a:ext cx="180000" cy="468000"/>
          </a:xfrm>
          <a:prstGeom prst="downArrow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Seta para baixo 35"/>
          <p:cNvSpPr/>
          <p:nvPr/>
        </p:nvSpPr>
        <p:spPr>
          <a:xfrm rot="240000" flipH="1" flipV="1">
            <a:off x="3136691" y="2941614"/>
            <a:ext cx="180000" cy="468000"/>
          </a:xfrm>
          <a:prstGeom prst="downArrow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ixaDeTexto 48"/>
              <p:cNvSpPr txBox="1"/>
              <p:nvPr/>
            </p:nvSpPr>
            <p:spPr>
              <a:xfrm>
                <a:off x="1619672" y="1815207"/>
                <a:ext cx="18470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𝐓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b="1" dirty="0"/>
              </a:p>
            </p:txBody>
          </p:sp>
        </mc:Choice>
        <mc:Fallback xmlns="">
          <p:sp>
            <p:nvSpPr>
              <p:cNvPr id="49" name="CaixaDeTexto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1815207"/>
                <a:ext cx="1847044" cy="461665"/>
              </a:xfrm>
              <a:prstGeom prst="rect">
                <a:avLst/>
              </a:prstGeom>
              <a:blipFill rotWithShape="1">
                <a:blip r:embed="rId7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aixaDeTexto 3"/>
          <p:cNvSpPr txBox="1"/>
          <p:nvPr/>
        </p:nvSpPr>
        <p:spPr>
          <a:xfrm>
            <a:off x="1975451" y="2190775"/>
            <a:ext cx="1099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total</a:t>
            </a:r>
            <a:endParaRPr lang="pt-BR" sz="1400" dirty="0"/>
          </a:p>
        </p:txBody>
      </p:sp>
      <p:sp>
        <p:nvSpPr>
          <p:cNvPr id="52" name="CaixaDeTexto 51"/>
          <p:cNvSpPr txBox="1"/>
          <p:nvPr/>
        </p:nvSpPr>
        <p:spPr>
          <a:xfrm>
            <a:off x="659963" y="812816"/>
            <a:ext cx="1463765" cy="268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principal</a:t>
            </a:r>
            <a:endParaRPr lang="pt-BR" sz="1400" dirty="0"/>
          </a:p>
        </p:txBody>
      </p:sp>
      <p:sp>
        <p:nvSpPr>
          <p:cNvPr id="53" name="CaixaDeTexto 52"/>
          <p:cNvSpPr txBox="1"/>
          <p:nvPr/>
        </p:nvSpPr>
        <p:spPr>
          <a:xfrm>
            <a:off x="3053358" y="-26897"/>
            <a:ext cx="14637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</a:t>
            </a:r>
            <a:r>
              <a:rPr lang="pt-BR" sz="1400" dirty="0" err="1" smtClean="0"/>
              <a:t>crustal</a:t>
            </a:r>
            <a:endParaRPr lang="pt-BR" sz="1400" dirty="0"/>
          </a:p>
        </p:txBody>
      </p:sp>
      <p:cxnSp>
        <p:nvCxnSpPr>
          <p:cNvPr id="7" name="Conector reto 6"/>
          <p:cNvCxnSpPr/>
          <p:nvPr/>
        </p:nvCxnSpPr>
        <p:spPr>
          <a:xfrm>
            <a:off x="6156176" y="692696"/>
            <a:ext cx="0" cy="5904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to 49"/>
          <p:cNvCxnSpPr/>
          <p:nvPr/>
        </p:nvCxnSpPr>
        <p:spPr>
          <a:xfrm>
            <a:off x="7020272" y="682824"/>
            <a:ext cx="0" cy="5904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to 50"/>
          <p:cNvCxnSpPr/>
          <p:nvPr/>
        </p:nvCxnSpPr>
        <p:spPr>
          <a:xfrm>
            <a:off x="7884368" y="692696"/>
            <a:ext cx="0" cy="5940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Forma livre 55"/>
          <p:cNvSpPr/>
          <p:nvPr/>
        </p:nvSpPr>
        <p:spPr>
          <a:xfrm>
            <a:off x="5254171" y="1085820"/>
            <a:ext cx="3352800" cy="1076368"/>
          </a:xfrm>
          <a:custGeom>
            <a:avLst/>
            <a:gdLst>
              <a:gd name="connsiteX0" fmla="*/ 0 w 3352800"/>
              <a:gd name="connsiteY0" fmla="*/ 786083 h 1076368"/>
              <a:gd name="connsiteX1" fmla="*/ 493486 w 3352800"/>
              <a:gd name="connsiteY1" fmla="*/ 786083 h 1076368"/>
              <a:gd name="connsiteX2" fmla="*/ 580572 w 3352800"/>
              <a:gd name="connsiteY2" fmla="*/ 815111 h 1076368"/>
              <a:gd name="connsiteX3" fmla="*/ 653143 w 3352800"/>
              <a:gd name="connsiteY3" fmla="*/ 873168 h 1076368"/>
              <a:gd name="connsiteX4" fmla="*/ 725715 w 3352800"/>
              <a:gd name="connsiteY4" fmla="*/ 931225 h 1076368"/>
              <a:gd name="connsiteX5" fmla="*/ 856343 w 3352800"/>
              <a:gd name="connsiteY5" fmla="*/ 1018311 h 1076368"/>
              <a:gd name="connsiteX6" fmla="*/ 899886 w 3352800"/>
              <a:gd name="connsiteY6" fmla="*/ 1047340 h 1076368"/>
              <a:gd name="connsiteX7" fmla="*/ 943429 w 3352800"/>
              <a:gd name="connsiteY7" fmla="*/ 1076368 h 1076368"/>
              <a:gd name="connsiteX8" fmla="*/ 1146629 w 3352800"/>
              <a:gd name="connsiteY8" fmla="*/ 1061854 h 1076368"/>
              <a:gd name="connsiteX9" fmla="*/ 1190172 w 3352800"/>
              <a:gd name="connsiteY9" fmla="*/ 1032825 h 1076368"/>
              <a:gd name="connsiteX10" fmla="*/ 1233715 w 3352800"/>
              <a:gd name="connsiteY10" fmla="*/ 1018311 h 1076368"/>
              <a:gd name="connsiteX11" fmla="*/ 1320800 w 3352800"/>
              <a:gd name="connsiteY11" fmla="*/ 887683 h 1076368"/>
              <a:gd name="connsiteX12" fmla="*/ 1349829 w 3352800"/>
              <a:gd name="connsiteY12" fmla="*/ 844140 h 1076368"/>
              <a:gd name="connsiteX13" fmla="*/ 1378858 w 3352800"/>
              <a:gd name="connsiteY13" fmla="*/ 800597 h 1076368"/>
              <a:gd name="connsiteX14" fmla="*/ 1407886 w 3352800"/>
              <a:gd name="connsiteY14" fmla="*/ 713511 h 1076368"/>
              <a:gd name="connsiteX15" fmla="*/ 1494972 w 3352800"/>
              <a:gd name="connsiteY15" fmla="*/ 582883 h 1076368"/>
              <a:gd name="connsiteX16" fmla="*/ 1524000 w 3352800"/>
              <a:gd name="connsiteY16" fmla="*/ 539340 h 1076368"/>
              <a:gd name="connsiteX17" fmla="*/ 1567543 w 3352800"/>
              <a:gd name="connsiteY17" fmla="*/ 408711 h 1076368"/>
              <a:gd name="connsiteX18" fmla="*/ 1582058 w 3352800"/>
              <a:gd name="connsiteY18" fmla="*/ 365168 h 1076368"/>
              <a:gd name="connsiteX19" fmla="*/ 1611086 w 3352800"/>
              <a:gd name="connsiteY19" fmla="*/ 321625 h 1076368"/>
              <a:gd name="connsiteX20" fmla="*/ 1683658 w 3352800"/>
              <a:gd name="connsiteY20" fmla="*/ 190997 h 1076368"/>
              <a:gd name="connsiteX21" fmla="*/ 1741715 w 3352800"/>
              <a:gd name="connsiteY21" fmla="*/ 60368 h 1076368"/>
              <a:gd name="connsiteX22" fmla="*/ 1785258 w 3352800"/>
              <a:gd name="connsiteY22" fmla="*/ 16825 h 1076368"/>
              <a:gd name="connsiteX23" fmla="*/ 1828800 w 3352800"/>
              <a:gd name="connsiteY23" fmla="*/ 2311 h 1076368"/>
              <a:gd name="connsiteX24" fmla="*/ 2061029 w 3352800"/>
              <a:gd name="connsiteY24" fmla="*/ 16825 h 1076368"/>
              <a:gd name="connsiteX25" fmla="*/ 2090058 w 3352800"/>
              <a:gd name="connsiteY25" fmla="*/ 60368 h 1076368"/>
              <a:gd name="connsiteX26" fmla="*/ 2119086 w 3352800"/>
              <a:gd name="connsiteY26" fmla="*/ 147454 h 1076368"/>
              <a:gd name="connsiteX27" fmla="*/ 2162629 w 3352800"/>
              <a:gd name="connsiteY27" fmla="*/ 161968 h 1076368"/>
              <a:gd name="connsiteX28" fmla="*/ 2206172 w 3352800"/>
              <a:gd name="connsiteY28" fmla="*/ 249054 h 1076368"/>
              <a:gd name="connsiteX29" fmla="*/ 2249715 w 3352800"/>
              <a:gd name="connsiteY29" fmla="*/ 394197 h 1076368"/>
              <a:gd name="connsiteX30" fmla="*/ 2278743 w 3352800"/>
              <a:gd name="connsiteY30" fmla="*/ 481283 h 1076368"/>
              <a:gd name="connsiteX31" fmla="*/ 2293258 w 3352800"/>
              <a:gd name="connsiteY31" fmla="*/ 524825 h 1076368"/>
              <a:gd name="connsiteX32" fmla="*/ 2307772 w 3352800"/>
              <a:gd name="connsiteY32" fmla="*/ 568368 h 1076368"/>
              <a:gd name="connsiteX33" fmla="*/ 2336800 w 3352800"/>
              <a:gd name="connsiteY33" fmla="*/ 611911 h 1076368"/>
              <a:gd name="connsiteX34" fmla="*/ 2365829 w 3352800"/>
              <a:gd name="connsiteY34" fmla="*/ 698997 h 1076368"/>
              <a:gd name="connsiteX35" fmla="*/ 2409372 w 3352800"/>
              <a:gd name="connsiteY35" fmla="*/ 786083 h 1076368"/>
              <a:gd name="connsiteX36" fmla="*/ 2496458 w 3352800"/>
              <a:gd name="connsiteY36" fmla="*/ 844140 h 1076368"/>
              <a:gd name="connsiteX37" fmla="*/ 2540000 w 3352800"/>
              <a:gd name="connsiteY37" fmla="*/ 887683 h 1076368"/>
              <a:gd name="connsiteX38" fmla="*/ 2757715 w 3352800"/>
              <a:gd name="connsiteY38" fmla="*/ 873168 h 1076368"/>
              <a:gd name="connsiteX39" fmla="*/ 2844800 w 3352800"/>
              <a:gd name="connsiteY39" fmla="*/ 844140 h 1076368"/>
              <a:gd name="connsiteX40" fmla="*/ 2931886 w 3352800"/>
              <a:gd name="connsiteY40" fmla="*/ 829625 h 1076368"/>
              <a:gd name="connsiteX41" fmla="*/ 3033486 w 3352800"/>
              <a:gd name="connsiteY41" fmla="*/ 800597 h 1076368"/>
              <a:gd name="connsiteX42" fmla="*/ 3352800 w 3352800"/>
              <a:gd name="connsiteY42" fmla="*/ 815111 h 1076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3352800" h="1076368">
                <a:moveTo>
                  <a:pt x="0" y="786083"/>
                </a:moveTo>
                <a:cubicBezTo>
                  <a:pt x="205308" y="756752"/>
                  <a:pt x="165597" y="756275"/>
                  <a:pt x="493486" y="786083"/>
                </a:cubicBezTo>
                <a:cubicBezTo>
                  <a:pt x="523959" y="788853"/>
                  <a:pt x="580572" y="815111"/>
                  <a:pt x="580572" y="815111"/>
                </a:cubicBezTo>
                <a:cubicBezTo>
                  <a:pt x="663760" y="939896"/>
                  <a:pt x="552992" y="793048"/>
                  <a:pt x="653143" y="873168"/>
                </a:cubicBezTo>
                <a:cubicBezTo>
                  <a:pt x="746931" y="948198"/>
                  <a:pt x="616269" y="894744"/>
                  <a:pt x="725715" y="931225"/>
                </a:cubicBezTo>
                <a:lnTo>
                  <a:pt x="856343" y="1018311"/>
                </a:lnTo>
                <a:lnTo>
                  <a:pt x="899886" y="1047340"/>
                </a:lnTo>
                <a:lnTo>
                  <a:pt x="943429" y="1076368"/>
                </a:lnTo>
                <a:cubicBezTo>
                  <a:pt x="1011162" y="1071530"/>
                  <a:pt x="1079756" y="1073655"/>
                  <a:pt x="1146629" y="1061854"/>
                </a:cubicBezTo>
                <a:cubicBezTo>
                  <a:pt x="1163808" y="1058822"/>
                  <a:pt x="1174570" y="1040626"/>
                  <a:pt x="1190172" y="1032825"/>
                </a:cubicBezTo>
                <a:cubicBezTo>
                  <a:pt x="1203856" y="1025983"/>
                  <a:pt x="1219201" y="1023149"/>
                  <a:pt x="1233715" y="1018311"/>
                </a:cubicBezTo>
                <a:lnTo>
                  <a:pt x="1320800" y="887683"/>
                </a:lnTo>
                <a:lnTo>
                  <a:pt x="1349829" y="844140"/>
                </a:lnTo>
                <a:lnTo>
                  <a:pt x="1378858" y="800597"/>
                </a:lnTo>
                <a:cubicBezTo>
                  <a:pt x="1388534" y="771568"/>
                  <a:pt x="1390913" y="738971"/>
                  <a:pt x="1407886" y="713511"/>
                </a:cubicBezTo>
                <a:lnTo>
                  <a:pt x="1494972" y="582883"/>
                </a:lnTo>
                <a:cubicBezTo>
                  <a:pt x="1504648" y="568369"/>
                  <a:pt x="1518484" y="555889"/>
                  <a:pt x="1524000" y="539340"/>
                </a:cubicBezTo>
                <a:lnTo>
                  <a:pt x="1567543" y="408711"/>
                </a:lnTo>
                <a:cubicBezTo>
                  <a:pt x="1572381" y="394197"/>
                  <a:pt x="1573571" y="377898"/>
                  <a:pt x="1582058" y="365168"/>
                </a:cubicBezTo>
                <a:cubicBezTo>
                  <a:pt x="1591734" y="350654"/>
                  <a:pt x="1604001" y="337565"/>
                  <a:pt x="1611086" y="321625"/>
                </a:cubicBezTo>
                <a:cubicBezTo>
                  <a:pt x="1667916" y="193757"/>
                  <a:pt x="1604183" y="270472"/>
                  <a:pt x="1683658" y="190997"/>
                </a:cubicBezTo>
                <a:cubicBezTo>
                  <a:pt x="1704754" y="127706"/>
                  <a:pt x="1703379" y="106371"/>
                  <a:pt x="1741715" y="60368"/>
                </a:cubicBezTo>
                <a:cubicBezTo>
                  <a:pt x="1754856" y="44599"/>
                  <a:pt x="1768179" y="28211"/>
                  <a:pt x="1785258" y="16825"/>
                </a:cubicBezTo>
                <a:cubicBezTo>
                  <a:pt x="1797988" y="8339"/>
                  <a:pt x="1814286" y="7149"/>
                  <a:pt x="1828800" y="2311"/>
                </a:cubicBezTo>
                <a:cubicBezTo>
                  <a:pt x="1906210" y="7149"/>
                  <a:pt x="1985315" y="0"/>
                  <a:pt x="2061029" y="16825"/>
                </a:cubicBezTo>
                <a:cubicBezTo>
                  <a:pt x="2078058" y="20609"/>
                  <a:pt x="2082973" y="44427"/>
                  <a:pt x="2090058" y="60368"/>
                </a:cubicBezTo>
                <a:cubicBezTo>
                  <a:pt x="2102485" y="88330"/>
                  <a:pt x="2090057" y="137778"/>
                  <a:pt x="2119086" y="147454"/>
                </a:cubicBezTo>
                <a:lnTo>
                  <a:pt x="2162629" y="161968"/>
                </a:lnTo>
                <a:cubicBezTo>
                  <a:pt x="2215561" y="320768"/>
                  <a:pt x="2131142" y="80235"/>
                  <a:pt x="2206172" y="249054"/>
                </a:cubicBezTo>
                <a:cubicBezTo>
                  <a:pt x="2237744" y="320091"/>
                  <a:pt x="2230232" y="329255"/>
                  <a:pt x="2249715" y="394197"/>
                </a:cubicBezTo>
                <a:cubicBezTo>
                  <a:pt x="2258508" y="423505"/>
                  <a:pt x="2269067" y="452254"/>
                  <a:pt x="2278743" y="481283"/>
                </a:cubicBezTo>
                <a:lnTo>
                  <a:pt x="2293258" y="524825"/>
                </a:lnTo>
                <a:cubicBezTo>
                  <a:pt x="2298096" y="539339"/>
                  <a:pt x="2299286" y="555638"/>
                  <a:pt x="2307772" y="568368"/>
                </a:cubicBezTo>
                <a:cubicBezTo>
                  <a:pt x="2317448" y="582882"/>
                  <a:pt x="2329715" y="595971"/>
                  <a:pt x="2336800" y="611911"/>
                </a:cubicBezTo>
                <a:cubicBezTo>
                  <a:pt x="2349227" y="639873"/>
                  <a:pt x="2356153" y="669968"/>
                  <a:pt x="2365829" y="698997"/>
                </a:cubicBezTo>
                <a:cubicBezTo>
                  <a:pt x="2376183" y="730058"/>
                  <a:pt x="2382889" y="762911"/>
                  <a:pt x="2409372" y="786083"/>
                </a:cubicBezTo>
                <a:cubicBezTo>
                  <a:pt x="2435628" y="809057"/>
                  <a:pt x="2471789" y="819470"/>
                  <a:pt x="2496458" y="844140"/>
                </a:cubicBezTo>
                <a:lnTo>
                  <a:pt x="2540000" y="887683"/>
                </a:lnTo>
                <a:cubicBezTo>
                  <a:pt x="2612572" y="882845"/>
                  <a:pt x="2685713" y="883454"/>
                  <a:pt x="2757715" y="873168"/>
                </a:cubicBezTo>
                <a:cubicBezTo>
                  <a:pt x="2788006" y="868841"/>
                  <a:pt x="2814618" y="849171"/>
                  <a:pt x="2844800" y="844140"/>
                </a:cubicBezTo>
                <a:cubicBezTo>
                  <a:pt x="2873829" y="839302"/>
                  <a:pt x="2903028" y="835397"/>
                  <a:pt x="2931886" y="829625"/>
                </a:cubicBezTo>
                <a:cubicBezTo>
                  <a:pt x="2977450" y="820512"/>
                  <a:pt x="2991984" y="814431"/>
                  <a:pt x="3033486" y="800597"/>
                </a:cubicBezTo>
                <a:cubicBezTo>
                  <a:pt x="3246143" y="819929"/>
                  <a:pt x="3139705" y="815111"/>
                  <a:pt x="3352800" y="815111"/>
                </a:cubicBezTo>
              </a:path>
            </a:pathLst>
          </a:cu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aixaDeTexto 59"/>
              <p:cNvSpPr txBox="1"/>
              <p:nvPr/>
            </p:nvSpPr>
            <p:spPr>
              <a:xfrm>
                <a:off x="4788024" y="1599183"/>
                <a:ext cx="45320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𝐹</m:t>
                      </m:r>
                    </m:oMath>
                  </m:oMathPara>
                </a14:m>
                <a:endParaRPr lang="pt-BR" sz="12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0" name="CaixaDeTexto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024" y="1599183"/>
                <a:ext cx="453201" cy="461665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ixaDeTexto 58"/>
              <p:cNvSpPr txBox="1"/>
              <p:nvPr/>
            </p:nvSpPr>
            <p:spPr>
              <a:xfrm>
                <a:off x="6372200" y="1268760"/>
                <a:ext cx="45320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𝑇</m:t>
                      </m:r>
                    </m:oMath>
                  </m:oMathPara>
                </a14:m>
                <a:endParaRPr lang="pt-BR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CaixaDe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2200" y="1268760"/>
                <a:ext cx="453201" cy="461665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CaixaDeTexto 60"/>
          <p:cNvSpPr txBox="1"/>
          <p:nvPr/>
        </p:nvSpPr>
        <p:spPr>
          <a:xfrm>
            <a:off x="6940780" y="1196752"/>
            <a:ext cx="468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 smtClean="0"/>
              <a:t>+</a:t>
            </a:r>
            <a:endParaRPr lang="pt-BR" sz="4000" dirty="0"/>
          </a:p>
        </p:txBody>
      </p:sp>
      <p:sp>
        <p:nvSpPr>
          <p:cNvPr id="62" name="CaixaDeTexto 61"/>
          <p:cNvSpPr txBox="1"/>
          <p:nvPr/>
        </p:nvSpPr>
        <p:spPr>
          <a:xfrm>
            <a:off x="6055702" y="1626480"/>
            <a:ext cx="468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 smtClean="0"/>
              <a:t>-</a:t>
            </a:r>
            <a:endParaRPr lang="pt-BR" sz="4000" dirty="0"/>
          </a:p>
        </p:txBody>
      </p:sp>
      <p:sp>
        <p:nvSpPr>
          <p:cNvPr id="58" name="Forma livre 57"/>
          <p:cNvSpPr/>
          <p:nvPr/>
        </p:nvSpPr>
        <p:spPr>
          <a:xfrm>
            <a:off x="5261173" y="5157192"/>
            <a:ext cx="3352800" cy="1076368"/>
          </a:xfrm>
          <a:custGeom>
            <a:avLst/>
            <a:gdLst>
              <a:gd name="connsiteX0" fmla="*/ 0 w 3352800"/>
              <a:gd name="connsiteY0" fmla="*/ 786083 h 1076368"/>
              <a:gd name="connsiteX1" fmla="*/ 493486 w 3352800"/>
              <a:gd name="connsiteY1" fmla="*/ 786083 h 1076368"/>
              <a:gd name="connsiteX2" fmla="*/ 580572 w 3352800"/>
              <a:gd name="connsiteY2" fmla="*/ 815111 h 1076368"/>
              <a:gd name="connsiteX3" fmla="*/ 653143 w 3352800"/>
              <a:gd name="connsiteY3" fmla="*/ 873168 h 1076368"/>
              <a:gd name="connsiteX4" fmla="*/ 725715 w 3352800"/>
              <a:gd name="connsiteY4" fmla="*/ 931225 h 1076368"/>
              <a:gd name="connsiteX5" fmla="*/ 856343 w 3352800"/>
              <a:gd name="connsiteY5" fmla="*/ 1018311 h 1076368"/>
              <a:gd name="connsiteX6" fmla="*/ 899886 w 3352800"/>
              <a:gd name="connsiteY6" fmla="*/ 1047340 h 1076368"/>
              <a:gd name="connsiteX7" fmla="*/ 943429 w 3352800"/>
              <a:gd name="connsiteY7" fmla="*/ 1076368 h 1076368"/>
              <a:gd name="connsiteX8" fmla="*/ 1146629 w 3352800"/>
              <a:gd name="connsiteY8" fmla="*/ 1061854 h 1076368"/>
              <a:gd name="connsiteX9" fmla="*/ 1190172 w 3352800"/>
              <a:gd name="connsiteY9" fmla="*/ 1032825 h 1076368"/>
              <a:gd name="connsiteX10" fmla="*/ 1233715 w 3352800"/>
              <a:gd name="connsiteY10" fmla="*/ 1018311 h 1076368"/>
              <a:gd name="connsiteX11" fmla="*/ 1320800 w 3352800"/>
              <a:gd name="connsiteY11" fmla="*/ 887683 h 1076368"/>
              <a:gd name="connsiteX12" fmla="*/ 1349829 w 3352800"/>
              <a:gd name="connsiteY12" fmla="*/ 844140 h 1076368"/>
              <a:gd name="connsiteX13" fmla="*/ 1378858 w 3352800"/>
              <a:gd name="connsiteY13" fmla="*/ 800597 h 1076368"/>
              <a:gd name="connsiteX14" fmla="*/ 1407886 w 3352800"/>
              <a:gd name="connsiteY14" fmla="*/ 713511 h 1076368"/>
              <a:gd name="connsiteX15" fmla="*/ 1494972 w 3352800"/>
              <a:gd name="connsiteY15" fmla="*/ 582883 h 1076368"/>
              <a:gd name="connsiteX16" fmla="*/ 1524000 w 3352800"/>
              <a:gd name="connsiteY16" fmla="*/ 539340 h 1076368"/>
              <a:gd name="connsiteX17" fmla="*/ 1567543 w 3352800"/>
              <a:gd name="connsiteY17" fmla="*/ 408711 h 1076368"/>
              <a:gd name="connsiteX18" fmla="*/ 1582058 w 3352800"/>
              <a:gd name="connsiteY18" fmla="*/ 365168 h 1076368"/>
              <a:gd name="connsiteX19" fmla="*/ 1611086 w 3352800"/>
              <a:gd name="connsiteY19" fmla="*/ 321625 h 1076368"/>
              <a:gd name="connsiteX20" fmla="*/ 1683658 w 3352800"/>
              <a:gd name="connsiteY20" fmla="*/ 190997 h 1076368"/>
              <a:gd name="connsiteX21" fmla="*/ 1741715 w 3352800"/>
              <a:gd name="connsiteY21" fmla="*/ 60368 h 1076368"/>
              <a:gd name="connsiteX22" fmla="*/ 1785258 w 3352800"/>
              <a:gd name="connsiteY22" fmla="*/ 16825 h 1076368"/>
              <a:gd name="connsiteX23" fmla="*/ 1828800 w 3352800"/>
              <a:gd name="connsiteY23" fmla="*/ 2311 h 1076368"/>
              <a:gd name="connsiteX24" fmla="*/ 2061029 w 3352800"/>
              <a:gd name="connsiteY24" fmla="*/ 16825 h 1076368"/>
              <a:gd name="connsiteX25" fmla="*/ 2090058 w 3352800"/>
              <a:gd name="connsiteY25" fmla="*/ 60368 h 1076368"/>
              <a:gd name="connsiteX26" fmla="*/ 2119086 w 3352800"/>
              <a:gd name="connsiteY26" fmla="*/ 147454 h 1076368"/>
              <a:gd name="connsiteX27" fmla="*/ 2162629 w 3352800"/>
              <a:gd name="connsiteY27" fmla="*/ 161968 h 1076368"/>
              <a:gd name="connsiteX28" fmla="*/ 2206172 w 3352800"/>
              <a:gd name="connsiteY28" fmla="*/ 249054 h 1076368"/>
              <a:gd name="connsiteX29" fmla="*/ 2249715 w 3352800"/>
              <a:gd name="connsiteY29" fmla="*/ 394197 h 1076368"/>
              <a:gd name="connsiteX30" fmla="*/ 2278743 w 3352800"/>
              <a:gd name="connsiteY30" fmla="*/ 481283 h 1076368"/>
              <a:gd name="connsiteX31" fmla="*/ 2293258 w 3352800"/>
              <a:gd name="connsiteY31" fmla="*/ 524825 h 1076368"/>
              <a:gd name="connsiteX32" fmla="*/ 2307772 w 3352800"/>
              <a:gd name="connsiteY32" fmla="*/ 568368 h 1076368"/>
              <a:gd name="connsiteX33" fmla="*/ 2336800 w 3352800"/>
              <a:gd name="connsiteY33" fmla="*/ 611911 h 1076368"/>
              <a:gd name="connsiteX34" fmla="*/ 2365829 w 3352800"/>
              <a:gd name="connsiteY34" fmla="*/ 698997 h 1076368"/>
              <a:gd name="connsiteX35" fmla="*/ 2409372 w 3352800"/>
              <a:gd name="connsiteY35" fmla="*/ 786083 h 1076368"/>
              <a:gd name="connsiteX36" fmla="*/ 2496458 w 3352800"/>
              <a:gd name="connsiteY36" fmla="*/ 844140 h 1076368"/>
              <a:gd name="connsiteX37" fmla="*/ 2540000 w 3352800"/>
              <a:gd name="connsiteY37" fmla="*/ 887683 h 1076368"/>
              <a:gd name="connsiteX38" fmla="*/ 2757715 w 3352800"/>
              <a:gd name="connsiteY38" fmla="*/ 873168 h 1076368"/>
              <a:gd name="connsiteX39" fmla="*/ 2844800 w 3352800"/>
              <a:gd name="connsiteY39" fmla="*/ 844140 h 1076368"/>
              <a:gd name="connsiteX40" fmla="*/ 2931886 w 3352800"/>
              <a:gd name="connsiteY40" fmla="*/ 829625 h 1076368"/>
              <a:gd name="connsiteX41" fmla="*/ 3033486 w 3352800"/>
              <a:gd name="connsiteY41" fmla="*/ 800597 h 1076368"/>
              <a:gd name="connsiteX42" fmla="*/ 3352800 w 3352800"/>
              <a:gd name="connsiteY42" fmla="*/ 815111 h 1076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3352800" h="1076368">
                <a:moveTo>
                  <a:pt x="0" y="786083"/>
                </a:moveTo>
                <a:cubicBezTo>
                  <a:pt x="205308" y="756752"/>
                  <a:pt x="165597" y="756275"/>
                  <a:pt x="493486" y="786083"/>
                </a:cubicBezTo>
                <a:cubicBezTo>
                  <a:pt x="523959" y="788853"/>
                  <a:pt x="580572" y="815111"/>
                  <a:pt x="580572" y="815111"/>
                </a:cubicBezTo>
                <a:cubicBezTo>
                  <a:pt x="663760" y="939896"/>
                  <a:pt x="552992" y="793048"/>
                  <a:pt x="653143" y="873168"/>
                </a:cubicBezTo>
                <a:cubicBezTo>
                  <a:pt x="746931" y="948198"/>
                  <a:pt x="616269" y="894744"/>
                  <a:pt x="725715" y="931225"/>
                </a:cubicBezTo>
                <a:lnTo>
                  <a:pt x="856343" y="1018311"/>
                </a:lnTo>
                <a:lnTo>
                  <a:pt x="899886" y="1047340"/>
                </a:lnTo>
                <a:lnTo>
                  <a:pt x="943429" y="1076368"/>
                </a:lnTo>
                <a:cubicBezTo>
                  <a:pt x="1011162" y="1071530"/>
                  <a:pt x="1079756" y="1073655"/>
                  <a:pt x="1146629" y="1061854"/>
                </a:cubicBezTo>
                <a:cubicBezTo>
                  <a:pt x="1163808" y="1058822"/>
                  <a:pt x="1174570" y="1040626"/>
                  <a:pt x="1190172" y="1032825"/>
                </a:cubicBezTo>
                <a:cubicBezTo>
                  <a:pt x="1203856" y="1025983"/>
                  <a:pt x="1219201" y="1023149"/>
                  <a:pt x="1233715" y="1018311"/>
                </a:cubicBezTo>
                <a:lnTo>
                  <a:pt x="1320800" y="887683"/>
                </a:lnTo>
                <a:lnTo>
                  <a:pt x="1349829" y="844140"/>
                </a:lnTo>
                <a:lnTo>
                  <a:pt x="1378858" y="800597"/>
                </a:lnTo>
                <a:cubicBezTo>
                  <a:pt x="1388534" y="771568"/>
                  <a:pt x="1390913" y="738971"/>
                  <a:pt x="1407886" y="713511"/>
                </a:cubicBezTo>
                <a:lnTo>
                  <a:pt x="1494972" y="582883"/>
                </a:lnTo>
                <a:cubicBezTo>
                  <a:pt x="1504648" y="568369"/>
                  <a:pt x="1518484" y="555889"/>
                  <a:pt x="1524000" y="539340"/>
                </a:cubicBezTo>
                <a:lnTo>
                  <a:pt x="1567543" y="408711"/>
                </a:lnTo>
                <a:cubicBezTo>
                  <a:pt x="1572381" y="394197"/>
                  <a:pt x="1573571" y="377898"/>
                  <a:pt x="1582058" y="365168"/>
                </a:cubicBezTo>
                <a:cubicBezTo>
                  <a:pt x="1591734" y="350654"/>
                  <a:pt x="1604001" y="337565"/>
                  <a:pt x="1611086" y="321625"/>
                </a:cubicBezTo>
                <a:cubicBezTo>
                  <a:pt x="1667916" y="193757"/>
                  <a:pt x="1604183" y="270472"/>
                  <a:pt x="1683658" y="190997"/>
                </a:cubicBezTo>
                <a:cubicBezTo>
                  <a:pt x="1704754" y="127706"/>
                  <a:pt x="1703379" y="106371"/>
                  <a:pt x="1741715" y="60368"/>
                </a:cubicBezTo>
                <a:cubicBezTo>
                  <a:pt x="1754856" y="44599"/>
                  <a:pt x="1768179" y="28211"/>
                  <a:pt x="1785258" y="16825"/>
                </a:cubicBezTo>
                <a:cubicBezTo>
                  <a:pt x="1797988" y="8339"/>
                  <a:pt x="1814286" y="7149"/>
                  <a:pt x="1828800" y="2311"/>
                </a:cubicBezTo>
                <a:cubicBezTo>
                  <a:pt x="1906210" y="7149"/>
                  <a:pt x="1985315" y="0"/>
                  <a:pt x="2061029" y="16825"/>
                </a:cubicBezTo>
                <a:cubicBezTo>
                  <a:pt x="2078058" y="20609"/>
                  <a:pt x="2082973" y="44427"/>
                  <a:pt x="2090058" y="60368"/>
                </a:cubicBezTo>
                <a:cubicBezTo>
                  <a:pt x="2102485" y="88330"/>
                  <a:pt x="2090057" y="137778"/>
                  <a:pt x="2119086" y="147454"/>
                </a:cubicBezTo>
                <a:lnTo>
                  <a:pt x="2162629" y="161968"/>
                </a:lnTo>
                <a:cubicBezTo>
                  <a:pt x="2215561" y="320768"/>
                  <a:pt x="2131142" y="80235"/>
                  <a:pt x="2206172" y="249054"/>
                </a:cubicBezTo>
                <a:cubicBezTo>
                  <a:pt x="2237744" y="320091"/>
                  <a:pt x="2230232" y="329255"/>
                  <a:pt x="2249715" y="394197"/>
                </a:cubicBezTo>
                <a:cubicBezTo>
                  <a:pt x="2258508" y="423505"/>
                  <a:pt x="2269067" y="452254"/>
                  <a:pt x="2278743" y="481283"/>
                </a:cubicBezTo>
                <a:lnTo>
                  <a:pt x="2293258" y="524825"/>
                </a:lnTo>
                <a:cubicBezTo>
                  <a:pt x="2298096" y="539339"/>
                  <a:pt x="2299286" y="555638"/>
                  <a:pt x="2307772" y="568368"/>
                </a:cubicBezTo>
                <a:cubicBezTo>
                  <a:pt x="2317448" y="582882"/>
                  <a:pt x="2329715" y="595971"/>
                  <a:pt x="2336800" y="611911"/>
                </a:cubicBezTo>
                <a:cubicBezTo>
                  <a:pt x="2349227" y="639873"/>
                  <a:pt x="2356153" y="669968"/>
                  <a:pt x="2365829" y="698997"/>
                </a:cubicBezTo>
                <a:cubicBezTo>
                  <a:pt x="2376183" y="730058"/>
                  <a:pt x="2382889" y="762911"/>
                  <a:pt x="2409372" y="786083"/>
                </a:cubicBezTo>
                <a:cubicBezTo>
                  <a:pt x="2435628" y="809057"/>
                  <a:pt x="2471789" y="819470"/>
                  <a:pt x="2496458" y="844140"/>
                </a:cubicBezTo>
                <a:lnTo>
                  <a:pt x="2540000" y="887683"/>
                </a:lnTo>
                <a:cubicBezTo>
                  <a:pt x="2612572" y="882845"/>
                  <a:pt x="2685713" y="883454"/>
                  <a:pt x="2757715" y="873168"/>
                </a:cubicBezTo>
                <a:cubicBezTo>
                  <a:pt x="2788006" y="868841"/>
                  <a:pt x="2814618" y="849171"/>
                  <a:pt x="2844800" y="844140"/>
                </a:cubicBezTo>
                <a:cubicBezTo>
                  <a:pt x="2873829" y="839302"/>
                  <a:pt x="2903028" y="835397"/>
                  <a:pt x="2931886" y="829625"/>
                </a:cubicBezTo>
                <a:cubicBezTo>
                  <a:pt x="2977450" y="820512"/>
                  <a:pt x="2991984" y="814431"/>
                  <a:pt x="3033486" y="800597"/>
                </a:cubicBezTo>
                <a:cubicBezTo>
                  <a:pt x="3246143" y="819929"/>
                  <a:pt x="3139705" y="815111"/>
                  <a:pt x="3352800" y="815111"/>
                </a:cubicBezTo>
              </a:path>
            </a:pathLst>
          </a:cu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CaixaDeTexto 62"/>
              <p:cNvSpPr txBox="1"/>
              <p:nvPr/>
            </p:nvSpPr>
            <p:spPr>
              <a:xfrm>
                <a:off x="6269494" y="5229200"/>
                <a:ext cx="62581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∆</m:t>
                      </m:r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𝑇</m:t>
                      </m:r>
                    </m:oMath>
                  </m:oMathPara>
                </a14:m>
                <a:endParaRPr lang="pt-BR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CaixaDeTexto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9494" y="5229200"/>
                <a:ext cx="625812" cy="461665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CaixaDeTexto 63"/>
          <p:cNvSpPr txBox="1"/>
          <p:nvPr/>
        </p:nvSpPr>
        <p:spPr>
          <a:xfrm>
            <a:off x="6947782" y="5268124"/>
            <a:ext cx="468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 smtClean="0"/>
              <a:t>+</a:t>
            </a:r>
            <a:endParaRPr lang="pt-BR" sz="4000" dirty="0"/>
          </a:p>
        </p:txBody>
      </p:sp>
      <p:sp>
        <p:nvSpPr>
          <p:cNvPr id="65" name="CaixaDeTexto 64"/>
          <p:cNvSpPr txBox="1"/>
          <p:nvPr/>
        </p:nvSpPr>
        <p:spPr>
          <a:xfrm>
            <a:off x="6062704" y="5697852"/>
            <a:ext cx="468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 smtClean="0"/>
              <a:t>-</a:t>
            </a:r>
            <a:endParaRPr lang="pt-BR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CaixaDeTexto 65"/>
              <p:cNvSpPr txBox="1"/>
              <p:nvPr/>
            </p:nvSpPr>
            <p:spPr>
              <a:xfrm>
                <a:off x="124443" y="5415607"/>
                <a:ext cx="21433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∆</m:t>
                          </m:r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6" name="CaixaDeTexto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443" y="5415607"/>
                <a:ext cx="2143301" cy="461665"/>
              </a:xfrm>
              <a:prstGeom prst="rect">
                <a:avLst/>
              </a:prstGeom>
              <a:blipFill rotWithShape="1">
                <a:blip r:embed="rId11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CaixaDeTexto 66"/>
          <p:cNvSpPr txBox="1"/>
          <p:nvPr/>
        </p:nvSpPr>
        <p:spPr>
          <a:xfrm>
            <a:off x="124544" y="5869959"/>
            <a:ext cx="2143099" cy="295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Anomalia de campo total</a:t>
            </a:r>
            <a:endParaRPr lang="pt-BR" sz="1400" dirty="0"/>
          </a:p>
        </p:txBody>
      </p:sp>
      <p:sp>
        <p:nvSpPr>
          <p:cNvPr id="68" name="CaixaDeTexto 67"/>
          <p:cNvSpPr txBox="1"/>
          <p:nvPr/>
        </p:nvSpPr>
        <p:spPr>
          <a:xfrm>
            <a:off x="2462066" y="5120024"/>
            <a:ext cx="21987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Diferença entre a amplitude do campo total e a amplitude do campo principal no mesmo ponto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CaixaDeTexto 68"/>
              <p:cNvSpPr txBox="1"/>
              <p:nvPr/>
            </p:nvSpPr>
            <p:spPr>
              <a:xfrm>
                <a:off x="1518745" y="172682"/>
                <a:ext cx="12389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i="1" smtClean="0">
                          <a:latin typeface="Cambria Math"/>
                          <a:ea typeface="Cambria Math"/>
                        </a:rPr>
                        <m:t>≫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69" name="CaixaDeTexto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8745" y="172682"/>
                <a:ext cx="1238994" cy="461665"/>
              </a:xfrm>
              <a:prstGeom prst="rect">
                <a:avLst/>
              </a:prstGeom>
              <a:blipFill rotWithShape="1">
                <a:blip r:embed="rId7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5028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0" y="3414486"/>
            <a:ext cx="4550002" cy="806602"/>
          </a:xfrm>
          <a:prstGeom prst="rect">
            <a:avLst/>
          </a:prstGeom>
          <a:solidFill>
            <a:srgbClr val="00B3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0" name="Grupo 19"/>
          <p:cNvGrpSpPr/>
          <p:nvPr/>
        </p:nvGrpSpPr>
        <p:grpSpPr>
          <a:xfrm>
            <a:off x="107504" y="2591636"/>
            <a:ext cx="864096" cy="621340"/>
            <a:chOff x="251520" y="1619508"/>
            <a:chExt cx="864096" cy="621340"/>
          </a:xfrm>
        </p:grpSpPr>
        <p:sp>
          <p:nvSpPr>
            <p:cNvPr id="23" name="Seta para a direita 22"/>
            <p:cNvSpPr/>
            <p:nvPr/>
          </p:nvSpPr>
          <p:spPr>
            <a:xfrm flipH="1">
              <a:off x="251568" y="2060848"/>
              <a:ext cx="864000" cy="18000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3" name="CaixaDeTexto 32"/>
            <p:cNvSpPr txBox="1"/>
            <p:nvPr/>
          </p:nvSpPr>
          <p:spPr>
            <a:xfrm>
              <a:off x="251520" y="1619508"/>
              <a:ext cx="864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Norte</a:t>
              </a:r>
              <a:endParaRPr lang="pt-BR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/>
              <p:cNvSpPr txBox="1"/>
              <p:nvPr/>
            </p:nvSpPr>
            <p:spPr>
              <a:xfrm>
                <a:off x="683568" y="1023119"/>
                <a:ext cx="1370888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acc>
                        <m:accPr>
                          <m:chr m:val="̂"/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𝐅</m:t>
                          </m:r>
                        </m:e>
                      </m:acc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1023119"/>
                <a:ext cx="1370888" cy="471539"/>
              </a:xfrm>
              <a:prstGeom prst="rect">
                <a:avLst/>
              </a:prstGeom>
              <a:blipFill rotWithShape="1">
                <a:blip r:embed="rId2"/>
                <a:stretch>
                  <a:fillRect t="-5195" r="-23556" b="-25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Conector de seta reta 23"/>
          <p:cNvCxnSpPr/>
          <p:nvPr/>
        </p:nvCxnSpPr>
        <p:spPr>
          <a:xfrm flipV="1">
            <a:off x="5220072" y="1484784"/>
            <a:ext cx="0" cy="511256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/>
          <p:cNvCxnSpPr/>
          <p:nvPr/>
        </p:nvCxnSpPr>
        <p:spPr>
          <a:xfrm>
            <a:off x="5076056" y="5949280"/>
            <a:ext cx="3888432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ixaDeTexto 25"/>
          <p:cNvSpPr txBox="1"/>
          <p:nvPr/>
        </p:nvSpPr>
        <p:spPr>
          <a:xfrm>
            <a:off x="8064896" y="6165304"/>
            <a:ext cx="9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Posição</a:t>
            </a:r>
            <a:endParaRPr lang="pt-BR"/>
          </a:p>
        </p:txBody>
      </p:sp>
      <p:sp>
        <p:nvSpPr>
          <p:cNvPr id="27" name="CaixaDeTexto 26"/>
          <p:cNvSpPr txBox="1"/>
          <p:nvPr/>
        </p:nvSpPr>
        <p:spPr>
          <a:xfrm>
            <a:off x="4574944" y="764704"/>
            <a:ext cx="129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Amplitude (</a:t>
            </a:r>
            <a:r>
              <a:rPr lang="pt-BR" dirty="0" err="1" smtClean="0"/>
              <a:t>nT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28" name="Forma livre 27"/>
          <p:cNvSpPr/>
          <p:nvPr/>
        </p:nvSpPr>
        <p:spPr>
          <a:xfrm rot="-600000" flipH="1">
            <a:off x="5279550" y="1522693"/>
            <a:ext cx="3468914" cy="682171"/>
          </a:xfrm>
          <a:custGeom>
            <a:avLst/>
            <a:gdLst>
              <a:gd name="connsiteX0" fmla="*/ 0 w 3468914"/>
              <a:gd name="connsiteY0" fmla="*/ 682171 h 682171"/>
              <a:gd name="connsiteX1" fmla="*/ 87085 w 3468914"/>
              <a:gd name="connsiteY1" fmla="*/ 653142 h 682171"/>
              <a:gd name="connsiteX2" fmla="*/ 232228 w 3468914"/>
              <a:gd name="connsiteY2" fmla="*/ 624114 h 682171"/>
              <a:gd name="connsiteX3" fmla="*/ 319314 w 3468914"/>
              <a:gd name="connsiteY3" fmla="*/ 595085 h 682171"/>
              <a:gd name="connsiteX4" fmla="*/ 362857 w 3468914"/>
              <a:gd name="connsiteY4" fmla="*/ 580571 h 682171"/>
              <a:gd name="connsiteX5" fmla="*/ 406400 w 3468914"/>
              <a:gd name="connsiteY5" fmla="*/ 566057 h 682171"/>
              <a:gd name="connsiteX6" fmla="*/ 449942 w 3468914"/>
              <a:gd name="connsiteY6" fmla="*/ 537028 h 682171"/>
              <a:gd name="connsiteX7" fmla="*/ 566057 w 3468914"/>
              <a:gd name="connsiteY7" fmla="*/ 508000 h 682171"/>
              <a:gd name="connsiteX8" fmla="*/ 1045028 w 3468914"/>
              <a:gd name="connsiteY8" fmla="*/ 464457 h 682171"/>
              <a:gd name="connsiteX9" fmla="*/ 1088571 w 3468914"/>
              <a:gd name="connsiteY9" fmla="*/ 449942 h 682171"/>
              <a:gd name="connsiteX10" fmla="*/ 1204685 w 3468914"/>
              <a:gd name="connsiteY10" fmla="*/ 435428 h 682171"/>
              <a:gd name="connsiteX11" fmla="*/ 1320800 w 3468914"/>
              <a:gd name="connsiteY11" fmla="*/ 406400 h 682171"/>
              <a:gd name="connsiteX12" fmla="*/ 1756228 w 3468914"/>
              <a:gd name="connsiteY12" fmla="*/ 391885 h 682171"/>
              <a:gd name="connsiteX13" fmla="*/ 1886857 w 3468914"/>
              <a:gd name="connsiteY13" fmla="*/ 377371 h 682171"/>
              <a:gd name="connsiteX14" fmla="*/ 1973942 w 3468914"/>
              <a:gd name="connsiteY14" fmla="*/ 348342 h 682171"/>
              <a:gd name="connsiteX15" fmla="*/ 2017485 w 3468914"/>
              <a:gd name="connsiteY15" fmla="*/ 333828 h 682171"/>
              <a:gd name="connsiteX16" fmla="*/ 2293257 w 3468914"/>
              <a:gd name="connsiteY16" fmla="*/ 290285 h 682171"/>
              <a:gd name="connsiteX17" fmla="*/ 2336800 w 3468914"/>
              <a:gd name="connsiteY17" fmla="*/ 261257 h 682171"/>
              <a:gd name="connsiteX18" fmla="*/ 2380342 w 3468914"/>
              <a:gd name="connsiteY18" fmla="*/ 246742 h 682171"/>
              <a:gd name="connsiteX19" fmla="*/ 2685142 w 3468914"/>
              <a:gd name="connsiteY19" fmla="*/ 232228 h 682171"/>
              <a:gd name="connsiteX20" fmla="*/ 2772228 w 3468914"/>
              <a:gd name="connsiteY20" fmla="*/ 203200 h 682171"/>
              <a:gd name="connsiteX21" fmla="*/ 2815771 w 3468914"/>
              <a:gd name="connsiteY21" fmla="*/ 188685 h 682171"/>
              <a:gd name="connsiteX22" fmla="*/ 2873828 w 3468914"/>
              <a:gd name="connsiteY22" fmla="*/ 174171 h 682171"/>
              <a:gd name="connsiteX23" fmla="*/ 2960914 w 3468914"/>
              <a:gd name="connsiteY23" fmla="*/ 145142 h 682171"/>
              <a:gd name="connsiteX24" fmla="*/ 3062514 w 3468914"/>
              <a:gd name="connsiteY24" fmla="*/ 116114 h 682171"/>
              <a:gd name="connsiteX25" fmla="*/ 3106057 w 3468914"/>
              <a:gd name="connsiteY25" fmla="*/ 87085 h 682171"/>
              <a:gd name="connsiteX26" fmla="*/ 3381828 w 3468914"/>
              <a:gd name="connsiteY26" fmla="*/ 43542 h 682171"/>
              <a:gd name="connsiteX27" fmla="*/ 3425371 w 3468914"/>
              <a:gd name="connsiteY27" fmla="*/ 14514 h 682171"/>
              <a:gd name="connsiteX28" fmla="*/ 3468914 w 3468914"/>
              <a:gd name="connsiteY28" fmla="*/ 0 h 682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468914" h="682171">
                <a:moveTo>
                  <a:pt x="0" y="682171"/>
                </a:moveTo>
                <a:cubicBezTo>
                  <a:pt x="29028" y="672495"/>
                  <a:pt x="57400" y="660563"/>
                  <a:pt x="87085" y="653142"/>
                </a:cubicBezTo>
                <a:cubicBezTo>
                  <a:pt x="244013" y="613910"/>
                  <a:pt x="111617" y="660297"/>
                  <a:pt x="232228" y="624114"/>
                </a:cubicBezTo>
                <a:cubicBezTo>
                  <a:pt x="261536" y="615321"/>
                  <a:pt x="290285" y="604761"/>
                  <a:pt x="319314" y="595085"/>
                </a:cubicBezTo>
                <a:lnTo>
                  <a:pt x="362857" y="580571"/>
                </a:lnTo>
                <a:lnTo>
                  <a:pt x="406400" y="566057"/>
                </a:lnTo>
                <a:cubicBezTo>
                  <a:pt x="420914" y="556381"/>
                  <a:pt x="434340" y="544829"/>
                  <a:pt x="449942" y="537028"/>
                </a:cubicBezTo>
                <a:cubicBezTo>
                  <a:pt x="479695" y="522152"/>
                  <a:pt x="538457" y="513520"/>
                  <a:pt x="566057" y="508000"/>
                </a:cubicBezTo>
                <a:cubicBezTo>
                  <a:pt x="732881" y="396783"/>
                  <a:pt x="571786" y="493139"/>
                  <a:pt x="1045028" y="464457"/>
                </a:cubicBezTo>
                <a:cubicBezTo>
                  <a:pt x="1060299" y="463531"/>
                  <a:pt x="1073518" y="452679"/>
                  <a:pt x="1088571" y="449942"/>
                </a:cubicBezTo>
                <a:cubicBezTo>
                  <a:pt x="1126948" y="442964"/>
                  <a:pt x="1166347" y="442616"/>
                  <a:pt x="1204685" y="435428"/>
                </a:cubicBezTo>
                <a:cubicBezTo>
                  <a:pt x="1243898" y="428076"/>
                  <a:pt x="1280926" y="407729"/>
                  <a:pt x="1320800" y="406400"/>
                </a:cubicBezTo>
                <a:lnTo>
                  <a:pt x="1756228" y="391885"/>
                </a:lnTo>
                <a:cubicBezTo>
                  <a:pt x="1799771" y="387047"/>
                  <a:pt x="1843897" y="385963"/>
                  <a:pt x="1886857" y="377371"/>
                </a:cubicBezTo>
                <a:cubicBezTo>
                  <a:pt x="1916861" y="371370"/>
                  <a:pt x="1944914" y="358018"/>
                  <a:pt x="1973942" y="348342"/>
                </a:cubicBezTo>
                <a:cubicBezTo>
                  <a:pt x="1988456" y="343504"/>
                  <a:pt x="2002394" y="336343"/>
                  <a:pt x="2017485" y="333828"/>
                </a:cubicBezTo>
                <a:cubicBezTo>
                  <a:pt x="2225402" y="299176"/>
                  <a:pt x="2133390" y="313124"/>
                  <a:pt x="2293257" y="290285"/>
                </a:cubicBezTo>
                <a:cubicBezTo>
                  <a:pt x="2307771" y="280609"/>
                  <a:pt x="2321198" y="269058"/>
                  <a:pt x="2336800" y="261257"/>
                </a:cubicBezTo>
                <a:cubicBezTo>
                  <a:pt x="2350484" y="254415"/>
                  <a:pt x="2365096" y="248013"/>
                  <a:pt x="2380342" y="246742"/>
                </a:cubicBezTo>
                <a:cubicBezTo>
                  <a:pt x="2481706" y="238295"/>
                  <a:pt x="2583542" y="237066"/>
                  <a:pt x="2685142" y="232228"/>
                </a:cubicBezTo>
                <a:lnTo>
                  <a:pt x="2772228" y="203200"/>
                </a:lnTo>
                <a:cubicBezTo>
                  <a:pt x="2786742" y="198362"/>
                  <a:pt x="2800928" y="192396"/>
                  <a:pt x="2815771" y="188685"/>
                </a:cubicBezTo>
                <a:cubicBezTo>
                  <a:pt x="2835123" y="183847"/>
                  <a:pt x="2854721" y="179903"/>
                  <a:pt x="2873828" y="174171"/>
                </a:cubicBezTo>
                <a:cubicBezTo>
                  <a:pt x="2903136" y="165378"/>
                  <a:pt x="2931229" y="152563"/>
                  <a:pt x="2960914" y="145142"/>
                </a:cubicBezTo>
                <a:cubicBezTo>
                  <a:pt x="3033814" y="126917"/>
                  <a:pt x="3000047" y="136936"/>
                  <a:pt x="3062514" y="116114"/>
                </a:cubicBezTo>
                <a:cubicBezTo>
                  <a:pt x="3077028" y="106438"/>
                  <a:pt x="3089663" y="93046"/>
                  <a:pt x="3106057" y="87085"/>
                </a:cubicBezTo>
                <a:cubicBezTo>
                  <a:pt x="3204028" y="51459"/>
                  <a:pt x="3276181" y="53147"/>
                  <a:pt x="3381828" y="43542"/>
                </a:cubicBezTo>
                <a:cubicBezTo>
                  <a:pt x="3396342" y="33866"/>
                  <a:pt x="3409769" y="22315"/>
                  <a:pt x="3425371" y="14514"/>
                </a:cubicBezTo>
                <a:cubicBezTo>
                  <a:pt x="3439055" y="7672"/>
                  <a:pt x="3468914" y="0"/>
                  <a:pt x="3468914" y="0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7" name="Forma livre 36"/>
          <p:cNvSpPr/>
          <p:nvPr/>
        </p:nvSpPr>
        <p:spPr>
          <a:xfrm rot="19769128">
            <a:off x="1916280" y="3483342"/>
            <a:ext cx="871122" cy="555022"/>
          </a:xfrm>
          <a:custGeom>
            <a:avLst/>
            <a:gdLst>
              <a:gd name="connsiteX0" fmla="*/ 63624 w 1257693"/>
              <a:gd name="connsiteY0" fmla="*/ 29029 h 464457"/>
              <a:gd name="connsiteX1" fmla="*/ 63624 w 1257693"/>
              <a:gd name="connsiteY1" fmla="*/ 29029 h 464457"/>
              <a:gd name="connsiteX2" fmla="*/ 281338 w 1257693"/>
              <a:gd name="connsiteY2" fmla="*/ 14515 h 464457"/>
              <a:gd name="connsiteX3" fmla="*/ 324881 w 1257693"/>
              <a:gd name="connsiteY3" fmla="*/ 0 h 464457"/>
              <a:gd name="connsiteX4" fmla="*/ 673224 w 1257693"/>
              <a:gd name="connsiteY4" fmla="*/ 14515 h 464457"/>
              <a:gd name="connsiteX5" fmla="*/ 803852 w 1257693"/>
              <a:gd name="connsiteY5" fmla="*/ 58057 h 464457"/>
              <a:gd name="connsiteX6" fmla="*/ 847395 w 1257693"/>
              <a:gd name="connsiteY6" fmla="*/ 72572 h 464457"/>
              <a:gd name="connsiteX7" fmla="*/ 948995 w 1257693"/>
              <a:gd name="connsiteY7" fmla="*/ 87086 h 464457"/>
              <a:gd name="connsiteX8" fmla="*/ 1036081 w 1257693"/>
              <a:gd name="connsiteY8" fmla="*/ 116115 h 464457"/>
              <a:gd name="connsiteX9" fmla="*/ 1137681 w 1257693"/>
              <a:gd name="connsiteY9" fmla="*/ 159657 h 464457"/>
              <a:gd name="connsiteX10" fmla="*/ 1195738 w 1257693"/>
              <a:gd name="connsiteY10" fmla="*/ 188686 h 464457"/>
              <a:gd name="connsiteX11" fmla="*/ 1239281 w 1257693"/>
              <a:gd name="connsiteY11" fmla="*/ 203200 h 464457"/>
              <a:gd name="connsiteX12" fmla="*/ 1181224 w 1257693"/>
              <a:gd name="connsiteY12" fmla="*/ 391886 h 464457"/>
              <a:gd name="connsiteX13" fmla="*/ 1137681 w 1257693"/>
              <a:gd name="connsiteY13" fmla="*/ 435429 h 464457"/>
              <a:gd name="connsiteX14" fmla="*/ 1021566 w 1257693"/>
              <a:gd name="connsiteY14" fmla="*/ 464457 h 464457"/>
              <a:gd name="connsiteX15" fmla="*/ 513566 w 1257693"/>
              <a:gd name="connsiteY15" fmla="*/ 449943 h 464457"/>
              <a:gd name="connsiteX16" fmla="*/ 295852 w 1257693"/>
              <a:gd name="connsiteY16" fmla="*/ 420915 h 464457"/>
              <a:gd name="connsiteX17" fmla="*/ 179738 w 1257693"/>
              <a:gd name="connsiteY17" fmla="*/ 406400 h 464457"/>
              <a:gd name="connsiteX18" fmla="*/ 92652 w 1257693"/>
              <a:gd name="connsiteY18" fmla="*/ 391886 h 464457"/>
              <a:gd name="connsiteX19" fmla="*/ 63624 w 1257693"/>
              <a:gd name="connsiteY19" fmla="*/ 348343 h 464457"/>
              <a:gd name="connsiteX20" fmla="*/ 49109 w 1257693"/>
              <a:gd name="connsiteY20" fmla="*/ 304800 h 464457"/>
              <a:gd name="connsiteX21" fmla="*/ 5566 w 1257693"/>
              <a:gd name="connsiteY21" fmla="*/ 145143 h 464457"/>
              <a:gd name="connsiteX22" fmla="*/ 20081 w 1257693"/>
              <a:gd name="connsiteY22" fmla="*/ 72572 h 464457"/>
              <a:gd name="connsiteX23" fmla="*/ 63624 w 1257693"/>
              <a:gd name="connsiteY23" fmla="*/ 29029 h 464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57693" h="464457">
                <a:moveTo>
                  <a:pt x="63624" y="29029"/>
                </a:moveTo>
                <a:lnTo>
                  <a:pt x="63624" y="29029"/>
                </a:lnTo>
                <a:cubicBezTo>
                  <a:pt x="136195" y="24191"/>
                  <a:pt x="209050" y="22547"/>
                  <a:pt x="281338" y="14515"/>
                </a:cubicBezTo>
                <a:cubicBezTo>
                  <a:pt x="296544" y="12825"/>
                  <a:pt x="309581" y="0"/>
                  <a:pt x="324881" y="0"/>
                </a:cubicBezTo>
                <a:cubicBezTo>
                  <a:pt x="441096" y="0"/>
                  <a:pt x="557110" y="9677"/>
                  <a:pt x="673224" y="14515"/>
                </a:cubicBezTo>
                <a:lnTo>
                  <a:pt x="803852" y="58057"/>
                </a:lnTo>
                <a:cubicBezTo>
                  <a:pt x="818366" y="62895"/>
                  <a:pt x="832249" y="70408"/>
                  <a:pt x="847395" y="72572"/>
                </a:cubicBezTo>
                <a:lnTo>
                  <a:pt x="948995" y="87086"/>
                </a:lnTo>
                <a:cubicBezTo>
                  <a:pt x="978024" y="96762"/>
                  <a:pt x="1010621" y="99142"/>
                  <a:pt x="1036081" y="116115"/>
                </a:cubicBezTo>
                <a:cubicBezTo>
                  <a:pt x="1096222" y="156208"/>
                  <a:pt x="1062701" y="140912"/>
                  <a:pt x="1137681" y="159657"/>
                </a:cubicBezTo>
                <a:cubicBezTo>
                  <a:pt x="1157033" y="169333"/>
                  <a:pt x="1175851" y="180163"/>
                  <a:pt x="1195738" y="188686"/>
                </a:cubicBezTo>
                <a:cubicBezTo>
                  <a:pt x="1209800" y="194713"/>
                  <a:pt x="1236281" y="188198"/>
                  <a:pt x="1239281" y="203200"/>
                </a:cubicBezTo>
                <a:cubicBezTo>
                  <a:pt x="1257693" y="295260"/>
                  <a:pt x="1231397" y="333351"/>
                  <a:pt x="1181224" y="391886"/>
                </a:cubicBezTo>
                <a:cubicBezTo>
                  <a:pt x="1167866" y="407471"/>
                  <a:pt x="1154760" y="424043"/>
                  <a:pt x="1137681" y="435429"/>
                </a:cubicBezTo>
                <a:cubicBezTo>
                  <a:pt x="1118554" y="448180"/>
                  <a:pt x="1032033" y="462364"/>
                  <a:pt x="1021566" y="464457"/>
                </a:cubicBezTo>
                <a:lnTo>
                  <a:pt x="513566" y="449943"/>
                </a:lnTo>
                <a:cubicBezTo>
                  <a:pt x="204024" y="436485"/>
                  <a:pt x="454287" y="447321"/>
                  <a:pt x="295852" y="420915"/>
                </a:cubicBezTo>
                <a:cubicBezTo>
                  <a:pt x="257377" y="414502"/>
                  <a:pt x="218352" y="411916"/>
                  <a:pt x="179738" y="406400"/>
                </a:cubicBezTo>
                <a:cubicBezTo>
                  <a:pt x="150605" y="402238"/>
                  <a:pt x="121681" y="396724"/>
                  <a:pt x="92652" y="391886"/>
                </a:cubicBezTo>
                <a:cubicBezTo>
                  <a:pt x="82976" y="377372"/>
                  <a:pt x="71425" y="363945"/>
                  <a:pt x="63624" y="348343"/>
                </a:cubicBezTo>
                <a:cubicBezTo>
                  <a:pt x="56782" y="334659"/>
                  <a:pt x="53135" y="319560"/>
                  <a:pt x="49109" y="304800"/>
                </a:cubicBezTo>
                <a:cubicBezTo>
                  <a:pt x="0" y="124734"/>
                  <a:pt x="38976" y="245367"/>
                  <a:pt x="5566" y="145143"/>
                </a:cubicBezTo>
                <a:cubicBezTo>
                  <a:pt x="10404" y="120953"/>
                  <a:pt x="6397" y="93098"/>
                  <a:pt x="20081" y="72572"/>
                </a:cubicBezTo>
                <a:cubicBezTo>
                  <a:pt x="28568" y="59842"/>
                  <a:pt x="56367" y="36286"/>
                  <a:pt x="63624" y="29029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Seta para baixo 30"/>
          <p:cNvSpPr/>
          <p:nvPr/>
        </p:nvSpPr>
        <p:spPr>
          <a:xfrm rot="1200000">
            <a:off x="2191121" y="3606662"/>
            <a:ext cx="288032" cy="3600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0" name="Conector de seta reta 39"/>
          <p:cNvCxnSpPr/>
          <p:nvPr/>
        </p:nvCxnSpPr>
        <p:spPr>
          <a:xfrm rot="1200000" flipH="1">
            <a:off x="559339" y="315124"/>
            <a:ext cx="0" cy="18000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Seta para baixo 40"/>
          <p:cNvSpPr/>
          <p:nvPr/>
        </p:nvSpPr>
        <p:spPr>
          <a:xfrm rot="1200000">
            <a:off x="691029" y="381061"/>
            <a:ext cx="180000" cy="4680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Elipse 41"/>
          <p:cNvSpPr/>
          <p:nvPr/>
        </p:nvSpPr>
        <p:spPr>
          <a:xfrm>
            <a:off x="837109" y="331515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3" name="Conector de seta reta 42"/>
          <p:cNvCxnSpPr/>
          <p:nvPr/>
        </p:nvCxnSpPr>
        <p:spPr>
          <a:xfrm>
            <a:off x="3341394" y="657433"/>
            <a:ext cx="433778" cy="971367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Seta para baixo 43"/>
          <p:cNvSpPr/>
          <p:nvPr/>
        </p:nvSpPr>
        <p:spPr>
          <a:xfrm rot="-1440000">
            <a:off x="3365750" y="669093"/>
            <a:ext cx="180000" cy="468000"/>
          </a:xfrm>
          <a:prstGeom prst="downArrow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Elipse 44"/>
          <p:cNvSpPr/>
          <p:nvPr/>
        </p:nvSpPr>
        <p:spPr>
          <a:xfrm>
            <a:off x="3311346" y="619547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ixaDeTexto 37"/>
              <p:cNvSpPr txBox="1"/>
              <p:nvPr/>
            </p:nvSpPr>
            <p:spPr>
              <a:xfrm>
                <a:off x="3131840" y="149149"/>
                <a:ext cx="1549591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b="1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latin typeface="Cambria Math"/>
                                </a:rPr>
                                <m:t>𝐁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38" name="CaixaDeTexto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149149"/>
                <a:ext cx="1549591" cy="471539"/>
              </a:xfrm>
              <a:prstGeom prst="rect">
                <a:avLst/>
              </a:prstGeom>
              <a:blipFill rotWithShape="1">
                <a:blip r:embed="rId3"/>
                <a:stretch>
                  <a:fillRect t="-5128" r="-22835" b="-128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tângulo 1"/>
          <p:cNvSpPr/>
          <p:nvPr/>
        </p:nvSpPr>
        <p:spPr>
          <a:xfrm>
            <a:off x="-69623" y="3284984"/>
            <a:ext cx="4703429" cy="1065017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Elipse 28"/>
          <p:cNvSpPr/>
          <p:nvPr/>
        </p:nvSpPr>
        <p:spPr>
          <a:xfrm rot="1200000">
            <a:off x="2339752" y="2794934"/>
            <a:ext cx="720080" cy="216024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Elipse 29"/>
          <p:cNvSpPr/>
          <p:nvPr/>
        </p:nvSpPr>
        <p:spPr>
          <a:xfrm rot="1200000">
            <a:off x="1664836" y="2550898"/>
            <a:ext cx="720080" cy="216024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2" name="Grupo 11"/>
          <p:cNvGrpSpPr/>
          <p:nvPr/>
        </p:nvGrpSpPr>
        <p:grpSpPr>
          <a:xfrm>
            <a:off x="3131840" y="3429000"/>
            <a:ext cx="1804175" cy="1512168"/>
            <a:chOff x="3131840" y="3429000"/>
            <a:chExt cx="1804175" cy="1512168"/>
          </a:xfrm>
        </p:grpSpPr>
        <p:cxnSp>
          <p:nvCxnSpPr>
            <p:cNvPr id="13" name="Conector de seta reta 12"/>
            <p:cNvCxnSpPr/>
            <p:nvPr/>
          </p:nvCxnSpPr>
          <p:spPr>
            <a:xfrm>
              <a:off x="4355976" y="3690300"/>
              <a:ext cx="0" cy="11788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de seta reta 13"/>
            <p:cNvCxnSpPr/>
            <p:nvPr/>
          </p:nvCxnSpPr>
          <p:spPr>
            <a:xfrm rot="5400000">
              <a:off x="3775172" y="3118976"/>
              <a:ext cx="0" cy="11788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CaixaDeTexto 14"/>
                <p:cNvSpPr txBox="1"/>
                <p:nvPr/>
              </p:nvSpPr>
              <p:spPr>
                <a:xfrm>
                  <a:off x="4380092" y="4479503"/>
                  <a:ext cx="40793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𝑧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15" name="CaixaDeTexto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0092" y="4479503"/>
                  <a:ext cx="407932" cy="461665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CaixaDeTexto 15"/>
                <p:cNvSpPr txBox="1"/>
                <p:nvPr/>
              </p:nvSpPr>
              <p:spPr>
                <a:xfrm>
                  <a:off x="3131840" y="3687415"/>
                  <a:ext cx="42639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𝑥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16" name="CaixaDeTexto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31840" y="3687415"/>
                  <a:ext cx="426399" cy="461665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Fluxograma: Somador 16"/>
            <p:cNvSpPr/>
            <p:nvPr/>
          </p:nvSpPr>
          <p:spPr>
            <a:xfrm>
              <a:off x="4249012" y="3596455"/>
              <a:ext cx="213199" cy="216024"/>
            </a:xfrm>
            <a:prstGeom prst="flowChartSummingJuncti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CaixaDeTexto 17"/>
                <p:cNvSpPr txBox="1"/>
                <p:nvPr/>
              </p:nvSpPr>
              <p:spPr>
                <a:xfrm>
                  <a:off x="4505641" y="3429000"/>
                  <a:ext cx="43037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𝑦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18" name="CaixaDeTexto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05641" y="3429000"/>
                  <a:ext cx="430374" cy="461665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b="-9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1" name="Conector reto 20"/>
          <p:cNvCxnSpPr/>
          <p:nvPr/>
        </p:nvCxnSpPr>
        <p:spPr>
          <a:xfrm>
            <a:off x="-19050" y="4221088"/>
            <a:ext cx="457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/>
          <p:cNvCxnSpPr/>
          <p:nvPr/>
        </p:nvCxnSpPr>
        <p:spPr>
          <a:xfrm>
            <a:off x="-21998" y="3414486"/>
            <a:ext cx="457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Seta para baixo 45"/>
          <p:cNvSpPr/>
          <p:nvPr/>
        </p:nvSpPr>
        <p:spPr>
          <a:xfrm rot="1200000">
            <a:off x="1446599" y="3377854"/>
            <a:ext cx="180000" cy="4680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Seta para baixo 46"/>
          <p:cNvSpPr/>
          <p:nvPr/>
        </p:nvSpPr>
        <p:spPr>
          <a:xfrm rot="1200000">
            <a:off x="2157154" y="3376378"/>
            <a:ext cx="180000" cy="4680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Seta para baixo 47"/>
          <p:cNvSpPr/>
          <p:nvPr/>
        </p:nvSpPr>
        <p:spPr>
          <a:xfrm rot="1200000">
            <a:off x="2939717" y="3387379"/>
            <a:ext cx="180000" cy="4680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Seta para baixo 33"/>
          <p:cNvSpPr/>
          <p:nvPr/>
        </p:nvSpPr>
        <p:spPr>
          <a:xfrm rot="1260000" flipH="1" flipV="1">
            <a:off x="1725106" y="2944330"/>
            <a:ext cx="180000" cy="468000"/>
          </a:xfrm>
          <a:prstGeom prst="downArrow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Seta para baixo 34"/>
          <p:cNvSpPr/>
          <p:nvPr/>
        </p:nvSpPr>
        <p:spPr>
          <a:xfrm rot="12000000" flipH="1" flipV="1">
            <a:off x="2313775" y="3383187"/>
            <a:ext cx="180000" cy="468000"/>
          </a:xfrm>
          <a:prstGeom prst="downArrow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Seta para baixo 35"/>
          <p:cNvSpPr/>
          <p:nvPr/>
        </p:nvSpPr>
        <p:spPr>
          <a:xfrm rot="240000" flipH="1" flipV="1">
            <a:off x="3136691" y="2941614"/>
            <a:ext cx="180000" cy="468000"/>
          </a:xfrm>
          <a:prstGeom prst="downArrow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ixaDeTexto 48"/>
              <p:cNvSpPr txBox="1"/>
              <p:nvPr/>
            </p:nvSpPr>
            <p:spPr>
              <a:xfrm>
                <a:off x="1619672" y="1815207"/>
                <a:ext cx="18470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𝐓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b="1" dirty="0"/>
              </a:p>
            </p:txBody>
          </p:sp>
        </mc:Choice>
        <mc:Fallback xmlns="">
          <p:sp>
            <p:nvSpPr>
              <p:cNvPr id="49" name="CaixaDeTexto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1815207"/>
                <a:ext cx="1847044" cy="461665"/>
              </a:xfrm>
              <a:prstGeom prst="rect">
                <a:avLst/>
              </a:prstGeom>
              <a:blipFill rotWithShape="1">
                <a:blip r:embed="rId7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aixaDeTexto 3"/>
          <p:cNvSpPr txBox="1"/>
          <p:nvPr/>
        </p:nvSpPr>
        <p:spPr>
          <a:xfrm>
            <a:off x="1975451" y="2190775"/>
            <a:ext cx="1099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total</a:t>
            </a:r>
            <a:endParaRPr lang="pt-BR" sz="1400" dirty="0"/>
          </a:p>
        </p:txBody>
      </p:sp>
      <p:sp>
        <p:nvSpPr>
          <p:cNvPr id="52" name="CaixaDeTexto 51"/>
          <p:cNvSpPr txBox="1"/>
          <p:nvPr/>
        </p:nvSpPr>
        <p:spPr>
          <a:xfrm>
            <a:off x="659963" y="812816"/>
            <a:ext cx="1463765" cy="268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principal</a:t>
            </a:r>
            <a:endParaRPr lang="pt-BR" sz="1400" dirty="0"/>
          </a:p>
        </p:txBody>
      </p:sp>
      <p:sp>
        <p:nvSpPr>
          <p:cNvPr id="53" name="CaixaDeTexto 52"/>
          <p:cNvSpPr txBox="1"/>
          <p:nvPr/>
        </p:nvSpPr>
        <p:spPr>
          <a:xfrm>
            <a:off x="3053358" y="-26897"/>
            <a:ext cx="14637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</a:t>
            </a:r>
            <a:r>
              <a:rPr lang="pt-BR" sz="1400" dirty="0" err="1" smtClean="0"/>
              <a:t>crustal</a:t>
            </a:r>
            <a:endParaRPr lang="pt-BR" sz="1400" dirty="0"/>
          </a:p>
        </p:txBody>
      </p:sp>
      <p:cxnSp>
        <p:nvCxnSpPr>
          <p:cNvPr id="7" name="Conector reto 6"/>
          <p:cNvCxnSpPr/>
          <p:nvPr/>
        </p:nvCxnSpPr>
        <p:spPr>
          <a:xfrm>
            <a:off x="6156176" y="692696"/>
            <a:ext cx="0" cy="5904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to 49"/>
          <p:cNvCxnSpPr/>
          <p:nvPr/>
        </p:nvCxnSpPr>
        <p:spPr>
          <a:xfrm>
            <a:off x="7020272" y="682824"/>
            <a:ext cx="0" cy="5904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to 50"/>
          <p:cNvCxnSpPr/>
          <p:nvPr/>
        </p:nvCxnSpPr>
        <p:spPr>
          <a:xfrm>
            <a:off x="7884368" y="692696"/>
            <a:ext cx="0" cy="5940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Forma livre 55"/>
          <p:cNvSpPr/>
          <p:nvPr/>
        </p:nvSpPr>
        <p:spPr>
          <a:xfrm>
            <a:off x="5254171" y="1085820"/>
            <a:ext cx="3352800" cy="1076368"/>
          </a:xfrm>
          <a:custGeom>
            <a:avLst/>
            <a:gdLst>
              <a:gd name="connsiteX0" fmla="*/ 0 w 3352800"/>
              <a:gd name="connsiteY0" fmla="*/ 786083 h 1076368"/>
              <a:gd name="connsiteX1" fmla="*/ 493486 w 3352800"/>
              <a:gd name="connsiteY1" fmla="*/ 786083 h 1076368"/>
              <a:gd name="connsiteX2" fmla="*/ 580572 w 3352800"/>
              <a:gd name="connsiteY2" fmla="*/ 815111 h 1076368"/>
              <a:gd name="connsiteX3" fmla="*/ 653143 w 3352800"/>
              <a:gd name="connsiteY3" fmla="*/ 873168 h 1076368"/>
              <a:gd name="connsiteX4" fmla="*/ 725715 w 3352800"/>
              <a:gd name="connsiteY4" fmla="*/ 931225 h 1076368"/>
              <a:gd name="connsiteX5" fmla="*/ 856343 w 3352800"/>
              <a:gd name="connsiteY5" fmla="*/ 1018311 h 1076368"/>
              <a:gd name="connsiteX6" fmla="*/ 899886 w 3352800"/>
              <a:gd name="connsiteY6" fmla="*/ 1047340 h 1076368"/>
              <a:gd name="connsiteX7" fmla="*/ 943429 w 3352800"/>
              <a:gd name="connsiteY7" fmla="*/ 1076368 h 1076368"/>
              <a:gd name="connsiteX8" fmla="*/ 1146629 w 3352800"/>
              <a:gd name="connsiteY8" fmla="*/ 1061854 h 1076368"/>
              <a:gd name="connsiteX9" fmla="*/ 1190172 w 3352800"/>
              <a:gd name="connsiteY9" fmla="*/ 1032825 h 1076368"/>
              <a:gd name="connsiteX10" fmla="*/ 1233715 w 3352800"/>
              <a:gd name="connsiteY10" fmla="*/ 1018311 h 1076368"/>
              <a:gd name="connsiteX11" fmla="*/ 1320800 w 3352800"/>
              <a:gd name="connsiteY11" fmla="*/ 887683 h 1076368"/>
              <a:gd name="connsiteX12" fmla="*/ 1349829 w 3352800"/>
              <a:gd name="connsiteY12" fmla="*/ 844140 h 1076368"/>
              <a:gd name="connsiteX13" fmla="*/ 1378858 w 3352800"/>
              <a:gd name="connsiteY13" fmla="*/ 800597 h 1076368"/>
              <a:gd name="connsiteX14" fmla="*/ 1407886 w 3352800"/>
              <a:gd name="connsiteY14" fmla="*/ 713511 h 1076368"/>
              <a:gd name="connsiteX15" fmla="*/ 1494972 w 3352800"/>
              <a:gd name="connsiteY15" fmla="*/ 582883 h 1076368"/>
              <a:gd name="connsiteX16" fmla="*/ 1524000 w 3352800"/>
              <a:gd name="connsiteY16" fmla="*/ 539340 h 1076368"/>
              <a:gd name="connsiteX17" fmla="*/ 1567543 w 3352800"/>
              <a:gd name="connsiteY17" fmla="*/ 408711 h 1076368"/>
              <a:gd name="connsiteX18" fmla="*/ 1582058 w 3352800"/>
              <a:gd name="connsiteY18" fmla="*/ 365168 h 1076368"/>
              <a:gd name="connsiteX19" fmla="*/ 1611086 w 3352800"/>
              <a:gd name="connsiteY19" fmla="*/ 321625 h 1076368"/>
              <a:gd name="connsiteX20" fmla="*/ 1683658 w 3352800"/>
              <a:gd name="connsiteY20" fmla="*/ 190997 h 1076368"/>
              <a:gd name="connsiteX21" fmla="*/ 1741715 w 3352800"/>
              <a:gd name="connsiteY21" fmla="*/ 60368 h 1076368"/>
              <a:gd name="connsiteX22" fmla="*/ 1785258 w 3352800"/>
              <a:gd name="connsiteY22" fmla="*/ 16825 h 1076368"/>
              <a:gd name="connsiteX23" fmla="*/ 1828800 w 3352800"/>
              <a:gd name="connsiteY23" fmla="*/ 2311 h 1076368"/>
              <a:gd name="connsiteX24" fmla="*/ 2061029 w 3352800"/>
              <a:gd name="connsiteY24" fmla="*/ 16825 h 1076368"/>
              <a:gd name="connsiteX25" fmla="*/ 2090058 w 3352800"/>
              <a:gd name="connsiteY25" fmla="*/ 60368 h 1076368"/>
              <a:gd name="connsiteX26" fmla="*/ 2119086 w 3352800"/>
              <a:gd name="connsiteY26" fmla="*/ 147454 h 1076368"/>
              <a:gd name="connsiteX27" fmla="*/ 2162629 w 3352800"/>
              <a:gd name="connsiteY27" fmla="*/ 161968 h 1076368"/>
              <a:gd name="connsiteX28" fmla="*/ 2206172 w 3352800"/>
              <a:gd name="connsiteY28" fmla="*/ 249054 h 1076368"/>
              <a:gd name="connsiteX29" fmla="*/ 2249715 w 3352800"/>
              <a:gd name="connsiteY29" fmla="*/ 394197 h 1076368"/>
              <a:gd name="connsiteX30" fmla="*/ 2278743 w 3352800"/>
              <a:gd name="connsiteY30" fmla="*/ 481283 h 1076368"/>
              <a:gd name="connsiteX31" fmla="*/ 2293258 w 3352800"/>
              <a:gd name="connsiteY31" fmla="*/ 524825 h 1076368"/>
              <a:gd name="connsiteX32" fmla="*/ 2307772 w 3352800"/>
              <a:gd name="connsiteY32" fmla="*/ 568368 h 1076368"/>
              <a:gd name="connsiteX33" fmla="*/ 2336800 w 3352800"/>
              <a:gd name="connsiteY33" fmla="*/ 611911 h 1076368"/>
              <a:gd name="connsiteX34" fmla="*/ 2365829 w 3352800"/>
              <a:gd name="connsiteY34" fmla="*/ 698997 h 1076368"/>
              <a:gd name="connsiteX35" fmla="*/ 2409372 w 3352800"/>
              <a:gd name="connsiteY35" fmla="*/ 786083 h 1076368"/>
              <a:gd name="connsiteX36" fmla="*/ 2496458 w 3352800"/>
              <a:gd name="connsiteY36" fmla="*/ 844140 h 1076368"/>
              <a:gd name="connsiteX37" fmla="*/ 2540000 w 3352800"/>
              <a:gd name="connsiteY37" fmla="*/ 887683 h 1076368"/>
              <a:gd name="connsiteX38" fmla="*/ 2757715 w 3352800"/>
              <a:gd name="connsiteY38" fmla="*/ 873168 h 1076368"/>
              <a:gd name="connsiteX39" fmla="*/ 2844800 w 3352800"/>
              <a:gd name="connsiteY39" fmla="*/ 844140 h 1076368"/>
              <a:gd name="connsiteX40" fmla="*/ 2931886 w 3352800"/>
              <a:gd name="connsiteY40" fmla="*/ 829625 h 1076368"/>
              <a:gd name="connsiteX41" fmla="*/ 3033486 w 3352800"/>
              <a:gd name="connsiteY41" fmla="*/ 800597 h 1076368"/>
              <a:gd name="connsiteX42" fmla="*/ 3352800 w 3352800"/>
              <a:gd name="connsiteY42" fmla="*/ 815111 h 1076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3352800" h="1076368">
                <a:moveTo>
                  <a:pt x="0" y="786083"/>
                </a:moveTo>
                <a:cubicBezTo>
                  <a:pt x="205308" y="756752"/>
                  <a:pt x="165597" y="756275"/>
                  <a:pt x="493486" y="786083"/>
                </a:cubicBezTo>
                <a:cubicBezTo>
                  <a:pt x="523959" y="788853"/>
                  <a:pt x="580572" y="815111"/>
                  <a:pt x="580572" y="815111"/>
                </a:cubicBezTo>
                <a:cubicBezTo>
                  <a:pt x="663760" y="939896"/>
                  <a:pt x="552992" y="793048"/>
                  <a:pt x="653143" y="873168"/>
                </a:cubicBezTo>
                <a:cubicBezTo>
                  <a:pt x="746931" y="948198"/>
                  <a:pt x="616269" y="894744"/>
                  <a:pt x="725715" y="931225"/>
                </a:cubicBezTo>
                <a:lnTo>
                  <a:pt x="856343" y="1018311"/>
                </a:lnTo>
                <a:lnTo>
                  <a:pt x="899886" y="1047340"/>
                </a:lnTo>
                <a:lnTo>
                  <a:pt x="943429" y="1076368"/>
                </a:lnTo>
                <a:cubicBezTo>
                  <a:pt x="1011162" y="1071530"/>
                  <a:pt x="1079756" y="1073655"/>
                  <a:pt x="1146629" y="1061854"/>
                </a:cubicBezTo>
                <a:cubicBezTo>
                  <a:pt x="1163808" y="1058822"/>
                  <a:pt x="1174570" y="1040626"/>
                  <a:pt x="1190172" y="1032825"/>
                </a:cubicBezTo>
                <a:cubicBezTo>
                  <a:pt x="1203856" y="1025983"/>
                  <a:pt x="1219201" y="1023149"/>
                  <a:pt x="1233715" y="1018311"/>
                </a:cubicBezTo>
                <a:lnTo>
                  <a:pt x="1320800" y="887683"/>
                </a:lnTo>
                <a:lnTo>
                  <a:pt x="1349829" y="844140"/>
                </a:lnTo>
                <a:lnTo>
                  <a:pt x="1378858" y="800597"/>
                </a:lnTo>
                <a:cubicBezTo>
                  <a:pt x="1388534" y="771568"/>
                  <a:pt x="1390913" y="738971"/>
                  <a:pt x="1407886" y="713511"/>
                </a:cubicBezTo>
                <a:lnTo>
                  <a:pt x="1494972" y="582883"/>
                </a:lnTo>
                <a:cubicBezTo>
                  <a:pt x="1504648" y="568369"/>
                  <a:pt x="1518484" y="555889"/>
                  <a:pt x="1524000" y="539340"/>
                </a:cubicBezTo>
                <a:lnTo>
                  <a:pt x="1567543" y="408711"/>
                </a:lnTo>
                <a:cubicBezTo>
                  <a:pt x="1572381" y="394197"/>
                  <a:pt x="1573571" y="377898"/>
                  <a:pt x="1582058" y="365168"/>
                </a:cubicBezTo>
                <a:cubicBezTo>
                  <a:pt x="1591734" y="350654"/>
                  <a:pt x="1604001" y="337565"/>
                  <a:pt x="1611086" y="321625"/>
                </a:cubicBezTo>
                <a:cubicBezTo>
                  <a:pt x="1667916" y="193757"/>
                  <a:pt x="1604183" y="270472"/>
                  <a:pt x="1683658" y="190997"/>
                </a:cubicBezTo>
                <a:cubicBezTo>
                  <a:pt x="1704754" y="127706"/>
                  <a:pt x="1703379" y="106371"/>
                  <a:pt x="1741715" y="60368"/>
                </a:cubicBezTo>
                <a:cubicBezTo>
                  <a:pt x="1754856" y="44599"/>
                  <a:pt x="1768179" y="28211"/>
                  <a:pt x="1785258" y="16825"/>
                </a:cubicBezTo>
                <a:cubicBezTo>
                  <a:pt x="1797988" y="8339"/>
                  <a:pt x="1814286" y="7149"/>
                  <a:pt x="1828800" y="2311"/>
                </a:cubicBezTo>
                <a:cubicBezTo>
                  <a:pt x="1906210" y="7149"/>
                  <a:pt x="1985315" y="0"/>
                  <a:pt x="2061029" y="16825"/>
                </a:cubicBezTo>
                <a:cubicBezTo>
                  <a:pt x="2078058" y="20609"/>
                  <a:pt x="2082973" y="44427"/>
                  <a:pt x="2090058" y="60368"/>
                </a:cubicBezTo>
                <a:cubicBezTo>
                  <a:pt x="2102485" y="88330"/>
                  <a:pt x="2090057" y="137778"/>
                  <a:pt x="2119086" y="147454"/>
                </a:cubicBezTo>
                <a:lnTo>
                  <a:pt x="2162629" y="161968"/>
                </a:lnTo>
                <a:cubicBezTo>
                  <a:pt x="2215561" y="320768"/>
                  <a:pt x="2131142" y="80235"/>
                  <a:pt x="2206172" y="249054"/>
                </a:cubicBezTo>
                <a:cubicBezTo>
                  <a:pt x="2237744" y="320091"/>
                  <a:pt x="2230232" y="329255"/>
                  <a:pt x="2249715" y="394197"/>
                </a:cubicBezTo>
                <a:cubicBezTo>
                  <a:pt x="2258508" y="423505"/>
                  <a:pt x="2269067" y="452254"/>
                  <a:pt x="2278743" y="481283"/>
                </a:cubicBezTo>
                <a:lnTo>
                  <a:pt x="2293258" y="524825"/>
                </a:lnTo>
                <a:cubicBezTo>
                  <a:pt x="2298096" y="539339"/>
                  <a:pt x="2299286" y="555638"/>
                  <a:pt x="2307772" y="568368"/>
                </a:cubicBezTo>
                <a:cubicBezTo>
                  <a:pt x="2317448" y="582882"/>
                  <a:pt x="2329715" y="595971"/>
                  <a:pt x="2336800" y="611911"/>
                </a:cubicBezTo>
                <a:cubicBezTo>
                  <a:pt x="2349227" y="639873"/>
                  <a:pt x="2356153" y="669968"/>
                  <a:pt x="2365829" y="698997"/>
                </a:cubicBezTo>
                <a:cubicBezTo>
                  <a:pt x="2376183" y="730058"/>
                  <a:pt x="2382889" y="762911"/>
                  <a:pt x="2409372" y="786083"/>
                </a:cubicBezTo>
                <a:cubicBezTo>
                  <a:pt x="2435628" y="809057"/>
                  <a:pt x="2471789" y="819470"/>
                  <a:pt x="2496458" y="844140"/>
                </a:cubicBezTo>
                <a:lnTo>
                  <a:pt x="2540000" y="887683"/>
                </a:lnTo>
                <a:cubicBezTo>
                  <a:pt x="2612572" y="882845"/>
                  <a:pt x="2685713" y="883454"/>
                  <a:pt x="2757715" y="873168"/>
                </a:cubicBezTo>
                <a:cubicBezTo>
                  <a:pt x="2788006" y="868841"/>
                  <a:pt x="2814618" y="849171"/>
                  <a:pt x="2844800" y="844140"/>
                </a:cubicBezTo>
                <a:cubicBezTo>
                  <a:pt x="2873829" y="839302"/>
                  <a:pt x="2903028" y="835397"/>
                  <a:pt x="2931886" y="829625"/>
                </a:cubicBezTo>
                <a:cubicBezTo>
                  <a:pt x="2977450" y="820512"/>
                  <a:pt x="2991984" y="814431"/>
                  <a:pt x="3033486" y="800597"/>
                </a:cubicBezTo>
                <a:cubicBezTo>
                  <a:pt x="3246143" y="819929"/>
                  <a:pt x="3139705" y="815111"/>
                  <a:pt x="3352800" y="815111"/>
                </a:cubicBezTo>
              </a:path>
            </a:pathLst>
          </a:cu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aixaDeTexto 59"/>
              <p:cNvSpPr txBox="1"/>
              <p:nvPr/>
            </p:nvSpPr>
            <p:spPr>
              <a:xfrm>
                <a:off x="4788024" y="1599183"/>
                <a:ext cx="45320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𝐹</m:t>
                      </m:r>
                    </m:oMath>
                  </m:oMathPara>
                </a14:m>
                <a:endParaRPr lang="pt-BR" sz="12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0" name="CaixaDeTexto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024" y="1599183"/>
                <a:ext cx="453201" cy="461665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ixaDeTexto 58"/>
              <p:cNvSpPr txBox="1"/>
              <p:nvPr/>
            </p:nvSpPr>
            <p:spPr>
              <a:xfrm>
                <a:off x="6372200" y="1268760"/>
                <a:ext cx="45320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𝑇</m:t>
                      </m:r>
                    </m:oMath>
                  </m:oMathPara>
                </a14:m>
                <a:endParaRPr lang="pt-BR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CaixaDe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2200" y="1268760"/>
                <a:ext cx="453201" cy="461665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CaixaDeTexto 60"/>
          <p:cNvSpPr txBox="1"/>
          <p:nvPr/>
        </p:nvSpPr>
        <p:spPr>
          <a:xfrm>
            <a:off x="6940780" y="1196752"/>
            <a:ext cx="468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 smtClean="0"/>
              <a:t>+</a:t>
            </a:r>
            <a:endParaRPr lang="pt-BR" sz="4000" dirty="0"/>
          </a:p>
        </p:txBody>
      </p:sp>
      <p:sp>
        <p:nvSpPr>
          <p:cNvPr id="62" name="CaixaDeTexto 61"/>
          <p:cNvSpPr txBox="1"/>
          <p:nvPr/>
        </p:nvSpPr>
        <p:spPr>
          <a:xfrm>
            <a:off x="6055702" y="1626480"/>
            <a:ext cx="468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 smtClean="0"/>
              <a:t>-</a:t>
            </a:r>
            <a:endParaRPr lang="pt-BR" sz="4000" dirty="0"/>
          </a:p>
        </p:txBody>
      </p:sp>
      <p:sp>
        <p:nvSpPr>
          <p:cNvPr id="58" name="Forma livre 57"/>
          <p:cNvSpPr/>
          <p:nvPr/>
        </p:nvSpPr>
        <p:spPr>
          <a:xfrm>
            <a:off x="5261173" y="5157192"/>
            <a:ext cx="3352800" cy="1076368"/>
          </a:xfrm>
          <a:custGeom>
            <a:avLst/>
            <a:gdLst>
              <a:gd name="connsiteX0" fmla="*/ 0 w 3352800"/>
              <a:gd name="connsiteY0" fmla="*/ 786083 h 1076368"/>
              <a:gd name="connsiteX1" fmla="*/ 493486 w 3352800"/>
              <a:gd name="connsiteY1" fmla="*/ 786083 h 1076368"/>
              <a:gd name="connsiteX2" fmla="*/ 580572 w 3352800"/>
              <a:gd name="connsiteY2" fmla="*/ 815111 h 1076368"/>
              <a:gd name="connsiteX3" fmla="*/ 653143 w 3352800"/>
              <a:gd name="connsiteY3" fmla="*/ 873168 h 1076368"/>
              <a:gd name="connsiteX4" fmla="*/ 725715 w 3352800"/>
              <a:gd name="connsiteY4" fmla="*/ 931225 h 1076368"/>
              <a:gd name="connsiteX5" fmla="*/ 856343 w 3352800"/>
              <a:gd name="connsiteY5" fmla="*/ 1018311 h 1076368"/>
              <a:gd name="connsiteX6" fmla="*/ 899886 w 3352800"/>
              <a:gd name="connsiteY6" fmla="*/ 1047340 h 1076368"/>
              <a:gd name="connsiteX7" fmla="*/ 943429 w 3352800"/>
              <a:gd name="connsiteY7" fmla="*/ 1076368 h 1076368"/>
              <a:gd name="connsiteX8" fmla="*/ 1146629 w 3352800"/>
              <a:gd name="connsiteY8" fmla="*/ 1061854 h 1076368"/>
              <a:gd name="connsiteX9" fmla="*/ 1190172 w 3352800"/>
              <a:gd name="connsiteY9" fmla="*/ 1032825 h 1076368"/>
              <a:gd name="connsiteX10" fmla="*/ 1233715 w 3352800"/>
              <a:gd name="connsiteY10" fmla="*/ 1018311 h 1076368"/>
              <a:gd name="connsiteX11" fmla="*/ 1320800 w 3352800"/>
              <a:gd name="connsiteY11" fmla="*/ 887683 h 1076368"/>
              <a:gd name="connsiteX12" fmla="*/ 1349829 w 3352800"/>
              <a:gd name="connsiteY12" fmla="*/ 844140 h 1076368"/>
              <a:gd name="connsiteX13" fmla="*/ 1378858 w 3352800"/>
              <a:gd name="connsiteY13" fmla="*/ 800597 h 1076368"/>
              <a:gd name="connsiteX14" fmla="*/ 1407886 w 3352800"/>
              <a:gd name="connsiteY14" fmla="*/ 713511 h 1076368"/>
              <a:gd name="connsiteX15" fmla="*/ 1494972 w 3352800"/>
              <a:gd name="connsiteY15" fmla="*/ 582883 h 1076368"/>
              <a:gd name="connsiteX16" fmla="*/ 1524000 w 3352800"/>
              <a:gd name="connsiteY16" fmla="*/ 539340 h 1076368"/>
              <a:gd name="connsiteX17" fmla="*/ 1567543 w 3352800"/>
              <a:gd name="connsiteY17" fmla="*/ 408711 h 1076368"/>
              <a:gd name="connsiteX18" fmla="*/ 1582058 w 3352800"/>
              <a:gd name="connsiteY18" fmla="*/ 365168 h 1076368"/>
              <a:gd name="connsiteX19" fmla="*/ 1611086 w 3352800"/>
              <a:gd name="connsiteY19" fmla="*/ 321625 h 1076368"/>
              <a:gd name="connsiteX20" fmla="*/ 1683658 w 3352800"/>
              <a:gd name="connsiteY20" fmla="*/ 190997 h 1076368"/>
              <a:gd name="connsiteX21" fmla="*/ 1741715 w 3352800"/>
              <a:gd name="connsiteY21" fmla="*/ 60368 h 1076368"/>
              <a:gd name="connsiteX22" fmla="*/ 1785258 w 3352800"/>
              <a:gd name="connsiteY22" fmla="*/ 16825 h 1076368"/>
              <a:gd name="connsiteX23" fmla="*/ 1828800 w 3352800"/>
              <a:gd name="connsiteY23" fmla="*/ 2311 h 1076368"/>
              <a:gd name="connsiteX24" fmla="*/ 2061029 w 3352800"/>
              <a:gd name="connsiteY24" fmla="*/ 16825 h 1076368"/>
              <a:gd name="connsiteX25" fmla="*/ 2090058 w 3352800"/>
              <a:gd name="connsiteY25" fmla="*/ 60368 h 1076368"/>
              <a:gd name="connsiteX26" fmla="*/ 2119086 w 3352800"/>
              <a:gd name="connsiteY26" fmla="*/ 147454 h 1076368"/>
              <a:gd name="connsiteX27" fmla="*/ 2162629 w 3352800"/>
              <a:gd name="connsiteY27" fmla="*/ 161968 h 1076368"/>
              <a:gd name="connsiteX28" fmla="*/ 2206172 w 3352800"/>
              <a:gd name="connsiteY28" fmla="*/ 249054 h 1076368"/>
              <a:gd name="connsiteX29" fmla="*/ 2249715 w 3352800"/>
              <a:gd name="connsiteY29" fmla="*/ 394197 h 1076368"/>
              <a:gd name="connsiteX30" fmla="*/ 2278743 w 3352800"/>
              <a:gd name="connsiteY30" fmla="*/ 481283 h 1076368"/>
              <a:gd name="connsiteX31" fmla="*/ 2293258 w 3352800"/>
              <a:gd name="connsiteY31" fmla="*/ 524825 h 1076368"/>
              <a:gd name="connsiteX32" fmla="*/ 2307772 w 3352800"/>
              <a:gd name="connsiteY32" fmla="*/ 568368 h 1076368"/>
              <a:gd name="connsiteX33" fmla="*/ 2336800 w 3352800"/>
              <a:gd name="connsiteY33" fmla="*/ 611911 h 1076368"/>
              <a:gd name="connsiteX34" fmla="*/ 2365829 w 3352800"/>
              <a:gd name="connsiteY34" fmla="*/ 698997 h 1076368"/>
              <a:gd name="connsiteX35" fmla="*/ 2409372 w 3352800"/>
              <a:gd name="connsiteY35" fmla="*/ 786083 h 1076368"/>
              <a:gd name="connsiteX36" fmla="*/ 2496458 w 3352800"/>
              <a:gd name="connsiteY36" fmla="*/ 844140 h 1076368"/>
              <a:gd name="connsiteX37" fmla="*/ 2540000 w 3352800"/>
              <a:gd name="connsiteY37" fmla="*/ 887683 h 1076368"/>
              <a:gd name="connsiteX38" fmla="*/ 2757715 w 3352800"/>
              <a:gd name="connsiteY38" fmla="*/ 873168 h 1076368"/>
              <a:gd name="connsiteX39" fmla="*/ 2844800 w 3352800"/>
              <a:gd name="connsiteY39" fmla="*/ 844140 h 1076368"/>
              <a:gd name="connsiteX40" fmla="*/ 2931886 w 3352800"/>
              <a:gd name="connsiteY40" fmla="*/ 829625 h 1076368"/>
              <a:gd name="connsiteX41" fmla="*/ 3033486 w 3352800"/>
              <a:gd name="connsiteY41" fmla="*/ 800597 h 1076368"/>
              <a:gd name="connsiteX42" fmla="*/ 3352800 w 3352800"/>
              <a:gd name="connsiteY42" fmla="*/ 815111 h 1076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3352800" h="1076368">
                <a:moveTo>
                  <a:pt x="0" y="786083"/>
                </a:moveTo>
                <a:cubicBezTo>
                  <a:pt x="205308" y="756752"/>
                  <a:pt x="165597" y="756275"/>
                  <a:pt x="493486" y="786083"/>
                </a:cubicBezTo>
                <a:cubicBezTo>
                  <a:pt x="523959" y="788853"/>
                  <a:pt x="580572" y="815111"/>
                  <a:pt x="580572" y="815111"/>
                </a:cubicBezTo>
                <a:cubicBezTo>
                  <a:pt x="663760" y="939896"/>
                  <a:pt x="552992" y="793048"/>
                  <a:pt x="653143" y="873168"/>
                </a:cubicBezTo>
                <a:cubicBezTo>
                  <a:pt x="746931" y="948198"/>
                  <a:pt x="616269" y="894744"/>
                  <a:pt x="725715" y="931225"/>
                </a:cubicBezTo>
                <a:lnTo>
                  <a:pt x="856343" y="1018311"/>
                </a:lnTo>
                <a:lnTo>
                  <a:pt x="899886" y="1047340"/>
                </a:lnTo>
                <a:lnTo>
                  <a:pt x="943429" y="1076368"/>
                </a:lnTo>
                <a:cubicBezTo>
                  <a:pt x="1011162" y="1071530"/>
                  <a:pt x="1079756" y="1073655"/>
                  <a:pt x="1146629" y="1061854"/>
                </a:cubicBezTo>
                <a:cubicBezTo>
                  <a:pt x="1163808" y="1058822"/>
                  <a:pt x="1174570" y="1040626"/>
                  <a:pt x="1190172" y="1032825"/>
                </a:cubicBezTo>
                <a:cubicBezTo>
                  <a:pt x="1203856" y="1025983"/>
                  <a:pt x="1219201" y="1023149"/>
                  <a:pt x="1233715" y="1018311"/>
                </a:cubicBezTo>
                <a:lnTo>
                  <a:pt x="1320800" y="887683"/>
                </a:lnTo>
                <a:lnTo>
                  <a:pt x="1349829" y="844140"/>
                </a:lnTo>
                <a:lnTo>
                  <a:pt x="1378858" y="800597"/>
                </a:lnTo>
                <a:cubicBezTo>
                  <a:pt x="1388534" y="771568"/>
                  <a:pt x="1390913" y="738971"/>
                  <a:pt x="1407886" y="713511"/>
                </a:cubicBezTo>
                <a:lnTo>
                  <a:pt x="1494972" y="582883"/>
                </a:lnTo>
                <a:cubicBezTo>
                  <a:pt x="1504648" y="568369"/>
                  <a:pt x="1518484" y="555889"/>
                  <a:pt x="1524000" y="539340"/>
                </a:cubicBezTo>
                <a:lnTo>
                  <a:pt x="1567543" y="408711"/>
                </a:lnTo>
                <a:cubicBezTo>
                  <a:pt x="1572381" y="394197"/>
                  <a:pt x="1573571" y="377898"/>
                  <a:pt x="1582058" y="365168"/>
                </a:cubicBezTo>
                <a:cubicBezTo>
                  <a:pt x="1591734" y="350654"/>
                  <a:pt x="1604001" y="337565"/>
                  <a:pt x="1611086" y="321625"/>
                </a:cubicBezTo>
                <a:cubicBezTo>
                  <a:pt x="1667916" y="193757"/>
                  <a:pt x="1604183" y="270472"/>
                  <a:pt x="1683658" y="190997"/>
                </a:cubicBezTo>
                <a:cubicBezTo>
                  <a:pt x="1704754" y="127706"/>
                  <a:pt x="1703379" y="106371"/>
                  <a:pt x="1741715" y="60368"/>
                </a:cubicBezTo>
                <a:cubicBezTo>
                  <a:pt x="1754856" y="44599"/>
                  <a:pt x="1768179" y="28211"/>
                  <a:pt x="1785258" y="16825"/>
                </a:cubicBezTo>
                <a:cubicBezTo>
                  <a:pt x="1797988" y="8339"/>
                  <a:pt x="1814286" y="7149"/>
                  <a:pt x="1828800" y="2311"/>
                </a:cubicBezTo>
                <a:cubicBezTo>
                  <a:pt x="1906210" y="7149"/>
                  <a:pt x="1985315" y="0"/>
                  <a:pt x="2061029" y="16825"/>
                </a:cubicBezTo>
                <a:cubicBezTo>
                  <a:pt x="2078058" y="20609"/>
                  <a:pt x="2082973" y="44427"/>
                  <a:pt x="2090058" y="60368"/>
                </a:cubicBezTo>
                <a:cubicBezTo>
                  <a:pt x="2102485" y="88330"/>
                  <a:pt x="2090057" y="137778"/>
                  <a:pt x="2119086" y="147454"/>
                </a:cubicBezTo>
                <a:lnTo>
                  <a:pt x="2162629" y="161968"/>
                </a:lnTo>
                <a:cubicBezTo>
                  <a:pt x="2215561" y="320768"/>
                  <a:pt x="2131142" y="80235"/>
                  <a:pt x="2206172" y="249054"/>
                </a:cubicBezTo>
                <a:cubicBezTo>
                  <a:pt x="2237744" y="320091"/>
                  <a:pt x="2230232" y="329255"/>
                  <a:pt x="2249715" y="394197"/>
                </a:cubicBezTo>
                <a:cubicBezTo>
                  <a:pt x="2258508" y="423505"/>
                  <a:pt x="2269067" y="452254"/>
                  <a:pt x="2278743" y="481283"/>
                </a:cubicBezTo>
                <a:lnTo>
                  <a:pt x="2293258" y="524825"/>
                </a:lnTo>
                <a:cubicBezTo>
                  <a:pt x="2298096" y="539339"/>
                  <a:pt x="2299286" y="555638"/>
                  <a:pt x="2307772" y="568368"/>
                </a:cubicBezTo>
                <a:cubicBezTo>
                  <a:pt x="2317448" y="582882"/>
                  <a:pt x="2329715" y="595971"/>
                  <a:pt x="2336800" y="611911"/>
                </a:cubicBezTo>
                <a:cubicBezTo>
                  <a:pt x="2349227" y="639873"/>
                  <a:pt x="2356153" y="669968"/>
                  <a:pt x="2365829" y="698997"/>
                </a:cubicBezTo>
                <a:cubicBezTo>
                  <a:pt x="2376183" y="730058"/>
                  <a:pt x="2382889" y="762911"/>
                  <a:pt x="2409372" y="786083"/>
                </a:cubicBezTo>
                <a:cubicBezTo>
                  <a:pt x="2435628" y="809057"/>
                  <a:pt x="2471789" y="819470"/>
                  <a:pt x="2496458" y="844140"/>
                </a:cubicBezTo>
                <a:lnTo>
                  <a:pt x="2540000" y="887683"/>
                </a:lnTo>
                <a:cubicBezTo>
                  <a:pt x="2612572" y="882845"/>
                  <a:pt x="2685713" y="883454"/>
                  <a:pt x="2757715" y="873168"/>
                </a:cubicBezTo>
                <a:cubicBezTo>
                  <a:pt x="2788006" y="868841"/>
                  <a:pt x="2814618" y="849171"/>
                  <a:pt x="2844800" y="844140"/>
                </a:cubicBezTo>
                <a:cubicBezTo>
                  <a:pt x="2873829" y="839302"/>
                  <a:pt x="2903028" y="835397"/>
                  <a:pt x="2931886" y="829625"/>
                </a:cubicBezTo>
                <a:cubicBezTo>
                  <a:pt x="2977450" y="820512"/>
                  <a:pt x="2991984" y="814431"/>
                  <a:pt x="3033486" y="800597"/>
                </a:cubicBezTo>
                <a:cubicBezTo>
                  <a:pt x="3246143" y="819929"/>
                  <a:pt x="3139705" y="815111"/>
                  <a:pt x="3352800" y="815111"/>
                </a:cubicBezTo>
              </a:path>
            </a:pathLst>
          </a:cu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CaixaDeTexto 62"/>
              <p:cNvSpPr txBox="1"/>
              <p:nvPr/>
            </p:nvSpPr>
            <p:spPr>
              <a:xfrm>
                <a:off x="6269494" y="5229200"/>
                <a:ext cx="62581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∆</m:t>
                      </m:r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𝑇</m:t>
                      </m:r>
                    </m:oMath>
                  </m:oMathPara>
                </a14:m>
                <a:endParaRPr lang="pt-BR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CaixaDeTexto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9494" y="5229200"/>
                <a:ext cx="625812" cy="461665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CaixaDeTexto 63"/>
          <p:cNvSpPr txBox="1"/>
          <p:nvPr/>
        </p:nvSpPr>
        <p:spPr>
          <a:xfrm>
            <a:off x="6947782" y="5268124"/>
            <a:ext cx="468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 smtClean="0"/>
              <a:t>+</a:t>
            </a:r>
            <a:endParaRPr lang="pt-BR" sz="4000" dirty="0"/>
          </a:p>
        </p:txBody>
      </p:sp>
      <p:sp>
        <p:nvSpPr>
          <p:cNvPr id="65" name="CaixaDeTexto 64"/>
          <p:cNvSpPr txBox="1"/>
          <p:nvPr/>
        </p:nvSpPr>
        <p:spPr>
          <a:xfrm>
            <a:off x="6062704" y="5697852"/>
            <a:ext cx="468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 smtClean="0"/>
              <a:t>-</a:t>
            </a:r>
            <a:endParaRPr lang="pt-BR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CaixaDeTexto 65"/>
              <p:cNvSpPr txBox="1"/>
              <p:nvPr/>
            </p:nvSpPr>
            <p:spPr>
              <a:xfrm>
                <a:off x="124443" y="5415607"/>
                <a:ext cx="21433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∆</m:t>
                          </m:r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6" name="CaixaDeTexto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443" y="5415607"/>
                <a:ext cx="2143301" cy="461665"/>
              </a:xfrm>
              <a:prstGeom prst="rect">
                <a:avLst/>
              </a:prstGeom>
              <a:blipFill rotWithShape="1">
                <a:blip r:embed="rId11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CaixaDeTexto 66"/>
          <p:cNvSpPr txBox="1"/>
          <p:nvPr/>
        </p:nvSpPr>
        <p:spPr>
          <a:xfrm>
            <a:off x="124544" y="5869959"/>
            <a:ext cx="2143099" cy="295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Anomalia de campo total</a:t>
            </a:r>
            <a:endParaRPr lang="pt-B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CaixaDeTexto 67"/>
              <p:cNvSpPr txBox="1"/>
              <p:nvPr/>
            </p:nvSpPr>
            <p:spPr>
              <a:xfrm>
                <a:off x="2352128" y="4941168"/>
                <a:ext cx="2418636" cy="17061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 smtClean="0"/>
                  <a:t>Observe que esta representação esquemática foi feita considerando que o corpo está magnetizado na mesma direção de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pt-BR" b="1" i="0" smtClean="0">
                            <a:latin typeface="Cambria Math"/>
                          </a:rPr>
                          <m:t>𝐅</m:t>
                        </m:r>
                      </m:e>
                    </m:acc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68" name="CaixaDeTexto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2128" y="4941168"/>
                <a:ext cx="2418636" cy="1706178"/>
              </a:xfrm>
              <a:prstGeom prst="rect">
                <a:avLst/>
              </a:prstGeom>
              <a:blipFill rotWithShape="1">
                <a:blip r:embed="rId12"/>
                <a:stretch>
                  <a:fillRect l="-2267" t="-1792" r="-9572" b="-860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Seta para baixo 68"/>
          <p:cNvSpPr/>
          <p:nvPr/>
        </p:nvSpPr>
        <p:spPr>
          <a:xfrm rot="1200000">
            <a:off x="4739917" y="6285273"/>
            <a:ext cx="180000" cy="4680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0" name="CaixaDeTexto 69"/>
              <p:cNvSpPr txBox="1"/>
              <p:nvPr/>
            </p:nvSpPr>
            <p:spPr>
              <a:xfrm>
                <a:off x="1518745" y="172682"/>
                <a:ext cx="12389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i="1" smtClean="0">
                          <a:latin typeface="Cambria Math"/>
                          <a:ea typeface="Cambria Math"/>
                        </a:rPr>
                        <m:t>≫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70" name="CaixaDeTexto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8745" y="172682"/>
                <a:ext cx="1238994" cy="461665"/>
              </a:xfrm>
              <a:prstGeom prst="rect">
                <a:avLst/>
              </a:prstGeom>
              <a:blipFill rotWithShape="1">
                <a:blip r:embed="rId7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6083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0" y="3414486"/>
            <a:ext cx="4550002" cy="806602"/>
          </a:xfrm>
          <a:prstGeom prst="rect">
            <a:avLst/>
          </a:prstGeom>
          <a:solidFill>
            <a:srgbClr val="00B3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0" name="Grupo 19"/>
          <p:cNvGrpSpPr/>
          <p:nvPr/>
        </p:nvGrpSpPr>
        <p:grpSpPr>
          <a:xfrm>
            <a:off x="107504" y="2591636"/>
            <a:ext cx="864096" cy="621340"/>
            <a:chOff x="251520" y="1619508"/>
            <a:chExt cx="864096" cy="621340"/>
          </a:xfrm>
        </p:grpSpPr>
        <p:sp>
          <p:nvSpPr>
            <p:cNvPr id="23" name="Seta para a direita 22"/>
            <p:cNvSpPr/>
            <p:nvPr/>
          </p:nvSpPr>
          <p:spPr>
            <a:xfrm flipH="1">
              <a:off x="251568" y="2060848"/>
              <a:ext cx="864000" cy="18000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3" name="CaixaDeTexto 32"/>
            <p:cNvSpPr txBox="1"/>
            <p:nvPr/>
          </p:nvSpPr>
          <p:spPr>
            <a:xfrm>
              <a:off x="251520" y="1619508"/>
              <a:ext cx="864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Norte</a:t>
              </a:r>
              <a:endParaRPr lang="pt-BR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/>
              <p:cNvSpPr txBox="1"/>
              <p:nvPr/>
            </p:nvSpPr>
            <p:spPr>
              <a:xfrm>
                <a:off x="683568" y="1023119"/>
                <a:ext cx="1370888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acc>
                        <m:accPr>
                          <m:chr m:val="̂"/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𝐅</m:t>
                          </m:r>
                        </m:e>
                      </m:acc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1023119"/>
                <a:ext cx="1370888" cy="471539"/>
              </a:xfrm>
              <a:prstGeom prst="rect">
                <a:avLst/>
              </a:prstGeom>
              <a:blipFill rotWithShape="1">
                <a:blip r:embed="rId2"/>
                <a:stretch>
                  <a:fillRect t="-5195" r="-23556" b="-25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Conector de seta reta 23"/>
          <p:cNvCxnSpPr/>
          <p:nvPr/>
        </p:nvCxnSpPr>
        <p:spPr>
          <a:xfrm flipV="1">
            <a:off x="5220072" y="1484784"/>
            <a:ext cx="0" cy="511256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/>
          <p:cNvCxnSpPr/>
          <p:nvPr/>
        </p:nvCxnSpPr>
        <p:spPr>
          <a:xfrm>
            <a:off x="5076056" y="5949280"/>
            <a:ext cx="3888432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ixaDeTexto 25"/>
          <p:cNvSpPr txBox="1"/>
          <p:nvPr/>
        </p:nvSpPr>
        <p:spPr>
          <a:xfrm>
            <a:off x="8064896" y="6165304"/>
            <a:ext cx="9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Posição</a:t>
            </a:r>
            <a:endParaRPr lang="pt-BR"/>
          </a:p>
        </p:txBody>
      </p:sp>
      <p:sp>
        <p:nvSpPr>
          <p:cNvPr id="27" name="CaixaDeTexto 26"/>
          <p:cNvSpPr txBox="1"/>
          <p:nvPr/>
        </p:nvSpPr>
        <p:spPr>
          <a:xfrm>
            <a:off x="4574944" y="764704"/>
            <a:ext cx="129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Amplitude (</a:t>
            </a:r>
            <a:r>
              <a:rPr lang="pt-BR" dirty="0" err="1" smtClean="0"/>
              <a:t>nT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28" name="Forma livre 27"/>
          <p:cNvSpPr/>
          <p:nvPr/>
        </p:nvSpPr>
        <p:spPr>
          <a:xfrm rot="-600000" flipH="1">
            <a:off x="5279550" y="1522693"/>
            <a:ext cx="3468914" cy="682171"/>
          </a:xfrm>
          <a:custGeom>
            <a:avLst/>
            <a:gdLst>
              <a:gd name="connsiteX0" fmla="*/ 0 w 3468914"/>
              <a:gd name="connsiteY0" fmla="*/ 682171 h 682171"/>
              <a:gd name="connsiteX1" fmla="*/ 87085 w 3468914"/>
              <a:gd name="connsiteY1" fmla="*/ 653142 h 682171"/>
              <a:gd name="connsiteX2" fmla="*/ 232228 w 3468914"/>
              <a:gd name="connsiteY2" fmla="*/ 624114 h 682171"/>
              <a:gd name="connsiteX3" fmla="*/ 319314 w 3468914"/>
              <a:gd name="connsiteY3" fmla="*/ 595085 h 682171"/>
              <a:gd name="connsiteX4" fmla="*/ 362857 w 3468914"/>
              <a:gd name="connsiteY4" fmla="*/ 580571 h 682171"/>
              <a:gd name="connsiteX5" fmla="*/ 406400 w 3468914"/>
              <a:gd name="connsiteY5" fmla="*/ 566057 h 682171"/>
              <a:gd name="connsiteX6" fmla="*/ 449942 w 3468914"/>
              <a:gd name="connsiteY6" fmla="*/ 537028 h 682171"/>
              <a:gd name="connsiteX7" fmla="*/ 566057 w 3468914"/>
              <a:gd name="connsiteY7" fmla="*/ 508000 h 682171"/>
              <a:gd name="connsiteX8" fmla="*/ 1045028 w 3468914"/>
              <a:gd name="connsiteY8" fmla="*/ 464457 h 682171"/>
              <a:gd name="connsiteX9" fmla="*/ 1088571 w 3468914"/>
              <a:gd name="connsiteY9" fmla="*/ 449942 h 682171"/>
              <a:gd name="connsiteX10" fmla="*/ 1204685 w 3468914"/>
              <a:gd name="connsiteY10" fmla="*/ 435428 h 682171"/>
              <a:gd name="connsiteX11" fmla="*/ 1320800 w 3468914"/>
              <a:gd name="connsiteY11" fmla="*/ 406400 h 682171"/>
              <a:gd name="connsiteX12" fmla="*/ 1756228 w 3468914"/>
              <a:gd name="connsiteY12" fmla="*/ 391885 h 682171"/>
              <a:gd name="connsiteX13" fmla="*/ 1886857 w 3468914"/>
              <a:gd name="connsiteY13" fmla="*/ 377371 h 682171"/>
              <a:gd name="connsiteX14" fmla="*/ 1973942 w 3468914"/>
              <a:gd name="connsiteY14" fmla="*/ 348342 h 682171"/>
              <a:gd name="connsiteX15" fmla="*/ 2017485 w 3468914"/>
              <a:gd name="connsiteY15" fmla="*/ 333828 h 682171"/>
              <a:gd name="connsiteX16" fmla="*/ 2293257 w 3468914"/>
              <a:gd name="connsiteY16" fmla="*/ 290285 h 682171"/>
              <a:gd name="connsiteX17" fmla="*/ 2336800 w 3468914"/>
              <a:gd name="connsiteY17" fmla="*/ 261257 h 682171"/>
              <a:gd name="connsiteX18" fmla="*/ 2380342 w 3468914"/>
              <a:gd name="connsiteY18" fmla="*/ 246742 h 682171"/>
              <a:gd name="connsiteX19" fmla="*/ 2685142 w 3468914"/>
              <a:gd name="connsiteY19" fmla="*/ 232228 h 682171"/>
              <a:gd name="connsiteX20" fmla="*/ 2772228 w 3468914"/>
              <a:gd name="connsiteY20" fmla="*/ 203200 h 682171"/>
              <a:gd name="connsiteX21" fmla="*/ 2815771 w 3468914"/>
              <a:gd name="connsiteY21" fmla="*/ 188685 h 682171"/>
              <a:gd name="connsiteX22" fmla="*/ 2873828 w 3468914"/>
              <a:gd name="connsiteY22" fmla="*/ 174171 h 682171"/>
              <a:gd name="connsiteX23" fmla="*/ 2960914 w 3468914"/>
              <a:gd name="connsiteY23" fmla="*/ 145142 h 682171"/>
              <a:gd name="connsiteX24" fmla="*/ 3062514 w 3468914"/>
              <a:gd name="connsiteY24" fmla="*/ 116114 h 682171"/>
              <a:gd name="connsiteX25" fmla="*/ 3106057 w 3468914"/>
              <a:gd name="connsiteY25" fmla="*/ 87085 h 682171"/>
              <a:gd name="connsiteX26" fmla="*/ 3381828 w 3468914"/>
              <a:gd name="connsiteY26" fmla="*/ 43542 h 682171"/>
              <a:gd name="connsiteX27" fmla="*/ 3425371 w 3468914"/>
              <a:gd name="connsiteY27" fmla="*/ 14514 h 682171"/>
              <a:gd name="connsiteX28" fmla="*/ 3468914 w 3468914"/>
              <a:gd name="connsiteY28" fmla="*/ 0 h 682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468914" h="682171">
                <a:moveTo>
                  <a:pt x="0" y="682171"/>
                </a:moveTo>
                <a:cubicBezTo>
                  <a:pt x="29028" y="672495"/>
                  <a:pt x="57400" y="660563"/>
                  <a:pt x="87085" y="653142"/>
                </a:cubicBezTo>
                <a:cubicBezTo>
                  <a:pt x="244013" y="613910"/>
                  <a:pt x="111617" y="660297"/>
                  <a:pt x="232228" y="624114"/>
                </a:cubicBezTo>
                <a:cubicBezTo>
                  <a:pt x="261536" y="615321"/>
                  <a:pt x="290285" y="604761"/>
                  <a:pt x="319314" y="595085"/>
                </a:cubicBezTo>
                <a:lnTo>
                  <a:pt x="362857" y="580571"/>
                </a:lnTo>
                <a:lnTo>
                  <a:pt x="406400" y="566057"/>
                </a:lnTo>
                <a:cubicBezTo>
                  <a:pt x="420914" y="556381"/>
                  <a:pt x="434340" y="544829"/>
                  <a:pt x="449942" y="537028"/>
                </a:cubicBezTo>
                <a:cubicBezTo>
                  <a:pt x="479695" y="522152"/>
                  <a:pt x="538457" y="513520"/>
                  <a:pt x="566057" y="508000"/>
                </a:cubicBezTo>
                <a:cubicBezTo>
                  <a:pt x="732881" y="396783"/>
                  <a:pt x="571786" y="493139"/>
                  <a:pt x="1045028" y="464457"/>
                </a:cubicBezTo>
                <a:cubicBezTo>
                  <a:pt x="1060299" y="463531"/>
                  <a:pt x="1073518" y="452679"/>
                  <a:pt x="1088571" y="449942"/>
                </a:cubicBezTo>
                <a:cubicBezTo>
                  <a:pt x="1126948" y="442964"/>
                  <a:pt x="1166347" y="442616"/>
                  <a:pt x="1204685" y="435428"/>
                </a:cubicBezTo>
                <a:cubicBezTo>
                  <a:pt x="1243898" y="428076"/>
                  <a:pt x="1280926" y="407729"/>
                  <a:pt x="1320800" y="406400"/>
                </a:cubicBezTo>
                <a:lnTo>
                  <a:pt x="1756228" y="391885"/>
                </a:lnTo>
                <a:cubicBezTo>
                  <a:pt x="1799771" y="387047"/>
                  <a:pt x="1843897" y="385963"/>
                  <a:pt x="1886857" y="377371"/>
                </a:cubicBezTo>
                <a:cubicBezTo>
                  <a:pt x="1916861" y="371370"/>
                  <a:pt x="1944914" y="358018"/>
                  <a:pt x="1973942" y="348342"/>
                </a:cubicBezTo>
                <a:cubicBezTo>
                  <a:pt x="1988456" y="343504"/>
                  <a:pt x="2002394" y="336343"/>
                  <a:pt x="2017485" y="333828"/>
                </a:cubicBezTo>
                <a:cubicBezTo>
                  <a:pt x="2225402" y="299176"/>
                  <a:pt x="2133390" y="313124"/>
                  <a:pt x="2293257" y="290285"/>
                </a:cubicBezTo>
                <a:cubicBezTo>
                  <a:pt x="2307771" y="280609"/>
                  <a:pt x="2321198" y="269058"/>
                  <a:pt x="2336800" y="261257"/>
                </a:cubicBezTo>
                <a:cubicBezTo>
                  <a:pt x="2350484" y="254415"/>
                  <a:pt x="2365096" y="248013"/>
                  <a:pt x="2380342" y="246742"/>
                </a:cubicBezTo>
                <a:cubicBezTo>
                  <a:pt x="2481706" y="238295"/>
                  <a:pt x="2583542" y="237066"/>
                  <a:pt x="2685142" y="232228"/>
                </a:cubicBezTo>
                <a:lnTo>
                  <a:pt x="2772228" y="203200"/>
                </a:lnTo>
                <a:cubicBezTo>
                  <a:pt x="2786742" y="198362"/>
                  <a:pt x="2800928" y="192396"/>
                  <a:pt x="2815771" y="188685"/>
                </a:cubicBezTo>
                <a:cubicBezTo>
                  <a:pt x="2835123" y="183847"/>
                  <a:pt x="2854721" y="179903"/>
                  <a:pt x="2873828" y="174171"/>
                </a:cubicBezTo>
                <a:cubicBezTo>
                  <a:pt x="2903136" y="165378"/>
                  <a:pt x="2931229" y="152563"/>
                  <a:pt x="2960914" y="145142"/>
                </a:cubicBezTo>
                <a:cubicBezTo>
                  <a:pt x="3033814" y="126917"/>
                  <a:pt x="3000047" y="136936"/>
                  <a:pt x="3062514" y="116114"/>
                </a:cubicBezTo>
                <a:cubicBezTo>
                  <a:pt x="3077028" y="106438"/>
                  <a:pt x="3089663" y="93046"/>
                  <a:pt x="3106057" y="87085"/>
                </a:cubicBezTo>
                <a:cubicBezTo>
                  <a:pt x="3204028" y="51459"/>
                  <a:pt x="3276181" y="53147"/>
                  <a:pt x="3381828" y="43542"/>
                </a:cubicBezTo>
                <a:cubicBezTo>
                  <a:pt x="3396342" y="33866"/>
                  <a:pt x="3409769" y="22315"/>
                  <a:pt x="3425371" y="14514"/>
                </a:cubicBezTo>
                <a:cubicBezTo>
                  <a:pt x="3439055" y="7672"/>
                  <a:pt x="3468914" y="0"/>
                  <a:pt x="3468914" y="0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7" name="Forma livre 36"/>
          <p:cNvSpPr/>
          <p:nvPr/>
        </p:nvSpPr>
        <p:spPr>
          <a:xfrm rot="19769128">
            <a:off x="1916280" y="3483342"/>
            <a:ext cx="871122" cy="555022"/>
          </a:xfrm>
          <a:custGeom>
            <a:avLst/>
            <a:gdLst>
              <a:gd name="connsiteX0" fmla="*/ 63624 w 1257693"/>
              <a:gd name="connsiteY0" fmla="*/ 29029 h 464457"/>
              <a:gd name="connsiteX1" fmla="*/ 63624 w 1257693"/>
              <a:gd name="connsiteY1" fmla="*/ 29029 h 464457"/>
              <a:gd name="connsiteX2" fmla="*/ 281338 w 1257693"/>
              <a:gd name="connsiteY2" fmla="*/ 14515 h 464457"/>
              <a:gd name="connsiteX3" fmla="*/ 324881 w 1257693"/>
              <a:gd name="connsiteY3" fmla="*/ 0 h 464457"/>
              <a:gd name="connsiteX4" fmla="*/ 673224 w 1257693"/>
              <a:gd name="connsiteY4" fmla="*/ 14515 h 464457"/>
              <a:gd name="connsiteX5" fmla="*/ 803852 w 1257693"/>
              <a:gd name="connsiteY5" fmla="*/ 58057 h 464457"/>
              <a:gd name="connsiteX6" fmla="*/ 847395 w 1257693"/>
              <a:gd name="connsiteY6" fmla="*/ 72572 h 464457"/>
              <a:gd name="connsiteX7" fmla="*/ 948995 w 1257693"/>
              <a:gd name="connsiteY7" fmla="*/ 87086 h 464457"/>
              <a:gd name="connsiteX8" fmla="*/ 1036081 w 1257693"/>
              <a:gd name="connsiteY8" fmla="*/ 116115 h 464457"/>
              <a:gd name="connsiteX9" fmla="*/ 1137681 w 1257693"/>
              <a:gd name="connsiteY9" fmla="*/ 159657 h 464457"/>
              <a:gd name="connsiteX10" fmla="*/ 1195738 w 1257693"/>
              <a:gd name="connsiteY10" fmla="*/ 188686 h 464457"/>
              <a:gd name="connsiteX11" fmla="*/ 1239281 w 1257693"/>
              <a:gd name="connsiteY11" fmla="*/ 203200 h 464457"/>
              <a:gd name="connsiteX12" fmla="*/ 1181224 w 1257693"/>
              <a:gd name="connsiteY12" fmla="*/ 391886 h 464457"/>
              <a:gd name="connsiteX13" fmla="*/ 1137681 w 1257693"/>
              <a:gd name="connsiteY13" fmla="*/ 435429 h 464457"/>
              <a:gd name="connsiteX14" fmla="*/ 1021566 w 1257693"/>
              <a:gd name="connsiteY14" fmla="*/ 464457 h 464457"/>
              <a:gd name="connsiteX15" fmla="*/ 513566 w 1257693"/>
              <a:gd name="connsiteY15" fmla="*/ 449943 h 464457"/>
              <a:gd name="connsiteX16" fmla="*/ 295852 w 1257693"/>
              <a:gd name="connsiteY16" fmla="*/ 420915 h 464457"/>
              <a:gd name="connsiteX17" fmla="*/ 179738 w 1257693"/>
              <a:gd name="connsiteY17" fmla="*/ 406400 h 464457"/>
              <a:gd name="connsiteX18" fmla="*/ 92652 w 1257693"/>
              <a:gd name="connsiteY18" fmla="*/ 391886 h 464457"/>
              <a:gd name="connsiteX19" fmla="*/ 63624 w 1257693"/>
              <a:gd name="connsiteY19" fmla="*/ 348343 h 464457"/>
              <a:gd name="connsiteX20" fmla="*/ 49109 w 1257693"/>
              <a:gd name="connsiteY20" fmla="*/ 304800 h 464457"/>
              <a:gd name="connsiteX21" fmla="*/ 5566 w 1257693"/>
              <a:gd name="connsiteY21" fmla="*/ 145143 h 464457"/>
              <a:gd name="connsiteX22" fmla="*/ 20081 w 1257693"/>
              <a:gd name="connsiteY22" fmla="*/ 72572 h 464457"/>
              <a:gd name="connsiteX23" fmla="*/ 63624 w 1257693"/>
              <a:gd name="connsiteY23" fmla="*/ 29029 h 464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57693" h="464457">
                <a:moveTo>
                  <a:pt x="63624" y="29029"/>
                </a:moveTo>
                <a:lnTo>
                  <a:pt x="63624" y="29029"/>
                </a:lnTo>
                <a:cubicBezTo>
                  <a:pt x="136195" y="24191"/>
                  <a:pt x="209050" y="22547"/>
                  <a:pt x="281338" y="14515"/>
                </a:cubicBezTo>
                <a:cubicBezTo>
                  <a:pt x="296544" y="12825"/>
                  <a:pt x="309581" y="0"/>
                  <a:pt x="324881" y="0"/>
                </a:cubicBezTo>
                <a:cubicBezTo>
                  <a:pt x="441096" y="0"/>
                  <a:pt x="557110" y="9677"/>
                  <a:pt x="673224" y="14515"/>
                </a:cubicBezTo>
                <a:lnTo>
                  <a:pt x="803852" y="58057"/>
                </a:lnTo>
                <a:cubicBezTo>
                  <a:pt x="818366" y="62895"/>
                  <a:pt x="832249" y="70408"/>
                  <a:pt x="847395" y="72572"/>
                </a:cubicBezTo>
                <a:lnTo>
                  <a:pt x="948995" y="87086"/>
                </a:lnTo>
                <a:cubicBezTo>
                  <a:pt x="978024" y="96762"/>
                  <a:pt x="1010621" y="99142"/>
                  <a:pt x="1036081" y="116115"/>
                </a:cubicBezTo>
                <a:cubicBezTo>
                  <a:pt x="1096222" y="156208"/>
                  <a:pt x="1062701" y="140912"/>
                  <a:pt x="1137681" y="159657"/>
                </a:cubicBezTo>
                <a:cubicBezTo>
                  <a:pt x="1157033" y="169333"/>
                  <a:pt x="1175851" y="180163"/>
                  <a:pt x="1195738" y="188686"/>
                </a:cubicBezTo>
                <a:cubicBezTo>
                  <a:pt x="1209800" y="194713"/>
                  <a:pt x="1236281" y="188198"/>
                  <a:pt x="1239281" y="203200"/>
                </a:cubicBezTo>
                <a:cubicBezTo>
                  <a:pt x="1257693" y="295260"/>
                  <a:pt x="1231397" y="333351"/>
                  <a:pt x="1181224" y="391886"/>
                </a:cubicBezTo>
                <a:cubicBezTo>
                  <a:pt x="1167866" y="407471"/>
                  <a:pt x="1154760" y="424043"/>
                  <a:pt x="1137681" y="435429"/>
                </a:cubicBezTo>
                <a:cubicBezTo>
                  <a:pt x="1118554" y="448180"/>
                  <a:pt x="1032033" y="462364"/>
                  <a:pt x="1021566" y="464457"/>
                </a:cubicBezTo>
                <a:lnTo>
                  <a:pt x="513566" y="449943"/>
                </a:lnTo>
                <a:cubicBezTo>
                  <a:pt x="204024" y="436485"/>
                  <a:pt x="454287" y="447321"/>
                  <a:pt x="295852" y="420915"/>
                </a:cubicBezTo>
                <a:cubicBezTo>
                  <a:pt x="257377" y="414502"/>
                  <a:pt x="218352" y="411916"/>
                  <a:pt x="179738" y="406400"/>
                </a:cubicBezTo>
                <a:cubicBezTo>
                  <a:pt x="150605" y="402238"/>
                  <a:pt x="121681" y="396724"/>
                  <a:pt x="92652" y="391886"/>
                </a:cubicBezTo>
                <a:cubicBezTo>
                  <a:pt x="82976" y="377372"/>
                  <a:pt x="71425" y="363945"/>
                  <a:pt x="63624" y="348343"/>
                </a:cubicBezTo>
                <a:cubicBezTo>
                  <a:pt x="56782" y="334659"/>
                  <a:pt x="53135" y="319560"/>
                  <a:pt x="49109" y="304800"/>
                </a:cubicBezTo>
                <a:cubicBezTo>
                  <a:pt x="0" y="124734"/>
                  <a:pt x="38976" y="245367"/>
                  <a:pt x="5566" y="145143"/>
                </a:cubicBezTo>
                <a:cubicBezTo>
                  <a:pt x="10404" y="120953"/>
                  <a:pt x="6397" y="93098"/>
                  <a:pt x="20081" y="72572"/>
                </a:cubicBezTo>
                <a:cubicBezTo>
                  <a:pt x="28568" y="59842"/>
                  <a:pt x="56367" y="36286"/>
                  <a:pt x="63624" y="29029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Seta para baixo 30"/>
          <p:cNvSpPr/>
          <p:nvPr/>
        </p:nvSpPr>
        <p:spPr>
          <a:xfrm rot="1200000">
            <a:off x="2191121" y="3606662"/>
            <a:ext cx="288032" cy="3600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0" name="Conector de seta reta 39"/>
          <p:cNvCxnSpPr/>
          <p:nvPr/>
        </p:nvCxnSpPr>
        <p:spPr>
          <a:xfrm rot="1200000" flipH="1">
            <a:off x="559339" y="315124"/>
            <a:ext cx="0" cy="18000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Seta para baixo 40"/>
          <p:cNvSpPr/>
          <p:nvPr/>
        </p:nvSpPr>
        <p:spPr>
          <a:xfrm rot="1200000">
            <a:off x="691029" y="381061"/>
            <a:ext cx="180000" cy="4680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Elipse 41"/>
          <p:cNvSpPr/>
          <p:nvPr/>
        </p:nvSpPr>
        <p:spPr>
          <a:xfrm>
            <a:off x="837109" y="331515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3" name="Conector de seta reta 42"/>
          <p:cNvCxnSpPr/>
          <p:nvPr/>
        </p:nvCxnSpPr>
        <p:spPr>
          <a:xfrm>
            <a:off x="3341394" y="657433"/>
            <a:ext cx="433778" cy="971367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Seta para baixo 43"/>
          <p:cNvSpPr/>
          <p:nvPr/>
        </p:nvSpPr>
        <p:spPr>
          <a:xfrm rot="-1440000">
            <a:off x="3365750" y="669093"/>
            <a:ext cx="180000" cy="468000"/>
          </a:xfrm>
          <a:prstGeom prst="downArrow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Elipse 44"/>
          <p:cNvSpPr/>
          <p:nvPr/>
        </p:nvSpPr>
        <p:spPr>
          <a:xfrm>
            <a:off x="3311346" y="619547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ixaDeTexto 37"/>
              <p:cNvSpPr txBox="1"/>
              <p:nvPr/>
            </p:nvSpPr>
            <p:spPr>
              <a:xfrm>
                <a:off x="3131840" y="149149"/>
                <a:ext cx="1549591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b="1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latin typeface="Cambria Math"/>
                                </a:rPr>
                                <m:t>𝐁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38" name="CaixaDeTexto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149149"/>
                <a:ext cx="1549591" cy="471539"/>
              </a:xfrm>
              <a:prstGeom prst="rect">
                <a:avLst/>
              </a:prstGeom>
              <a:blipFill rotWithShape="1">
                <a:blip r:embed="rId3"/>
                <a:stretch>
                  <a:fillRect t="-5128" r="-22835" b="-128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tângulo 1"/>
          <p:cNvSpPr/>
          <p:nvPr/>
        </p:nvSpPr>
        <p:spPr>
          <a:xfrm>
            <a:off x="-69623" y="3284984"/>
            <a:ext cx="4703429" cy="1065017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Elipse 28"/>
          <p:cNvSpPr/>
          <p:nvPr/>
        </p:nvSpPr>
        <p:spPr>
          <a:xfrm rot="1200000">
            <a:off x="2339752" y="2794934"/>
            <a:ext cx="720080" cy="216024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Elipse 29"/>
          <p:cNvSpPr/>
          <p:nvPr/>
        </p:nvSpPr>
        <p:spPr>
          <a:xfrm rot="1200000">
            <a:off x="1664836" y="2550898"/>
            <a:ext cx="720080" cy="216024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2" name="Grupo 11"/>
          <p:cNvGrpSpPr/>
          <p:nvPr/>
        </p:nvGrpSpPr>
        <p:grpSpPr>
          <a:xfrm>
            <a:off x="3131840" y="3429000"/>
            <a:ext cx="1804175" cy="1512168"/>
            <a:chOff x="3131840" y="3429000"/>
            <a:chExt cx="1804175" cy="1512168"/>
          </a:xfrm>
        </p:grpSpPr>
        <p:cxnSp>
          <p:nvCxnSpPr>
            <p:cNvPr id="13" name="Conector de seta reta 12"/>
            <p:cNvCxnSpPr/>
            <p:nvPr/>
          </p:nvCxnSpPr>
          <p:spPr>
            <a:xfrm>
              <a:off x="4355976" y="3690300"/>
              <a:ext cx="0" cy="11788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de seta reta 13"/>
            <p:cNvCxnSpPr/>
            <p:nvPr/>
          </p:nvCxnSpPr>
          <p:spPr>
            <a:xfrm rot="5400000">
              <a:off x="3775172" y="3118976"/>
              <a:ext cx="0" cy="11788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CaixaDeTexto 14"/>
                <p:cNvSpPr txBox="1"/>
                <p:nvPr/>
              </p:nvSpPr>
              <p:spPr>
                <a:xfrm>
                  <a:off x="4380092" y="4479503"/>
                  <a:ext cx="40793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𝑧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15" name="CaixaDeTexto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0092" y="4479503"/>
                  <a:ext cx="407932" cy="461665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CaixaDeTexto 15"/>
                <p:cNvSpPr txBox="1"/>
                <p:nvPr/>
              </p:nvSpPr>
              <p:spPr>
                <a:xfrm>
                  <a:off x="3131840" y="3687415"/>
                  <a:ext cx="42639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𝑥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16" name="CaixaDeTexto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31840" y="3687415"/>
                  <a:ext cx="426399" cy="461665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Fluxograma: Somador 16"/>
            <p:cNvSpPr/>
            <p:nvPr/>
          </p:nvSpPr>
          <p:spPr>
            <a:xfrm>
              <a:off x="4249012" y="3596455"/>
              <a:ext cx="213199" cy="216024"/>
            </a:xfrm>
            <a:prstGeom prst="flowChartSummingJuncti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CaixaDeTexto 17"/>
                <p:cNvSpPr txBox="1"/>
                <p:nvPr/>
              </p:nvSpPr>
              <p:spPr>
                <a:xfrm>
                  <a:off x="4505641" y="3429000"/>
                  <a:ext cx="43037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𝑦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18" name="CaixaDeTexto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05641" y="3429000"/>
                  <a:ext cx="430374" cy="461665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b="-9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1" name="Conector reto 20"/>
          <p:cNvCxnSpPr/>
          <p:nvPr/>
        </p:nvCxnSpPr>
        <p:spPr>
          <a:xfrm>
            <a:off x="-19050" y="4221088"/>
            <a:ext cx="457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/>
          <p:cNvCxnSpPr/>
          <p:nvPr/>
        </p:nvCxnSpPr>
        <p:spPr>
          <a:xfrm>
            <a:off x="-21998" y="3414486"/>
            <a:ext cx="457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Seta para baixo 45"/>
          <p:cNvSpPr/>
          <p:nvPr/>
        </p:nvSpPr>
        <p:spPr>
          <a:xfrm rot="1200000">
            <a:off x="1446599" y="3377854"/>
            <a:ext cx="180000" cy="4680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Seta para baixo 46"/>
          <p:cNvSpPr/>
          <p:nvPr/>
        </p:nvSpPr>
        <p:spPr>
          <a:xfrm rot="1200000">
            <a:off x="2157154" y="3376378"/>
            <a:ext cx="180000" cy="4680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Seta para baixo 47"/>
          <p:cNvSpPr/>
          <p:nvPr/>
        </p:nvSpPr>
        <p:spPr>
          <a:xfrm rot="1200000">
            <a:off x="2939717" y="3387379"/>
            <a:ext cx="180000" cy="4680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Seta para baixo 33"/>
          <p:cNvSpPr/>
          <p:nvPr/>
        </p:nvSpPr>
        <p:spPr>
          <a:xfrm rot="1260000" flipH="1" flipV="1">
            <a:off x="1725106" y="2944330"/>
            <a:ext cx="180000" cy="468000"/>
          </a:xfrm>
          <a:prstGeom prst="downArrow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Seta para baixo 34"/>
          <p:cNvSpPr/>
          <p:nvPr/>
        </p:nvSpPr>
        <p:spPr>
          <a:xfrm rot="12000000" flipH="1" flipV="1">
            <a:off x="2313775" y="3383187"/>
            <a:ext cx="180000" cy="468000"/>
          </a:xfrm>
          <a:prstGeom prst="downArrow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Seta para baixo 35"/>
          <p:cNvSpPr/>
          <p:nvPr/>
        </p:nvSpPr>
        <p:spPr>
          <a:xfrm rot="240000" flipH="1" flipV="1">
            <a:off x="3136691" y="2941614"/>
            <a:ext cx="180000" cy="468000"/>
          </a:xfrm>
          <a:prstGeom prst="downArrow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ixaDeTexto 48"/>
              <p:cNvSpPr txBox="1"/>
              <p:nvPr/>
            </p:nvSpPr>
            <p:spPr>
              <a:xfrm>
                <a:off x="1619672" y="1815207"/>
                <a:ext cx="18470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𝐓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b="1" dirty="0"/>
              </a:p>
            </p:txBody>
          </p:sp>
        </mc:Choice>
        <mc:Fallback xmlns="">
          <p:sp>
            <p:nvSpPr>
              <p:cNvPr id="49" name="CaixaDeTexto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1815207"/>
                <a:ext cx="1847044" cy="461665"/>
              </a:xfrm>
              <a:prstGeom prst="rect">
                <a:avLst/>
              </a:prstGeom>
              <a:blipFill rotWithShape="1">
                <a:blip r:embed="rId7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aixaDeTexto 3"/>
          <p:cNvSpPr txBox="1"/>
          <p:nvPr/>
        </p:nvSpPr>
        <p:spPr>
          <a:xfrm>
            <a:off x="1975451" y="2190775"/>
            <a:ext cx="1099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total</a:t>
            </a:r>
            <a:endParaRPr lang="pt-BR" sz="1400" dirty="0"/>
          </a:p>
        </p:txBody>
      </p:sp>
      <p:sp>
        <p:nvSpPr>
          <p:cNvPr id="52" name="CaixaDeTexto 51"/>
          <p:cNvSpPr txBox="1"/>
          <p:nvPr/>
        </p:nvSpPr>
        <p:spPr>
          <a:xfrm>
            <a:off x="659963" y="812816"/>
            <a:ext cx="1463765" cy="268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principal</a:t>
            </a:r>
            <a:endParaRPr lang="pt-BR" sz="1400" dirty="0"/>
          </a:p>
        </p:txBody>
      </p:sp>
      <p:sp>
        <p:nvSpPr>
          <p:cNvPr id="53" name="CaixaDeTexto 52"/>
          <p:cNvSpPr txBox="1"/>
          <p:nvPr/>
        </p:nvSpPr>
        <p:spPr>
          <a:xfrm>
            <a:off x="3053358" y="-26897"/>
            <a:ext cx="14637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</a:t>
            </a:r>
            <a:r>
              <a:rPr lang="pt-BR" sz="1400" dirty="0" err="1" smtClean="0"/>
              <a:t>crustal</a:t>
            </a:r>
            <a:endParaRPr lang="pt-BR" sz="1400" dirty="0"/>
          </a:p>
        </p:txBody>
      </p:sp>
      <p:cxnSp>
        <p:nvCxnSpPr>
          <p:cNvPr id="7" name="Conector reto 6"/>
          <p:cNvCxnSpPr/>
          <p:nvPr/>
        </p:nvCxnSpPr>
        <p:spPr>
          <a:xfrm>
            <a:off x="6156176" y="692696"/>
            <a:ext cx="0" cy="5904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to 49"/>
          <p:cNvCxnSpPr/>
          <p:nvPr/>
        </p:nvCxnSpPr>
        <p:spPr>
          <a:xfrm>
            <a:off x="7020272" y="682824"/>
            <a:ext cx="0" cy="5904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to 50"/>
          <p:cNvCxnSpPr/>
          <p:nvPr/>
        </p:nvCxnSpPr>
        <p:spPr>
          <a:xfrm>
            <a:off x="7884368" y="692696"/>
            <a:ext cx="0" cy="5940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Forma livre 55"/>
          <p:cNvSpPr/>
          <p:nvPr/>
        </p:nvSpPr>
        <p:spPr>
          <a:xfrm>
            <a:off x="5254171" y="1085820"/>
            <a:ext cx="3352800" cy="1076368"/>
          </a:xfrm>
          <a:custGeom>
            <a:avLst/>
            <a:gdLst>
              <a:gd name="connsiteX0" fmla="*/ 0 w 3352800"/>
              <a:gd name="connsiteY0" fmla="*/ 786083 h 1076368"/>
              <a:gd name="connsiteX1" fmla="*/ 493486 w 3352800"/>
              <a:gd name="connsiteY1" fmla="*/ 786083 h 1076368"/>
              <a:gd name="connsiteX2" fmla="*/ 580572 w 3352800"/>
              <a:gd name="connsiteY2" fmla="*/ 815111 h 1076368"/>
              <a:gd name="connsiteX3" fmla="*/ 653143 w 3352800"/>
              <a:gd name="connsiteY3" fmla="*/ 873168 h 1076368"/>
              <a:gd name="connsiteX4" fmla="*/ 725715 w 3352800"/>
              <a:gd name="connsiteY4" fmla="*/ 931225 h 1076368"/>
              <a:gd name="connsiteX5" fmla="*/ 856343 w 3352800"/>
              <a:gd name="connsiteY5" fmla="*/ 1018311 h 1076368"/>
              <a:gd name="connsiteX6" fmla="*/ 899886 w 3352800"/>
              <a:gd name="connsiteY6" fmla="*/ 1047340 h 1076368"/>
              <a:gd name="connsiteX7" fmla="*/ 943429 w 3352800"/>
              <a:gd name="connsiteY7" fmla="*/ 1076368 h 1076368"/>
              <a:gd name="connsiteX8" fmla="*/ 1146629 w 3352800"/>
              <a:gd name="connsiteY8" fmla="*/ 1061854 h 1076368"/>
              <a:gd name="connsiteX9" fmla="*/ 1190172 w 3352800"/>
              <a:gd name="connsiteY9" fmla="*/ 1032825 h 1076368"/>
              <a:gd name="connsiteX10" fmla="*/ 1233715 w 3352800"/>
              <a:gd name="connsiteY10" fmla="*/ 1018311 h 1076368"/>
              <a:gd name="connsiteX11" fmla="*/ 1320800 w 3352800"/>
              <a:gd name="connsiteY11" fmla="*/ 887683 h 1076368"/>
              <a:gd name="connsiteX12" fmla="*/ 1349829 w 3352800"/>
              <a:gd name="connsiteY12" fmla="*/ 844140 h 1076368"/>
              <a:gd name="connsiteX13" fmla="*/ 1378858 w 3352800"/>
              <a:gd name="connsiteY13" fmla="*/ 800597 h 1076368"/>
              <a:gd name="connsiteX14" fmla="*/ 1407886 w 3352800"/>
              <a:gd name="connsiteY14" fmla="*/ 713511 h 1076368"/>
              <a:gd name="connsiteX15" fmla="*/ 1494972 w 3352800"/>
              <a:gd name="connsiteY15" fmla="*/ 582883 h 1076368"/>
              <a:gd name="connsiteX16" fmla="*/ 1524000 w 3352800"/>
              <a:gd name="connsiteY16" fmla="*/ 539340 h 1076368"/>
              <a:gd name="connsiteX17" fmla="*/ 1567543 w 3352800"/>
              <a:gd name="connsiteY17" fmla="*/ 408711 h 1076368"/>
              <a:gd name="connsiteX18" fmla="*/ 1582058 w 3352800"/>
              <a:gd name="connsiteY18" fmla="*/ 365168 h 1076368"/>
              <a:gd name="connsiteX19" fmla="*/ 1611086 w 3352800"/>
              <a:gd name="connsiteY19" fmla="*/ 321625 h 1076368"/>
              <a:gd name="connsiteX20" fmla="*/ 1683658 w 3352800"/>
              <a:gd name="connsiteY20" fmla="*/ 190997 h 1076368"/>
              <a:gd name="connsiteX21" fmla="*/ 1741715 w 3352800"/>
              <a:gd name="connsiteY21" fmla="*/ 60368 h 1076368"/>
              <a:gd name="connsiteX22" fmla="*/ 1785258 w 3352800"/>
              <a:gd name="connsiteY22" fmla="*/ 16825 h 1076368"/>
              <a:gd name="connsiteX23" fmla="*/ 1828800 w 3352800"/>
              <a:gd name="connsiteY23" fmla="*/ 2311 h 1076368"/>
              <a:gd name="connsiteX24" fmla="*/ 2061029 w 3352800"/>
              <a:gd name="connsiteY24" fmla="*/ 16825 h 1076368"/>
              <a:gd name="connsiteX25" fmla="*/ 2090058 w 3352800"/>
              <a:gd name="connsiteY25" fmla="*/ 60368 h 1076368"/>
              <a:gd name="connsiteX26" fmla="*/ 2119086 w 3352800"/>
              <a:gd name="connsiteY26" fmla="*/ 147454 h 1076368"/>
              <a:gd name="connsiteX27" fmla="*/ 2162629 w 3352800"/>
              <a:gd name="connsiteY27" fmla="*/ 161968 h 1076368"/>
              <a:gd name="connsiteX28" fmla="*/ 2206172 w 3352800"/>
              <a:gd name="connsiteY28" fmla="*/ 249054 h 1076368"/>
              <a:gd name="connsiteX29" fmla="*/ 2249715 w 3352800"/>
              <a:gd name="connsiteY29" fmla="*/ 394197 h 1076368"/>
              <a:gd name="connsiteX30" fmla="*/ 2278743 w 3352800"/>
              <a:gd name="connsiteY30" fmla="*/ 481283 h 1076368"/>
              <a:gd name="connsiteX31" fmla="*/ 2293258 w 3352800"/>
              <a:gd name="connsiteY31" fmla="*/ 524825 h 1076368"/>
              <a:gd name="connsiteX32" fmla="*/ 2307772 w 3352800"/>
              <a:gd name="connsiteY32" fmla="*/ 568368 h 1076368"/>
              <a:gd name="connsiteX33" fmla="*/ 2336800 w 3352800"/>
              <a:gd name="connsiteY33" fmla="*/ 611911 h 1076368"/>
              <a:gd name="connsiteX34" fmla="*/ 2365829 w 3352800"/>
              <a:gd name="connsiteY34" fmla="*/ 698997 h 1076368"/>
              <a:gd name="connsiteX35" fmla="*/ 2409372 w 3352800"/>
              <a:gd name="connsiteY35" fmla="*/ 786083 h 1076368"/>
              <a:gd name="connsiteX36" fmla="*/ 2496458 w 3352800"/>
              <a:gd name="connsiteY36" fmla="*/ 844140 h 1076368"/>
              <a:gd name="connsiteX37" fmla="*/ 2540000 w 3352800"/>
              <a:gd name="connsiteY37" fmla="*/ 887683 h 1076368"/>
              <a:gd name="connsiteX38" fmla="*/ 2757715 w 3352800"/>
              <a:gd name="connsiteY38" fmla="*/ 873168 h 1076368"/>
              <a:gd name="connsiteX39" fmla="*/ 2844800 w 3352800"/>
              <a:gd name="connsiteY39" fmla="*/ 844140 h 1076368"/>
              <a:gd name="connsiteX40" fmla="*/ 2931886 w 3352800"/>
              <a:gd name="connsiteY40" fmla="*/ 829625 h 1076368"/>
              <a:gd name="connsiteX41" fmla="*/ 3033486 w 3352800"/>
              <a:gd name="connsiteY41" fmla="*/ 800597 h 1076368"/>
              <a:gd name="connsiteX42" fmla="*/ 3352800 w 3352800"/>
              <a:gd name="connsiteY42" fmla="*/ 815111 h 1076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3352800" h="1076368">
                <a:moveTo>
                  <a:pt x="0" y="786083"/>
                </a:moveTo>
                <a:cubicBezTo>
                  <a:pt x="205308" y="756752"/>
                  <a:pt x="165597" y="756275"/>
                  <a:pt x="493486" y="786083"/>
                </a:cubicBezTo>
                <a:cubicBezTo>
                  <a:pt x="523959" y="788853"/>
                  <a:pt x="580572" y="815111"/>
                  <a:pt x="580572" y="815111"/>
                </a:cubicBezTo>
                <a:cubicBezTo>
                  <a:pt x="663760" y="939896"/>
                  <a:pt x="552992" y="793048"/>
                  <a:pt x="653143" y="873168"/>
                </a:cubicBezTo>
                <a:cubicBezTo>
                  <a:pt x="746931" y="948198"/>
                  <a:pt x="616269" y="894744"/>
                  <a:pt x="725715" y="931225"/>
                </a:cubicBezTo>
                <a:lnTo>
                  <a:pt x="856343" y="1018311"/>
                </a:lnTo>
                <a:lnTo>
                  <a:pt x="899886" y="1047340"/>
                </a:lnTo>
                <a:lnTo>
                  <a:pt x="943429" y="1076368"/>
                </a:lnTo>
                <a:cubicBezTo>
                  <a:pt x="1011162" y="1071530"/>
                  <a:pt x="1079756" y="1073655"/>
                  <a:pt x="1146629" y="1061854"/>
                </a:cubicBezTo>
                <a:cubicBezTo>
                  <a:pt x="1163808" y="1058822"/>
                  <a:pt x="1174570" y="1040626"/>
                  <a:pt x="1190172" y="1032825"/>
                </a:cubicBezTo>
                <a:cubicBezTo>
                  <a:pt x="1203856" y="1025983"/>
                  <a:pt x="1219201" y="1023149"/>
                  <a:pt x="1233715" y="1018311"/>
                </a:cubicBezTo>
                <a:lnTo>
                  <a:pt x="1320800" y="887683"/>
                </a:lnTo>
                <a:lnTo>
                  <a:pt x="1349829" y="844140"/>
                </a:lnTo>
                <a:lnTo>
                  <a:pt x="1378858" y="800597"/>
                </a:lnTo>
                <a:cubicBezTo>
                  <a:pt x="1388534" y="771568"/>
                  <a:pt x="1390913" y="738971"/>
                  <a:pt x="1407886" y="713511"/>
                </a:cubicBezTo>
                <a:lnTo>
                  <a:pt x="1494972" y="582883"/>
                </a:lnTo>
                <a:cubicBezTo>
                  <a:pt x="1504648" y="568369"/>
                  <a:pt x="1518484" y="555889"/>
                  <a:pt x="1524000" y="539340"/>
                </a:cubicBezTo>
                <a:lnTo>
                  <a:pt x="1567543" y="408711"/>
                </a:lnTo>
                <a:cubicBezTo>
                  <a:pt x="1572381" y="394197"/>
                  <a:pt x="1573571" y="377898"/>
                  <a:pt x="1582058" y="365168"/>
                </a:cubicBezTo>
                <a:cubicBezTo>
                  <a:pt x="1591734" y="350654"/>
                  <a:pt x="1604001" y="337565"/>
                  <a:pt x="1611086" y="321625"/>
                </a:cubicBezTo>
                <a:cubicBezTo>
                  <a:pt x="1667916" y="193757"/>
                  <a:pt x="1604183" y="270472"/>
                  <a:pt x="1683658" y="190997"/>
                </a:cubicBezTo>
                <a:cubicBezTo>
                  <a:pt x="1704754" y="127706"/>
                  <a:pt x="1703379" y="106371"/>
                  <a:pt x="1741715" y="60368"/>
                </a:cubicBezTo>
                <a:cubicBezTo>
                  <a:pt x="1754856" y="44599"/>
                  <a:pt x="1768179" y="28211"/>
                  <a:pt x="1785258" y="16825"/>
                </a:cubicBezTo>
                <a:cubicBezTo>
                  <a:pt x="1797988" y="8339"/>
                  <a:pt x="1814286" y="7149"/>
                  <a:pt x="1828800" y="2311"/>
                </a:cubicBezTo>
                <a:cubicBezTo>
                  <a:pt x="1906210" y="7149"/>
                  <a:pt x="1985315" y="0"/>
                  <a:pt x="2061029" y="16825"/>
                </a:cubicBezTo>
                <a:cubicBezTo>
                  <a:pt x="2078058" y="20609"/>
                  <a:pt x="2082973" y="44427"/>
                  <a:pt x="2090058" y="60368"/>
                </a:cubicBezTo>
                <a:cubicBezTo>
                  <a:pt x="2102485" y="88330"/>
                  <a:pt x="2090057" y="137778"/>
                  <a:pt x="2119086" y="147454"/>
                </a:cubicBezTo>
                <a:lnTo>
                  <a:pt x="2162629" y="161968"/>
                </a:lnTo>
                <a:cubicBezTo>
                  <a:pt x="2215561" y="320768"/>
                  <a:pt x="2131142" y="80235"/>
                  <a:pt x="2206172" y="249054"/>
                </a:cubicBezTo>
                <a:cubicBezTo>
                  <a:pt x="2237744" y="320091"/>
                  <a:pt x="2230232" y="329255"/>
                  <a:pt x="2249715" y="394197"/>
                </a:cubicBezTo>
                <a:cubicBezTo>
                  <a:pt x="2258508" y="423505"/>
                  <a:pt x="2269067" y="452254"/>
                  <a:pt x="2278743" y="481283"/>
                </a:cubicBezTo>
                <a:lnTo>
                  <a:pt x="2293258" y="524825"/>
                </a:lnTo>
                <a:cubicBezTo>
                  <a:pt x="2298096" y="539339"/>
                  <a:pt x="2299286" y="555638"/>
                  <a:pt x="2307772" y="568368"/>
                </a:cubicBezTo>
                <a:cubicBezTo>
                  <a:pt x="2317448" y="582882"/>
                  <a:pt x="2329715" y="595971"/>
                  <a:pt x="2336800" y="611911"/>
                </a:cubicBezTo>
                <a:cubicBezTo>
                  <a:pt x="2349227" y="639873"/>
                  <a:pt x="2356153" y="669968"/>
                  <a:pt x="2365829" y="698997"/>
                </a:cubicBezTo>
                <a:cubicBezTo>
                  <a:pt x="2376183" y="730058"/>
                  <a:pt x="2382889" y="762911"/>
                  <a:pt x="2409372" y="786083"/>
                </a:cubicBezTo>
                <a:cubicBezTo>
                  <a:pt x="2435628" y="809057"/>
                  <a:pt x="2471789" y="819470"/>
                  <a:pt x="2496458" y="844140"/>
                </a:cubicBezTo>
                <a:lnTo>
                  <a:pt x="2540000" y="887683"/>
                </a:lnTo>
                <a:cubicBezTo>
                  <a:pt x="2612572" y="882845"/>
                  <a:pt x="2685713" y="883454"/>
                  <a:pt x="2757715" y="873168"/>
                </a:cubicBezTo>
                <a:cubicBezTo>
                  <a:pt x="2788006" y="868841"/>
                  <a:pt x="2814618" y="849171"/>
                  <a:pt x="2844800" y="844140"/>
                </a:cubicBezTo>
                <a:cubicBezTo>
                  <a:pt x="2873829" y="839302"/>
                  <a:pt x="2903028" y="835397"/>
                  <a:pt x="2931886" y="829625"/>
                </a:cubicBezTo>
                <a:cubicBezTo>
                  <a:pt x="2977450" y="820512"/>
                  <a:pt x="2991984" y="814431"/>
                  <a:pt x="3033486" y="800597"/>
                </a:cubicBezTo>
                <a:cubicBezTo>
                  <a:pt x="3246143" y="819929"/>
                  <a:pt x="3139705" y="815111"/>
                  <a:pt x="3352800" y="815111"/>
                </a:cubicBezTo>
              </a:path>
            </a:pathLst>
          </a:cu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aixaDeTexto 59"/>
              <p:cNvSpPr txBox="1"/>
              <p:nvPr/>
            </p:nvSpPr>
            <p:spPr>
              <a:xfrm>
                <a:off x="4788024" y="1599183"/>
                <a:ext cx="45320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𝐹</m:t>
                      </m:r>
                    </m:oMath>
                  </m:oMathPara>
                </a14:m>
                <a:endParaRPr lang="pt-BR" sz="12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0" name="CaixaDeTexto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024" y="1599183"/>
                <a:ext cx="453201" cy="461665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ixaDeTexto 58"/>
              <p:cNvSpPr txBox="1"/>
              <p:nvPr/>
            </p:nvSpPr>
            <p:spPr>
              <a:xfrm>
                <a:off x="6372200" y="1268760"/>
                <a:ext cx="45320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𝑇</m:t>
                      </m:r>
                    </m:oMath>
                  </m:oMathPara>
                </a14:m>
                <a:endParaRPr lang="pt-BR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CaixaDe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2200" y="1268760"/>
                <a:ext cx="453201" cy="461665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CaixaDeTexto 60"/>
          <p:cNvSpPr txBox="1"/>
          <p:nvPr/>
        </p:nvSpPr>
        <p:spPr>
          <a:xfrm>
            <a:off x="6940780" y="1196752"/>
            <a:ext cx="468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 smtClean="0"/>
              <a:t>+</a:t>
            </a:r>
            <a:endParaRPr lang="pt-BR" sz="4000" dirty="0"/>
          </a:p>
        </p:txBody>
      </p:sp>
      <p:sp>
        <p:nvSpPr>
          <p:cNvPr id="62" name="CaixaDeTexto 61"/>
          <p:cNvSpPr txBox="1"/>
          <p:nvPr/>
        </p:nvSpPr>
        <p:spPr>
          <a:xfrm>
            <a:off x="6055702" y="1626480"/>
            <a:ext cx="468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 smtClean="0"/>
              <a:t>-</a:t>
            </a:r>
            <a:endParaRPr lang="pt-BR" sz="4000" dirty="0"/>
          </a:p>
        </p:txBody>
      </p:sp>
      <p:sp>
        <p:nvSpPr>
          <p:cNvPr id="58" name="Forma livre 57"/>
          <p:cNvSpPr/>
          <p:nvPr/>
        </p:nvSpPr>
        <p:spPr>
          <a:xfrm>
            <a:off x="5261173" y="5157192"/>
            <a:ext cx="3352800" cy="1076368"/>
          </a:xfrm>
          <a:custGeom>
            <a:avLst/>
            <a:gdLst>
              <a:gd name="connsiteX0" fmla="*/ 0 w 3352800"/>
              <a:gd name="connsiteY0" fmla="*/ 786083 h 1076368"/>
              <a:gd name="connsiteX1" fmla="*/ 493486 w 3352800"/>
              <a:gd name="connsiteY1" fmla="*/ 786083 h 1076368"/>
              <a:gd name="connsiteX2" fmla="*/ 580572 w 3352800"/>
              <a:gd name="connsiteY2" fmla="*/ 815111 h 1076368"/>
              <a:gd name="connsiteX3" fmla="*/ 653143 w 3352800"/>
              <a:gd name="connsiteY3" fmla="*/ 873168 h 1076368"/>
              <a:gd name="connsiteX4" fmla="*/ 725715 w 3352800"/>
              <a:gd name="connsiteY4" fmla="*/ 931225 h 1076368"/>
              <a:gd name="connsiteX5" fmla="*/ 856343 w 3352800"/>
              <a:gd name="connsiteY5" fmla="*/ 1018311 h 1076368"/>
              <a:gd name="connsiteX6" fmla="*/ 899886 w 3352800"/>
              <a:gd name="connsiteY6" fmla="*/ 1047340 h 1076368"/>
              <a:gd name="connsiteX7" fmla="*/ 943429 w 3352800"/>
              <a:gd name="connsiteY7" fmla="*/ 1076368 h 1076368"/>
              <a:gd name="connsiteX8" fmla="*/ 1146629 w 3352800"/>
              <a:gd name="connsiteY8" fmla="*/ 1061854 h 1076368"/>
              <a:gd name="connsiteX9" fmla="*/ 1190172 w 3352800"/>
              <a:gd name="connsiteY9" fmla="*/ 1032825 h 1076368"/>
              <a:gd name="connsiteX10" fmla="*/ 1233715 w 3352800"/>
              <a:gd name="connsiteY10" fmla="*/ 1018311 h 1076368"/>
              <a:gd name="connsiteX11" fmla="*/ 1320800 w 3352800"/>
              <a:gd name="connsiteY11" fmla="*/ 887683 h 1076368"/>
              <a:gd name="connsiteX12" fmla="*/ 1349829 w 3352800"/>
              <a:gd name="connsiteY12" fmla="*/ 844140 h 1076368"/>
              <a:gd name="connsiteX13" fmla="*/ 1378858 w 3352800"/>
              <a:gd name="connsiteY13" fmla="*/ 800597 h 1076368"/>
              <a:gd name="connsiteX14" fmla="*/ 1407886 w 3352800"/>
              <a:gd name="connsiteY14" fmla="*/ 713511 h 1076368"/>
              <a:gd name="connsiteX15" fmla="*/ 1494972 w 3352800"/>
              <a:gd name="connsiteY15" fmla="*/ 582883 h 1076368"/>
              <a:gd name="connsiteX16" fmla="*/ 1524000 w 3352800"/>
              <a:gd name="connsiteY16" fmla="*/ 539340 h 1076368"/>
              <a:gd name="connsiteX17" fmla="*/ 1567543 w 3352800"/>
              <a:gd name="connsiteY17" fmla="*/ 408711 h 1076368"/>
              <a:gd name="connsiteX18" fmla="*/ 1582058 w 3352800"/>
              <a:gd name="connsiteY18" fmla="*/ 365168 h 1076368"/>
              <a:gd name="connsiteX19" fmla="*/ 1611086 w 3352800"/>
              <a:gd name="connsiteY19" fmla="*/ 321625 h 1076368"/>
              <a:gd name="connsiteX20" fmla="*/ 1683658 w 3352800"/>
              <a:gd name="connsiteY20" fmla="*/ 190997 h 1076368"/>
              <a:gd name="connsiteX21" fmla="*/ 1741715 w 3352800"/>
              <a:gd name="connsiteY21" fmla="*/ 60368 h 1076368"/>
              <a:gd name="connsiteX22" fmla="*/ 1785258 w 3352800"/>
              <a:gd name="connsiteY22" fmla="*/ 16825 h 1076368"/>
              <a:gd name="connsiteX23" fmla="*/ 1828800 w 3352800"/>
              <a:gd name="connsiteY23" fmla="*/ 2311 h 1076368"/>
              <a:gd name="connsiteX24" fmla="*/ 2061029 w 3352800"/>
              <a:gd name="connsiteY24" fmla="*/ 16825 h 1076368"/>
              <a:gd name="connsiteX25" fmla="*/ 2090058 w 3352800"/>
              <a:gd name="connsiteY25" fmla="*/ 60368 h 1076368"/>
              <a:gd name="connsiteX26" fmla="*/ 2119086 w 3352800"/>
              <a:gd name="connsiteY26" fmla="*/ 147454 h 1076368"/>
              <a:gd name="connsiteX27" fmla="*/ 2162629 w 3352800"/>
              <a:gd name="connsiteY27" fmla="*/ 161968 h 1076368"/>
              <a:gd name="connsiteX28" fmla="*/ 2206172 w 3352800"/>
              <a:gd name="connsiteY28" fmla="*/ 249054 h 1076368"/>
              <a:gd name="connsiteX29" fmla="*/ 2249715 w 3352800"/>
              <a:gd name="connsiteY29" fmla="*/ 394197 h 1076368"/>
              <a:gd name="connsiteX30" fmla="*/ 2278743 w 3352800"/>
              <a:gd name="connsiteY30" fmla="*/ 481283 h 1076368"/>
              <a:gd name="connsiteX31" fmla="*/ 2293258 w 3352800"/>
              <a:gd name="connsiteY31" fmla="*/ 524825 h 1076368"/>
              <a:gd name="connsiteX32" fmla="*/ 2307772 w 3352800"/>
              <a:gd name="connsiteY32" fmla="*/ 568368 h 1076368"/>
              <a:gd name="connsiteX33" fmla="*/ 2336800 w 3352800"/>
              <a:gd name="connsiteY33" fmla="*/ 611911 h 1076368"/>
              <a:gd name="connsiteX34" fmla="*/ 2365829 w 3352800"/>
              <a:gd name="connsiteY34" fmla="*/ 698997 h 1076368"/>
              <a:gd name="connsiteX35" fmla="*/ 2409372 w 3352800"/>
              <a:gd name="connsiteY35" fmla="*/ 786083 h 1076368"/>
              <a:gd name="connsiteX36" fmla="*/ 2496458 w 3352800"/>
              <a:gd name="connsiteY36" fmla="*/ 844140 h 1076368"/>
              <a:gd name="connsiteX37" fmla="*/ 2540000 w 3352800"/>
              <a:gd name="connsiteY37" fmla="*/ 887683 h 1076368"/>
              <a:gd name="connsiteX38" fmla="*/ 2757715 w 3352800"/>
              <a:gd name="connsiteY38" fmla="*/ 873168 h 1076368"/>
              <a:gd name="connsiteX39" fmla="*/ 2844800 w 3352800"/>
              <a:gd name="connsiteY39" fmla="*/ 844140 h 1076368"/>
              <a:gd name="connsiteX40" fmla="*/ 2931886 w 3352800"/>
              <a:gd name="connsiteY40" fmla="*/ 829625 h 1076368"/>
              <a:gd name="connsiteX41" fmla="*/ 3033486 w 3352800"/>
              <a:gd name="connsiteY41" fmla="*/ 800597 h 1076368"/>
              <a:gd name="connsiteX42" fmla="*/ 3352800 w 3352800"/>
              <a:gd name="connsiteY42" fmla="*/ 815111 h 1076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3352800" h="1076368">
                <a:moveTo>
                  <a:pt x="0" y="786083"/>
                </a:moveTo>
                <a:cubicBezTo>
                  <a:pt x="205308" y="756752"/>
                  <a:pt x="165597" y="756275"/>
                  <a:pt x="493486" y="786083"/>
                </a:cubicBezTo>
                <a:cubicBezTo>
                  <a:pt x="523959" y="788853"/>
                  <a:pt x="580572" y="815111"/>
                  <a:pt x="580572" y="815111"/>
                </a:cubicBezTo>
                <a:cubicBezTo>
                  <a:pt x="663760" y="939896"/>
                  <a:pt x="552992" y="793048"/>
                  <a:pt x="653143" y="873168"/>
                </a:cubicBezTo>
                <a:cubicBezTo>
                  <a:pt x="746931" y="948198"/>
                  <a:pt x="616269" y="894744"/>
                  <a:pt x="725715" y="931225"/>
                </a:cubicBezTo>
                <a:lnTo>
                  <a:pt x="856343" y="1018311"/>
                </a:lnTo>
                <a:lnTo>
                  <a:pt x="899886" y="1047340"/>
                </a:lnTo>
                <a:lnTo>
                  <a:pt x="943429" y="1076368"/>
                </a:lnTo>
                <a:cubicBezTo>
                  <a:pt x="1011162" y="1071530"/>
                  <a:pt x="1079756" y="1073655"/>
                  <a:pt x="1146629" y="1061854"/>
                </a:cubicBezTo>
                <a:cubicBezTo>
                  <a:pt x="1163808" y="1058822"/>
                  <a:pt x="1174570" y="1040626"/>
                  <a:pt x="1190172" y="1032825"/>
                </a:cubicBezTo>
                <a:cubicBezTo>
                  <a:pt x="1203856" y="1025983"/>
                  <a:pt x="1219201" y="1023149"/>
                  <a:pt x="1233715" y="1018311"/>
                </a:cubicBezTo>
                <a:lnTo>
                  <a:pt x="1320800" y="887683"/>
                </a:lnTo>
                <a:lnTo>
                  <a:pt x="1349829" y="844140"/>
                </a:lnTo>
                <a:lnTo>
                  <a:pt x="1378858" y="800597"/>
                </a:lnTo>
                <a:cubicBezTo>
                  <a:pt x="1388534" y="771568"/>
                  <a:pt x="1390913" y="738971"/>
                  <a:pt x="1407886" y="713511"/>
                </a:cubicBezTo>
                <a:lnTo>
                  <a:pt x="1494972" y="582883"/>
                </a:lnTo>
                <a:cubicBezTo>
                  <a:pt x="1504648" y="568369"/>
                  <a:pt x="1518484" y="555889"/>
                  <a:pt x="1524000" y="539340"/>
                </a:cubicBezTo>
                <a:lnTo>
                  <a:pt x="1567543" y="408711"/>
                </a:lnTo>
                <a:cubicBezTo>
                  <a:pt x="1572381" y="394197"/>
                  <a:pt x="1573571" y="377898"/>
                  <a:pt x="1582058" y="365168"/>
                </a:cubicBezTo>
                <a:cubicBezTo>
                  <a:pt x="1591734" y="350654"/>
                  <a:pt x="1604001" y="337565"/>
                  <a:pt x="1611086" y="321625"/>
                </a:cubicBezTo>
                <a:cubicBezTo>
                  <a:pt x="1667916" y="193757"/>
                  <a:pt x="1604183" y="270472"/>
                  <a:pt x="1683658" y="190997"/>
                </a:cubicBezTo>
                <a:cubicBezTo>
                  <a:pt x="1704754" y="127706"/>
                  <a:pt x="1703379" y="106371"/>
                  <a:pt x="1741715" y="60368"/>
                </a:cubicBezTo>
                <a:cubicBezTo>
                  <a:pt x="1754856" y="44599"/>
                  <a:pt x="1768179" y="28211"/>
                  <a:pt x="1785258" y="16825"/>
                </a:cubicBezTo>
                <a:cubicBezTo>
                  <a:pt x="1797988" y="8339"/>
                  <a:pt x="1814286" y="7149"/>
                  <a:pt x="1828800" y="2311"/>
                </a:cubicBezTo>
                <a:cubicBezTo>
                  <a:pt x="1906210" y="7149"/>
                  <a:pt x="1985315" y="0"/>
                  <a:pt x="2061029" y="16825"/>
                </a:cubicBezTo>
                <a:cubicBezTo>
                  <a:pt x="2078058" y="20609"/>
                  <a:pt x="2082973" y="44427"/>
                  <a:pt x="2090058" y="60368"/>
                </a:cubicBezTo>
                <a:cubicBezTo>
                  <a:pt x="2102485" y="88330"/>
                  <a:pt x="2090057" y="137778"/>
                  <a:pt x="2119086" y="147454"/>
                </a:cubicBezTo>
                <a:lnTo>
                  <a:pt x="2162629" y="161968"/>
                </a:lnTo>
                <a:cubicBezTo>
                  <a:pt x="2215561" y="320768"/>
                  <a:pt x="2131142" y="80235"/>
                  <a:pt x="2206172" y="249054"/>
                </a:cubicBezTo>
                <a:cubicBezTo>
                  <a:pt x="2237744" y="320091"/>
                  <a:pt x="2230232" y="329255"/>
                  <a:pt x="2249715" y="394197"/>
                </a:cubicBezTo>
                <a:cubicBezTo>
                  <a:pt x="2258508" y="423505"/>
                  <a:pt x="2269067" y="452254"/>
                  <a:pt x="2278743" y="481283"/>
                </a:cubicBezTo>
                <a:lnTo>
                  <a:pt x="2293258" y="524825"/>
                </a:lnTo>
                <a:cubicBezTo>
                  <a:pt x="2298096" y="539339"/>
                  <a:pt x="2299286" y="555638"/>
                  <a:pt x="2307772" y="568368"/>
                </a:cubicBezTo>
                <a:cubicBezTo>
                  <a:pt x="2317448" y="582882"/>
                  <a:pt x="2329715" y="595971"/>
                  <a:pt x="2336800" y="611911"/>
                </a:cubicBezTo>
                <a:cubicBezTo>
                  <a:pt x="2349227" y="639873"/>
                  <a:pt x="2356153" y="669968"/>
                  <a:pt x="2365829" y="698997"/>
                </a:cubicBezTo>
                <a:cubicBezTo>
                  <a:pt x="2376183" y="730058"/>
                  <a:pt x="2382889" y="762911"/>
                  <a:pt x="2409372" y="786083"/>
                </a:cubicBezTo>
                <a:cubicBezTo>
                  <a:pt x="2435628" y="809057"/>
                  <a:pt x="2471789" y="819470"/>
                  <a:pt x="2496458" y="844140"/>
                </a:cubicBezTo>
                <a:lnTo>
                  <a:pt x="2540000" y="887683"/>
                </a:lnTo>
                <a:cubicBezTo>
                  <a:pt x="2612572" y="882845"/>
                  <a:pt x="2685713" y="883454"/>
                  <a:pt x="2757715" y="873168"/>
                </a:cubicBezTo>
                <a:cubicBezTo>
                  <a:pt x="2788006" y="868841"/>
                  <a:pt x="2814618" y="849171"/>
                  <a:pt x="2844800" y="844140"/>
                </a:cubicBezTo>
                <a:cubicBezTo>
                  <a:pt x="2873829" y="839302"/>
                  <a:pt x="2903028" y="835397"/>
                  <a:pt x="2931886" y="829625"/>
                </a:cubicBezTo>
                <a:cubicBezTo>
                  <a:pt x="2977450" y="820512"/>
                  <a:pt x="2991984" y="814431"/>
                  <a:pt x="3033486" y="800597"/>
                </a:cubicBezTo>
                <a:cubicBezTo>
                  <a:pt x="3246143" y="819929"/>
                  <a:pt x="3139705" y="815111"/>
                  <a:pt x="3352800" y="815111"/>
                </a:cubicBezTo>
              </a:path>
            </a:pathLst>
          </a:cu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CaixaDeTexto 62"/>
              <p:cNvSpPr txBox="1"/>
              <p:nvPr/>
            </p:nvSpPr>
            <p:spPr>
              <a:xfrm>
                <a:off x="6269494" y="5229200"/>
                <a:ext cx="62581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∆</m:t>
                      </m:r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𝑇</m:t>
                      </m:r>
                    </m:oMath>
                  </m:oMathPara>
                </a14:m>
                <a:endParaRPr lang="pt-BR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CaixaDeTexto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9494" y="5229200"/>
                <a:ext cx="625812" cy="461665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CaixaDeTexto 63"/>
          <p:cNvSpPr txBox="1"/>
          <p:nvPr/>
        </p:nvSpPr>
        <p:spPr>
          <a:xfrm>
            <a:off x="6947782" y="5268124"/>
            <a:ext cx="468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 smtClean="0"/>
              <a:t>+</a:t>
            </a:r>
            <a:endParaRPr lang="pt-BR" sz="4000" dirty="0"/>
          </a:p>
        </p:txBody>
      </p:sp>
      <p:sp>
        <p:nvSpPr>
          <p:cNvPr id="65" name="CaixaDeTexto 64"/>
          <p:cNvSpPr txBox="1"/>
          <p:nvPr/>
        </p:nvSpPr>
        <p:spPr>
          <a:xfrm>
            <a:off x="6062704" y="5697852"/>
            <a:ext cx="468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 smtClean="0"/>
              <a:t>-</a:t>
            </a:r>
            <a:endParaRPr lang="pt-BR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CaixaDeTexto 65"/>
              <p:cNvSpPr txBox="1"/>
              <p:nvPr/>
            </p:nvSpPr>
            <p:spPr>
              <a:xfrm>
                <a:off x="124443" y="5415607"/>
                <a:ext cx="21433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∆</m:t>
                          </m:r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6" name="CaixaDeTexto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443" y="5415607"/>
                <a:ext cx="2143301" cy="461665"/>
              </a:xfrm>
              <a:prstGeom prst="rect">
                <a:avLst/>
              </a:prstGeom>
              <a:blipFill rotWithShape="1">
                <a:blip r:embed="rId11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CaixaDeTexto 66"/>
          <p:cNvSpPr txBox="1"/>
          <p:nvPr/>
        </p:nvSpPr>
        <p:spPr>
          <a:xfrm>
            <a:off x="124544" y="5869959"/>
            <a:ext cx="2143099" cy="295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Anomalia de campo total</a:t>
            </a:r>
            <a:endParaRPr lang="pt-BR" sz="1400" dirty="0"/>
          </a:p>
        </p:txBody>
      </p:sp>
      <p:sp>
        <p:nvSpPr>
          <p:cNvPr id="68" name="CaixaDeTexto 67"/>
          <p:cNvSpPr txBox="1"/>
          <p:nvPr/>
        </p:nvSpPr>
        <p:spPr>
          <a:xfrm>
            <a:off x="2352128" y="4941168"/>
            <a:ext cx="24186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Além disso, é importante lembrar que este exemplo representa um corpo localizado no </a:t>
            </a:r>
            <a:r>
              <a:rPr lang="pt-BR" b="1" dirty="0" smtClean="0"/>
              <a:t>hemisfério norte</a:t>
            </a:r>
            <a:endParaRPr lang="pt-BR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CaixaDeTexto 68"/>
              <p:cNvSpPr txBox="1"/>
              <p:nvPr/>
            </p:nvSpPr>
            <p:spPr>
              <a:xfrm>
                <a:off x="1518745" y="172682"/>
                <a:ext cx="12389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i="1" smtClean="0">
                          <a:latin typeface="Cambria Math"/>
                          <a:ea typeface="Cambria Math"/>
                        </a:rPr>
                        <m:t>≫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69" name="CaixaDeTexto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8745" y="172682"/>
                <a:ext cx="1238994" cy="461665"/>
              </a:xfrm>
              <a:prstGeom prst="rect">
                <a:avLst/>
              </a:prstGeom>
              <a:blipFill rotWithShape="1">
                <a:blip r:embed="rId7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1046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71720" y="620688"/>
            <a:ext cx="1800000" cy="186956"/>
          </a:xfrm>
          <a:prstGeom prst="rect">
            <a:avLst/>
          </a:prstGeom>
          <a:solidFill>
            <a:srgbClr val="00B3D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Retângulo 31"/>
          <p:cNvSpPr/>
          <p:nvPr/>
        </p:nvSpPr>
        <p:spPr>
          <a:xfrm>
            <a:off x="84088" y="77312"/>
            <a:ext cx="1800200" cy="1365081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lipse 3"/>
          <p:cNvSpPr/>
          <p:nvPr/>
        </p:nvSpPr>
        <p:spPr>
          <a:xfrm>
            <a:off x="2584804" y="2133296"/>
            <a:ext cx="3960000" cy="3960000"/>
          </a:xfrm>
          <a:prstGeom prst="ellipse">
            <a:avLst/>
          </a:prstGeom>
          <a:solidFill>
            <a:srgbClr val="00B3D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2757686" y="2320252"/>
            <a:ext cx="3600000" cy="360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" name="Grupo 2"/>
          <p:cNvGrpSpPr/>
          <p:nvPr/>
        </p:nvGrpSpPr>
        <p:grpSpPr>
          <a:xfrm>
            <a:off x="3758602" y="3299938"/>
            <a:ext cx="1620000" cy="1620000"/>
            <a:chOff x="3758602" y="3299938"/>
            <a:chExt cx="1620000" cy="1620000"/>
          </a:xfrm>
        </p:grpSpPr>
        <p:sp>
          <p:nvSpPr>
            <p:cNvPr id="24" name="Elipse 23"/>
            <p:cNvSpPr/>
            <p:nvPr/>
          </p:nvSpPr>
          <p:spPr>
            <a:xfrm>
              <a:off x="3758602" y="3299938"/>
              <a:ext cx="1620000" cy="1620000"/>
            </a:xfrm>
            <a:prstGeom prst="ellipse">
              <a:avLst/>
            </a:prstGeom>
            <a:solidFill>
              <a:srgbClr val="EF352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Elipse 24"/>
            <p:cNvSpPr/>
            <p:nvPr/>
          </p:nvSpPr>
          <p:spPr>
            <a:xfrm>
              <a:off x="4149146" y="3697638"/>
              <a:ext cx="831316" cy="83131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5" name="Grupo 4"/>
          <p:cNvGrpSpPr/>
          <p:nvPr/>
        </p:nvGrpSpPr>
        <p:grpSpPr>
          <a:xfrm>
            <a:off x="1403648" y="764704"/>
            <a:ext cx="6336704" cy="6624736"/>
            <a:chOff x="1403648" y="764704"/>
            <a:chExt cx="6336704" cy="6624736"/>
          </a:xfrm>
        </p:grpSpPr>
        <p:sp>
          <p:nvSpPr>
            <p:cNvPr id="14" name="Elipse 13"/>
            <p:cNvSpPr/>
            <p:nvPr/>
          </p:nvSpPr>
          <p:spPr>
            <a:xfrm>
              <a:off x="4572000" y="1556792"/>
              <a:ext cx="2016224" cy="518457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Elipse 14"/>
            <p:cNvSpPr/>
            <p:nvPr/>
          </p:nvSpPr>
          <p:spPr>
            <a:xfrm>
              <a:off x="2555776" y="1556792"/>
              <a:ext cx="2016224" cy="518457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Elipse 15"/>
            <p:cNvSpPr/>
            <p:nvPr/>
          </p:nvSpPr>
          <p:spPr>
            <a:xfrm>
              <a:off x="4572000" y="2420888"/>
              <a:ext cx="2016224" cy="331236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Elipse 16"/>
            <p:cNvSpPr/>
            <p:nvPr/>
          </p:nvSpPr>
          <p:spPr>
            <a:xfrm>
              <a:off x="2555776" y="2420888"/>
              <a:ext cx="2016224" cy="331236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Elipse 18"/>
            <p:cNvSpPr/>
            <p:nvPr/>
          </p:nvSpPr>
          <p:spPr>
            <a:xfrm>
              <a:off x="1403648" y="764704"/>
              <a:ext cx="3168352" cy="662473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Elipse 19"/>
            <p:cNvSpPr/>
            <p:nvPr/>
          </p:nvSpPr>
          <p:spPr>
            <a:xfrm>
              <a:off x="4572000" y="764704"/>
              <a:ext cx="3168352" cy="662473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Seta para baixo 20"/>
            <p:cNvSpPr/>
            <p:nvPr/>
          </p:nvSpPr>
          <p:spPr>
            <a:xfrm rot="10800000" flipV="1">
              <a:off x="4355977" y="3802757"/>
              <a:ext cx="432048" cy="648072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6" name="Grupo 5"/>
          <p:cNvGrpSpPr/>
          <p:nvPr/>
        </p:nvGrpSpPr>
        <p:grpSpPr>
          <a:xfrm>
            <a:off x="4839149" y="1905018"/>
            <a:ext cx="1118314" cy="1120812"/>
            <a:chOff x="4839149" y="1905018"/>
            <a:chExt cx="1118314" cy="1120812"/>
          </a:xfrm>
        </p:grpSpPr>
        <p:sp>
          <p:nvSpPr>
            <p:cNvPr id="27" name="Elipse 26"/>
            <p:cNvSpPr/>
            <p:nvPr/>
          </p:nvSpPr>
          <p:spPr>
            <a:xfrm rot="20159751">
              <a:off x="4886304" y="2020362"/>
              <a:ext cx="864096" cy="432048"/>
            </a:xfrm>
            <a:prstGeom prst="ellipse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Elipse 27"/>
            <p:cNvSpPr/>
            <p:nvPr/>
          </p:nvSpPr>
          <p:spPr>
            <a:xfrm rot="20159751">
              <a:off x="5039494" y="2448462"/>
              <a:ext cx="864096" cy="432048"/>
            </a:xfrm>
            <a:prstGeom prst="ellipse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Forma livre 25"/>
            <p:cNvSpPr/>
            <p:nvPr/>
          </p:nvSpPr>
          <p:spPr>
            <a:xfrm rot="18480000">
              <a:off x="5331604" y="2145568"/>
              <a:ext cx="145976" cy="537028"/>
            </a:xfrm>
            <a:custGeom>
              <a:avLst/>
              <a:gdLst>
                <a:gd name="connsiteX0" fmla="*/ 19973 w 324773"/>
                <a:gd name="connsiteY0" fmla="*/ 0 h 537028"/>
                <a:gd name="connsiteX1" fmla="*/ 19973 w 324773"/>
                <a:gd name="connsiteY1" fmla="*/ 0 h 537028"/>
                <a:gd name="connsiteX2" fmla="*/ 194144 w 324773"/>
                <a:gd name="connsiteY2" fmla="*/ 58057 h 537028"/>
                <a:gd name="connsiteX3" fmla="*/ 223173 w 324773"/>
                <a:gd name="connsiteY3" fmla="*/ 116114 h 537028"/>
                <a:gd name="connsiteX4" fmla="*/ 281230 w 324773"/>
                <a:gd name="connsiteY4" fmla="*/ 246742 h 537028"/>
                <a:gd name="connsiteX5" fmla="*/ 295744 w 324773"/>
                <a:gd name="connsiteY5" fmla="*/ 304800 h 537028"/>
                <a:gd name="connsiteX6" fmla="*/ 324773 w 324773"/>
                <a:gd name="connsiteY6" fmla="*/ 391885 h 537028"/>
                <a:gd name="connsiteX7" fmla="*/ 281230 w 324773"/>
                <a:gd name="connsiteY7" fmla="*/ 478971 h 537028"/>
                <a:gd name="connsiteX8" fmla="*/ 194144 w 324773"/>
                <a:gd name="connsiteY8" fmla="*/ 537028 h 537028"/>
                <a:gd name="connsiteX9" fmla="*/ 121573 w 324773"/>
                <a:gd name="connsiteY9" fmla="*/ 522514 h 537028"/>
                <a:gd name="connsiteX10" fmla="*/ 78030 w 324773"/>
                <a:gd name="connsiteY10" fmla="*/ 493485 h 537028"/>
                <a:gd name="connsiteX11" fmla="*/ 49002 w 324773"/>
                <a:gd name="connsiteY11" fmla="*/ 391885 h 537028"/>
                <a:gd name="connsiteX12" fmla="*/ 19973 w 324773"/>
                <a:gd name="connsiteY12" fmla="*/ 348342 h 537028"/>
                <a:gd name="connsiteX13" fmla="*/ 5459 w 324773"/>
                <a:gd name="connsiteY13" fmla="*/ 72571 h 537028"/>
                <a:gd name="connsiteX14" fmla="*/ 19973 w 324773"/>
                <a:gd name="connsiteY14" fmla="*/ 0 h 537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24773" h="537028">
                  <a:moveTo>
                    <a:pt x="19973" y="0"/>
                  </a:moveTo>
                  <a:lnTo>
                    <a:pt x="19973" y="0"/>
                  </a:lnTo>
                  <a:cubicBezTo>
                    <a:pt x="78030" y="19352"/>
                    <a:pt x="141010" y="27695"/>
                    <a:pt x="194144" y="58057"/>
                  </a:cubicBezTo>
                  <a:cubicBezTo>
                    <a:pt x="212930" y="68792"/>
                    <a:pt x="215137" y="96025"/>
                    <a:pt x="223173" y="116114"/>
                  </a:cubicBezTo>
                  <a:cubicBezTo>
                    <a:pt x="274991" y="245658"/>
                    <a:pt x="225382" y="162970"/>
                    <a:pt x="281230" y="246742"/>
                  </a:cubicBezTo>
                  <a:cubicBezTo>
                    <a:pt x="286068" y="266095"/>
                    <a:pt x="290012" y="285693"/>
                    <a:pt x="295744" y="304800"/>
                  </a:cubicBezTo>
                  <a:cubicBezTo>
                    <a:pt x="304536" y="334108"/>
                    <a:pt x="324773" y="391885"/>
                    <a:pt x="324773" y="391885"/>
                  </a:cubicBezTo>
                  <a:cubicBezTo>
                    <a:pt x="314420" y="422946"/>
                    <a:pt x="307712" y="455799"/>
                    <a:pt x="281230" y="478971"/>
                  </a:cubicBezTo>
                  <a:cubicBezTo>
                    <a:pt x="254974" y="501945"/>
                    <a:pt x="194144" y="537028"/>
                    <a:pt x="194144" y="537028"/>
                  </a:cubicBezTo>
                  <a:cubicBezTo>
                    <a:pt x="169954" y="532190"/>
                    <a:pt x="144672" y="531176"/>
                    <a:pt x="121573" y="522514"/>
                  </a:cubicBezTo>
                  <a:cubicBezTo>
                    <a:pt x="105240" y="516389"/>
                    <a:pt x="88927" y="507107"/>
                    <a:pt x="78030" y="493485"/>
                  </a:cubicBezTo>
                  <a:cubicBezTo>
                    <a:pt x="69340" y="482622"/>
                    <a:pt x="51409" y="397501"/>
                    <a:pt x="49002" y="391885"/>
                  </a:cubicBezTo>
                  <a:cubicBezTo>
                    <a:pt x="42130" y="375851"/>
                    <a:pt x="29649" y="362856"/>
                    <a:pt x="19973" y="348342"/>
                  </a:cubicBezTo>
                  <a:cubicBezTo>
                    <a:pt x="15135" y="256418"/>
                    <a:pt x="13793" y="164244"/>
                    <a:pt x="5459" y="72571"/>
                  </a:cubicBezTo>
                  <a:cubicBezTo>
                    <a:pt x="0" y="12526"/>
                    <a:pt x="17554" y="12095"/>
                    <a:pt x="19973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Retângulo 32"/>
            <p:cNvSpPr/>
            <p:nvPr/>
          </p:nvSpPr>
          <p:spPr>
            <a:xfrm rot="1913693">
              <a:off x="4839149" y="1905018"/>
              <a:ext cx="1118314" cy="1120812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cxnSp>
        <p:nvCxnSpPr>
          <p:cNvPr id="43" name="Conector de seta reta 42"/>
          <p:cNvCxnSpPr/>
          <p:nvPr/>
        </p:nvCxnSpPr>
        <p:spPr>
          <a:xfrm rot="1200000" flipH="1">
            <a:off x="277029" y="139650"/>
            <a:ext cx="0" cy="57024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de seta reta 43"/>
          <p:cNvCxnSpPr/>
          <p:nvPr/>
        </p:nvCxnSpPr>
        <p:spPr>
          <a:xfrm rot="1200000" flipH="1">
            <a:off x="637069" y="233568"/>
            <a:ext cx="0" cy="57024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de seta reta 48"/>
          <p:cNvCxnSpPr/>
          <p:nvPr/>
        </p:nvCxnSpPr>
        <p:spPr>
          <a:xfrm rot="1200000" flipH="1">
            <a:off x="1288946" y="513168"/>
            <a:ext cx="0" cy="57024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de seta reta 49"/>
          <p:cNvCxnSpPr/>
          <p:nvPr/>
        </p:nvCxnSpPr>
        <p:spPr>
          <a:xfrm rot="1200000" flipH="1">
            <a:off x="1386463" y="806060"/>
            <a:ext cx="0" cy="57024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de seta reta 50"/>
          <p:cNvCxnSpPr/>
          <p:nvPr/>
        </p:nvCxnSpPr>
        <p:spPr>
          <a:xfrm rot="1200000" flipH="1">
            <a:off x="1645182" y="806059"/>
            <a:ext cx="0" cy="57024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de seta reta 51"/>
          <p:cNvCxnSpPr/>
          <p:nvPr/>
        </p:nvCxnSpPr>
        <p:spPr>
          <a:xfrm rot="1200000" flipH="1">
            <a:off x="1645181" y="211658"/>
            <a:ext cx="0" cy="57024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de seta reta 52"/>
          <p:cNvCxnSpPr/>
          <p:nvPr/>
        </p:nvCxnSpPr>
        <p:spPr>
          <a:xfrm rot="1200000" flipH="1">
            <a:off x="326896" y="407576"/>
            <a:ext cx="0" cy="57024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de seta reta 53"/>
          <p:cNvCxnSpPr/>
          <p:nvPr/>
        </p:nvCxnSpPr>
        <p:spPr>
          <a:xfrm rot="1200000" flipH="1">
            <a:off x="565809" y="806062"/>
            <a:ext cx="0" cy="57024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de seta reta 54"/>
          <p:cNvCxnSpPr/>
          <p:nvPr/>
        </p:nvCxnSpPr>
        <p:spPr>
          <a:xfrm rot="1200000" flipH="1">
            <a:off x="331912" y="827901"/>
            <a:ext cx="0" cy="57024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Forma livre 55"/>
          <p:cNvSpPr>
            <a:spLocks noChangeAspect="1"/>
          </p:cNvSpPr>
          <p:nvPr/>
        </p:nvSpPr>
        <p:spPr>
          <a:xfrm rot="16440000">
            <a:off x="903726" y="521354"/>
            <a:ext cx="135435" cy="386127"/>
          </a:xfrm>
          <a:custGeom>
            <a:avLst/>
            <a:gdLst>
              <a:gd name="connsiteX0" fmla="*/ 19973 w 324773"/>
              <a:gd name="connsiteY0" fmla="*/ 0 h 537028"/>
              <a:gd name="connsiteX1" fmla="*/ 19973 w 324773"/>
              <a:gd name="connsiteY1" fmla="*/ 0 h 537028"/>
              <a:gd name="connsiteX2" fmla="*/ 194144 w 324773"/>
              <a:gd name="connsiteY2" fmla="*/ 58057 h 537028"/>
              <a:gd name="connsiteX3" fmla="*/ 223173 w 324773"/>
              <a:gd name="connsiteY3" fmla="*/ 116114 h 537028"/>
              <a:gd name="connsiteX4" fmla="*/ 281230 w 324773"/>
              <a:gd name="connsiteY4" fmla="*/ 246742 h 537028"/>
              <a:gd name="connsiteX5" fmla="*/ 295744 w 324773"/>
              <a:gd name="connsiteY5" fmla="*/ 304800 h 537028"/>
              <a:gd name="connsiteX6" fmla="*/ 324773 w 324773"/>
              <a:gd name="connsiteY6" fmla="*/ 391885 h 537028"/>
              <a:gd name="connsiteX7" fmla="*/ 281230 w 324773"/>
              <a:gd name="connsiteY7" fmla="*/ 478971 h 537028"/>
              <a:gd name="connsiteX8" fmla="*/ 194144 w 324773"/>
              <a:gd name="connsiteY8" fmla="*/ 537028 h 537028"/>
              <a:gd name="connsiteX9" fmla="*/ 121573 w 324773"/>
              <a:gd name="connsiteY9" fmla="*/ 522514 h 537028"/>
              <a:gd name="connsiteX10" fmla="*/ 78030 w 324773"/>
              <a:gd name="connsiteY10" fmla="*/ 493485 h 537028"/>
              <a:gd name="connsiteX11" fmla="*/ 49002 w 324773"/>
              <a:gd name="connsiteY11" fmla="*/ 391885 h 537028"/>
              <a:gd name="connsiteX12" fmla="*/ 19973 w 324773"/>
              <a:gd name="connsiteY12" fmla="*/ 348342 h 537028"/>
              <a:gd name="connsiteX13" fmla="*/ 5459 w 324773"/>
              <a:gd name="connsiteY13" fmla="*/ 72571 h 537028"/>
              <a:gd name="connsiteX14" fmla="*/ 19973 w 324773"/>
              <a:gd name="connsiteY14" fmla="*/ 0 h 537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24773" h="537028">
                <a:moveTo>
                  <a:pt x="19973" y="0"/>
                </a:moveTo>
                <a:lnTo>
                  <a:pt x="19973" y="0"/>
                </a:lnTo>
                <a:cubicBezTo>
                  <a:pt x="78030" y="19352"/>
                  <a:pt x="141010" y="27695"/>
                  <a:pt x="194144" y="58057"/>
                </a:cubicBezTo>
                <a:cubicBezTo>
                  <a:pt x="212930" y="68792"/>
                  <a:pt x="215137" y="96025"/>
                  <a:pt x="223173" y="116114"/>
                </a:cubicBezTo>
                <a:cubicBezTo>
                  <a:pt x="274991" y="245658"/>
                  <a:pt x="225382" y="162970"/>
                  <a:pt x="281230" y="246742"/>
                </a:cubicBezTo>
                <a:cubicBezTo>
                  <a:pt x="286068" y="266095"/>
                  <a:pt x="290012" y="285693"/>
                  <a:pt x="295744" y="304800"/>
                </a:cubicBezTo>
                <a:cubicBezTo>
                  <a:pt x="304536" y="334108"/>
                  <a:pt x="324773" y="391885"/>
                  <a:pt x="324773" y="391885"/>
                </a:cubicBezTo>
                <a:cubicBezTo>
                  <a:pt x="314420" y="422946"/>
                  <a:pt x="307712" y="455799"/>
                  <a:pt x="281230" y="478971"/>
                </a:cubicBezTo>
                <a:cubicBezTo>
                  <a:pt x="254974" y="501945"/>
                  <a:pt x="194144" y="537028"/>
                  <a:pt x="194144" y="537028"/>
                </a:cubicBezTo>
                <a:cubicBezTo>
                  <a:pt x="169954" y="532190"/>
                  <a:pt x="144672" y="531176"/>
                  <a:pt x="121573" y="522514"/>
                </a:cubicBezTo>
                <a:cubicBezTo>
                  <a:pt x="105240" y="516389"/>
                  <a:pt x="88927" y="507107"/>
                  <a:pt x="78030" y="493485"/>
                </a:cubicBezTo>
                <a:cubicBezTo>
                  <a:pt x="69340" y="482622"/>
                  <a:pt x="51409" y="397501"/>
                  <a:pt x="49002" y="391885"/>
                </a:cubicBezTo>
                <a:cubicBezTo>
                  <a:pt x="42130" y="375851"/>
                  <a:pt x="29649" y="362856"/>
                  <a:pt x="19973" y="348342"/>
                </a:cubicBezTo>
                <a:cubicBezTo>
                  <a:pt x="15135" y="256418"/>
                  <a:pt x="13793" y="164244"/>
                  <a:pt x="5459" y="72571"/>
                </a:cubicBezTo>
                <a:cubicBezTo>
                  <a:pt x="0" y="12526"/>
                  <a:pt x="17554" y="12095"/>
                  <a:pt x="19973" y="0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5" name="Conector de seta reta 44"/>
          <p:cNvCxnSpPr/>
          <p:nvPr/>
        </p:nvCxnSpPr>
        <p:spPr>
          <a:xfrm rot="1200000" flipH="1">
            <a:off x="886671" y="161121"/>
            <a:ext cx="0" cy="57024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de seta reta 45"/>
          <p:cNvCxnSpPr/>
          <p:nvPr/>
        </p:nvCxnSpPr>
        <p:spPr>
          <a:xfrm rot="1200000" flipH="1">
            <a:off x="763469" y="769420"/>
            <a:ext cx="0" cy="57024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de seta reta 46"/>
          <p:cNvCxnSpPr/>
          <p:nvPr/>
        </p:nvCxnSpPr>
        <p:spPr>
          <a:xfrm rot="1200000" flipH="1">
            <a:off x="1148749" y="206807"/>
            <a:ext cx="0" cy="57024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de seta reta 47"/>
          <p:cNvCxnSpPr/>
          <p:nvPr/>
        </p:nvCxnSpPr>
        <p:spPr>
          <a:xfrm rot="1200000" flipH="1">
            <a:off x="1051232" y="785344"/>
            <a:ext cx="0" cy="57024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8158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2584804" y="2133296"/>
            <a:ext cx="3960000" cy="3960000"/>
          </a:xfrm>
          <a:prstGeom prst="ellipse">
            <a:avLst/>
          </a:prstGeom>
          <a:solidFill>
            <a:srgbClr val="00B3D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2757686" y="2320252"/>
            <a:ext cx="3600000" cy="360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" name="Grupo 2"/>
          <p:cNvGrpSpPr/>
          <p:nvPr/>
        </p:nvGrpSpPr>
        <p:grpSpPr>
          <a:xfrm>
            <a:off x="3758602" y="3299938"/>
            <a:ext cx="1620000" cy="1620000"/>
            <a:chOff x="3758602" y="3299938"/>
            <a:chExt cx="1620000" cy="1620000"/>
          </a:xfrm>
        </p:grpSpPr>
        <p:sp>
          <p:nvSpPr>
            <p:cNvPr id="24" name="Elipse 23"/>
            <p:cNvSpPr/>
            <p:nvPr/>
          </p:nvSpPr>
          <p:spPr>
            <a:xfrm>
              <a:off x="3758602" y="3299938"/>
              <a:ext cx="1620000" cy="1620000"/>
            </a:xfrm>
            <a:prstGeom prst="ellipse">
              <a:avLst/>
            </a:prstGeom>
            <a:solidFill>
              <a:srgbClr val="EF352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Elipse 24"/>
            <p:cNvSpPr/>
            <p:nvPr/>
          </p:nvSpPr>
          <p:spPr>
            <a:xfrm>
              <a:off x="4149146" y="3697638"/>
              <a:ext cx="831316" cy="83131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5" name="Grupo 4"/>
          <p:cNvGrpSpPr/>
          <p:nvPr/>
        </p:nvGrpSpPr>
        <p:grpSpPr>
          <a:xfrm>
            <a:off x="1403648" y="764704"/>
            <a:ext cx="6336704" cy="6624736"/>
            <a:chOff x="1403648" y="764704"/>
            <a:chExt cx="6336704" cy="6624736"/>
          </a:xfrm>
        </p:grpSpPr>
        <p:sp>
          <p:nvSpPr>
            <p:cNvPr id="14" name="Elipse 13"/>
            <p:cNvSpPr/>
            <p:nvPr/>
          </p:nvSpPr>
          <p:spPr>
            <a:xfrm>
              <a:off x="4572000" y="1556792"/>
              <a:ext cx="2016224" cy="518457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Elipse 14"/>
            <p:cNvSpPr/>
            <p:nvPr/>
          </p:nvSpPr>
          <p:spPr>
            <a:xfrm>
              <a:off x="2555776" y="1556792"/>
              <a:ext cx="2016224" cy="518457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Elipse 15"/>
            <p:cNvSpPr/>
            <p:nvPr/>
          </p:nvSpPr>
          <p:spPr>
            <a:xfrm>
              <a:off x="4572000" y="2420888"/>
              <a:ext cx="2016224" cy="331236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Elipse 16"/>
            <p:cNvSpPr/>
            <p:nvPr/>
          </p:nvSpPr>
          <p:spPr>
            <a:xfrm>
              <a:off x="2555776" y="2420888"/>
              <a:ext cx="2016224" cy="331236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Elipse 18"/>
            <p:cNvSpPr/>
            <p:nvPr/>
          </p:nvSpPr>
          <p:spPr>
            <a:xfrm>
              <a:off x="1403648" y="764704"/>
              <a:ext cx="3168352" cy="662473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Elipse 19"/>
            <p:cNvSpPr/>
            <p:nvPr/>
          </p:nvSpPr>
          <p:spPr>
            <a:xfrm>
              <a:off x="4572000" y="764704"/>
              <a:ext cx="3168352" cy="662473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Seta para baixo 20"/>
            <p:cNvSpPr/>
            <p:nvPr/>
          </p:nvSpPr>
          <p:spPr>
            <a:xfrm rot="10800000" flipV="1">
              <a:off x="4355977" y="3802757"/>
              <a:ext cx="432048" cy="648072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6" name="Grupo 5"/>
          <p:cNvGrpSpPr/>
          <p:nvPr/>
        </p:nvGrpSpPr>
        <p:grpSpPr>
          <a:xfrm rot="3442210">
            <a:off x="5842570" y="3380502"/>
            <a:ext cx="1118314" cy="1120812"/>
            <a:chOff x="4839149" y="1905018"/>
            <a:chExt cx="1118314" cy="1120812"/>
          </a:xfrm>
        </p:grpSpPr>
        <p:sp>
          <p:nvSpPr>
            <p:cNvPr id="27" name="Elipse 26"/>
            <p:cNvSpPr/>
            <p:nvPr/>
          </p:nvSpPr>
          <p:spPr>
            <a:xfrm rot="20159751">
              <a:off x="4886304" y="2020362"/>
              <a:ext cx="864096" cy="432048"/>
            </a:xfrm>
            <a:prstGeom prst="ellipse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Elipse 27"/>
            <p:cNvSpPr/>
            <p:nvPr/>
          </p:nvSpPr>
          <p:spPr>
            <a:xfrm rot="20159751">
              <a:off x="5039494" y="2448462"/>
              <a:ext cx="864096" cy="432048"/>
            </a:xfrm>
            <a:prstGeom prst="ellipse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Forma livre 25"/>
            <p:cNvSpPr/>
            <p:nvPr/>
          </p:nvSpPr>
          <p:spPr>
            <a:xfrm rot="18480000">
              <a:off x="5331604" y="2145568"/>
              <a:ext cx="145976" cy="537028"/>
            </a:xfrm>
            <a:custGeom>
              <a:avLst/>
              <a:gdLst>
                <a:gd name="connsiteX0" fmla="*/ 19973 w 324773"/>
                <a:gd name="connsiteY0" fmla="*/ 0 h 537028"/>
                <a:gd name="connsiteX1" fmla="*/ 19973 w 324773"/>
                <a:gd name="connsiteY1" fmla="*/ 0 h 537028"/>
                <a:gd name="connsiteX2" fmla="*/ 194144 w 324773"/>
                <a:gd name="connsiteY2" fmla="*/ 58057 h 537028"/>
                <a:gd name="connsiteX3" fmla="*/ 223173 w 324773"/>
                <a:gd name="connsiteY3" fmla="*/ 116114 h 537028"/>
                <a:gd name="connsiteX4" fmla="*/ 281230 w 324773"/>
                <a:gd name="connsiteY4" fmla="*/ 246742 h 537028"/>
                <a:gd name="connsiteX5" fmla="*/ 295744 w 324773"/>
                <a:gd name="connsiteY5" fmla="*/ 304800 h 537028"/>
                <a:gd name="connsiteX6" fmla="*/ 324773 w 324773"/>
                <a:gd name="connsiteY6" fmla="*/ 391885 h 537028"/>
                <a:gd name="connsiteX7" fmla="*/ 281230 w 324773"/>
                <a:gd name="connsiteY7" fmla="*/ 478971 h 537028"/>
                <a:gd name="connsiteX8" fmla="*/ 194144 w 324773"/>
                <a:gd name="connsiteY8" fmla="*/ 537028 h 537028"/>
                <a:gd name="connsiteX9" fmla="*/ 121573 w 324773"/>
                <a:gd name="connsiteY9" fmla="*/ 522514 h 537028"/>
                <a:gd name="connsiteX10" fmla="*/ 78030 w 324773"/>
                <a:gd name="connsiteY10" fmla="*/ 493485 h 537028"/>
                <a:gd name="connsiteX11" fmla="*/ 49002 w 324773"/>
                <a:gd name="connsiteY11" fmla="*/ 391885 h 537028"/>
                <a:gd name="connsiteX12" fmla="*/ 19973 w 324773"/>
                <a:gd name="connsiteY12" fmla="*/ 348342 h 537028"/>
                <a:gd name="connsiteX13" fmla="*/ 5459 w 324773"/>
                <a:gd name="connsiteY13" fmla="*/ 72571 h 537028"/>
                <a:gd name="connsiteX14" fmla="*/ 19973 w 324773"/>
                <a:gd name="connsiteY14" fmla="*/ 0 h 537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24773" h="537028">
                  <a:moveTo>
                    <a:pt x="19973" y="0"/>
                  </a:moveTo>
                  <a:lnTo>
                    <a:pt x="19973" y="0"/>
                  </a:lnTo>
                  <a:cubicBezTo>
                    <a:pt x="78030" y="19352"/>
                    <a:pt x="141010" y="27695"/>
                    <a:pt x="194144" y="58057"/>
                  </a:cubicBezTo>
                  <a:cubicBezTo>
                    <a:pt x="212930" y="68792"/>
                    <a:pt x="215137" y="96025"/>
                    <a:pt x="223173" y="116114"/>
                  </a:cubicBezTo>
                  <a:cubicBezTo>
                    <a:pt x="274991" y="245658"/>
                    <a:pt x="225382" y="162970"/>
                    <a:pt x="281230" y="246742"/>
                  </a:cubicBezTo>
                  <a:cubicBezTo>
                    <a:pt x="286068" y="266095"/>
                    <a:pt x="290012" y="285693"/>
                    <a:pt x="295744" y="304800"/>
                  </a:cubicBezTo>
                  <a:cubicBezTo>
                    <a:pt x="304536" y="334108"/>
                    <a:pt x="324773" y="391885"/>
                    <a:pt x="324773" y="391885"/>
                  </a:cubicBezTo>
                  <a:cubicBezTo>
                    <a:pt x="314420" y="422946"/>
                    <a:pt x="307712" y="455799"/>
                    <a:pt x="281230" y="478971"/>
                  </a:cubicBezTo>
                  <a:cubicBezTo>
                    <a:pt x="254974" y="501945"/>
                    <a:pt x="194144" y="537028"/>
                    <a:pt x="194144" y="537028"/>
                  </a:cubicBezTo>
                  <a:cubicBezTo>
                    <a:pt x="169954" y="532190"/>
                    <a:pt x="144672" y="531176"/>
                    <a:pt x="121573" y="522514"/>
                  </a:cubicBezTo>
                  <a:cubicBezTo>
                    <a:pt x="105240" y="516389"/>
                    <a:pt x="88927" y="507107"/>
                    <a:pt x="78030" y="493485"/>
                  </a:cubicBezTo>
                  <a:cubicBezTo>
                    <a:pt x="69340" y="482622"/>
                    <a:pt x="51409" y="397501"/>
                    <a:pt x="49002" y="391885"/>
                  </a:cubicBezTo>
                  <a:cubicBezTo>
                    <a:pt x="42130" y="375851"/>
                    <a:pt x="29649" y="362856"/>
                    <a:pt x="19973" y="348342"/>
                  </a:cubicBezTo>
                  <a:cubicBezTo>
                    <a:pt x="15135" y="256418"/>
                    <a:pt x="13793" y="164244"/>
                    <a:pt x="5459" y="72571"/>
                  </a:cubicBezTo>
                  <a:cubicBezTo>
                    <a:pt x="0" y="12526"/>
                    <a:pt x="17554" y="12095"/>
                    <a:pt x="19973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Retângulo 32"/>
            <p:cNvSpPr/>
            <p:nvPr/>
          </p:nvSpPr>
          <p:spPr>
            <a:xfrm rot="1913693">
              <a:off x="4839149" y="1905018"/>
              <a:ext cx="1118314" cy="1120812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7" name="Grupo 6"/>
          <p:cNvGrpSpPr/>
          <p:nvPr/>
        </p:nvGrpSpPr>
        <p:grpSpPr>
          <a:xfrm>
            <a:off x="71720" y="77312"/>
            <a:ext cx="1812568" cy="1365081"/>
            <a:chOff x="71720" y="77312"/>
            <a:chExt cx="1812568" cy="1365081"/>
          </a:xfrm>
        </p:grpSpPr>
        <p:sp>
          <p:nvSpPr>
            <p:cNvPr id="2" name="Retângulo 1"/>
            <p:cNvSpPr/>
            <p:nvPr/>
          </p:nvSpPr>
          <p:spPr>
            <a:xfrm>
              <a:off x="71720" y="620688"/>
              <a:ext cx="1800000" cy="186956"/>
            </a:xfrm>
            <a:prstGeom prst="rect">
              <a:avLst/>
            </a:prstGeom>
            <a:solidFill>
              <a:srgbClr val="00B3D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Retângulo 31"/>
            <p:cNvSpPr/>
            <p:nvPr/>
          </p:nvSpPr>
          <p:spPr>
            <a:xfrm>
              <a:off x="84088" y="77312"/>
              <a:ext cx="1800200" cy="1365081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43" name="Conector de seta reta 42"/>
            <p:cNvCxnSpPr/>
            <p:nvPr/>
          </p:nvCxnSpPr>
          <p:spPr>
            <a:xfrm rot="1200000" flipH="1">
              <a:off x="277029" y="139650"/>
              <a:ext cx="0" cy="5702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de seta reta 43"/>
            <p:cNvCxnSpPr/>
            <p:nvPr/>
          </p:nvCxnSpPr>
          <p:spPr>
            <a:xfrm rot="1200000" flipH="1">
              <a:off x="637069" y="233568"/>
              <a:ext cx="0" cy="5702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de seta reta 48"/>
            <p:cNvCxnSpPr/>
            <p:nvPr/>
          </p:nvCxnSpPr>
          <p:spPr>
            <a:xfrm rot="1200000" flipH="1">
              <a:off x="1288946" y="513168"/>
              <a:ext cx="0" cy="5702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de seta reta 49"/>
            <p:cNvCxnSpPr/>
            <p:nvPr/>
          </p:nvCxnSpPr>
          <p:spPr>
            <a:xfrm rot="1200000" flipH="1">
              <a:off x="1386463" y="806060"/>
              <a:ext cx="0" cy="5702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de seta reta 50"/>
            <p:cNvCxnSpPr/>
            <p:nvPr/>
          </p:nvCxnSpPr>
          <p:spPr>
            <a:xfrm rot="1200000" flipH="1">
              <a:off x="1645182" y="806059"/>
              <a:ext cx="0" cy="5702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de seta reta 51"/>
            <p:cNvCxnSpPr/>
            <p:nvPr/>
          </p:nvCxnSpPr>
          <p:spPr>
            <a:xfrm rot="1200000" flipH="1">
              <a:off x="1645181" y="211658"/>
              <a:ext cx="0" cy="5702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de seta reta 52"/>
            <p:cNvCxnSpPr/>
            <p:nvPr/>
          </p:nvCxnSpPr>
          <p:spPr>
            <a:xfrm rot="1200000" flipH="1">
              <a:off x="326896" y="407576"/>
              <a:ext cx="0" cy="5702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de seta reta 53"/>
            <p:cNvCxnSpPr/>
            <p:nvPr/>
          </p:nvCxnSpPr>
          <p:spPr>
            <a:xfrm rot="1200000" flipH="1">
              <a:off x="565809" y="806062"/>
              <a:ext cx="0" cy="5702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de seta reta 54"/>
            <p:cNvCxnSpPr/>
            <p:nvPr/>
          </p:nvCxnSpPr>
          <p:spPr>
            <a:xfrm rot="1200000" flipH="1">
              <a:off x="331912" y="827901"/>
              <a:ext cx="0" cy="5702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Forma livre 55"/>
            <p:cNvSpPr>
              <a:spLocks noChangeAspect="1"/>
            </p:cNvSpPr>
            <p:nvPr/>
          </p:nvSpPr>
          <p:spPr>
            <a:xfrm rot="16440000">
              <a:off x="903726" y="521354"/>
              <a:ext cx="135435" cy="386127"/>
            </a:xfrm>
            <a:custGeom>
              <a:avLst/>
              <a:gdLst>
                <a:gd name="connsiteX0" fmla="*/ 19973 w 324773"/>
                <a:gd name="connsiteY0" fmla="*/ 0 h 537028"/>
                <a:gd name="connsiteX1" fmla="*/ 19973 w 324773"/>
                <a:gd name="connsiteY1" fmla="*/ 0 h 537028"/>
                <a:gd name="connsiteX2" fmla="*/ 194144 w 324773"/>
                <a:gd name="connsiteY2" fmla="*/ 58057 h 537028"/>
                <a:gd name="connsiteX3" fmla="*/ 223173 w 324773"/>
                <a:gd name="connsiteY3" fmla="*/ 116114 h 537028"/>
                <a:gd name="connsiteX4" fmla="*/ 281230 w 324773"/>
                <a:gd name="connsiteY4" fmla="*/ 246742 h 537028"/>
                <a:gd name="connsiteX5" fmla="*/ 295744 w 324773"/>
                <a:gd name="connsiteY5" fmla="*/ 304800 h 537028"/>
                <a:gd name="connsiteX6" fmla="*/ 324773 w 324773"/>
                <a:gd name="connsiteY6" fmla="*/ 391885 h 537028"/>
                <a:gd name="connsiteX7" fmla="*/ 281230 w 324773"/>
                <a:gd name="connsiteY7" fmla="*/ 478971 h 537028"/>
                <a:gd name="connsiteX8" fmla="*/ 194144 w 324773"/>
                <a:gd name="connsiteY8" fmla="*/ 537028 h 537028"/>
                <a:gd name="connsiteX9" fmla="*/ 121573 w 324773"/>
                <a:gd name="connsiteY9" fmla="*/ 522514 h 537028"/>
                <a:gd name="connsiteX10" fmla="*/ 78030 w 324773"/>
                <a:gd name="connsiteY10" fmla="*/ 493485 h 537028"/>
                <a:gd name="connsiteX11" fmla="*/ 49002 w 324773"/>
                <a:gd name="connsiteY11" fmla="*/ 391885 h 537028"/>
                <a:gd name="connsiteX12" fmla="*/ 19973 w 324773"/>
                <a:gd name="connsiteY12" fmla="*/ 348342 h 537028"/>
                <a:gd name="connsiteX13" fmla="*/ 5459 w 324773"/>
                <a:gd name="connsiteY13" fmla="*/ 72571 h 537028"/>
                <a:gd name="connsiteX14" fmla="*/ 19973 w 324773"/>
                <a:gd name="connsiteY14" fmla="*/ 0 h 537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24773" h="537028">
                  <a:moveTo>
                    <a:pt x="19973" y="0"/>
                  </a:moveTo>
                  <a:lnTo>
                    <a:pt x="19973" y="0"/>
                  </a:lnTo>
                  <a:cubicBezTo>
                    <a:pt x="78030" y="19352"/>
                    <a:pt x="141010" y="27695"/>
                    <a:pt x="194144" y="58057"/>
                  </a:cubicBezTo>
                  <a:cubicBezTo>
                    <a:pt x="212930" y="68792"/>
                    <a:pt x="215137" y="96025"/>
                    <a:pt x="223173" y="116114"/>
                  </a:cubicBezTo>
                  <a:cubicBezTo>
                    <a:pt x="274991" y="245658"/>
                    <a:pt x="225382" y="162970"/>
                    <a:pt x="281230" y="246742"/>
                  </a:cubicBezTo>
                  <a:cubicBezTo>
                    <a:pt x="286068" y="266095"/>
                    <a:pt x="290012" y="285693"/>
                    <a:pt x="295744" y="304800"/>
                  </a:cubicBezTo>
                  <a:cubicBezTo>
                    <a:pt x="304536" y="334108"/>
                    <a:pt x="324773" y="391885"/>
                    <a:pt x="324773" y="391885"/>
                  </a:cubicBezTo>
                  <a:cubicBezTo>
                    <a:pt x="314420" y="422946"/>
                    <a:pt x="307712" y="455799"/>
                    <a:pt x="281230" y="478971"/>
                  </a:cubicBezTo>
                  <a:cubicBezTo>
                    <a:pt x="254974" y="501945"/>
                    <a:pt x="194144" y="537028"/>
                    <a:pt x="194144" y="537028"/>
                  </a:cubicBezTo>
                  <a:cubicBezTo>
                    <a:pt x="169954" y="532190"/>
                    <a:pt x="144672" y="531176"/>
                    <a:pt x="121573" y="522514"/>
                  </a:cubicBezTo>
                  <a:cubicBezTo>
                    <a:pt x="105240" y="516389"/>
                    <a:pt x="88927" y="507107"/>
                    <a:pt x="78030" y="493485"/>
                  </a:cubicBezTo>
                  <a:cubicBezTo>
                    <a:pt x="69340" y="482622"/>
                    <a:pt x="51409" y="397501"/>
                    <a:pt x="49002" y="391885"/>
                  </a:cubicBezTo>
                  <a:cubicBezTo>
                    <a:pt x="42130" y="375851"/>
                    <a:pt x="29649" y="362856"/>
                    <a:pt x="19973" y="348342"/>
                  </a:cubicBezTo>
                  <a:cubicBezTo>
                    <a:pt x="15135" y="256418"/>
                    <a:pt x="13793" y="164244"/>
                    <a:pt x="5459" y="72571"/>
                  </a:cubicBezTo>
                  <a:cubicBezTo>
                    <a:pt x="0" y="12526"/>
                    <a:pt x="17554" y="12095"/>
                    <a:pt x="19973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45" name="Conector de seta reta 44"/>
            <p:cNvCxnSpPr/>
            <p:nvPr/>
          </p:nvCxnSpPr>
          <p:spPr>
            <a:xfrm rot="1200000" flipH="1">
              <a:off x="886671" y="161121"/>
              <a:ext cx="0" cy="5702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de seta reta 45"/>
            <p:cNvCxnSpPr/>
            <p:nvPr/>
          </p:nvCxnSpPr>
          <p:spPr>
            <a:xfrm rot="1200000" flipH="1">
              <a:off x="763469" y="769420"/>
              <a:ext cx="0" cy="5702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de seta reta 46"/>
            <p:cNvCxnSpPr/>
            <p:nvPr/>
          </p:nvCxnSpPr>
          <p:spPr>
            <a:xfrm rot="1200000" flipH="1">
              <a:off x="1148749" y="206807"/>
              <a:ext cx="0" cy="5702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de seta reta 47"/>
            <p:cNvCxnSpPr/>
            <p:nvPr/>
          </p:nvCxnSpPr>
          <p:spPr>
            <a:xfrm rot="1200000" flipH="1">
              <a:off x="1051232" y="785344"/>
              <a:ext cx="0" cy="5702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upo 35"/>
          <p:cNvGrpSpPr/>
          <p:nvPr/>
        </p:nvGrpSpPr>
        <p:grpSpPr>
          <a:xfrm>
            <a:off x="4839149" y="1905018"/>
            <a:ext cx="1118314" cy="1120812"/>
            <a:chOff x="4839149" y="1905018"/>
            <a:chExt cx="1118314" cy="1120812"/>
          </a:xfrm>
        </p:grpSpPr>
        <p:sp>
          <p:nvSpPr>
            <p:cNvPr id="37" name="Elipse 36"/>
            <p:cNvSpPr/>
            <p:nvPr/>
          </p:nvSpPr>
          <p:spPr>
            <a:xfrm rot="20159751">
              <a:off x="4886304" y="2020362"/>
              <a:ext cx="864096" cy="432048"/>
            </a:xfrm>
            <a:prstGeom prst="ellipse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Elipse 37"/>
            <p:cNvSpPr/>
            <p:nvPr/>
          </p:nvSpPr>
          <p:spPr>
            <a:xfrm rot="20159751">
              <a:off x="5039494" y="2448462"/>
              <a:ext cx="864096" cy="432048"/>
            </a:xfrm>
            <a:prstGeom prst="ellipse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Forma livre 38"/>
            <p:cNvSpPr/>
            <p:nvPr/>
          </p:nvSpPr>
          <p:spPr>
            <a:xfrm rot="18480000">
              <a:off x="5331604" y="2145568"/>
              <a:ext cx="145976" cy="537028"/>
            </a:xfrm>
            <a:custGeom>
              <a:avLst/>
              <a:gdLst>
                <a:gd name="connsiteX0" fmla="*/ 19973 w 324773"/>
                <a:gd name="connsiteY0" fmla="*/ 0 h 537028"/>
                <a:gd name="connsiteX1" fmla="*/ 19973 w 324773"/>
                <a:gd name="connsiteY1" fmla="*/ 0 h 537028"/>
                <a:gd name="connsiteX2" fmla="*/ 194144 w 324773"/>
                <a:gd name="connsiteY2" fmla="*/ 58057 h 537028"/>
                <a:gd name="connsiteX3" fmla="*/ 223173 w 324773"/>
                <a:gd name="connsiteY3" fmla="*/ 116114 h 537028"/>
                <a:gd name="connsiteX4" fmla="*/ 281230 w 324773"/>
                <a:gd name="connsiteY4" fmla="*/ 246742 h 537028"/>
                <a:gd name="connsiteX5" fmla="*/ 295744 w 324773"/>
                <a:gd name="connsiteY5" fmla="*/ 304800 h 537028"/>
                <a:gd name="connsiteX6" fmla="*/ 324773 w 324773"/>
                <a:gd name="connsiteY6" fmla="*/ 391885 h 537028"/>
                <a:gd name="connsiteX7" fmla="*/ 281230 w 324773"/>
                <a:gd name="connsiteY7" fmla="*/ 478971 h 537028"/>
                <a:gd name="connsiteX8" fmla="*/ 194144 w 324773"/>
                <a:gd name="connsiteY8" fmla="*/ 537028 h 537028"/>
                <a:gd name="connsiteX9" fmla="*/ 121573 w 324773"/>
                <a:gd name="connsiteY9" fmla="*/ 522514 h 537028"/>
                <a:gd name="connsiteX10" fmla="*/ 78030 w 324773"/>
                <a:gd name="connsiteY10" fmla="*/ 493485 h 537028"/>
                <a:gd name="connsiteX11" fmla="*/ 49002 w 324773"/>
                <a:gd name="connsiteY11" fmla="*/ 391885 h 537028"/>
                <a:gd name="connsiteX12" fmla="*/ 19973 w 324773"/>
                <a:gd name="connsiteY12" fmla="*/ 348342 h 537028"/>
                <a:gd name="connsiteX13" fmla="*/ 5459 w 324773"/>
                <a:gd name="connsiteY13" fmla="*/ 72571 h 537028"/>
                <a:gd name="connsiteX14" fmla="*/ 19973 w 324773"/>
                <a:gd name="connsiteY14" fmla="*/ 0 h 537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24773" h="537028">
                  <a:moveTo>
                    <a:pt x="19973" y="0"/>
                  </a:moveTo>
                  <a:lnTo>
                    <a:pt x="19973" y="0"/>
                  </a:lnTo>
                  <a:cubicBezTo>
                    <a:pt x="78030" y="19352"/>
                    <a:pt x="141010" y="27695"/>
                    <a:pt x="194144" y="58057"/>
                  </a:cubicBezTo>
                  <a:cubicBezTo>
                    <a:pt x="212930" y="68792"/>
                    <a:pt x="215137" y="96025"/>
                    <a:pt x="223173" y="116114"/>
                  </a:cubicBezTo>
                  <a:cubicBezTo>
                    <a:pt x="274991" y="245658"/>
                    <a:pt x="225382" y="162970"/>
                    <a:pt x="281230" y="246742"/>
                  </a:cubicBezTo>
                  <a:cubicBezTo>
                    <a:pt x="286068" y="266095"/>
                    <a:pt x="290012" y="285693"/>
                    <a:pt x="295744" y="304800"/>
                  </a:cubicBezTo>
                  <a:cubicBezTo>
                    <a:pt x="304536" y="334108"/>
                    <a:pt x="324773" y="391885"/>
                    <a:pt x="324773" y="391885"/>
                  </a:cubicBezTo>
                  <a:cubicBezTo>
                    <a:pt x="314420" y="422946"/>
                    <a:pt x="307712" y="455799"/>
                    <a:pt x="281230" y="478971"/>
                  </a:cubicBezTo>
                  <a:cubicBezTo>
                    <a:pt x="254974" y="501945"/>
                    <a:pt x="194144" y="537028"/>
                    <a:pt x="194144" y="537028"/>
                  </a:cubicBezTo>
                  <a:cubicBezTo>
                    <a:pt x="169954" y="532190"/>
                    <a:pt x="144672" y="531176"/>
                    <a:pt x="121573" y="522514"/>
                  </a:cubicBezTo>
                  <a:cubicBezTo>
                    <a:pt x="105240" y="516389"/>
                    <a:pt x="88927" y="507107"/>
                    <a:pt x="78030" y="493485"/>
                  </a:cubicBezTo>
                  <a:cubicBezTo>
                    <a:pt x="69340" y="482622"/>
                    <a:pt x="51409" y="397501"/>
                    <a:pt x="49002" y="391885"/>
                  </a:cubicBezTo>
                  <a:cubicBezTo>
                    <a:pt x="42130" y="375851"/>
                    <a:pt x="29649" y="362856"/>
                    <a:pt x="19973" y="348342"/>
                  </a:cubicBezTo>
                  <a:cubicBezTo>
                    <a:pt x="15135" y="256418"/>
                    <a:pt x="13793" y="164244"/>
                    <a:pt x="5459" y="72571"/>
                  </a:cubicBezTo>
                  <a:cubicBezTo>
                    <a:pt x="0" y="12526"/>
                    <a:pt x="17554" y="12095"/>
                    <a:pt x="19973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Retângulo 39"/>
            <p:cNvSpPr/>
            <p:nvPr/>
          </p:nvSpPr>
          <p:spPr>
            <a:xfrm rot="1913693">
              <a:off x="4839149" y="1905018"/>
              <a:ext cx="1118314" cy="1120812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58" name="Retângulo 57"/>
          <p:cNvSpPr/>
          <p:nvPr/>
        </p:nvSpPr>
        <p:spPr>
          <a:xfrm>
            <a:off x="107504" y="2780928"/>
            <a:ext cx="1800200" cy="1365081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Retângulo 56"/>
          <p:cNvSpPr/>
          <p:nvPr/>
        </p:nvSpPr>
        <p:spPr>
          <a:xfrm>
            <a:off x="95136" y="3324304"/>
            <a:ext cx="1800000" cy="186956"/>
          </a:xfrm>
          <a:prstGeom prst="rect">
            <a:avLst/>
          </a:prstGeom>
          <a:solidFill>
            <a:srgbClr val="00B3D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8" name="Forma livre 67"/>
          <p:cNvSpPr>
            <a:spLocks noChangeAspect="1"/>
          </p:cNvSpPr>
          <p:nvPr/>
        </p:nvSpPr>
        <p:spPr>
          <a:xfrm rot="16440000">
            <a:off x="927142" y="3224970"/>
            <a:ext cx="135435" cy="386127"/>
          </a:xfrm>
          <a:custGeom>
            <a:avLst/>
            <a:gdLst>
              <a:gd name="connsiteX0" fmla="*/ 19973 w 324773"/>
              <a:gd name="connsiteY0" fmla="*/ 0 h 537028"/>
              <a:gd name="connsiteX1" fmla="*/ 19973 w 324773"/>
              <a:gd name="connsiteY1" fmla="*/ 0 h 537028"/>
              <a:gd name="connsiteX2" fmla="*/ 194144 w 324773"/>
              <a:gd name="connsiteY2" fmla="*/ 58057 h 537028"/>
              <a:gd name="connsiteX3" fmla="*/ 223173 w 324773"/>
              <a:gd name="connsiteY3" fmla="*/ 116114 h 537028"/>
              <a:gd name="connsiteX4" fmla="*/ 281230 w 324773"/>
              <a:gd name="connsiteY4" fmla="*/ 246742 h 537028"/>
              <a:gd name="connsiteX5" fmla="*/ 295744 w 324773"/>
              <a:gd name="connsiteY5" fmla="*/ 304800 h 537028"/>
              <a:gd name="connsiteX6" fmla="*/ 324773 w 324773"/>
              <a:gd name="connsiteY6" fmla="*/ 391885 h 537028"/>
              <a:gd name="connsiteX7" fmla="*/ 281230 w 324773"/>
              <a:gd name="connsiteY7" fmla="*/ 478971 h 537028"/>
              <a:gd name="connsiteX8" fmla="*/ 194144 w 324773"/>
              <a:gd name="connsiteY8" fmla="*/ 537028 h 537028"/>
              <a:gd name="connsiteX9" fmla="*/ 121573 w 324773"/>
              <a:gd name="connsiteY9" fmla="*/ 522514 h 537028"/>
              <a:gd name="connsiteX10" fmla="*/ 78030 w 324773"/>
              <a:gd name="connsiteY10" fmla="*/ 493485 h 537028"/>
              <a:gd name="connsiteX11" fmla="*/ 49002 w 324773"/>
              <a:gd name="connsiteY11" fmla="*/ 391885 h 537028"/>
              <a:gd name="connsiteX12" fmla="*/ 19973 w 324773"/>
              <a:gd name="connsiteY12" fmla="*/ 348342 h 537028"/>
              <a:gd name="connsiteX13" fmla="*/ 5459 w 324773"/>
              <a:gd name="connsiteY13" fmla="*/ 72571 h 537028"/>
              <a:gd name="connsiteX14" fmla="*/ 19973 w 324773"/>
              <a:gd name="connsiteY14" fmla="*/ 0 h 537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24773" h="537028">
                <a:moveTo>
                  <a:pt x="19973" y="0"/>
                </a:moveTo>
                <a:lnTo>
                  <a:pt x="19973" y="0"/>
                </a:lnTo>
                <a:cubicBezTo>
                  <a:pt x="78030" y="19352"/>
                  <a:pt x="141010" y="27695"/>
                  <a:pt x="194144" y="58057"/>
                </a:cubicBezTo>
                <a:cubicBezTo>
                  <a:pt x="212930" y="68792"/>
                  <a:pt x="215137" y="96025"/>
                  <a:pt x="223173" y="116114"/>
                </a:cubicBezTo>
                <a:cubicBezTo>
                  <a:pt x="274991" y="245658"/>
                  <a:pt x="225382" y="162970"/>
                  <a:pt x="281230" y="246742"/>
                </a:cubicBezTo>
                <a:cubicBezTo>
                  <a:pt x="286068" y="266095"/>
                  <a:pt x="290012" y="285693"/>
                  <a:pt x="295744" y="304800"/>
                </a:cubicBezTo>
                <a:cubicBezTo>
                  <a:pt x="304536" y="334108"/>
                  <a:pt x="324773" y="391885"/>
                  <a:pt x="324773" y="391885"/>
                </a:cubicBezTo>
                <a:cubicBezTo>
                  <a:pt x="314420" y="422946"/>
                  <a:pt x="307712" y="455799"/>
                  <a:pt x="281230" y="478971"/>
                </a:cubicBezTo>
                <a:cubicBezTo>
                  <a:pt x="254974" y="501945"/>
                  <a:pt x="194144" y="537028"/>
                  <a:pt x="194144" y="537028"/>
                </a:cubicBezTo>
                <a:cubicBezTo>
                  <a:pt x="169954" y="532190"/>
                  <a:pt x="144672" y="531176"/>
                  <a:pt x="121573" y="522514"/>
                </a:cubicBezTo>
                <a:cubicBezTo>
                  <a:pt x="105240" y="516389"/>
                  <a:pt x="88927" y="507107"/>
                  <a:pt x="78030" y="493485"/>
                </a:cubicBezTo>
                <a:cubicBezTo>
                  <a:pt x="69340" y="482622"/>
                  <a:pt x="51409" y="397501"/>
                  <a:pt x="49002" y="391885"/>
                </a:cubicBezTo>
                <a:cubicBezTo>
                  <a:pt x="42130" y="375851"/>
                  <a:pt x="29649" y="362856"/>
                  <a:pt x="19973" y="348342"/>
                </a:cubicBezTo>
                <a:cubicBezTo>
                  <a:pt x="15135" y="256418"/>
                  <a:pt x="13793" y="164244"/>
                  <a:pt x="5459" y="72571"/>
                </a:cubicBezTo>
                <a:cubicBezTo>
                  <a:pt x="0" y="12526"/>
                  <a:pt x="17554" y="12095"/>
                  <a:pt x="19973" y="0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1" name="Grupo 10"/>
          <p:cNvGrpSpPr/>
          <p:nvPr/>
        </p:nvGrpSpPr>
        <p:grpSpPr>
          <a:xfrm rot="4179002">
            <a:off x="384700" y="2619675"/>
            <a:ext cx="1282295" cy="1796134"/>
            <a:chOff x="350312" y="2600082"/>
            <a:chExt cx="1282295" cy="1796134"/>
          </a:xfrm>
        </p:grpSpPr>
        <p:cxnSp>
          <p:nvCxnSpPr>
            <p:cNvPr id="59" name="Conector de seta reta 58"/>
            <p:cNvCxnSpPr/>
            <p:nvPr/>
          </p:nvCxnSpPr>
          <p:spPr>
            <a:xfrm rot="1200000" flipH="1">
              <a:off x="630222" y="2600082"/>
              <a:ext cx="0" cy="5702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de seta reta 59"/>
            <p:cNvCxnSpPr/>
            <p:nvPr/>
          </p:nvCxnSpPr>
          <p:spPr>
            <a:xfrm rot="1200000" flipH="1">
              <a:off x="691435" y="2847103"/>
              <a:ext cx="0" cy="5702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ector de seta reta 60"/>
            <p:cNvCxnSpPr/>
            <p:nvPr/>
          </p:nvCxnSpPr>
          <p:spPr>
            <a:xfrm rot="1200000" flipH="1">
              <a:off x="1312362" y="3216784"/>
              <a:ext cx="0" cy="5702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ector de seta reta 63"/>
            <p:cNvCxnSpPr/>
            <p:nvPr/>
          </p:nvCxnSpPr>
          <p:spPr>
            <a:xfrm rot="1200000" flipH="1">
              <a:off x="1632607" y="2912041"/>
              <a:ext cx="0" cy="5702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ector de seta reta 64"/>
            <p:cNvCxnSpPr/>
            <p:nvPr/>
          </p:nvCxnSpPr>
          <p:spPr>
            <a:xfrm rot="1200000" flipH="1">
              <a:off x="350312" y="3111192"/>
              <a:ext cx="0" cy="5702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ector de seta reta 65"/>
            <p:cNvCxnSpPr/>
            <p:nvPr/>
          </p:nvCxnSpPr>
          <p:spPr>
            <a:xfrm rot="1200000" flipH="1">
              <a:off x="641840" y="3356540"/>
              <a:ext cx="0" cy="5702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ector de seta reta 66"/>
            <p:cNvCxnSpPr/>
            <p:nvPr/>
          </p:nvCxnSpPr>
          <p:spPr>
            <a:xfrm rot="1200000" flipH="1">
              <a:off x="360048" y="3502864"/>
              <a:ext cx="0" cy="5702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ector de seta reta 68"/>
            <p:cNvCxnSpPr/>
            <p:nvPr/>
          </p:nvCxnSpPr>
          <p:spPr>
            <a:xfrm rot="1200000" flipH="1">
              <a:off x="910087" y="2864737"/>
              <a:ext cx="0" cy="5702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ector de seta reta 69"/>
            <p:cNvCxnSpPr/>
            <p:nvPr/>
          </p:nvCxnSpPr>
          <p:spPr>
            <a:xfrm rot="1200000" flipH="1">
              <a:off x="786885" y="3473036"/>
              <a:ext cx="0" cy="5702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ector de seta reta 70"/>
            <p:cNvCxnSpPr/>
            <p:nvPr/>
          </p:nvCxnSpPr>
          <p:spPr>
            <a:xfrm rot="1200000" flipH="1">
              <a:off x="1172165" y="2910423"/>
              <a:ext cx="0" cy="5702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ector de seta reta 71"/>
            <p:cNvCxnSpPr/>
            <p:nvPr/>
          </p:nvCxnSpPr>
          <p:spPr>
            <a:xfrm rot="1200000" flipH="1">
              <a:off x="1074648" y="3488960"/>
              <a:ext cx="0" cy="5702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ector de seta reta 61"/>
            <p:cNvCxnSpPr/>
            <p:nvPr/>
          </p:nvCxnSpPr>
          <p:spPr>
            <a:xfrm rot="1200000" flipH="1">
              <a:off x="1153659" y="3825976"/>
              <a:ext cx="0" cy="5702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ector de seta reta 62"/>
            <p:cNvCxnSpPr/>
            <p:nvPr/>
          </p:nvCxnSpPr>
          <p:spPr>
            <a:xfrm rot="1200000" flipH="1">
              <a:off x="1410197" y="3576379"/>
              <a:ext cx="0" cy="5702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57358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2584804" y="2133296"/>
            <a:ext cx="3960000" cy="3960000"/>
          </a:xfrm>
          <a:prstGeom prst="ellipse">
            <a:avLst/>
          </a:prstGeom>
          <a:solidFill>
            <a:srgbClr val="00B3D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2757686" y="2320252"/>
            <a:ext cx="3600000" cy="360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" name="Grupo 2"/>
          <p:cNvGrpSpPr/>
          <p:nvPr/>
        </p:nvGrpSpPr>
        <p:grpSpPr>
          <a:xfrm>
            <a:off x="3758602" y="3299938"/>
            <a:ext cx="1620000" cy="1620000"/>
            <a:chOff x="3758602" y="3299938"/>
            <a:chExt cx="1620000" cy="1620000"/>
          </a:xfrm>
        </p:grpSpPr>
        <p:sp>
          <p:nvSpPr>
            <p:cNvPr id="24" name="Elipse 23"/>
            <p:cNvSpPr/>
            <p:nvPr/>
          </p:nvSpPr>
          <p:spPr>
            <a:xfrm>
              <a:off x="3758602" y="3299938"/>
              <a:ext cx="1620000" cy="1620000"/>
            </a:xfrm>
            <a:prstGeom prst="ellipse">
              <a:avLst/>
            </a:prstGeom>
            <a:solidFill>
              <a:srgbClr val="EF352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Elipse 24"/>
            <p:cNvSpPr/>
            <p:nvPr/>
          </p:nvSpPr>
          <p:spPr>
            <a:xfrm>
              <a:off x="4149146" y="3697638"/>
              <a:ext cx="831316" cy="83131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5" name="Grupo 4"/>
          <p:cNvGrpSpPr/>
          <p:nvPr/>
        </p:nvGrpSpPr>
        <p:grpSpPr>
          <a:xfrm>
            <a:off x="1403648" y="764704"/>
            <a:ext cx="6336704" cy="6624736"/>
            <a:chOff x="1403648" y="764704"/>
            <a:chExt cx="6336704" cy="6624736"/>
          </a:xfrm>
        </p:grpSpPr>
        <p:sp>
          <p:nvSpPr>
            <p:cNvPr id="14" name="Elipse 13"/>
            <p:cNvSpPr/>
            <p:nvPr/>
          </p:nvSpPr>
          <p:spPr>
            <a:xfrm>
              <a:off x="4572000" y="1556792"/>
              <a:ext cx="2016224" cy="518457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Elipse 14"/>
            <p:cNvSpPr/>
            <p:nvPr/>
          </p:nvSpPr>
          <p:spPr>
            <a:xfrm>
              <a:off x="2555776" y="1556792"/>
              <a:ext cx="2016224" cy="518457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Elipse 15"/>
            <p:cNvSpPr/>
            <p:nvPr/>
          </p:nvSpPr>
          <p:spPr>
            <a:xfrm>
              <a:off x="4572000" y="2420888"/>
              <a:ext cx="2016224" cy="331236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Elipse 16"/>
            <p:cNvSpPr/>
            <p:nvPr/>
          </p:nvSpPr>
          <p:spPr>
            <a:xfrm>
              <a:off x="2555776" y="2420888"/>
              <a:ext cx="2016224" cy="331236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Elipse 18"/>
            <p:cNvSpPr/>
            <p:nvPr/>
          </p:nvSpPr>
          <p:spPr>
            <a:xfrm>
              <a:off x="1403648" y="764704"/>
              <a:ext cx="3168352" cy="662473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Elipse 19"/>
            <p:cNvSpPr/>
            <p:nvPr/>
          </p:nvSpPr>
          <p:spPr>
            <a:xfrm>
              <a:off x="4572000" y="764704"/>
              <a:ext cx="3168352" cy="662473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Seta para baixo 20"/>
            <p:cNvSpPr/>
            <p:nvPr/>
          </p:nvSpPr>
          <p:spPr>
            <a:xfrm rot="10800000" flipV="1">
              <a:off x="4355977" y="3802757"/>
              <a:ext cx="432048" cy="648072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6" name="Grupo 5"/>
          <p:cNvGrpSpPr/>
          <p:nvPr/>
        </p:nvGrpSpPr>
        <p:grpSpPr>
          <a:xfrm rot="3442210">
            <a:off x="5842570" y="3380502"/>
            <a:ext cx="1118314" cy="1120812"/>
            <a:chOff x="4839149" y="1905018"/>
            <a:chExt cx="1118314" cy="1120812"/>
          </a:xfrm>
        </p:grpSpPr>
        <p:sp>
          <p:nvSpPr>
            <p:cNvPr id="27" name="Elipse 26"/>
            <p:cNvSpPr/>
            <p:nvPr/>
          </p:nvSpPr>
          <p:spPr>
            <a:xfrm rot="20159751">
              <a:off x="4886304" y="2020362"/>
              <a:ext cx="864096" cy="432048"/>
            </a:xfrm>
            <a:prstGeom prst="ellipse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Elipse 27"/>
            <p:cNvSpPr/>
            <p:nvPr/>
          </p:nvSpPr>
          <p:spPr>
            <a:xfrm rot="20159751">
              <a:off x="5039494" y="2448462"/>
              <a:ext cx="864096" cy="432048"/>
            </a:xfrm>
            <a:prstGeom prst="ellipse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Forma livre 25"/>
            <p:cNvSpPr/>
            <p:nvPr/>
          </p:nvSpPr>
          <p:spPr>
            <a:xfrm rot="18480000">
              <a:off x="5331604" y="2145568"/>
              <a:ext cx="145976" cy="537028"/>
            </a:xfrm>
            <a:custGeom>
              <a:avLst/>
              <a:gdLst>
                <a:gd name="connsiteX0" fmla="*/ 19973 w 324773"/>
                <a:gd name="connsiteY0" fmla="*/ 0 h 537028"/>
                <a:gd name="connsiteX1" fmla="*/ 19973 w 324773"/>
                <a:gd name="connsiteY1" fmla="*/ 0 h 537028"/>
                <a:gd name="connsiteX2" fmla="*/ 194144 w 324773"/>
                <a:gd name="connsiteY2" fmla="*/ 58057 h 537028"/>
                <a:gd name="connsiteX3" fmla="*/ 223173 w 324773"/>
                <a:gd name="connsiteY3" fmla="*/ 116114 h 537028"/>
                <a:gd name="connsiteX4" fmla="*/ 281230 w 324773"/>
                <a:gd name="connsiteY4" fmla="*/ 246742 h 537028"/>
                <a:gd name="connsiteX5" fmla="*/ 295744 w 324773"/>
                <a:gd name="connsiteY5" fmla="*/ 304800 h 537028"/>
                <a:gd name="connsiteX6" fmla="*/ 324773 w 324773"/>
                <a:gd name="connsiteY6" fmla="*/ 391885 h 537028"/>
                <a:gd name="connsiteX7" fmla="*/ 281230 w 324773"/>
                <a:gd name="connsiteY7" fmla="*/ 478971 h 537028"/>
                <a:gd name="connsiteX8" fmla="*/ 194144 w 324773"/>
                <a:gd name="connsiteY8" fmla="*/ 537028 h 537028"/>
                <a:gd name="connsiteX9" fmla="*/ 121573 w 324773"/>
                <a:gd name="connsiteY9" fmla="*/ 522514 h 537028"/>
                <a:gd name="connsiteX10" fmla="*/ 78030 w 324773"/>
                <a:gd name="connsiteY10" fmla="*/ 493485 h 537028"/>
                <a:gd name="connsiteX11" fmla="*/ 49002 w 324773"/>
                <a:gd name="connsiteY11" fmla="*/ 391885 h 537028"/>
                <a:gd name="connsiteX12" fmla="*/ 19973 w 324773"/>
                <a:gd name="connsiteY12" fmla="*/ 348342 h 537028"/>
                <a:gd name="connsiteX13" fmla="*/ 5459 w 324773"/>
                <a:gd name="connsiteY13" fmla="*/ 72571 h 537028"/>
                <a:gd name="connsiteX14" fmla="*/ 19973 w 324773"/>
                <a:gd name="connsiteY14" fmla="*/ 0 h 537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24773" h="537028">
                  <a:moveTo>
                    <a:pt x="19973" y="0"/>
                  </a:moveTo>
                  <a:lnTo>
                    <a:pt x="19973" y="0"/>
                  </a:lnTo>
                  <a:cubicBezTo>
                    <a:pt x="78030" y="19352"/>
                    <a:pt x="141010" y="27695"/>
                    <a:pt x="194144" y="58057"/>
                  </a:cubicBezTo>
                  <a:cubicBezTo>
                    <a:pt x="212930" y="68792"/>
                    <a:pt x="215137" y="96025"/>
                    <a:pt x="223173" y="116114"/>
                  </a:cubicBezTo>
                  <a:cubicBezTo>
                    <a:pt x="274991" y="245658"/>
                    <a:pt x="225382" y="162970"/>
                    <a:pt x="281230" y="246742"/>
                  </a:cubicBezTo>
                  <a:cubicBezTo>
                    <a:pt x="286068" y="266095"/>
                    <a:pt x="290012" y="285693"/>
                    <a:pt x="295744" y="304800"/>
                  </a:cubicBezTo>
                  <a:cubicBezTo>
                    <a:pt x="304536" y="334108"/>
                    <a:pt x="324773" y="391885"/>
                    <a:pt x="324773" y="391885"/>
                  </a:cubicBezTo>
                  <a:cubicBezTo>
                    <a:pt x="314420" y="422946"/>
                    <a:pt x="307712" y="455799"/>
                    <a:pt x="281230" y="478971"/>
                  </a:cubicBezTo>
                  <a:cubicBezTo>
                    <a:pt x="254974" y="501945"/>
                    <a:pt x="194144" y="537028"/>
                    <a:pt x="194144" y="537028"/>
                  </a:cubicBezTo>
                  <a:cubicBezTo>
                    <a:pt x="169954" y="532190"/>
                    <a:pt x="144672" y="531176"/>
                    <a:pt x="121573" y="522514"/>
                  </a:cubicBezTo>
                  <a:cubicBezTo>
                    <a:pt x="105240" y="516389"/>
                    <a:pt x="88927" y="507107"/>
                    <a:pt x="78030" y="493485"/>
                  </a:cubicBezTo>
                  <a:cubicBezTo>
                    <a:pt x="69340" y="482622"/>
                    <a:pt x="51409" y="397501"/>
                    <a:pt x="49002" y="391885"/>
                  </a:cubicBezTo>
                  <a:cubicBezTo>
                    <a:pt x="42130" y="375851"/>
                    <a:pt x="29649" y="362856"/>
                    <a:pt x="19973" y="348342"/>
                  </a:cubicBezTo>
                  <a:cubicBezTo>
                    <a:pt x="15135" y="256418"/>
                    <a:pt x="13793" y="164244"/>
                    <a:pt x="5459" y="72571"/>
                  </a:cubicBezTo>
                  <a:cubicBezTo>
                    <a:pt x="0" y="12526"/>
                    <a:pt x="17554" y="12095"/>
                    <a:pt x="19973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Retângulo 32"/>
            <p:cNvSpPr/>
            <p:nvPr/>
          </p:nvSpPr>
          <p:spPr>
            <a:xfrm rot="1913693">
              <a:off x="4839149" y="1905018"/>
              <a:ext cx="1118314" cy="1120812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7" name="Grupo 6"/>
          <p:cNvGrpSpPr/>
          <p:nvPr/>
        </p:nvGrpSpPr>
        <p:grpSpPr>
          <a:xfrm>
            <a:off x="71720" y="77312"/>
            <a:ext cx="1812568" cy="1365081"/>
            <a:chOff x="71720" y="77312"/>
            <a:chExt cx="1812568" cy="1365081"/>
          </a:xfrm>
        </p:grpSpPr>
        <p:sp>
          <p:nvSpPr>
            <p:cNvPr id="2" name="Retângulo 1"/>
            <p:cNvSpPr/>
            <p:nvPr/>
          </p:nvSpPr>
          <p:spPr>
            <a:xfrm>
              <a:off x="71720" y="620688"/>
              <a:ext cx="1800000" cy="186956"/>
            </a:xfrm>
            <a:prstGeom prst="rect">
              <a:avLst/>
            </a:prstGeom>
            <a:solidFill>
              <a:srgbClr val="00B3D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Retângulo 31"/>
            <p:cNvSpPr/>
            <p:nvPr/>
          </p:nvSpPr>
          <p:spPr>
            <a:xfrm>
              <a:off x="84088" y="77312"/>
              <a:ext cx="1800200" cy="1365081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43" name="Conector de seta reta 42"/>
            <p:cNvCxnSpPr/>
            <p:nvPr/>
          </p:nvCxnSpPr>
          <p:spPr>
            <a:xfrm rot="1200000" flipH="1">
              <a:off x="277029" y="139650"/>
              <a:ext cx="0" cy="5702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de seta reta 43"/>
            <p:cNvCxnSpPr/>
            <p:nvPr/>
          </p:nvCxnSpPr>
          <p:spPr>
            <a:xfrm rot="1200000" flipH="1">
              <a:off x="637069" y="233568"/>
              <a:ext cx="0" cy="5702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de seta reta 48"/>
            <p:cNvCxnSpPr/>
            <p:nvPr/>
          </p:nvCxnSpPr>
          <p:spPr>
            <a:xfrm rot="1200000" flipH="1">
              <a:off x="1288946" y="513168"/>
              <a:ext cx="0" cy="5702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de seta reta 49"/>
            <p:cNvCxnSpPr/>
            <p:nvPr/>
          </p:nvCxnSpPr>
          <p:spPr>
            <a:xfrm rot="1200000" flipH="1">
              <a:off x="1386463" y="806060"/>
              <a:ext cx="0" cy="5702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de seta reta 50"/>
            <p:cNvCxnSpPr/>
            <p:nvPr/>
          </p:nvCxnSpPr>
          <p:spPr>
            <a:xfrm rot="1200000" flipH="1">
              <a:off x="1645182" y="806059"/>
              <a:ext cx="0" cy="5702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de seta reta 51"/>
            <p:cNvCxnSpPr/>
            <p:nvPr/>
          </p:nvCxnSpPr>
          <p:spPr>
            <a:xfrm rot="1200000" flipH="1">
              <a:off x="1645181" y="211658"/>
              <a:ext cx="0" cy="5702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de seta reta 52"/>
            <p:cNvCxnSpPr/>
            <p:nvPr/>
          </p:nvCxnSpPr>
          <p:spPr>
            <a:xfrm rot="1200000" flipH="1">
              <a:off x="326896" y="407576"/>
              <a:ext cx="0" cy="5702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de seta reta 53"/>
            <p:cNvCxnSpPr/>
            <p:nvPr/>
          </p:nvCxnSpPr>
          <p:spPr>
            <a:xfrm rot="1200000" flipH="1">
              <a:off x="565809" y="806062"/>
              <a:ext cx="0" cy="5702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de seta reta 54"/>
            <p:cNvCxnSpPr/>
            <p:nvPr/>
          </p:nvCxnSpPr>
          <p:spPr>
            <a:xfrm rot="1200000" flipH="1">
              <a:off x="331912" y="827901"/>
              <a:ext cx="0" cy="5702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Forma livre 55"/>
            <p:cNvSpPr>
              <a:spLocks noChangeAspect="1"/>
            </p:cNvSpPr>
            <p:nvPr/>
          </p:nvSpPr>
          <p:spPr>
            <a:xfrm rot="16440000">
              <a:off x="903726" y="521354"/>
              <a:ext cx="135435" cy="386127"/>
            </a:xfrm>
            <a:custGeom>
              <a:avLst/>
              <a:gdLst>
                <a:gd name="connsiteX0" fmla="*/ 19973 w 324773"/>
                <a:gd name="connsiteY0" fmla="*/ 0 h 537028"/>
                <a:gd name="connsiteX1" fmla="*/ 19973 w 324773"/>
                <a:gd name="connsiteY1" fmla="*/ 0 h 537028"/>
                <a:gd name="connsiteX2" fmla="*/ 194144 w 324773"/>
                <a:gd name="connsiteY2" fmla="*/ 58057 h 537028"/>
                <a:gd name="connsiteX3" fmla="*/ 223173 w 324773"/>
                <a:gd name="connsiteY3" fmla="*/ 116114 h 537028"/>
                <a:gd name="connsiteX4" fmla="*/ 281230 w 324773"/>
                <a:gd name="connsiteY4" fmla="*/ 246742 h 537028"/>
                <a:gd name="connsiteX5" fmla="*/ 295744 w 324773"/>
                <a:gd name="connsiteY5" fmla="*/ 304800 h 537028"/>
                <a:gd name="connsiteX6" fmla="*/ 324773 w 324773"/>
                <a:gd name="connsiteY6" fmla="*/ 391885 h 537028"/>
                <a:gd name="connsiteX7" fmla="*/ 281230 w 324773"/>
                <a:gd name="connsiteY7" fmla="*/ 478971 h 537028"/>
                <a:gd name="connsiteX8" fmla="*/ 194144 w 324773"/>
                <a:gd name="connsiteY8" fmla="*/ 537028 h 537028"/>
                <a:gd name="connsiteX9" fmla="*/ 121573 w 324773"/>
                <a:gd name="connsiteY9" fmla="*/ 522514 h 537028"/>
                <a:gd name="connsiteX10" fmla="*/ 78030 w 324773"/>
                <a:gd name="connsiteY10" fmla="*/ 493485 h 537028"/>
                <a:gd name="connsiteX11" fmla="*/ 49002 w 324773"/>
                <a:gd name="connsiteY11" fmla="*/ 391885 h 537028"/>
                <a:gd name="connsiteX12" fmla="*/ 19973 w 324773"/>
                <a:gd name="connsiteY12" fmla="*/ 348342 h 537028"/>
                <a:gd name="connsiteX13" fmla="*/ 5459 w 324773"/>
                <a:gd name="connsiteY13" fmla="*/ 72571 h 537028"/>
                <a:gd name="connsiteX14" fmla="*/ 19973 w 324773"/>
                <a:gd name="connsiteY14" fmla="*/ 0 h 537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24773" h="537028">
                  <a:moveTo>
                    <a:pt x="19973" y="0"/>
                  </a:moveTo>
                  <a:lnTo>
                    <a:pt x="19973" y="0"/>
                  </a:lnTo>
                  <a:cubicBezTo>
                    <a:pt x="78030" y="19352"/>
                    <a:pt x="141010" y="27695"/>
                    <a:pt x="194144" y="58057"/>
                  </a:cubicBezTo>
                  <a:cubicBezTo>
                    <a:pt x="212930" y="68792"/>
                    <a:pt x="215137" y="96025"/>
                    <a:pt x="223173" y="116114"/>
                  </a:cubicBezTo>
                  <a:cubicBezTo>
                    <a:pt x="274991" y="245658"/>
                    <a:pt x="225382" y="162970"/>
                    <a:pt x="281230" y="246742"/>
                  </a:cubicBezTo>
                  <a:cubicBezTo>
                    <a:pt x="286068" y="266095"/>
                    <a:pt x="290012" y="285693"/>
                    <a:pt x="295744" y="304800"/>
                  </a:cubicBezTo>
                  <a:cubicBezTo>
                    <a:pt x="304536" y="334108"/>
                    <a:pt x="324773" y="391885"/>
                    <a:pt x="324773" y="391885"/>
                  </a:cubicBezTo>
                  <a:cubicBezTo>
                    <a:pt x="314420" y="422946"/>
                    <a:pt x="307712" y="455799"/>
                    <a:pt x="281230" y="478971"/>
                  </a:cubicBezTo>
                  <a:cubicBezTo>
                    <a:pt x="254974" y="501945"/>
                    <a:pt x="194144" y="537028"/>
                    <a:pt x="194144" y="537028"/>
                  </a:cubicBezTo>
                  <a:cubicBezTo>
                    <a:pt x="169954" y="532190"/>
                    <a:pt x="144672" y="531176"/>
                    <a:pt x="121573" y="522514"/>
                  </a:cubicBezTo>
                  <a:cubicBezTo>
                    <a:pt x="105240" y="516389"/>
                    <a:pt x="88927" y="507107"/>
                    <a:pt x="78030" y="493485"/>
                  </a:cubicBezTo>
                  <a:cubicBezTo>
                    <a:pt x="69340" y="482622"/>
                    <a:pt x="51409" y="397501"/>
                    <a:pt x="49002" y="391885"/>
                  </a:cubicBezTo>
                  <a:cubicBezTo>
                    <a:pt x="42130" y="375851"/>
                    <a:pt x="29649" y="362856"/>
                    <a:pt x="19973" y="348342"/>
                  </a:cubicBezTo>
                  <a:cubicBezTo>
                    <a:pt x="15135" y="256418"/>
                    <a:pt x="13793" y="164244"/>
                    <a:pt x="5459" y="72571"/>
                  </a:cubicBezTo>
                  <a:cubicBezTo>
                    <a:pt x="0" y="12526"/>
                    <a:pt x="17554" y="12095"/>
                    <a:pt x="19973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45" name="Conector de seta reta 44"/>
            <p:cNvCxnSpPr/>
            <p:nvPr/>
          </p:nvCxnSpPr>
          <p:spPr>
            <a:xfrm rot="1200000" flipH="1">
              <a:off x="886671" y="161121"/>
              <a:ext cx="0" cy="5702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de seta reta 45"/>
            <p:cNvCxnSpPr/>
            <p:nvPr/>
          </p:nvCxnSpPr>
          <p:spPr>
            <a:xfrm rot="1200000" flipH="1">
              <a:off x="763469" y="769420"/>
              <a:ext cx="0" cy="5702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de seta reta 46"/>
            <p:cNvCxnSpPr/>
            <p:nvPr/>
          </p:nvCxnSpPr>
          <p:spPr>
            <a:xfrm rot="1200000" flipH="1">
              <a:off x="1148749" y="206807"/>
              <a:ext cx="0" cy="5702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de seta reta 47"/>
            <p:cNvCxnSpPr/>
            <p:nvPr/>
          </p:nvCxnSpPr>
          <p:spPr>
            <a:xfrm rot="1200000" flipH="1">
              <a:off x="1051232" y="785344"/>
              <a:ext cx="0" cy="5702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upo 35"/>
          <p:cNvGrpSpPr/>
          <p:nvPr/>
        </p:nvGrpSpPr>
        <p:grpSpPr>
          <a:xfrm>
            <a:off x="4839149" y="1905018"/>
            <a:ext cx="1118314" cy="1120812"/>
            <a:chOff x="4839149" y="1905018"/>
            <a:chExt cx="1118314" cy="1120812"/>
          </a:xfrm>
        </p:grpSpPr>
        <p:sp>
          <p:nvSpPr>
            <p:cNvPr id="37" name="Elipse 36"/>
            <p:cNvSpPr/>
            <p:nvPr/>
          </p:nvSpPr>
          <p:spPr>
            <a:xfrm rot="20159751">
              <a:off x="4886304" y="2020362"/>
              <a:ext cx="864096" cy="432048"/>
            </a:xfrm>
            <a:prstGeom prst="ellipse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Elipse 37"/>
            <p:cNvSpPr/>
            <p:nvPr/>
          </p:nvSpPr>
          <p:spPr>
            <a:xfrm rot="20159751">
              <a:off x="5039494" y="2448462"/>
              <a:ext cx="864096" cy="432048"/>
            </a:xfrm>
            <a:prstGeom prst="ellipse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Forma livre 38"/>
            <p:cNvSpPr/>
            <p:nvPr/>
          </p:nvSpPr>
          <p:spPr>
            <a:xfrm rot="18480000">
              <a:off x="5331604" y="2145568"/>
              <a:ext cx="145976" cy="537028"/>
            </a:xfrm>
            <a:custGeom>
              <a:avLst/>
              <a:gdLst>
                <a:gd name="connsiteX0" fmla="*/ 19973 w 324773"/>
                <a:gd name="connsiteY0" fmla="*/ 0 h 537028"/>
                <a:gd name="connsiteX1" fmla="*/ 19973 w 324773"/>
                <a:gd name="connsiteY1" fmla="*/ 0 h 537028"/>
                <a:gd name="connsiteX2" fmla="*/ 194144 w 324773"/>
                <a:gd name="connsiteY2" fmla="*/ 58057 h 537028"/>
                <a:gd name="connsiteX3" fmla="*/ 223173 w 324773"/>
                <a:gd name="connsiteY3" fmla="*/ 116114 h 537028"/>
                <a:gd name="connsiteX4" fmla="*/ 281230 w 324773"/>
                <a:gd name="connsiteY4" fmla="*/ 246742 h 537028"/>
                <a:gd name="connsiteX5" fmla="*/ 295744 w 324773"/>
                <a:gd name="connsiteY5" fmla="*/ 304800 h 537028"/>
                <a:gd name="connsiteX6" fmla="*/ 324773 w 324773"/>
                <a:gd name="connsiteY6" fmla="*/ 391885 h 537028"/>
                <a:gd name="connsiteX7" fmla="*/ 281230 w 324773"/>
                <a:gd name="connsiteY7" fmla="*/ 478971 h 537028"/>
                <a:gd name="connsiteX8" fmla="*/ 194144 w 324773"/>
                <a:gd name="connsiteY8" fmla="*/ 537028 h 537028"/>
                <a:gd name="connsiteX9" fmla="*/ 121573 w 324773"/>
                <a:gd name="connsiteY9" fmla="*/ 522514 h 537028"/>
                <a:gd name="connsiteX10" fmla="*/ 78030 w 324773"/>
                <a:gd name="connsiteY10" fmla="*/ 493485 h 537028"/>
                <a:gd name="connsiteX11" fmla="*/ 49002 w 324773"/>
                <a:gd name="connsiteY11" fmla="*/ 391885 h 537028"/>
                <a:gd name="connsiteX12" fmla="*/ 19973 w 324773"/>
                <a:gd name="connsiteY12" fmla="*/ 348342 h 537028"/>
                <a:gd name="connsiteX13" fmla="*/ 5459 w 324773"/>
                <a:gd name="connsiteY13" fmla="*/ 72571 h 537028"/>
                <a:gd name="connsiteX14" fmla="*/ 19973 w 324773"/>
                <a:gd name="connsiteY14" fmla="*/ 0 h 537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24773" h="537028">
                  <a:moveTo>
                    <a:pt x="19973" y="0"/>
                  </a:moveTo>
                  <a:lnTo>
                    <a:pt x="19973" y="0"/>
                  </a:lnTo>
                  <a:cubicBezTo>
                    <a:pt x="78030" y="19352"/>
                    <a:pt x="141010" y="27695"/>
                    <a:pt x="194144" y="58057"/>
                  </a:cubicBezTo>
                  <a:cubicBezTo>
                    <a:pt x="212930" y="68792"/>
                    <a:pt x="215137" y="96025"/>
                    <a:pt x="223173" y="116114"/>
                  </a:cubicBezTo>
                  <a:cubicBezTo>
                    <a:pt x="274991" y="245658"/>
                    <a:pt x="225382" y="162970"/>
                    <a:pt x="281230" y="246742"/>
                  </a:cubicBezTo>
                  <a:cubicBezTo>
                    <a:pt x="286068" y="266095"/>
                    <a:pt x="290012" y="285693"/>
                    <a:pt x="295744" y="304800"/>
                  </a:cubicBezTo>
                  <a:cubicBezTo>
                    <a:pt x="304536" y="334108"/>
                    <a:pt x="324773" y="391885"/>
                    <a:pt x="324773" y="391885"/>
                  </a:cubicBezTo>
                  <a:cubicBezTo>
                    <a:pt x="314420" y="422946"/>
                    <a:pt x="307712" y="455799"/>
                    <a:pt x="281230" y="478971"/>
                  </a:cubicBezTo>
                  <a:cubicBezTo>
                    <a:pt x="254974" y="501945"/>
                    <a:pt x="194144" y="537028"/>
                    <a:pt x="194144" y="537028"/>
                  </a:cubicBezTo>
                  <a:cubicBezTo>
                    <a:pt x="169954" y="532190"/>
                    <a:pt x="144672" y="531176"/>
                    <a:pt x="121573" y="522514"/>
                  </a:cubicBezTo>
                  <a:cubicBezTo>
                    <a:pt x="105240" y="516389"/>
                    <a:pt x="88927" y="507107"/>
                    <a:pt x="78030" y="493485"/>
                  </a:cubicBezTo>
                  <a:cubicBezTo>
                    <a:pt x="69340" y="482622"/>
                    <a:pt x="51409" y="397501"/>
                    <a:pt x="49002" y="391885"/>
                  </a:cubicBezTo>
                  <a:cubicBezTo>
                    <a:pt x="42130" y="375851"/>
                    <a:pt x="29649" y="362856"/>
                    <a:pt x="19973" y="348342"/>
                  </a:cubicBezTo>
                  <a:cubicBezTo>
                    <a:pt x="15135" y="256418"/>
                    <a:pt x="13793" y="164244"/>
                    <a:pt x="5459" y="72571"/>
                  </a:cubicBezTo>
                  <a:cubicBezTo>
                    <a:pt x="0" y="12526"/>
                    <a:pt x="17554" y="12095"/>
                    <a:pt x="19973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Retângulo 39"/>
            <p:cNvSpPr/>
            <p:nvPr/>
          </p:nvSpPr>
          <p:spPr>
            <a:xfrm rot="1913693">
              <a:off x="4839149" y="1905018"/>
              <a:ext cx="1118314" cy="1120812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58" name="Retângulo 57"/>
          <p:cNvSpPr/>
          <p:nvPr/>
        </p:nvSpPr>
        <p:spPr>
          <a:xfrm>
            <a:off x="107504" y="2780928"/>
            <a:ext cx="1800200" cy="1365081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Retângulo 56"/>
          <p:cNvSpPr/>
          <p:nvPr/>
        </p:nvSpPr>
        <p:spPr>
          <a:xfrm>
            <a:off x="95136" y="3324304"/>
            <a:ext cx="1800000" cy="186956"/>
          </a:xfrm>
          <a:prstGeom prst="rect">
            <a:avLst/>
          </a:prstGeom>
          <a:solidFill>
            <a:srgbClr val="00B3D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8" name="Forma livre 67"/>
          <p:cNvSpPr>
            <a:spLocks noChangeAspect="1"/>
          </p:cNvSpPr>
          <p:nvPr/>
        </p:nvSpPr>
        <p:spPr>
          <a:xfrm rot="16440000">
            <a:off x="927142" y="3224970"/>
            <a:ext cx="135435" cy="386127"/>
          </a:xfrm>
          <a:custGeom>
            <a:avLst/>
            <a:gdLst>
              <a:gd name="connsiteX0" fmla="*/ 19973 w 324773"/>
              <a:gd name="connsiteY0" fmla="*/ 0 h 537028"/>
              <a:gd name="connsiteX1" fmla="*/ 19973 w 324773"/>
              <a:gd name="connsiteY1" fmla="*/ 0 h 537028"/>
              <a:gd name="connsiteX2" fmla="*/ 194144 w 324773"/>
              <a:gd name="connsiteY2" fmla="*/ 58057 h 537028"/>
              <a:gd name="connsiteX3" fmla="*/ 223173 w 324773"/>
              <a:gd name="connsiteY3" fmla="*/ 116114 h 537028"/>
              <a:gd name="connsiteX4" fmla="*/ 281230 w 324773"/>
              <a:gd name="connsiteY4" fmla="*/ 246742 h 537028"/>
              <a:gd name="connsiteX5" fmla="*/ 295744 w 324773"/>
              <a:gd name="connsiteY5" fmla="*/ 304800 h 537028"/>
              <a:gd name="connsiteX6" fmla="*/ 324773 w 324773"/>
              <a:gd name="connsiteY6" fmla="*/ 391885 h 537028"/>
              <a:gd name="connsiteX7" fmla="*/ 281230 w 324773"/>
              <a:gd name="connsiteY7" fmla="*/ 478971 h 537028"/>
              <a:gd name="connsiteX8" fmla="*/ 194144 w 324773"/>
              <a:gd name="connsiteY8" fmla="*/ 537028 h 537028"/>
              <a:gd name="connsiteX9" fmla="*/ 121573 w 324773"/>
              <a:gd name="connsiteY9" fmla="*/ 522514 h 537028"/>
              <a:gd name="connsiteX10" fmla="*/ 78030 w 324773"/>
              <a:gd name="connsiteY10" fmla="*/ 493485 h 537028"/>
              <a:gd name="connsiteX11" fmla="*/ 49002 w 324773"/>
              <a:gd name="connsiteY11" fmla="*/ 391885 h 537028"/>
              <a:gd name="connsiteX12" fmla="*/ 19973 w 324773"/>
              <a:gd name="connsiteY12" fmla="*/ 348342 h 537028"/>
              <a:gd name="connsiteX13" fmla="*/ 5459 w 324773"/>
              <a:gd name="connsiteY13" fmla="*/ 72571 h 537028"/>
              <a:gd name="connsiteX14" fmla="*/ 19973 w 324773"/>
              <a:gd name="connsiteY14" fmla="*/ 0 h 537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24773" h="537028">
                <a:moveTo>
                  <a:pt x="19973" y="0"/>
                </a:moveTo>
                <a:lnTo>
                  <a:pt x="19973" y="0"/>
                </a:lnTo>
                <a:cubicBezTo>
                  <a:pt x="78030" y="19352"/>
                  <a:pt x="141010" y="27695"/>
                  <a:pt x="194144" y="58057"/>
                </a:cubicBezTo>
                <a:cubicBezTo>
                  <a:pt x="212930" y="68792"/>
                  <a:pt x="215137" y="96025"/>
                  <a:pt x="223173" y="116114"/>
                </a:cubicBezTo>
                <a:cubicBezTo>
                  <a:pt x="274991" y="245658"/>
                  <a:pt x="225382" y="162970"/>
                  <a:pt x="281230" y="246742"/>
                </a:cubicBezTo>
                <a:cubicBezTo>
                  <a:pt x="286068" y="266095"/>
                  <a:pt x="290012" y="285693"/>
                  <a:pt x="295744" y="304800"/>
                </a:cubicBezTo>
                <a:cubicBezTo>
                  <a:pt x="304536" y="334108"/>
                  <a:pt x="324773" y="391885"/>
                  <a:pt x="324773" y="391885"/>
                </a:cubicBezTo>
                <a:cubicBezTo>
                  <a:pt x="314420" y="422946"/>
                  <a:pt x="307712" y="455799"/>
                  <a:pt x="281230" y="478971"/>
                </a:cubicBezTo>
                <a:cubicBezTo>
                  <a:pt x="254974" y="501945"/>
                  <a:pt x="194144" y="537028"/>
                  <a:pt x="194144" y="537028"/>
                </a:cubicBezTo>
                <a:cubicBezTo>
                  <a:pt x="169954" y="532190"/>
                  <a:pt x="144672" y="531176"/>
                  <a:pt x="121573" y="522514"/>
                </a:cubicBezTo>
                <a:cubicBezTo>
                  <a:pt x="105240" y="516389"/>
                  <a:pt x="88927" y="507107"/>
                  <a:pt x="78030" y="493485"/>
                </a:cubicBezTo>
                <a:cubicBezTo>
                  <a:pt x="69340" y="482622"/>
                  <a:pt x="51409" y="397501"/>
                  <a:pt x="49002" y="391885"/>
                </a:cubicBezTo>
                <a:cubicBezTo>
                  <a:pt x="42130" y="375851"/>
                  <a:pt x="29649" y="362856"/>
                  <a:pt x="19973" y="348342"/>
                </a:cubicBezTo>
                <a:cubicBezTo>
                  <a:pt x="15135" y="256418"/>
                  <a:pt x="13793" y="164244"/>
                  <a:pt x="5459" y="72571"/>
                </a:cubicBezTo>
                <a:cubicBezTo>
                  <a:pt x="0" y="12526"/>
                  <a:pt x="17554" y="12095"/>
                  <a:pt x="19973" y="0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1" name="Grupo 10"/>
          <p:cNvGrpSpPr/>
          <p:nvPr/>
        </p:nvGrpSpPr>
        <p:grpSpPr>
          <a:xfrm rot="4179002">
            <a:off x="384700" y="2619675"/>
            <a:ext cx="1282295" cy="1796134"/>
            <a:chOff x="350312" y="2600082"/>
            <a:chExt cx="1282295" cy="1796134"/>
          </a:xfrm>
        </p:grpSpPr>
        <p:cxnSp>
          <p:nvCxnSpPr>
            <p:cNvPr id="59" name="Conector de seta reta 58"/>
            <p:cNvCxnSpPr/>
            <p:nvPr/>
          </p:nvCxnSpPr>
          <p:spPr>
            <a:xfrm rot="1200000" flipH="1">
              <a:off x="630222" y="2600082"/>
              <a:ext cx="0" cy="5702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de seta reta 59"/>
            <p:cNvCxnSpPr/>
            <p:nvPr/>
          </p:nvCxnSpPr>
          <p:spPr>
            <a:xfrm rot="1200000" flipH="1">
              <a:off x="691435" y="2847103"/>
              <a:ext cx="0" cy="5702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ector de seta reta 60"/>
            <p:cNvCxnSpPr/>
            <p:nvPr/>
          </p:nvCxnSpPr>
          <p:spPr>
            <a:xfrm rot="1200000" flipH="1">
              <a:off x="1312362" y="3216784"/>
              <a:ext cx="0" cy="5702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ector de seta reta 63"/>
            <p:cNvCxnSpPr/>
            <p:nvPr/>
          </p:nvCxnSpPr>
          <p:spPr>
            <a:xfrm rot="1200000" flipH="1">
              <a:off x="1632607" y="2912041"/>
              <a:ext cx="0" cy="5702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ector de seta reta 64"/>
            <p:cNvCxnSpPr/>
            <p:nvPr/>
          </p:nvCxnSpPr>
          <p:spPr>
            <a:xfrm rot="1200000" flipH="1">
              <a:off x="350312" y="3111192"/>
              <a:ext cx="0" cy="5702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ector de seta reta 65"/>
            <p:cNvCxnSpPr/>
            <p:nvPr/>
          </p:nvCxnSpPr>
          <p:spPr>
            <a:xfrm rot="1200000" flipH="1">
              <a:off x="641840" y="3356540"/>
              <a:ext cx="0" cy="5702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ector de seta reta 66"/>
            <p:cNvCxnSpPr/>
            <p:nvPr/>
          </p:nvCxnSpPr>
          <p:spPr>
            <a:xfrm rot="1200000" flipH="1">
              <a:off x="360048" y="3502864"/>
              <a:ext cx="0" cy="5702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ector de seta reta 68"/>
            <p:cNvCxnSpPr/>
            <p:nvPr/>
          </p:nvCxnSpPr>
          <p:spPr>
            <a:xfrm rot="1200000" flipH="1">
              <a:off x="910087" y="2864737"/>
              <a:ext cx="0" cy="5702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ector de seta reta 69"/>
            <p:cNvCxnSpPr/>
            <p:nvPr/>
          </p:nvCxnSpPr>
          <p:spPr>
            <a:xfrm rot="1200000" flipH="1">
              <a:off x="786885" y="3473036"/>
              <a:ext cx="0" cy="5702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ector de seta reta 70"/>
            <p:cNvCxnSpPr/>
            <p:nvPr/>
          </p:nvCxnSpPr>
          <p:spPr>
            <a:xfrm rot="1200000" flipH="1">
              <a:off x="1172165" y="2910423"/>
              <a:ext cx="0" cy="5702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ector de seta reta 71"/>
            <p:cNvCxnSpPr/>
            <p:nvPr/>
          </p:nvCxnSpPr>
          <p:spPr>
            <a:xfrm rot="1200000" flipH="1">
              <a:off x="1074648" y="3488960"/>
              <a:ext cx="0" cy="5702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ector de seta reta 61"/>
            <p:cNvCxnSpPr/>
            <p:nvPr/>
          </p:nvCxnSpPr>
          <p:spPr>
            <a:xfrm rot="1200000" flipH="1">
              <a:off x="1153659" y="3825976"/>
              <a:ext cx="0" cy="5702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ector de seta reta 62"/>
            <p:cNvCxnSpPr/>
            <p:nvPr/>
          </p:nvCxnSpPr>
          <p:spPr>
            <a:xfrm rot="1200000" flipH="1">
              <a:off x="1410197" y="3576379"/>
              <a:ext cx="0" cy="5702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3" name="Retângulo 72"/>
          <p:cNvSpPr/>
          <p:nvPr/>
        </p:nvSpPr>
        <p:spPr>
          <a:xfrm>
            <a:off x="107504" y="5376287"/>
            <a:ext cx="1800200" cy="1365081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4" name="Retângulo 73"/>
          <p:cNvSpPr/>
          <p:nvPr/>
        </p:nvSpPr>
        <p:spPr>
          <a:xfrm>
            <a:off x="95136" y="5919663"/>
            <a:ext cx="1800000" cy="186956"/>
          </a:xfrm>
          <a:prstGeom prst="rect">
            <a:avLst/>
          </a:prstGeom>
          <a:solidFill>
            <a:srgbClr val="00B3D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2" name="Forma livre 81"/>
          <p:cNvSpPr>
            <a:spLocks noChangeAspect="1"/>
          </p:cNvSpPr>
          <p:nvPr/>
        </p:nvSpPr>
        <p:spPr>
          <a:xfrm rot="16440000">
            <a:off x="927142" y="5820329"/>
            <a:ext cx="135435" cy="386127"/>
          </a:xfrm>
          <a:custGeom>
            <a:avLst/>
            <a:gdLst>
              <a:gd name="connsiteX0" fmla="*/ 19973 w 324773"/>
              <a:gd name="connsiteY0" fmla="*/ 0 h 537028"/>
              <a:gd name="connsiteX1" fmla="*/ 19973 w 324773"/>
              <a:gd name="connsiteY1" fmla="*/ 0 h 537028"/>
              <a:gd name="connsiteX2" fmla="*/ 194144 w 324773"/>
              <a:gd name="connsiteY2" fmla="*/ 58057 h 537028"/>
              <a:gd name="connsiteX3" fmla="*/ 223173 w 324773"/>
              <a:gd name="connsiteY3" fmla="*/ 116114 h 537028"/>
              <a:gd name="connsiteX4" fmla="*/ 281230 w 324773"/>
              <a:gd name="connsiteY4" fmla="*/ 246742 h 537028"/>
              <a:gd name="connsiteX5" fmla="*/ 295744 w 324773"/>
              <a:gd name="connsiteY5" fmla="*/ 304800 h 537028"/>
              <a:gd name="connsiteX6" fmla="*/ 324773 w 324773"/>
              <a:gd name="connsiteY6" fmla="*/ 391885 h 537028"/>
              <a:gd name="connsiteX7" fmla="*/ 281230 w 324773"/>
              <a:gd name="connsiteY7" fmla="*/ 478971 h 537028"/>
              <a:gd name="connsiteX8" fmla="*/ 194144 w 324773"/>
              <a:gd name="connsiteY8" fmla="*/ 537028 h 537028"/>
              <a:gd name="connsiteX9" fmla="*/ 121573 w 324773"/>
              <a:gd name="connsiteY9" fmla="*/ 522514 h 537028"/>
              <a:gd name="connsiteX10" fmla="*/ 78030 w 324773"/>
              <a:gd name="connsiteY10" fmla="*/ 493485 h 537028"/>
              <a:gd name="connsiteX11" fmla="*/ 49002 w 324773"/>
              <a:gd name="connsiteY11" fmla="*/ 391885 h 537028"/>
              <a:gd name="connsiteX12" fmla="*/ 19973 w 324773"/>
              <a:gd name="connsiteY12" fmla="*/ 348342 h 537028"/>
              <a:gd name="connsiteX13" fmla="*/ 5459 w 324773"/>
              <a:gd name="connsiteY13" fmla="*/ 72571 h 537028"/>
              <a:gd name="connsiteX14" fmla="*/ 19973 w 324773"/>
              <a:gd name="connsiteY14" fmla="*/ 0 h 537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24773" h="537028">
                <a:moveTo>
                  <a:pt x="19973" y="0"/>
                </a:moveTo>
                <a:lnTo>
                  <a:pt x="19973" y="0"/>
                </a:lnTo>
                <a:cubicBezTo>
                  <a:pt x="78030" y="19352"/>
                  <a:pt x="141010" y="27695"/>
                  <a:pt x="194144" y="58057"/>
                </a:cubicBezTo>
                <a:cubicBezTo>
                  <a:pt x="212930" y="68792"/>
                  <a:pt x="215137" y="96025"/>
                  <a:pt x="223173" y="116114"/>
                </a:cubicBezTo>
                <a:cubicBezTo>
                  <a:pt x="274991" y="245658"/>
                  <a:pt x="225382" y="162970"/>
                  <a:pt x="281230" y="246742"/>
                </a:cubicBezTo>
                <a:cubicBezTo>
                  <a:pt x="286068" y="266095"/>
                  <a:pt x="290012" y="285693"/>
                  <a:pt x="295744" y="304800"/>
                </a:cubicBezTo>
                <a:cubicBezTo>
                  <a:pt x="304536" y="334108"/>
                  <a:pt x="324773" y="391885"/>
                  <a:pt x="324773" y="391885"/>
                </a:cubicBezTo>
                <a:cubicBezTo>
                  <a:pt x="314420" y="422946"/>
                  <a:pt x="307712" y="455799"/>
                  <a:pt x="281230" y="478971"/>
                </a:cubicBezTo>
                <a:cubicBezTo>
                  <a:pt x="254974" y="501945"/>
                  <a:pt x="194144" y="537028"/>
                  <a:pt x="194144" y="537028"/>
                </a:cubicBezTo>
                <a:cubicBezTo>
                  <a:pt x="169954" y="532190"/>
                  <a:pt x="144672" y="531176"/>
                  <a:pt x="121573" y="522514"/>
                </a:cubicBezTo>
                <a:cubicBezTo>
                  <a:pt x="105240" y="516389"/>
                  <a:pt x="88927" y="507107"/>
                  <a:pt x="78030" y="493485"/>
                </a:cubicBezTo>
                <a:cubicBezTo>
                  <a:pt x="69340" y="482622"/>
                  <a:pt x="51409" y="397501"/>
                  <a:pt x="49002" y="391885"/>
                </a:cubicBezTo>
                <a:cubicBezTo>
                  <a:pt x="42130" y="375851"/>
                  <a:pt x="29649" y="362856"/>
                  <a:pt x="19973" y="348342"/>
                </a:cubicBezTo>
                <a:cubicBezTo>
                  <a:pt x="15135" y="256418"/>
                  <a:pt x="13793" y="164244"/>
                  <a:pt x="5459" y="72571"/>
                </a:cubicBezTo>
                <a:cubicBezTo>
                  <a:pt x="0" y="12526"/>
                  <a:pt x="17554" y="12095"/>
                  <a:pt x="19973" y="0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0" name="Grupo 9"/>
          <p:cNvGrpSpPr/>
          <p:nvPr/>
        </p:nvGrpSpPr>
        <p:grpSpPr>
          <a:xfrm flipH="1">
            <a:off x="300445" y="5438625"/>
            <a:ext cx="1368153" cy="1258491"/>
            <a:chOff x="300445" y="5438625"/>
            <a:chExt cx="1368153" cy="1258491"/>
          </a:xfrm>
        </p:grpSpPr>
        <p:cxnSp>
          <p:nvCxnSpPr>
            <p:cNvPr id="75" name="Conector de seta reta 74"/>
            <p:cNvCxnSpPr/>
            <p:nvPr/>
          </p:nvCxnSpPr>
          <p:spPr>
            <a:xfrm rot="1200000" flipH="1">
              <a:off x="300445" y="5438625"/>
              <a:ext cx="0" cy="570240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ector de seta reta 75"/>
            <p:cNvCxnSpPr/>
            <p:nvPr/>
          </p:nvCxnSpPr>
          <p:spPr>
            <a:xfrm rot="1200000" flipH="1">
              <a:off x="660485" y="5532543"/>
              <a:ext cx="0" cy="570240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ector de seta reta 76"/>
            <p:cNvCxnSpPr/>
            <p:nvPr/>
          </p:nvCxnSpPr>
          <p:spPr>
            <a:xfrm rot="1200000" flipH="1">
              <a:off x="1312362" y="5812143"/>
              <a:ext cx="0" cy="570240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ector de seta reta 77"/>
            <p:cNvCxnSpPr/>
            <p:nvPr/>
          </p:nvCxnSpPr>
          <p:spPr>
            <a:xfrm rot="1200000" flipH="1">
              <a:off x="1668597" y="5510633"/>
              <a:ext cx="0" cy="570240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ector de seta reta 78"/>
            <p:cNvCxnSpPr/>
            <p:nvPr/>
          </p:nvCxnSpPr>
          <p:spPr>
            <a:xfrm rot="1200000" flipH="1">
              <a:off x="350312" y="5706551"/>
              <a:ext cx="0" cy="570240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ector de seta reta 79"/>
            <p:cNvCxnSpPr/>
            <p:nvPr/>
          </p:nvCxnSpPr>
          <p:spPr>
            <a:xfrm rot="1200000" flipH="1">
              <a:off x="589225" y="6105037"/>
              <a:ext cx="0" cy="570240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ector de seta reta 80"/>
            <p:cNvCxnSpPr/>
            <p:nvPr/>
          </p:nvCxnSpPr>
          <p:spPr>
            <a:xfrm rot="1200000" flipH="1">
              <a:off x="355328" y="6126876"/>
              <a:ext cx="0" cy="570240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ector de seta reta 82"/>
            <p:cNvCxnSpPr/>
            <p:nvPr/>
          </p:nvCxnSpPr>
          <p:spPr>
            <a:xfrm rot="1200000" flipH="1">
              <a:off x="910087" y="5460096"/>
              <a:ext cx="0" cy="570240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ector de seta reta 83"/>
            <p:cNvCxnSpPr/>
            <p:nvPr/>
          </p:nvCxnSpPr>
          <p:spPr>
            <a:xfrm rot="1200000" flipH="1">
              <a:off x="786885" y="6068395"/>
              <a:ext cx="0" cy="570240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ector de seta reta 84"/>
            <p:cNvCxnSpPr/>
            <p:nvPr/>
          </p:nvCxnSpPr>
          <p:spPr>
            <a:xfrm rot="1200000" flipH="1">
              <a:off x="1172165" y="5505782"/>
              <a:ext cx="0" cy="570240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ector de seta reta 85"/>
            <p:cNvCxnSpPr/>
            <p:nvPr/>
          </p:nvCxnSpPr>
          <p:spPr>
            <a:xfrm rot="1200000" flipH="1">
              <a:off x="1074648" y="6084319"/>
              <a:ext cx="0" cy="570240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ector de seta reta 86"/>
            <p:cNvCxnSpPr/>
            <p:nvPr/>
          </p:nvCxnSpPr>
          <p:spPr>
            <a:xfrm rot="1200000" flipH="1">
              <a:off x="1409879" y="6105035"/>
              <a:ext cx="0" cy="570240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ector de seta reta 87"/>
            <p:cNvCxnSpPr/>
            <p:nvPr/>
          </p:nvCxnSpPr>
          <p:spPr>
            <a:xfrm rot="1200000" flipH="1">
              <a:off x="1668598" y="6105034"/>
              <a:ext cx="0" cy="570240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Grupo 88"/>
          <p:cNvGrpSpPr/>
          <p:nvPr/>
        </p:nvGrpSpPr>
        <p:grpSpPr>
          <a:xfrm rot="6510227">
            <a:off x="5157359" y="5008111"/>
            <a:ext cx="1118314" cy="1120812"/>
            <a:chOff x="4839149" y="1905018"/>
            <a:chExt cx="1118314" cy="1120812"/>
          </a:xfrm>
        </p:grpSpPr>
        <p:sp>
          <p:nvSpPr>
            <p:cNvPr id="90" name="Elipse 89"/>
            <p:cNvSpPr/>
            <p:nvPr/>
          </p:nvSpPr>
          <p:spPr>
            <a:xfrm rot="20159751">
              <a:off x="4886304" y="2020362"/>
              <a:ext cx="864096" cy="432048"/>
            </a:xfrm>
            <a:prstGeom prst="ellipse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1" name="Elipse 90"/>
            <p:cNvSpPr/>
            <p:nvPr/>
          </p:nvSpPr>
          <p:spPr>
            <a:xfrm rot="20159751">
              <a:off x="5039494" y="2448462"/>
              <a:ext cx="864096" cy="432048"/>
            </a:xfrm>
            <a:prstGeom prst="ellipse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2" name="Forma livre 91"/>
            <p:cNvSpPr/>
            <p:nvPr/>
          </p:nvSpPr>
          <p:spPr>
            <a:xfrm rot="18480000">
              <a:off x="5331604" y="2145568"/>
              <a:ext cx="145976" cy="537028"/>
            </a:xfrm>
            <a:custGeom>
              <a:avLst/>
              <a:gdLst>
                <a:gd name="connsiteX0" fmla="*/ 19973 w 324773"/>
                <a:gd name="connsiteY0" fmla="*/ 0 h 537028"/>
                <a:gd name="connsiteX1" fmla="*/ 19973 w 324773"/>
                <a:gd name="connsiteY1" fmla="*/ 0 h 537028"/>
                <a:gd name="connsiteX2" fmla="*/ 194144 w 324773"/>
                <a:gd name="connsiteY2" fmla="*/ 58057 h 537028"/>
                <a:gd name="connsiteX3" fmla="*/ 223173 w 324773"/>
                <a:gd name="connsiteY3" fmla="*/ 116114 h 537028"/>
                <a:gd name="connsiteX4" fmla="*/ 281230 w 324773"/>
                <a:gd name="connsiteY4" fmla="*/ 246742 h 537028"/>
                <a:gd name="connsiteX5" fmla="*/ 295744 w 324773"/>
                <a:gd name="connsiteY5" fmla="*/ 304800 h 537028"/>
                <a:gd name="connsiteX6" fmla="*/ 324773 w 324773"/>
                <a:gd name="connsiteY6" fmla="*/ 391885 h 537028"/>
                <a:gd name="connsiteX7" fmla="*/ 281230 w 324773"/>
                <a:gd name="connsiteY7" fmla="*/ 478971 h 537028"/>
                <a:gd name="connsiteX8" fmla="*/ 194144 w 324773"/>
                <a:gd name="connsiteY8" fmla="*/ 537028 h 537028"/>
                <a:gd name="connsiteX9" fmla="*/ 121573 w 324773"/>
                <a:gd name="connsiteY9" fmla="*/ 522514 h 537028"/>
                <a:gd name="connsiteX10" fmla="*/ 78030 w 324773"/>
                <a:gd name="connsiteY10" fmla="*/ 493485 h 537028"/>
                <a:gd name="connsiteX11" fmla="*/ 49002 w 324773"/>
                <a:gd name="connsiteY11" fmla="*/ 391885 h 537028"/>
                <a:gd name="connsiteX12" fmla="*/ 19973 w 324773"/>
                <a:gd name="connsiteY12" fmla="*/ 348342 h 537028"/>
                <a:gd name="connsiteX13" fmla="*/ 5459 w 324773"/>
                <a:gd name="connsiteY13" fmla="*/ 72571 h 537028"/>
                <a:gd name="connsiteX14" fmla="*/ 19973 w 324773"/>
                <a:gd name="connsiteY14" fmla="*/ 0 h 537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24773" h="537028">
                  <a:moveTo>
                    <a:pt x="19973" y="0"/>
                  </a:moveTo>
                  <a:lnTo>
                    <a:pt x="19973" y="0"/>
                  </a:lnTo>
                  <a:cubicBezTo>
                    <a:pt x="78030" y="19352"/>
                    <a:pt x="141010" y="27695"/>
                    <a:pt x="194144" y="58057"/>
                  </a:cubicBezTo>
                  <a:cubicBezTo>
                    <a:pt x="212930" y="68792"/>
                    <a:pt x="215137" y="96025"/>
                    <a:pt x="223173" y="116114"/>
                  </a:cubicBezTo>
                  <a:cubicBezTo>
                    <a:pt x="274991" y="245658"/>
                    <a:pt x="225382" y="162970"/>
                    <a:pt x="281230" y="246742"/>
                  </a:cubicBezTo>
                  <a:cubicBezTo>
                    <a:pt x="286068" y="266095"/>
                    <a:pt x="290012" y="285693"/>
                    <a:pt x="295744" y="304800"/>
                  </a:cubicBezTo>
                  <a:cubicBezTo>
                    <a:pt x="304536" y="334108"/>
                    <a:pt x="324773" y="391885"/>
                    <a:pt x="324773" y="391885"/>
                  </a:cubicBezTo>
                  <a:cubicBezTo>
                    <a:pt x="314420" y="422946"/>
                    <a:pt x="307712" y="455799"/>
                    <a:pt x="281230" y="478971"/>
                  </a:cubicBezTo>
                  <a:cubicBezTo>
                    <a:pt x="254974" y="501945"/>
                    <a:pt x="194144" y="537028"/>
                    <a:pt x="194144" y="537028"/>
                  </a:cubicBezTo>
                  <a:cubicBezTo>
                    <a:pt x="169954" y="532190"/>
                    <a:pt x="144672" y="531176"/>
                    <a:pt x="121573" y="522514"/>
                  </a:cubicBezTo>
                  <a:cubicBezTo>
                    <a:pt x="105240" y="516389"/>
                    <a:pt x="88927" y="507107"/>
                    <a:pt x="78030" y="493485"/>
                  </a:cubicBezTo>
                  <a:cubicBezTo>
                    <a:pt x="69340" y="482622"/>
                    <a:pt x="51409" y="397501"/>
                    <a:pt x="49002" y="391885"/>
                  </a:cubicBezTo>
                  <a:cubicBezTo>
                    <a:pt x="42130" y="375851"/>
                    <a:pt x="29649" y="362856"/>
                    <a:pt x="19973" y="348342"/>
                  </a:cubicBezTo>
                  <a:cubicBezTo>
                    <a:pt x="15135" y="256418"/>
                    <a:pt x="13793" y="164244"/>
                    <a:pt x="5459" y="72571"/>
                  </a:cubicBezTo>
                  <a:cubicBezTo>
                    <a:pt x="0" y="12526"/>
                    <a:pt x="17554" y="12095"/>
                    <a:pt x="19973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3" name="Retângulo 92"/>
            <p:cNvSpPr/>
            <p:nvPr/>
          </p:nvSpPr>
          <p:spPr>
            <a:xfrm rot="1913693">
              <a:off x="4839149" y="1905018"/>
              <a:ext cx="1118314" cy="1120812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490825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0" y="3414486"/>
            <a:ext cx="4550002" cy="806602"/>
          </a:xfrm>
          <a:prstGeom prst="rect">
            <a:avLst/>
          </a:prstGeom>
          <a:solidFill>
            <a:srgbClr val="00B3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0" name="Grupo 19"/>
          <p:cNvGrpSpPr/>
          <p:nvPr/>
        </p:nvGrpSpPr>
        <p:grpSpPr>
          <a:xfrm>
            <a:off x="107504" y="2591636"/>
            <a:ext cx="864096" cy="621340"/>
            <a:chOff x="251520" y="1619508"/>
            <a:chExt cx="864096" cy="621340"/>
          </a:xfrm>
        </p:grpSpPr>
        <p:sp>
          <p:nvSpPr>
            <p:cNvPr id="23" name="Seta para a direita 22"/>
            <p:cNvSpPr/>
            <p:nvPr/>
          </p:nvSpPr>
          <p:spPr>
            <a:xfrm flipH="1">
              <a:off x="251568" y="2060848"/>
              <a:ext cx="864000" cy="18000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3" name="CaixaDeTexto 32"/>
            <p:cNvSpPr txBox="1"/>
            <p:nvPr/>
          </p:nvSpPr>
          <p:spPr>
            <a:xfrm>
              <a:off x="251520" y="1619508"/>
              <a:ext cx="864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Norte</a:t>
              </a:r>
              <a:endParaRPr lang="pt-BR" dirty="0"/>
            </a:p>
          </p:txBody>
        </p:sp>
      </p:grpSp>
      <p:cxnSp>
        <p:nvCxnSpPr>
          <p:cNvPr id="25" name="Conector de seta reta 24"/>
          <p:cNvCxnSpPr/>
          <p:nvPr/>
        </p:nvCxnSpPr>
        <p:spPr>
          <a:xfrm>
            <a:off x="323528" y="1844824"/>
            <a:ext cx="3888432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ixaDeTexto 25"/>
          <p:cNvSpPr txBox="1"/>
          <p:nvPr/>
        </p:nvSpPr>
        <p:spPr>
          <a:xfrm>
            <a:off x="3312368" y="2060848"/>
            <a:ext cx="9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Posição</a:t>
            </a:r>
            <a:endParaRPr lang="pt-BR"/>
          </a:p>
        </p:txBody>
      </p:sp>
      <p:sp>
        <p:nvSpPr>
          <p:cNvPr id="37" name="Forma livre 36"/>
          <p:cNvSpPr/>
          <p:nvPr/>
        </p:nvSpPr>
        <p:spPr>
          <a:xfrm rot="19769128">
            <a:off x="1916280" y="3483342"/>
            <a:ext cx="871122" cy="555022"/>
          </a:xfrm>
          <a:custGeom>
            <a:avLst/>
            <a:gdLst>
              <a:gd name="connsiteX0" fmla="*/ 63624 w 1257693"/>
              <a:gd name="connsiteY0" fmla="*/ 29029 h 464457"/>
              <a:gd name="connsiteX1" fmla="*/ 63624 w 1257693"/>
              <a:gd name="connsiteY1" fmla="*/ 29029 h 464457"/>
              <a:gd name="connsiteX2" fmla="*/ 281338 w 1257693"/>
              <a:gd name="connsiteY2" fmla="*/ 14515 h 464457"/>
              <a:gd name="connsiteX3" fmla="*/ 324881 w 1257693"/>
              <a:gd name="connsiteY3" fmla="*/ 0 h 464457"/>
              <a:gd name="connsiteX4" fmla="*/ 673224 w 1257693"/>
              <a:gd name="connsiteY4" fmla="*/ 14515 h 464457"/>
              <a:gd name="connsiteX5" fmla="*/ 803852 w 1257693"/>
              <a:gd name="connsiteY5" fmla="*/ 58057 h 464457"/>
              <a:gd name="connsiteX6" fmla="*/ 847395 w 1257693"/>
              <a:gd name="connsiteY6" fmla="*/ 72572 h 464457"/>
              <a:gd name="connsiteX7" fmla="*/ 948995 w 1257693"/>
              <a:gd name="connsiteY7" fmla="*/ 87086 h 464457"/>
              <a:gd name="connsiteX8" fmla="*/ 1036081 w 1257693"/>
              <a:gd name="connsiteY8" fmla="*/ 116115 h 464457"/>
              <a:gd name="connsiteX9" fmla="*/ 1137681 w 1257693"/>
              <a:gd name="connsiteY9" fmla="*/ 159657 h 464457"/>
              <a:gd name="connsiteX10" fmla="*/ 1195738 w 1257693"/>
              <a:gd name="connsiteY10" fmla="*/ 188686 h 464457"/>
              <a:gd name="connsiteX11" fmla="*/ 1239281 w 1257693"/>
              <a:gd name="connsiteY11" fmla="*/ 203200 h 464457"/>
              <a:gd name="connsiteX12" fmla="*/ 1181224 w 1257693"/>
              <a:gd name="connsiteY12" fmla="*/ 391886 h 464457"/>
              <a:gd name="connsiteX13" fmla="*/ 1137681 w 1257693"/>
              <a:gd name="connsiteY13" fmla="*/ 435429 h 464457"/>
              <a:gd name="connsiteX14" fmla="*/ 1021566 w 1257693"/>
              <a:gd name="connsiteY14" fmla="*/ 464457 h 464457"/>
              <a:gd name="connsiteX15" fmla="*/ 513566 w 1257693"/>
              <a:gd name="connsiteY15" fmla="*/ 449943 h 464457"/>
              <a:gd name="connsiteX16" fmla="*/ 295852 w 1257693"/>
              <a:gd name="connsiteY16" fmla="*/ 420915 h 464457"/>
              <a:gd name="connsiteX17" fmla="*/ 179738 w 1257693"/>
              <a:gd name="connsiteY17" fmla="*/ 406400 h 464457"/>
              <a:gd name="connsiteX18" fmla="*/ 92652 w 1257693"/>
              <a:gd name="connsiteY18" fmla="*/ 391886 h 464457"/>
              <a:gd name="connsiteX19" fmla="*/ 63624 w 1257693"/>
              <a:gd name="connsiteY19" fmla="*/ 348343 h 464457"/>
              <a:gd name="connsiteX20" fmla="*/ 49109 w 1257693"/>
              <a:gd name="connsiteY20" fmla="*/ 304800 h 464457"/>
              <a:gd name="connsiteX21" fmla="*/ 5566 w 1257693"/>
              <a:gd name="connsiteY21" fmla="*/ 145143 h 464457"/>
              <a:gd name="connsiteX22" fmla="*/ 20081 w 1257693"/>
              <a:gd name="connsiteY22" fmla="*/ 72572 h 464457"/>
              <a:gd name="connsiteX23" fmla="*/ 63624 w 1257693"/>
              <a:gd name="connsiteY23" fmla="*/ 29029 h 464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57693" h="464457">
                <a:moveTo>
                  <a:pt x="63624" y="29029"/>
                </a:moveTo>
                <a:lnTo>
                  <a:pt x="63624" y="29029"/>
                </a:lnTo>
                <a:cubicBezTo>
                  <a:pt x="136195" y="24191"/>
                  <a:pt x="209050" y="22547"/>
                  <a:pt x="281338" y="14515"/>
                </a:cubicBezTo>
                <a:cubicBezTo>
                  <a:pt x="296544" y="12825"/>
                  <a:pt x="309581" y="0"/>
                  <a:pt x="324881" y="0"/>
                </a:cubicBezTo>
                <a:cubicBezTo>
                  <a:pt x="441096" y="0"/>
                  <a:pt x="557110" y="9677"/>
                  <a:pt x="673224" y="14515"/>
                </a:cubicBezTo>
                <a:lnTo>
                  <a:pt x="803852" y="58057"/>
                </a:lnTo>
                <a:cubicBezTo>
                  <a:pt x="818366" y="62895"/>
                  <a:pt x="832249" y="70408"/>
                  <a:pt x="847395" y="72572"/>
                </a:cubicBezTo>
                <a:lnTo>
                  <a:pt x="948995" y="87086"/>
                </a:lnTo>
                <a:cubicBezTo>
                  <a:pt x="978024" y="96762"/>
                  <a:pt x="1010621" y="99142"/>
                  <a:pt x="1036081" y="116115"/>
                </a:cubicBezTo>
                <a:cubicBezTo>
                  <a:pt x="1096222" y="156208"/>
                  <a:pt x="1062701" y="140912"/>
                  <a:pt x="1137681" y="159657"/>
                </a:cubicBezTo>
                <a:cubicBezTo>
                  <a:pt x="1157033" y="169333"/>
                  <a:pt x="1175851" y="180163"/>
                  <a:pt x="1195738" y="188686"/>
                </a:cubicBezTo>
                <a:cubicBezTo>
                  <a:pt x="1209800" y="194713"/>
                  <a:pt x="1236281" y="188198"/>
                  <a:pt x="1239281" y="203200"/>
                </a:cubicBezTo>
                <a:cubicBezTo>
                  <a:pt x="1257693" y="295260"/>
                  <a:pt x="1231397" y="333351"/>
                  <a:pt x="1181224" y="391886"/>
                </a:cubicBezTo>
                <a:cubicBezTo>
                  <a:pt x="1167866" y="407471"/>
                  <a:pt x="1154760" y="424043"/>
                  <a:pt x="1137681" y="435429"/>
                </a:cubicBezTo>
                <a:cubicBezTo>
                  <a:pt x="1118554" y="448180"/>
                  <a:pt x="1032033" y="462364"/>
                  <a:pt x="1021566" y="464457"/>
                </a:cubicBezTo>
                <a:lnTo>
                  <a:pt x="513566" y="449943"/>
                </a:lnTo>
                <a:cubicBezTo>
                  <a:pt x="204024" y="436485"/>
                  <a:pt x="454287" y="447321"/>
                  <a:pt x="295852" y="420915"/>
                </a:cubicBezTo>
                <a:cubicBezTo>
                  <a:pt x="257377" y="414502"/>
                  <a:pt x="218352" y="411916"/>
                  <a:pt x="179738" y="406400"/>
                </a:cubicBezTo>
                <a:cubicBezTo>
                  <a:pt x="150605" y="402238"/>
                  <a:pt x="121681" y="396724"/>
                  <a:pt x="92652" y="391886"/>
                </a:cubicBezTo>
                <a:cubicBezTo>
                  <a:pt x="82976" y="377372"/>
                  <a:pt x="71425" y="363945"/>
                  <a:pt x="63624" y="348343"/>
                </a:cubicBezTo>
                <a:cubicBezTo>
                  <a:pt x="56782" y="334659"/>
                  <a:pt x="53135" y="319560"/>
                  <a:pt x="49109" y="304800"/>
                </a:cubicBezTo>
                <a:cubicBezTo>
                  <a:pt x="0" y="124734"/>
                  <a:pt x="38976" y="245367"/>
                  <a:pt x="5566" y="145143"/>
                </a:cubicBezTo>
                <a:cubicBezTo>
                  <a:pt x="10404" y="120953"/>
                  <a:pt x="6397" y="93098"/>
                  <a:pt x="20081" y="72572"/>
                </a:cubicBezTo>
                <a:cubicBezTo>
                  <a:pt x="28568" y="59842"/>
                  <a:pt x="56367" y="36286"/>
                  <a:pt x="63624" y="29029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Seta para baixo 30"/>
          <p:cNvSpPr/>
          <p:nvPr/>
        </p:nvSpPr>
        <p:spPr>
          <a:xfrm rot="1200000">
            <a:off x="2191121" y="3606662"/>
            <a:ext cx="288032" cy="3600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/>
          <p:cNvSpPr/>
          <p:nvPr/>
        </p:nvSpPr>
        <p:spPr>
          <a:xfrm>
            <a:off x="-69623" y="3284984"/>
            <a:ext cx="4703429" cy="1065017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Elipse 28"/>
          <p:cNvSpPr/>
          <p:nvPr/>
        </p:nvSpPr>
        <p:spPr>
          <a:xfrm rot="1200000">
            <a:off x="2339752" y="2794934"/>
            <a:ext cx="720080" cy="216024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Elipse 29"/>
          <p:cNvSpPr/>
          <p:nvPr/>
        </p:nvSpPr>
        <p:spPr>
          <a:xfrm rot="1200000">
            <a:off x="1664836" y="2550898"/>
            <a:ext cx="720080" cy="216024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/>
          <p:cNvCxnSpPr/>
          <p:nvPr/>
        </p:nvCxnSpPr>
        <p:spPr>
          <a:xfrm>
            <a:off x="-19050" y="4221088"/>
            <a:ext cx="457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/>
          <p:cNvCxnSpPr/>
          <p:nvPr/>
        </p:nvCxnSpPr>
        <p:spPr>
          <a:xfrm>
            <a:off x="-21998" y="3414486"/>
            <a:ext cx="457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Seta para baixo 45"/>
          <p:cNvSpPr/>
          <p:nvPr/>
        </p:nvSpPr>
        <p:spPr>
          <a:xfrm rot="1200000">
            <a:off x="1446599" y="3377854"/>
            <a:ext cx="180000" cy="4680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Seta para baixo 46"/>
          <p:cNvSpPr/>
          <p:nvPr/>
        </p:nvSpPr>
        <p:spPr>
          <a:xfrm rot="1200000">
            <a:off x="2157154" y="3376378"/>
            <a:ext cx="180000" cy="4680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Seta para baixo 47"/>
          <p:cNvSpPr/>
          <p:nvPr/>
        </p:nvSpPr>
        <p:spPr>
          <a:xfrm rot="1200000">
            <a:off x="2939717" y="3387379"/>
            <a:ext cx="180000" cy="4680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Seta para baixo 33"/>
          <p:cNvSpPr/>
          <p:nvPr/>
        </p:nvSpPr>
        <p:spPr>
          <a:xfrm rot="1260000" flipH="1" flipV="1">
            <a:off x="1725106" y="2944330"/>
            <a:ext cx="180000" cy="468000"/>
          </a:xfrm>
          <a:prstGeom prst="downArrow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Seta para baixo 34"/>
          <p:cNvSpPr/>
          <p:nvPr/>
        </p:nvSpPr>
        <p:spPr>
          <a:xfrm rot="12000000" flipH="1" flipV="1">
            <a:off x="2313775" y="3383187"/>
            <a:ext cx="180000" cy="468000"/>
          </a:xfrm>
          <a:prstGeom prst="downArrow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Seta para baixo 35"/>
          <p:cNvSpPr/>
          <p:nvPr/>
        </p:nvSpPr>
        <p:spPr>
          <a:xfrm rot="240000" flipH="1" flipV="1">
            <a:off x="3136691" y="2941614"/>
            <a:ext cx="180000" cy="468000"/>
          </a:xfrm>
          <a:prstGeom prst="downArrow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Forma livre 57"/>
          <p:cNvSpPr/>
          <p:nvPr/>
        </p:nvSpPr>
        <p:spPr>
          <a:xfrm>
            <a:off x="508645" y="1052736"/>
            <a:ext cx="3352800" cy="1076368"/>
          </a:xfrm>
          <a:custGeom>
            <a:avLst/>
            <a:gdLst>
              <a:gd name="connsiteX0" fmla="*/ 0 w 3352800"/>
              <a:gd name="connsiteY0" fmla="*/ 786083 h 1076368"/>
              <a:gd name="connsiteX1" fmla="*/ 493486 w 3352800"/>
              <a:gd name="connsiteY1" fmla="*/ 786083 h 1076368"/>
              <a:gd name="connsiteX2" fmla="*/ 580572 w 3352800"/>
              <a:gd name="connsiteY2" fmla="*/ 815111 h 1076368"/>
              <a:gd name="connsiteX3" fmla="*/ 653143 w 3352800"/>
              <a:gd name="connsiteY3" fmla="*/ 873168 h 1076368"/>
              <a:gd name="connsiteX4" fmla="*/ 725715 w 3352800"/>
              <a:gd name="connsiteY4" fmla="*/ 931225 h 1076368"/>
              <a:gd name="connsiteX5" fmla="*/ 856343 w 3352800"/>
              <a:gd name="connsiteY5" fmla="*/ 1018311 h 1076368"/>
              <a:gd name="connsiteX6" fmla="*/ 899886 w 3352800"/>
              <a:gd name="connsiteY6" fmla="*/ 1047340 h 1076368"/>
              <a:gd name="connsiteX7" fmla="*/ 943429 w 3352800"/>
              <a:gd name="connsiteY7" fmla="*/ 1076368 h 1076368"/>
              <a:gd name="connsiteX8" fmla="*/ 1146629 w 3352800"/>
              <a:gd name="connsiteY8" fmla="*/ 1061854 h 1076368"/>
              <a:gd name="connsiteX9" fmla="*/ 1190172 w 3352800"/>
              <a:gd name="connsiteY9" fmla="*/ 1032825 h 1076368"/>
              <a:gd name="connsiteX10" fmla="*/ 1233715 w 3352800"/>
              <a:gd name="connsiteY10" fmla="*/ 1018311 h 1076368"/>
              <a:gd name="connsiteX11" fmla="*/ 1320800 w 3352800"/>
              <a:gd name="connsiteY11" fmla="*/ 887683 h 1076368"/>
              <a:gd name="connsiteX12" fmla="*/ 1349829 w 3352800"/>
              <a:gd name="connsiteY12" fmla="*/ 844140 h 1076368"/>
              <a:gd name="connsiteX13" fmla="*/ 1378858 w 3352800"/>
              <a:gd name="connsiteY13" fmla="*/ 800597 h 1076368"/>
              <a:gd name="connsiteX14" fmla="*/ 1407886 w 3352800"/>
              <a:gd name="connsiteY14" fmla="*/ 713511 h 1076368"/>
              <a:gd name="connsiteX15" fmla="*/ 1494972 w 3352800"/>
              <a:gd name="connsiteY15" fmla="*/ 582883 h 1076368"/>
              <a:gd name="connsiteX16" fmla="*/ 1524000 w 3352800"/>
              <a:gd name="connsiteY16" fmla="*/ 539340 h 1076368"/>
              <a:gd name="connsiteX17" fmla="*/ 1567543 w 3352800"/>
              <a:gd name="connsiteY17" fmla="*/ 408711 h 1076368"/>
              <a:gd name="connsiteX18" fmla="*/ 1582058 w 3352800"/>
              <a:gd name="connsiteY18" fmla="*/ 365168 h 1076368"/>
              <a:gd name="connsiteX19" fmla="*/ 1611086 w 3352800"/>
              <a:gd name="connsiteY19" fmla="*/ 321625 h 1076368"/>
              <a:gd name="connsiteX20" fmla="*/ 1683658 w 3352800"/>
              <a:gd name="connsiteY20" fmla="*/ 190997 h 1076368"/>
              <a:gd name="connsiteX21" fmla="*/ 1741715 w 3352800"/>
              <a:gd name="connsiteY21" fmla="*/ 60368 h 1076368"/>
              <a:gd name="connsiteX22" fmla="*/ 1785258 w 3352800"/>
              <a:gd name="connsiteY22" fmla="*/ 16825 h 1076368"/>
              <a:gd name="connsiteX23" fmla="*/ 1828800 w 3352800"/>
              <a:gd name="connsiteY23" fmla="*/ 2311 h 1076368"/>
              <a:gd name="connsiteX24" fmla="*/ 2061029 w 3352800"/>
              <a:gd name="connsiteY24" fmla="*/ 16825 h 1076368"/>
              <a:gd name="connsiteX25" fmla="*/ 2090058 w 3352800"/>
              <a:gd name="connsiteY25" fmla="*/ 60368 h 1076368"/>
              <a:gd name="connsiteX26" fmla="*/ 2119086 w 3352800"/>
              <a:gd name="connsiteY26" fmla="*/ 147454 h 1076368"/>
              <a:gd name="connsiteX27" fmla="*/ 2162629 w 3352800"/>
              <a:gd name="connsiteY27" fmla="*/ 161968 h 1076368"/>
              <a:gd name="connsiteX28" fmla="*/ 2206172 w 3352800"/>
              <a:gd name="connsiteY28" fmla="*/ 249054 h 1076368"/>
              <a:gd name="connsiteX29" fmla="*/ 2249715 w 3352800"/>
              <a:gd name="connsiteY29" fmla="*/ 394197 h 1076368"/>
              <a:gd name="connsiteX30" fmla="*/ 2278743 w 3352800"/>
              <a:gd name="connsiteY30" fmla="*/ 481283 h 1076368"/>
              <a:gd name="connsiteX31" fmla="*/ 2293258 w 3352800"/>
              <a:gd name="connsiteY31" fmla="*/ 524825 h 1076368"/>
              <a:gd name="connsiteX32" fmla="*/ 2307772 w 3352800"/>
              <a:gd name="connsiteY32" fmla="*/ 568368 h 1076368"/>
              <a:gd name="connsiteX33" fmla="*/ 2336800 w 3352800"/>
              <a:gd name="connsiteY33" fmla="*/ 611911 h 1076368"/>
              <a:gd name="connsiteX34" fmla="*/ 2365829 w 3352800"/>
              <a:gd name="connsiteY34" fmla="*/ 698997 h 1076368"/>
              <a:gd name="connsiteX35" fmla="*/ 2409372 w 3352800"/>
              <a:gd name="connsiteY35" fmla="*/ 786083 h 1076368"/>
              <a:gd name="connsiteX36" fmla="*/ 2496458 w 3352800"/>
              <a:gd name="connsiteY36" fmla="*/ 844140 h 1076368"/>
              <a:gd name="connsiteX37" fmla="*/ 2540000 w 3352800"/>
              <a:gd name="connsiteY37" fmla="*/ 887683 h 1076368"/>
              <a:gd name="connsiteX38" fmla="*/ 2757715 w 3352800"/>
              <a:gd name="connsiteY38" fmla="*/ 873168 h 1076368"/>
              <a:gd name="connsiteX39" fmla="*/ 2844800 w 3352800"/>
              <a:gd name="connsiteY39" fmla="*/ 844140 h 1076368"/>
              <a:gd name="connsiteX40" fmla="*/ 2931886 w 3352800"/>
              <a:gd name="connsiteY40" fmla="*/ 829625 h 1076368"/>
              <a:gd name="connsiteX41" fmla="*/ 3033486 w 3352800"/>
              <a:gd name="connsiteY41" fmla="*/ 800597 h 1076368"/>
              <a:gd name="connsiteX42" fmla="*/ 3352800 w 3352800"/>
              <a:gd name="connsiteY42" fmla="*/ 815111 h 1076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3352800" h="1076368">
                <a:moveTo>
                  <a:pt x="0" y="786083"/>
                </a:moveTo>
                <a:cubicBezTo>
                  <a:pt x="205308" y="756752"/>
                  <a:pt x="165597" y="756275"/>
                  <a:pt x="493486" y="786083"/>
                </a:cubicBezTo>
                <a:cubicBezTo>
                  <a:pt x="523959" y="788853"/>
                  <a:pt x="580572" y="815111"/>
                  <a:pt x="580572" y="815111"/>
                </a:cubicBezTo>
                <a:cubicBezTo>
                  <a:pt x="663760" y="939896"/>
                  <a:pt x="552992" y="793048"/>
                  <a:pt x="653143" y="873168"/>
                </a:cubicBezTo>
                <a:cubicBezTo>
                  <a:pt x="746931" y="948198"/>
                  <a:pt x="616269" y="894744"/>
                  <a:pt x="725715" y="931225"/>
                </a:cubicBezTo>
                <a:lnTo>
                  <a:pt x="856343" y="1018311"/>
                </a:lnTo>
                <a:lnTo>
                  <a:pt x="899886" y="1047340"/>
                </a:lnTo>
                <a:lnTo>
                  <a:pt x="943429" y="1076368"/>
                </a:lnTo>
                <a:cubicBezTo>
                  <a:pt x="1011162" y="1071530"/>
                  <a:pt x="1079756" y="1073655"/>
                  <a:pt x="1146629" y="1061854"/>
                </a:cubicBezTo>
                <a:cubicBezTo>
                  <a:pt x="1163808" y="1058822"/>
                  <a:pt x="1174570" y="1040626"/>
                  <a:pt x="1190172" y="1032825"/>
                </a:cubicBezTo>
                <a:cubicBezTo>
                  <a:pt x="1203856" y="1025983"/>
                  <a:pt x="1219201" y="1023149"/>
                  <a:pt x="1233715" y="1018311"/>
                </a:cubicBezTo>
                <a:lnTo>
                  <a:pt x="1320800" y="887683"/>
                </a:lnTo>
                <a:lnTo>
                  <a:pt x="1349829" y="844140"/>
                </a:lnTo>
                <a:lnTo>
                  <a:pt x="1378858" y="800597"/>
                </a:lnTo>
                <a:cubicBezTo>
                  <a:pt x="1388534" y="771568"/>
                  <a:pt x="1390913" y="738971"/>
                  <a:pt x="1407886" y="713511"/>
                </a:cubicBezTo>
                <a:lnTo>
                  <a:pt x="1494972" y="582883"/>
                </a:lnTo>
                <a:cubicBezTo>
                  <a:pt x="1504648" y="568369"/>
                  <a:pt x="1518484" y="555889"/>
                  <a:pt x="1524000" y="539340"/>
                </a:cubicBezTo>
                <a:lnTo>
                  <a:pt x="1567543" y="408711"/>
                </a:lnTo>
                <a:cubicBezTo>
                  <a:pt x="1572381" y="394197"/>
                  <a:pt x="1573571" y="377898"/>
                  <a:pt x="1582058" y="365168"/>
                </a:cubicBezTo>
                <a:cubicBezTo>
                  <a:pt x="1591734" y="350654"/>
                  <a:pt x="1604001" y="337565"/>
                  <a:pt x="1611086" y="321625"/>
                </a:cubicBezTo>
                <a:cubicBezTo>
                  <a:pt x="1667916" y="193757"/>
                  <a:pt x="1604183" y="270472"/>
                  <a:pt x="1683658" y="190997"/>
                </a:cubicBezTo>
                <a:cubicBezTo>
                  <a:pt x="1704754" y="127706"/>
                  <a:pt x="1703379" y="106371"/>
                  <a:pt x="1741715" y="60368"/>
                </a:cubicBezTo>
                <a:cubicBezTo>
                  <a:pt x="1754856" y="44599"/>
                  <a:pt x="1768179" y="28211"/>
                  <a:pt x="1785258" y="16825"/>
                </a:cubicBezTo>
                <a:cubicBezTo>
                  <a:pt x="1797988" y="8339"/>
                  <a:pt x="1814286" y="7149"/>
                  <a:pt x="1828800" y="2311"/>
                </a:cubicBezTo>
                <a:cubicBezTo>
                  <a:pt x="1906210" y="7149"/>
                  <a:pt x="1985315" y="0"/>
                  <a:pt x="2061029" y="16825"/>
                </a:cubicBezTo>
                <a:cubicBezTo>
                  <a:pt x="2078058" y="20609"/>
                  <a:pt x="2082973" y="44427"/>
                  <a:pt x="2090058" y="60368"/>
                </a:cubicBezTo>
                <a:cubicBezTo>
                  <a:pt x="2102485" y="88330"/>
                  <a:pt x="2090057" y="137778"/>
                  <a:pt x="2119086" y="147454"/>
                </a:cubicBezTo>
                <a:lnTo>
                  <a:pt x="2162629" y="161968"/>
                </a:lnTo>
                <a:cubicBezTo>
                  <a:pt x="2215561" y="320768"/>
                  <a:pt x="2131142" y="80235"/>
                  <a:pt x="2206172" y="249054"/>
                </a:cubicBezTo>
                <a:cubicBezTo>
                  <a:pt x="2237744" y="320091"/>
                  <a:pt x="2230232" y="329255"/>
                  <a:pt x="2249715" y="394197"/>
                </a:cubicBezTo>
                <a:cubicBezTo>
                  <a:pt x="2258508" y="423505"/>
                  <a:pt x="2269067" y="452254"/>
                  <a:pt x="2278743" y="481283"/>
                </a:cubicBezTo>
                <a:lnTo>
                  <a:pt x="2293258" y="524825"/>
                </a:lnTo>
                <a:cubicBezTo>
                  <a:pt x="2298096" y="539339"/>
                  <a:pt x="2299286" y="555638"/>
                  <a:pt x="2307772" y="568368"/>
                </a:cubicBezTo>
                <a:cubicBezTo>
                  <a:pt x="2317448" y="582882"/>
                  <a:pt x="2329715" y="595971"/>
                  <a:pt x="2336800" y="611911"/>
                </a:cubicBezTo>
                <a:cubicBezTo>
                  <a:pt x="2349227" y="639873"/>
                  <a:pt x="2356153" y="669968"/>
                  <a:pt x="2365829" y="698997"/>
                </a:cubicBezTo>
                <a:cubicBezTo>
                  <a:pt x="2376183" y="730058"/>
                  <a:pt x="2382889" y="762911"/>
                  <a:pt x="2409372" y="786083"/>
                </a:cubicBezTo>
                <a:cubicBezTo>
                  <a:pt x="2435628" y="809057"/>
                  <a:pt x="2471789" y="819470"/>
                  <a:pt x="2496458" y="844140"/>
                </a:cubicBezTo>
                <a:lnTo>
                  <a:pt x="2540000" y="887683"/>
                </a:lnTo>
                <a:cubicBezTo>
                  <a:pt x="2612572" y="882845"/>
                  <a:pt x="2685713" y="883454"/>
                  <a:pt x="2757715" y="873168"/>
                </a:cubicBezTo>
                <a:cubicBezTo>
                  <a:pt x="2788006" y="868841"/>
                  <a:pt x="2814618" y="849171"/>
                  <a:pt x="2844800" y="844140"/>
                </a:cubicBezTo>
                <a:cubicBezTo>
                  <a:pt x="2873829" y="839302"/>
                  <a:pt x="2903028" y="835397"/>
                  <a:pt x="2931886" y="829625"/>
                </a:cubicBezTo>
                <a:cubicBezTo>
                  <a:pt x="2977450" y="820512"/>
                  <a:pt x="2991984" y="814431"/>
                  <a:pt x="3033486" y="800597"/>
                </a:cubicBezTo>
                <a:cubicBezTo>
                  <a:pt x="3246143" y="819929"/>
                  <a:pt x="3139705" y="815111"/>
                  <a:pt x="3352800" y="815111"/>
                </a:cubicBezTo>
              </a:path>
            </a:pathLst>
          </a:cu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CaixaDeTexto 62"/>
              <p:cNvSpPr txBox="1"/>
              <p:nvPr/>
            </p:nvSpPr>
            <p:spPr>
              <a:xfrm>
                <a:off x="1516966" y="1124744"/>
                <a:ext cx="62581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∆</m:t>
                      </m:r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𝑇</m:t>
                      </m:r>
                    </m:oMath>
                  </m:oMathPara>
                </a14:m>
                <a:endParaRPr lang="pt-BR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CaixaDeTexto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6966" y="1124744"/>
                <a:ext cx="625812" cy="46166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CaixaDeTexto 63"/>
          <p:cNvSpPr txBox="1"/>
          <p:nvPr/>
        </p:nvSpPr>
        <p:spPr>
          <a:xfrm>
            <a:off x="2195254" y="1163668"/>
            <a:ext cx="468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 smtClean="0"/>
              <a:t>+</a:t>
            </a:r>
            <a:endParaRPr lang="pt-BR" sz="4000" dirty="0"/>
          </a:p>
        </p:txBody>
      </p:sp>
      <p:sp>
        <p:nvSpPr>
          <p:cNvPr id="65" name="CaixaDeTexto 64"/>
          <p:cNvSpPr txBox="1"/>
          <p:nvPr/>
        </p:nvSpPr>
        <p:spPr>
          <a:xfrm>
            <a:off x="1310176" y="1593396"/>
            <a:ext cx="468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 smtClean="0"/>
              <a:t>-</a:t>
            </a:r>
            <a:endParaRPr lang="pt-BR" sz="40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1281601" y="260648"/>
            <a:ext cx="22480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 smtClean="0"/>
              <a:t>Hemisfério norte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894307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0" y="3414486"/>
            <a:ext cx="4550002" cy="806602"/>
          </a:xfrm>
          <a:prstGeom prst="rect">
            <a:avLst/>
          </a:prstGeom>
          <a:solidFill>
            <a:srgbClr val="00B3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0" name="Grupo 19"/>
          <p:cNvGrpSpPr/>
          <p:nvPr/>
        </p:nvGrpSpPr>
        <p:grpSpPr>
          <a:xfrm>
            <a:off x="107504" y="2591636"/>
            <a:ext cx="864096" cy="621340"/>
            <a:chOff x="251520" y="1619508"/>
            <a:chExt cx="864096" cy="621340"/>
          </a:xfrm>
        </p:grpSpPr>
        <p:sp>
          <p:nvSpPr>
            <p:cNvPr id="23" name="Seta para a direita 22"/>
            <p:cNvSpPr/>
            <p:nvPr/>
          </p:nvSpPr>
          <p:spPr>
            <a:xfrm flipH="1">
              <a:off x="251568" y="2060848"/>
              <a:ext cx="864000" cy="18000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3" name="CaixaDeTexto 32"/>
            <p:cNvSpPr txBox="1"/>
            <p:nvPr/>
          </p:nvSpPr>
          <p:spPr>
            <a:xfrm>
              <a:off x="251520" y="1619508"/>
              <a:ext cx="864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Norte</a:t>
              </a:r>
              <a:endParaRPr lang="pt-BR" dirty="0"/>
            </a:p>
          </p:txBody>
        </p:sp>
      </p:grpSp>
      <p:cxnSp>
        <p:nvCxnSpPr>
          <p:cNvPr id="25" name="Conector de seta reta 24"/>
          <p:cNvCxnSpPr/>
          <p:nvPr/>
        </p:nvCxnSpPr>
        <p:spPr>
          <a:xfrm>
            <a:off x="323528" y="1844824"/>
            <a:ext cx="3888432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ixaDeTexto 25"/>
          <p:cNvSpPr txBox="1"/>
          <p:nvPr/>
        </p:nvSpPr>
        <p:spPr>
          <a:xfrm>
            <a:off x="3312368" y="2060848"/>
            <a:ext cx="9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Posição</a:t>
            </a:r>
            <a:endParaRPr lang="pt-BR"/>
          </a:p>
        </p:txBody>
      </p:sp>
      <p:sp>
        <p:nvSpPr>
          <p:cNvPr id="37" name="Forma livre 36"/>
          <p:cNvSpPr/>
          <p:nvPr/>
        </p:nvSpPr>
        <p:spPr>
          <a:xfrm rot="19769128">
            <a:off x="1916280" y="3483342"/>
            <a:ext cx="871122" cy="555022"/>
          </a:xfrm>
          <a:custGeom>
            <a:avLst/>
            <a:gdLst>
              <a:gd name="connsiteX0" fmla="*/ 63624 w 1257693"/>
              <a:gd name="connsiteY0" fmla="*/ 29029 h 464457"/>
              <a:gd name="connsiteX1" fmla="*/ 63624 w 1257693"/>
              <a:gd name="connsiteY1" fmla="*/ 29029 h 464457"/>
              <a:gd name="connsiteX2" fmla="*/ 281338 w 1257693"/>
              <a:gd name="connsiteY2" fmla="*/ 14515 h 464457"/>
              <a:gd name="connsiteX3" fmla="*/ 324881 w 1257693"/>
              <a:gd name="connsiteY3" fmla="*/ 0 h 464457"/>
              <a:gd name="connsiteX4" fmla="*/ 673224 w 1257693"/>
              <a:gd name="connsiteY4" fmla="*/ 14515 h 464457"/>
              <a:gd name="connsiteX5" fmla="*/ 803852 w 1257693"/>
              <a:gd name="connsiteY5" fmla="*/ 58057 h 464457"/>
              <a:gd name="connsiteX6" fmla="*/ 847395 w 1257693"/>
              <a:gd name="connsiteY6" fmla="*/ 72572 h 464457"/>
              <a:gd name="connsiteX7" fmla="*/ 948995 w 1257693"/>
              <a:gd name="connsiteY7" fmla="*/ 87086 h 464457"/>
              <a:gd name="connsiteX8" fmla="*/ 1036081 w 1257693"/>
              <a:gd name="connsiteY8" fmla="*/ 116115 h 464457"/>
              <a:gd name="connsiteX9" fmla="*/ 1137681 w 1257693"/>
              <a:gd name="connsiteY9" fmla="*/ 159657 h 464457"/>
              <a:gd name="connsiteX10" fmla="*/ 1195738 w 1257693"/>
              <a:gd name="connsiteY10" fmla="*/ 188686 h 464457"/>
              <a:gd name="connsiteX11" fmla="*/ 1239281 w 1257693"/>
              <a:gd name="connsiteY11" fmla="*/ 203200 h 464457"/>
              <a:gd name="connsiteX12" fmla="*/ 1181224 w 1257693"/>
              <a:gd name="connsiteY12" fmla="*/ 391886 h 464457"/>
              <a:gd name="connsiteX13" fmla="*/ 1137681 w 1257693"/>
              <a:gd name="connsiteY13" fmla="*/ 435429 h 464457"/>
              <a:gd name="connsiteX14" fmla="*/ 1021566 w 1257693"/>
              <a:gd name="connsiteY14" fmla="*/ 464457 h 464457"/>
              <a:gd name="connsiteX15" fmla="*/ 513566 w 1257693"/>
              <a:gd name="connsiteY15" fmla="*/ 449943 h 464457"/>
              <a:gd name="connsiteX16" fmla="*/ 295852 w 1257693"/>
              <a:gd name="connsiteY16" fmla="*/ 420915 h 464457"/>
              <a:gd name="connsiteX17" fmla="*/ 179738 w 1257693"/>
              <a:gd name="connsiteY17" fmla="*/ 406400 h 464457"/>
              <a:gd name="connsiteX18" fmla="*/ 92652 w 1257693"/>
              <a:gd name="connsiteY18" fmla="*/ 391886 h 464457"/>
              <a:gd name="connsiteX19" fmla="*/ 63624 w 1257693"/>
              <a:gd name="connsiteY19" fmla="*/ 348343 h 464457"/>
              <a:gd name="connsiteX20" fmla="*/ 49109 w 1257693"/>
              <a:gd name="connsiteY20" fmla="*/ 304800 h 464457"/>
              <a:gd name="connsiteX21" fmla="*/ 5566 w 1257693"/>
              <a:gd name="connsiteY21" fmla="*/ 145143 h 464457"/>
              <a:gd name="connsiteX22" fmla="*/ 20081 w 1257693"/>
              <a:gd name="connsiteY22" fmla="*/ 72572 h 464457"/>
              <a:gd name="connsiteX23" fmla="*/ 63624 w 1257693"/>
              <a:gd name="connsiteY23" fmla="*/ 29029 h 464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57693" h="464457">
                <a:moveTo>
                  <a:pt x="63624" y="29029"/>
                </a:moveTo>
                <a:lnTo>
                  <a:pt x="63624" y="29029"/>
                </a:lnTo>
                <a:cubicBezTo>
                  <a:pt x="136195" y="24191"/>
                  <a:pt x="209050" y="22547"/>
                  <a:pt x="281338" y="14515"/>
                </a:cubicBezTo>
                <a:cubicBezTo>
                  <a:pt x="296544" y="12825"/>
                  <a:pt x="309581" y="0"/>
                  <a:pt x="324881" y="0"/>
                </a:cubicBezTo>
                <a:cubicBezTo>
                  <a:pt x="441096" y="0"/>
                  <a:pt x="557110" y="9677"/>
                  <a:pt x="673224" y="14515"/>
                </a:cubicBezTo>
                <a:lnTo>
                  <a:pt x="803852" y="58057"/>
                </a:lnTo>
                <a:cubicBezTo>
                  <a:pt x="818366" y="62895"/>
                  <a:pt x="832249" y="70408"/>
                  <a:pt x="847395" y="72572"/>
                </a:cubicBezTo>
                <a:lnTo>
                  <a:pt x="948995" y="87086"/>
                </a:lnTo>
                <a:cubicBezTo>
                  <a:pt x="978024" y="96762"/>
                  <a:pt x="1010621" y="99142"/>
                  <a:pt x="1036081" y="116115"/>
                </a:cubicBezTo>
                <a:cubicBezTo>
                  <a:pt x="1096222" y="156208"/>
                  <a:pt x="1062701" y="140912"/>
                  <a:pt x="1137681" y="159657"/>
                </a:cubicBezTo>
                <a:cubicBezTo>
                  <a:pt x="1157033" y="169333"/>
                  <a:pt x="1175851" y="180163"/>
                  <a:pt x="1195738" y="188686"/>
                </a:cubicBezTo>
                <a:cubicBezTo>
                  <a:pt x="1209800" y="194713"/>
                  <a:pt x="1236281" y="188198"/>
                  <a:pt x="1239281" y="203200"/>
                </a:cubicBezTo>
                <a:cubicBezTo>
                  <a:pt x="1257693" y="295260"/>
                  <a:pt x="1231397" y="333351"/>
                  <a:pt x="1181224" y="391886"/>
                </a:cubicBezTo>
                <a:cubicBezTo>
                  <a:pt x="1167866" y="407471"/>
                  <a:pt x="1154760" y="424043"/>
                  <a:pt x="1137681" y="435429"/>
                </a:cubicBezTo>
                <a:cubicBezTo>
                  <a:pt x="1118554" y="448180"/>
                  <a:pt x="1032033" y="462364"/>
                  <a:pt x="1021566" y="464457"/>
                </a:cubicBezTo>
                <a:lnTo>
                  <a:pt x="513566" y="449943"/>
                </a:lnTo>
                <a:cubicBezTo>
                  <a:pt x="204024" y="436485"/>
                  <a:pt x="454287" y="447321"/>
                  <a:pt x="295852" y="420915"/>
                </a:cubicBezTo>
                <a:cubicBezTo>
                  <a:pt x="257377" y="414502"/>
                  <a:pt x="218352" y="411916"/>
                  <a:pt x="179738" y="406400"/>
                </a:cubicBezTo>
                <a:cubicBezTo>
                  <a:pt x="150605" y="402238"/>
                  <a:pt x="121681" y="396724"/>
                  <a:pt x="92652" y="391886"/>
                </a:cubicBezTo>
                <a:cubicBezTo>
                  <a:pt x="82976" y="377372"/>
                  <a:pt x="71425" y="363945"/>
                  <a:pt x="63624" y="348343"/>
                </a:cubicBezTo>
                <a:cubicBezTo>
                  <a:pt x="56782" y="334659"/>
                  <a:pt x="53135" y="319560"/>
                  <a:pt x="49109" y="304800"/>
                </a:cubicBezTo>
                <a:cubicBezTo>
                  <a:pt x="0" y="124734"/>
                  <a:pt x="38976" y="245367"/>
                  <a:pt x="5566" y="145143"/>
                </a:cubicBezTo>
                <a:cubicBezTo>
                  <a:pt x="10404" y="120953"/>
                  <a:pt x="6397" y="93098"/>
                  <a:pt x="20081" y="72572"/>
                </a:cubicBezTo>
                <a:cubicBezTo>
                  <a:pt x="28568" y="59842"/>
                  <a:pt x="56367" y="36286"/>
                  <a:pt x="63624" y="29029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Seta para baixo 30"/>
          <p:cNvSpPr/>
          <p:nvPr/>
        </p:nvSpPr>
        <p:spPr>
          <a:xfrm rot="1200000">
            <a:off x="2191121" y="3606662"/>
            <a:ext cx="288032" cy="3600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/>
          <p:cNvSpPr/>
          <p:nvPr/>
        </p:nvSpPr>
        <p:spPr>
          <a:xfrm>
            <a:off x="-69623" y="3284984"/>
            <a:ext cx="4703429" cy="1065017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Elipse 28"/>
          <p:cNvSpPr/>
          <p:nvPr/>
        </p:nvSpPr>
        <p:spPr>
          <a:xfrm rot="1200000">
            <a:off x="2339752" y="2794934"/>
            <a:ext cx="720080" cy="216024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Elipse 29"/>
          <p:cNvSpPr/>
          <p:nvPr/>
        </p:nvSpPr>
        <p:spPr>
          <a:xfrm rot="1200000">
            <a:off x="1664836" y="2550898"/>
            <a:ext cx="720080" cy="216024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/>
          <p:cNvCxnSpPr/>
          <p:nvPr/>
        </p:nvCxnSpPr>
        <p:spPr>
          <a:xfrm>
            <a:off x="-19050" y="4221088"/>
            <a:ext cx="457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/>
          <p:cNvCxnSpPr/>
          <p:nvPr/>
        </p:nvCxnSpPr>
        <p:spPr>
          <a:xfrm>
            <a:off x="-21998" y="3414486"/>
            <a:ext cx="457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Seta para baixo 45"/>
          <p:cNvSpPr/>
          <p:nvPr/>
        </p:nvSpPr>
        <p:spPr>
          <a:xfrm rot="1200000">
            <a:off x="1446599" y="3377854"/>
            <a:ext cx="180000" cy="4680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Seta para baixo 46"/>
          <p:cNvSpPr/>
          <p:nvPr/>
        </p:nvSpPr>
        <p:spPr>
          <a:xfrm rot="1200000">
            <a:off x="2157154" y="3376378"/>
            <a:ext cx="180000" cy="4680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Seta para baixo 47"/>
          <p:cNvSpPr/>
          <p:nvPr/>
        </p:nvSpPr>
        <p:spPr>
          <a:xfrm rot="1200000">
            <a:off x="2939717" y="3387379"/>
            <a:ext cx="180000" cy="4680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Seta para baixo 33"/>
          <p:cNvSpPr/>
          <p:nvPr/>
        </p:nvSpPr>
        <p:spPr>
          <a:xfrm rot="1260000" flipH="1" flipV="1">
            <a:off x="1725106" y="2944330"/>
            <a:ext cx="180000" cy="468000"/>
          </a:xfrm>
          <a:prstGeom prst="downArrow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Seta para baixo 34"/>
          <p:cNvSpPr/>
          <p:nvPr/>
        </p:nvSpPr>
        <p:spPr>
          <a:xfrm rot="12000000" flipH="1" flipV="1">
            <a:off x="2313775" y="3383187"/>
            <a:ext cx="180000" cy="468000"/>
          </a:xfrm>
          <a:prstGeom prst="downArrow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Seta para baixo 35"/>
          <p:cNvSpPr/>
          <p:nvPr/>
        </p:nvSpPr>
        <p:spPr>
          <a:xfrm rot="240000" flipH="1" flipV="1">
            <a:off x="3136691" y="2941614"/>
            <a:ext cx="180000" cy="468000"/>
          </a:xfrm>
          <a:prstGeom prst="downArrow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Forma livre 57"/>
          <p:cNvSpPr/>
          <p:nvPr/>
        </p:nvSpPr>
        <p:spPr>
          <a:xfrm>
            <a:off x="508645" y="1052736"/>
            <a:ext cx="3352800" cy="1076368"/>
          </a:xfrm>
          <a:custGeom>
            <a:avLst/>
            <a:gdLst>
              <a:gd name="connsiteX0" fmla="*/ 0 w 3352800"/>
              <a:gd name="connsiteY0" fmla="*/ 786083 h 1076368"/>
              <a:gd name="connsiteX1" fmla="*/ 493486 w 3352800"/>
              <a:gd name="connsiteY1" fmla="*/ 786083 h 1076368"/>
              <a:gd name="connsiteX2" fmla="*/ 580572 w 3352800"/>
              <a:gd name="connsiteY2" fmla="*/ 815111 h 1076368"/>
              <a:gd name="connsiteX3" fmla="*/ 653143 w 3352800"/>
              <a:gd name="connsiteY3" fmla="*/ 873168 h 1076368"/>
              <a:gd name="connsiteX4" fmla="*/ 725715 w 3352800"/>
              <a:gd name="connsiteY4" fmla="*/ 931225 h 1076368"/>
              <a:gd name="connsiteX5" fmla="*/ 856343 w 3352800"/>
              <a:gd name="connsiteY5" fmla="*/ 1018311 h 1076368"/>
              <a:gd name="connsiteX6" fmla="*/ 899886 w 3352800"/>
              <a:gd name="connsiteY6" fmla="*/ 1047340 h 1076368"/>
              <a:gd name="connsiteX7" fmla="*/ 943429 w 3352800"/>
              <a:gd name="connsiteY7" fmla="*/ 1076368 h 1076368"/>
              <a:gd name="connsiteX8" fmla="*/ 1146629 w 3352800"/>
              <a:gd name="connsiteY8" fmla="*/ 1061854 h 1076368"/>
              <a:gd name="connsiteX9" fmla="*/ 1190172 w 3352800"/>
              <a:gd name="connsiteY9" fmla="*/ 1032825 h 1076368"/>
              <a:gd name="connsiteX10" fmla="*/ 1233715 w 3352800"/>
              <a:gd name="connsiteY10" fmla="*/ 1018311 h 1076368"/>
              <a:gd name="connsiteX11" fmla="*/ 1320800 w 3352800"/>
              <a:gd name="connsiteY11" fmla="*/ 887683 h 1076368"/>
              <a:gd name="connsiteX12" fmla="*/ 1349829 w 3352800"/>
              <a:gd name="connsiteY12" fmla="*/ 844140 h 1076368"/>
              <a:gd name="connsiteX13" fmla="*/ 1378858 w 3352800"/>
              <a:gd name="connsiteY13" fmla="*/ 800597 h 1076368"/>
              <a:gd name="connsiteX14" fmla="*/ 1407886 w 3352800"/>
              <a:gd name="connsiteY14" fmla="*/ 713511 h 1076368"/>
              <a:gd name="connsiteX15" fmla="*/ 1494972 w 3352800"/>
              <a:gd name="connsiteY15" fmla="*/ 582883 h 1076368"/>
              <a:gd name="connsiteX16" fmla="*/ 1524000 w 3352800"/>
              <a:gd name="connsiteY16" fmla="*/ 539340 h 1076368"/>
              <a:gd name="connsiteX17" fmla="*/ 1567543 w 3352800"/>
              <a:gd name="connsiteY17" fmla="*/ 408711 h 1076368"/>
              <a:gd name="connsiteX18" fmla="*/ 1582058 w 3352800"/>
              <a:gd name="connsiteY18" fmla="*/ 365168 h 1076368"/>
              <a:gd name="connsiteX19" fmla="*/ 1611086 w 3352800"/>
              <a:gd name="connsiteY19" fmla="*/ 321625 h 1076368"/>
              <a:gd name="connsiteX20" fmla="*/ 1683658 w 3352800"/>
              <a:gd name="connsiteY20" fmla="*/ 190997 h 1076368"/>
              <a:gd name="connsiteX21" fmla="*/ 1741715 w 3352800"/>
              <a:gd name="connsiteY21" fmla="*/ 60368 h 1076368"/>
              <a:gd name="connsiteX22" fmla="*/ 1785258 w 3352800"/>
              <a:gd name="connsiteY22" fmla="*/ 16825 h 1076368"/>
              <a:gd name="connsiteX23" fmla="*/ 1828800 w 3352800"/>
              <a:gd name="connsiteY23" fmla="*/ 2311 h 1076368"/>
              <a:gd name="connsiteX24" fmla="*/ 2061029 w 3352800"/>
              <a:gd name="connsiteY24" fmla="*/ 16825 h 1076368"/>
              <a:gd name="connsiteX25" fmla="*/ 2090058 w 3352800"/>
              <a:gd name="connsiteY25" fmla="*/ 60368 h 1076368"/>
              <a:gd name="connsiteX26" fmla="*/ 2119086 w 3352800"/>
              <a:gd name="connsiteY26" fmla="*/ 147454 h 1076368"/>
              <a:gd name="connsiteX27" fmla="*/ 2162629 w 3352800"/>
              <a:gd name="connsiteY27" fmla="*/ 161968 h 1076368"/>
              <a:gd name="connsiteX28" fmla="*/ 2206172 w 3352800"/>
              <a:gd name="connsiteY28" fmla="*/ 249054 h 1076368"/>
              <a:gd name="connsiteX29" fmla="*/ 2249715 w 3352800"/>
              <a:gd name="connsiteY29" fmla="*/ 394197 h 1076368"/>
              <a:gd name="connsiteX30" fmla="*/ 2278743 w 3352800"/>
              <a:gd name="connsiteY30" fmla="*/ 481283 h 1076368"/>
              <a:gd name="connsiteX31" fmla="*/ 2293258 w 3352800"/>
              <a:gd name="connsiteY31" fmla="*/ 524825 h 1076368"/>
              <a:gd name="connsiteX32" fmla="*/ 2307772 w 3352800"/>
              <a:gd name="connsiteY32" fmla="*/ 568368 h 1076368"/>
              <a:gd name="connsiteX33" fmla="*/ 2336800 w 3352800"/>
              <a:gd name="connsiteY33" fmla="*/ 611911 h 1076368"/>
              <a:gd name="connsiteX34" fmla="*/ 2365829 w 3352800"/>
              <a:gd name="connsiteY34" fmla="*/ 698997 h 1076368"/>
              <a:gd name="connsiteX35" fmla="*/ 2409372 w 3352800"/>
              <a:gd name="connsiteY35" fmla="*/ 786083 h 1076368"/>
              <a:gd name="connsiteX36" fmla="*/ 2496458 w 3352800"/>
              <a:gd name="connsiteY36" fmla="*/ 844140 h 1076368"/>
              <a:gd name="connsiteX37" fmla="*/ 2540000 w 3352800"/>
              <a:gd name="connsiteY37" fmla="*/ 887683 h 1076368"/>
              <a:gd name="connsiteX38" fmla="*/ 2757715 w 3352800"/>
              <a:gd name="connsiteY38" fmla="*/ 873168 h 1076368"/>
              <a:gd name="connsiteX39" fmla="*/ 2844800 w 3352800"/>
              <a:gd name="connsiteY39" fmla="*/ 844140 h 1076368"/>
              <a:gd name="connsiteX40" fmla="*/ 2931886 w 3352800"/>
              <a:gd name="connsiteY40" fmla="*/ 829625 h 1076368"/>
              <a:gd name="connsiteX41" fmla="*/ 3033486 w 3352800"/>
              <a:gd name="connsiteY41" fmla="*/ 800597 h 1076368"/>
              <a:gd name="connsiteX42" fmla="*/ 3352800 w 3352800"/>
              <a:gd name="connsiteY42" fmla="*/ 815111 h 1076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3352800" h="1076368">
                <a:moveTo>
                  <a:pt x="0" y="786083"/>
                </a:moveTo>
                <a:cubicBezTo>
                  <a:pt x="205308" y="756752"/>
                  <a:pt x="165597" y="756275"/>
                  <a:pt x="493486" y="786083"/>
                </a:cubicBezTo>
                <a:cubicBezTo>
                  <a:pt x="523959" y="788853"/>
                  <a:pt x="580572" y="815111"/>
                  <a:pt x="580572" y="815111"/>
                </a:cubicBezTo>
                <a:cubicBezTo>
                  <a:pt x="663760" y="939896"/>
                  <a:pt x="552992" y="793048"/>
                  <a:pt x="653143" y="873168"/>
                </a:cubicBezTo>
                <a:cubicBezTo>
                  <a:pt x="746931" y="948198"/>
                  <a:pt x="616269" y="894744"/>
                  <a:pt x="725715" y="931225"/>
                </a:cubicBezTo>
                <a:lnTo>
                  <a:pt x="856343" y="1018311"/>
                </a:lnTo>
                <a:lnTo>
                  <a:pt x="899886" y="1047340"/>
                </a:lnTo>
                <a:lnTo>
                  <a:pt x="943429" y="1076368"/>
                </a:lnTo>
                <a:cubicBezTo>
                  <a:pt x="1011162" y="1071530"/>
                  <a:pt x="1079756" y="1073655"/>
                  <a:pt x="1146629" y="1061854"/>
                </a:cubicBezTo>
                <a:cubicBezTo>
                  <a:pt x="1163808" y="1058822"/>
                  <a:pt x="1174570" y="1040626"/>
                  <a:pt x="1190172" y="1032825"/>
                </a:cubicBezTo>
                <a:cubicBezTo>
                  <a:pt x="1203856" y="1025983"/>
                  <a:pt x="1219201" y="1023149"/>
                  <a:pt x="1233715" y="1018311"/>
                </a:cubicBezTo>
                <a:lnTo>
                  <a:pt x="1320800" y="887683"/>
                </a:lnTo>
                <a:lnTo>
                  <a:pt x="1349829" y="844140"/>
                </a:lnTo>
                <a:lnTo>
                  <a:pt x="1378858" y="800597"/>
                </a:lnTo>
                <a:cubicBezTo>
                  <a:pt x="1388534" y="771568"/>
                  <a:pt x="1390913" y="738971"/>
                  <a:pt x="1407886" y="713511"/>
                </a:cubicBezTo>
                <a:lnTo>
                  <a:pt x="1494972" y="582883"/>
                </a:lnTo>
                <a:cubicBezTo>
                  <a:pt x="1504648" y="568369"/>
                  <a:pt x="1518484" y="555889"/>
                  <a:pt x="1524000" y="539340"/>
                </a:cubicBezTo>
                <a:lnTo>
                  <a:pt x="1567543" y="408711"/>
                </a:lnTo>
                <a:cubicBezTo>
                  <a:pt x="1572381" y="394197"/>
                  <a:pt x="1573571" y="377898"/>
                  <a:pt x="1582058" y="365168"/>
                </a:cubicBezTo>
                <a:cubicBezTo>
                  <a:pt x="1591734" y="350654"/>
                  <a:pt x="1604001" y="337565"/>
                  <a:pt x="1611086" y="321625"/>
                </a:cubicBezTo>
                <a:cubicBezTo>
                  <a:pt x="1667916" y="193757"/>
                  <a:pt x="1604183" y="270472"/>
                  <a:pt x="1683658" y="190997"/>
                </a:cubicBezTo>
                <a:cubicBezTo>
                  <a:pt x="1704754" y="127706"/>
                  <a:pt x="1703379" y="106371"/>
                  <a:pt x="1741715" y="60368"/>
                </a:cubicBezTo>
                <a:cubicBezTo>
                  <a:pt x="1754856" y="44599"/>
                  <a:pt x="1768179" y="28211"/>
                  <a:pt x="1785258" y="16825"/>
                </a:cubicBezTo>
                <a:cubicBezTo>
                  <a:pt x="1797988" y="8339"/>
                  <a:pt x="1814286" y="7149"/>
                  <a:pt x="1828800" y="2311"/>
                </a:cubicBezTo>
                <a:cubicBezTo>
                  <a:pt x="1906210" y="7149"/>
                  <a:pt x="1985315" y="0"/>
                  <a:pt x="2061029" y="16825"/>
                </a:cubicBezTo>
                <a:cubicBezTo>
                  <a:pt x="2078058" y="20609"/>
                  <a:pt x="2082973" y="44427"/>
                  <a:pt x="2090058" y="60368"/>
                </a:cubicBezTo>
                <a:cubicBezTo>
                  <a:pt x="2102485" y="88330"/>
                  <a:pt x="2090057" y="137778"/>
                  <a:pt x="2119086" y="147454"/>
                </a:cubicBezTo>
                <a:lnTo>
                  <a:pt x="2162629" y="161968"/>
                </a:lnTo>
                <a:cubicBezTo>
                  <a:pt x="2215561" y="320768"/>
                  <a:pt x="2131142" y="80235"/>
                  <a:pt x="2206172" y="249054"/>
                </a:cubicBezTo>
                <a:cubicBezTo>
                  <a:pt x="2237744" y="320091"/>
                  <a:pt x="2230232" y="329255"/>
                  <a:pt x="2249715" y="394197"/>
                </a:cubicBezTo>
                <a:cubicBezTo>
                  <a:pt x="2258508" y="423505"/>
                  <a:pt x="2269067" y="452254"/>
                  <a:pt x="2278743" y="481283"/>
                </a:cubicBezTo>
                <a:lnTo>
                  <a:pt x="2293258" y="524825"/>
                </a:lnTo>
                <a:cubicBezTo>
                  <a:pt x="2298096" y="539339"/>
                  <a:pt x="2299286" y="555638"/>
                  <a:pt x="2307772" y="568368"/>
                </a:cubicBezTo>
                <a:cubicBezTo>
                  <a:pt x="2317448" y="582882"/>
                  <a:pt x="2329715" y="595971"/>
                  <a:pt x="2336800" y="611911"/>
                </a:cubicBezTo>
                <a:cubicBezTo>
                  <a:pt x="2349227" y="639873"/>
                  <a:pt x="2356153" y="669968"/>
                  <a:pt x="2365829" y="698997"/>
                </a:cubicBezTo>
                <a:cubicBezTo>
                  <a:pt x="2376183" y="730058"/>
                  <a:pt x="2382889" y="762911"/>
                  <a:pt x="2409372" y="786083"/>
                </a:cubicBezTo>
                <a:cubicBezTo>
                  <a:pt x="2435628" y="809057"/>
                  <a:pt x="2471789" y="819470"/>
                  <a:pt x="2496458" y="844140"/>
                </a:cubicBezTo>
                <a:lnTo>
                  <a:pt x="2540000" y="887683"/>
                </a:lnTo>
                <a:cubicBezTo>
                  <a:pt x="2612572" y="882845"/>
                  <a:pt x="2685713" y="883454"/>
                  <a:pt x="2757715" y="873168"/>
                </a:cubicBezTo>
                <a:cubicBezTo>
                  <a:pt x="2788006" y="868841"/>
                  <a:pt x="2814618" y="849171"/>
                  <a:pt x="2844800" y="844140"/>
                </a:cubicBezTo>
                <a:cubicBezTo>
                  <a:pt x="2873829" y="839302"/>
                  <a:pt x="2903028" y="835397"/>
                  <a:pt x="2931886" y="829625"/>
                </a:cubicBezTo>
                <a:cubicBezTo>
                  <a:pt x="2977450" y="820512"/>
                  <a:pt x="2991984" y="814431"/>
                  <a:pt x="3033486" y="800597"/>
                </a:cubicBezTo>
                <a:cubicBezTo>
                  <a:pt x="3246143" y="819929"/>
                  <a:pt x="3139705" y="815111"/>
                  <a:pt x="3352800" y="815111"/>
                </a:cubicBezTo>
              </a:path>
            </a:pathLst>
          </a:cu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CaixaDeTexto 62"/>
              <p:cNvSpPr txBox="1"/>
              <p:nvPr/>
            </p:nvSpPr>
            <p:spPr>
              <a:xfrm>
                <a:off x="1516966" y="1124744"/>
                <a:ext cx="62581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∆</m:t>
                      </m:r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𝑇</m:t>
                      </m:r>
                    </m:oMath>
                  </m:oMathPara>
                </a14:m>
                <a:endParaRPr lang="pt-BR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CaixaDeTexto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6966" y="1124744"/>
                <a:ext cx="625812" cy="46166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CaixaDeTexto 63"/>
          <p:cNvSpPr txBox="1"/>
          <p:nvPr/>
        </p:nvSpPr>
        <p:spPr>
          <a:xfrm>
            <a:off x="2195254" y="1163668"/>
            <a:ext cx="468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 smtClean="0"/>
              <a:t>+</a:t>
            </a:r>
            <a:endParaRPr lang="pt-BR" sz="4000" dirty="0"/>
          </a:p>
        </p:txBody>
      </p:sp>
      <p:sp>
        <p:nvSpPr>
          <p:cNvPr id="65" name="CaixaDeTexto 64"/>
          <p:cNvSpPr txBox="1"/>
          <p:nvPr/>
        </p:nvSpPr>
        <p:spPr>
          <a:xfrm>
            <a:off x="1310176" y="1593396"/>
            <a:ext cx="468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 smtClean="0"/>
              <a:t>-</a:t>
            </a:r>
            <a:endParaRPr lang="pt-BR" sz="4000" dirty="0"/>
          </a:p>
        </p:txBody>
      </p:sp>
      <p:sp>
        <p:nvSpPr>
          <p:cNvPr id="69" name="Retângulo 68"/>
          <p:cNvSpPr/>
          <p:nvPr/>
        </p:nvSpPr>
        <p:spPr>
          <a:xfrm>
            <a:off x="4604537" y="3414486"/>
            <a:ext cx="4550002" cy="806602"/>
          </a:xfrm>
          <a:prstGeom prst="rect">
            <a:avLst/>
          </a:prstGeom>
          <a:solidFill>
            <a:srgbClr val="00B3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70" name="Grupo 69"/>
          <p:cNvGrpSpPr/>
          <p:nvPr/>
        </p:nvGrpSpPr>
        <p:grpSpPr>
          <a:xfrm>
            <a:off x="4712041" y="2591636"/>
            <a:ext cx="864096" cy="621340"/>
            <a:chOff x="251520" y="1619508"/>
            <a:chExt cx="864096" cy="621340"/>
          </a:xfrm>
        </p:grpSpPr>
        <p:sp>
          <p:nvSpPr>
            <p:cNvPr id="71" name="Seta para a direita 70"/>
            <p:cNvSpPr/>
            <p:nvPr/>
          </p:nvSpPr>
          <p:spPr>
            <a:xfrm flipH="1">
              <a:off x="251568" y="2060848"/>
              <a:ext cx="864000" cy="18000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2" name="CaixaDeTexto 71"/>
            <p:cNvSpPr txBox="1"/>
            <p:nvPr/>
          </p:nvSpPr>
          <p:spPr>
            <a:xfrm>
              <a:off x="251520" y="1619508"/>
              <a:ext cx="864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Norte</a:t>
              </a:r>
              <a:endParaRPr lang="pt-BR" dirty="0"/>
            </a:p>
          </p:txBody>
        </p:sp>
      </p:grpSp>
      <p:cxnSp>
        <p:nvCxnSpPr>
          <p:cNvPr id="73" name="Conector de seta reta 72"/>
          <p:cNvCxnSpPr/>
          <p:nvPr/>
        </p:nvCxnSpPr>
        <p:spPr>
          <a:xfrm>
            <a:off x="4928065" y="1844824"/>
            <a:ext cx="3888432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CaixaDeTexto 73"/>
          <p:cNvSpPr txBox="1"/>
          <p:nvPr/>
        </p:nvSpPr>
        <p:spPr>
          <a:xfrm>
            <a:off x="7916905" y="2060848"/>
            <a:ext cx="9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Posição</a:t>
            </a:r>
            <a:endParaRPr lang="pt-BR"/>
          </a:p>
        </p:txBody>
      </p:sp>
      <p:sp>
        <p:nvSpPr>
          <p:cNvPr id="75" name="Forma livre 74"/>
          <p:cNvSpPr/>
          <p:nvPr/>
        </p:nvSpPr>
        <p:spPr>
          <a:xfrm rot="19769128">
            <a:off x="6520817" y="3483342"/>
            <a:ext cx="871122" cy="555022"/>
          </a:xfrm>
          <a:custGeom>
            <a:avLst/>
            <a:gdLst>
              <a:gd name="connsiteX0" fmla="*/ 63624 w 1257693"/>
              <a:gd name="connsiteY0" fmla="*/ 29029 h 464457"/>
              <a:gd name="connsiteX1" fmla="*/ 63624 w 1257693"/>
              <a:gd name="connsiteY1" fmla="*/ 29029 h 464457"/>
              <a:gd name="connsiteX2" fmla="*/ 281338 w 1257693"/>
              <a:gd name="connsiteY2" fmla="*/ 14515 h 464457"/>
              <a:gd name="connsiteX3" fmla="*/ 324881 w 1257693"/>
              <a:gd name="connsiteY3" fmla="*/ 0 h 464457"/>
              <a:gd name="connsiteX4" fmla="*/ 673224 w 1257693"/>
              <a:gd name="connsiteY4" fmla="*/ 14515 h 464457"/>
              <a:gd name="connsiteX5" fmla="*/ 803852 w 1257693"/>
              <a:gd name="connsiteY5" fmla="*/ 58057 h 464457"/>
              <a:gd name="connsiteX6" fmla="*/ 847395 w 1257693"/>
              <a:gd name="connsiteY6" fmla="*/ 72572 h 464457"/>
              <a:gd name="connsiteX7" fmla="*/ 948995 w 1257693"/>
              <a:gd name="connsiteY7" fmla="*/ 87086 h 464457"/>
              <a:gd name="connsiteX8" fmla="*/ 1036081 w 1257693"/>
              <a:gd name="connsiteY8" fmla="*/ 116115 h 464457"/>
              <a:gd name="connsiteX9" fmla="*/ 1137681 w 1257693"/>
              <a:gd name="connsiteY9" fmla="*/ 159657 h 464457"/>
              <a:gd name="connsiteX10" fmla="*/ 1195738 w 1257693"/>
              <a:gd name="connsiteY10" fmla="*/ 188686 h 464457"/>
              <a:gd name="connsiteX11" fmla="*/ 1239281 w 1257693"/>
              <a:gd name="connsiteY11" fmla="*/ 203200 h 464457"/>
              <a:gd name="connsiteX12" fmla="*/ 1181224 w 1257693"/>
              <a:gd name="connsiteY12" fmla="*/ 391886 h 464457"/>
              <a:gd name="connsiteX13" fmla="*/ 1137681 w 1257693"/>
              <a:gd name="connsiteY13" fmla="*/ 435429 h 464457"/>
              <a:gd name="connsiteX14" fmla="*/ 1021566 w 1257693"/>
              <a:gd name="connsiteY14" fmla="*/ 464457 h 464457"/>
              <a:gd name="connsiteX15" fmla="*/ 513566 w 1257693"/>
              <a:gd name="connsiteY15" fmla="*/ 449943 h 464457"/>
              <a:gd name="connsiteX16" fmla="*/ 295852 w 1257693"/>
              <a:gd name="connsiteY16" fmla="*/ 420915 h 464457"/>
              <a:gd name="connsiteX17" fmla="*/ 179738 w 1257693"/>
              <a:gd name="connsiteY17" fmla="*/ 406400 h 464457"/>
              <a:gd name="connsiteX18" fmla="*/ 92652 w 1257693"/>
              <a:gd name="connsiteY18" fmla="*/ 391886 h 464457"/>
              <a:gd name="connsiteX19" fmla="*/ 63624 w 1257693"/>
              <a:gd name="connsiteY19" fmla="*/ 348343 h 464457"/>
              <a:gd name="connsiteX20" fmla="*/ 49109 w 1257693"/>
              <a:gd name="connsiteY20" fmla="*/ 304800 h 464457"/>
              <a:gd name="connsiteX21" fmla="*/ 5566 w 1257693"/>
              <a:gd name="connsiteY21" fmla="*/ 145143 h 464457"/>
              <a:gd name="connsiteX22" fmla="*/ 20081 w 1257693"/>
              <a:gd name="connsiteY22" fmla="*/ 72572 h 464457"/>
              <a:gd name="connsiteX23" fmla="*/ 63624 w 1257693"/>
              <a:gd name="connsiteY23" fmla="*/ 29029 h 464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57693" h="464457">
                <a:moveTo>
                  <a:pt x="63624" y="29029"/>
                </a:moveTo>
                <a:lnTo>
                  <a:pt x="63624" y="29029"/>
                </a:lnTo>
                <a:cubicBezTo>
                  <a:pt x="136195" y="24191"/>
                  <a:pt x="209050" y="22547"/>
                  <a:pt x="281338" y="14515"/>
                </a:cubicBezTo>
                <a:cubicBezTo>
                  <a:pt x="296544" y="12825"/>
                  <a:pt x="309581" y="0"/>
                  <a:pt x="324881" y="0"/>
                </a:cubicBezTo>
                <a:cubicBezTo>
                  <a:pt x="441096" y="0"/>
                  <a:pt x="557110" y="9677"/>
                  <a:pt x="673224" y="14515"/>
                </a:cubicBezTo>
                <a:lnTo>
                  <a:pt x="803852" y="58057"/>
                </a:lnTo>
                <a:cubicBezTo>
                  <a:pt x="818366" y="62895"/>
                  <a:pt x="832249" y="70408"/>
                  <a:pt x="847395" y="72572"/>
                </a:cubicBezTo>
                <a:lnTo>
                  <a:pt x="948995" y="87086"/>
                </a:lnTo>
                <a:cubicBezTo>
                  <a:pt x="978024" y="96762"/>
                  <a:pt x="1010621" y="99142"/>
                  <a:pt x="1036081" y="116115"/>
                </a:cubicBezTo>
                <a:cubicBezTo>
                  <a:pt x="1096222" y="156208"/>
                  <a:pt x="1062701" y="140912"/>
                  <a:pt x="1137681" y="159657"/>
                </a:cubicBezTo>
                <a:cubicBezTo>
                  <a:pt x="1157033" y="169333"/>
                  <a:pt x="1175851" y="180163"/>
                  <a:pt x="1195738" y="188686"/>
                </a:cubicBezTo>
                <a:cubicBezTo>
                  <a:pt x="1209800" y="194713"/>
                  <a:pt x="1236281" y="188198"/>
                  <a:pt x="1239281" y="203200"/>
                </a:cubicBezTo>
                <a:cubicBezTo>
                  <a:pt x="1257693" y="295260"/>
                  <a:pt x="1231397" y="333351"/>
                  <a:pt x="1181224" y="391886"/>
                </a:cubicBezTo>
                <a:cubicBezTo>
                  <a:pt x="1167866" y="407471"/>
                  <a:pt x="1154760" y="424043"/>
                  <a:pt x="1137681" y="435429"/>
                </a:cubicBezTo>
                <a:cubicBezTo>
                  <a:pt x="1118554" y="448180"/>
                  <a:pt x="1032033" y="462364"/>
                  <a:pt x="1021566" y="464457"/>
                </a:cubicBezTo>
                <a:lnTo>
                  <a:pt x="513566" y="449943"/>
                </a:lnTo>
                <a:cubicBezTo>
                  <a:pt x="204024" y="436485"/>
                  <a:pt x="454287" y="447321"/>
                  <a:pt x="295852" y="420915"/>
                </a:cubicBezTo>
                <a:cubicBezTo>
                  <a:pt x="257377" y="414502"/>
                  <a:pt x="218352" y="411916"/>
                  <a:pt x="179738" y="406400"/>
                </a:cubicBezTo>
                <a:cubicBezTo>
                  <a:pt x="150605" y="402238"/>
                  <a:pt x="121681" y="396724"/>
                  <a:pt x="92652" y="391886"/>
                </a:cubicBezTo>
                <a:cubicBezTo>
                  <a:pt x="82976" y="377372"/>
                  <a:pt x="71425" y="363945"/>
                  <a:pt x="63624" y="348343"/>
                </a:cubicBezTo>
                <a:cubicBezTo>
                  <a:pt x="56782" y="334659"/>
                  <a:pt x="53135" y="319560"/>
                  <a:pt x="49109" y="304800"/>
                </a:cubicBezTo>
                <a:cubicBezTo>
                  <a:pt x="0" y="124734"/>
                  <a:pt x="38976" y="245367"/>
                  <a:pt x="5566" y="145143"/>
                </a:cubicBezTo>
                <a:cubicBezTo>
                  <a:pt x="10404" y="120953"/>
                  <a:pt x="6397" y="93098"/>
                  <a:pt x="20081" y="72572"/>
                </a:cubicBezTo>
                <a:cubicBezTo>
                  <a:pt x="28568" y="59842"/>
                  <a:pt x="56367" y="36286"/>
                  <a:pt x="63624" y="29029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6" name="Seta para baixo 75"/>
          <p:cNvSpPr/>
          <p:nvPr/>
        </p:nvSpPr>
        <p:spPr>
          <a:xfrm rot="20400000" flipV="1">
            <a:off x="6795658" y="3606662"/>
            <a:ext cx="288032" cy="3600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7" name="Retângulo 76"/>
          <p:cNvSpPr/>
          <p:nvPr/>
        </p:nvSpPr>
        <p:spPr>
          <a:xfrm>
            <a:off x="4572000" y="3284984"/>
            <a:ext cx="4703429" cy="1065017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7" name="Conector reto 86"/>
          <p:cNvCxnSpPr/>
          <p:nvPr/>
        </p:nvCxnSpPr>
        <p:spPr>
          <a:xfrm>
            <a:off x="4585487" y="4221088"/>
            <a:ext cx="457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ector reto 87"/>
          <p:cNvCxnSpPr/>
          <p:nvPr/>
        </p:nvCxnSpPr>
        <p:spPr>
          <a:xfrm>
            <a:off x="4582539" y="3414486"/>
            <a:ext cx="457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upo 8"/>
          <p:cNvGrpSpPr/>
          <p:nvPr/>
        </p:nvGrpSpPr>
        <p:grpSpPr>
          <a:xfrm flipV="1">
            <a:off x="5774351" y="2564904"/>
            <a:ext cx="1964743" cy="2404276"/>
            <a:chOff x="5802926" y="2550898"/>
            <a:chExt cx="1964743" cy="2404276"/>
          </a:xfrm>
        </p:grpSpPr>
        <p:sp>
          <p:nvSpPr>
            <p:cNvPr id="78" name="Elipse 77"/>
            <p:cNvSpPr/>
            <p:nvPr/>
          </p:nvSpPr>
          <p:spPr>
            <a:xfrm rot="1200000">
              <a:off x="6944289" y="2794934"/>
              <a:ext cx="720080" cy="2160240"/>
            </a:xfrm>
            <a:prstGeom prst="ellipse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9" name="Elipse 78"/>
            <p:cNvSpPr/>
            <p:nvPr/>
          </p:nvSpPr>
          <p:spPr>
            <a:xfrm rot="1200000">
              <a:off x="6269373" y="2550898"/>
              <a:ext cx="720080" cy="2160240"/>
            </a:xfrm>
            <a:prstGeom prst="ellipse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Seta para baixo 88"/>
            <p:cNvSpPr/>
            <p:nvPr/>
          </p:nvSpPr>
          <p:spPr>
            <a:xfrm rot="1200000">
              <a:off x="5802926" y="4109224"/>
              <a:ext cx="180000" cy="468000"/>
            </a:xfrm>
            <a:prstGeom prst="downArrow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0" name="Seta para baixo 89"/>
            <p:cNvSpPr/>
            <p:nvPr/>
          </p:nvSpPr>
          <p:spPr>
            <a:xfrm rot="1200000">
              <a:off x="6494431" y="4107748"/>
              <a:ext cx="180000" cy="468000"/>
            </a:xfrm>
            <a:prstGeom prst="downArrow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1" name="Seta para baixo 90"/>
            <p:cNvSpPr/>
            <p:nvPr/>
          </p:nvSpPr>
          <p:spPr>
            <a:xfrm rot="1200000">
              <a:off x="7296044" y="4099503"/>
              <a:ext cx="180000" cy="468000"/>
            </a:xfrm>
            <a:prstGeom prst="downArrow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2" name="Seta para baixo 91"/>
            <p:cNvSpPr/>
            <p:nvPr/>
          </p:nvSpPr>
          <p:spPr>
            <a:xfrm rot="720000" flipH="1" flipV="1">
              <a:off x="6085849" y="3675741"/>
              <a:ext cx="180000" cy="468000"/>
            </a:xfrm>
            <a:prstGeom prst="downArrow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3" name="Seta para baixo 92"/>
            <p:cNvSpPr/>
            <p:nvPr/>
          </p:nvSpPr>
          <p:spPr>
            <a:xfrm rot="12000000" flipH="1" flipV="1">
              <a:off x="6665083" y="4107748"/>
              <a:ext cx="180000" cy="468000"/>
            </a:xfrm>
            <a:prstGeom prst="downArrow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4" name="Seta para baixo 93"/>
            <p:cNvSpPr/>
            <p:nvPr/>
          </p:nvSpPr>
          <p:spPr>
            <a:xfrm rot="1140000" flipH="1" flipV="1">
              <a:off x="7587669" y="3659621"/>
              <a:ext cx="180000" cy="468000"/>
            </a:xfrm>
            <a:prstGeom prst="downArrow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CaixaDeTexto 95"/>
              <p:cNvSpPr txBox="1"/>
              <p:nvPr/>
            </p:nvSpPr>
            <p:spPr>
              <a:xfrm>
                <a:off x="6876256" y="1124744"/>
                <a:ext cx="62581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∆</m:t>
                      </m:r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𝑇</m:t>
                      </m:r>
                    </m:oMath>
                  </m:oMathPara>
                </a14:m>
                <a:endParaRPr lang="pt-BR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6" name="CaixaDeTexto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6256" y="1124744"/>
                <a:ext cx="625812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upo 7"/>
          <p:cNvGrpSpPr/>
          <p:nvPr/>
        </p:nvGrpSpPr>
        <p:grpSpPr>
          <a:xfrm flipH="1">
            <a:off x="5113182" y="1052736"/>
            <a:ext cx="3352800" cy="1248546"/>
            <a:chOff x="5113182" y="1052736"/>
            <a:chExt cx="3352800" cy="1248546"/>
          </a:xfrm>
        </p:grpSpPr>
        <p:sp>
          <p:nvSpPr>
            <p:cNvPr id="95" name="Forma livre 94"/>
            <p:cNvSpPr/>
            <p:nvPr/>
          </p:nvSpPr>
          <p:spPr>
            <a:xfrm>
              <a:off x="5113182" y="1052736"/>
              <a:ext cx="3352800" cy="1076368"/>
            </a:xfrm>
            <a:custGeom>
              <a:avLst/>
              <a:gdLst>
                <a:gd name="connsiteX0" fmla="*/ 0 w 3352800"/>
                <a:gd name="connsiteY0" fmla="*/ 786083 h 1076368"/>
                <a:gd name="connsiteX1" fmla="*/ 493486 w 3352800"/>
                <a:gd name="connsiteY1" fmla="*/ 786083 h 1076368"/>
                <a:gd name="connsiteX2" fmla="*/ 580572 w 3352800"/>
                <a:gd name="connsiteY2" fmla="*/ 815111 h 1076368"/>
                <a:gd name="connsiteX3" fmla="*/ 653143 w 3352800"/>
                <a:gd name="connsiteY3" fmla="*/ 873168 h 1076368"/>
                <a:gd name="connsiteX4" fmla="*/ 725715 w 3352800"/>
                <a:gd name="connsiteY4" fmla="*/ 931225 h 1076368"/>
                <a:gd name="connsiteX5" fmla="*/ 856343 w 3352800"/>
                <a:gd name="connsiteY5" fmla="*/ 1018311 h 1076368"/>
                <a:gd name="connsiteX6" fmla="*/ 899886 w 3352800"/>
                <a:gd name="connsiteY6" fmla="*/ 1047340 h 1076368"/>
                <a:gd name="connsiteX7" fmla="*/ 943429 w 3352800"/>
                <a:gd name="connsiteY7" fmla="*/ 1076368 h 1076368"/>
                <a:gd name="connsiteX8" fmla="*/ 1146629 w 3352800"/>
                <a:gd name="connsiteY8" fmla="*/ 1061854 h 1076368"/>
                <a:gd name="connsiteX9" fmla="*/ 1190172 w 3352800"/>
                <a:gd name="connsiteY9" fmla="*/ 1032825 h 1076368"/>
                <a:gd name="connsiteX10" fmla="*/ 1233715 w 3352800"/>
                <a:gd name="connsiteY10" fmla="*/ 1018311 h 1076368"/>
                <a:gd name="connsiteX11" fmla="*/ 1320800 w 3352800"/>
                <a:gd name="connsiteY11" fmla="*/ 887683 h 1076368"/>
                <a:gd name="connsiteX12" fmla="*/ 1349829 w 3352800"/>
                <a:gd name="connsiteY12" fmla="*/ 844140 h 1076368"/>
                <a:gd name="connsiteX13" fmla="*/ 1378858 w 3352800"/>
                <a:gd name="connsiteY13" fmla="*/ 800597 h 1076368"/>
                <a:gd name="connsiteX14" fmla="*/ 1407886 w 3352800"/>
                <a:gd name="connsiteY14" fmla="*/ 713511 h 1076368"/>
                <a:gd name="connsiteX15" fmla="*/ 1494972 w 3352800"/>
                <a:gd name="connsiteY15" fmla="*/ 582883 h 1076368"/>
                <a:gd name="connsiteX16" fmla="*/ 1524000 w 3352800"/>
                <a:gd name="connsiteY16" fmla="*/ 539340 h 1076368"/>
                <a:gd name="connsiteX17" fmla="*/ 1567543 w 3352800"/>
                <a:gd name="connsiteY17" fmla="*/ 408711 h 1076368"/>
                <a:gd name="connsiteX18" fmla="*/ 1582058 w 3352800"/>
                <a:gd name="connsiteY18" fmla="*/ 365168 h 1076368"/>
                <a:gd name="connsiteX19" fmla="*/ 1611086 w 3352800"/>
                <a:gd name="connsiteY19" fmla="*/ 321625 h 1076368"/>
                <a:gd name="connsiteX20" fmla="*/ 1683658 w 3352800"/>
                <a:gd name="connsiteY20" fmla="*/ 190997 h 1076368"/>
                <a:gd name="connsiteX21" fmla="*/ 1741715 w 3352800"/>
                <a:gd name="connsiteY21" fmla="*/ 60368 h 1076368"/>
                <a:gd name="connsiteX22" fmla="*/ 1785258 w 3352800"/>
                <a:gd name="connsiteY22" fmla="*/ 16825 h 1076368"/>
                <a:gd name="connsiteX23" fmla="*/ 1828800 w 3352800"/>
                <a:gd name="connsiteY23" fmla="*/ 2311 h 1076368"/>
                <a:gd name="connsiteX24" fmla="*/ 2061029 w 3352800"/>
                <a:gd name="connsiteY24" fmla="*/ 16825 h 1076368"/>
                <a:gd name="connsiteX25" fmla="*/ 2090058 w 3352800"/>
                <a:gd name="connsiteY25" fmla="*/ 60368 h 1076368"/>
                <a:gd name="connsiteX26" fmla="*/ 2119086 w 3352800"/>
                <a:gd name="connsiteY26" fmla="*/ 147454 h 1076368"/>
                <a:gd name="connsiteX27" fmla="*/ 2162629 w 3352800"/>
                <a:gd name="connsiteY27" fmla="*/ 161968 h 1076368"/>
                <a:gd name="connsiteX28" fmla="*/ 2206172 w 3352800"/>
                <a:gd name="connsiteY28" fmla="*/ 249054 h 1076368"/>
                <a:gd name="connsiteX29" fmla="*/ 2249715 w 3352800"/>
                <a:gd name="connsiteY29" fmla="*/ 394197 h 1076368"/>
                <a:gd name="connsiteX30" fmla="*/ 2278743 w 3352800"/>
                <a:gd name="connsiteY30" fmla="*/ 481283 h 1076368"/>
                <a:gd name="connsiteX31" fmla="*/ 2293258 w 3352800"/>
                <a:gd name="connsiteY31" fmla="*/ 524825 h 1076368"/>
                <a:gd name="connsiteX32" fmla="*/ 2307772 w 3352800"/>
                <a:gd name="connsiteY32" fmla="*/ 568368 h 1076368"/>
                <a:gd name="connsiteX33" fmla="*/ 2336800 w 3352800"/>
                <a:gd name="connsiteY33" fmla="*/ 611911 h 1076368"/>
                <a:gd name="connsiteX34" fmla="*/ 2365829 w 3352800"/>
                <a:gd name="connsiteY34" fmla="*/ 698997 h 1076368"/>
                <a:gd name="connsiteX35" fmla="*/ 2409372 w 3352800"/>
                <a:gd name="connsiteY35" fmla="*/ 786083 h 1076368"/>
                <a:gd name="connsiteX36" fmla="*/ 2496458 w 3352800"/>
                <a:gd name="connsiteY36" fmla="*/ 844140 h 1076368"/>
                <a:gd name="connsiteX37" fmla="*/ 2540000 w 3352800"/>
                <a:gd name="connsiteY37" fmla="*/ 887683 h 1076368"/>
                <a:gd name="connsiteX38" fmla="*/ 2757715 w 3352800"/>
                <a:gd name="connsiteY38" fmla="*/ 873168 h 1076368"/>
                <a:gd name="connsiteX39" fmla="*/ 2844800 w 3352800"/>
                <a:gd name="connsiteY39" fmla="*/ 844140 h 1076368"/>
                <a:gd name="connsiteX40" fmla="*/ 2931886 w 3352800"/>
                <a:gd name="connsiteY40" fmla="*/ 829625 h 1076368"/>
                <a:gd name="connsiteX41" fmla="*/ 3033486 w 3352800"/>
                <a:gd name="connsiteY41" fmla="*/ 800597 h 1076368"/>
                <a:gd name="connsiteX42" fmla="*/ 3352800 w 3352800"/>
                <a:gd name="connsiteY42" fmla="*/ 815111 h 10763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3352800" h="1076368">
                  <a:moveTo>
                    <a:pt x="0" y="786083"/>
                  </a:moveTo>
                  <a:cubicBezTo>
                    <a:pt x="205308" y="756752"/>
                    <a:pt x="165597" y="756275"/>
                    <a:pt x="493486" y="786083"/>
                  </a:cubicBezTo>
                  <a:cubicBezTo>
                    <a:pt x="523959" y="788853"/>
                    <a:pt x="580572" y="815111"/>
                    <a:pt x="580572" y="815111"/>
                  </a:cubicBezTo>
                  <a:cubicBezTo>
                    <a:pt x="663760" y="939896"/>
                    <a:pt x="552992" y="793048"/>
                    <a:pt x="653143" y="873168"/>
                  </a:cubicBezTo>
                  <a:cubicBezTo>
                    <a:pt x="746931" y="948198"/>
                    <a:pt x="616269" y="894744"/>
                    <a:pt x="725715" y="931225"/>
                  </a:cubicBezTo>
                  <a:lnTo>
                    <a:pt x="856343" y="1018311"/>
                  </a:lnTo>
                  <a:lnTo>
                    <a:pt x="899886" y="1047340"/>
                  </a:lnTo>
                  <a:lnTo>
                    <a:pt x="943429" y="1076368"/>
                  </a:lnTo>
                  <a:cubicBezTo>
                    <a:pt x="1011162" y="1071530"/>
                    <a:pt x="1079756" y="1073655"/>
                    <a:pt x="1146629" y="1061854"/>
                  </a:cubicBezTo>
                  <a:cubicBezTo>
                    <a:pt x="1163808" y="1058822"/>
                    <a:pt x="1174570" y="1040626"/>
                    <a:pt x="1190172" y="1032825"/>
                  </a:cubicBezTo>
                  <a:cubicBezTo>
                    <a:pt x="1203856" y="1025983"/>
                    <a:pt x="1219201" y="1023149"/>
                    <a:pt x="1233715" y="1018311"/>
                  </a:cubicBezTo>
                  <a:lnTo>
                    <a:pt x="1320800" y="887683"/>
                  </a:lnTo>
                  <a:lnTo>
                    <a:pt x="1349829" y="844140"/>
                  </a:lnTo>
                  <a:lnTo>
                    <a:pt x="1378858" y="800597"/>
                  </a:lnTo>
                  <a:cubicBezTo>
                    <a:pt x="1388534" y="771568"/>
                    <a:pt x="1390913" y="738971"/>
                    <a:pt x="1407886" y="713511"/>
                  </a:cubicBezTo>
                  <a:lnTo>
                    <a:pt x="1494972" y="582883"/>
                  </a:lnTo>
                  <a:cubicBezTo>
                    <a:pt x="1504648" y="568369"/>
                    <a:pt x="1518484" y="555889"/>
                    <a:pt x="1524000" y="539340"/>
                  </a:cubicBezTo>
                  <a:lnTo>
                    <a:pt x="1567543" y="408711"/>
                  </a:lnTo>
                  <a:cubicBezTo>
                    <a:pt x="1572381" y="394197"/>
                    <a:pt x="1573571" y="377898"/>
                    <a:pt x="1582058" y="365168"/>
                  </a:cubicBezTo>
                  <a:cubicBezTo>
                    <a:pt x="1591734" y="350654"/>
                    <a:pt x="1604001" y="337565"/>
                    <a:pt x="1611086" y="321625"/>
                  </a:cubicBezTo>
                  <a:cubicBezTo>
                    <a:pt x="1667916" y="193757"/>
                    <a:pt x="1604183" y="270472"/>
                    <a:pt x="1683658" y="190997"/>
                  </a:cubicBezTo>
                  <a:cubicBezTo>
                    <a:pt x="1704754" y="127706"/>
                    <a:pt x="1703379" y="106371"/>
                    <a:pt x="1741715" y="60368"/>
                  </a:cubicBezTo>
                  <a:cubicBezTo>
                    <a:pt x="1754856" y="44599"/>
                    <a:pt x="1768179" y="28211"/>
                    <a:pt x="1785258" y="16825"/>
                  </a:cubicBezTo>
                  <a:cubicBezTo>
                    <a:pt x="1797988" y="8339"/>
                    <a:pt x="1814286" y="7149"/>
                    <a:pt x="1828800" y="2311"/>
                  </a:cubicBezTo>
                  <a:cubicBezTo>
                    <a:pt x="1906210" y="7149"/>
                    <a:pt x="1985315" y="0"/>
                    <a:pt x="2061029" y="16825"/>
                  </a:cubicBezTo>
                  <a:cubicBezTo>
                    <a:pt x="2078058" y="20609"/>
                    <a:pt x="2082973" y="44427"/>
                    <a:pt x="2090058" y="60368"/>
                  </a:cubicBezTo>
                  <a:cubicBezTo>
                    <a:pt x="2102485" y="88330"/>
                    <a:pt x="2090057" y="137778"/>
                    <a:pt x="2119086" y="147454"/>
                  </a:cubicBezTo>
                  <a:lnTo>
                    <a:pt x="2162629" y="161968"/>
                  </a:lnTo>
                  <a:cubicBezTo>
                    <a:pt x="2215561" y="320768"/>
                    <a:pt x="2131142" y="80235"/>
                    <a:pt x="2206172" y="249054"/>
                  </a:cubicBezTo>
                  <a:cubicBezTo>
                    <a:pt x="2237744" y="320091"/>
                    <a:pt x="2230232" y="329255"/>
                    <a:pt x="2249715" y="394197"/>
                  </a:cubicBezTo>
                  <a:cubicBezTo>
                    <a:pt x="2258508" y="423505"/>
                    <a:pt x="2269067" y="452254"/>
                    <a:pt x="2278743" y="481283"/>
                  </a:cubicBezTo>
                  <a:lnTo>
                    <a:pt x="2293258" y="524825"/>
                  </a:lnTo>
                  <a:cubicBezTo>
                    <a:pt x="2298096" y="539339"/>
                    <a:pt x="2299286" y="555638"/>
                    <a:pt x="2307772" y="568368"/>
                  </a:cubicBezTo>
                  <a:cubicBezTo>
                    <a:pt x="2317448" y="582882"/>
                    <a:pt x="2329715" y="595971"/>
                    <a:pt x="2336800" y="611911"/>
                  </a:cubicBezTo>
                  <a:cubicBezTo>
                    <a:pt x="2349227" y="639873"/>
                    <a:pt x="2356153" y="669968"/>
                    <a:pt x="2365829" y="698997"/>
                  </a:cubicBezTo>
                  <a:cubicBezTo>
                    <a:pt x="2376183" y="730058"/>
                    <a:pt x="2382889" y="762911"/>
                    <a:pt x="2409372" y="786083"/>
                  </a:cubicBezTo>
                  <a:cubicBezTo>
                    <a:pt x="2435628" y="809057"/>
                    <a:pt x="2471789" y="819470"/>
                    <a:pt x="2496458" y="844140"/>
                  </a:cubicBezTo>
                  <a:lnTo>
                    <a:pt x="2540000" y="887683"/>
                  </a:lnTo>
                  <a:cubicBezTo>
                    <a:pt x="2612572" y="882845"/>
                    <a:pt x="2685713" y="883454"/>
                    <a:pt x="2757715" y="873168"/>
                  </a:cubicBezTo>
                  <a:cubicBezTo>
                    <a:pt x="2788006" y="868841"/>
                    <a:pt x="2814618" y="849171"/>
                    <a:pt x="2844800" y="844140"/>
                  </a:cubicBezTo>
                  <a:cubicBezTo>
                    <a:pt x="2873829" y="839302"/>
                    <a:pt x="2903028" y="835397"/>
                    <a:pt x="2931886" y="829625"/>
                  </a:cubicBezTo>
                  <a:cubicBezTo>
                    <a:pt x="2977450" y="820512"/>
                    <a:pt x="2991984" y="814431"/>
                    <a:pt x="3033486" y="800597"/>
                  </a:cubicBezTo>
                  <a:cubicBezTo>
                    <a:pt x="3246143" y="819929"/>
                    <a:pt x="3139705" y="815111"/>
                    <a:pt x="3352800" y="815111"/>
                  </a:cubicBezTo>
                </a:path>
              </a:pathLst>
            </a:cu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7" name="CaixaDeTexto 96"/>
            <p:cNvSpPr txBox="1"/>
            <p:nvPr/>
          </p:nvSpPr>
          <p:spPr>
            <a:xfrm>
              <a:off x="6799791" y="1163668"/>
              <a:ext cx="46856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000" dirty="0" smtClean="0"/>
                <a:t>+</a:t>
              </a:r>
              <a:endParaRPr lang="pt-BR" sz="4000" dirty="0"/>
            </a:p>
          </p:txBody>
        </p:sp>
        <p:sp>
          <p:nvSpPr>
            <p:cNvPr id="98" name="CaixaDeTexto 97"/>
            <p:cNvSpPr txBox="1"/>
            <p:nvPr/>
          </p:nvSpPr>
          <p:spPr>
            <a:xfrm>
              <a:off x="5914713" y="1593396"/>
              <a:ext cx="46856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000" dirty="0" smtClean="0"/>
                <a:t>-</a:t>
              </a:r>
              <a:endParaRPr lang="pt-BR" sz="4000" dirty="0"/>
            </a:p>
          </p:txBody>
        </p:sp>
      </p:grpSp>
      <p:sp>
        <p:nvSpPr>
          <p:cNvPr id="10" name="CaixaDeTexto 9"/>
          <p:cNvSpPr txBox="1"/>
          <p:nvPr/>
        </p:nvSpPr>
        <p:spPr>
          <a:xfrm>
            <a:off x="1281601" y="260648"/>
            <a:ext cx="22480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 smtClean="0"/>
              <a:t>Hemisfério norte</a:t>
            </a:r>
            <a:endParaRPr lang="pt-BR" sz="2000" dirty="0"/>
          </a:p>
        </p:txBody>
      </p:sp>
      <p:sp>
        <p:nvSpPr>
          <p:cNvPr id="99" name="CaixaDeTexto 98"/>
          <p:cNvSpPr txBox="1"/>
          <p:nvPr/>
        </p:nvSpPr>
        <p:spPr>
          <a:xfrm>
            <a:off x="5607730" y="260648"/>
            <a:ext cx="22480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 smtClean="0"/>
              <a:t>Hemisfério sul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47105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0" y="3414486"/>
            <a:ext cx="4550002" cy="806602"/>
          </a:xfrm>
          <a:prstGeom prst="rect">
            <a:avLst/>
          </a:prstGeom>
          <a:solidFill>
            <a:srgbClr val="00B3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0" name="Grupo 19"/>
          <p:cNvGrpSpPr/>
          <p:nvPr/>
        </p:nvGrpSpPr>
        <p:grpSpPr>
          <a:xfrm>
            <a:off x="107504" y="2591636"/>
            <a:ext cx="864096" cy="621340"/>
            <a:chOff x="251520" y="1619508"/>
            <a:chExt cx="864096" cy="621340"/>
          </a:xfrm>
        </p:grpSpPr>
        <p:sp>
          <p:nvSpPr>
            <p:cNvPr id="23" name="Seta para a direita 22"/>
            <p:cNvSpPr/>
            <p:nvPr/>
          </p:nvSpPr>
          <p:spPr>
            <a:xfrm flipH="1">
              <a:off x="251568" y="2060848"/>
              <a:ext cx="864000" cy="18000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3" name="CaixaDeTexto 32"/>
            <p:cNvSpPr txBox="1"/>
            <p:nvPr/>
          </p:nvSpPr>
          <p:spPr>
            <a:xfrm>
              <a:off x="251520" y="1619508"/>
              <a:ext cx="864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Norte</a:t>
              </a:r>
              <a:endParaRPr lang="pt-BR" dirty="0"/>
            </a:p>
          </p:txBody>
        </p:sp>
      </p:grpSp>
      <p:cxnSp>
        <p:nvCxnSpPr>
          <p:cNvPr id="25" name="Conector de seta reta 24"/>
          <p:cNvCxnSpPr/>
          <p:nvPr/>
        </p:nvCxnSpPr>
        <p:spPr>
          <a:xfrm>
            <a:off x="323528" y="1844824"/>
            <a:ext cx="3888432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ixaDeTexto 25"/>
          <p:cNvSpPr txBox="1"/>
          <p:nvPr/>
        </p:nvSpPr>
        <p:spPr>
          <a:xfrm>
            <a:off x="3312368" y="2060848"/>
            <a:ext cx="9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Posição</a:t>
            </a:r>
            <a:endParaRPr lang="pt-BR"/>
          </a:p>
        </p:txBody>
      </p:sp>
      <p:sp>
        <p:nvSpPr>
          <p:cNvPr id="37" name="Forma livre 36"/>
          <p:cNvSpPr/>
          <p:nvPr/>
        </p:nvSpPr>
        <p:spPr>
          <a:xfrm rot="19769128">
            <a:off x="1916280" y="3483342"/>
            <a:ext cx="871122" cy="555022"/>
          </a:xfrm>
          <a:custGeom>
            <a:avLst/>
            <a:gdLst>
              <a:gd name="connsiteX0" fmla="*/ 63624 w 1257693"/>
              <a:gd name="connsiteY0" fmla="*/ 29029 h 464457"/>
              <a:gd name="connsiteX1" fmla="*/ 63624 w 1257693"/>
              <a:gd name="connsiteY1" fmla="*/ 29029 h 464457"/>
              <a:gd name="connsiteX2" fmla="*/ 281338 w 1257693"/>
              <a:gd name="connsiteY2" fmla="*/ 14515 h 464457"/>
              <a:gd name="connsiteX3" fmla="*/ 324881 w 1257693"/>
              <a:gd name="connsiteY3" fmla="*/ 0 h 464457"/>
              <a:gd name="connsiteX4" fmla="*/ 673224 w 1257693"/>
              <a:gd name="connsiteY4" fmla="*/ 14515 h 464457"/>
              <a:gd name="connsiteX5" fmla="*/ 803852 w 1257693"/>
              <a:gd name="connsiteY5" fmla="*/ 58057 h 464457"/>
              <a:gd name="connsiteX6" fmla="*/ 847395 w 1257693"/>
              <a:gd name="connsiteY6" fmla="*/ 72572 h 464457"/>
              <a:gd name="connsiteX7" fmla="*/ 948995 w 1257693"/>
              <a:gd name="connsiteY7" fmla="*/ 87086 h 464457"/>
              <a:gd name="connsiteX8" fmla="*/ 1036081 w 1257693"/>
              <a:gd name="connsiteY8" fmla="*/ 116115 h 464457"/>
              <a:gd name="connsiteX9" fmla="*/ 1137681 w 1257693"/>
              <a:gd name="connsiteY9" fmla="*/ 159657 h 464457"/>
              <a:gd name="connsiteX10" fmla="*/ 1195738 w 1257693"/>
              <a:gd name="connsiteY10" fmla="*/ 188686 h 464457"/>
              <a:gd name="connsiteX11" fmla="*/ 1239281 w 1257693"/>
              <a:gd name="connsiteY11" fmla="*/ 203200 h 464457"/>
              <a:gd name="connsiteX12" fmla="*/ 1181224 w 1257693"/>
              <a:gd name="connsiteY12" fmla="*/ 391886 h 464457"/>
              <a:gd name="connsiteX13" fmla="*/ 1137681 w 1257693"/>
              <a:gd name="connsiteY13" fmla="*/ 435429 h 464457"/>
              <a:gd name="connsiteX14" fmla="*/ 1021566 w 1257693"/>
              <a:gd name="connsiteY14" fmla="*/ 464457 h 464457"/>
              <a:gd name="connsiteX15" fmla="*/ 513566 w 1257693"/>
              <a:gd name="connsiteY15" fmla="*/ 449943 h 464457"/>
              <a:gd name="connsiteX16" fmla="*/ 295852 w 1257693"/>
              <a:gd name="connsiteY16" fmla="*/ 420915 h 464457"/>
              <a:gd name="connsiteX17" fmla="*/ 179738 w 1257693"/>
              <a:gd name="connsiteY17" fmla="*/ 406400 h 464457"/>
              <a:gd name="connsiteX18" fmla="*/ 92652 w 1257693"/>
              <a:gd name="connsiteY18" fmla="*/ 391886 h 464457"/>
              <a:gd name="connsiteX19" fmla="*/ 63624 w 1257693"/>
              <a:gd name="connsiteY19" fmla="*/ 348343 h 464457"/>
              <a:gd name="connsiteX20" fmla="*/ 49109 w 1257693"/>
              <a:gd name="connsiteY20" fmla="*/ 304800 h 464457"/>
              <a:gd name="connsiteX21" fmla="*/ 5566 w 1257693"/>
              <a:gd name="connsiteY21" fmla="*/ 145143 h 464457"/>
              <a:gd name="connsiteX22" fmla="*/ 20081 w 1257693"/>
              <a:gd name="connsiteY22" fmla="*/ 72572 h 464457"/>
              <a:gd name="connsiteX23" fmla="*/ 63624 w 1257693"/>
              <a:gd name="connsiteY23" fmla="*/ 29029 h 464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57693" h="464457">
                <a:moveTo>
                  <a:pt x="63624" y="29029"/>
                </a:moveTo>
                <a:lnTo>
                  <a:pt x="63624" y="29029"/>
                </a:lnTo>
                <a:cubicBezTo>
                  <a:pt x="136195" y="24191"/>
                  <a:pt x="209050" y="22547"/>
                  <a:pt x="281338" y="14515"/>
                </a:cubicBezTo>
                <a:cubicBezTo>
                  <a:pt x="296544" y="12825"/>
                  <a:pt x="309581" y="0"/>
                  <a:pt x="324881" y="0"/>
                </a:cubicBezTo>
                <a:cubicBezTo>
                  <a:pt x="441096" y="0"/>
                  <a:pt x="557110" y="9677"/>
                  <a:pt x="673224" y="14515"/>
                </a:cubicBezTo>
                <a:lnTo>
                  <a:pt x="803852" y="58057"/>
                </a:lnTo>
                <a:cubicBezTo>
                  <a:pt x="818366" y="62895"/>
                  <a:pt x="832249" y="70408"/>
                  <a:pt x="847395" y="72572"/>
                </a:cubicBezTo>
                <a:lnTo>
                  <a:pt x="948995" y="87086"/>
                </a:lnTo>
                <a:cubicBezTo>
                  <a:pt x="978024" y="96762"/>
                  <a:pt x="1010621" y="99142"/>
                  <a:pt x="1036081" y="116115"/>
                </a:cubicBezTo>
                <a:cubicBezTo>
                  <a:pt x="1096222" y="156208"/>
                  <a:pt x="1062701" y="140912"/>
                  <a:pt x="1137681" y="159657"/>
                </a:cubicBezTo>
                <a:cubicBezTo>
                  <a:pt x="1157033" y="169333"/>
                  <a:pt x="1175851" y="180163"/>
                  <a:pt x="1195738" y="188686"/>
                </a:cubicBezTo>
                <a:cubicBezTo>
                  <a:pt x="1209800" y="194713"/>
                  <a:pt x="1236281" y="188198"/>
                  <a:pt x="1239281" y="203200"/>
                </a:cubicBezTo>
                <a:cubicBezTo>
                  <a:pt x="1257693" y="295260"/>
                  <a:pt x="1231397" y="333351"/>
                  <a:pt x="1181224" y="391886"/>
                </a:cubicBezTo>
                <a:cubicBezTo>
                  <a:pt x="1167866" y="407471"/>
                  <a:pt x="1154760" y="424043"/>
                  <a:pt x="1137681" y="435429"/>
                </a:cubicBezTo>
                <a:cubicBezTo>
                  <a:pt x="1118554" y="448180"/>
                  <a:pt x="1032033" y="462364"/>
                  <a:pt x="1021566" y="464457"/>
                </a:cubicBezTo>
                <a:lnTo>
                  <a:pt x="513566" y="449943"/>
                </a:lnTo>
                <a:cubicBezTo>
                  <a:pt x="204024" y="436485"/>
                  <a:pt x="454287" y="447321"/>
                  <a:pt x="295852" y="420915"/>
                </a:cubicBezTo>
                <a:cubicBezTo>
                  <a:pt x="257377" y="414502"/>
                  <a:pt x="218352" y="411916"/>
                  <a:pt x="179738" y="406400"/>
                </a:cubicBezTo>
                <a:cubicBezTo>
                  <a:pt x="150605" y="402238"/>
                  <a:pt x="121681" y="396724"/>
                  <a:pt x="92652" y="391886"/>
                </a:cubicBezTo>
                <a:cubicBezTo>
                  <a:pt x="82976" y="377372"/>
                  <a:pt x="71425" y="363945"/>
                  <a:pt x="63624" y="348343"/>
                </a:cubicBezTo>
                <a:cubicBezTo>
                  <a:pt x="56782" y="334659"/>
                  <a:pt x="53135" y="319560"/>
                  <a:pt x="49109" y="304800"/>
                </a:cubicBezTo>
                <a:cubicBezTo>
                  <a:pt x="0" y="124734"/>
                  <a:pt x="38976" y="245367"/>
                  <a:pt x="5566" y="145143"/>
                </a:cubicBezTo>
                <a:cubicBezTo>
                  <a:pt x="10404" y="120953"/>
                  <a:pt x="6397" y="93098"/>
                  <a:pt x="20081" y="72572"/>
                </a:cubicBezTo>
                <a:cubicBezTo>
                  <a:pt x="28568" y="59842"/>
                  <a:pt x="56367" y="36286"/>
                  <a:pt x="63624" y="29029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Seta para baixo 30"/>
          <p:cNvSpPr/>
          <p:nvPr/>
        </p:nvSpPr>
        <p:spPr>
          <a:xfrm rot="1200000">
            <a:off x="2191121" y="3606662"/>
            <a:ext cx="288032" cy="3600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/>
          <p:cNvSpPr/>
          <p:nvPr/>
        </p:nvSpPr>
        <p:spPr>
          <a:xfrm>
            <a:off x="-69623" y="3284984"/>
            <a:ext cx="4703429" cy="1065017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Elipse 28"/>
          <p:cNvSpPr/>
          <p:nvPr/>
        </p:nvSpPr>
        <p:spPr>
          <a:xfrm rot="1200000">
            <a:off x="2339752" y="2794934"/>
            <a:ext cx="720080" cy="216024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Elipse 29"/>
          <p:cNvSpPr/>
          <p:nvPr/>
        </p:nvSpPr>
        <p:spPr>
          <a:xfrm rot="1200000">
            <a:off x="1664836" y="2550898"/>
            <a:ext cx="720080" cy="216024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/>
          <p:cNvCxnSpPr/>
          <p:nvPr/>
        </p:nvCxnSpPr>
        <p:spPr>
          <a:xfrm>
            <a:off x="-19050" y="4221088"/>
            <a:ext cx="457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/>
          <p:cNvCxnSpPr/>
          <p:nvPr/>
        </p:nvCxnSpPr>
        <p:spPr>
          <a:xfrm>
            <a:off x="-21998" y="3414486"/>
            <a:ext cx="457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Seta para baixo 45"/>
          <p:cNvSpPr/>
          <p:nvPr/>
        </p:nvSpPr>
        <p:spPr>
          <a:xfrm rot="1200000">
            <a:off x="1446599" y="3377854"/>
            <a:ext cx="180000" cy="4680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Seta para baixo 46"/>
          <p:cNvSpPr/>
          <p:nvPr/>
        </p:nvSpPr>
        <p:spPr>
          <a:xfrm rot="1200000">
            <a:off x="2157154" y="3376378"/>
            <a:ext cx="180000" cy="4680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Seta para baixo 47"/>
          <p:cNvSpPr/>
          <p:nvPr/>
        </p:nvSpPr>
        <p:spPr>
          <a:xfrm rot="1200000">
            <a:off x="2939717" y="3387379"/>
            <a:ext cx="180000" cy="4680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Seta para baixo 33"/>
          <p:cNvSpPr/>
          <p:nvPr/>
        </p:nvSpPr>
        <p:spPr>
          <a:xfrm rot="1260000" flipH="1" flipV="1">
            <a:off x="1725106" y="2944330"/>
            <a:ext cx="180000" cy="468000"/>
          </a:xfrm>
          <a:prstGeom prst="downArrow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Seta para baixo 34"/>
          <p:cNvSpPr/>
          <p:nvPr/>
        </p:nvSpPr>
        <p:spPr>
          <a:xfrm rot="12000000" flipH="1" flipV="1">
            <a:off x="2313775" y="3383187"/>
            <a:ext cx="180000" cy="468000"/>
          </a:xfrm>
          <a:prstGeom prst="downArrow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Seta para baixo 35"/>
          <p:cNvSpPr/>
          <p:nvPr/>
        </p:nvSpPr>
        <p:spPr>
          <a:xfrm rot="240000" flipH="1" flipV="1">
            <a:off x="3136691" y="2941614"/>
            <a:ext cx="180000" cy="468000"/>
          </a:xfrm>
          <a:prstGeom prst="downArrow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Forma livre 57"/>
          <p:cNvSpPr/>
          <p:nvPr/>
        </p:nvSpPr>
        <p:spPr>
          <a:xfrm>
            <a:off x="508645" y="1052736"/>
            <a:ext cx="3352800" cy="1076368"/>
          </a:xfrm>
          <a:custGeom>
            <a:avLst/>
            <a:gdLst>
              <a:gd name="connsiteX0" fmla="*/ 0 w 3352800"/>
              <a:gd name="connsiteY0" fmla="*/ 786083 h 1076368"/>
              <a:gd name="connsiteX1" fmla="*/ 493486 w 3352800"/>
              <a:gd name="connsiteY1" fmla="*/ 786083 h 1076368"/>
              <a:gd name="connsiteX2" fmla="*/ 580572 w 3352800"/>
              <a:gd name="connsiteY2" fmla="*/ 815111 h 1076368"/>
              <a:gd name="connsiteX3" fmla="*/ 653143 w 3352800"/>
              <a:gd name="connsiteY3" fmla="*/ 873168 h 1076368"/>
              <a:gd name="connsiteX4" fmla="*/ 725715 w 3352800"/>
              <a:gd name="connsiteY4" fmla="*/ 931225 h 1076368"/>
              <a:gd name="connsiteX5" fmla="*/ 856343 w 3352800"/>
              <a:gd name="connsiteY5" fmla="*/ 1018311 h 1076368"/>
              <a:gd name="connsiteX6" fmla="*/ 899886 w 3352800"/>
              <a:gd name="connsiteY6" fmla="*/ 1047340 h 1076368"/>
              <a:gd name="connsiteX7" fmla="*/ 943429 w 3352800"/>
              <a:gd name="connsiteY7" fmla="*/ 1076368 h 1076368"/>
              <a:gd name="connsiteX8" fmla="*/ 1146629 w 3352800"/>
              <a:gd name="connsiteY8" fmla="*/ 1061854 h 1076368"/>
              <a:gd name="connsiteX9" fmla="*/ 1190172 w 3352800"/>
              <a:gd name="connsiteY9" fmla="*/ 1032825 h 1076368"/>
              <a:gd name="connsiteX10" fmla="*/ 1233715 w 3352800"/>
              <a:gd name="connsiteY10" fmla="*/ 1018311 h 1076368"/>
              <a:gd name="connsiteX11" fmla="*/ 1320800 w 3352800"/>
              <a:gd name="connsiteY11" fmla="*/ 887683 h 1076368"/>
              <a:gd name="connsiteX12" fmla="*/ 1349829 w 3352800"/>
              <a:gd name="connsiteY12" fmla="*/ 844140 h 1076368"/>
              <a:gd name="connsiteX13" fmla="*/ 1378858 w 3352800"/>
              <a:gd name="connsiteY13" fmla="*/ 800597 h 1076368"/>
              <a:gd name="connsiteX14" fmla="*/ 1407886 w 3352800"/>
              <a:gd name="connsiteY14" fmla="*/ 713511 h 1076368"/>
              <a:gd name="connsiteX15" fmla="*/ 1494972 w 3352800"/>
              <a:gd name="connsiteY15" fmla="*/ 582883 h 1076368"/>
              <a:gd name="connsiteX16" fmla="*/ 1524000 w 3352800"/>
              <a:gd name="connsiteY16" fmla="*/ 539340 h 1076368"/>
              <a:gd name="connsiteX17" fmla="*/ 1567543 w 3352800"/>
              <a:gd name="connsiteY17" fmla="*/ 408711 h 1076368"/>
              <a:gd name="connsiteX18" fmla="*/ 1582058 w 3352800"/>
              <a:gd name="connsiteY18" fmla="*/ 365168 h 1076368"/>
              <a:gd name="connsiteX19" fmla="*/ 1611086 w 3352800"/>
              <a:gd name="connsiteY19" fmla="*/ 321625 h 1076368"/>
              <a:gd name="connsiteX20" fmla="*/ 1683658 w 3352800"/>
              <a:gd name="connsiteY20" fmla="*/ 190997 h 1076368"/>
              <a:gd name="connsiteX21" fmla="*/ 1741715 w 3352800"/>
              <a:gd name="connsiteY21" fmla="*/ 60368 h 1076368"/>
              <a:gd name="connsiteX22" fmla="*/ 1785258 w 3352800"/>
              <a:gd name="connsiteY22" fmla="*/ 16825 h 1076368"/>
              <a:gd name="connsiteX23" fmla="*/ 1828800 w 3352800"/>
              <a:gd name="connsiteY23" fmla="*/ 2311 h 1076368"/>
              <a:gd name="connsiteX24" fmla="*/ 2061029 w 3352800"/>
              <a:gd name="connsiteY24" fmla="*/ 16825 h 1076368"/>
              <a:gd name="connsiteX25" fmla="*/ 2090058 w 3352800"/>
              <a:gd name="connsiteY25" fmla="*/ 60368 h 1076368"/>
              <a:gd name="connsiteX26" fmla="*/ 2119086 w 3352800"/>
              <a:gd name="connsiteY26" fmla="*/ 147454 h 1076368"/>
              <a:gd name="connsiteX27" fmla="*/ 2162629 w 3352800"/>
              <a:gd name="connsiteY27" fmla="*/ 161968 h 1076368"/>
              <a:gd name="connsiteX28" fmla="*/ 2206172 w 3352800"/>
              <a:gd name="connsiteY28" fmla="*/ 249054 h 1076368"/>
              <a:gd name="connsiteX29" fmla="*/ 2249715 w 3352800"/>
              <a:gd name="connsiteY29" fmla="*/ 394197 h 1076368"/>
              <a:gd name="connsiteX30" fmla="*/ 2278743 w 3352800"/>
              <a:gd name="connsiteY30" fmla="*/ 481283 h 1076368"/>
              <a:gd name="connsiteX31" fmla="*/ 2293258 w 3352800"/>
              <a:gd name="connsiteY31" fmla="*/ 524825 h 1076368"/>
              <a:gd name="connsiteX32" fmla="*/ 2307772 w 3352800"/>
              <a:gd name="connsiteY32" fmla="*/ 568368 h 1076368"/>
              <a:gd name="connsiteX33" fmla="*/ 2336800 w 3352800"/>
              <a:gd name="connsiteY33" fmla="*/ 611911 h 1076368"/>
              <a:gd name="connsiteX34" fmla="*/ 2365829 w 3352800"/>
              <a:gd name="connsiteY34" fmla="*/ 698997 h 1076368"/>
              <a:gd name="connsiteX35" fmla="*/ 2409372 w 3352800"/>
              <a:gd name="connsiteY35" fmla="*/ 786083 h 1076368"/>
              <a:gd name="connsiteX36" fmla="*/ 2496458 w 3352800"/>
              <a:gd name="connsiteY36" fmla="*/ 844140 h 1076368"/>
              <a:gd name="connsiteX37" fmla="*/ 2540000 w 3352800"/>
              <a:gd name="connsiteY37" fmla="*/ 887683 h 1076368"/>
              <a:gd name="connsiteX38" fmla="*/ 2757715 w 3352800"/>
              <a:gd name="connsiteY38" fmla="*/ 873168 h 1076368"/>
              <a:gd name="connsiteX39" fmla="*/ 2844800 w 3352800"/>
              <a:gd name="connsiteY39" fmla="*/ 844140 h 1076368"/>
              <a:gd name="connsiteX40" fmla="*/ 2931886 w 3352800"/>
              <a:gd name="connsiteY40" fmla="*/ 829625 h 1076368"/>
              <a:gd name="connsiteX41" fmla="*/ 3033486 w 3352800"/>
              <a:gd name="connsiteY41" fmla="*/ 800597 h 1076368"/>
              <a:gd name="connsiteX42" fmla="*/ 3352800 w 3352800"/>
              <a:gd name="connsiteY42" fmla="*/ 815111 h 1076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3352800" h="1076368">
                <a:moveTo>
                  <a:pt x="0" y="786083"/>
                </a:moveTo>
                <a:cubicBezTo>
                  <a:pt x="205308" y="756752"/>
                  <a:pt x="165597" y="756275"/>
                  <a:pt x="493486" y="786083"/>
                </a:cubicBezTo>
                <a:cubicBezTo>
                  <a:pt x="523959" y="788853"/>
                  <a:pt x="580572" y="815111"/>
                  <a:pt x="580572" y="815111"/>
                </a:cubicBezTo>
                <a:cubicBezTo>
                  <a:pt x="663760" y="939896"/>
                  <a:pt x="552992" y="793048"/>
                  <a:pt x="653143" y="873168"/>
                </a:cubicBezTo>
                <a:cubicBezTo>
                  <a:pt x="746931" y="948198"/>
                  <a:pt x="616269" y="894744"/>
                  <a:pt x="725715" y="931225"/>
                </a:cubicBezTo>
                <a:lnTo>
                  <a:pt x="856343" y="1018311"/>
                </a:lnTo>
                <a:lnTo>
                  <a:pt x="899886" y="1047340"/>
                </a:lnTo>
                <a:lnTo>
                  <a:pt x="943429" y="1076368"/>
                </a:lnTo>
                <a:cubicBezTo>
                  <a:pt x="1011162" y="1071530"/>
                  <a:pt x="1079756" y="1073655"/>
                  <a:pt x="1146629" y="1061854"/>
                </a:cubicBezTo>
                <a:cubicBezTo>
                  <a:pt x="1163808" y="1058822"/>
                  <a:pt x="1174570" y="1040626"/>
                  <a:pt x="1190172" y="1032825"/>
                </a:cubicBezTo>
                <a:cubicBezTo>
                  <a:pt x="1203856" y="1025983"/>
                  <a:pt x="1219201" y="1023149"/>
                  <a:pt x="1233715" y="1018311"/>
                </a:cubicBezTo>
                <a:lnTo>
                  <a:pt x="1320800" y="887683"/>
                </a:lnTo>
                <a:lnTo>
                  <a:pt x="1349829" y="844140"/>
                </a:lnTo>
                <a:lnTo>
                  <a:pt x="1378858" y="800597"/>
                </a:lnTo>
                <a:cubicBezTo>
                  <a:pt x="1388534" y="771568"/>
                  <a:pt x="1390913" y="738971"/>
                  <a:pt x="1407886" y="713511"/>
                </a:cubicBezTo>
                <a:lnTo>
                  <a:pt x="1494972" y="582883"/>
                </a:lnTo>
                <a:cubicBezTo>
                  <a:pt x="1504648" y="568369"/>
                  <a:pt x="1518484" y="555889"/>
                  <a:pt x="1524000" y="539340"/>
                </a:cubicBezTo>
                <a:lnTo>
                  <a:pt x="1567543" y="408711"/>
                </a:lnTo>
                <a:cubicBezTo>
                  <a:pt x="1572381" y="394197"/>
                  <a:pt x="1573571" y="377898"/>
                  <a:pt x="1582058" y="365168"/>
                </a:cubicBezTo>
                <a:cubicBezTo>
                  <a:pt x="1591734" y="350654"/>
                  <a:pt x="1604001" y="337565"/>
                  <a:pt x="1611086" y="321625"/>
                </a:cubicBezTo>
                <a:cubicBezTo>
                  <a:pt x="1667916" y="193757"/>
                  <a:pt x="1604183" y="270472"/>
                  <a:pt x="1683658" y="190997"/>
                </a:cubicBezTo>
                <a:cubicBezTo>
                  <a:pt x="1704754" y="127706"/>
                  <a:pt x="1703379" y="106371"/>
                  <a:pt x="1741715" y="60368"/>
                </a:cubicBezTo>
                <a:cubicBezTo>
                  <a:pt x="1754856" y="44599"/>
                  <a:pt x="1768179" y="28211"/>
                  <a:pt x="1785258" y="16825"/>
                </a:cubicBezTo>
                <a:cubicBezTo>
                  <a:pt x="1797988" y="8339"/>
                  <a:pt x="1814286" y="7149"/>
                  <a:pt x="1828800" y="2311"/>
                </a:cubicBezTo>
                <a:cubicBezTo>
                  <a:pt x="1906210" y="7149"/>
                  <a:pt x="1985315" y="0"/>
                  <a:pt x="2061029" y="16825"/>
                </a:cubicBezTo>
                <a:cubicBezTo>
                  <a:pt x="2078058" y="20609"/>
                  <a:pt x="2082973" y="44427"/>
                  <a:pt x="2090058" y="60368"/>
                </a:cubicBezTo>
                <a:cubicBezTo>
                  <a:pt x="2102485" y="88330"/>
                  <a:pt x="2090057" y="137778"/>
                  <a:pt x="2119086" y="147454"/>
                </a:cubicBezTo>
                <a:lnTo>
                  <a:pt x="2162629" y="161968"/>
                </a:lnTo>
                <a:cubicBezTo>
                  <a:pt x="2215561" y="320768"/>
                  <a:pt x="2131142" y="80235"/>
                  <a:pt x="2206172" y="249054"/>
                </a:cubicBezTo>
                <a:cubicBezTo>
                  <a:pt x="2237744" y="320091"/>
                  <a:pt x="2230232" y="329255"/>
                  <a:pt x="2249715" y="394197"/>
                </a:cubicBezTo>
                <a:cubicBezTo>
                  <a:pt x="2258508" y="423505"/>
                  <a:pt x="2269067" y="452254"/>
                  <a:pt x="2278743" y="481283"/>
                </a:cubicBezTo>
                <a:lnTo>
                  <a:pt x="2293258" y="524825"/>
                </a:lnTo>
                <a:cubicBezTo>
                  <a:pt x="2298096" y="539339"/>
                  <a:pt x="2299286" y="555638"/>
                  <a:pt x="2307772" y="568368"/>
                </a:cubicBezTo>
                <a:cubicBezTo>
                  <a:pt x="2317448" y="582882"/>
                  <a:pt x="2329715" y="595971"/>
                  <a:pt x="2336800" y="611911"/>
                </a:cubicBezTo>
                <a:cubicBezTo>
                  <a:pt x="2349227" y="639873"/>
                  <a:pt x="2356153" y="669968"/>
                  <a:pt x="2365829" y="698997"/>
                </a:cubicBezTo>
                <a:cubicBezTo>
                  <a:pt x="2376183" y="730058"/>
                  <a:pt x="2382889" y="762911"/>
                  <a:pt x="2409372" y="786083"/>
                </a:cubicBezTo>
                <a:cubicBezTo>
                  <a:pt x="2435628" y="809057"/>
                  <a:pt x="2471789" y="819470"/>
                  <a:pt x="2496458" y="844140"/>
                </a:cubicBezTo>
                <a:lnTo>
                  <a:pt x="2540000" y="887683"/>
                </a:lnTo>
                <a:cubicBezTo>
                  <a:pt x="2612572" y="882845"/>
                  <a:pt x="2685713" y="883454"/>
                  <a:pt x="2757715" y="873168"/>
                </a:cubicBezTo>
                <a:cubicBezTo>
                  <a:pt x="2788006" y="868841"/>
                  <a:pt x="2814618" y="849171"/>
                  <a:pt x="2844800" y="844140"/>
                </a:cubicBezTo>
                <a:cubicBezTo>
                  <a:pt x="2873829" y="839302"/>
                  <a:pt x="2903028" y="835397"/>
                  <a:pt x="2931886" y="829625"/>
                </a:cubicBezTo>
                <a:cubicBezTo>
                  <a:pt x="2977450" y="820512"/>
                  <a:pt x="2991984" y="814431"/>
                  <a:pt x="3033486" y="800597"/>
                </a:cubicBezTo>
                <a:cubicBezTo>
                  <a:pt x="3246143" y="819929"/>
                  <a:pt x="3139705" y="815111"/>
                  <a:pt x="3352800" y="815111"/>
                </a:cubicBezTo>
              </a:path>
            </a:pathLst>
          </a:cu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CaixaDeTexto 62"/>
              <p:cNvSpPr txBox="1"/>
              <p:nvPr/>
            </p:nvSpPr>
            <p:spPr>
              <a:xfrm>
                <a:off x="1516966" y="1124744"/>
                <a:ext cx="62581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∆</m:t>
                      </m:r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𝑇</m:t>
                      </m:r>
                    </m:oMath>
                  </m:oMathPara>
                </a14:m>
                <a:endParaRPr lang="pt-BR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CaixaDeTexto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6966" y="1124744"/>
                <a:ext cx="625812" cy="46166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CaixaDeTexto 63"/>
          <p:cNvSpPr txBox="1"/>
          <p:nvPr/>
        </p:nvSpPr>
        <p:spPr>
          <a:xfrm>
            <a:off x="2195254" y="1163668"/>
            <a:ext cx="468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 smtClean="0"/>
              <a:t>+</a:t>
            </a:r>
            <a:endParaRPr lang="pt-BR" sz="4000" dirty="0"/>
          </a:p>
        </p:txBody>
      </p:sp>
      <p:sp>
        <p:nvSpPr>
          <p:cNvPr id="65" name="CaixaDeTexto 64"/>
          <p:cNvSpPr txBox="1"/>
          <p:nvPr/>
        </p:nvSpPr>
        <p:spPr>
          <a:xfrm>
            <a:off x="1310176" y="1593396"/>
            <a:ext cx="468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 smtClean="0"/>
              <a:t>-</a:t>
            </a:r>
            <a:endParaRPr lang="pt-BR" sz="4000" dirty="0"/>
          </a:p>
        </p:txBody>
      </p:sp>
      <p:sp>
        <p:nvSpPr>
          <p:cNvPr id="69" name="Retângulo 68"/>
          <p:cNvSpPr/>
          <p:nvPr/>
        </p:nvSpPr>
        <p:spPr>
          <a:xfrm>
            <a:off x="4604537" y="3414486"/>
            <a:ext cx="4550002" cy="806602"/>
          </a:xfrm>
          <a:prstGeom prst="rect">
            <a:avLst/>
          </a:prstGeom>
          <a:solidFill>
            <a:srgbClr val="00B3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70" name="Grupo 69"/>
          <p:cNvGrpSpPr/>
          <p:nvPr/>
        </p:nvGrpSpPr>
        <p:grpSpPr>
          <a:xfrm>
            <a:off x="4712041" y="2591636"/>
            <a:ext cx="864096" cy="621340"/>
            <a:chOff x="251520" y="1619508"/>
            <a:chExt cx="864096" cy="621340"/>
          </a:xfrm>
        </p:grpSpPr>
        <p:sp>
          <p:nvSpPr>
            <p:cNvPr id="71" name="Seta para a direita 70"/>
            <p:cNvSpPr/>
            <p:nvPr/>
          </p:nvSpPr>
          <p:spPr>
            <a:xfrm flipH="1">
              <a:off x="251568" y="2060848"/>
              <a:ext cx="864000" cy="18000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2" name="CaixaDeTexto 71"/>
            <p:cNvSpPr txBox="1"/>
            <p:nvPr/>
          </p:nvSpPr>
          <p:spPr>
            <a:xfrm>
              <a:off x="251520" y="1619508"/>
              <a:ext cx="864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Norte</a:t>
              </a:r>
              <a:endParaRPr lang="pt-BR" dirty="0"/>
            </a:p>
          </p:txBody>
        </p:sp>
      </p:grpSp>
      <p:cxnSp>
        <p:nvCxnSpPr>
          <p:cNvPr id="73" name="Conector de seta reta 72"/>
          <p:cNvCxnSpPr/>
          <p:nvPr/>
        </p:nvCxnSpPr>
        <p:spPr>
          <a:xfrm>
            <a:off x="4928065" y="1844824"/>
            <a:ext cx="3888432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CaixaDeTexto 73"/>
          <p:cNvSpPr txBox="1"/>
          <p:nvPr/>
        </p:nvSpPr>
        <p:spPr>
          <a:xfrm>
            <a:off x="7916905" y="2060848"/>
            <a:ext cx="9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Posição</a:t>
            </a:r>
            <a:endParaRPr lang="pt-BR"/>
          </a:p>
        </p:txBody>
      </p:sp>
      <p:sp>
        <p:nvSpPr>
          <p:cNvPr id="75" name="Forma livre 74"/>
          <p:cNvSpPr/>
          <p:nvPr/>
        </p:nvSpPr>
        <p:spPr>
          <a:xfrm rot="19769128">
            <a:off x="6520817" y="3483342"/>
            <a:ext cx="871122" cy="555022"/>
          </a:xfrm>
          <a:custGeom>
            <a:avLst/>
            <a:gdLst>
              <a:gd name="connsiteX0" fmla="*/ 63624 w 1257693"/>
              <a:gd name="connsiteY0" fmla="*/ 29029 h 464457"/>
              <a:gd name="connsiteX1" fmla="*/ 63624 w 1257693"/>
              <a:gd name="connsiteY1" fmla="*/ 29029 h 464457"/>
              <a:gd name="connsiteX2" fmla="*/ 281338 w 1257693"/>
              <a:gd name="connsiteY2" fmla="*/ 14515 h 464457"/>
              <a:gd name="connsiteX3" fmla="*/ 324881 w 1257693"/>
              <a:gd name="connsiteY3" fmla="*/ 0 h 464457"/>
              <a:gd name="connsiteX4" fmla="*/ 673224 w 1257693"/>
              <a:gd name="connsiteY4" fmla="*/ 14515 h 464457"/>
              <a:gd name="connsiteX5" fmla="*/ 803852 w 1257693"/>
              <a:gd name="connsiteY5" fmla="*/ 58057 h 464457"/>
              <a:gd name="connsiteX6" fmla="*/ 847395 w 1257693"/>
              <a:gd name="connsiteY6" fmla="*/ 72572 h 464457"/>
              <a:gd name="connsiteX7" fmla="*/ 948995 w 1257693"/>
              <a:gd name="connsiteY7" fmla="*/ 87086 h 464457"/>
              <a:gd name="connsiteX8" fmla="*/ 1036081 w 1257693"/>
              <a:gd name="connsiteY8" fmla="*/ 116115 h 464457"/>
              <a:gd name="connsiteX9" fmla="*/ 1137681 w 1257693"/>
              <a:gd name="connsiteY9" fmla="*/ 159657 h 464457"/>
              <a:gd name="connsiteX10" fmla="*/ 1195738 w 1257693"/>
              <a:gd name="connsiteY10" fmla="*/ 188686 h 464457"/>
              <a:gd name="connsiteX11" fmla="*/ 1239281 w 1257693"/>
              <a:gd name="connsiteY11" fmla="*/ 203200 h 464457"/>
              <a:gd name="connsiteX12" fmla="*/ 1181224 w 1257693"/>
              <a:gd name="connsiteY12" fmla="*/ 391886 h 464457"/>
              <a:gd name="connsiteX13" fmla="*/ 1137681 w 1257693"/>
              <a:gd name="connsiteY13" fmla="*/ 435429 h 464457"/>
              <a:gd name="connsiteX14" fmla="*/ 1021566 w 1257693"/>
              <a:gd name="connsiteY14" fmla="*/ 464457 h 464457"/>
              <a:gd name="connsiteX15" fmla="*/ 513566 w 1257693"/>
              <a:gd name="connsiteY15" fmla="*/ 449943 h 464457"/>
              <a:gd name="connsiteX16" fmla="*/ 295852 w 1257693"/>
              <a:gd name="connsiteY16" fmla="*/ 420915 h 464457"/>
              <a:gd name="connsiteX17" fmla="*/ 179738 w 1257693"/>
              <a:gd name="connsiteY17" fmla="*/ 406400 h 464457"/>
              <a:gd name="connsiteX18" fmla="*/ 92652 w 1257693"/>
              <a:gd name="connsiteY18" fmla="*/ 391886 h 464457"/>
              <a:gd name="connsiteX19" fmla="*/ 63624 w 1257693"/>
              <a:gd name="connsiteY19" fmla="*/ 348343 h 464457"/>
              <a:gd name="connsiteX20" fmla="*/ 49109 w 1257693"/>
              <a:gd name="connsiteY20" fmla="*/ 304800 h 464457"/>
              <a:gd name="connsiteX21" fmla="*/ 5566 w 1257693"/>
              <a:gd name="connsiteY21" fmla="*/ 145143 h 464457"/>
              <a:gd name="connsiteX22" fmla="*/ 20081 w 1257693"/>
              <a:gd name="connsiteY22" fmla="*/ 72572 h 464457"/>
              <a:gd name="connsiteX23" fmla="*/ 63624 w 1257693"/>
              <a:gd name="connsiteY23" fmla="*/ 29029 h 464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57693" h="464457">
                <a:moveTo>
                  <a:pt x="63624" y="29029"/>
                </a:moveTo>
                <a:lnTo>
                  <a:pt x="63624" y="29029"/>
                </a:lnTo>
                <a:cubicBezTo>
                  <a:pt x="136195" y="24191"/>
                  <a:pt x="209050" y="22547"/>
                  <a:pt x="281338" y="14515"/>
                </a:cubicBezTo>
                <a:cubicBezTo>
                  <a:pt x="296544" y="12825"/>
                  <a:pt x="309581" y="0"/>
                  <a:pt x="324881" y="0"/>
                </a:cubicBezTo>
                <a:cubicBezTo>
                  <a:pt x="441096" y="0"/>
                  <a:pt x="557110" y="9677"/>
                  <a:pt x="673224" y="14515"/>
                </a:cubicBezTo>
                <a:lnTo>
                  <a:pt x="803852" y="58057"/>
                </a:lnTo>
                <a:cubicBezTo>
                  <a:pt x="818366" y="62895"/>
                  <a:pt x="832249" y="70408"/>
                  <a:pt x="847395" y="72572"/>
                </a:cubicBezTo>
                <a:lnTo>
                  <a:pt x="948995" y="87086"/>
                </a:lnTo>
                <a:cubicBezTo>
                  <a:pt x="978024" y="96762"/>
                  <a:pt x="1010621" y="99142"/>
                  <a:pt x="1036081" y="116115"/>
                </a:cubicBezTo>
                <a:cubicBezTo>
                  <a:pt x="1096222" y="156208"/>
                  <a:pt x="1062701" y="140912"/>
                  <a:pt x="1137681" y="159657"/>
                </a:cubicBezTo>
                <a:cubicBezTo>
                  <a:pt x="1157033" y="169333"/>
                  <a:pt x="1175851" y="180163"/>
                  <a:pt x="1195738" y="188686"/>
                </a:cubicBezTo>
                <a:cubicBezTo>
                  <a:pt x="1209800" y="194713"/>
                  <a:pt x="1236281" y="188198"/>
                  <a:pt x="1239281" y="203200"/>
                </a:cubicBezTo>
                <a:cubicBezTo>
                  <a:pt x="1257693" y="295260"/>
                  <a:pt x="1231397" y="333351"/>
                  <a:pt x="1181224" y="391886"/>
                </a:cubicBezTo>
                <a:cubicBezTo>
                  <a:pt x="1167866" y="407471"/>
                  <a:pt x="1154760" y="424043"/>
                  <a:pt x="1137681" y="435429"/>
                </a:cubicBezTo>
                <a:cubicBezTo>
                  <a:pt x="1118554" y="448180"/>
                  <a:pt x="1032033" y="462364"/>
                  <a:pt x="1021566" y="464457"/>
                </a:cubicBezTo>
                <a:lnTo>
                  <a:pt x="513566" y="449943"/>
                </a:lnTo>
                <a:cubicBezTo>
                  <a:pt x="204024" y="436485"/>
                  <a:pt x="454287" y="447321"/>
                  <a:pt x="295852" y="420915"/>
                </a:cubicBezTo>
                <a:cubicBezTo>
                  <a:pt x="257377" y="414502"/>
                  <a:pt x="218352" y="411916"/>
                  <a:pt x="179738" y="406400"/>
                </a:cubicBezTo>
                <a:cubicBezTo>
                  <a:pt x="150605" y="402238"/>
                  <a:pt x="121681" y="396724"/>
                  <a:pt x="92652" y="391886"/>
                </a:cubicBezTo>
                <a:cubicBezTo>
                  <a:pt x="82976" y="377372"/>
                  <a:pt x="71425" y="363945"/>
                  <a:pt x="63624" y="348343"/>
                </a:cubicBezTo>
                <a:cubicBezTo>
                  <a:pt x="56782" y="334659"/>
                  <a:pt x="53135" y="319560"/>
                  <a:pt x="49109" y="304800"/>
                </a:cubicBezTo>
                <a:cubicBezTo>
                  <a:pt x="0" y="124734"/>
                  <a:pt x="38976" y="245367"/>
                  <a:pt x="5566" y="145143"/>
                </a:cubicBezTo>
                <a:cubicBezTo>
                  <a:pt x="10404" y="120953"/>
                  <a:pt x="6397" y="93098"/>
                  <a:pt x="20081" y="72572"/>
                </a:cubicBezTo>
                <a:cubicBezTo>
                  <a:pt x="28568" y="59842"/>
                  <a:pt x="56367" y="36286"/>
                  <a:pt x="63624" y="29029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6" name="Seta para baixo 75"/>
          <p:cNvSpPr/>
          <p:nvPr/>
        </p:nvSpPr>
        <p:spPr>
          <a:xfrm rot="20400000" flipV="1">
            <a:off x="6795658" y="3606662"/>
            <a:ext cx="288032" cy="3600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7" name="Retângulo 76"/>
          <p:cNvSpPr/>
          <p:nvPr/>
        </p:nvSpPr>
        <p:spPr>
          <a:xfrm>
            <a:off x="4572000" y="3284984"/>
            <a:ext cx="4703429" cy="1065017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7" name="Conector reto 86"/>
          <p:cNvCxnSpPr/>
          <p:nvPr/>
        </p:nvCxnSpPr>
        <p:spPr>
          <a:xfrm>
            <a:off x="4585487" y="4221088"/>
            <a:ext cx="457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ector reto 87"/>
          <p:cNvCxnSpPr/>
          <p:nvPr/>
        </p:nvCxnSpPr>
        <p:spPr>
          <a:xfrm>
            <a:off x="4582539" y="3414486"/>
            <a:ext cx="457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upo 8"/>
          <p:cNvGrpSpPr/>
          <p:nvPr/>
        </p:nvGrpSpPr>
        <p:grpSpPr>
          <a:xfrm flipV="1">
            <a:off x="5774351" y="2564904"/>
            <a:ext cx="1964743" cy="2404276"/>
            <a:chOff x="5802926" y="2550898"/>
            <a:chExt cx="1964743" cy="2404276"/>
          </a:xfrm>
        </p:grpSpPr>
        <p:sp>
          <p:nvSpPr>
            <p:cNvPr id="78" name="Elipse 77"/>
            <p:cNvSpPr/>
            <p:nvPr/>
          </p:nvSpPr>
          <p:spPr>
            <a:xfrm rot="1200000">
              <a:off x="6944289" y="2794934"/>
              <a:ext cx="720080" cy="2160240"/>
            </a:xfrm>
            <a:prstGeom prst="ellipse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9" name="Elipse 78"/>
            <p:cNvSpPr/>
            <p:nvPr/>
          </p:nvSpPr>
          <p:spPr>
            <a:xfrm rot="1200000">
              <a:off x="6269373" y="2550898"/>
              <a:ext cx="720080" cy="2160240"/>
            </a:xfrm>
            <a:prstGeom prst="ellipse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Seta para baixo 88"/>
            <p:cNvSpPr/>
            <p:nvPr/>
          </p:nvSpPr>
          <p:spPr>
            <a:xfrm rot="1200000">
              <a:off x="5802926" y="4109224"/>
              <a:ext cx="180000" cy="468000"/>
            </a:xfrm>
            <a:prstGeom prst="downArrow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0" name="Seta para baixo 89"/>
            <p:cNvSpPr/>
            <p:nvPr/>
          </p:nvSpPr>
          <p:spPr>
            <a:xfrm rot="1200000">
              <a:off x="6494431" y="4107748"/>
              <a:ext cx="180000" cy="468000"/>
            </a:xfrm>
            <a:prstGeom prst="downArrow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1" name="Seta para baixo 90"/>
            <p:cNvSpPr/>
            <p:nvPr/>
          </p:nvSpPr>
          <p:spPr>
            <a:xfrm rot="1200000">
              <a:off x="7296044" y="4099503"/>
              <a:ext cx="180000" cy="468000"/>
            </a:xfrm>
            <a:prstGeom prst="downArrow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2" name="Seta para baixo 91"/>
            <p:cNvSpPr/>
            <p:nvPr/>
          </p:nvSpPr>
          <p:spPr>
            <a:xfrm rot="720000" flipH="1" flipV="1">
              <a:off x="6085849" y="3675741"/>
              <a:ext cx="180000" cy="468000"/>
            </a:xfrm>
            <a:prstGeom prst="downArrow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3" name="Seta para baixo 92"/>
            <p:cNvSpPr/>
            <p:nvPr/>
          </p:nvSpPr>
          <p:spPr>
            <a:xfrm rot="12000000" flipH="1" flipV="1">
              <a:off x="6665083" y="4107748"/>
              <a:ext cx="180000" cy="468000"/>
            </a:xfrm>
            <a:prstGeom prst="downArrow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4" name="Seta para baixo 93"/>
            <p:cNvSpPr/>
            <p:nvPr/>
          </p:nvSpPr>
          <p:spPr>
            <a:xfrm rot="1140000" flipH="1" flipV="1">
              <a:off x="7587669" y="3659621"/>
              <a:ext cx="180000" cy="468000"/>
            </a:xfrm>
            <a:prstGeom prst="downArrow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CaixaDeTexto 95"/>
              <p:cNvSpPr txBox="1"/>
              <p:nvPr/>
            </p:nvSpPr>
            <p:spPr>
              <a:xfrm>
                <a:off x="6876256" y="1124744"/>
                <a:ext cx="62581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∆</m:t>
                      </m:r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𝑇</m:t>
                      </m:r>
                    </m:oMath>
                  </m:oMathPara>
                </a14:m>
                <a:endParaRPr lang="pt-BR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6" name="CaixaDeTexto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6256" y="1124744"/>
                <a:ext cx="625812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upo 7"/>
          <p:cNvGrpSpPr/>
          <p:nvPr/>
        </p:nvGrpSpPr>
        <p:grpSpPr>
          <a:xfrm flipH="1">
            <a:off x="5113182" y="1052736"/>
            <a:ext cx="3352800" cy="1248546"/>
            <a:chOff x="5113182" y="1052736"/>
            <a:chExt cx="3352800" cy="1248546"/>
          </a:xfrm>
        </p:grpSpPr>
        <p:sp>
          <p:nvSpPr>
            <p:cNvPr id="95" name="Forma livre 94"/>
            <p:cNvSpPr/>
            <p:nvPr/>
          </p:nvSpPr>
          <p:spPr>
            <a:xfrm>
              <a:off x="5113182" y="1052736"/>
              <a:ext cx="3352800" cy="1076368"/>
            </a:xfrm>
            <a:custGeom>
              <a:avLst/>
              <a:gdLst>
                <a:gd name="connsiteX0" fmla="*/ 0 w 3352800"/>
                <a:gd name="connsiteY0" fmla="*/ 786083 h 1076368"/>
                <a:gd name="connsiteX1" fmla="*/ 493486 w 3352800"/>
                <a:gd name="connsiteY1" fmla="*/ 786083 h 1076368"/>
                <a:gd name="connsiteX2" fmla="*/ 580572 w 3352800"/>
                <a:gd name="connsiteY2" fmla="*/ 815111 h 1076368"/>
                <a:gd name="connsiteX3" fmla="*/ 653143 w 3352800"/>
                <a:gd name="connsiteY3" fmla="*/ 873168 h 1076368"/>
                <a:gd name="connsiteX4" fmla="*/ 725715 w 3352800"/>
                <a:gd name="connsiteY4" fmla="*/ 931225 h 1076368"/>
                <a:gd name="connsiteX5" fmla="*/ 856343 w 3352800"/>
                <a:gd name="connsiteY5" fmla="*/ 1018311 h 1076368"/>
                <a:gd name="connsiteX6" fmla="*/ 899886 w 3352800"/>
                <a:gd name="connsiteY6" fmla="*/ 1047340 h 1076368"/>
                <a:gd name="connsiteX7" fmla="*/ 943429 w 3352800"/>
                <a:gd name="connsiteY7" fmla="*/ 1076368 h 1076368"/>
                <a:gd name="connsiteX8" fmla="*/ 1146629 w 3352800"/>
                <a:gd name="connsiteY8" fmla="*/ 1061854 h 1076368"/>
                <a:gd name="connsiteX9" fmla="*/ 1190172 w 3352800"/>
                <a:gd name="connsiteY9" fmla="*/ 1032825 h 1076368"/>
                <a:gd name="connsiteX10" fmla="*/ 1233715 w 3352800"/>
                <a:gd name="connsiteY10" fmla="*/ 1018311 h 1076368"/>
                <a:gd name="connsiteX11" fmla="*/ 1320800 w 3352800"/>
                <a:gd name="connsiteY11" fmla="*/ 887683 h 1076368"/>
                <a:gd name="connsiteX12" fmla="*/ 1349829 w 3352800"/>
                <a:gd name="connsiteY12" fmla="*/ 844140 h 1076368"/>
                <a:gd name="connsiteX13" fmla="*/ 1378858 w 3352800"/>
                <a:gd name="connsiteY13" fmla="*/ 800597 h 1076368"/>
                <a:gd name="connsiteX14" fmla="*/ 1407886 w 3352800"/>
                <a:gd name="connsiteY14" fmla="*/ 713511 h 1076368"/>
                <a:gd name="connsiteX15" fmla="*/ 1494972 w 3352800"/>
                <a:gd name="connsiteY15" fmla="*/ 582883 h 1076368"/>
                <a:gd name="connsiteX16" fmla="*/ 1524000 w 3352800"/>
                <a:gd name="connsiteY16" fmla="*/ 539340 h 1076368"/>
                <a:gd name="connsiteX17" fmla="*/ 1567543 w 3352800"/>
                <a:gd name="connsiteY17" fmla="*/ 408711 h 1076368"/>
                <a:gd name="connsiteX18" fmla="*/ 1582058 w 3352800"/>
                <a:gd name="connsiteY18" fmla="*/ 365168 h 1076368"/>
                <a:gd name="connsiteX19" fmla="*/ 1611086 w 3352800"/>
                <a:gd name="connsiteY19" fmla="*/ 321625 h 1076368"/>
                <a:gd name="connsiteX20" fmla="*/ 1683658 w 3352800"/>
                <a:gd name="connsiteY20" fmla="*/ 190997 h 1076368"/>
                <a:gd name="connsiteX21" fmla="*/ 1741715 w 3352800"/>
                <a:gd name="connsiteY21" fmla="*/ 60368 h 1076368"/>
                <a:gd name="connsiteX22" fmla="*/ 1785258 w 3352800"/>
                <a:gd name="connsiteY22" fmla="*/ 16825 h 1076368"/>
                <a:gd name="connsiteX23" fmla="*/ 1828800 w 3352800"/>
                <a:gd name="connsiteY23" fmla="*/ 2311 h 1076368"/>
                <a:gd name="connsiteX24" fmla="*/ 2061029 w 3352800"/>
                <a:gd name="connsiteY24" fmla="*/ 16825 h 1076368"/>
                <a:gd name="connsiteX25" fmla="*/ 2090058 w 3352800"/>
                <a:gd name="connsiteY25" fmla="*/ 60368 h 1076368"/>
                <a:gd name="connsiteX26" fmla="*/ 2119086 w 3352800"/>
                <a:gd name="connsiteY26" fmla="*/ 147454 h 1076368"/>
                <a:gd name="connsiteX27" fmla="*/ 2162629 w 3352800"/>
                <a:gd name="connsiteY27" fmla="*/ 161968 h 1076368"/>
                <a:gd name="connsiteX28" fmla="*/ 2206172 w 3352800"/>
                <a:gd name="connsiteY28" fmla="*/ 249054 h 1076368"/>
                <a:gd name="connsiteX29" fmla="*/ 2249715 w 3352800"/>
                <a:gd name="connsiteY29" fmla="*/ 394197 h 1076368"/>
                <a:gd name="connsiteX30" fmla="*/ 2278743 w 3352800"/>
                <a:gd name="connsiteY30" fmla="*/ 481283 h 1076368"/>
                <a:gd name="connsiteX31" fmla="*/ 2293258 w 3352800"/>
                <a:gd name="connsiteY31" fmla="*/ 524825 h 1076368"/>
                <a:gd name="connsiteX32" fmla="*/ 2307772 w 3352800"/>
                <a:gd name="connsiteY32" fmla="*/ 568368 h 1076368"/>
                <a:gd name="connsiteX33" fmla="*/ 2336800 w 3352800"/>
                <a:gd name="connsiteY33" fmla="*/ 611911 h 1076368"/>
                <a:gd name="connsiteX34" fmla="*/ 2365829 w 3352800"/>
                <a:gd name="connsiteY34" fmla="*/ 698997 h 1076368"/>
                <a:gd name="connsiteX35" fmla="*/ 2409372 w 3352800"/>
                <a:gd name="connsiteY35" fmla="*/ 786083 h 1076368"/>
                <a:gd name="connsiteX36" fmla="*/ 2496458 w 3352800"/>
                <a:gd name="connsiteY36" fmla="*/ 844140 h 1076368"/>
                <a:gd name="connsiteX37" fmla="*/ 2540000 w 3352800"/>
                <a:gd name="connsiteY37" fmla="*/ 887683 h 1076368"/>
                <a:gd name="connsiteX38" fmla="*/ 2757715 w 3352800"/>
                <a:gd name="connsiteY38" fmla="*/ 873168 h 1076368"/>
                <a:gd name="connsiteX39" fmla="*/ 2844800 w 3352800"/>
                <a:gd name="connsiteY39" fmla="*/ 844140 h 1076368"/>
                <a:gd name="connsiteX40" fmla="*/ 2931886 w 3352800"/>
                <a:gd name="connsiteY40" fmla="*/ 829625 h 1076368"/>
                <a:gd name="connsiteX41" fmla="*/ 3033486 w 3352800"/>
                <a:gd name="connsiteY41" fmla="*/ 800597 h 1076368"/>
                <a:gd name="connsiteX42" fmla="*/ 3352800 w 3352800"/>
                <a:gd name="connsiteY42" fmla="*/ 815111 h 10763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3352800" h="1076368">
                  <a:moveTo>
                    <a:pt x="0" y="786083"/>
                  </a:moveTo>
                  <a:cubicBezTo>
                    <a:pt x="205308" y="756752"/>
                    <a:pt x="165597" y="756275"/>
                    <a:pt x="493486" y="786083"/>
                  </a:cubicBezTo>
                  <a:cubicBezTo>
                    <a:pt x="523959" y="788853"/>
                    <a:pt x="580572" y="815111"/>
                    <a:pt x="580572" y="815111"/>
                  </a:cubicBezTo>
                  <a:cubicBezTo>
                    <a:pt x="663760" y="939896"/>
                    <a:pt x="552992" y="793048"/>
                    <a:pt x="653143" y="873168"/>
                  </a:cubicBezTo>
                  <a:cubicBezTo>
                    <a:pt x="746931" y="948198"/>
                    <a:pt x="616269" y="894744"/>
                    <a:pt x="725715" y="931225"/>
                  </a:cubicBezTo>
                  <a:lnTo>
                    <a:pt x="856343" y="1018311"/>
                  </a:lnTo>
                  <a:lnTo>
                    <a:pt x="899886" y="1047340"/>
                  </a:lnTo>
                  <a:lnTo>
                    <a:pt x="943429" y="1076368"/>
                  </a:lnTo>
                  <a:cubicBezTo>
                    <a:pt x="1011162" y="1071530"/>
                    <a:pt x="1079756" y="1073655"/>
                    <a:pt x="1146629" y="1061854"/>
                  </a:cubicBezTo>
                  <a:cubicBezTo>
                    <a:pt x="1163808" y="1058822"/>
                    <a:pt x="1174570" y="1040626"/>
                    <a:pt x="1190172" y="1032825"/>
                  </a:cubicBezTo>
                  <a:cubicBezTo>
                    <a:pt x="1203856" y="1025983"/>
                    <a:pt x="1219201" y="1023149"/>
                    <a:pt x="1233715" y="1018311"/>
                  </a:cubicBezTo>
                  <a:lnTo>
                    <a:pt x="1320800" y="887683"/>
                  </a:lnTo>
                  <a:lnTo>
                    <a:pt x="1349829" y="844140"/>
                  </a:lnTo>
                  <a:lnTo>
                    <a:pt x="1378858" y="800597"/>
                  </a:lnTo>
                  <a:cubicBezTo>
                    <a:pt x="1388534" y="771568"/>
                    <a:pt x="1390913" y="738971"/>
                    <a:pt x="1407886" y="713511"/>
                  </a:cubicBezTo>
                  <a:lnTo>
                    <a:pt x="1494972" y="582883"/>
                  </a:lnTo>
                  <a:cubicBezTo>
                    <a:pt x="1504648" y="568369"/>
                    <a:pt x="1518484" y="555889"/>
                    <a:pt x="1524000" y="539340"/>
                  </a:cubicBezTo>
                  <a:lnTo>
                    <a:pt x="1567543" y="408711"/>
                  </a:lnTo>
                  <a:cubicBezTo>
                    <a:pt x="1572381" y="394197"/>
                    <a:pt x="1573571" y="377898"/>
                    <a:pt x="1582058" y="365168"/>
                  </a:cubicBezTo>
                  <a:cubicBezTo>
                    <a:pt x="1591734" y="350654"/>
                    <a:pt x="1604001" y="337565"/>
                    <a:pt x="1611086" y="321625"/>
                  </a:cubicBezTo>
                  <a:cubicBezTo>
                    <a:pt x="1667916" y="193757"/>
                    <a:pt x="1604183" y="270472"/>
                    <a:pt x="1683658" y="190997"/>
                  </a:cubicBezTo>
                  <a:cubicBezTo>
                    <a:pt x="1704754" y="127706"/>
                    <a:pt x="1703379" y="106371"/>
                    <a:pt x="1741715" y="60368"/>
                  </a:cubicBezTo>
                  <a:cubicBezTo>
                    <a:pt x="1754856" y="44599"/>
                    <a:pt x="1768179" y="28211"/>
                    <a:pt x="1785258" y="16825"/>
                  </a:cubicBezTo>
                  <a:cubicBezTo>
                    <a:pt x="1797988" y="8339"/>
                    <a:pt x="1814286" y="7149"/>
                    <a:pt x="1828800" y="2311"/>
                  </a:cubicBezTo>
                  <a:cubicBezTo>
                    <a:pt x="1906210" y="7149"/>
                    <a:pt x="1985315" y="0"/>
                    <a:pt x="2061029" y="16825"/>
                  </a:cubicBezTo>
                  <a:cubicBezTo>
                    <a:pt x="2078058" y="20609"/>
                    <a:pt x="2082973" y="44427"/>
                    <a:pt x="2090058" y="60368"/>
                  </a:cubicBezTo>
                  <a:cubicBezTo>
                    <a:pt x="2102485" y="88330"/>
                    <a:pt x="2090057" y="137778"/>
                    <a:pt x="2119086" y="147454"/>
                  </a:cubicBezTo>
                  <a:lnTo>
                    <a:pt x="2162629" y="161968"/>
                  </a:lnTo>
                  <a:cubicBezTo>
                    <a:pt x="2215561" y="320768"/>
                    <a:pt x="2131142" y="80235"/>
                    <a:pt x="2206172" y="249054"/>
                  </a:cubicBezTo>
                  <a:cubicBezTo>
                    <a:pt x="2237744" y="320091"/>
                    <a:pt x="2230232" y="329255"/>
                    <a:pt x="2249715" y="394197"/>
                  </a:cubicBezTo>
                  <a:cubicBezTo>
                    <a:pt x="2258508" y="423505"/>
                    <a:pt x="2269067" y="452254"/>
                    <a:pt x="2278743" y="481283"/>
                  </a:cubicBezTo>
                  <a:lnTo>
                    <a:pt x="2293258" y="524825"/>
                  </a:lnTo>
                  <a:cubicBezTo>
                    <a:pt x="2298096" y="539339"/>
                    <a:pt x="2299286" y="555638"/>
                    <a:pt x="2307772" y="568368"/>
                  </a:cubicBezTo>
                  <a:cubicBezTo>
                    <a:pt x="2317448" y="582882"/>
                    <a:pt x="2329715" y="595971"/>
                    <a:pt x="2336800" y="611911"/>
                  </a:cubicBezTo>
                  <a:cubicBezTo>
                    <a:pt x="2349227" y="639873"/>
                    <a:pt x="2356153" y="669968"/>
                    <a:pt x="2365829" y="698997"/>
                  </a:cubicBezTo>
                  <a:cubicBezTo>
                    <a:pt x="2376183" y="730058"/>
                    <a:pt x="2382889" y="762911"/>
                    <a:pt x="2409372" y="786083"/>
                  </a:cubicBezTo>
                  <a:cubicBezTo>
                    <a:pt x="2435628" y="809057"/>
                    <a:pt x="2471789" y="819470"/>
                    <a:pt x="2496458" y="844140"/>
                  </a:cubicBezTo>
                  <a:lnTo>
                    <a:pt x="2540000" y="887683"/>
                  </a:lnTo>
                  <a:cubicBezTo>
                    <a:pt x="2612572" y="882845"/>
                    <a:pt x="2685713" y="883454"/>
                    <a:pt x="2757715" y="873168"/>
                  </a:cubicBezTo>
                  <a:cubicBezTo>
                    <a:pt x="2788006" y="868841"/>
                    <a:pt x="2814618" y="849171"/>
                    <a:pt x="2844800" y="844140"/>
                  </a:cubicBezTo>
                  <a:cubicBezTo>
                    <a:pt x="2873829" y="839302"/>
                    <a:pt x="2903028" y="835397"/>
                    <a:pt x="2931886" y="829625"/>
                  </a:cubicBezTo>
                  <a:cubicBezTo>
                    <a:pt x="2977450" y="820512"/>
                    <a:pt x="2991984" y="814431"/>
                    <a:pt x="3033486" y="800597"/>
                  </a:cubicBezTo>
                  <a:cubicBezTo>
                    <a:pt x="3246143" y="819929"/>
                    <a:pt x="3139705" y="815111"/>
                    <a:pt x="3352800" y="815111"/>
                  </a:cubicBezTo>
                </a:path>
              </a:pathLst>
            </a:cu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7" name="CaixaDeTexto 96"/>
            <p:cNvSpPr txBox="1"/>
            <p:nvPr/>
          </p:nvSpPr>
          <p:spPr>
            <a:xfrm>
              <a:off x="6799791" y="1163668"/>
              <a:ext cx="46856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000" dirty="0" smtClean="0"/>
                <a:t>+</a:t>
              </a:r>
              <a:endParaRPr lang="pt-BR" sz="4000" dirty="0"/>
            </a:p>
          </p:txBody>
        </p:sp>
        <p:sp>
          <p:nvSpPr>
            <p:cNvPr id="98" name="CaixaDeTexto 97"/>
            <p:cNvSpPr txBox="1"/>
            <p:nvPr/>
          </p:nvSpPr>
          <p:spPr>
            <a:xfrm>
              <a:off x="5914713" y="1593396"/>
              <a:ext cx="46856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000" dirty="0" smtClean="0"/>
                <a:t>-</a:t>
              </a:r>
              <a:endParaRPr lang="pt-BR" sz="4000" dirty="0"/>
            </a:p>
          </p:txBody>
        </p:sp>
      </p:grpSp>
      <p:sp>
        <p:nvSpPr>
          <p:cNvPr id="10" name="CaixaDeTexto 9"/>
          <p:cNvSpPr txBox="1"/>
          <p:nvPr/>
        </p:nvSpPr>
        <p:spPr>
          <a:xfrm>
            <a:off x="1281601" y="260648"/>
            <a:ext cx="22480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 smtClean="0"/>
              <a:t>Hemisfério norte</a:t>
            </a:r>
            <a:endParaRPr lang="pt-BR" sz="2000" dirty="0"/>
          </a:p>
        </p:txBody>
      </p:sp>
      <p:sp>
        <p:nvSpPr>
          <p:cNvPr id="99" name="CaixaDeTexto 98"/>
          <p:cNvSpPr txBox="1"/>
          <p:nvPr/>
        </p:nvSpPr>
        <p:spPr>
          <a:xfrm>
            <a:off x="5607730" y="260648"/>
            <a:ext cx="22480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 smtClean="0"/>
              <a:t>Hemisfério sul</a:t>
            </a:r>
            <a:endParaRPr lang="pt-BR" sz="2000" dirty="0"/>
          </a:p>
        </p:txBody>
      </p:sp>
      <p:sp>
        <p:nvSpPr>
          <p:cNvPr id="4" name="CaixaDeTexto 3"/>
          <p:cNvSpPr txBox="1"/>
          <p:nvPr/>
        </p:nvSpPr>
        <p:spPr>
          <a:xfrm>
            <a:off x="1972178" y="4965412"/>
            <a:ext cx="5193818" cy="1602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Este padrão é válido apenas para anomalias de campo total produzidas por corpos com magnetização na mesma direção do campo principal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032175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0" y="3414486"/>
            <a:ext cx="4550002" cy="806602"/>
          </a:xfrm>
          <a:prstGeom prst="rect">
            <a:avLst/>
          </a:prstGeom>
          <a:solidFill>
            <a:srgbClr val="00B3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0" name="Grupo 19"/>
          <p:cNvGrpSpPr/>
          <p:nvPr/>
        </p:nvGrpSpPr>
        <p:grpSpPr>
          <a:xfrm>
            <a:off x="107504" y="2591636"/>
            <a:ext cx="864096" cy="621340"/>
            <a:chOff x="251520" y="1619508"/>
            <a:chExt cx="864096" cy="621340"/>
          </a:xfrm>
        </p:grpSpPr>
        <p:sp>
          <p:nvSpPr>
            <p:cNvPr id="23" name="Seta para a direita 22"/>
            <p:cNvSpPr/>
            <p:nvPr/>
          </p:nvSpPr>
          <p:spPr>
            <a:xfrm flipH="1">
              <a:off x="251568" y="2060848"/>
              <a:ext cx="864000" cy="18000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3" name="CaixaDeTexto 32"/>
            <p:cNvSpPr txBox="1"/>
            <p:nvPr/>
          </p:nvSpPr>
          <p:spPr>
            <a:xfrm>
              <a:off x="251520" y="1619508"/>
              <a:ext cx="864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Norte</a:t>
              </a:r>
              <a:endParaRPr lang="pt-BR" dirty="0"/>
            </a:p>
          </p:txBody>
        </p:sp>
      </p:grpSp>
      <p:cxnSp>
        <p:nvCxnSpPr>
          <p:cNvPr id="25" name="Conector de seta reta 24"/>
          <p:cNvCxnSpPr/>
          <p:nvPr/>
        </p:nvCxnSpPr>
        <p:spPr>
          <a:xfrm>
            <a:off x="323528" y="1844824"/>
            <a:ext cx="3888432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ixaDeTexto 25"/>
          <p:cNvSpPr txBox="1"/>
          <p:nvPr/>
        </p:nvSpPr>
        <p:spPr>
          <a:xfrm>
            <a:off x="3312368" y="2060848"/>
            <a:ext cx="9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Posição</a:t>
            </a:r>
            <a:endParaRPr lang="pt-BR"/>
          </a:p>
        </p:txBody>
      </p:sp>
      <p:sp>
        <p:nvSpPr>
          <p:cNvPr id="37" name="Forma livre 36"/>
          <p:cNvSpPr/>
          <p:nvPr/>
        </p:nvSpPr>
        <p:spPr>
          <a:xfrm rot="19769128">
            <a:off x="1916280" y="3483342"/>
            <a:ext cx="871122" cy="555022"/>
          </a:xfrm>
          <a:custGeom>
            <a:avLst/>
            <a:gdLst>
              <a:gd name="connsiteX0" fmla="*/ 63624 w 1257693"/>
              <a:gd name="connsiteY0" fmla="*/ 29029 h 464457"/>
              <a:gd name="connsiteX1" fmla="*/ 63624 w 1257693"/>
              <a:gd name="connsiteY1" fmla="*/ 29029 h 464457"/>
              <a:gd name="connsiteX2" fmla="*/ 281338 w 1257693"/>
              <a:gd name="connsiteY2" fmla="*/ 14515 h 464457"/>
              <a:gd name="connsiteX3" fmla="*/ 324881 w 1257693"/>
              <a:gd name="connsiteY3" fmla="*/ 0 h 464457"/>
              <a:gd name="connsiteX4" fmla="*/ 673224 w 1257693"/>
              <a:gd name="connsiteY4" fmla="*/ 14515 h 464457"/>
              <a:gd name="connsiteX5" fmla="*/ 803852 w 1257693"/>
              <a:gd name="connsiteY5" fmla="*/ 58057 h 464457"/>
              <a:gd name="connsiteX6" fmla="*/ 847395 w 1257693"/>
              <a:gd name="connsiteY6" fmla="*/ 72572 h 464457"/>
              <a:gd name="connsiteX7" fmla="*/ 948995 w 1257693"/>
              <a:gd name="connsiteY7" fmla="*/ 87086 h 464457"/>
              <a:gd name="connsiteX8" fmla="*/ 1036081 w 1257693"/>
              <a:gd name="connsiteY8" fmla="*/ 116115 h 464457"/>
              <a:gd name="connsiteX9" fmla="*/ 1137681 w 1257693"/>
              <a:gd name="connsiteY9" fmla="*/ 159657 h 464457"/>
              <a:gd name="connsiteX10" fmla="*/ 1195738 w 1257693"/>
              <a:gd name="connsiteY10" fmla="*/ 188686 h 464457"/>
              <a:gd name="connsiteX11" fmla="*/ 1239281 w 1257693"/>
              <a:gd name="connsiteY11" fmla="*/ 203200 h 464457"/>
              <a:gd name="connsiteX12" fmla="*/ 1181224 w 1257693"/>
              <a:gd name="connsiteY12" fmla="*/ 391886 h 464457"/>
              <a:gd name="connsiteX13" fmla="*/ 1137681 w 1257693"/>
              <a:gd name="connsiteY13" fmla="*/ 435429 h 464457"/>
              <a:gd name="connsiteX14" fmla="*/ 1021566 w 1257693"/>
              <a:gd name="connsiteY14" fmla="*/ 464457 h 464457"/>
              <a:gd name="connsiteX15" fmla="*/ 513566 w 1257693"/>
              <a:gd name="connsiteY15" fmla="*/ 449943 h 464457"/>
              <a:gd name="connsiteX16" fmla="*/ 295852 w 1257693"/>
              <a:gd name="connsiteY16" fmla="*/ 420915 h 464457"/>
              <a:gd name="connsiteX17" fmla="*/ 179738 w 1257693"/>
              <a:gd name="connsiteY17" fmla="*/ 406400 h 464457"/>
              <a:gd name="connsiteX18" fmla="*/ 92652 w 1257693"/>
              <a:gd name="connsiteY18" fmla="*/ 391886 h 464457"/>
              <a:gd name="connsiteX19" fmla="*/ 63624 w 1257693"/>
              <a:gd name="connsiteY19" fmla="*/ 348343 h 464457"/>
              <a:gd name="connsiteX20" fmla="*/ 49109 w 1257693"/>
              <a:gd name="connsiteY20" fmla="*/ 304800 h 464457"/>
              <a:gd name="connsiteX21" fmla="*/ 5566 w 1257693"/>
              <a:gd name="connsiteY21" fmla="*/ 145143 h 464457"/>
              <a:gd name="connsiteX22" fmla="*/ 20081 w 1257693"/>
              <a:gd name="connsiteY22" fmla="*/ 72572 h 464457"/>
              <a:gd name="connsiteX23" fmla="*/ 63624 w 1257693"/>
              <a:gd name="connsiteY23" fmla="*/ 29029 h 464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57693" h="464457">
                <a:moveTo>
                  <a:pt x="63624" y="29029"/>
                </a:moveTo>
                <a:lnTo>
                  <a:pt x="63624" y="29029"/>
                </a:lnTo>
                <a:cubicBezTo>
                  <a:pt x="136195" y="24191"/>
                  <a:pt x="209050" y="22547"/>
                  <a:pt x="281338" y="14515"/>
                </a:cubicBezTo>
                <a:cubicBezTo>
                  <a:pt x="296544" y="12825"/>
                  <a:pt x="309581" y="0"/>
                  <a:pt x="324881" y="0"/>
                </a:cubicBezTo>
                <a:cubicBezTo>
                  <a:pt x="441096" y="0"/>
                  <a:pt x="557110" y="9677"/>
                  <a:pt x="673224" y="14515"/>
                </a:cubicBezTo>
                <a:lnTo>
                  <a:pt x="803852" y="58057"/>
                </a:lnTo>
                <a:cubicBezTo>
                  <a:pt x="818366" y="62895"/>
                  <a:pt x="832249" y="70408"/>
                  <a:pt x="847395" y="72572"/>
                </a:cubicBezTo>
                <a:lnTo>
                  <a:pt x="948995" y="87086"/>
                </a:lnTo>
                <a:cubicBezTo>
                  <a:pt x="978024" y="96762"/>
                  <a:pt x="1010621" y="99142"/>
                  <a:pt x="1036081" y="116115"/>
                </a:cubicBezTo>
                <a:cubicBezTo>
                  <a:pt x="1096222" y="156208"/>
                  <a:pt x="1062701" y="140912"/>
                  <a:pt x="1137681" y="159657"/>
                </a:cubicBezTo>
                <a:cubicBezTo>
                  <a:pt x="1157033" y="169333"/>
                  <a:pt x="1175851" y="180163"/>
                  <a:pt x="1195738" y="188686"/>
                </a:cubicBezTo>
                <a:cubicBezTo>
                  <a:pt x="1209800" y="194713"/>
                  <a:pt x="1236281" y="188198"/>
                  <a:pt x="1239281" y="203200"/>
                </a:cubicBezTo>
                <a:cubicBezTo>
                  <a:pt x="1257693" y="295260"/>
                  <a:pt x="1231397" y="333351"/>
                  <a:pt x="1181224" y="391886"/>
                </a:cubicBezTo>
                <a:cubicBezTo>
                  <a:pt x="1167866" y="407471"/>
                  <a:pt x="1154760" y="424043"/>
                  <a:pt x="1137681" y="435429"/>
                </a:cubicBezTo>
                <a:cubicBezTo>
                  <a:pt x="1118554" y="448180"/>
                  <a:pt x="1032033" y="462364"/>
                  <a:pt x="1021566" y="464457"/>
                </a:cubicBezTo>
                <a:lnTo>
                  <a:pt x="513566" y="449943"/>
                </a:lnTo>
                <a:cubicBezTo>
                  <a:pt x="204024" y="436485"/>
                  <a:pt x="454287" y="447321"/>
                  <a:pt x="295852" y="420915"/>
                </a:cubicBezTo>
                <a:cubicBezTo>
                  <a:pt x="257377" y="414502"/>
                  <a:pt x="218352" y="411916"/>
                  <a:pt x="179738" y="406400"/>
                </a:cubicBezTo>
                <a:cubicBezTo>
                  <a:pt x="150605" y="402238"/>
                  <a:pt x="121681" y="396724"/>
                  <a:pt x="92652" y="391886"/>
                </a:cubicBezTo>
                <a:cubicBezTo>
                  <a:pt x="82976" y="377372"/>
                  <a:pt x="71425" y="363945"/>
                  <a:pt x="63624" y="348343"/>
                </a:cubicBezTo>
                <a:cubicBezTo>
                  <a:pt x="56782" y="334659"/>
                  <a:pt x="53135" y="319560"/>
                  <a:pt x="49109" y="304800"/>
                </a:cubicBezTo>
                <a:cubicBezTo>
                  <a:pt x="0" y="124734"/>
                  <a:pt x="38976" y="245367"/>
                  <a:pt x="5566" y="145143"/>
                </a:cubicBezTo>
                <a:cubicBezTo>
                  <a:pt x="10404" y="120953"/>
                  <a:pt x="6397" y="93098"/>
                  <a:pt x="20081" y="72572"/>
                </a:cubicBezTo>
                <a:cubicBezTo>
                  <a:pt x="28568" y="59842"/>
                  <a:pt x="56367" y="36286"/>
                  <a:pt x="63624" y="29029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Seta para baixo 30"/>
          <p:cNvSpPr/>
          <p:nvPr/>
        </p:nvSpPr>
        <p:spPr>
          <a:xfrm rot="1200000">
            <a:off x="2191121" y="3606662"/>
            <a:ext cx="288032" cy="3600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/>
          <p:cNvSpPr/>
          <p:nvPr/>
        </p:nvSpPr>
        <p:spPr>
          <a:xfrm>
            <a:off x="-69623" y="3284984"/>
            <a:ext cx="4703429" cy="1065017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Elipse 28"/>
          <p:cNvSpPr/>
          <p:nvPr/>
        </p:nvSpPr>
        <p:spPr>
          <a:xfrm rot="1200000">
            <a:off x="2339752" y="2794934"/>
            <a:ext cx="720080" cy="216024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Elipse 29"/>
          <p:cNvSpPr/>
          <p:nvPr/>
        </p:nvSpPr>
        <p:spPr>
          <a:xfrm rot="1200000">
            <a:off x="1664836" y="2550898"/>
            <a:ext cx="720080" cy="216024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/>
          <p:cNvCxnSpPr/>
          <p:nvPr/>
        </p:nvCxnSpPr>
        <p:spPr>
          <a:xfrm>
            <a:off x="-19050" y="4221088"/>
            <a:ext cx="457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/>
          <p:cNvCxnSpPr/>
          <p:nvPr/>
        </p:nvCxnSpPr>
        <p:spPr>
          <a:xfrm>
            <a:off x="-21998" y="3414486"/>
            <a:ext cx="457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Seta para baixo 45"/>
          <p:cNvSpPr/>
          <p:nvPr/>
        </p:nvSpPr>
        <p:spPr>
          <a:xfrm rot="1200000">
            <a:off x="1446599" y="3377854"/>
            <a:ext cx="180000" cy="4680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Seta para baixo 46"/>
          <p:cNvSpPr/>
          <p:nvPr/>
        </p:nvSpPr>
        <p:spPr>
          <a:xfrm rot="1200000">
            <a:off x="2157154" y="3376378"/>
            <a:ext cx="180000" cy="4680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Seta para baixo 47"/>
          <p:cNvSpPr/>
          <p:nvPr/>
        </p:nvSpPr>
        <p:spPr>
          <a:xfrm rot="1200000">
            <a:off x="2939717" y="3387379"/>
            <a:ext cx="180000" cy="4680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Seta para baixo 33"/>
          <p:cNvSpPr/>
          <p:nvPr/>
        </p:nvSpPr>
        <p:spPr>
          <a:xfrm rot="1260000" flipH="1" flipV="1">
            <a:off x="1725106" y="2944330"/>
            <a:ext cx="180000" cy="468000"/>
          </a:xfrm>
          <a:prstGeom prst="downArrow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Seta para baixo 34"/>
          <p:cNvSpPr/>
          <p:nvPr/>
        </p:nvSpPr>
        <p:spPr>
          <a:xfrm rot="12000000" flipH="1" flipV="1">
            <a:off x="2313775" y="3383187"/>
            <a:ext cx="180000" cy="468000"/>
          </a:xfrm>
          <a:prstGeom prst="downArrow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Seta para baixo 35"/>
          <p:cNvSpPr/>
          <p:nvPr/>
        </p:nvSpPr>
        <p:spPr>
          <a:xfrm rot="240000" flipH="1" flipV="1">
            <a:off x="3136691" y="2941614"/>
            <a:ext cx="180000" cy="468000"/>
          </a:xfrm>
          <a:prstGeom prst="downArrow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Forma livre 57"/>
          <p:cNvSpPr/>
          <p:nvPr/>
        </p:nvSpPr>
        <p:spPr>
          <a:xfrm>
            <a:off x="508645" y="1052736"/>
            <a:ext cx="3352800" cy="1076368"/>
          </a:xfrm>
          <a:custGeom>
            <a:avLst/>
            <a:gdLst>
              <a:gd name="connsiteX0" fmla="*/ 0 w 3352800"/>
              <a:gd name="connsiteY0" fmla="*/ 786083 h 1076368"/>
              <a:gd name="connsiteX1" fmla="*/ 493486 w 3352800"/>
              <a:gd name="connsiteY1" fmla="*/ 786083 h 1076368"/>
              <a:gd name="connsiteX2" fmla="*/ 580572 w 3352800"/>
              <a:gd name="connsiteY2" fmla="*/ 815111 h 1076368"/>
              <a:gd name="connsiteX3" fmla="*/ 653143 w 3352800"/>
              <a:gd name="connsiteY3" fmla="*/ 873168 h 1076368"/>
              <a:gd name="connsiteX4" fmla="*/ 725715 w 3352800"/>
              <a:gd name="connsiteY4" fmla="*/ 931225 h 1076368"/>
              <a:gd name="connsiteX5" fmla="*/ 856343 w 3352800"/>
              <a:gd name="connsiteY5" fmla="*/ 1018311 h 1076368"/>
              <a:gd name="connsiteX6" fmla="*/ 899886 w 3352800"/>
              <a:gd name="connsiteY6" fmla="*/ 1047340 h 1076368"/>
              <a:gd name="connsiteX7" fmla="*/ 943429 w 3352800"/>
              <a:gd name="connsiteY7" fmla="*/ 1076368 h 1076368"/>
              <a:gd name="connsiteX8" fmla="*/ 1146629 w 3352800"/>
              <a:gd name="connsiteY8" fmla="*/ 1061854 h 1076368"/>
              <a:gd name="connsiteX9" fmla="*/ 1190172 w 3352800"/>
              <a:gd name="connsiteY9" fmla="*/ 1032825 h 1076368"/>
              <a:gd name="connsiteX10" fmla="*/ 1233715 w 3352800"/>
              <a:gd name="connsiteY10" fmla="*/ 1018311 h 1076368"/>
              <a:gd name="connsiteX11" fmla="*/ 1320800 w 3352800"/>
              <a:gd name="connsiteY11" fmla="*/ 887683 h 1076368"/>
              <a:gd name="connsiteX12" fmla="*/ 1349829 w 3352800"/>
              <a:gd name="connsiteY12" fmla="*/ 844140 h 1076368"/>
              <a:gd name="connsiteX13" fmla="*/ 1378858 w 3352800"/>
              <a:gd name="connsiteY13" fmla="*/ 800597 h 1076368"/>
              <a:gd name="connsiteX14" fmla="*/ 1407886 w 3352800"/>
              <a:gd name="connsiteY14" fmla="*/ 713511 h 1076368"/>
              <a:gd name="connsiteX15" fmla="*/ 1494972 w 3352800"/>
              <a:gd name="connsiteY15" fmla="*/ 582883 h 1076368"/>
              <a:gd name="connsiteX16" fmla="*/ 1524000 w 3352800"/>
              <a:gd name="connsiteY16" fmla="*/ 539340 h 1076368"/>
              <a:gd name="connsiteX17" fmla="*/ 1567543 w 3352800"/>
              <a:gd name="connsiteY17" fmla="*/ 408711 h 1076368"/>
              <a:gd name="connsiteX18" fmla="*/ 1582058 w 3352800"/>
              <a:gd name="connsiteY18" fmla="*/ 365168 h 1076368"/>
              <a:gd name="connsiteX19" fmla="*/ 1611086 w 3352800"/>
              <a:gd name="connsiteY19" fmla="*/ 321625 h 1076368"/>
              <a:gd name="connsiteX20" fmla="*/ 1683658 w 3352800"/>
              <a:gd name="connsiteY20" fmla="*/ 190997 h 1076368"/>
              <a:gd name="connsiteX21" fmla="*/ 1741715 w 3352800"/>
              <a:gd name="connsiteY21" fmla="*/ 60368 h 1076368"/>
              <a:gd name="connsiteX22" fmla="*/ 1785258 w 3352800"/>
              <a:gd name="connsiteY22" fmla="*/ 16825 h 1076368"/>
              <a:gd name="connsiteX23" fmla="*/ 1828800 w 3352800"/>
              <a:gd name="connsiteY23" fmla="*/ 2311 h 1076368"/>
              <a:gd name="connsiteX24" fmla="*/ 2061029 w 3352800"/>
              <a:gd name="connsiteY24" fmla="*/ 16825 h 1076368"/>
              <a:gd name="connsiteX25" fmla="*/ 2090058 w 3352800"/>
              <a:gd name="connsiteY25" fmla="*/ 60368 h 1076368"/>
              <a:gd name="connsiteX26" fmla="*/ 2119086 w 3352800"/>
              <a:gd name="connsiteY26" fmla="*/ 147454 h 1076368"/>
              <a:gd name="connsiteX27" fmla="*/ 2162629 w 3352800"/>
              <a:gd name="connsiteY27" fmla="*/ 161968 h 1076368"/>
              <a:gd name="connsiteX28" fmla="*/ 2206172 w 3352800"/>
              <a:gd name="connsiteY28" fmla="*/ 249054 h 1076368"/>
              <a:gd name="connsiteX29" fmla="*/ 2249715 w 3352800"/>
              <a:gd name="connsiteY29" fmla="*/ 394197 h 1076368"/>
              <a:gd name="connsiteX30" fmla="*/ 2278743 w 3352800"/>
              <a:gd name="connsiteY30" fmla="*/ 481283 h 1076368"/>
              <a:gd name="connsiteX31" fmla="*/ 2293258 w 3352800"/>
              <a:gd name="connsiteY31" fmla="*/ 524825 h 1076368"/>
              <a:gd name="connsiteX32" fmla="*/ 2307772 w 3352800"/>
              <a:gd name="connsiteY32" fmla="*/ 568368 h 1076368"/>
              <a:gd name="connsiteX33" fmla="*/ 2336800 w 3352800"/>
              <a:gd name="connsiteY33" fmla="*/ 611911 h 1076368"/>
              <a:gd name="connsiteX34" fmla="*/ 2365829 w 3352800"/>
              <a:gd name="connsiteY34" fmla="*/ 698997 h 1076368"/>
              <a:gd name="connsiteX35" fmla="*/ 2409372 w 3352800"/>
              <a:gd name="connsiteY35" fmla="*/ 786083 h 1076368"/>
              <a:gd name="connsiteX36" fmla="*/ 2496458 w 3352800"/>
              <a:gd name="connsiteY36" fmla="*/ 844140 h 1076368"/>
              <a:gd name="connsiteX37" fmla="*/ 2540000 w 3352800"/>
              <a:gd name="connsiteY37" fmla="*/ 887683 h 1076368"/>
              <a:gd name="connsiteX38" fmla="*/ 2757715 w 3352800"/>
              <a:gd name="connsiteY38" fmla="*/ 873168 h 1076368"/>
              <a:gd name="connsiteX39" fmla="*/ 2844800 w 3352800"/>
              <a:gd name="connsiteY39" fmla="*/ 844140 h 1076368"/>
              <a:gd name="connsiteX40" fmla="*/ 2931886 w 3352800"/>
              <a:gd name="connsiteY40" fmla="*/ 829625 h 1076368"/>
              <a:gd name="connsiteX41" fmla="*/ 3033486 w 3352800"/>
              <a:gd name="connsiteY41" fmla="*/ 800597 h 1076368"/>
              <a:gd name="connsiteX42" fmla="*/ 3352800 w 3352800"/>
              <a:gd name="connsiteY42" fmla="*/ 815111 h 1076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3352800" h="1076368">
                <a:moveTo>
                  <a:pt x="0" y="786083"/>
                </a:moveTo>
                <a:cubicBezTo>
                  <a:pt x="205308" y="756752"/>
                  <a:pt x="165597" y="756275"/>
                  <a:pt x="493486" y="786083"/>
                </a:cubicBezTo>
                <a:cubicBezTo>
                  <a:pt x="523959" y="788853"/>
                  <a:pt x="580572" y="815111"/>
                  <a:pt x="580572" y="815111"/>
                </a:cubicBezTo>
                <a:cubicBezTo>
                  <a:pt x="663760" y="939896"/>
                  <a:pt x="552992" y="793048"/>
                  <a:pt x="653143" y="873168"/>
                </a:cubicBezTo>
                <a:cubicBezTo>
                  <a:pt x="746931" y="948198"/>
                  <a:pt x="616269" y="894744"/>
                  <a:pt x="725715" y="931225"/>
                </a:cubicBezTo>
                <a:lnTo>
                  <a:pt x="856343" y="1018311"/>
                </a:lnTo>
                <a:lnTo>
                  <a:pt x="899886" y="1047340"/>
                </a:lnTo>
                <a:lnTo>
                  <a:pt x="943429" y="1076368"/>
                </a:lnTo>
                <a:cubicBezTo>
                  <a:pt x="1011162" y="1071530"/>
                  <a:pt x="1079756" y="1073655"/>
                  <a:pt x="1146629" y="1061854"/>
                </a:cubicBezTo>
                <a:cubicBezTo>
                  <a:pt x="1163808" y="1058822"/>
                  <a:pt x="1174570" y="1040626"/>
                  <a:pt x="1190172" y="1032825"/>
                </a:cubicBezTo>
                <a:cubicBezTo>
                  <a:pt x="1203856" y="1025983"/>
                  <a:pt x="1219201" y="1023149"/>
                  <a:pt x="1233715" y="1018311"/>
                </a:cubicBezTo>
                <a:lnTo>
                  <a:pt x="1320800" y="887683"/>
                </a:lnTo>
                <a:lnTo>
                  <a:pt x="1349829" y="844140"/>
                </a:lnTo>
                <a:lnTo>
                  <a:pt x="1378858" y="800597"/>
                </a:lnTo>
                <a:cubicBezTo>
                  <a:pt x="1388534" y="771568"/>
                  <a:pt x="1390913" y="738971"/>
                  <a:pt x="1407886" y="713511"/>
                </a:cubicBezTo>
                <a:lnTo>
                  <a:pt x="1494972" y="582883"/>
                </a:lnTo>
                <a:cubicBezTo>
                  <a:pt x="1504648" y="568369"/>
                  <a:pt x="1518484" y="555889"/>
                  <a:pt x="1524000" y="539340"/>
                </a:cubicBezTo>
                <a:lnTo>
                  <a:pt x="1567543" y="408711"/>
                </a:lnTo>
                <a:cubicBezTo>
                  <a:pt x="1572381" y="394197"/>
                  <a:pt x="1573571" y="377898"/>
                  <a:pt x="1582058" y="365168"/>
                </a:cubicBezTo>
                <a:cubicBezTo>
                  <a:pt x="1591734" y="350654"/>
                  <a:pt x="1604001" y="337565"/>
                  <a:pt x="1611086" y="321625"/>
                </a:cubicBezTo>
                <a:cubicBezTo>
                  <a:pt x="1667916" y="193757"/>
                  <a:pt x="1604183" y="270472"/>
                  <a:pt x="1683658" y="190997"/>
                </a:cubicBezTo>
                <a:cubicBezTo>
                  <a:pt x="1704754" y="127706"/>
                  <a:pt x="1703379" y="106371"/>
                  <a:pt x="1741715" y="60368"/>
                </a:cubicBezTo>
                <a:cubicBezTo>
                  <a:pt x="1754856" y="44599"/>
                  <a:pt x="1768179" y="28211"/>
                  <a:pt x="1785258" y="16825"/>
                </a:cubicBezTo>
                <a:cubicBezTo>
                  <a:pt x="1797988" y="8339"/>
                  <a:pt x="1814286" y="7149"/>
                  <a:pt x="1828800" y="2311"/>
                </a:cubicBezTo>
                <a:cubicBezTo>
                  <a:pt x="1906210" y="7149"/>
                  <a:pt x="1985315" y="0"/>
                  <a:pt x="2061029" y="16825"/>
                </a:cubicBezTo>
                <a:cubicBezTo>
                  <a:pt x="2078058" y="20609"/>
                  <a:pt x="2082973" y="44427"/>
                  <a:pt x="2090058" y="60368"/>
                </a:cubicBezTo>
                <a:cubicBezTo>
                  <a:pt x="2102485" y="88330"/>
                  <a:pt x="2090057" y="137778"/>
                  <a:pt x="2119086" y="147454"/>
                </a:cubicBezTo>
                <a:lnTo>
                  <a:pt x="2162629" y="161968"/>
                </a:lnTo>
                <a:cubicBezTo>
                  <a:pt x="2215561" y="320768"/>
                  <a:pt x="2131142" y="80235"/>
                  <a:pt x="2206172" y="249054"/>
                </a:cubicBezTo>
                <a:cubicBezTo>
                  <a:pt x="2237744" y="320091"/>
                  <a:pt x="2230232" y="329255"/>
                  <a:pt x="2249715" y="394197"/>
                </a:cubicBezTo>
                <a:cubicBezTo>
                  <a:pt x="2258508" y="423505"/>
                  <a:pt x="2269067" y="452254"/>
                  <a:pt x="2278743" y="481283"/>
                </a:cubicBezTo>
                <a:lnTo>
                  <a:pt x="2293258" y="524825"/>
                </a:lnTo>
                <a:cubicBezTo>
                  <a:pt x="2298096" y="539339"/>
                  <a:pt x="2299286" y="555638"/>
                  <a:pt x="2307772" y="568368"/>
                </a:cubicBezTo>
                <a:cubicBezTo>
                  <a:pt x="2317448" y="582882"/>
                  <a:pt x="2329715" y="595971"/>
                  <a:pt x="2336800" y="611911"/>
                </a:cubicBezTo>
                <a:cubicBezTo>
                  <a:pt x="2349227" y="639873"/>
                  <a:pt x="2356153" y="669968"/>
                  <a:pt x="2365829" y="698997"/>
                </a:cubicBezTo>
                <a:cubicBezTo>
                  <a:pt x="2376183" y="730058"/>
                  <a:pt x="2382889" y="762911"/>
                  <a:pt x="2409372" y="786083"/>
                </a:cubicBezTo>
                <a:cubicBezTo>
                  <a:pt x="2435628" y="809057"/>
                  <a:pt x="2471789" y="819470"/>
                  <a:pt x="2496458" y="844140"/>
                </a:cubicBezTo>
                <a:lnTo>
                  <a:pt x="2540000" y="887683"/>
                </a:lnTo>
                <a:cubicBezTo>
                  <a:pt x="2612572" y="882845"/>
                  <a:pt x="2685713" y="883454"/>
                  <a:pt x="2757715" y="873168"/>
                </a:cubicBezTo>
                <a:cubicBezTo>
                  <a:pt x="2788006" y="868841"/>
                  <a:pt x="2814618" y="849171"/>
                  <a:pt x="2844800" y="844140"/>
                </a:cubicBezTo>
                <a:cubicBezTo>
                  <a:pt x="2873829" y="839302"/>
                  <a:pt x="2903028" y="835397"/>
                  <a:pt x="2931886" y="829625"/>
                </a:cubicBezTo>
                <a:cubicBezTo>
                  <a:pt x="2977450" y="820512"/>
                  <a:pt x="2991984" y="814431"/>
                  <a:pt x="3033486" y="800597"/>
                </a:cubicBezTo>
                <a:cubicBezTo>
                  <a:pt x="3246143" y="819929"/>
                  <a:pt x="3139705" y="815111"/>
                  <a:pt x="3352800" y="815111"/>
                </a:cubicBezTo>
              </a:path>
            </a:pathLst>
          </a:cu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CaixaDeTexto 62"/>
              <p:cNvSpPr txBox="1"/>
              <p:nvPr/>
            </p:nvSpPr>
            <p:spPr>
              <a:xfrm>
                <a:off x="1516966" y="1124744"/>
                <a:ext cx="62581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∆</m:t>
                      </m:r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𝑇</m:t>
                      </m:r>
                    </m:oMath>
                  </m:oMathPara>
                </a14:m>
                <a:endParaRPr lang="pt-BR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CaixaDeTexto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6966" y="1124744"/>
                <a:ext cx="625812" cy="46166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CaixaDeTexto 63"/>
          <p:cNvSpPr txBox="1"/>
          <p:nvPr/>
        </p:nvSpPr>
        <p:spPr>
          <a:xfrm>
            <a:off x="2195254" y="1163668"/>
            <a:ext cx="468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 smtClean="0"/>
              <a:t>+</a:t>
            </a:r>
            <a:endParaRPr lang="pt-BR" sz="4000" dirty="0"/>
          </a:p>
        </p:txBody>
      </p:sp>
      <p:sp>
        <p:nvSpPr>
          <p:cNvPr id="65" name="CaixaDeTexto 64"/>
          <p:cNvSpPr txBox="1"/>
          <p:nvPr/>
        </p:nvSpPr>
        <p:spPr>
          <a:xfrm>
            <a:off x="1310176" y="1593396"/>
            <a:ext cx="468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 smtClean="0"/>
              <a:t>-</a:t>
            </a:r>
            <a:endParaRPr lang="pt-BR" sz="4000" dirty="0"/>
          </a:p>
        </p:txBody>
      </p:sp>
      <p:sp>
        <p:nvSpPr>
          <p:cNvPr id="69" name="Retângulo 68"/>
          <p:cNvSpPr/>
          <p:nvPr/>
        </p:nvSpPr>
        <p:spPr>
          <a:xfrm>
            <a:off x="4604537" y="3414486"/>
            <a:ext cx="4550002" cy="806602"/>
          </a:xfrm>
          <a:prstGeom prst="rect">
            <a:avLst/>
          </a:prstGeom>
          <a:solidFill>
            <a:srgbClr val="00B3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70" name="Grupo 69"/>
          <p:cNvGrpSpPr/>
          <p:nvPr/>
        </p:nvGrpSpPr>
        <p:grpSpPr>
          <a:xfrm>
            <a:off x="4712041" y="2591636"/>
            <a:ext cx="864096" cy="621340"/>
            <a:chOff x="251520" y="1619508"/>
            <a:chExt cx="864096" cy="621340"/>
          </a:xfrm>
        </p:grpSpPr>
        <p:sp>
          <p:nvSpPr>
            <p:cNvPr id="71" name="Seta para a direita 70"/>
            <p:cNvSpPr/>
            <p:nvPr/>
          </p:nvSpPr>
          <p:spPr>
            <a:xfrm flipH="1">
              <a:off x="251568" y="2060848"/>
              <a:ext cx="864000" cy="18000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2" name="CaixaDeTexto 71"/>
            <p:cNvSpPr txBox="1"/>
            <p:nvPr/>
          </p:nvSpPr>
          <p:spPr>
            <a:xfrm>
              <a:off x="251520" y="1619508"/>
              <a:ext cx="864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Norte</a:t>
              </a:r>
              <a:endParaRPr lang="pt-BR" dirty="0"/>
            </a:p>
          </p:txBody>
        </p:sp>
      </p:grpSp>
      <p:cxnSp>
        <p:nvCxnSpPr>
          <p:cNvPr id="73" name="Conector de seta reta 72"/>
          <p:cNvCxnSpPr/>
          <p:nvPr/>
        </p:nvCxnSpPr>
        <p:spPr>
          <a:xfrm>
            <a:off x="4928065" y="1844824"/>
            <a:ext cx="3888432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CaixaDeTexto 73"/>
          <p:cNvSpPr txBox="1"/>
          <p:nvPr/>
        </p:nvSpPr>
        <p:spPr>
          <a:xfrm>
            <a:off x="7916905" y="2060848"/>
            <a:ext cx="9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Posição</a:t>
            </a:r>
            <a:endParaRPr lang="pt-BR"/>
          </a:p>
        </p:txBody>
      </p:sp>
      <p:sp>
        <p:nvSpPr>
          <p:cNvPr id="75" name="Forma livre 74"/>
          <p:cNvSpPr/>
          <p:nvPr/>
        </p:nvSpPr>
        <p:spPr>
          <a:xfrm rot="19769128">
            <a:off x="6520817" y="3483342"/>
            <a:ext cx="871122" cy="555022"/>
          </a:xfrm>
          <a:custGeom>
            <a:avLst/>
            <a:gdLst>
              <a:gd name="connsiteX0" fmla="*/ 63624 w 1257693"/>
              <a:gd name="connsiteY0" fmla="*/ 29029 h 464457"/>
              <a:gd name="connsiteX1" fmla="*/ 63624 w 1257693"/>
              <a:gd name="connsiteY1" fmla="*/ 29029 h 464457"/>
              <a:gd name="connsiteX2" fmla="*/ 281338 w 1257693"/>
              <a:gd name="connsiteY2" fmla="*/ 14515 h 464457"/>
              <a:gd name="connsiteX3" fmla="*/ 324881 w 1257693"/>
              <a:gd name="connsiteY3" fmla="*/ 0 h 464457"/>
              <a:gd name="connsiteX4" fmla="*/ 673224 w 1257693"/>
              <a:gd name="connsiteY4" fmla="*/ 14515 h 464457"/>
              <a:gd name="connsiteX5" fmla="*/ 803852 w 1257693"/>
              <a:gd name="connsiteY5" fmla="*/ 58057 h 464457"/>
              <a:gd name="connsiteX6" fmla="*/ 847395 w 1257693"/>
              <a:gd name="connsiteY6" fmla="*/ 72572 h 464457"/>
              <a:gd name="connsiteX7" fmla="*/ 948995 w 1257693"/>
              <a:gd name="connsiteY7" fmla="*/ 87086 h 464457"/>
              <a:gd name="connsiteX8" fmla="*/ 1036081 w 1257693"/>
              <a:gd name="connsiteY8" fmla="*/ 116115 h 464457"/>
              <a:gd name="connsiteX9" fmla="*/ 1137681 w 1257693"/>
              <a:gd name="connsiteY9" fmla="*/ 159657 h 464457"/>
              <a:gd name="connsiteX10" fmla="*/ 1195738 w 1257693"/>
              <a:gd name="connsiteY10" fmla="*/ 188686 h 464457"/>
              <a:gd name="connsiteX11" fmla="*/ 1239281 w 1257693"/>
              <a:gd name="connsiteY11" fmla="*/ 203200 h 464457"/>
              <a:gd name="connsiteX12" fmla="*/ 1181224 w 1257693"/>
              <a:gd name="connsiteY12" fmla="*/ 391886 h 464457"/>
              <a:gd name="connsiteX13" fmla="*/ 1137681 w 1257693"/>
              <a:gd name="connsiteY13" fmla="*/ 435429 h 464457"/>
              <a:gd name="connsiteX14" fmla="*/ 1021566 w 1257693"/>
              <a:gd name="connsiteY14" fmla="*/ 464457 h 464457"/>
              <a:gd name="connsiteX15" fmla="*/ 513566 w 1257693"/>
              <a:gd name="connsiteY15" fmla="*/ 449943 h 464457"/>
              <a:gd name="connsiteX16" fmla="*/ 295852 w 1257693"/>
              <a:gd name="connsiteY16" fmla="*/ 420915 h 464457"/>
              <a:gd name="connsiteX17" fmla="*/ 179738 w 1257693"/>
              <a:gd name="connsiteY17" fmla="*/ 406400 h 464457"/>
              <a:gd name="connsiteX18" fmla="*/ 92652 w 1257693"/>
              <a:gd name="connsiteY18" fmla="*/ 391886 h 464457"/>
              <a:gd name="connsiteX19" fmla="*/ 63624 w 1257693"/>
              <a:gd name="connsiteY19" fmla="*/ 348343 h 464457"/>
              <a:gd name="connsiteX20" fmla="*/ 49109 w 1257693"/>
              <a:gd name="connsiteY20" fmla="*/ 304800 h 464457"/>
              <a:gd name="connsiteX21" fmla="*/ 5566 w 1257693"/>
              <a:gd name="connsiteY21" fmla="*/ 145143 h 464457"/>
              <a:gd name="connsiteX22" fmla="*/ 20081 w 1257693"/>
              <a:gd name="connsiteY22" fmla="*/ 72572 h 464457"/>
              <a:gd name="connsiteX23" fmla="*/ 63624 w 1257693"/>
              <a:gd name="connsiteY23" fmla="*/ 29029 h 464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57693" h="464457">
                <a:moveTo>
                  <a:pt x="63624" y="29029"/>
                </a:moveTo>
                <a:lnTo>
                  <a:pt x="63624" y="29029"/>
                </a:lnTo>
                <a:cubicBezTo>
                  <a:pt x="136195" y="24191"/>
                  <a:pt x="209050" y="22547"/>
                  <a:pt x="281338" y="14515"/>
                </a:cubicBezTo>
                <a:cubicBezTo>
                  <a:pt x="296544" y="12825"/>
                  <a:pt x="309581" y="0"/>
                  <a:pt x="324881" y="0"/>
                </a:cubicBezTo>
                <a:cubicBezTo>
                  <a:pt x="441096" y="0"/>
                  <a:pt x="557110" y="9677"/>
                  <a:pt x="673224" y="14515"/>
                </a:cubicBezTo>
                <a:lnTo>
                  <a:pt x="803852" y="58057"/>
                </a:lnTo>
                <a:cubicBezTo>
                  <a:pt x="818366" y="62895"/>
                  <a:pt x="832249" y="70408"/>
                  <a:pt x="847395" y="72572"/>
                </a:cubicBezTo>
                <a:lnTo>
                  <a:pt x="948995" y="87086"/>
                </a:lnTo>
                <a:cubicBezTo>
                  <a:pt x="978024" y="96762"/>
                  <a:pt x="1010621" y="99142"/>
                  <a:pt x="1036081" y="116115"/>
                </a:cubicBezTo>
                <a:cubicBezTo>
                  <a:pt x="1096222" y="156208"/>
                  <a:pt x="1062701" y="140912"/>
                  <a:pt x="1137681" y="159657"/>
                </a:cubicBezTo>
                <a:cubicBezTo>
                  <a:pt x="1157033" y="169333"/>
                  <a:pt x="1175851" y="180163"/>
                  <a:pt x="1195738" y="188686"/>
                </a:cubicBezTo>
                <a:cubicBezTo>
                  <a:pt x="1209800" y="194713"/>
                  <a:pt x="1236281" y="188198"/>
                  <a:pt x="1239281" y="203200"/>
                </a:cubicBezTo>
                <a:cubicBezTo>
                  <a:pt x="1257693" y="295260"/>
                  <a:pt x="1231397" y="333351"/>
                  <a:pt x="1181224" y="391886"/>
                </a:cubicBezTo>
                <a:cubicBezTo>
                  <a:pt x="1167866" y="407471"/>
                  <a:pt x="1154760" y="424043"/>
                  <a:pt x="1137681" y="435429"/>
                </a:cubicBezTo>
                <a:cubicBezTo>
                  <a:pt x="1118554" y="448180"/>
                  <a:pt x="1032033" y="462364"/>
                  <a:pt x="1021566" y="464457"/>
                </a:cubicBezTo>
                <a:lnTo>
                  <a:pt x="513566" y="449943"/>
                </a:lnTo>
                <a:cubicBezTo>
                  <a:pt x="204024" y="436485"/>
                  <a:pt x="454287" y="447321"/>
                  <a:pt x="295852" y="420915"/>
                </a:cubicBezTo>
                <a:cubicBezTo>
                  <a:pt x="257377" y="414502"/>
                  <a:pt x="218352" y="411916"/>
                  <a:pt x="179738" y="406400"/>
                </a:cubicBezTo>
                <a:cubicBezTo>
                  <a:pt x="150605" y="402238"/>
                  <a:pt x="121681" y="396724"/>
                  <a:pt x="92652" y="391886"/>
                </a:cubicBezTo>
                <a:cubicBezTo>
                  <a:pt x="82976" y="377372"/>
                  <a:pt x="71425" y="363945"/>
                  <a:pt x="63624" y="348343"/>
                </a:cubicBezTo>
                <a:cubicBezTo>
                  <a:pt x="56782" y="334659"/>
                  <a:pt x="53135" y="319560"/>
                  <a:pt x="49109" y="304800"/>
                </a:cubicBezTo>
                <a:cubicBezTo>
                  <a:pt x="0" y="124734"/>
                  <a:pt x="38976" y="245367"/>
                  <a:pt x="5566" y="145143"/>
                </a:cubicBezTo>
                <a:cubicBezTo>
                  <a:pt x="10404" y="120953"/>
                  <a:pt x="6397" y="93098"/>
                  <a:pt x="20081" y="72572"/>
                </a:cubicBezTo>
                <a:cubicBezTo>
                  <a:pt x="28568" y="59842"/>
                  <a:pt x="56367" y="36286"/>
                  <a:pt x="63624" y="29029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6" name="Seta para baixo 75"/>
          <p:cNvSpPr/>
          <p:nvPr/>
        </p:nvSpPr>
        <p:spPr>
          <a:xfrm rot="20400000" flipV="1">
            <a:off x="6795658" y="3606662"/>
            <a:ext cx="288032" cy="3600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7" name="Retângulo 76"/>
          <p:cNvSpPr/>
          <p:nvPr/>
        </p:nvSpPr>
        <p:spPr>
          <a:xfrm>
            <a:off x="4572000" y="3284984"/>
            <a:ext cx="4703429" cy="1065017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7" name="Conector reto 86"/>
          <p:cNvCxnSpPr/>
          <p:nvPr/>
        </p:nvCxnSpPr>
        <p:spPr>
          <a:xfrm>
            <a:off x="4585487" y="4221088"/>
            <a:ext cx="457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ector reto 87"/>
          <p:cNvCxnSpPr/>
          <p:nvPr/>
        </p:nvCxnSpPr>
        <p:spPr>
          <a:xfrm>
            <a:off x="4582539" y="3414486"/>
            <a:ext cx="457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upo 8"/>
          <p:cNvGrpSpPr/>
          <p:nvPr/>
        </p:nvGrpSpPr>
        <p:grpSpPr>
          <a:xfrm flipV="1">
            <a:off x="5774351" y="2564904"/>
            <a:ext cx="1964743" cy="2404276"/>
            <a:chOff x="5802926" y="2550898"/>
            <a:chExt cx="1964743" cy="2404276"/>
          </a:xfrm>
        </p:grpSpPr>
        <p:sp>
          <p:nvSpPr>
            <p:cNvPr id="78" name="Elipse 77"/>
            <p:cNvSpPr/>
            <p:nvPr/>
          </p:nvSpPr>
          <p:spPr>
            <a:xfrm rot="1200000">
              <a:off x="6944289" y="2794934"/>
              <a:ext cx="720080" cy="2160240"/>
            </a:xfrm>
            <a:prstGeom prst="ellipse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9" name="Elipse 78"/>
            <p:cNvSpPr/>
            <p:nvPr/>
          </p:nvSpPr>
          <p:spPr>
            <a:xfrm rot="1200000">
              <a:off x="6269373" y="2550898"/>
              <a:ext cx="720080" cy="2160240"/>
            </a:xfrm>
            <a:prstGeom prst="ellipse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Seta para baixo 88"/>
            <p:cNvSpPr/>
            <p:nvPr/>
          </p:nvSpPr>
          <p:spPr>
            <a:xfrm rot="1200000">
              <a:off x="5802926" y="4109224"/>
              <a:ext cx="180000" cy="468000"/>
            </a:xfrm>
            <a:prstGeom prst="downArrow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0" name="Seta para baixo 89"/>
            <p:cNvSpPr/>
            <p:nvPr/>
          </p:nvSpPr>
          <p:spPr>
            <a:xfrm rot="1200000">
              <a:off x="6494431" y="4107748"/>
              <a:ext cx="180000" cy="468000"/>
            </a:xfrm>
            <a:prstGeom prst="downArrow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1" name="Seta para baixo 90"/>
            <p:cNvSpPr/>
            <p:nvPr/>
          </p:nvSpPr>
          <p:spPr>
            <a:xfrm rot="1200000">
              <a:off x="7296044" y="4099503"/>
              <a:ext cx="180000" cy="468000"/>
            </a:xfrm>
            <a:prstGeom prst="downArrow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2" name="Seta para baixo 91"/>
            <p:cNvSpPr/>
            <p:nvPr/>
          </p:nvSpPr>
          <p:spPr>
            <a:xfrm rot="720000" flipH="1" flipV="1">
              <a:off x="6085849" y="3675741"/>
              <a:ext cx="180000" cy="468000"/>
            </a:xfrm>
            <a:prstGeom prst="downArrow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3" name="Seta para baixo 92"/>
            <p:cNvSpPr/>
            <p:nvPr/>
          </p:nvSpPr>
          <p:spPr>
            <a:xfrm rot="12000000" flipH="1" flipV="1">
              <a:off x="6665083" y="4107748"/>
              <a:ext cx="180000" cy="468000"/>
            </a:xfrm>
            <a:prstGeom prst="downArrow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4" name="Seta para baixo 93"/>
            <p:cNvSpPr/>
            <p:nvPr/>
          </p:nvSpPr>
          <p:spPr>
            <a:xfrm rot="1140000" flipH="1" flipV="1">
              <a:off x="7587669" y="3659621"/>
              <a:ext cx="180000" cy="468000"/>
            </a:xfrm>
            <a:prstGeom prst="downArrow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CaixaDeTexto 95"/>
              <p:cNvSpPr txBox="1"/>
              <p:nvPr/>
            </p:nvSpPr>
            <p:spPr>
              <a:xfrm>
                <a:off x="6876256" y="1124744"/>
                <a:ext cx="62581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∆</m:t>
                      </m:r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𝑇</m:t>
                      </m:r>
                    </m:oMath>
                  </m:oMathPara>
                </a14:m>
                <a:endParaRPr lang="pt-BR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6" name="CaixaDeTexto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6256" y="1124744"/>
                <a:ext cx="625812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upo 7"/>
          <p:cNvGrpSpPr/>
          <p:nvPr/>
        </p:nvGrpSpPr>
        <p:grpSpPr>
          <a:xfrm flipH="1">
            <a:off x="5113182" y="1052736"/>
            <a:ext cx="3352800" cy="1248546"/>
            <a:chOff x="5113182" y="1052736"/>
            <a:chExt cx="3352800" cy="1248546"/>
          </a:xfrm>
        </p:grpSpPr>
        <p:sp>
          <p:nvSpPr>
            <p:cNvPr id="95" name="Forma livre 94"/>
            <p:cNvSpPr/>
            <p:nvPr/>
          </p:nvSpPr>
          <p:spPr>
            <a:xfrm>
              <a:off x="5113182" y="1052736"/>
              <a:ext cx="3352800" cy="1076368"/>
            </a:xfrm>
            <a:custGeom>
              <a:avLst/>
              <a:gdLst>
                <a:gd name="connsiteX0" fmla="*/ 0 w 3352800"/>
                <a:gd name="connsiteY0" fmla="*/ 786083 h 1076368"/>
                <a:gd name="connsiteX1" fmla="*/ 493486 w 3352800"/>
                <a:gd name="connsiteY1" fmla="*/ 786083 h 1076368"/>
                <a:gd name="connsiteX2" fmla="*/ 580572 w 3352800"/>
                <a:gd name="connsiteY2" fmla="*/ 815111 h 1076368"/>
                <a:gd name="connsiteX3" fmla="*/ 653143 w 3352800"/>
                <a:gd name="connsiteY3" fmla="*/ 873168 h 1076368"/>
                <a:gd name="connsiteX4" fmla="*/ 725715 w 3352800"/>
                <a:gd name="connsiteY4" fmla="*/ 931225 h 1076368"/>
                <a:gd name="connsiteX5" fmla="*/ 856343 w 3352800"/>
                <a:gd name="connsiteY5" fmla="*/ 1018311 h 1076368"/>
                <a:gd name="connsiteX6" fmla="*/ 899886 w 3352800"/>
                <a:gd name="connsiteY6" fmla="*/ 1047340 h 1076368"/>
                <a:gd name="connsiteX7" fmla="*/ 943429 w 3352800"/>
                <a:gd name="connsiteY7" fmla="*/ 1076368 h 1076368"/>
                <a:gd name="connsiteX8" fmla="*/ 1146629 w 3352800"/>
                <a:gd name="connsiteY8" fmla="*/ 1061854 h 1076368"/>
                <a:gd name="connsiteX9" fmla="*/ 1190172 w 3352800"/>
                <a:gd name="connsiteY9" fmla="*/ 1032825 h 1076368"/>
                <a:gd name="connsiteX10" fmla="*/ 1233715 w 3352800"/>
                <a:gd name="connsiteY10" fmla="*/ 1018311 h 1076368"/>
                <a:gd name="connsiteX11" fmla="*/ 1320800 w 3352800"/>
                <a:gd name="connsiteY11" fmla="*/ 887683 h 1076368"/>
                <a:gd name="connsiteX12" fmla="*/ 1349829 w 3352800"/>
                <a:gd name="connsiteY12" fmla="*/ 844140 h 1076368"/>
                <a:gd name="connsiteX13" fmla="*/ 1378858 w 3352800"/>
                <a:gd name="connsiteY13" fmla="*/ 800597 h 1076368"/>
                <a:gd name="connsiteX14" fmla="*/ 1407886 w 3352800"/>
                <a:gd name="connsiteY14" fmla="*/ 713511 h 1076368"/>
                <a:gd name="connsiteX15" fmla="*/ 1494972 w 3352800"/>
                <a:gd name="connsiteY15" fmla="*/ 582883 h 1076368"/>
                <a:gd name="connsiteX16" fmla="*/ 1524000 w 3352800"/>
                <a:gd name="connsiteY16" fmla="*/ 539340 h 1076368"/>
                <a:gd name="connsiteX17" fmla="*/ 1567543 w 3352800"/>
                <a:gd name="connsiteY17" fmla="*/ 408711 h 1076368"/>
                <a:gd name="connsiteX18" fmla="*/ 1582058 w 3352800"/>
                <a:gd name="connsiteY18" fmla="*/ 365168 h 1076368"/>
                <a:gd name="connsiteX19" fmla="*/ 1611086 w 3352800"/>
                <a:gd name="connsiteY19" fmla="*/ 321625 h 1076368"/>
                <a:gd name="connsiteX20" fmla="*/ 1683658 w 3352800"/>
                <a:gd name="connsiteY20" fmla="*/ 190997 h 1076368"/>
                <a:gd name="connsiteX21" fmla="*/ 1741715 w 3352800"/>
                <a:gd name="connsiteY21" fmla="*/ 60368 h 1076368"/>
                <a:gd name="connsiteX22" fmla="*/ 1785258 w 3352800"/>
                <a:gd name="connsiteY22" fmla="*/ 16825 h 1076368"/>
                <a:gd name="connsiteX23" fmla="*/ 1828800 w 3352800"/>
                <a:gd name="connsiteY23" fmla="*/ 2311 h 1076368"/>
                <a:gd name="connsiteX24" fmla="*/ 2061029 w 3352800"/>
                <a:gd name="connsiteY24" fmla="*/ 16825 h 1076368"/>
                <a:gd name="connsiteX25" fmla="*/ 2090058 w 3352800"/>
                <a:gd name="connsiteY25" fmla="*/ 60368 h 1076368"/>
                <a:gd name="connsiteX26" fmla="*/ 2119086 w 3352800"/>
                <a:gd name="connsiteY26" fmla="*/ 147454 h 1076368"/>
                <a:gd name="connsiteX27" fmla="*/ 2162629 w 3352800"/>
                <a:gd name="connsiteY27" fmla="*/ 161968 h 1076368"/>
                <a:gd name="connsiteX28" fmla="*/ 2206172 w 3352800"/>
                <a:gd name="connsiteY28" fmla="*/ 249054 h 1076368"/>
                <a:gd name="connsiteX29" fmla="*/ 2249715 w 3352800"/>
                <a:gd name="connsiteY29" fmla="*/ 394197 h 1076368"/>
                <a:gd name="connsiteX30" fmla="*/ 2278743 w 3352800"/>
                <a:gd name="connsiteY30" fmla="*/ 481283 h 1076368"/>
                <a:gd name="connsiteX31" fmla="*/ 2293258 w 3352800"/>
                <a:gd name="connsiteY31" fmla="*/ 524825 h 1076368"/>
                <a:gd name="connsiteX32" fmla="*/ 2307772 w 3352800"/>
                <a:gd name="connsiteY32" fmla="*/ 568368 h 1076368"/>
                <a:gd name="connsiteX33" fmla="*/ 2336800 w 3352800"/>
                <a:gd name="connsiteY33" fmla="*/ 611911 h 1076368"/>
                <a:gd name="connsiteX34" fmla="*/ 2365829 w 3352800"/>
                <a:gd name="connsiteY34" fmla="*/ 698997 h 1076368"/>
                <a:gd name="connsiteX35" fmla="*/ 2409372 w 3352800"/>
                <a:gd name="connsiteY35" fmla="*/ 786083 h 1076368"/>
                <a:gd name="connsiteX36" fmla="*/ 2496458 w 3352800"/>
                <a:gd name="connsiteY36" fmla="*/ 844140 h 1076368"/>
                <a:gd name="connsiteX37" fmla="*/ 2540000 w 3352800"/>
                <a:gd name="connsiteY37" fmla="*/ 887683 h 1076368"/>
                <a:gd name="connsiteX38" fmla="*/ 2757715 w 3352800"/>
                <a:gd name="connsiteY38" fmla="*/ 873168 h 1076368"/>
                <a:gd name="connsiteX39" fmla="*/ 2844800 w 3352800"/>
                <a:gd name="connsiteY39" fmla="*/ 844140 h 1076368"/>
                <a:gd name="connsiteX40" fmla="*/ 2931886 w 3352800"/>
                <a:gd name="connsiteY40" fmla="*/ 829625 h 1076368"/>
                <a:gd name="connsiteX41" fmla="*/ 3033486 w 3352800"/>
                <a:gd name="connsiteY41" fmla="*/ 800597 h 1076368"/>
                <a:gd name="connsiteX42" fmla="*/ 3352800 w 3352800"/>
                <a:gd name="connsiteY42" fmla="*/ 815111 h 10763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3352800" h="1076368">
                  <a:moveTo>
                    <a:pt x="0" y="786083"/>
                  </a:moveTo>
                  <a:cubicBezTo>
                    <a:pt x="205308" y="756752"/>
                    <a:pt x="165597" y="756275"/>
                    <a:pt x="493486" y="786083"/>
                  </a:cubicBezTo>
                  <a:cubicBezTo>
                    <a:pt x="523959" y="788853"/>
                    <a:pt x="580572" y="815111"/>
                    <a:pt x="580572" y="815111"/>
                  </a:cubicBezTo>
                  <a:cubicBezTo>
                    <a:pt x="663760" y="939896"/>
                    <a:pt x="552992" y="793048"/>
                    <a:pt x="653143" y="873168"/>
                  </a:cubicBezTo>
                  <a:cubicBezTo>
                    <a:pt x="746931" y="948198"/>
                    <a:pt x="616269" y="894744"/>
                    <a:pt x="725715" y="931225"/>
                  </a:cubicBezTo>
                  <a:lnTo>
                    <a:pt x="856343" y="1018311"/>
                  </a:lnTo>
                  <a:lnTo>
                    <a:pt x="899886" y="1047340"/>
                  </a:lnTo>
                  <a:lnTo>
                    <a:pt x="943429" y="1076368"/>
                  </a:lnTo>
                  <a:cubicBezTo>
                    <a:pt x="1011162" y="1071530"/>
                    <a:pt x="1079756" y="1073655"/>
                    <a:pt x="1146629" y="1061854"/>
                  </a:cubicBezTo>
                  <a:cubicBezTo>
                    <a:pt x="1163808" y="1058822"/>
                    <a:pt x="1174570" y="1040626"/>
                    <a:pt x="1190172" y="1032825"/>
                  </a:cubicBezTo>
                  <a:cubicBezTo>
                    <a:pt x="1203856" y="1025983"/>
                    <a:pt x="1219201" y="1023149"/>
                    <a:pt x="1233715" y="1018311"/>
                  </a:cubicBezTo>
                  <a:lnTo>
                    <a:pt x="1320800" y="887683"/>
                  </a:lnTo>
                  <a:lnTo>
                    <a:pt x="1349829" y="844140"/>
                  </a:lnTo>
                  <a:lnTo>
                    <a:pt x="1378858" y="800597"/>
                  </a:lnTo>
                  <a:cubicBezTo>
                    <a:pt x="1388534" y="771568"/>
                    <a:pt x="1390913" y="738971"/>
                    <a:pt x="1407886" y="713511"/>
                  </a:cubicBezTo>
                  <a:lnTo>
                    <a:pt x="1494972" y="582883"/>
                  </a:lnTo>
                  <a:cubicBezTo>
                    <a:pt x="1504648" y="568369"/>
                    <a:pt x="1518484" y="555889"/>
                    <a:pt x="1524000" y="539340"/>
                  </a:cubicBezTo>
                  <a:lnTo>
                    <a:pt x="1567543" y="408711"/>
                  </a:lnTo>
                  <a:cubicBezTo>
                    <a:pt x="1572381" y="394197"/>
                    <a:pt x="1573571" y="377898"/>
                    <a:pt x="1582058" y="365168"/>
                  </a:cubicBezTo>
                  <a:cubicBezTo>
                    <a:pt x="1591734" y="350654"/>
                    <a:pt x="1604001" y="337565"/>
                    <a:pt x="1611086" y="321625"/>
                  </a:cubicBezTo>
                  <a:cubicBezTo>
                    <a:pt x="1667916" y="193757"/>
                    <a:pt x="1604183" y="270472"/>
                    <a:pt x="1683658" y="190997"/>
                  </a:cubicBezTo>
                  <a:cubicBezTo>
                    <a:pt x="1704754" y="127706"/>
                    <a:pt x="1703379" y="106371"/>
                    <a:pt x="1741715" y="60368"/>
                  </a:cubicBezTo>
                  <a:cubicBezTo>
                    <a:pt x="1754856" y="44599"/>
                    <a:pt x="1768179" y="28211"/>
                    <a:pt x="1785258" y="16825"/>
                  </a:cubicBezTo>
                  <a:cubicBezTo>
                    <a:pt x="1797988" y="8339"/>
                    <a:pt x="1814286" y="7149"/>
                    <a:pt x="1828800" y="2311"/>
                  </a:cubicBezTo>
                  <a:cubicBezTo>
                    <a:pt x="1906210" y="7149"/>
                    <a:pt x="1985315" y="0"/>
                    <a:pt x="2061029" y="16825"/>
                  </a:cubicBezTo>
                  <a:cubicBezTo>
                    <a:pt x="2078058" y="20609"/>
                    <a:pt x="2082973" y="44427"/>
                    <a:pt x="2090058" y="60368"/>
                  </a:cubicBezTo>
                  <a:cubicBezTo>
                    <a:pt x="2102485" y="88330"/>
                    <a:pt x="2090057" y="137778"/>
                    <a:pt x="2119086" y="147454"/>
                  </a:cubicBezTo>
                  <a:lnTo>
                    <a:pt x="2162629" y="161968"/>
                  </a:lnTo>
                  <a:cubicBezTo>
                    <a:pt x="2215561" y="320768"/>
                    <a:pt x="2131142" y="80235"/>
                    <a:pt x="2206172" y="249054"/>
                  </a:cubicBezTo>
                  <a:cubicBezTo>
                    <a:pt x="2237744" y="320091"/>
                    <a:pt x="2230232" y="329255"/>
                    <a:pt x="2249715" y="394197"/>
                  </a:cubicBezTo>
                  <a:cubicBezTo>
                    <a:pt x="2258508" y="423505"/>
                    <a:pt x="2269067" y="452254"/>
                    <a:pt x="2278743" y="481283"/>
                  </a:cubicBezTo>
                  <a:lnTo>
                    <a:pt x="2293258" y="524825"/>
                  </a:lnTo>
                  <a:cubicBezTo>
                    <a:pt x="2298096" y="539339"/>
                    <a:pt x="2299286" y="555638"/>
                    <a:pt x="2307772" y="568368"/>
                  </a:cubicBezTo>
                  <a:cubicBezTo>
                    <a:pt x="2317448" y="582882"/>
                    <a:pt x="2329715" y="595971"/>
                    <a:pt x="2336800" y="611911"/>
                  </a:cubicBezTo>
                  <a:cubicBezTo>
                    <a:pt x="2349227" y="639873"/>
                    <a:pt x="2356153" y="669968"/>
                    <a:pt x="2365829" y="698997"/>
                  </a:cubicBezTo>
                  <a:cubicBezTo>
                    <a:pt x="2376183" y="730058"/>
                    <a:pt x="2382889" y="762911"/>
                    <a:pt x="2409372" y="786083"/>
                  </a:cubicBezTo>
                  <a:cubicBezTo>
                    <a:pt x="2435628" y="809057"/>
                    <a:pt x="2471789" y="819470"/>
                    <a:pt x="2496458" y="844140"/>
                  </a:cubicBezTo>
                  <a:lnTo>
                    <a:pt x="2540000" y="887683"/>
                  </a:lnTo>
                  <a:cubicBezTo>
                    <a:pt x="2612572" y="882845"/>
                    <a:pt x="2685713" y="883454"/>
                    <a:pt x="2757715" y="873168"/>
                  </a:cubicBezTo>
                  <a:cubicBezTo>
                    <a:pt x="2788006" y="868841"/>
                    <a:pt x="2814618" y="849171"/>
                    <a:pt x="2844800" y="844140"/>
                  </a:cubicBezTo>
                  <a:cubicBezTo>
                    <a:pt x="2873829" y="839302"/>
                    <a:pt x="2903028" y="835397"/>
                    <a:pt x="2931886" y="829625"/>
                  </a:cubicBezTo>
                  <a:cubicBezTo>
                    <a:pt x="2977450" y="820512"/>
                    <a:pt x="2991984" y="814431"/>
                    <a:pt x="3033486" y="800597"/>
                  </a:cubicBezTo>
                  <a:cubicBezTo>
                    <a:pt x="3246143" y="819929"/>
                    <a:pt x="3139705" y="815111"/>
                    <a:pt x="3352800" y="815111"/>
                  </a:cubicBezTo>
                </a:path>
              </a:pathLst>
            </a:cu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7" name="CaixaDeTexto 96"/>
            <p:cNvSpPr txBox="1"/>
            <p:nvPr/>
          </p:nvSpPr>
          <p:spPr>
            <a:xfrm>
              <a:off x="6799791" y="1163668"/>
              <a:ext cx="46856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000" dirty="0" smtClean="0"/>
                <a:t>+</a:t>
              </a:r>
              <a:endParaRPr lang="pt-BR" sz="4000" dirty="0"/>
            </a:p>
          </p:txBody>
        </p:sp>
        <p:sp>
          <p:nvSpPr>
            <p:cNvPr id="98" name="CaixaDeTexto 97"/>
            <p:cNvSpPr txBox="1"/>
            <p:nvPr/>
          </p:nvSpPr>
          <p:spPr>
            <a:xfrm>
              <a:off x="5914713" y="1593396"/>
              <a:ext cx="46856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000" dirty="0" smtClean="0"/>
                <a:t>-</a:t>
              </a:r>
              <a:endParaRPr lang="pt-BR" sz="4000" dirty="0"/>
            </a:p>
          </p:txBody>
        </p:sp>
      </p:grpSp>
      <p:sp>
        <p:nvSpPr>
          <p:cNvPr id="10" name="CaixaDeTexto 9"/>
          <p:cNvSpPr txBox="1"/>
          <p:nvPr/>
        </p:nvSpPr>
        <p:spPr>
          <a:xfrm>
            <a:off x="1281601" y="260648"/>
            <a:ext cx="22480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 smtClean="0"/>
              <a:t>Hemisfério norte</a:t>
            </a:r>
            <a:endParaRPr lang="pt-BR" sz="2000" dirty="0"/>
          </a:p>
        </p:txBody>
      </p:sp>
      <p:sp>
        <p:nvSpPr>
          <p:cNvPr id="99" name="CaixaDeTexto 98"/>
          <p:cNvSpPr txBox="1"/>
          <p:nvPr/>
        </p:nvSpPr>
        <p:spPr>
          <a:xfrm>
            <a:off x="5607730" y="260648"/>
            <a:ext cx="22480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 smtClean="0"/>
              <a:t>Hemisfério sul</a:t>
            </a:r>
            <a:endParaRPr lang="pt-BR" sz="2000" dirty="0"/>
          </a:p>
        </p:txBody>
      </p:sp>
      <p:sp>
        <p:nvSpPr>
          <p:cNvPr id="4" name="CaixaDeTexto 3"/>
          <p:cNvSpPr txBox="1"/>
          <p:nvPr/>
        </p:nvSpPr>
        <p:spPr>
          <a:xfrm>
            <a:off x="1112601" y="5085184"/>
            <a:ext cx="69129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Como </a:t>
            </a:r>
            <a:r>
              <a:rPr lang="pt-BR" sz="2400" dirty="0" smtClean="0"/>
              <a:t>seria a </a:t>
            </a:r>
            <a:r>
              <a:rPr lang="pt-BR" sz="2400" dirty="0" smtClean="0"/>
              <a:t>anomalia de campo total produzida por um corpo </a:t>
            </a:r>
            <a:r>
              <a:rPr lang="pt-BR" sz="2400" dirty="0"/>
              <a:t>localizado no polo norte </a:t>
            </a:r>
            <a:r>
              <a:rPr lang="pt-BR" sz="2400" dirty="0" smtClean="0"/>
              <a:t>e com </a:t>
            </a:r>
            <a:r>
              <a:rPr lang="pt-BR" sz="2400" dirty="0" smtClean="0"/>
              <a:t>magnetização na mesma direção do campo </a:t>
            </a:r>
            <a:r>
              <a:rPr lang="pt-BR" sz="2400" dirty="0" smtClean="0"/>
              <a:t>principal? </a:t>
            </a:r>
            <a:r>
              <a:rPr lang="pt-BR" sz="2400" dirty="0" smtClean="0"/>
              <a:t>E </a:t>
            </a:r>
            <a:r>
              <a:rPr lang="pt-BR" sz="2400" dirty="0" smtClean="0"/>
              <a:t>se o corpo estivesse no </a:t>
            </a:r>
            <a:r>
              <a:rPr lang="pt-BR" sz="2400" dirty="0" smtClean="0"/>
              <a:t>polo sul?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774266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21" t="13054" r="35526" b="10876"/>
          <a:stretch/>
        </p:blipFill>
        <p:spPr bwMode="auto">
          <a:xfrm>
            <a:off x="251520" y="962264"/>
            <a:ext cx="4104000" cy="4554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osca 14"/>
          <p:cNvSpPr/>
          <p:nvPr/>
        </p:nvSpPr>
        <p:spPr>
          <a:xfrm>
            <a:off x="1067848" y="3689736"/>
            <a:ext cx="2448272" cy="720080"/>
          </a:xfrm>
          <a:prstGeom prst="donut">
            <a:avLst>
              <a:gd name="adj" fmla="val 31630"/>
            </a:avLst>
          </a:prstGeom>
          <a:solidFill>
            <a:srgbClr val="00A761"/>
          </a:solidFill>
          <a:ln>
            <a:solidFill>
              <a:srgbClr val="00A7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971600" y="4221088"/>
            <a:ext cx="864096" cy="216024"/>
          </a:xfrm>
          <a:prstGeom prst="rect">
            <a:avLst/>
          </a:prstGeom>
          <a:solidFill>
            <a:srgbClr val="00A761"/>
          </a:solidFill>
          <a:ln>
            <a:solidFill>
              <a:srgbClr val="00A7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5148064" y="3116585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Litosfera</a:t>
            </a:r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5148064" y="3836665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Manto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5148064" y="4484737"/>
            <a:ext cx="1654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Núcleo externo</a:t>
            </a:r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5148064" y="5195525"/>
            <a:ext cx="1654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Núcleo interno</a:t>
            </a:r>
            <a:endParaRPr lang="pt-BR" dirty="0"/>
          </a:p>
        </p:txBody>
      </p:sp>
      <p:cxnSp>
        <p:nvCxnSpPr>
          <p:cNvPr id="11" name="Conector de seta reta 10"/>
          <p:cNvCxnSpPr/>
          <p:nvPr/>
        </p:nvCxnSpPr>
        <p:spPr>
          <a:xfrm flipH="1">
            <a:off x="2915816" y="5420841"/>
            <a:ext cx="216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/>
          <p:nvPr/>
        </p:nvCxnSpPr>
        <p:spPr>
          <a:xfrm flipH="1">
            <a:off x="2915816" y="4700761"/>
            <a:ext cx="216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/>
          <p:nvPr/>
        </p:nvCxnSpPr>
        <p:spPr>
          <a:xfrm flipH="1">
            <a:off x="2771800" y="4052689"/>
            <a:ext cx="2268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orma livre 18"/>
          <p:cNvSpPr/>
          <p:nvPr/>
        </p:nvSpPr>
        <p:spPr>
          <a:xfrm>
            <a:off x="245660" y="955343"/>
            <a:ext cx="4121624" cy="2750024"/>
          </a:xfrm>
          <a:custGeom>
            <a:avLst/>
            <a:gdLst>
              <a:gd name="connsiteX0" fmla="*/ 0 w 4121624"/>
              <a:gd name="connsiteY0" fmla="*/ 2743200 h 2750024"/>
              <a:gd name="connsiteX1" fmla="*/ 259307 w 4121624"/>
              <a:gd name="connsiteY1" fmla="*/ 2518012 h 2750024"/>
              <a:gd name="connsiteX2" fmla="*/ 511791 w 4121624"/>
              <a:gd name="connsiteY2" fmla="*/ 2354239 h 2750024"/>
              <a:gd name="connsiteX3" fmla="*/ 832513 w 4121624"/>
              <a:gd name="connsiteY3" fmla="*/ 2204114 h 2750024"/>
              <a:gd name="connsiteX4" fmla="*/ 1139588 w 4121624"/>
              <a:gd name="connsiteY4" fmla="*/ 2101756 h 2750024"/>
              <a:gd name="connsiteX5" fmla="*/ 1583140 w 4121624"/>
              <a:gd name="connsiteY5" fmla="*/ 2013045 h 2750024"/>
              <a:gd name="connsiteX6" fmla="*/ 1958453 w 4121624"/>
              <a:gd name="connsiteY6" fmla="*/ 1972102 h 2750024"/>
              <a:gd name="connsiteX7" fmla="*/ 2272352 w 4121624"/>
              <a:gd name="connsiteY7" fmla="*/ 1978926 h 2750024"/>
              <a:gd name="connsiteX8" fmla="*/ 2770495 w 4121624"/>
              <a:gd name="connsiteY8" fmla="*/ 2060812 h 2750024"/>
              <a:gd name="connsiteX9" fmla="*/ 3111689 w 4121624"/>
              <a:gd name="connsiteY9" fmla="*/ 2163170 h 2750024"/>
              <a:gd name="connsiteX10" fmla="*/ 3459707 w 4121624"/>
              <a:gd name="connsiteY10" fmla="*/ 2313296 h 2750024"/>
              <a:gd name="connsiteX11" fmla="*/ 3794077 w 4121624"/>
              <a:gd name="connsiteY11" fmla="*/ 2545308 h 2750024"/>
              <a:gd name="connsiteX12" fmla="*/ 3985146 w 4121624"/>
              <a:gd name="connsiteY12" fmla="*/ 2688609 h 2750024"/>
              <a:gd name="connsiteX13" fmla="*/ 4107976 w 4121624"/>
              <a:gd name="connsiteY13" fmla="*/ 2750024 h 2750024"/>
              <a:gd name="connsiteX14" fmla="*/ 4121624 w 4121624"/>
              <a:gd name="connsiteY14" fmla="*/ 0 h 2750024"/>
              <a:gd name="connsiteX15" fmla="*/ 0 w 4121624"/>
              <a:gd name="connsiteY15" fmla="*/ 6824 h 2750024"/>
              <a:gd name="connsiteX16" fmla="*/ 0 w 4121624"/>
              <a:gd name="connsiteY16" fmla="*/ 2743200 h 2750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121624" h="2750024">
                <a:moveTo>
                  <a:pt x="0" y="2743200"/>
                </a:moveTo>
                <a:lnTo>
                  <a:pt x="259307" y="2518012"/>
                </a:lnTo>
                <a:lnTo>
                  <a:pt x="511791" y="2354239"/>
                </a:lnTo>
                <a:lnTo>
                  <a:pt x="832513" y="2204114"/>
                </a:lnTo>
                <a:lnTo>
                  <a:pt x="1139588" y="2101756"/>
                </a:lnTo>
                <a:lnTo>
                  <a:pt x="1583140" y="2013045"/>
                </a:lnTo>
                <a:lnTo>
                  <a:pt x="1958453" y="1972102"/>
                </a:lnTo>
                <a:lnTo>
                  <a:pt x="2272352" y="1978926"/>
                </a:lnTo>
                <a:lnTo>
                  <a:pt x="2770495" y="2060812"/>
                </a:lnTo>
                <a:lnTo>
                  <a:pt x="3111689" y="2163170"/>
                </a:lnTo>
                <a:lnTo>
                  <a:pt x="3459707" y="2313296"/>
                </a:lnTo>
                <a:lnTo>
                  <a:pt x="3794077" y="2545308"/>
                </a:lnTo>
                <a:lnTo>
                  <a:pt x="3985146" y="2688609"/>
                </a:lnTo>
                <a:lnTo>
                  <a:pt x="4107976" y="2750024"/>
                </a:lnTo>
                <a:cubicBezTo>
                  <a:pt x="4112525" y="1833349"/>
                  <a:pt x="4117075" y="916675"/>
                  <a:pt x="4121624" y="0"/>
                </a:cubicBezTo>
                <a:lnTo>
                  <a:pt x="0" y="6824"/>
                </a:lnTo>
                <a:lnTo>
                  <a:pt x="0" y="2743200"/>
                </a:lnTo>
                <a:close/>
              </a:path>
            </a:pathLst>
          </a:cu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8" name="Conector de seta reta 17"/>
          <p:cNvCxnSpPr/>
          <p:nvPr/>
        </p:nvCxnSpPr>
        <p:spPr>
          <a:xfrm flipH="1">
            <a:off x="3059832" y="3332609"/>
            <a:ext cx="1944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tângulo 19"/>
          <p:cNvSpPr/>
          <p:nvPr/>
        </p:nvSpPr>
        <p:spPr>
          <a:xfrm>
            <a:off x="92472" y="5589240"/>
            <a:ext cx="26011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 smtClean="0"/>
              <a:t>Modificado</a:t>
            </a:r>
            <a:r>
              <a:rPr lang="en-US" sz="1400" dirty="0" smtClean="0"/>
              <a:t> de </a:t>
            </a:r>
            <a:r>
              <a:rPr lang="en-US" sz="1400" dirty="0" err="1" smtClean="0"/>
              <a:t>Hulot</a:t>
            </a:r>
            <a:r>
              <a:rPr lang="en-US" sz="1400" dirty="0" smtClean="0"/>
              <a:t> et al. (2015)</a:t>
            </a:r>
            <a:endParaRPr lang="pt-BR" sz="1400" dirty="0"/>
          </a:p>
        </p:txBody>
      </p:sp>
      <p:sp>
        <p:nvSpPr>
          <p:cNvPr id="21" name="CaixaDeTexto 20"/>
          <p:cNvSpPr txBox="1"/>
          <p:nvPr/>
        </p:nvSpPr>
        <p:spPr>
          <a:xfrm>
            <a:off x="2864280" y="1124744"/>
            <a:ext cx="3405978" cy="1179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Representação simplificada da estrutura interna da Terra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221899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aixaDeTexto 1"/>
              <p:cNvSpPr txBox="1"/>
              <p:nvPr/>
            </p:nvSpPr>
            <p:spPr>
              <a:xfrm>
                <a:off x="1132555" y="2535287"/>
                <a:ext cx="21433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∆</m:t>
                          </m:r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2555" y="2535287"/>
                <a:ext cx="2143301" cy="461665"/>
              </a:xfrm>
              <a:prstGeom prst="rect">
                <a:avLst/>
              </a:prstGeom>
              <a:blipFill rotWithShape="1">
                <a:blip r:embed="rId2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aixaDeTexto 2"/>
          <p:cNvSpPr txBox="1"/>
          <p:nvPr/>
        </p:nvSpPr>
        <p:spPr>
          <a:xfrm>
            <a:off x="1132656" y="2989639"/>
            <a:ext cx="2143099" cy="295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Anomalia de campo total</a:t>
            </a:r>
            <a:endParaRPr lang="pt-BR" sz="1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aixaDeTexto 3"/>
              <p:cNvSpPr txBox="1"/>
              <p:nvPr/>
            </p:nvSpPr>
            <p:spPr>
              <a:xfrm>
                <a:off x="2716424" y="1196752"/>
                <a:ext cx="12389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i="1" smtClean="0">
                          <a:latin typeface="Cambria Math"/>
                          <a:ea typeface="Cambria Math"/>
                        </a:rPr>
                        <m:t>≫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6424" y="1196752"/>
                <a:ext cx="1238994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CaixaDeTexto 4"/>
              <p:cNvSpPr txBox="1"/>
              <p:nvPr/>
            </p:nvSpPr>
            <p:spPr>
              <a:xfrm>
                <a:off x="490377" y="260648"/>
                <a:ext cx="1370888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acc>
                        <m:accPr>
                          <m:chr m:val="̂"/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𝐅</m:t>
                          </m:r>
                        </m:e>
                      </m:acc>
                    </m:oMath>
                  </m:oMathPara>
                </a14:m>
                <a:endParaRPr lang="pt-BR" sz="1200" b="1" dirty="0"/>
              </a:p>
            </p:txBody>
          </p:sp>
        </mc:Choice>
        <mc:Fallback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377" y="260648"/>
                <a:ext cx="1370888" cy="471539"/>
              </a:xfrm>
              <a:prstGeom prst="rect">
                <a:avLst/>
              </a:prstGeom>
              <a:blipFill rotWithShape="1">
                <a:blip r:embed="rId4"/>
                <a:stretch>
                  <a:fillRect t="-5195" r="-23556" b="-25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CaixaDeTexto 5"/>
              <p:cNvSpPr txBox="1"/>
              <p:nvPr/>
            </p:nvSpPr>
            <p:spPr>
              <a:xfrm>
                <a:off x="2551120" y="260648"/>
                <a:ext cx="1549591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b="1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latin typeface="Cambria Math"/>
                                </a:rPr>
                                <m:t>𝐁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200" b="1" dirty="0"/>
              </a:p>
            </p:txBody>
          </p:sp>
        </mc:Choice>
        <mc:Fallback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1120" y="260648"/>
                <a:ext cx="1549591" cy="471539"/>
              </a:xfrm>
              <a:prstGeom prst="rect">
                <a:avLst/>
              </a:prstGeom>
              <a:blipFill rotWithShape="1">
                <a:blip r:embed="rId5"/>
                <a:stretch>
                  <a:fillRect t="-5195" r="-22745" b="-25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CaixaDeTexto 6"/>
              <p:cNvSpPr txBox="1"/>
              <p:nvPr/>
            </p:nvSpPr>
            <p:spPr>
              <a:xfrm>
                <a:off x="251520" y="1377503"/>
                <a:ext cx="18470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𝐓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b="1" dirty="0"/>
              </a:p>
            </p:txBody>
          </p:sp>
        </mc:Choice>
        <mc:Fallback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377503"/>
                <a:ext cx="1847044" cy="461665"/>
              </a:xfrm>
              <a:prstGeom prst="rect">
                <a:avLst/>
              </a:prstGeom>
              <a:blipFill rotWithShape="1">
                <a:blip r:embed="rId6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aixaDeTexto 7"/>
          <p:cNvSpPr txBox="1"/>
          <p:nvPr/>
        </p:nvSpPr>
        <p:spPr>
          <a:xfrm>
            <a:off x="625168" y="1753071"/>
            <a:ext cx="1099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total</a:t>
            </a:r>
            <a:endParaRPr lang="pt-BR" sz="1400" dirty="0"/>
          </a:p>
        </p:txBody>
      </p:sp>
      <p:sp>
        <p:nvSpPr>
          <p:cNvPr id="9" name="CaixaDeTexto 8"/>
          <p:cNvSpPr txBox="1"/>
          <p:nvPr/>
        </p:nvSpPr>
        <p:spPr>
          <a:xfrm>
            <a:off x="443939" y="679716"/>
            <a:ext cx="1463765" cy="268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principal</a:t>
            </a:r>
            <a:endParaRPr lang="pt-BR" sz="14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2594033" y="712442"/>
            <a:ext cx="14637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</a:t>
            </a:r>
            <a:r>
              <a:rPr lang="pt-BR" sz="1400" dirty="0" err="1" smtClean="0"/>
              <a:t>crustal</a:t>
            </a:r>
            <a:endParaRPr lang="pt-BR" sz="1400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2335696" y="1681644"/>
            <a:ext cx="194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Condição observada</a:t>
            </a:r>
          </a:p>
          <a:p>
            <a:pPr algn="ctr"/>
            <a:r>
              <a:rPr lang="pt-BR" sz="1400" dirty="0" smtClean="0"/>
              <a:t>na prática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2578927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aixaDeTexto 1"/>
              <p:cNvSpPr txBox="1"/>
              <p:nvPr/>
            </p:nvSpPr>
            <p:spPr>
              <a:xfrm>
                <a:off x="1132555" y="2535287"/>
                <a:ext cx="21433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∆</m:t>
                          </m:r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2555" y="2535287"/>
                <a:ext cx="2143301" cy="461665"/>
              </a:xfrm>
              <a:prstGeom prst="rect">
                <a:avLst/>
              </a:prstGeom>
              <a:blipFill rotWithShape="1">
                <a:blip r:embed="rId2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aixaDeTexto 2"/>
          <p:cNvSpPr txBox="1"/>
          <p:nvPr/>
        </p:nvSpPr>
        <p:spPr>
          <a:xfrm>
            <a:off x="1132656" y="2989639"/>
            <a:ext cx="2143099" cy="295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Anomalia de campo total</a:t>
            </a:r>
            <a:endParaRPr lang="pt-BR" sz="1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aixaDeTexto 3"/>
              <p:cNvSpPr txBox="1"/>
              <p:nvPr/>
            </p:nvSpPr>
            <p:spPr>
              <a:xfrm>
                <a:off x="2716424" y="1196752"/>
                <a:ext cx="12389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i="1" smtClean="0">
                          <a:latin typeface="Cambria Math"/>
                          <a:ea typeface="Cambria Math"/>
                        </a:rPr>
                        <m:t>≫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6424" y="1196752"/>
                <a:ext cx="1238994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CaixaDeTexto 4"/>
              <p:cNvSpPr txBox="1"/>
              <p:nvPr/>
            </p:nvSpPr>
            <p:spPr>
              <a:xfrm>
                <a:off x="490377" y="260648"/>
                <a:ext cx="1370888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acc>
                        <m:accPr>
                          <m:chr m:val="̂"/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𝐅</m:t>
                          </m:r>
                        </m:e>
                      </m:acc>
                    </m:oMath>
                  </m:oMathPara>
                </a14:m>
                <a:endParaRPr lang="pt-BR" sz="1200" b="1" dirty="0"/>
              </a:p>
            </p:txBody>
          </p:sp>
        </mc:Choice>
        <mc:Fallback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377" y="260648"/>
                <a:ext cx="1370888" cy="471539"/>
              </a:xfrm>
              <a:prstGeom prst="rect">
                <a:avLst/>
              </a:prstGeom>
              <a:blipFill rotWithShape="1">
                <a:blip r:embed="rId4"/>
                <a:stretch>
                  <a:fillRect t="-5195" r="-23556" b="-25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CaixaDeTexto 5"/>
              <p:cNvSpPr txBox="1"/>
              <p:nvPr/>
            </p:nvSpPr>
            <p:spPr>
              <a:xfrm>
                <a:off x="2551120" y="260648"/>
                <a:ext cx="1549591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b="1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latin typeface="Cambria Math"/>
                                </a:rPr>
                                <m:t>𝐁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200" b="1" dirty="0"/>
              </a:p>
            </p:txBody>
          </p:sp>
        </mc:Choice>
        <mc:Fallback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1120" y="260648"/>
                <a:ext cx="1549591" cy="471539"/>
              </a:xfrm>
              <a:prstGeom prst="rect">
                <a:avLst/>
              </a:prstGeom>
              <a:blipFill rotWithShape="1">
                <a:blip r:embed="rId5"/>
                <a:stretch>
                  <a:fillRect t="-5195" r="-22745" b="-25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CaixaDeTexto 6"/>
              <p:cNvSpPr txBox="1"/>
              <p:nvPr/>
            </p:nvSpPr>
            <p:spPr>
              <a:xfrm>
                <a:off x="251520" y="1377503"/>
                <a:ext cx="18470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𝐓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b="1" dirty="0"/>
              </a:p>
            </p:txBody>
          </p:sp>
        </mc:Choice>
        <mc:Fallback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377503"/>
                <a:ext cx="1847044" cy="461665"/>
              </a:xfrm>
              <a:prstGeom prst="rect">
                <a:avLst/>
              </a:prstGeom>
              <a:blipFill rotWithShape="1">
                <a:blip r:embed="rId6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aixaDeTexto 7"/>
          <p:cNvSpPr txBox="1"/>
          <p:nvPr/>
        </p:nvSpPr>
        <p:spPr>
          <a:xfrm>
            <a:off x="625168" y="1753071"/>
            <a:ext cx="1099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total</a:t>
            </a:r>
            <a:endParaRPr lang="pt-BR" sz="1400" dirty="0"/>
          </a:p>
        </p:txBody>
      </p:sp>
      <p:sp>
        <p:nvSpPr>
          <p:cNvPr id="9" name="CaixaDeTexto 8"/>
          <p:cNvSpPr txBox="1"/>
          <p:nvPr/>
        </p:nvSpPr>
        <p:spPr>
          <a:xfrm>
            <a:off x="443939" y="679716"/>
            <a:ext cx="1463765" cy="268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principal</a:t>
            </a:r>
            <a:endParaRPr lang="pt-BR" sz="14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2594033" y="712442"/>
            <a:ext cx="14637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</a:t>
            </a:r>
            <a:r>
              <a:rPr lang="pt-BR" sz="1400" dirty="0" err="1" smtClean="0"/>
              <a:t>crustal</a:t>
            </a:r>
            <a:endParaRPr lang="pt-BR" sz="1400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2335696" y="1681644"/>
            <a:ext cx="194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Condição observada</a:t>
            </a:r>
          </a:p>
          <a:p>
            <a:pPr algn="ctr"/>
            <a:r>
              <a:rPr lang="pt-BR" sz="1400" dirty="0" smtClean="0"/>
              <a:t>na prática</a:t>
            </a:r>
            <a:endParaRPr lang="pt-BR" sz="1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8" name="CaixaDeTexto 57"/>
              <p:cNvSpPr txBox="1"/>
              <p:nvPr/>
            </p:nvSpPr>
            <p:spPr>
              <a:xfrm>
                <a:off x="2915816" y="5733256"/>
                <a:ext cx="1442959" cy="10686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1" i="0" smtClean="0">
                          <a:latin typeface="Cambria Math"/>
                        </a:rPr>
                        <m:t>𝐯</m:t>
                      </m:r>
                      <m:r>
                        <a:rPr lang="pt-BR" sz="2400" b="0" i="0" smtClean="0">
                          <a:latin typeface="Cambria Math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40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58" name="CaixaDeTexto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5816" y="5733256"/>
                <a:ext cx="1442959" cy="106869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6" name="Grupo 95"/>
          <p:cNvGrpSpPr/>
          <p:nvPr/>
        </p:nvGrpSpPr>
        <p:grpSpPr>
          <a:xfrm>
            <a:off x="22656" y="3429000"/>
            <a:ext cx="3829264" cy="2967137"/>
            <a:chOff x="22656" y="3558207"/>
            <a:chExt cx="3829264" cy="2967137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7" name="CaixaDeTexto 96"/>
                <p:cNvSpPr txBox="1"/>
                <p:nvPr/>
              </p:nvSpPr>
              <p:spPr>
                <a:xfrm>
                  <a:off x="1193273" y="3558207"/>
                  <a:ext cx="42639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𝑥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>
            <p:sp>
              <p:nvSpPr>
                <p:cNvPr id="97" name="CaixaDeTexto 9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3273" y="3558207"/>
                  <a:ext cx="426399" cy="461665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8" name="CaixaDeTexto 97"/>
                <p:cNvSpPr txBox="1"/>
                <p:nvPr/>
              </p:nvSpPr>
              <p:spPr>
                <a:xfrm>
                  <a:off x="3421546" y="4767535"/>
                  <a:ext cx="43037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𝑦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>
            <p:sp>
              <p:nvSpPr>
                <p:cNvPr id="98" name="CaixaDeTexto 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1546" y="4767535"/>
                  <a:ext cx="430374" cy="461665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b="-921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9" name="CaixaDeTexto 98"/>
                <p:cNvSpPr txBox="1"/>
                <p:nvPr/>
              </p:nvSpPr>
              <p:spPr>
                <a:xfrm>
                  <a:off x="22656" y="6063679"/>
                  <a:ext cx="40793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𝑧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>
            <p:sp>
              <p:nvSpPr>
                <p:cNvPr id="99" name="CaixaDeTexto 9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56" y="6063679"/>
                  <a:ext cx="407932" cy="461665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0" name="Conector reto 99"/>
            <p:cNvCxnSpPr/>
            <p:nvPr/>
          </p:nvCxnSpPr>
          <p:spPr>
            <a:xfrm>
              <a:off x="1335124" y="4106956"/>
              <a:ext cx="1836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ector reto 100"/>
            <p:cNvCxnSpPr/>
            <p:nvPr/>
          </p:nvCxnSpPr>
          <p:spPr>
            <a:xfrm rot="16200000">
              <a:off x="2648448" y="4644717"/>
              <a:ext cx="106935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ector de seta reta 101"/>
            <p:cNvCxnSpPr>
              <a:cxnSpLocks noChangeAspect="1"/>
            </p:cNvCxnSpPr>
            <p:nvPr/>
          </p:nvCxnSpPr>
          <p:spPr>
            <a:xfrm flipV="1">
              <a:off x="2349628" y="4104647"/>
              <a:ext cx="824413" cy="67660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ector reto 102"/>
            <p:cNvCxnSpPr/>
            <p:nvPr/>
          </p:nvCxnSpPr>
          <p:spPr>
            <a:xfrm>
              <a:off x="1349172" y="5192405"/>
              <a:ext cx="1836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ector de seta reta 103"/>
            <p:cNvCxnSpPr>
              <a:cxnSpLocks noChangeAspect="1"/>
            </p:cNvCxnSpPr>
            <p:nvPr/>
          </p:nvCxnSpPr>
          <p:spPr>
            <a:xfrm flipV="1">
              <a:off x="2348284" y="5200668"/>
              <a:ext cx="824413" cy="67660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ector reto 104"/>
            <p:cNvCxnSpPr/>
            <p:nvPr/>
          </p:nvCxnSpPr>
          <p:spPr>
            <a:xfrm rot="16200000">
              <a:off x="814497" y="4643463"/>
              <a:ext cx="106935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ector reto 105"/>
            <p:cNvCxnSpPr/>
            <p:nvPr/>
          </p:nvCxnSpPr>
          <p:spPr>
            <a:xfrm>
              <a:off x="505426" y="5877272"/>
              <a:ext cx="1836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ector de seta reta 106"/>
            <p:cNvCxnSpPr>
              <a:cxnSpLocks noChangeAspect="1"/>
            </p:cNvCxnSpPr>
            <p:nvPr/>
          </p:nvCxnSpPr>
          <p:spPr>
            <a:xfrm flipV="1">
              <a:off x="516792" y="5184810"/>
              <a:ext cx="824413" cy="67660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ector de seta reta 107"/>
            <p:cNvCxnSpPr/>
            <p:nvPr/>
          </p:nvCxnSpPr>
          <p:spPr>
            <a:xfrm>
              <a:off x="485077" y="4805036"/>
              <a:ext cx="2698046" cy="387369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ector reto 108"/>
            <p:cNvCxnSpPr/>
            <p:nvPr/>
          </p:nvCxnSpPr>
          <p:spPr>
            <a:xfrm rot="16200000">
              <a:off x="1806751" y="5342597"/>
              <a:ext cx="106935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ector de seta reta 109"/>
            <p:cNvCxnSpPr/>
            <p:nvPr/>
          </p:nvCxnSpPr>
          <p:spPr>
            <a:xfrm>
              <a:off x="488109" y="4797152"/>
              <a:ext cx="0" cy="172819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ector de seta reta 110"/>
            <p:cNvCxnSpPr/>
            <p:nvPr/>
          </p:nvCxnSpPr>
          <p:spPr>
            <a:xfrm rot="16200000">
              <a:off x="2014531" y="3266354"/>
              <a:ext cx="0" cy="306159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ector de seta reta 111"/>
            <p:cNvCxnSpPr/>
            <p:nvPr/>
          </p:nvCxnSpPr>
          <p:spPr>
            <a:xfrm flipV="1">
              <a:off x="483733" y="3789040"/>
              <a:ext cx="1228343" cy="100811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13" name="CaixaDeTexto 112"/>
              <p:cNvSpPr txBox="1"/>
              <p:nvPr/>
            </p:nvSpPr>
            <p:spPr>
              <a:xfrm>
                <a:off x="827584" y="3587825"/>
                <a:ext cx="5541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113" name="CaixaDeTexto 1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3587825"/>
                <a:ext cx="554126" cy="461665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4" name="CaixaDeTexto 113"/>
              <p:cNvSpPr txBox="1"/>
              <p:nvPr/>
            </p:nvSpPr>
            <p:spPr>
              <a:xfrm>
                <a:off x="1977267" y="4178747"/>
                <a:ext cx="563166" cy="490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114" name="CaixaDeTexto 1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7267" y="4178747"/>
                <a:ext cx="563166" cy="490840"/>
              </a:xfrm>
              <a:prstGeom prst="rect">
                <a:avLst/>
              </a:prstGeom>
              <a:blipFill rotWithShape="1">
                <a:blip r:embed="rId12"/>
                <a:stretch>
                  <a:fillRect b="-49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5" name="CaixaDeTexto 114"/>
              <p:cNvSpPr txBox="1"/>
              <p:nvPr/>
            </p:nvSpPr>
            <p:spPr>
              <a:xfrm>
                <a:off x="16446" y="5444674"/>
                <a:ext cx="53860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115" name="CaixaDeTexto 1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46" y="5444674"/>
                <a:ext cx="538609" cy="461665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2788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aixaDeTexto 1"/>
              <p:cNvSpPr txBox="1"/>
              <p:nvPr/>
            </p:nvSpPr>
            <p:spPr>
              <a:xfrm>
                <a:off x="1132555" y="2535287"/>
                <a:ext cx="21433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∆</m:t>
                          </m:r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2555" y="2535287"/>
                <a:ext cx="2143301" cy="461665"/>
              </a:xfrm>
              <a:prstGeom prst="rect">
                <a:avLst/>
              </a:prstGeom>
              <a:blipFill rotWithShape="1">
                <a:blip r:embed="rId2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aixaDeTexto 2"/>
          <p:cNvSpPr txBox="1"/>
          <p:nvPr/>
        </p:nvSpPr>
        <p:spPr>
          <a:xfrm>
            <a:off x="1132656" y="2989639"/>
            <a:ext cx="2143099" cy="295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Anomalia de campo total</a:t>
            </a:r>
            <a:endParaRPr lang="pt-BR" sz="1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aixaDeTexto 3"/>
              <p:cNvSpPr txBox="1"/>
              <p:nvPr/>
            </p:nvSpPr>
            <p:spPr>
              <a:xfrm>
                <a:off x="2716424" y="1196752"/>
                <a:ext cx="12389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i="1" smtClean="0">
                          <a:latin typeface="Cambria Math"/>
                          <a:ea typeface="Cambria Math"/>
                        </a:rPr>
                        <m:t>≫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6424" y="1196752"/>
                <a:ext cx="1238994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CaixaDeTexto 4"/>
              <p:cNvSpPr txBox="1"/>
              <p:nvPr/>
            </p:nvSpPr>
            <p:spPr>
              <a:xfrm>
                <a:off x="490377" y="260648"/>
                <a:ext cx="1370888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acc>
                        <m:accPr>
                          <m:chr m:val="̂"/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𝐅</m:t>
                          </m:r>
                        </m:e>
                      </m:acc>
                    </m:oMath>
                  </m:oMathPara>
                </a14:m>
                <a:endParaRPr lang="pt-BR" sz="1200" b="1" dirty="0"/>
              </a:p>
            </p:txBody>
          </p:sp>
        </mc:Choice>
        <mc:Fallback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377" y="260648"/>
                <a:ext cx="1370888" cy="471539"/>
              </a:xfrm>
              <a:prstGeom prst="rect">
                <a:avLst/>
              </a:prstGeom>
              <a:blipFill rotWithShape="1">
                <a:blip r:embed="rId4"/>
                <a:stretch>
                  <a:fillRect t="-5195" r="-23556" b="-25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CaixaDeTexto 5"/>
              <p:cNvSpPr txBox="1"/>
              <p:nvPr/>
            </p:nvSpPr>
            <p:spPr>
              <a:xfrm>
                <a:off x="2551120" y="260648"/>
                <a:ext cx="1549591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b="1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latin typeface="Cambria Math"/>
                                </a:rPr>
                                <m:t>𝐁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200" b="1" dirty="0"/>
              </a:p>
            </p:txBody>
          </p:sp>
        </mc:Choice>
        <mc:Fallback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1120" y="260648"/>
                <a:ext cx="1549591" cy="471539"/>
              </a:xfrm>
              <a:prstGeom prst="rect">
                <a:avLst/>
              </a:prstGeom>
              <a:blipFill rotWithShape="1">
                <a:blip r:embed="rId5"/>
                <a:stretch>
                  <a:fillRect t="-5195" r="-22745" b="-25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CaixaDeTexto 6"/>
              <p:cNvSpPr txBox="1"/>
              <p:nvPr/>
            </p:nvSpPr>
            <p:spPr>
              <a:xfrm>
                <a:off x="251520" y="1377503"/>
                <a:ext cx="18470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𝐓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b="1" dirty="0"/>
              </a:p>
            </p:txBody>
          </p:sp>
        </mc:Choice>
        <mc:Fallback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377503"/>
                <a:ext cx="1847044" cy="461665"/>
              </a:xfrm>
              <a:prstGeom prst="rect">
                <a:avLst/>
              </a:prstGeom>
              <a:blipFill rotWithShape="1">
                <a:blip r:embed="rId6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aixaDeTexto 7"/>
          <p:cNvSpPr txBox="1"/>
          <p:nvPr/>
        </p:nvSpPr>
        <p:spPr>
          <a:xfrm>
            <a:off x="625168" y="1753071"/>
            <a:ext cx="1099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total</a:t>
            </a:r>
            <a:endParaRPr lang="pt-BR" sz="1400" dirty="0"/>
          </a:p>
        </p:txBody>
      </p:sp>
      <p:sp>
        <p:nvSpPr>
          <p:cNvPr id="9" name="CaixaDeTexto 8"/>
          <p:cNvSpPr txBox="1"/>
          <p:nvPr/>
        </p:nvSpPr>
        <p:spPr>
          <a:xfrm>
            <a:off x="443939" y="679716"/>
            <a:ext cx="1463765" cy="268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principal</a:t>
            </a:r>
            <a:endParaRPr lang="pt-BR" sz="14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2594033" y="712442"/>
            <a:ext cx="14637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</a:t>
            </a:r>
            <a:r>
              <a:rPr lang="pt-BR" sz="1400" dirty="0" err="1" smtClean="0"/>
              <a:t>crustal</a:t>
            </a:r>
            <a:endParaRPr lang="pt-BR" sz="1400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2335696" y="1681644"/>
            <a:ext cx="194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Condição observada</a:t>
            </a:r>
          </a:p>
          <a:p>
            <a:pPr algn="ctr"/>
            <a:r>
              <a:rPr lang="pt-BR" sz="1400" dirty="0" smtClean="0"/>
              <a:t>na prática</a:t>
            </a:r>
            <a:endParaRPr lang="pt-BR" sz="1400" dirty="0"/>
          </a:p>
        </p:txBody>
      </p:sp>
      <p:grpSp>
        <p:nvGrpSpPr>
          <p:cNvPr id="40" name="Grupo 39"/>
          <p:cNvGrpSpPr/>
          <p:nvPr/>
        </p:nvGrpSpPr>
        <p:grpSpPr>
          <a:xfrm>
            <a:off x="22656" y="3429000"/>
            <a:ext cx="3829264" cy="2967137"/>
            <a:chOff x="22656" y="3558207"/>
            <a:chExt cx="3829264" cy="2967137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" name="CaixaDeTexto 40"/>
                <p:cNvSpPr txBox="1"/>
                <p:nvPr/>
              </p:nvSpPr>
              <p:spPr>
                <a:xfrm>
                  <a:off x="1193273" y="3558207"/>
                  <a:ext cx="42639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𝑥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>
            <p:sp>
              <p:nvSpPr>
                <p:cNvPr id="41" name="CaixaDeTexto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3273" y="3558207"/>
                  <a:ext cx="426399" cy="461665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" name="CaixaDeTexto 41"/>
                <p:cNvSpPr txBox="1"/>
                <p:nvPr/>
              </p:nvSpPr>
              <p:spPr>
                <a:xfrm>
                  <a:off x="3421546" y="4767535"/>
                  <a:ext cx="43037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𝑦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>
            <p:sp>
              <p:nvSpPr>
                <p:cNvPr id="42" name="CaixaDeTexto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1546" y="4767535"/>
                  <a:ext cx="430374" cy="461665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b="-921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3" name="CaixaDeTexto 42"/>
                <p:cNvSpPr txBox="1"/>
                <p:nvPr/>
              </p:nvSpPr>
              <p:spPr>
                <a:xfrm>
                  <a:off x="22656" y="6063679"/>
                  <a:ext cx="40793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𝑧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>
            <p:sp>
              <p:nvSpPr>
                <p:cNvPr id="43" name="CaixaDeTexto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56" y="6063679"/>
                  <a:ext cx="407932" cy="461665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4" name="Conector reto 43"/>
            <p:cNvCxnSpPr/>
            <p:nvPr/>
          </p:nvCxnSpPr>
          <p:spPr>
            <a:xfrm>
              <a:off x="1335124" y="4106956"/>
              <a:ext cx="1836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reto 44"/>
            <p:cNvCxnSpPr/>
            <p:nvPr/>
          </p:nvCxnSpPr>
          <p:spPr>
            <a:xfrm rot="16200000">
              <a:off x="2648448" y="4644717"/>
              <a:ext cx="106935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de seta reta 45"/>
            <p:cNvCxnSpPr>
              <a:cxnSpLocks noChangeAspect="1"/>
            </p:cNvCxnSpPr>
            <p:nvPr/>
          </p:nvCxnSpPr>
          <p:spPr>
            <a:xfrm flipV="1">
              <a:off x="2349628" y="4104647"/>
              <a:ext cx="824413" cy="67660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reto 46"/>
            <p:cNvCxnSpPr/>
            <p:nvPr/>
          </p:nvCxnSpPr>
          <p:spPr>
            <a:xfrm>
              <a:off x="1349172" y="5192405"/>
              <a:ext cx="1836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de seta reta 47"/>
            <p:cNvCxnSpPr>
              <a:cxnSpLocks noChangeAspect="1"/>
            </p:cNvCxnSpPr>
            <p:nvPr/>
          </p:nvCxnSpPr>
          <p:spPr>
            <a:xfrm flipV="1">
              <a:off x="2348284" y="5200668"/>
              <a:ext cx="824413" cy="67660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reto 48"/>
            <p:cNvCxnSpPr/>
            <p:nvPr/>
          </p:nvCxnSpPr>
          <p:spPr>
            <a:xfrm rot="16200000">
              <a:off x="814497" y="4643463"/>
              <a:ext cx="106935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to 49"/>
            <p:cNvCxnSpPr/>
            <p:nvPr/>
          </p:nvCxnSpPr>
          <p:spPr>
            <a:xfrm>
              <a:off x="505426" y="5877272"/>
              <a:ext cx="1836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de seta reta 50"/>
            <p:cNvCxnSpPr>
              <a:cxnSpLocks noChangeAspect="1"/>
            </p:cNvCxnSpPr>
            <p:nvPr/>
          </p:nvCxnSpPr>
          <p:spPr>
            <a:xfrm flipV="1">
              <a:off x="516792" y="5184810"/>
              <a:ext cx="824413" cy="67660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de seta reta 51"/>
            <p:cNvCxnSpPr/>
            <p:nvPr/>
          </p:nvCxnSpPr>
          <p:spPr>
            <a:xfrm>
              <a:off x="485077" y="4805036"/>
              <a:ext cx="2698046" cy="387369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reto 52"/>
            <p:cNvCxnSpPr/>
            <p:nvPr/>
          </p:nvCxnSpPr>
          <p:spPr>
            <a:xfrm rot="16200000">
              <a:off x="1806751" y="5342597"/>
              <a:ext cx="106935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de seta reta 53"/>
            <p:cNvCxnSpPr/>
            <p:nvPr/>
          </p:nvCxnSpPr>
          <p:spPr>
            <a:xfrm>
              <a:off x="488109" y="4797152"/>
              <a:ext cx="0" cy="172819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de seta reta 54"/>
            <p:cNvCxnSpPr/>
            <p:nvPr/>
          </p:nvCxnSpPr>
          <p:spPr>
            <a:xfrm rot="16200000">
              <a:off x="2014531" y="3266354"/>
              <a:ext cx="0" cy="306159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de seta reta 55"/>
            <p:cNvCxnSpPr/>
            <p:nvPr/>
          </p:nvCxnSpPr>
          <p:spPr>
            <a:xfrm flipV="1">
              <a:off x="483733" y="3789040"/>
              <a:ext cx="1228343" cy="100811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8" name="CaixaDeTexto 57"/>
              <p:cNvSpPr txBox="1"/>
              <p:nvPr/>
            </p:nvSpPr>
            <p:spPr>
              <a:xfrm>
                <a:off x="2915816" y="5733256"/>
                <a:ext cx="1442959" cy="10686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1" i="0" smtClean="0">
                          <a:latin typeface="Cambria Math"/>
                        </a:rPr>
                        <m:t>𝐯</m:t>
                      </m:r>
                      <m:r>
                        <a:rPr lang="pt-BR" sz="2400" b="0" i="0" smtClean="0">
                          <a:latin typeface="Cambria Math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40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58" name="CaixaDeTexto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5816" y="5733256"/>
                <a:ext cx="1442959" cy="106869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CaixaDeTexto 58"/>
              <p:cNvSpPr txBox="1"/>
              <p:nvPr/>
            </p:nvSpPr>
            <p:spPr>
              <a:xfrm>
                <a:off x="827584" y="3587825"/>
                <a:ext cx="5541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59" name="CaixaDe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3587825"/>
                <a:ext cx="554126" cy="461665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CaixaDeTexto 59"/>
              <p:cNvSpPr txBox="1"/>
              <p:nvPr/>
            </p:nvSpPr>
            <p:spPr>
              <a:xfrm>
                <a:off x="1977267" y="4178747"/>
                <a:ext cx="563166" cy="490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60" name="CaixaDeTexto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7267" y="4178747"/>
                <a:ext cx="563166" cy="490840"/>
              </a:xfrm>
              <a:prstGeom prst="rect">
                <a:avLst/>
              </a:prstGeom>
              <a:blipFill rotWithShape="1">
                <a:blip r:embed="rId12"/>
                <a:stretch>
                  <a:fillRect b="-49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CaixaDeTexto 60"/>
              <p:cNvSpPr txBox="1"/>
              <p:nvPr/>
            </p:nvSpPr>
            <p:spPr>
              <a:xfrm>
                <a:off x="16446" y="5444674"/>
                <a:ext cx="53860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61" name="CaixaDeTexto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46" y="5444674"/>
                <a:ext cx="538609" cy="461665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Conector de seta reta 32"/>
          <p:cNvCxnSpPr/>
          <p:nvPr/>
        </p:nvCxnSpPr>
        <p:spPr>
          <a:xfrm flipV="1">
            <a:off x="501452" y="3980835"/>
            <a:ext cx="2669672" cy="687110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rco 12"/>
          <p:cNvSpPr/>
          <p:nvPr/>
        </p:nvSpPr>
        <p:spPr>
          <a:xfrm rot="154816">
            <a:off x="830848" y="4231690"/>
            <a:ext cx="432048" cy="415563"/>
          </a:xfrm>
          <a:prstGeom prst="arc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CaixaDeTexto 35"/>
              <p:cNvSpPr txBox="1"/>
              <p:nvPr/>
            </p:nvSpPr>
            <p:spPr>
              <a:xfrm>
                <a:off x="1143836" y="3947865"/>
                <a:ext cx="4758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36" name="CaixaDeTexto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836" y="3947865"/>
                <a:ext cx="475836" cy="461665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Arco 13"/>
          <p:cNvSpPr/>
          <p:nvPr/>
        </p:nvSpPr>
        <p:spPr>
          <a:xfrm rot="2471700">
            <a:off x="1097900" y="4318259"/>
            <a:ext cx="612000" cy="612000"/>
          </a:xfrm>
          <a:prstGeom prst="arc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CaixaDeTexto 37"/>
              <p:cNvSpPr txBox="1"/>
              <p:nvPr/>
            </p:nvSpPr>
            <p:spPr>
              <a:xfrm>
                <a:off x="1282744" y="4810919"/>
                <a:ext cx="38036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𝐼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38" name="CaixaDeTexto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2744" y="4810919"/>
                <a:ext cx="380361" cy="461665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CaixaDeTexto 14"/>
              <p:cNvSpPr txBox="1"/>
              <p:nvPr/>
            </p:nvSpPr>
            <p:spPr>
              <a:xfrm>
                <a:off x="3275856" y="3429000"/>
                <a:ext cx="1317323" cy="7168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𝐷</m:t>
                    </m:r>
                  </m:oMath>
                </a14:m>
                <a:r>
                  <a:rPr lang="pt-BR" sz="1400" dirty="0" smtClean="0"/>
                  <a:t>: declinação</a:t>
                </a:r>
              </a:p>
              <a:p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𝐼</m:t>
                    </m:r>
                  </m:oMath>
                </a14:m>
                <a:r>
                  <a:rPr lang="pt-BR" sz="1400" dirty="0" smtClean="0"/>
                  <a:t>: inclinação</a:t>
                </a:r>
              </a:p>
              <a:p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𝑣</m:t>
                    </m:r>
                  </m:oMath>
                </a14:m>
                <a:r>
                  <a:rPr lang="pt-BR" sz="1400" dirty="0" smtClean="0"/>
                  <a:t>: intensidade</a:t>
                </a:r>
                <a:endParaRPr lang="pt-BR" sz="1400" dirty="0"/>
              </a:p>
            </p:txBody>
          </p:sp>
        </mc:Choice>
        <mc:Fallback>
          <p:sp>
            <p:nvSpPr>
              <p:cNvPr id="15" name="CaixaDeTexto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856" y="3429000"/>
                <a:ext cx="1317323" cy="716835"/>
              </a:xfrm>
              <a:prstGeom prst="rect">
                <a:avLst/>
              </a:prstGeom>
              <a:blipFill rotWithShape="1">
                <a:blip r:embed="rId16"/>
                <a:stretch>
                  <a:fillRect t="-855" b="-1025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7067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Blakely, R. J., 1996, Potential theory in gravity and magnetic applications: </a:t>
            </a:r>
            <a:r>
              <a:rPr lang="en-US" dirty="0" smtClean="0"/>
              <a:t>Cambridge </a:t>
            </a:r>
            <a:r>
              <a:rPr lang="pt-BR" dirty="0" err="1" smtClean="0"/>
              <a:t>University</a:t>
            </a:r>
            <a:r>
              <a:rPr lang="pt-BR" dirty="0" smtClean="0"/>
              <a:t> </a:t>
            </a:r>
            <a:r>
              <a:rPr lang="pt-BR" dirty="0"/>
              <a:t>Press.</a:t>
            </a:r>
            <a:endParaRPr lang="en-US" dirty="0" smtClean="0"/>
          </a:p>
          <a:p>
            <a:r>
              <a:rPr lang="en-US" dirty="0" err="1" smtClean="0"/>
              <a:t>Hulot</a:t>
            </a:r>
            <a:r>
              <a:rPr lang="en-US" dirty="0"/>
              <a:t>, G., </a:t>
            </a:r>
            <a:r>
              <a:rPr lang="en-US" dirty="0" smtClean="0"/>
              <a:t>Sabaka, T., Olsen, N., e Fournier, A., </a:t>
            </a:r>
            <a:r>
              <a:rPr lang="en-US" dirty="0"/>
              <a:t>2015, 5.02 - the present and </a:t>
            </a:r>
            <a:r>
              <a:rPr lang="en-US" dirty="0" smtClean="0"/>
              <a:t>future geomagnetic field</a:t>
            </a:r>
            <a:r>
              <a:rPr lang="en-US" dirty="0"/>
              <a:t>, </a:t>
            </a:r>
            <a:r>
              <a:rPr lang="en-US" i="1" dirty="0"/>
              <a:t>in</a:t>
            </a:r>
            <a:r>
              <a:rPr lang="en-US" dirty="0"/>
              <a:t> Treatise on Geophysics, second edition ed.: Elsevier, </a:t>
            </a:r>
            <a:r>
              <a:rPr lang="en-US" dirty="0" smtClean="0"/>
              <a:t>33-78. </a:t>
            </a:r>
            <a:r>
              <a:rPr lang="en-US" dirty="0" err="1" smtClean="0"/>
              <a:t>doi</a:t>
            </a:r>
            <a:r>
              <a:rPr lang="en-US" dirty="0" smtClean="0"/>
              <a:t>: </a:t>
            </a:r>
            <a:r>
              <a:rPr lang="pt-BR" dirty="0" smtClean="0"/>
              <a:t>10.1016/B978-0-444-53802-4.00096-8.</a:t>
            </a:r>
            <a:endParaRPr lang="en-US" dirty="0" smtClean="0"/>
          </a:p>
          <a:p>
            <a:r>
              <a:rPr lang="en-US" dirty="0" err="1" smtClean="0"/>
              <a:t>Langel</a:t>
            </a:r>
            <a:r>
              <a:rPr lang="en-US" dirty="0"/>
              <a:t>, R. A., </a:t>
            </a:r>
            <a:r>
              <a:rPr lang="en-US" dirty="0" smtClean="0"/>
              <a:t>e </a:t>
            </a:r>
            <a:r>
              <a:rPr lang="en-US" dirty="0" err="1" smtClean="0"/>
              <a:t>Hinze</a:t>
            </a:r>
            <a:r>
              <a:rPr lang="en-US" dirty="0" smtClean="0"/>
              <a:t>, W. J., </a:t>
            </a:r>
            <a:r>
              <a:rPr lang="en-US" dirty="0"/>
              <a:t>1998, The magnetic </a:t>
            </a:r>
            <a:r>
              <a:rPr lang="en-US" dirty="0" err="1"/>
              <a:t>eld</a:t>
            </a:r>
            <a:r>
              <a:rPr lang="en-US" dirty="0"/>
              <a:t> of the earth's lithosphere: </a:t>
            </a:r>
            <a:r>
              <a:rPr lang="en-US" dirty="0" smtClean="0"/>
              <a:t>The satellite </a:t>
            </a:r>
            <a:r>
              <a:rPr lang="en-US" dirty="0"/>
              <a:t>perspective: Cambridge University </a:t>
            </a:r>
            <a:r>
              <a:rPr lang="en-US" dirty="0" smtClean="0"/>
              <a:t>Press.</a:t>
            </a:r>
          </a:p>
          <a:p>
            <a:r>
              <a:rPr lang="pt-BR" dirty="0" err="1"/>
              <a:t>Nabighian</a:t>
            </a:r>
            <a:r>
              <a:rPr lang="pt-BR" dirty="0"/>
              <a:t>, M. N., </a:t>
            </a:r>
            <a:r>
              <a:rPr lang="pt-BR" dirty="0" err="1" smtClean="0"/>
              <a:t>Grauch</a:t>
            </a:r>
            <a:r>
              <a:rPr lang="pt-BR" dirty="0" smtClean="0"/>
              <a:t>, </a:t>
            </a:r>
            <a:r>
              <a:rPr lang="pt-BR" dirty="0"/>
              <a:t>V. J. S.</a:t>
            </a:r>
            <a:r>
              <a:rPr lang="pt-BR" dirty="0" smtClean="0"/>
              <a:t>, Hansen, </a:t>
            </a:r>
            <a:r>
              <a:rPr lang="pt-BR" dirty="0"/>
              <a:t>R. O.</a:t>
            </a:r>
            <a:r>
              <a:rPr lang="pt-BR" dirty="0" smtClean="0"/>
              <a:t>, </a:t>
            </a:r>
            <a:r>
              <a:rPr lang="pt-BR" dirty="0" err="1" smtClean="0"/>
              <a:t>LaFehr</a:t>
            </a:r>
            <a:r>
              <a:rPr lang="pt-BR" dirty="0" smtClean="0"/>
              <a:t>, </a:t>
            </a:r>
            <a:r>
              <a:rPr lang="pt-BR" dirty="0"/>
              <a:t>T. R.</a:t>
            </a:r>
            <a:r>
              <a:rPr lang="pt-BR" dirty="0" smtClean="0"/>
              <a:t>, Li, </a:t>
            </a:r>
            <a:r>
              <a:rPr lang="pt-BR" dirty="0"/>
              <a:t>Y.</a:t>
            </a:r>
            <a:r>
              <a:rPr lang="pt-BR" dirty="0" smtClean="0"/>
              <a:t>, </a:t>
            </a:r>
            <a:r>
              <a:rPr lang="pt-BR" dirty="0" err="1" smtClean="0"/>
              <a:t>Peirce</a:t>
            </a:r>
            <a:r>
              <a:rPr lang="pt-BR" dirty="0" smtClean="0"/>
              <a:t>, </a:t>
            </a:r>
            <a:r>
              <a:rPr lang="pt-BR" dirty="0"/>
              <a:t>J. W.</a:t>
            </a:r>
            <a:r>
              <a:rPr lang="pt-BR" dirty="0" smtClean="0"/>
              <a:t>, </a:t>
            </a:r>
            <a:r>
              <a:rPr lang="en-US" dirty="0" smtClean="0"/>
              <a:t>Phillips, </a:t>
            </a:r>
            <a:r>
              <a:rPr lang="pt-BR" dirty="0"/>
              <a:t>J. D.</a:t>
            </a:r>
            <a:r>
              <a:rPr lang="en-US" dirty="0" smtClean="0"/>
              <a:t>, e Ruder, </a:t>
            </a:r>
            <a:r>
              <a:rPr lang="en-US" dirty="0"/>
              <a:t>M. E</a:t>
            </a:r>
            <a:r>
              <a:rPr lang="en-US" dirty="0" smtClean="0"/>
              <a:t>., 2005, </a:t>
            </a:r>
            <a:r>
              <a:rPr lang="en-US" dirty="0"/>
              <a:t>The historical development of the magnetic method </a:t>
            </a:r>
            <a:r>
              <a:rPr lang="en-US" dirty="0" smtClean="0"/>
              <a:t>in </a:t>
            </a:r>
            <a:r>
              <a:rPr lang="pt-BR" dirty="0" err="1" smtClean="0"/>
              <a:t>exploration</a:t>
            </a:r>
            <a:r>
              <a:rPr lang="pt-BR" dirty="0"/>
              <a:t>: GEOPHYSICS, 70, </a:t>
            </a:r>
            <a:r>
              <a:rPr lang="pt-BR" dirty="0" smtClean="0"/>
              <a:t>33ND-61ND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30231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21" t="13054" r="35526" b="10876"/>
          <a:stretch/>
        </p:blipFill>
        <p:spPr bwMode="auto">
          <a:xfrm>
            <a:off x="251520" y="962264"/>
            <a:ext cx="4104000" cy="4554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osca 14"/>
          <p:cNvSpPr/>
          <p:nvPr/>
        </p:nvSpPr>
        <p:spPr>
          <a:xfrm>
            <a:off x="1067848" y="3689736"/>
            <a:ext cx="2448272" cy="720080"/>
          </a:xfrm>
          <a:prstGeom prst="donut">
            <a:avLst>
              <a:gd name="adj" fmla="val 31630"/>
            </a:avLst>
          </a:prstGeom>
          <a:solidFill>
            <a:srgbClr val="00A761"/>
          </a:solidFill>
          <a:ln>
            <a:solidFill>
              <a:srgbClr val="00A7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971600" y="4221088"/>
            <a:ext cx="864096" cy="216024"/>
          </a:xfrm>
          <a:prstGeom prst="rect">
            <a:avLst/>
          </a:prstGeom>
          <a:solidFill>
            <a:srgbClr val="00A761"/>
          </a:solidFill>
          <a:ln>
            <a:solidFill>
              <a:srgbClr val="00A7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5148064" y="3116585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Litosfera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5148064" y="4484737"/>
            <a:ext cx="1654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Núcleo externo</a:t>
            </a:r>
            <a:endParaRPr lang="pt-BR" dirty="0"/>
          </a:p>
        </p:txBody>
      </p:sp>
      <p:cxnSp>
        <p:nvCxnSpPr>
          <p:cNvPr id="12" name="Conector de seta reta 11"/>
          <p:cNvCxnSpPr/>
          <p:nvPr/>
        </p:nvCxnSpPr>
        <p:spPr>
          <a:xfrm flipH="1">
            <a:off x="2915816" y="4700761"/>
            <a:ext cx="216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orma livre 18"/>
          <p:cNvSpPr/>
          <p:nvPr/>
        </p:nvSpPr>
        <p:spPr>
          <a:xfrm>
            <a:off x="245660" y="955343"/>
            <a:ext cx="4121624" cy="2750024"/>
          </a:xfrm>
          <a:custGeom>
            <a:avLst/>
            <a:gdLst>
              <a:gd name="connsiteX0" fmla="*/ 0 w 4121624"/>
              <a:gd name="connsiteY0" fmla="*/ 2743200 h 2750024"/>
              <a:gd name="connsiteX1" fmla="*/ 259307 w 4121624"/>
              <a:gd name="connsiteY1" fmla="*/ 2518012 h 2750024"/>
              <a:gd name="connsiteX2" fmla="*/ 511791 w 4121624"/>
              <a:gd name="connsiteY2" fmla="*/ 2354239 h 2750024"/>
              <a:gd name="connsiteX3" fmla="*/ 832513 w 4121624"/>
              <a:gd name="connsiteY3" fmla="*/ 2204114 h 2750024"/>
              <a:gd name="connsiteX4" fmla="*/ 1139588 w 4121624"/>
              <a:gd name="connsiteY4" fmla="*/ 2101756 h 2750024"/>
              <a:gd name="connsiteX5" fmla="*/ 1583140 w 4121624"/>
              <a:gd name="connsiteY5" fmla="*/ 2013045 h 2750024"/>
              <a:gd name="connsiteX6" fmla="*/ 1958453 w 4121624"/>
              <a:gd name="connsiteY6" fmla="*/ 1972102 h 2750024"/>
              <a:gd name="connsiteX7" fmla="*/ 2272352 w 4121624"/>
              <a:gd name="connsiteY7" fmla="*/ 1978926 h 2750024"/>
              <a:gd name="connsiteX8" fmla="*/ 2770495 w 4121624"/>
              <a:gd name="connsiteY8" fmla="*/ 2060812 h 2750024"/>
              <a:gd name="connsiteX9" fmla="*/ 3111689 w 4121624"/>
              <a:gd name="connsiteY9" fmla="*/ 2163170 h 2750024"/>
              <a:gd name="connsiteX10" fmla="*/ 3459707 w 4121624"/>
              <a:gd name="connsiteY10" fmla="*/ 2313296 h 2750024"/>
              <a:gd name="connsiteX11" fmla="*/ 3794077 w 4121624"/>
              <a:gd name="connsiteY11" fmla="*/ 2545308 h 2750024"/>
              <a:gd name="connsiteX12" fmla="*/ 3985146 w 4121624"/>
              <a:gd name="connsiteY12" fmla="*/ 2688609 h 2750024"/>
              <a:gd name="connsiteX13" fmla="*/ 4107976 w 4121624"/>
              <a:gd name="connsiteY13" fmla="*/ 2750024 h 2750024"/>
              <a:gd name="connsiteX14" fmla="*/ 4121624 w 4121624"/>
              <a:gd name="connsiteY14" fmla="*/ 0 h 2750024"/>
              <a:gd name="connsiteX15" fmla="*/ 0 w 4121624"/>
              <a:gd name="connsiteY15" fmla="*/ 6824 h 2750024"/>
              <a:gd name="connsiteX16" fmla="*/ 0 w 4121624"/>
              <a:gd name="connsiteY16" fmla="*/ 2743200 h 2750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121624" h="2750024">
                <a:moveTo>
                  <a:pt x="0" y="2743200"/>
                </a:moveTo>
                <a:lnTo>
                  <a:pt x="259307" y="2518012"/>
                </a:lnTo>
                <a:lnTo>
                  <a:pt x="511791" y="2354239"/>
                </a:lnTo>
                <a:lnTo>
                  <a:pt x="832513" y="2204114"/>
                </a:lnTo>
                <a:lnTo>
                  <a:pt x="1139588" y="2101756"/>
                </a:lnTo>
                <a:lnTo>
                  <a:pt x="1583140" y="2013045"/>
                </a:lnTo>
                <a:lnTo>
                  <a:pt x="1958453" y="1972102"/>
                </a:lnTo>
                <a:lnTo>
                  <a:pt x="2272352" y="1978926"/>
                </a:lnTo>
                <a:lnTo>
                  <a:pt x="2770495" y="2060812"/>
                </a:lnTo>
                <a:lnTo>
                  <a:pt x="3111689" y="2163170"/>
                </a:lnTo>
                <a:lnTo>
                  <a:pt x="3459707" y="2313296"/>
                </a:lnTo>
                <a:lnTo>
                  <a:pt x="3794077" y="2545308"/>
                </a:lnTo>
                <a:lnTo>
                  <a:pt x="3985146" y="2688609"/>
                </a:lnTo>
                <a:lnTo>
                  <a:pt x="4107976" y="2750024"/>
                </a:lnTo>
                <a:cubicBezTo>
                  <a:pt x="4112525" y="1833349"/>
                  <a:pt x="4117075" y="916675"/>
                  <a:pt x="4121624" y="0"/>
                </a:cubicBezTo>
                <a:lnTo>
                  <a:pt x="0" y="6824"/>
                </a:lnTo>
                <a:lnTo>
                  <a:pt x="0" y="2743200"/>
                </a:lnTo>
                <a:close/>
              </a:path>
            </a:pathLst>
          </a:cu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8" name="Conector de seta reta 17"/>
          <p:cNvCxnSpPr/>
          <p:nvPr/>
        </p:nvCxnSpPr>
        <p:spPr>
          <a:xfrm flipH="1">
            <a:off x="3059832" y="3332609"/>
            <a:ext cx="1944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tângulo 19"/>
          <p:cNvSpPr/>
          <p:nvPr/>
        </p:nvSpPr>
        <p:spPr>
          <a:xfrm>
            <a:off x="92472" y="5589240"/>
            <a:ext cx="26011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 smtClean="0"/>
              <a:t>Modificado</a:t>
            </a:r>
            <a:r>
              <a:rPr lang="en-US" sz="1400" dirty="0" smtClean="0"/>
              <a:t> de </a:t>
            </a:r>
            <a:r>
              <a:rPr lang="en-US" sz="1400" dirty="0" err="1" smtClean="0"/>
              <a:t>Hulot</a:t>
            </a:r>
            <a:r>
              <a:rPr lang="en-US" sz="1400" dirty="0" smtClean="0"/>
              <a:t> et al. (2015)</a:t>
            </a:r>
            <a:endParaRPr lang="pt-BR" sz="1400" dirty="0"/>
          </a:p>
        </p:txBody>
      </p:sp>
      <p:sp>
        <p:nvSpPr>
          <p:cNvPr id="21" name="CaixaDeTexto 20"/>
          <p:cNvSpPr txBox="1"/>
          <p:nvPr/>
        </p:nvSpPr>
        <p:spPr>
          <a:xfrm>
            <a:off x="2864280" y="764704"/>
            <a:ext cx="340597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Importantes fontes do campo geomagnético estão na litosfera e no núcleo externo</a:t>
            </a:r>
          </a:p>
        </p:txBody>
      </p:sp>
    </p:spTree>
    <p:extLst>
      <p:ext uri="{BB962C8B-B14F-4D97-AF65-F5344CB8AC3E}">
        <p14:creationId xmlns:p14="http://schemas.microsoft.com/office/powerpoint/2010/main" val="152856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1612</TotalTime>
  <Words>4055</Words>
  <Application>Microsoft Office PowerPoint</Application>
  <PresentationFormat>Apresentação na tela (4:3)</PresentationFormat>
  <Paragraphs>884</Paragraphs>
  <Slides>83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83</vt:i4>
      </vt:variant>
    </vt:vector>
  </HeadingPairs>
  <TitlesOfParts>
    <vt:vector size="84" baseType="lpstr">
      <vt:lpstr>Tema do Office</vt:lpstr>
      <vt:lpstr>Camada equivalente aplicada ao processamento e interpretação de dados de campos potenciais </vt:lpstr>
      <vt:lpstr>Anomalia de Campo Total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Referências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Camada equivalente aplicada ao processamento e interpretação de dados de campos potenciais</dc:title>
  <dc:creator>Vanderlei</dc:creator>
  <cp:lastModifiedBy>Vanderlei</cp:lastModifiedBy>
  <cp:revision>119</cp:revision>
  <dcterms:created xsi:type="dcterms:W3CDTF">2016-10-05T21:25:32Z</dcterms:created>
  <dcterms:modified xsi:type="dcterms:W3CDTF">2016-10-15T14:50:47Z</dcterms:modified>
</cp:coreProperties>
</file>