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5" r:id="rId4"/>
    <p:sldId id="324" r:id="rId5"/>
    <p:sldId id="327" r:id="rId6"/>
    <p:sldId id="328" r:id="rId7"/>
    <p:sldId id="326" r:id="rId8"/>
    <p:sldId id="329" r:id="rId9"/>
    <p:sldId id="330" r:id="rId10"/>
    <p:sldId id="331" r:id="rId11"/>
    <p:sldId id="323" r:id="rId12"/>
    <p:sldId id="340" r:id="rId13"/>
    <p:sldId id="341" r:id="rId14"/>
    <p:sldId id="322" r:id="rId15"/>
    <p:sldId id="306" r:id="rId16"/>
    <p:sldId id="307" r:id="rId17"/>
    <p:sldId id="308" r:id="rId18"/>
    <p:sldId id="309" r:id="rId19"/>
    <p:sldId id="303" r:id="rId20"/>
    <p:sldId id="332" r:id="rId21"/>
    <p:sldId id="351" r:id="rId22"/>
    <p:sldId id="350" r:id="rId23"/>
    <p:sldId id="333" r:id="rId24"/>
    <p:sldId id="334" r:id="rId25"/>
    <p:sldId id="343" r:id="rId26"/>
    <p:sldId id="349" r:id="rId27"/>
    <p:sldId id="348" r:id="rId28"/>
    <p:sldId id="347" r:id="rId29"/>
    <p:sldId id="346" r:id="rId30"/>
    <p:sldId id="352" r:id="rId31"/>
    <p:sldId id="345" r:id="rId32"/>
    <p:sldId id="355" r:id="rId33"/>
    <p:sldId id="356" r:id="rId34"/>
    <p:sldId id="344" r:id="rId35"/>
    <p:sldId id="353" r:id="rId36"/>
    <p:sldId id="357" r:id="rId37"/>
    <p:sldId id="358" r:id="rId38"/>
    <p:sldId id="359" r:id="rId39"/>
    <p:sldId id="325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1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0.pn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9" Type="http://schemas.openxmlformats.org/officeDocument/2006/relationships/image" Target="../media/image17.png"/><Relationship Id="rId14" Type="http://schemas.openxmlformats.org/officeDocument/2006/relationships/image" Target="../media/image26.png"/><Relationship Id="rId2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1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5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5" Type="http://schemas.openxmlformats.org/officeDocument/2006/relationships/image" Target="../media/image16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5" Type="http://schemas.openxmlformats.org/officeDocument/2006/relationships/image" Target="../media/image160.png"/><Relationship Id="rId23" Type="http://schemas.openxmlformats.org/officeDocument/2006/relationships/image" Target="../media/image31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3.png"/><Relationship Id="rId15" Type="http://schemas.openxmlformats.org/officeDocument/2006/relationships/image" Target="../media/image160.png"/><Relationship Id="rId23" Type="http://schemas.openxmlformats.org/officeDocument/2006/relationships/image" Target="../media/image32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5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6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44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3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33" Type="http://schemas.openxmlformats.org/officeDocument/2006/relationships/image" Target="../media/image44.png"/><Relationship Id="rId2" Type="http://schemas.openxmlformats.org/officeDocument/2006/relationships/image" Target="../media/image37.png"/><Relationship Id="rId29" Type="http://schemas.openxmlformats.org/officeDocument/2006/relationships/image" Target="../media/image41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43.png"/><Relationship Id="rId28" Type="http://schemas.openxmlformats.org/officeDocument/2006/relationships/image" Target="../media/image40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31" Type="http://schemas.openxmlformats.org/officeDocument/2006/relationships/image" Target="../media/image2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34" Type="http://schemas.openxmlformats.org/officeDocument/2006/relationships/image" Target="../media/image42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33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37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3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35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7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440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7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45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44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2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34" Type="http://schemas.openxmlformats.org/officeDocument/2006/relationships/image" Target="../media/image42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33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32" Type="http://schemas.openxmlformats.org/officeDocument/2006/relationships/image" Target="../media/image37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6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35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4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90.png"/><Relationship Id="rId26" Type="http://schemas.openxmlformats.org/officeDocument/2006/relationships/image" Target="../media/image38.png"/><Relationship Id="rId12" Type="http://schemas.openxmlformats.org/officeDocument/2006/relationships/image" Target="../media/image28.png"/><Relationship Id="rId17" Type="http://schemas.openxmlformats.org/officeDocument/2006/relationships/image" Target="../media/image180.png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170.png"/><Relationship Id="rId20" Type="http://schemas.openxmlformats.org/officeDocument/2006/relationships/image" Target="../media/image22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15" Type="http://schemas.openxmlformats.org/officeDocument/2006/relationships/image" Target="../media/image160.png"/><Relationship Id="rId23" Type="http://schemas.openxmlformats.org/officeDocument/2006/relationships/image" Target="../media/image34.png"/><Relationship Id="rId28" Type="http://schemas.openxmlformats.org/officeDocument/2006/relationships/image" Target="../media/image40.png"/><Relationship Id="rId10" Type="http://schemas.openxmlformats.org/officeDocument/2006/relationships/image" Target="../media/image200.png"/><Relationship Id="rId19" Type="http://schemas.openxmlformats.org/officeDocument/2006/relationships/image" Target="../media/image210.png"/><Relationship Id="rId31" Type="http://schemas.openxmlformats.org/officeDocument/2006/relationships/image" Target="../media/image44.png"/><Relationship Id="rId14" Type="http://schemas.openxmlformats.org/officeDocument/2006/relationships/image" Target="../media/image150.png"/><Relationship Id="rId22" Type="http://schemas.openxmlformats.org/officeDocument/2006/relationships/image" Target="../media/image250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unb.ca/gge/Pubs/LectureNotes.html" TargetMode="External"/><Relationship Id="rId2" Type="http://schemas.openxmlformats.org/officeDocument/2006/relationships/hyperlink" Target="http://hdl.handle.net/1811/512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dl.handle.net/1811/2440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3393574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 têm origem em um ponto localizado sobre a superfície da Terra ou próximo à ela.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28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três sistemas 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55576" y="3348396"/>
            <a:ext cx="7344816" cy="3248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2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três sistemas 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5576" y="5013176"/>
            <a:ext cx="7344816" cy="1515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3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7223" y="260648"/>
            <a:ext cx="84895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três sistemas de coordenadas terrestres utilizados aqui são:</a:t>
            </a:r>
          </a:p>
          <a:p>
            <a:pPr algn="ctr"/>
            <a:endParaRPr lang="pt-BR" dirty="0" smtClean="0"/>
          </a:p>
          <a:p>
            <a:pPr algn="ctr"/>
            <a:r>
              <a:rPr lang="pt-BR" sz="4400" b="1" dirty="0" smtClean="0"/>
              <a:t>Sistema geocêntrico de coordenadas Cartesianas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geocêntrico de coordenadas geodésicas</a:t>
            </a:r>
          </a:p>
          <a:p>
            <a:pPr algn="ctr"/>
            <a:endParaRPr lang="pt-BR" dirty="0">
              <a:cs typeface="Times New Roman" panose="02020603050405020304" pitchFamily="18" charset="0"/>
            </a:endParaRPr>
          </a:p>
          <a:p>
            <a:pPr algn="ctr"/>
            <a:r>
              <a:rPr lang="pt-BR" sz="4400" b="1" dirty="0" smtClean="0">
                <a:cs typeface="Times New Roman" panose="02020603050405020304" pitchFamily="18" charset="0"/>
              </a:rPr>
              <a:t>Sistema topocêntrico de coordenadas Cartesianas </a:t>
            </a:r>
            <a:endParaRPr lang="pt-BR" sz="4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Origem no centro de massa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4460919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Semieixo menor coincidente com o eixo médio de rotação da Terra</a:t>
            </a:r>
            <a:endParaRPr lang="pt-BR" sz="28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5004048" y="287674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Origem no centro de massa da Terra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004048" y="548680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Plano equatorial médio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Meridiano de referência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004048" y="161776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sistema de coordenadas Cartesianas com origem no centro de massa da Terra, eixo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800" dirty="0" smtClean="0"/>
              <a:t> coincidente com o eixo médio de rotação e eixos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800" dirty="0" smtClean="0"/>
              <a:t> contidos no plano equatorial médio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Sistemas de coordenadas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004048" y="2481858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Neste sistema, um ponto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800" dirty="0" smtClean="0"/>
              <a:t> possui coordenadas Cartesianas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𝑋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𝑍</m:t>
                      </m:r>
                      <m:r>
                        <a:rPr lang="pt-B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5004048" y="1617762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geocêntrico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Cartesiano geocêntrico</a:t>
            </a:r>
            <a:endParaRPr lang="pt-BR" sz="2800" dirty="0"/>
          </a:p>
        </p:txBody>
      </p:sp>
      <p:cxnSp>
        <p:nvCxnSpPr>
          <p:cNvPr id="67" name="Conector reto 66"/>
          <p:cNvCxnSpPr>
            <a:cxnSpLocks noChangeAspect="1"/>
          </p:cNvCxnSpPr>
          <p:nvPr/>
        </p:nvCxnSpPr>
        <p:spPr>
          <a:xfrm flipV="1">
            <a:off x="2638783" y="3429000"/>
            <a:ext cx="468000" cy="4851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1654176" y="3924430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5496" y="6093296"/>
            <a:ext cx="3006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/>
              <a:t>Rapp</a:t>
            </a:r>
            <a:r>
              <a:rPr lang="pt-BR" sz="1400" dirty="0" smtClean="0"/>
              <a:t> (1993)</a:t>
            </a:r>
            <a:endParaRPr lang="pt-BR" sz="1400" dirty="0"/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Jekeli</a:t>
            </a:r>
            <a:r>
              <a:rPr lang="pt-BR" sz="1400" dirty="0" smtClean="0"/>
              <a:t> (2012)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826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Arco 3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reto 59"/>
          <p:cNvCxnSpPr>
            <a:stCxn id="59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12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/>
                  <a:t>O ângulo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pt-BR" sz="2800" dirty="0"/>
                  <a:t> entre o plano meridiano (representado em cinza) e o eixo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pt-BR" sz="2800" dirty="0"/>
                  <a:t> é denominado longitude geodésica.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16" y="3861048"/>
                <a:ext cx="4156364" cy="2246769"/>
              </a:xfrm>
              <a:prstGeom prst="rect">
                <a:avLst/>
              </a:prstGeom>
              <a:blipFill rotWithShape="1">
                <a:blip r:embed="rId14"/>
                <a:stretch>
                  <a:fillRect t="-2439" r="-733" b="-67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Arco 41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Arco 42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/>
          <p:cNvCxnSpPr>
            <a:endCxn id="43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o 58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ipse 61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/>
          <p:cNvCxnSpPr>
            <a:stCxn id="62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o plano meridiano que contém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800" dirty="0" smtClean="0"/>
                  <a:t>. </a:t>
                </a:r>
                <a:endParaRPr lang="pt-BR" sz="28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384995"/>
              </a:xfrm>
              <a:prstGeom prst="rect">
                <a:avLst/>
              </a:prstGeom>
              <a:blipFill rotWithShape="1">
                <a:blip r:embed="rId12"/>
                <a:stretch>
                  <a:fillRect l="-1695" t="-3965" r="-389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co 3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co 36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Arco 45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>
            <a:endCxn id="46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o 61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orma livre 63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stCxn id="6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948264" y="1104999"/>
            <a:ext cx="154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Superfície da Terra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17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Considere uma linha que passa por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e é perpendicular à superfície do elipsoide. Esta linha intercepta o elipsoide no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.</a:t>
                </a:r>
                <a:endParaRPr lang="pt-BR" sz="24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602473"/>
              </a:xfrm>
              <a:prstGeom prst="rect">
                <a:avLst/>
              </a:prstGeom>
              <a:blipFill rotWithShape="1">
                <a:blip r:embed="rId23"/>
                <a:stretch>
                  <a:fillRect l="-1642" t="-3042" r="-2052" b="-5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A distância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pt-BR" sz="2400" dirty="0" smtClean="0"/>
                  <a:t> da superfície do elipsoide até o 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, contata ao longo da linha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/>
                      </a:rPr>
                      <m:t>P</m:t>
                    </m:r>
                    <m:r>
                      <a:rPr lang="pt-BR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400" dirty="0" smtClean="0"/>
                  <a:t> é denominada altitude geométrica.</a:t>
                </a:r>
                <a:endParaRPr lang="pt-BR" sz="24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88" y="5032226"/>
                <a:ext cx="4453596" cy="1569660"/>
              </a:xfrm>
              <a:prstGeom prst="rect">
                <a:avLst/>
              </a:prstGeom>
              <a:blipFill rotWithShape="1">
                <a:blip r:embed="rId24"/>
                <a:stretch>
                  <a:fillRect l="-547" t="-3101" r="-684" b="-7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tângulo 97"/>
              <p:cNvSpPr/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 ângulo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pt-BR" sz="2800" dirty="0" smtClean="0"/>
                  <a:t> entre o plano equatorial e a linha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𝑃𝑄</m:t>
                    </m:r>
                  </m:oMath>
                </a14:m>
                <a:r>
                  <a:rPr lang="pt-BR" sz="2800" dirty="0" smtClean="0"/>
                  <a:t> é denominado latitude geodésica.</a:t>
                </a:r>
                <a:endParaRPr lang="pt-BR" sz="2800" dirty="0"/>
              </a:p>
            </p:txBody>
          </p:sp>
        </mc:Choice>
        <mc:Fallback xmlns="">
          <p:sp>
            <p:nvSpPr>
              <p:cNvPr id="98" name="Retângulo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72" y="5013176"/>
                <a:ext cx="5029200" cy="1395067"/>
              </a:xfrm>
              <a:prstGeom prst="rect">
                <a:avLst/>
              </a:prstGeom>
              <a:blipFill rotWithShape="1">
                <a:blip r:embed="rId25"/>
                <a:stretch>
                  <a:fillRect l="-364" t="-3930" r="-485" b="-10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7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Observe que é possível determinar 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utilizando as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/>
                          </a:rPr>
                          <m:t>h</m:t>
                        </m:r>
                        <m:r>
                          <a:rPr lang="pt-BR" sz="2800" b="0" i="1" smtClean="0">
                            <a:latin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pt-BR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l="-1542" t="-3965" r="-2974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63920" y="2276872"/>
            <a:ext cx="70161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este curso, é importante conhecer três sistemas de coordenadas</a:t>
            </a:r>
            <a:endParaRPr lang="pt-BR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1929513" y="4797152"/>
            <a:ext cx="5271345" cy="137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geocêntrico de coordenadas geodésicas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geodésico</a:t>
            </a:r>
            <a:endParaRPr lang="pt-BR" sz="2800" dirty="0"/>
          </a:p>
        </p:txBody>
      </p:sp>
      <p:sp>
        <p:nvSpPr>
          <p:cNvPr id="88" name="Forma livre 87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5496" y="6093296"/>
            <a:ext cx="3006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 smtClean="0"/>
              <a:t>Rapp</a:t>
            </a:r>
            <a:r>
              <a:rPr lang="pt-BR" sz="1400" dirty="0" smtClean="0"/>
              <a:t> (1993)</a:t>
            </a:r>
            <a:endParaRPr lang="pt-BR" sz="1400" dirty="0"/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Jekeli</a:t>
            </a:r>
            <a:r>
              <a:rPr lang="pt-BR" sz="1400" dirty="0" smtClean="0"/>
              <a:t> (2012)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384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29" name="Conector de seta reta 28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rma livre 94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95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ixaDeTexto 10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CaixaDeTexto 10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3" name="CaixaDeTexto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ixaDeTexto 10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ixaDeTexto 10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6" name="CaixaDeTex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1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de seta reta 87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1" name="Conector de seta reta 90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orma livre 91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2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31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2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rot="180000" flipH="1">
            <a:off x="7538060" y="2367928"/>
            <a:ext cx="165291" cy="3171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Considere agora um sistema de coordenadas Cartesianas com origem no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57" y="5058269"/>
                <a:ext cx="4792132" cy="1384995"/>
              </a:xfrm>
              <a:prstGeom prst="rect">
                <a:avLst/>
              </a:prstGeom>
              <a:blipFill rotWithShape="1">
                <a:blip r:embed="rId31"/>
                <a:stretch>
                  <a:fillRect l="-1527" t="-3965" r="-3308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rot="180000" flipH="1">
            <a:off x="7538060" y="2367928"/>
            <a:ext cx="165291" cy="31713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7383382" y="2185586"/>
            <a:ext cx="331263" cy="181859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2" name="Conector de seta reta 91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rma livre 96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7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1" name="CaixaDe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Conector de seta reta 116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Neste sistema, os eixos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800" dirty="0" smtClean="0"/>
                  <a:t> estão contidos no mesmo plano meridiano que contém os pontos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t="-3965" r="-841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1" name="Conector de seta reta 90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vre 95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Conector reto 96"/>
            <p:cNvCxnSpPr>
              <a:stCxn id="96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2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Observe que a orientação dos eixos deste sistema depende da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1384995"/>
              </a:xfrm>
              <a:prstGeom prst="rect">
                <a:avLst/>
              </a:prstGeom>
              <a:blipFill rotWithShape="1">
                <a:blip r:embed="rId25"/>
                <a:stretch>
                  <a:fillRect l="-421" t="-3965" r="-1682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1" name="Conector de seta reta 90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vre 95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Conector reto 96"/>
            <p:cNvCxnSpPr>
              <a:stCxn id="96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2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1662483" y="5058269"/>
                <a:ext cx="5798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Neste sistema, 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tem coordenadas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(</m:t>
                    </m:r>
                    <m:r>
                      <a:rPr lang="pt-BR" sz="2800" b="0" i="1" smtClean="0">
                        <a:latin typeface="Cambria Math"/>
                      </a:rPr>
                      <m:t>𝑥</m:t>
                    </m:r>
                    <m:r>
                      <a:rPr lang="pt-BR" sz="2800" b="0" i="1" smtClean="0">
                        <a:latin typeface="Cambria Math"/>
                      </a:rPr>
                      <m:t>, </m:t>
                    </m:r>
                    <m:r>
                      <a:rPr lang="pt-BR" sz="2800" b="0" i="1" smtClean="0">
                        <a:latin typeface="Cambria Math"/>
                      </a:rPr>
                      <m:t>𝑦</m:t>
                    </m:r>
                    <m:r>
                      <a:rPr lang="pt-BR" sz="2800" b="0" i="1" smtClean="0">
                        <a:latin typeface="Cambria Math"/>
                      </a:rPr>
                      <m:t>, </m:t>
                    </m:r>
                    <m:r>
                      <a:rPr lang="pt-BR" sz="2800" b="0" i="1" smtClean="0">
                        <a:latin typeface="Cambria Math"/>
                      </a:rPr>
                      <m:t>𝑧</m:t>
                    </m:r>
                    <m:r>
                      <a:rPr lang="pt-B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83" y="5058269"/>
                <a:ext cx="5798480" cy="954107"/>
              </a:xfrm>
              <a:prstGeom prst="rect">
                <a:avLst/>
              </a:prstGeom>
              <a:blipFill rotWithShape="1">
                <a:blip r:embed="rId31"/>
                <a:stretch>
                  <a:fillRect t="-5769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o 90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2" name="Conector de seta reta 91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vre 95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Conector reto 96"/>
            <p:cNvCxnSpPr>
              <a:stCxn id="96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ipse 106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2" name="CaixaDe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Conector de seta reta 115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9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3166008" y="4941168"/>
            <a:ext cx="5798480" cy="150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topocêntrico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local NED (North-</a:t>
            </a:r>
            <a:r>
              <a:rPr lang="pt-BR" sz="2800" b="1" dirty="0" err="1" smtClean="0"/>
              <a:t>East</a:t>
            </a:r>
            <a:r>
              <a:rPr lang="pt-BR" sz="2800" b="1" dirty="0" smtClean="0"/>
              <a:t>-Down)</a:t>
            </a:r>
            <a:endParaRPr lang="pt-BR" sz="2800" dirty="0"/>
          </a:p>
        </p:txBody>
      </p:sp>
      <p:sp>
        <p:nvSpPr>
          <p:cNvPr id="92" name="Retângulo 91"/>
          <p:cNvSpPr/>
          <p:nvPr/>
        </p:nvSpPr>
        <p:spPr>
          <a:xfrm>
            <a:off x="7384697" y="6395028"/>
            <a:ext cx="165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Cai et al. (2011)</a:t>
            </a:r>
            <a:endParaRPr lang="pt-BR" dirty="0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6" name="Conector de seta reta 95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rma livre 96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7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1" name="CaixaDe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Conector de seta reta 116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1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6697671" y="1801575"/>
            <a:ext cx="1371422" cy="1620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/>
          <p:cNvCxnSpPr>
            <a:stCxn id="36" idx="3"/>
          </p:cNvCxnSpPr>
          <p:nvPr/>
        </p:nvCxnSpPr>
        <p:spPr>
          <a:xfrm flipH="1">
            <a:off x="7093954" y="1819032"/>
            <a:ext cx="944533" cy="1600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54" y="2225779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060637" y="1795676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27943" y="175757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680624" y="233660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Grupo 53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1764514">
            <a:off x="7621585" y="2197828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Arco 6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Arco 6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Arco 6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>
            <a:endCxn id="65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02" y="3677890"/>
                <a:ext cx="417550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o 85"/>
          <p:cNvSpPr/>
          <p:nvPr/>
        </p:nvSpPr>
        <p:spPr>
          <a:xfrm rot="19082073" flipH="1" flipV="1">
            <a:off x="1790771" y="2982101"/>
            <a:ext cx="610607" cy="720000"/>
          </a:xfrm>
          <a:prstGeom prst="arc">
            <a:avLst>
              <a:gd name="adj1" fmla="val 16604653"/>
              <a:gd name="adj2" fmla="val 2026348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/>
          <p:cNvCxnSpPr/>
          <p:nvPr/>
        </p:nvCxnSpPr>
        <p:spPr>
          <a:xfrm flipH="1">
            <a:off x="6685354" y="1795676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cxnSpLocks noChangeAspect="1"/>
          </p:cNvCxnSpPr>
          <p:nvPr/>
        </p:nvCxnSpPr>
        <p:spPr>
          <a:xfrm rot="-180000" flipV="1">
            <a:off x="7530444" y="1703087"/>
            <a:ext cx="356574" cy="532695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o 57"/>
          <p:cNvSpPr/>
          <p:nvPr/>
        </p:nvSpPr>
        <p:spPr>
          <a:xfrm rot="637171">
            <a:off x="6936551" y="3044983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48" y="2778923"/>
                <a:ext cx="468590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02" y="1700808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>
            <a:stCxn id="85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rma livre 80"/>
          <p:cNvSpPr/>
          <p:nvPr/>
        </p:nvSpPr>
        <p:spPr>
          <a:xfrm>
            <a:off x="7677509" y="1483743"/>
            <a:ext cx="819510" cy="819510"/>
          </a:xfrm>
          <a:custGeom>
            <a:avLst/>
            <a:gdLst>
              <a:gd name="connsiteX0" fmla="*/ 819510 w 819510"/>
              <a:gd name="connsiteY0" fmla="*/ 819510 h 819510"/>
              <a:gd name="connsiteX1" fmla="*/ 733246 w 819510"/>
              <a:gd name="connsiteY1" fmla="*/ 767751 h 819510"/>
              <a:gd name="connsiteX2" fmla="*/ 707366 w 819510"/>
              <a:gd name="connsiteY2" fmla="*/ 741872 h 819510"/>
              <a:gd name="connsiteX3" fmla="*/ 655608 w 819510"/>
              <a:gd name="connsiteY3" fmla="*/ 707366 h 819510"/>
              <a:gd name="connsiteX4" fmla="*/ 638355 w 819510"/>
              <a:gd name="connsiteY4" fmla="*/ 681487 h 819510"/>
              <a:gd name="connsiteX5" fmla="*/ 612476 w 819510"/>
              <a:gd name="connsiteY5" fmla="*/ 664234 h 819510"/>
              <a:gd name="connsiteX6" fmla="*/ 577970 w 819510"/>
              <a:gd name="connsiteY6" fmla="*/ 612476 h 819510"/>
              <a:gd name="connsiteX7" fmla="*/ 560717 w 819510"/>
              <a:gd name="connsiteY7" fmla="*/ 586597 h 819510"/>
              <a:gd name="connsiteX8" fmla="*/ 534838 w 819510"/>
              <a:gd name="connsiteY8" fmla="*/ 560717 h 819510"/>
              <a:gd name="connsiteX9" fmla="*/ 517585 w 819510"/>
              <a:gd name="connsiteY9" fmla="*/ 534838 h 819510"/>
              <a:gd name="connsiteX10" fmla="*/ 491706 w 819510"/>
              <a:gd name="connsiteY10" fmla="*/ 517585 h 819510"/>
              <a:gd name="connsiteX11" fmla="*/ 465827 w 819510"/>
              <a:gd name="connsiteY11" fmla="*/ 465827 h 819510"/>
              <a:gd name="connsiteX12" fmla="*/ 457200 w 819510"/>
              <a:gd name="connsiteY12" fmla="*/ 439948 h 819510"/>
              <a:gd name="connsiteX13" fmla="*/ 422695 w 819510"/>
              <a:gd name="connsiteY13" fmla="*/ 388189 h 819510"/>
              <a:gd name="connsiteX14" fmla="*/ 396816 w 819510"/>
              <a:gd name="connsiteY14" fmla="*/ 336431 h 819510"/>
              <a:gd name="connsiteX15" fmla="*/ 388189 w 819510"/>
              <a:gd name="connsiteY15" fmla="*/ 310551 h 819510"/>
              <a:gd name="connsiteX16" fmla="*/ 353683 w 819510"/>
              <a:gd name="connsiteY16" fmla="*/ 258793 h 819510"/>
              <a:gd name="connsiteX17" fmla="*/ 319178 w 819510"/>
              <a:gd name="connsiteY17" fmla="*/ 207034 h 819510"/>
              <a:gd name="connsiteX18" fmla="*/ 293299 w 819510"/>
              <a:gd name="connsiteY18" fmla="*/ 181155 h 819510"/>
              <a:gd name="connsiteX19" fmla="*/ 267419 w 819510"/>
              <a:gd name="connsiteY19" fmla="*/ 163902 h 819510"/>
              <a:gd name="connsiteX20" fmla="*/ 232914 w 819510"/>
              <a:gd name="connsiteY20" fmla="*/ 129397 h 819510"/>
              <a:gd name="connsiteX21" fmla="*/ 155276 w 819510"/>
              <a:gd name="connsiteY21" fmla="*/ 86265 h 819510"/>
              <a:gd name="connsiteX22" fmla="*/ 103517 w 819510"/>
              <a:gd name="connsiteY22" fmla="*/ 51759 h 819510"/>
              <a:gd name="connsiteX23" fmla="*/ 77638 w 819510"/>
              <a:gd name="connsiteY23" fmla="*/ 43132 h 819510"/>
              <a:gd name="connsiteX24" fmla="*/ 51759 w 819510"/>
              <a:gd name="connsiteY24" fmla="*/ 25880 h 819510"/>
              <a:gd name="connsiteX25" fmla="*/ 25880 w 819510"/>
              <a:gd name="connsiteY25" fmla="*/ 17253 h 819510"/>
              <a:gd name="connsiteX26" fmla="*/ 0 w 819510"/>
              <a:gd name="connsiteY26" fmla="*/ 0 h 81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9510" h="819510">
                <a:moveTo>
                  <a:pt x="819510" y="819510"/>
                </a:moveTo>
                <a:cubicBezTo>
                  <a:pt x="774984" y="797248"/>
                  <a:pt x="768206" y="797717"/>
                  <a:pt x="733246" y="767751"/>
                </a:cubicBezTo>
                <a:cubicBezTo>
                  <a:pt x="723983" y="759811"/>
                  <a:pt x="716996" y="749362"/>
                  <a:pt x="707366" y="741872"/>
                </a:cubicBezTo>
                <a:cubicBezTo>
                  <a:pt x="690999" y="729142"/>
                  <a:pt x="655608" y="707366"/>
                  <a:pt x="655608" y="707366"/>
                </a:cubicBezTo>
                <a:cubicBezTo>
                  <a:pt x="649857" y="698740"/>
                  <a:pt x="645686" y="688818"/>
                  <a:pt x="638355" y="681487"/>
                </a:cubicBezTo>
                <a:cubicBezTo>
                  <a:pt x="631024" y="674156"/>
                  <a:pt x="619303" y="672036"/>
                  <a:pt x="612476" y="664234"/>
                </a:cubicBezTo>
                <a:cubicBezTo>
                  <a:pt x="598822" y="648629"/>
                  <a:pt x="589472" y="629729"/>
                  <a:pt x="577970" y="612476"/>
                </a:cubicBezTo>
                <a:cubicBezTo>
                  <a:pt x="572219" y="603850"/>
                  <a:pt x="568048" y="593928"/>
                  <a:pt x="560717" y="586597"/>
                </a:cubicBezTo>
                <a:cubicBezTo>
                  <a:pt x="552091" y="577970"/>
                  <a:pt x="542648" y="570089"/>
                  <a:pt x="534838" y="560717"/>
                </a:cubicBezTo>
                <a:cubicBezTo>
                  <a:pt x="528201" y="552752"/>
                  <a:pt x="524916" y="542169"/>
                  <a:pt x="517585" y="534838"/>
                </a:cubicBezTo>
                <a:cubicBezTo>
                  <a:pt x="510254" y="527507"/>
                  <a:pt x="500332" y="523336"/>
                  <a:pt x="491706" y="517585"/>
                </a:cubicBezTo>
                <a:cubicBezTo>
                  <a:pt x="470027" y="452544"/>
                  <a:pt x="499269" y="532709"/>
                  <a:pt x="465827" y="465827"/>
                </a:cubicBezTo>
                <a:cubicBezTo>
                  <a:pt x="461760" y="457694"/>
                  <a:pt x="461616" y="447897"/>
                  <a:pt x="457200" y="439948"/>
                </a:cubicBezTo>
                <a:cubicBezTo>
                  <a:pt x="447130" y="421822"/>
                  <a:pt x="429253" y="407860"/>
                  <a:pt x="422695" y="388189"/>
                </a:cubicBezTo>
                <a:cubicBezTo>
                  <a:pt x="401010" y="323138"/>
                  <a:pt x="430262" y="403325"/>
                  <a:pt x="396816" y="336431"/>
                </a:cubicBezTo>
                <a:cubicBezTo>
                  <a:pt x="392749" y="328298"/>
                  <a:pt x="392605" y="318500"/>
                  <a:pt x="388189" y="310551"/>
                </a:cubicBezTo>
                <a:cubicBezTo>
                  <a:pt x="378119" y="292425"/>
                  <a:pt x="365185" y="276046"/>
                  <a:pt x="353683" y="258793"/>
                </a:cubicBezTo>
                <a:cubicBezTo>
                  <a:pt x="353681" y="258791"/>
                  <a:pt x="319179" y="207035"/>
                  <a:pt x="319178" y="207034"/>
                </a:cubicBezTo>
                <a:cubicBezTo>
                  <a:pt x="310552" y="198408"/>
                  <a:pt x="302671" y="188965"/>
                  <a:pt x="293299" y="181155"/>
                </a:cubicBezTo>
                <a:cubicBezTo>
                  <a:pt x="285334" y="174518"/>
                  <a:pt x="276046" y="169653"/>
                  <a:pt x="267419" y="163902"/>
                </a:cubicBezTo>
                <a:cubicBezTo>
                  <a:pt x="252781" y="119986"/>
                  <a:pt x="270556" y="150309"/>
                  <a:pt x="232914" y="129397"/>
                </a:cubicBezTo>
                <a:cubicBezTo>
                  <a:pt x="143927" y="79960"/>
                  <a:pt x="213834" y="105784"/>
                  <a:pt x="155276" y="86265"/>
                </a:cubicBezTo>
                <a:cubicBezTo>
                  <a:pt x="138023" y="74763"/>
                  <a:pt x="123188" y="58317"/>
                  <a:pt x="103517" y="51759"/>
                </a:cubicBezTo>
                <a:cubicBezTo>
                  <a:pt x="94891" y="48883"/>
                  <a:pt x="85771" y="47199"/>
                  <a:pt x="77638" y="43132"/>
                </a:cubicBezTo>
                <a:cubicBezTo>
                  <a:pt x="68365" y="38496"/>
                  <a:pt x="61032" y="30516"/>
                  <a:pt x="51759" y="25880"/>
                </a:cubicBezTo>
                <a:cubicBezTo>
                  <a:pt x="43626" y="21813"/>
                  <a:pt x="34013" y="21320"/>
                  <a:pt x="25880" y="17253"/>
                </a:cubicBezTo>
                <a:cubicBezTo>
                  <a:pt x="16607" y="12616"/>
                  <a:pt x="0" y="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7384697" y="6395028"/>
            <a:ext cx="165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Cai et al. (2011)</a:t>
            </a:r>
            <a:endParaRPr lang="pt-BR" dirty="0"/>
          </a:p>
        </p:txBody>
      </p:sp>
      <p:grpSp>
        <p:nvGrpSpPr>
          <p:cNvPr id="88" name="Grupo 87"/>
          <p:cNvGrpSpPr/>
          <p:nvPr/>
        </p:nvGrpSpPr>
        <p:grpSpPr>
          <a:xfrm>
            <a:off x="3562747" y="63204"/>
            <a:ext cx="1943683" cy="2933748"/>
            <a:chOff x="3562747" y="92920"/>
            <a:chExt cx="1943683" cy="2933748"/>
          </a:xfrm>
        </p:grpSpPr>
        <p:cxnSp>
          <p:nvCxnSpPr>
            <p:cNvPr id="96" name="Conector de seta reta 95"/>
            <p:cNvCxnSpPr/>
            <p:nvPr/>
          </p:nvCxnSpPr>
          <p:spPr>
            <a:xfrm flipV="1">
              <a:off x="4538456" y="991406"/>
              <a:ext cx="652524" cy="37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orma livre 96"/>
            <p:cNvSpPr>
              <a:spLocks/>
            </p:cNvSpPr>
            <p:nvPr/>
          </p:nvSpPr>
          <p:spPr>
            <a:xfrm>
              <a:off x="3850779" y="92920"/>
              <a:ext cx="1008000" cy="2933748"/>
            </a:xfrm>
            <a:custGeom>
              <a:avLst/>
              <a:gdLst>
                <a:gd name="connsiteX0" fmla="*/ 0 w 510540"/>
                <a:gd name="connsiteY0" fmla="*/ 0 h 1485900"/>
                <a:gd name="connsiteX1" fmla="*/ 510540 w 510540"/>
                <a:gd name="connsiteY1" fmla="*/ 240030 h 1485900"/>
                <a:gd name="connsiteX2" fmla="*/ 510540 w 510540"/>
                <a:gd name="connsiteY2" fmla="*/ 1485900 h 1485900"/>
                <a:gd name="connsiteX3" fmla="*/ 3810 w 510540"/>
                <a:gd name="connsiteY3" fmla="*/ 1242060 h 1485900"/>
                <a:gd name="connsiteX4" fmla="*/ 0 w 510540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540" h="1485900">
                  <a:moveTo>
                    <a:pt x="0" y="0"/>
                  </a:moveTo>
                  <a:lnTo>
                    <a:pt x="510540" y="240030"/>
                  </a:lnTo>
                  <a:lnTo>
                    <a:pt x="510540" y="1485900"/>
                  </a:lnTo>
                  <a:lnTo>
                    <a:pt x="3810" y="1242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reto 97"/>
            <p:cNvCxnSpPr>
              <a:stCxn id="97" idx="1"/>
            </p:cNvCxnSpPr>
            <p:nvPr/>
          </p:nvCxnSpPr>
          <p:spPr>
            <a:xfrm flipH="1">
              <a:off x="4011361" y="566833"/>
              <a:ext cx="847418" cy="202778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/>
            <p:nvPr/>
          </p:nvCxnSpPr>
          <p:spPr>
            <a:xfrm rot="-240000" flipH="1">
              <a:off x="4191800" y="1376996"/>
              <a:ext cx="358302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/>
            <p:cNvSpPr/>
            <p:nvPr/>
          </p:nvSpPr>
          <p:spPr>
            <a:xfrm>
              <a:off x="4822779" y="5382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488185" y="1330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 flipV="1">
              <a:off x="3961873" y="722412"/>
              <a:ext cx="565390" cy="644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ixaDeTexto 110"/>
                <p:cNvSpPr txBox="1"/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1" name="CaixaDe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1154460"/>
                  <a:ext cx="471026" cy="5078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ixaDeTexto 111"/>
                <p:cNvSpPr txBox="1"/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2" name="CaixaDeTex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807" y="114578"/>
                  <a:ext cx="451855" cy="461665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>
                  <a:spLocks noChangeAspec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908720"/>
                  <a:ext cx="430374" cy="46166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4" name="CaixaDeTexto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747" y="620787"/>
                  <a:ext cx="426399" cy="4616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79" y="1700907"/>
                  <a:ext cx="407932" cy="461665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6388"/>
                  <a:ext cx="430374" cy="461665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Conector de seta reta 116"/>
          <p:cNvCxnSpPr>
            <a:cxnSpLocks noChangeAspect="1"/>
          </p:cNvCxnSpPr>
          <p:nvPr/>
        </p:nvCxnSpPr>
        <p:spPr>
          <a:xfrm rot="21360000" flipH="1">
            <a:off x="4534239" y="1050553"/>
            <a:ext cx="122401" cy="244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/>
              <p:cNvSpPr txBox="1"/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8" name="CaixaDeTexto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38" y="1141038"/>
                <a:ext cx="620234" cy="487762"/>
              </a:xfrm>
              <a:prstGeom prst="rect">
                <a:avLst/>
              </a:prstGeom>
              <a:blipFill rotWithShape="1">
                <a:blip r:embed="rId31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51495" y="5140930"/>
            <a:ext cx="3455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É importante ressaltar que este sistema é </a:t>
            </a:r>
            <a:r>
              <a:rPr lang="pt-BR" sz="1400" b="1" dirty="0" smtClean="0"/>
              <a:t>diferente dos sistemas geodésico local e astronômico local</a:t>
            </a:r>
            <a:r>
              <a:rPr lang="pt-BR" sz="1400" dirty="0" smtClean="0"/>
              <a:t>, que são comumente usados em geodesia (</a:t>
            </a:r>
            <a:r>
              <a:rPr lang="pt-BR" sz="1400" dirty="0" err="1"/>
              <a:t>Krakiwsky</a:t>
            </a:r>
            <a:r>
              <a:rPr lang="pt-BR" sz="1400" dirty="0"/>
              <a:t> e </a:t>
            </a:r>
            <a:r>
              <a:rPr lang="pt-BR" sz="1400" dirty="0" smtClean="0"/>
              <a:t>Wells, 1971; </a:t>
            </a:r>
            <a:r>
              <a:rPr lang="pt-BR" sz="1400" dirty="0" err="1" smtClean="0"/>
              <a:t>Rapp</a:t>
            </a:r>
            <a:r>
              <a:rPr lang="pt-BR" sz="1400" dirty="0" smtClean="0"/>
              <a:t>, 1993;</a:t>
            </a:r>
            <a:endParaRPr lang="pt-BR" sz="1400" dirty="0"/>
          </a:p>
          <a:p>
            <a:r>
              <a:rPr lang="pt-BR" sz="1400" dirty="0" err="1"/>
              <a:t>Hofmann-Wellenhof</a:t>
            </a:r>
            <a:r>
              <a:rPr lang="pt-BR" sz="1400" dirty="0"/>
              <a:t> e </a:t>
            </a:r>
            <a:r>
              <a:rPr lang="pt-BR" sz="1400" dirty="0" smtClean="0"/>
              <a:t>Moritz, 2005;</a:t>
            </a:r>
            <a:endParaRPr lang="pt-BR" sz="1400" dirty="0"/>
          </a:p>
          <a:p>
            <a:r>
              <a:rPr lang="pt-BR" sz="1400" dirty="0" err="1" smtClean="0"/>
              <a:t>Jekeli</a:t>
            </a:r>
            <a:r>
              <a:rPr lang="pt-BR" sz="1400" dirty="0" smtClean="0"/>
              <a:t>, 2012)</a:t>
            </a:r>
            <a:endParaRPr lang="pt-BR" sz="14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3166008" y="4941168"/>
            <a:ext cx="5798480" cy="150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é o </a:t>
            </a:r>
            <a:r>
              <a:rPr lang="pt-BR" sz="2800" b="1" dirty="0" smtClean="0"/>
              <a:t>Sistema topocêntrico de coordenadas Cartesianas </a:t>
            </a:r>
            <a:r>
              <a:rPr lang="pt-BR" sz="2800" dirty="0" smtClean="0"/>
              <a:t>ou</a:t>
            </a:r>
          </a:p>
          <a:p>
            <a:pPr algn="ctr"/>
            <a:r>
              <a:rPr lang="pt-BR" sz="2800" b="1" dirty="0" smtClean="0"/>
              <a:t>Sistema local NED (North-</a:t>
            </a:r>
            <a:r>
              <a:rPr lang="pt-BR" sz="2800" b="1" dirty="0" err="1" smtClean="0"/>
              <a:t>East</a:t>
            </a:r>
            <a:r>
              <a:rPr lang="pt-BR" sz="2800" b="1" dirty="0" smtClean="0"/>
              <a:t>-Down)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34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Cai</a:t>
            </a:r>
            <a:r>
              <a:rPr lang="en-US" sz="1800" dirty="0"/>
              <a:t>, G., Chen, B. M., e Lee, T. H. 2011. Coordinate Systems and Transformations, </a:t>
            </a:r>
            <a:r>
              <a:rPr lang="en-US" sz="1800" i="1" dirty="0" smtClean="0"/>
              <a:t>in</a:t>
            </a:r>
            <a:r>
              <a:rPr lang="en-US" sz="1800" dirty="0" smtClean="0"/>
              <a:t> Unmanned </a:t>
            </a:r>
            <a:r>
              <a:rPr lang="en-US" sz="1800" dirty="0"/>
              <a:t>Rotorcraft Systems, Springer London, London, p. 23-34, ISBN 978-0-85729-635-1, </a:t>
            </a:r>
            <a:r>
              <a:rPr lang="en-US" sz="1800" dirty="0" err="1"/>
              <a:t>doi</a:t>
            </a:r>
            <a:r>
              <a:rPr lang="en-US" sz="1800" dirty="0"/>
              <a:t>: </a:t>
            </a:r>
            <a:r>
              <a:rPr lang="en-US" sz="1800" dirty="0" smtClean="0"/>
              <a:t>10.1007/978-0-85729-635-1_2</a:t>
            </a:r>
          </a:p>
          <a:p>
            <a:r>
              <a:rPr lang="pt-BR" sz="1800" dirty="0" err="1" smtClean="0"/>
              <a:t>Hofmann-Wellenhof</a:t>
            </a:r>
            <a:r>
              <a:rPr lang="pt-BR" sz="1800" dirty="0"/>
              <a:t>, B. e H. Moritz, 2005, </a:t>
            </a:r>
            <a:r>
              <a:rPr lang="pt-BR" sz="1800" dirty="0" err="1"/>
              <a:t>Physical</a:t>
            </a:r>
            <a:r>
              <a:rPr lang="pt-BR" sz="1800" dirty="0"/>
              <a:t> </a:t>
            </a:r>
            <a:r>
              <a:rPr lang="pt-BR" sz="1800" dirty="0" err="1"/>
              <a:t>Geodesy</a:t>
            </a:r>
            <a:r>
              <a:rPr lang="pt-BR" sz="1800" dirty="0"/>
              <a:t>. Springer.</a:t>
            </a:r>
          </a:p>
          <a:p>
            <a:r>
              <a:rPr lang="pt-BR" sz="1800" dirty="0" err="1"/>
              <a:t>Jekeli</a:t>
            </a:r>
            <a:r>
              <a:rPr lang="pt-BR" sz="1800" dirty="0"/>
              <a:t>, C., 2012, </a:t>
            </a:r>
            <a:r>
              <a:rPr lang="pt-BR" sz="1800" dirty="0" err="1"/>
              <a:t>Geometric</a:t>
            </a:r>
            <a:r>
              <a:rPr lang="pt-BR" sz="1800" dirty="0"/>
              <a:t> </a:t>
            </a:r>
            <a:r>
              <a:rPr lang="pt-BR" sz="1800" dirty="0" err="1"/>
              <a:t>Reference</a:t>
            </a:r>
            <a:r>
              <a:rPr lang="pt-BR" sz="1800" dirty="0"/>
              <a:t> Systems in </a:t>
            </a:r>
            <a:r>
              <a:rPr lang="pt-BR" sz="1800" dirty="0" err="1"/>
              <a:t>Geodesy</a:t>
            </a:r>
            <a:r>
              <a:rPr lang="pt-BR" sz="1800" dirty="0"/>
              <a:t>. Ohio </a:t>
            </a:r>
            <a:r>
              <a:rPr lang="pt-BR" sz="1800" dirty="0" err="1"/>
              <a:t>State</a:t>
            </a:r>
            <a:r>
              <a:rPr lang="pt-BR" sz="1800" dirty="0"/>
              <a:t> </a:t>
            </a:r>
            <a:r>
              <a:rPr lang="pt-BR" sz="1800" dirty="0" err="1"/>
              <a:t>University</a:t>
            </a:r>
            <a:r>
              <a:rPr lang="pt-BR" sz="1800" dirty="0"/>
              <a:t>, </a:t>
            </a:r>
            <a:r>
              <a:rPr lang="pt-BR" sz="1800" dirty="0" err="1"/>
              <a:t>Division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Geodetic</a:t>
            </a:r>
            <a:r>
              <a:rPr lang="pt-BR" sz="1800" dirty="0"/>
              <a:t> Science, </a:t>
            </a:r>
            <a:r>
              <a:rPr lang="pt-BR" sz="1800" dirty="0" err="1"/>
              <a:t>School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Earth </a:t>
            </a:r>
            <a:r>
              <a:rPr lang="pt-BR" sz="1800" dirty="0" err="1"/>
              <a:t>Sciences</a:t>
            </a:r>
            <a:r>
              <a:rPr lang="pt-BR" sz="1800" dirty="0"/>
              <a:t>, url: </a:t>
            </a:r>
            <a:r>
              <a:rPr lang="pt-BR" sz="1800" u="sng" dirty="0">
                <a:hlinkClick r:id="rId2"/>
              </a:rPr>
              <a:t>http://</a:t>
            </a:r>
            <a:r>
              <a:rPr lang="pt-BR" sz="1800" u="sng" dirty="0" smtClean="0">
                <a:hlinkClick r:id="rId2"/>
              </a:rPr>
              <a:t>hdl.handle.net/1811/51274</a:t>
            </a:r>
            <a:endParaRPr lang="pt-BR" sz="1800" dirty="0" smtClean="0"/>
          </a:p>
          <a:p>
            <a:r>
              <a:rPr lang="pt-BR" sz="1800" dirty="0" err="1" smtClean="0"/>
              <a:t>Krakiwsky</a:t>
            </a:r>
            <a:r>
              <a:rPr lang="pt-BR" sz="1800" dirty="0"/>
              <a:t>, E. J. e Wells, D. E. </a:t>
            </a:r>
            <a:r>
              <a:rPr lang="pt-BR" sz="1800" dirty="0" smtClean="0"/>
              <a:t>1971. </a:t>
            </a:r>
            <a:r>
              <a:rPr lang="pt-BR" sz="1800" dirty="0" err="1" smtClean="0"/>
              <a:t>Coordinate</a:t>
            </a:r>
            <a:r>
              <a:rPr lang="pt-BR" sz="1800" dirty="0" smtClean="0"/>
              <a:t> systems in </a:t>
            </a:r>
            <a:r>
              <a:rPr lang="pt-BR" sz="1800" dirty="0" err="1" smtClean="0"/>
              <a:t>geodesy</a:t>
            </a:r>
            <a:r>
              <a:rPr lang="pt-BR" sz="1800" dirty="0" smtClean="0"/>
              <a:t>, </a:t>
            </a:r>
            <a:r>
              <a:rPr lang="pt-BR" sz="1800" dirty="0" err="1" smtClean="0"/>
              <a:t>Lecture</a:t>
            </a:r>
            <a:r>
              <a:rPr lang="pt-BR" sz="1800" dirty="0" smtClean="0"/>
              <a:t> Notes n. 16, </a:t>
            </a:r>
            <a:r>
              <a:rPr lang="pt-BR" sz="1800" dirty="0" err="1" smtClean="0"/>
              <a:t>Geodesy</a:t>
            </a:r>
            <a:r>
              <a:rPr lang="pt-BR" sz="1800" dirty="0" smtClean="0"/>
              <a:t> </a:t>
            </a:r>
            <a:r>
              <a:rPr lang="pt-BR" sz="1800" dirty="0" err="1" smtClean="0"/>
              <a:t>and</a:t>
            </a:r>
            <a:r>
              <a:rPr lang="pt-BR" sz="1800" dirty="0" smtClean="0"/>
              <a:t> </a:t>
            </a:r>
            <a:r>
              <a:rPr lang="pt-BR" sz="1800" dirty="0" err="1" smtClean="0"/>
              <a:t>Geomatics</a:t>
            </a:r>
            <a:r>
              <a:rPr lang="pt-BR" sz="1800" dirty="0" smtClean="0"/>
              <a:t> </a:t>
            </a:r>
            <a:r>
              <a:rPr lang="pt-BR" sz="1800" dirty="0" err="1" smtClean="0"/>
              <a:t>Engineering</a:t>
            </a:r>
            <a:r>
              <a:rPr lang="pt-BR" sz="1800" dirty="0" smtClean="0"/>
              <a:t>, </a:t>
            </a:r>
            <a:r>
              <a:rPr lang="pt-BR" sz="1800" dirty="0" err="1" smtClean="0"/>
              <a:t>University</a:t>
            </a:r>
            <a:r>
              <a:rPr lang="pt-BR" sz="1800" dirty="0" smtClean="0"/>
              <a:t> </a:t>
            </a:r>
            <a:r>
              <a:rPr lang="pt-BR" sz="1800" dirty="0" err="1" smtClean="0"/>
              <a:t>of</a:t>
            </a:r>
            <a:r>
              <a:rPr lang="pt-BR" sz="1800" dirty="0" smtClean="0"/>
              <a:t> New </a:t>
            </a:r>
            <a:r>
              <a:rPr lang="pt-BR" sz="1800" dirty="0" err="1" smtClean="0"/>
              <a:t>Brunswick</a:t>
            </a:r>
            <a:r>
              <a:rPr lang="pt-BR" sz="1800" dirty="0" smtClean="0"/>
              <a:t>, </a:t>
            </a:r>
            <a:r>
              <a:rPr lang="pt-BR" sz="1800" dirty="0" err="1" smtClean="0"/>
              <a:t>Fredericton</a:t>
            </a:r>
            <a:r>
              <a:rPr lang="pt-BR" sz="1800" dirty="0" smtClean="0"/>
              <a:t>, </a:t>
            </a:r>
            <a:r>
              <a:rPr lang="pt-BR" sz="1800" dirty="0"/>
              <a:t>Canada. </a:t>
            </a:r>
            <a:r>
              <a:rPr lang="pt-BR" sz="1800" dirty="0" smtClean="0"/>
              <a:t>url: </a:t>
            </a: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</a:t>
            </a:r>
            <a:r>
              <a:rPr lang="pt-BR" sz="1800" dirty="0" smtClean="0">
                <a:hlinkClick r:id="rId3"/>
              </a:rPr>
              <a:t>www2.unb.ca/gge/Pubs/LectureNotes.html</a:t>
            </a:r>
            <a:endParaRPr lang="en-US" sz="1800" dirty="0" smtClean="0"/>
          </a:p>
          <a:p>
            <a:r>
              <a:rPr lang="pt-BR" sz="1800" dirty="0" err="1" smtClean="0"/>
              <a:t>Rapp</a:t>
            </a:r>
            <a:r>
              <a:rPr lang="pt-BR" sz="1800" dirty="0"/>
              <a:t>, R. H., 1993, </a:t>
            </a:r>
            <a:r>
              <a:rPr lang="pt-BR" sz="1800" dirty="0" err="1"/>
              <a:t>Geometric</a:t>
            </a:r>
            <a:r>
              <a:rPr lang="pt-BR" sz="1800" dirty="0"/>
              <a:t> </a:t>
            </a:r>
            <a:r>
              <a:rPr lang="pt-BR" sz="1800" dirty="0" err="1"/>
              <a:t>Geodesy</a:t>
            </a:r>
            <a:r>
              <a:rPr lang="pt-BR" sz="1800" dirty="0"/>
              <a:t> - </a:t>
            </a:r>
            <a:r>
              <a:rPr lang="pt-BR" sz="1800" dirty="0" err="1"/>
              <a:t>Part</a:t>
            </a:r>
            <a:r>
              <a:rPr lang="pt-BR" sz="1800" dirty="0"/>
              <a:t> II. Ohio </a:t>
            </a:r>
            <a:r>
              <a:rPr lang="pt-BR" sz="1800" dirty="0" err="1"/>
              <a:t>State</a:t>
            </a:r>
            <a:r>
              <a:rPr lang="pt-BR" sz="1800" dirty="0"/>
              <a:t> </a:t>
            </a:r>
            <a:r>
              <a:rPr lang="pt-BR" sz="1800" dirty="0" err="1"/>
              <a:t>University</a:t>
            </a:r>
            <a:r>
              <a:rPr lang="pt-BR" sz="1800" dirty="0"/>
              <a:t> </a:t>
            </a:r>
            <a:r>
              <a:rPr lang="pt-BR" sz="1800" dirty="0" err="1"/>
              <a:t>Department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Geodetic</a:t>
            </a:r>
            <a:r>
              <a:rPr lang="pt-BR" sz="1800" dirty="0"/>
              <a:t> Science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Surveying</a:t>
            </a:r>
            <a:r>
              <a:rPr lang="pt-BR" sz="1800" dirty="0"/>
              <a:t>, url:</a:t>
            </a:r>
            <a:r>
              <a:rPr lang="pt-BR" sz="1800" u="sng" dirty="0">
                <a:hlinkClick r:id="rId4"/>
              </a:rPr>
              <a:t>http://</a:t>
            </a:r>
            <a:r>
              <a:rPr lang="pt-BR" sz="1800" u="sng" dirty="0" smtClean="0">
                <a:hlinkClick r:id="rId4"/>
              </a:rPr>
              <a:t>hdl.handle.net/1811/24409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721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249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Krakiwsky</a:t>
            </a:r>
            <a:r>
              <a:rPr lang="pt-BR" dirty="0" smtClean="0"/>
              <a:t> e Wells (1971)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7223" y="3645024"/>
            <a:ext cx="8565257" cy="249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327223" y="4544261"/>
            <a:ext cx="8565257" cy="154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76672"/>
            <a:ext cx="84895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Para definir um sistema de coordenadas, é necessário especificar 3 coisas: 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1) a localização da origem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2) a orientação dos três eixos</a:t>
            </a:r>
          </a:p>
          <a:p>
            <a:pPr algn="ctr"/>
            <a:endParaRPr lang="pt-BR" dirty="0"/>
          </a:p>
          <a:p>
            <a:pPr algn="ctr"/>
            <a:r>
              <a:rPr lang="pt-BR" sz="4400" dirty="0" smtClean="0"/>
              <a:t>3) os parâmetros que definem a posição de um ponto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743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890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27223" y="404664"/>
            <a:ext cx="8489555" cy="28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Os sistemas de coordenadas utilizados aqui são </a:t>
            </a:r>
            <a:r>
              <a:rPr lang="pt-BR" sz="4400" b="1" dirty="0" smtClean="0"/>
              <a:t>terrestres</a:t>
            </a:r>
            <a:r>
              <a:rPr lang="pt-BR" sz="4400" dirty="0" smtClean="0"/>
              <a:t> porque são fixos na Terra e </a:t>
            </a:r>
            <a:r>
              <a:rPr lang="pt-BR" sz="4400" dirty="0" err="1" smtClean="0"/>
              <a:t>rotacionam</a:t>
            </a:r>
            <a:r>
              <a:rPr lang="pt-BR" sz="4400" dirty="0" smtClean="0"/>
              <a:t> junto com ela.</a:t>
            </a:r>
          </a:p>
          <a:p>
            <a:pPr algn="ctr"/>
            <a:endParaRPr lang="pt-BR" sz="4400" dirty="0"/>
          </a:p>
          <a:p>
            <a:pPr algn="ctr"/>
            <a:endParaRPr lang="pt-BR" sz="44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3399402"/>
            <a:ext cx="848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Estes sistemas podem ser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ou </a:t>
            </a:r>
            <a:r>
              <a:rPr lang="pt-BR" sz="4400" b="1" dirty="0" smtClean="0"/>
              <a:t>topocêntricos</a:t>
            </a:r>
            <a:r>
              <a:rPr lang="pt-BR" sz="4400" dirty="0" smtClean="0"/>
              <a:t>. A diferença básica é a localização da origem.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726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585262"/>
            <a:ext cx="848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Sistemas terrestres </a:t>
            </a:r>
            <a:r>
              <a:rPr lang="pt-BR" sz="4400" b="1" dirty="0" smtClean="0"/>
              <a:t>geocêntricos</a:t>
            </a:r>
            <a:r>
              <a:rPr lang="pt-BR" sz="4400" dirty="0" smtClean="0"/>
              <a:t> têm origem próxima ao centro da Terra.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6347528"/>
            <a:ext cx="198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/>
              <a:t>Krakiwsky</a:t>
            </a:r>
            <a:r>
              <a:rPr lang="pt-BR" sz="1400" dirty="0" smtClean="0"/>
              <a:t> e Wells (1971)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986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1411</Words>
  <Application>Microsoft Office PowerPoint</Application>
  <PresentationFormat>Apresentação na tela (4:3)</PresentationFormat>
  <Paragraphs>473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Camada equivalente aplicada ao processamento e interpretação de dados de campos potenciais </vt:lpstr>
      <vt:lpstr>Sistemas de coordenadas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64</cp:revision>
  <dcterms:created xsi:type="dcterms:W3CDTF">2016-10-05T21:25:32Z</dcterms:created>
  <dcterms:modified xsi:type="dcterms:W3CDTF">2016-10-13T13:22:40Z</dcterms:modified>
</cp:coreProperties>
</file>