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1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necessário definir o distúrbio de gravidade e a sua diferença em relação as anomalias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313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207884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preciso definir o significado de gravidade, aceleração gravitacional e centrífuga, o modelo de Terra Normal, bem como a gravidade normal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681" y="6021288"/>
            <a:ext cx="3142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Vanícek</a:t>
            </a:r>
            <a:r>
              <a:rPr lang="en-US" sz="1400" dirty="0" smtClean="0"/>
              <a:t> e </a:t>
            </a:r>
            <a:r>
              <a:rPr lang="en-US" sz="1400" dirty="0" err="1" smtClean="0"/>
              <a:t>Krakiwsky</a:t>
            </a:r>
            <a:r>
              <a:rPr lang="en-US" sz="1400" dirty="0" smtClean="0"/>
              <a:t> (1987)</a:t>
            </a:r>
            <a:endParaRPr lang="en-US" sz="1400" dirty="0"/>
          </a:p>
          <a:p>
            <a:r>
              <a:rPr lang="en-US" sz="1400" dirty="0" smtClean="0"/>
              <a:t>Hackney et al. (2003)</a:t>
            </a:r>
          </a:p>
          <a:p>
            <a:r>
              <a:rPr lang="de-DE" sz="1400" dirty="0" smtClean="0"/>
              <a:t>Hofmann-Wellenhof e Moritz (2005)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158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4" y="909120"/>
            <a:ext cx="3600000" cy="36000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915816" y="342901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387882" y="3543606"/>
            <a:ext cx="1464870" cy="4073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95536" y="44624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parado sobre a superfície da Terra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572000" y="298971"/>
            <a:ext cx="4156364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The resultant of gravitational force and centrifugal </a:t>
            </a:r>
            <a:r>
              <a:rPr lang="en-US" sz="2400" dirty="0" smtClean="0"/>
              <a:t>force acting </a:t>
            </a:r>
            <a:r>
              <a:rPr lang="en-US" sz="2400" dirty="0"/>
              <a:t>on a body at rest on the Earth's surface is </a:t>
            </a:r>
            <a:r>
              <a:rPr lang="en-US" sz="2400" dirty="0" smtClean="0"/>
              <a:t>called gravity </a:t>
            </a:r>
            <a:r>
              <a:rPr lang="en-US" sz="2400" dirty="0"/>
              <a:t>vector and its intensity is called simply </a:t>
            </a:r>
            <a:r>
              <a:rPr lang="en-US" sz="2400" dirty="0" smtClean="0"/>
              <a:t>gravity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3635896" y="3356992"/>
            <a:ext cx="5532120" cy="30901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/>
              <a:t>In </a:t>
            </a:r>
            <a:r>
              <a:rPr lang="pt-BR" sz="2400" dirty="0" err="1"/>
              <a:t>the</a:t>
            </a:r>
            <a:r>
              <a:rPr lang="pt-BR" sz="2400" dirty="0"/>
              <a:t> case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en-US" sz="2400" dirty="0" err="1" smtClean="0"/>
              <a:t>gravimetry</a:t>
            </a:r>
            <a:r>
              <a:rPr lang="en-US" sz="2400" dirty="0" smtClean="0"/>
              <a:t> </a:t>
            </a:r>
            <a:r>
              <a:rPr lang="en-US" sz="2400" dirty="0"/>
              <a:t>on moving platforms (e.g., airplanes, helicopters</a:t>
            </a:r>
            <a:r>
              <a:rPr lang="en-US" sz="2400" dirty="0" smtClean="0"/>
              <a:t>, </a:t>
            </a:r>
            <a:r>
              <a:rPr lang="pt-BR" sz="2400" dirty="0" smtClean="0"/>
              <a:t>marine </a:t>
            </a:r>
            <a:r>
              <a:rPr lang="pt-BR" sz="2400" dirty="0" err="1"/>
              <a:t>vessels</a:t>
            </a:r>
            <a:r>
              <a:rPr lang="pt-BR" sz="2400" dirty="0"/>
              <a:t>), </a:t>
            </a:r>
            <a:r>
              <a:rPr lang="pt-BR" sz="2400" dirty="0" err="1"/>
              <a:t>there</a:t>
            </a:r>
            <a:r>
              <a:rPr lang="pt-BR" sz="2400" dirty="0"/>
              <a:t> are </a:t>
            </a:r>
            <a:r>
              <a:rPr lang="pt-BR" sz="2400" dirty="0" err="1"/>
              <a:t>additional</a:t>
            </a:r>
            <a:r>
              <a:rPr lang="pt-BR" sz="2400" dirty="0"/>
              <a:t> non-</a:t>
            </a:r>
            <a:r>
              <a:rPr lang="pt-BR" sz="2400" dirty="0" err="1"/>
              <a:t>gravitational</a:t>
            </a:r>
            <a:r>
              <a:rPr lang="pt-BR" sz="2400" dirty="0"/>
              <a:t> </a:t>
            </a:r>
            <a:r>
              <a:rPr lang="pt-BR" sz="2400" dirty="0" err="1" smtClean="0"/>
              <a:t>accelerations</a:t>
            </a:r>
            <a:r>
              <a:rPr lang="pt-BR" sz="2400" dirty="0" smtClean="0"/>
              <a:t> </a:t>
            </a:r>
            <a:r>
              <a:rPr lang="en-US" sz="2400" dirty="0" smtClean="0"/>
              <a:t>due </a:t>
            </a:r>
            <a:r>
              <a:rPr lang="en-US" sz="2400" dirty="0"/>
              <a:t>to the vehicle motion, such as Coriolis </a:t>
            </a:r>
            <a:r>
              <a:rPr lang="en-US" sz="2400" dirty="0" smtClean="0"/>
              <a:t>acceleration and </a:t>
            </a:r>
            <a:r>
              <a:rPr lang="en-US" sz="2400" dirty="0"/>
              <a:t>high-frequency vibrations (Glennie et al</a:t>
            </a:r>
            <a:r>
              <a:rPr lang="en-US" sz="2400" dirty="0" smtClean="0"/>
              <a:t>., </a:t>
            </a:r>
            <a:r>
              <a:rPr lang="da-DK" sz="2400" dirty="0" smtClean="0"/>
              <a:t>2000</a:t>
            </a:r>
            <a:r>
              <a:rPr lang="da-DK" sz="2400" dirty="0"/>
              <a:t>; Nabighian et al., 2005; Baumann et al., 2012).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511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</a:p>
          <a:p>
            <a:r>
              <a:rPr lang="en-US" dirty="0" err="1"/>
              <a:t>Fairhead</a:t>
            </a:r>
            <a:r>
              <a:rPr lang="en-US" dirty="0"/>
              <a:t>, J. D., C. M. Green, </a:t>
            </a:r>
            <a:r>
              <a:rPr lang="en-US" dirty="0" smtClean="0"/>
              <a:t>e D</a:t>
            </a:r>
            <a:r>
              <a:rPr lang="en-US" dirty="0"/>
              <a:t>. </a:t>
            </a:r>
            <a:r>
              <a:rPr lang="en-US" dirty="0" err="1"/>
              <a:t>Blitzkow</a:t>
            </a:r>
            <a:r>
              <a:rPr lang="en-US" dirty="0"/>
              <a:t>, 2003,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/>
              <a:t>gps</a:t>
            </a:r>
            <a:r>
              <a:rPr lang="en-US" dirty="0"/>
              <a:t> in gravity surveys: The Leading Edge, 22</a:t>
            </a:r>
            <a:r>
              <a:rPr lang="en-US" dirty="0" smtClean="0"/>
              <a:t>, </a:t>
            </a:r>
            <a:r>
              <a:rPr lang="pt-BR" dirty="0" smtClean="0"/>
              <a:t>954-959. </a:t>
            </a:r>
            <a:r>
              <a:rPr lang="pt-BR" dirty="0"/>
              <a:t>DOI: </a:t>
            </a:r>
            <a:r>
              <a:rPr lang="pt-BR" dirty="0" smtClean="0"/>
              <a:t>10.1190/1.1623636.</a:t>
            </a:r>
          </a:p>
          <a:p>
            <a:r>
              <a:rPr lang="en-US" dirty="0"/>
              <a:t>Hackney, R. I., </a:t>
            </a:r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/>
              <a:t>W. E. Featherstone, 2003, </a:t>
            </a:r>
            <a:r>
              <a:rPr lang="en-US" dirty="0" smtClean="0"/>
              <a:t>Geodetic versus geophysical </a:t>
            </a:r>
            <a:r>
              <a:rPr lang="en-US" dirty="0"/>
              <a:t>perspectives of the gravity anomaly</a:t>
            </a:r>
            <a:r>
              <a:rPr lang="en-US" dirty="0" smtClean="0"/>
              <a:t>: </a:t>
            </a:r>
            <a:r>
              <a:rPr lang="pt-BR" dirty="0" err="1" smtClean="0"/>
              <a:t>Geophysical</a:t>
            </a:r>
            <a:r>
              <a:rPr lang="pt-BR" dirty="0" smtClean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, 154, </a:t>
            </a:r>
            <a:r>
              <a:rPr lang="pt-BR" dirty="0" smtClean="0"/>
              <a:t>35-43. </a:t>
            </a:r>
            <a:r>
              <a:rPr lang="pt-BR" dirty="0"/>
              <a:t>DOI: </a:t>
            </a:r>
            <a:r>
              <a:rPr lang="pt-BR" dirty="0" smtClean="0"/>
              <a:t>10.1046/j.1365-246X.2003.01941.x.</a:t>
            </a:r>
            <a:endParaRPr lang="en-US" dirty="0" smtClean="0"/>
          </a:p>
          <a:p>
            <a:r>
              <a:rPr lang="pt-BR" dirty="0" err="1"/>
              <a:t>Hofmann-Wellenhof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</a:t>
            </a:r>
            <a:r>
              <a:rPr lang="pt-BR" dirty="0" smtClean="0"/>
              <a:t>Springer</a:t>
            </a:r>
            <a:r>
              <a:rPr lang="pt-BR" dirty="0" smtClean="0"/>
              <a:t>.</a:t>
            </a:r>
          </a:p>
          <a:p>
            <a:r>
              <a:rPr lang="en-US" dirty="0"/>
              <a:t>Li, X., e</a:t>
            </a:r>
            <a:r>
              <a:rPr lang="en-US" dirty="0" smtClean="0"/>
              <a:t> H. J</a:t>
            </a:r>
            <a:r>
              <a:rPr lang="en-US" dirty="0"/>
              <a:t>. </a:t>
            </a:r>
            <a:r>
              <a:rPr lang="en-US" dirty="0" smtClean="0"/>
              <a:t>G</a:t>
            </a:r>
            <a:r>
              <a:rPr lang="en-US" dirty="0"/>
              <a:t>ö</a:t>
            </a:r>
            <a:r>
              <a:rPr lang="en-US" dirty="0" smtClean="0"/>
              <a:t>tze</a:t>
            </a:r>
            <a:r>
              <a:rPr lang="en-US" dirty="0"/>
              <a:t>, 2001, Ellipsoid, geoid, gravity</a:t>
            </a:r>
            <a:r>
              <a:rPr lang="en-US" dirty="0" smtClean="0"/>
              <a:t>, geodesy</a:t>
            </a:r>
            <a:r>
              <a:rPr lang="en-US" dirty="0"/>
              <a:t>, and geophysics: Geophysics, 66, </a:t>
            </a:r>
            <a:r>
              <a:rPr lang="en-US" dirty="0" smtClean="0"/>
              <a:t>1660-1668</a:t>
            </a:r>
            <a:r>
              <a:rPr lang="en-US" dirty="0"/>
              <a:t>.</a:t>
            </a:r>
          </a:p>
          <a:p>
            <a:r>
              <a:rPr lang="pt-BR" dirty="0" err="1" smtClean="0"/>
              <a:t>Nabighian</a:t>
            </a:r>
            <a:r>
              <a:rPr lang="pt-BR" dirty="0"/>
              <a:t>, M. N., M. E. </a:t>
            </a:r>
            <a:r>
              <a:rPr lang="pt-BR" dirty="0" err="1"/>
              <a:t>Ander</a:t>
            </a:r>
            <a:r>
              <a:rPr lang="pt-BR" dirty="0"/>
              <a:t>, V. J. S. </a:t>
            </a:r>
            <a:r>
              <a:rPr lang="pt-BR" dirty="0" err="1"/>
              <a:t>Grauch</a:t>
            </a:r>
            <a:r>
              <a:rPr lang="pt-BR" dirty="0"/>
              <a:t>, R. O. Hansen, T. R. </a:t>
            </a:r>
            <a:r>
              <a:rPr lang="pt-BR" dirty="0" err="1"/>
              <a:t>LaFehr</a:t>
            </a:r>
            <a:r>
              <a:rPr lang="pt-BR" dirty="0"/>
              <a:t>, Y. Li, W. C. Pearson, J. W. </a:t>
            </a:r>
            <a:r>
              <a:rPr lang="pt-BR" dirty="0" err="1"/>
              <a:t>Peirce</a:t>
            </a:r>
            <a:r>
              <a:rPr lang="pt-BR" dirty="0"/>
              <a:t>, J. D. Phillips e M. E. </a:t>
            </a:r>
            <a:r>
              <a:rPr lang="pt-BR" dirty="0" err="1"/>
              <a:t>Ruder</a:t>
            </a:r>
            <a:r>
              <a:rPr lang="pt-BR" dirty="0"/>
              <a:t>, 2005, 75th </a:t>
            </a:r>
            <a:r>
              <a:rPr lang="pt-BR" dirty="0" err="1"/>
              <a:t>Anniversary</a:t>
            </a:r>
            <a:r>
              <a:rPr lang="pt-BR" dirty="0"/>
              <a:t> - </a:t>
            </a:r>
            <a:r>
              <a:rPr lang="pt-BR" dirty="0" err="1"/>
              <a:t>Historical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in </a:t>
            </a:r>
            <a:r>
              <a:rPr lang="pt-BR" dirty="0" err="1"/>
              <a:t>exploration</a:t>
            </a:r>
            <a:r>
              <a:rPr lang="pt-BR" dirty="0"/>
              <a:t>. </a:t>
            </a:r>
            <a:r>
              <a:rPr lang="pt-BR" dirty="0" err="1"/>
              <a:t>Geophysics</a:t>
            </a:r>
            <a:r>
              <a:rPr lang="pt-BR" dirty="0"/>
              <a:t>, 70(6), p. 63ND–89ND. DOI: 10.1190/1.2133785</a:t>
            </a:r>
            <a:r>
              <a:rPr lang="pt-BR" dirty="0" smtClean="0"/>
              <a:t>.</a:t>
            </a:r>
          </a:p>
          <a:p>
            <a:r>
              <a:rPr lang="en-US" dirty="0" err="1" smtClean="0"/>
              <a:t>Van</a:t>
            </a:r>
            <a:r>
              <a:rPr lang="en-US" dirty="0" err="1"/>
              <a:t>í</a:t>
            </a:r>
            <a:r>
              <a:rPr lang="en-US" dirty="0" err="1" smtClean="0"/>
              <a:t>cek</a:t>
            </a:r>
            <a:r>
              <a:rPr lang="en-US" dirty="0"/>
              <a:t>, P., </a:t>
            </a:r>
            <a:r>
              <a:rPr lang="en-US" dirty="0" smtClean="0"/>
              <a:t>e </a:t>
            </a:r>
            <a:r>
              <a:rPr lang="en-US" dirty="0"/>
              <a:t>E. J. </a:t>
            </a:r>
            <a:r>
              <a:rPr lang="en-US" dirty="0" err="1"/>
              <a:t>Krakiwsky</a:t>
            </a:r>
            <a:r>
              <a:rPr lang="en-US" dirty="0"/>
              <a:t>, 1987, Geodesy: </a:t>
            </a:r>
            <a:r>
              <a:rPr lang="en-US" dirty="0" smtClean="0"/>
              <a:t>The concepts</a:t>
            </a:r>
            <a:r>
              <a:rPr lang="en-US" dirty="0"/>
              <a:t>, second edition: Elsevier Science.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(Descrição </a:t>
            </a:r>
            <a:r>
              <a:rPr lang="pt-BR" b="1" dirty="0" smtClean="0"/>
              <a:t>qualitativa)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</a:t>
            </a:r>
            <a:r>
              <a:rPr lang="pt-BR" sz="3600" dirty="0" smtClean="0"/>
              <a:t>também pode </a:t>
            </a:r>
            <a:r>
              <a:rPr lang="pt-BR" sz="3600" dirty="0" smtClean="0"/>
              <a:t>ser aplicada pra processar e </a:t>
            </a:r>
            <a:r>
              <a:rPr lang="pt-BR" sz="3600" dirty="0" smtClean="0"/>
              <a:t>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9488" y="3933056"/>
            <a:ext cx="7138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dados gravimétricos e isso faz com que seja necessário definirmos qual é o mais apropriado para nós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</a:t>
            </a:r>
            <a:r>
              <a:rPr lang="pt-BR" sz="3600" dirty="0" smtClean="0"/>
              <a:t>também pode </a:t>
            </a:r>
            <a:r>
              <a:rPr lang="pt-BR" sz="3600" dirty="0" smtClean="0"/>
              <a:t>ser aplicada pra processar e </a:t>
            </a:r>
            <a:r>
              <a:rPr lang="pt-BR" sz="3600" dirty="0" smtClean="0"/>
              <a:t>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71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285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Há, contudo, diferentes tipos de anomalias de gravidade, tais como </a:t>
            </a:r>
            <a:r>
              <a:rPr lang="pt-BR" sz="3600" b="1" dirty="0" smtClean="0"/>
              <a:t>anomalia </a:t>
            </a:r>
            <a:r>
              <a:rPr lang="pt-BR" sz="3600" b="1" dirty="0" err="1" smtClean="0"/>
              <a:t>Bouguer</a:t>
            </a:r>
            <a:r>
              <a:rPr lang="pt-BR" sz="3600" dirty="0" smtClean="0"/>
              <a:t>, </a:t>
            </a:r>
            <a:r>
              <a:rPr lang="pt-BR" sz="3600" b="1" dirty="0" smtClean="0"/>
              <a:t>anomalia ar-livre</a:t>
            </a:r>
            <a:r>
              <a:rPr lang="pt-BR" sz="3600" dirty="0" smtClean="0"/>
              <a:t> e </a:t>
            </a:r>
            <a:r>
              <a:rPr lang="pt-BR" sz="3600" b="1" dirty="0" smtClean="0"/>
              <a:t>anomalia isostática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021288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Blakely</a:t>
            </a:r>
            <a:r>
              <a:rPr lang="pt-BR" sz="1400" dirty="0" smtClean="0"/>
              <a:t> (1996)</a:t>
            </a:r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Nabighian</a:t>
            </a:r>
            <a:r>
              <a:rPr lang="pt-BR" sz="1400" dirty="0" smtClean="0"/>
              <a:t> et al. (2005)</a:t>
            </a:r>
          </a:p>
        </p:txBody>
      </p:sp>
    </p:spTree>
    <p:extLst>
      <p:ext uri="{BB962C8B-B14F-4D97-AF65-F5344CB8AC3E}">
        <p14:creationId xmlns:p14="http://schemas.microsoft.com/office/powerpoint/2010/main" val="13645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gravimétrico, a saber,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43359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</p:txBody>
      </p:sp>
    </p:spTree>
    <p:extLst>
      <p:ext uri="{BB962C8B-B14F-4D97-AF65-F5344CB8AC3E}">
        <p14:creationId xmlns:p14="http://schemas.microsoft.com/office/powerpoint/2010/main" val="4046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gravimétrico, a saber,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fins geofísicos, o distúrbio de gravidade é conceitualmente mais adequado do que anomalias de gravidade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093296"/>
            <a:ext cx="195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 e Götze (2001)</a:t>
            </a:r>
          </a:p>
          <a:p>
            <a:r>
              <a:rPr lang="en-US" sz="1400" dirty="0" err="1" smtClean="0"/>
              <a:t>Fairhead</a:t>
            </a:r>
            <a:r>
              <a:rPr lang="en-US" sz="1400" dirty="0" smtClean="0"/>
              <a:t> et al. (2003)</a:t>
            </a:r>
          </a:p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2061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251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713</Words>
  <Application>Microsoft Office PowerPoint</Application>
  <PresentationFormat>Apresentação na tela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Camada equivalente aplicada ao processamento e interpretação de dados de campos potenciais </vt:lpstr>
      <vt:lpstr>Distúrbio de gravidade (Descrição qualitativa)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142</cp:revision>
  <dcterms:created xsi:type="dcterms:W3CDTF">2016-10-05T21:25:32Z</dcterms:created>
  <dcterms:modified xsi:type="dcterms:W3CDTF">2016-10-17T13:35:21Z</dcterms:modified>
</cp:coreProperties>
</file>