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9" r:id="rId3"/>
    <p:sldId id="305" r:id="rId4"/>
    <p:sldId id="324" r:id="rId5"/>
    <p:sldId id="327" r:id="rId6"/>
    <p:sldId id="328" r:id="rId7"/>
    <p:sldId id="326" r:id="rId8"/>
    <p:sldId id="329" r:id="rId9"/>
    <p:sldId id="330" r:id="rId10"/>
    <p:sldId id="331" r:id="rId11"/>
    <p:sldId id="323" r:id="rId12"/>
    <p:sldId id="340" r:id="rId13"/>
    <p:sldId id="341" r:id="rId14"/>
    <p:sldId id="322" r:id="rId15"/>
    <p:sldId id="306" r:id="rId16"/>
    <p:sldId id="307" r:id="rId17"/>
    <p:sldId id="308" r:id="rId18"/>
    <p:sldId id="309" r:id="rId19"/>
    <p:sldId id="303" r:id="rId20"/>
    <p:sldId id="332" r:id="rId21"/>
    <p:sldId id="351" r:id="rId22"/>
    <p:sldId id="350" r:id="rId23"/>
    <p:sldId id="333" r:id="rId24"/>
    <p:sldId id="334" r:id="rId25"/>
    <p:sldId id="343" r:id="rId26"/>
    <p:sldId id="349" r:id="rId27"/>
    <p:sldId id="348" r:id="rId28"/>
    <p:sldId id="347" r:id="rId29"/>
    <p:sldId id="346" r:id="rId30"/>
    <p:sldId id="352" r:id="rId31"/>
    <p:sldId id="345" r:id="rId32"/>
    <p:sldId id="355" r:id="rId33"/>
    <p:sldId id="356" r:id="rId34"/>
    <p:sldId id="344" r:id="rId35"/>
    <p:sldId id="353" r:id="rId36"/>
    <p:sldId id="357" r:id="rId37"/>
    <p:sldId id="358" r:id="rId38"/>
    <p:sldId id="325" r:id="rId3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-2418" y="-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1" Type="http://schemas.openxmlformats.org/officeDocument/2006/relationships/image" Target="../media/image20.png"/><Relationship Id="rId12" Type="http://schemas.openxmlformats.org/officeDocument/2006/relationships/image" Target="../media/image24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5.png"/><Relationship Id="rId19" Type="http://schemas.openxmlformats.org/officeDocument/2006/relationships/image" Target="../media/image19.png"/><Relationship Id="rId1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6.png"/><Relationship Id="rId21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15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20.png"/><Relationship Id="rId15" Type="http://schemas.openxmlformats.org/officeDocument/2006/relationships/image" Target="../media/image13.png"/><Relationship Id="rId23" Type="http://schemas.openxmlformats.org/officeDocument/2006/relationships/image" Target="../media/image23.png"/><Relationship Id="rId19" Type="http://schemas.openxmlformats.org/officeDocument/2006/relationships/image" Target="../media/image17.png"/><Relationship Id="rId14" Type="http://schemas.openxmlformats.org/officeDocument/2006/relationships/image" Target="../media/image26.png"/><Relationship Id="rId2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1" Type="http://schemas.openxmlformats.org/officeDocument/2006/relationships/image" Target="../media/image23.png"/><Relationship Id="rId12" Type="http://schemas.openxmlformats.org/officeDocument/2006/relationships/image" Target="../media/image27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5.png"/><Relationship Id="rId19" Type="http://schemas.openxmlformats.org/officeDocument/2006/relationships/image" Target="../media/image19.png"/><Relationship Id="rId14" Type="http://schemas.openxmlformats.org/officeDocument/2006/relationships/image" Target="../media/image14.png"/><Relationship Id="rId2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15" Type="http://schemas.openxmlformats.org/officeDocument/2006/relationships/image" Target="../media/image160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15" Type="http://schemas.openxmlformats.org/officeDocument/2006/relationships/image" Target="../media/image160.png"/><Relationship Id="rId23" Type="http://schemas.openxmlformats.org/officeDocument/2006/relationships/image" Target="../media/image31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3.png"/><Relationship Id="rId15" Type="http://schemas.openxmlformats.org/officeDocument/2006/relationships/image" Target="../media/image160.png"/><Relationship Id="rId23" Type="http://schemas.openxmlformats.org/officeDocument/2006/relationships/image" Target="../media/image32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25" Type="http://schemas.openxmlformats.org/officeDocument/2006/relationships/image" Target="../media/image35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25" Type="http://schemas.openxmlformats.org/officeDocument/2006/relationships/image" Target="../media/image36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26" Type="http://schemas.openxmlformats.org/officeDocument/2006/relationships/image" Target="../media/image38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25" Type="http://schemas.openxmlformats.org/officeDocument/2006/relationships/image" Target="../media/image37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28" Type="http://schemas.openxmlformats.org/officeDocument/2006/relationships/image" Target="../media/image40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31" Type="http://schemas.openxmlformats.org/officeDocument/2006/relationships/image" Target="../media/image43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26" Type="http://schemas.openxmlformats.org/officeDocument/2006/relationships/image" Target="../media/image38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25" Type="http://schemas.openxmlformats.org/officeDocument/2006/relationships/image" Target="../media/image37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28" Type="http://schemas.openxmlformats.org/officeDocument/2006/relationships/image" Target="../media/image40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31" Type="http://schemas.openxmlformats.org/officeDocument/2006/relationships/image" Target="../media/image43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26" Type="http://schemas.openxmlformats.org/officeDocument/2006/relationships/image" Target="../media/image38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25" Type="http://schemas.openxmlformats.org/officeDocument/2006/relationships/image" Target="../media/image37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28" Type="http://schemas.openxmlformats.org/officeDocument/2006/relationships/image" Target="../media/image40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31" Type="http://schemas.openxmlformats.org/officeDocument/2006/relationships/image" Target="../media/image43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26" Type="http://schemas.openxmlformats.org/officeDocument/2006/relationships/image" Target="../media/image37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25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31" Type="http://schemas.openxmlformats.org/officeDocument/2006/relationships/image" Target="../media/image42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26" Type="http://schemas.openxmlformats.org/officeDocument/2006/relationships/image" Target="../media/image37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25" Type="http://schemas.openxmlformats.org/officeDocument/2006/relationships/image" Target="../media/image45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31" Type="http://schemas.openxmlformats.org/officeDocument/2006/relationships/image" Target="../media/image42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26" Type="http://schemas.openxmlformats.org/officeDocument/2006/relationships/image" Target="../media/image38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25" Type="http://schemas.openxmlformats.org/officeDocument/2006/relationships/image" Target="../media/image37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28" Type="http://schemas.openxmlformats.org/officeDocument/2006/relationships/image" Target="../media/image40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31" Type="http://schemas.openxmlformats.org/officeDocument/2006/relationships/image" Target="../media/image46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26" Type="http://schemas.openxmlformats.org/officeDocument/2006/relationships/image" Target="../media/image38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25" Type="http://schemas.openxmlformats.org/officeDocument/2006/relationships/image" Target="../media/image37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28" Type="http://schemas.openxmlformats.org/officeDocument/2006/relationships/image" Target="../media/image40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2.unb.ca/gge/Pubs/LectureNote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7504" y="6347528"/>
            <a:ext cx="2496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Krakiwsky</a:t>
            </a:r>
            <a:r>
              <a:rPr lang="pt-BR" dirty="0" smtClean="0"/>
              <a:t> e Wells (1971)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3528" y="585262"/>
            <a:ext cx="84895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Sistemas terrestres </a:t>
            </a:r>
            <a:r>
              <a:rPr lang="pt-BR" sz="4400" b="1" dirty="0" smtClean="0"/>
              <a:t>geocêntricos</a:t>
            </a:r>
            <a:r>
              <a:rPr lang="pt-BR" sz="4400" dirty="0" smtClean="0"/>
              <a:t> têm origem próxima ao centro da Terra.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23528" y="3393574"/>
            <a:ext cx="84895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Sistemas terrestres </a:t>
            </a:r>
            <a:r>
              <a:rPr lang="pt-BR" sz="4400" b="1" dirty="0" smtClean="0"/>
              <a:t>topocêntricos</a:t>
            </a:r>
            <a:r>
              <a:rPr lang="pt-BR" sz="4400" dirty="0" smtClean="0"/>
              <a:t> têm origem em um ponto localizado sobre a superfície da Terra ou próximo à ela.</a:t>
            </a:r>
          </a:p>
        </p:txBody>
      </p:sp>
    </p:spTree>
    <p:extLst>
      <p:ext uri="{BB962C8B-B14F-4D97-AF65-F5344CB8AC3E}">
        <p14:creationId xmlns:p14="http://schemas.microsoft.com/office/powerpoint/2010/main" val="42285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7223" y="260648"/>
            <a:ext cx="8489555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Os </a:t>
            </a:r>
            <a:r>
              <a:rPr lang="pt-BR" sz="4400" dirty="0" smtClean="0"/>
              <a:t>três sistemas </a:t>
            </a:r>
            <a:r>
              <a:rPr lang="pt-BR" sz="4400" dirty="0" smtClean="0"/>
              <a:t>de coordenadas terrestres utilizados aqui são:</a:t>
            </a:r>
          </a:p>
          <a:p>
            <a:pPr algn="ctr"/>
            <a:endParaRPr lang="pt-BR" dirty="0" smtClean="0"/>
          </a:p>
          <a:p>
            <a:pPr algn="ctr"/>
            <a:r>
              <a:rPr lang="pt-BR" sz="4400" b="1" dirty="0" smtClean="0"/>
              <a:t>Sistema geocêntrico de coordenadas Cartesianas</a:t>
            </a:r>
          </a:p>
          <a:p>
            <a:pPr algn="ctr"/>
            <a:endParaRPr lang="pt-BR" dirty="0">
              <a:cs typeface="Times New Roman" panose="02020603050405020304" pitchFamily="18" charset="0"/>
            </a:endParaRPr>
          </a:p>
          <a:p>
            <a:pPr algn="ctr"/>
            <a:r>
              <a:rPr lang="pt-BR" sz="4400" b="1" dirty="0" smtClean="0">
                <a:cs typeface="Times New Roman" panose="02020603050405020304" pitchFamily="18" charset="0"/>
              </a:rPr>
              <a:t>Sistema geocêntrico de coordenadas geodésicas</a:t>
            </a:r>
          </a:p>
          <a:p>
            <a:pPr algn="ctr"/>
            <a:endParaRPr lang="pt-BR" dirty="0">
              <a:cs typeface="Times New Roman" panose="02020603050405020304" pitchFamily="18" charset="0"/>
            </a:endParaRPr>
          </a:p>
          <a:p>
            <a:pPr algn="ctr"/>
            <a:r>
              <a:rPr lang="pt-BR" sz="4400" b="1" dirty="0" smtClean="0">
                <a:cs typeface="Times New Roman" panose="02020603050405020304" pitchFamily="18" charset="0"/>
              </a:rPr>
              <a:t>Sistema topocêntrico de coordenadas Cartesianas </a:t>
            </a:r>
            <a:endParaRPr lang="pt-BR" sz="4400" b="1" dirty="0"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55576" y="3348396"/>
            <a:ext cx="7344816" cy="3248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2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7223" y="260648"/>
            <a:ext cx="8489555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Os </a:t>
            </a:r>
            <a:r>
              <a:rPr lang="pt-BR" sz="4400" dirty="0" smtClean="0"/>
              <a:t>três sistemas </a:t>
            </a:r>
            <a:r>
              <a:rPr lang="pt-BR" sz="4400" dirty="0" smtClean="0"/>
              <a:t>de coordenadas terrestres utilizados aqui são:</a:t>
            </a:r>
          </a:p>
          <a:p>
            <a:pPr algn="ctr"/>
            <a:endParaRPr lang="pt-BR" dirty="0" smtClean="0"/>
          </a:p>
          <a:p>
            <a:pPr algn="ctr"/>
            <a:r>
              <a:rPr lang="pt-BR" sz="4400" b="1" dirty="0" smtClean="0"/>
              <a:t>Sistema geocêntrico de coordenadas Cartesianas</a:t>
            </a:r>
          </a:p>
          <a:p>
            <a:pPr algn="ctr"/>
            <a:endParaRPr lang="pt-BR" dirty="0">
              <a:cs typeface="Times New Roman" panose="02020603050405020304" pitchFamily="18" charset="0"/>
            </a:endParaRPr>
          </a:p>
          <a:p>
            <a:pPr algn="ctr"/>
            <a:r>
              <a:rPr lang="pt-BR" sz="4400" b="1" dirty="0" smtClean="0">
                <a:cs typeface="Times New Roman" panose="02020603050405020304" pitchFamily="18" charset="0"/>
              </a:rPr>
              <a:t>Sistema geocêntrico de coordenadas geodésicas</a:t>
            </a:r>
          </a:p>
          <a:p>
            <a:pPr algn="ctr"/>
            <a:endParaRPr lang="pt-BR" dirty="0">
              <a:cs typeface="Times New Roman" panose="02020603050405020304" pitchFamily="18" charset="0"/>
            </a:endParaRPr>
          </a:p>
          <a:p>
            <a:pPr algn="ctr"/>
            <a:r>
              <a:rPr lang="pt-BR" sz="4400" b="1" dirty="0" smtClean="0">
                <a:cs typeface="Times New Roman" panose="02020603050405020304" pitchFamily="18" charset="0"/>
              </a:rPr>
              <a:t>Sistema topocêntrico de coordenadas Cartesianas </a:t>
            </a:r>
            <a:endParaRPr lang="pt-BR" sz="4400" b="1" dirty="0"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55576" y="5013176"/>
            <a:ext cx="7344816" cy="1515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3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7223" y="260648"/>
            <a:ext cx="8489555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Os </a:t>
            </a:r>
            <a:r>
              <a:rPr lang="pt-BR" sz="4400" dirty="0" smtClean="0"/>
              <a:t>três sistemas </a:t>
            </a:r>
            <a:r>
              <a:rPr lang="pt-BR" sz="4400" dirty="0" smtClean="0"/>
              <a:t>de coordenadas terrestres utilizados aqui são:</a:t>
            </a:r>
          </a:p>
          <a:p>
            <a:pPr algn="ctr"/>
            <a:endParaRPr lang="pt-BR" dirty="0" smtClean="0"/>
          </a:p>
          <a:p>
            <a:pPr algn="ctr"/>
            <a:r>
              <a:rPr lang="pt-BR" sz="4400" b="1" dirty="0" smtClean="0"/>
              <a:t>Sistema geocêntrico de coordenadas Cartesianas</a:t>
            </a:r>
          </a:p>
          <a:p>
            <a:pPr algn="ctr"/>
            <a:endParaRPr lang="pt-BR" dirty="0">
              <a:cs typeface="Times New Roman" panose="02020603050405020304" pitchFamily="18" charset="0"/>
            </a:endParaRPr>
          </a:p>
          <a:p>
            <a:pPr algn="ctr"/>
            <a:r>
              <a:rPr lang="pt-BR" sz="4400" b="1" dirty="0" smtClean="0">
                <a:cs typeface="Times New Roman" panose="02020603050405020304" pitchFamily="18" charset="0"/>
              </a:rPr>
              <a:t>Sistema geocêntrico de coordenadas geodésicas</a:t>
            </a:r>
          </a:p>
          <a:p>
            <a:pPr algn="ctr"/>
            <a:endParaRPr lang="pt-BR" dirty="0">
              <a:cs typeface="Times New Roman" panose="02020603050405020304" pitchFamily="18" charset="0"/>
            </a:endParaRPr>
          </a:p>
          <a:p>
            <a:pPr algn="ctr"/>
            <a:r>
              <a:rPr lang="pt-BR" sz="4400" b="1" dirty="0" smtClean="0">
                <a:cs typeface="Times New Roman" panose="02020603050405020304" pitchFamily="18" charset="0"/>
              </a:rPr>
              <a:t>Sistema topocêntrico de coordenadas Cartesianas </a:t>
            </a:r>
            <a:endParaRPr lang="pt-BR" sz="44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78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/>
          <p:cNvCxnSpPr/>
          <p:nvPr/>
        </p:nvCxnSpPr>
        <p:spPr>
          <a:xfrm rot="10800000">
            <a:off x="2121195" y="2120375"/>
            <a:ext cx="1291" cy="12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5004048" y="548680"/>
            <a:ext cx="36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Considere um elipsoide de revolução com semieixo menor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800" dirty="0" smtClean="0"/>
              <a:t> e semieixo maior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pt-B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48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to 22"/>
          <p:cNvCxnSpPr/>
          <p:nvPr/>
        </p:nvCxnSpPr>
        <p:spPr>
          <a:xfrm rot="10800000">
            <a:off x="2121195" y="2120375"/>
            <a:ext cx="1291" cy="12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/>
          <p:cNvSpPr txBox="1"/>
          <p:nvPr/>
        </p:nvSpPr>
        <p:spPr>
          <a:xfrm>
            <a:off x="5004048" y="2876743"/>
            <a:ext cx="36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Origem no centro de massa da Terra</a:t>
            </a:r>
            <a:endParaRPr lang="pt-BR" sz="2800" dirty="0"/>
          </a:p>
        </p:txBody>
      </p: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/>
          <p:cNvSpPr txBox="1"/>
          <p:nvPr/>
        </p:nvSpPr>
        <p:spPr>
          <a:xfrm>
            <a:off x="5004048" y="548680"/>
            <a:ext cx="36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Considere um elipsoide de revolução com semieixo menor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800" dirty="0" smtClean="0"/>
              <a:t> e semieixo maior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pt-B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25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38" name="Elipse 37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reto 39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004048" y="4460919"/>
            <a:ext cx="36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Semieixo menor coincidente com o eixo médio de rotação da Terra</a:t>
            </a:r>
            <a:endParaRPr lang="pt-BR" sz="2800" dirty="0"/>
          </a:p>
        </p:txBody>
      </p: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5004048" y="2876743"/>
            <a:ext cx="36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Origem no centro de massa da Terra</a:t>
            </a:r>
            <a:endParaRPr lang="pt-BR" sz="28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004048" y="548680"/>
            <a:ext cx="36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Considere um elipsoide de revolução com semieixo menor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800" dirty="0" smtClean="0"/>
              <a:t> e semieixo maior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pt-B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5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solidFill>
            <a:srgbClr val="FF0000">
              <a:alpha val="50000"/>
            </a:srgbClr>
          </a:solidFill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solidFill>
            <a:srgbClr val="FF0000">
              <a:alpha val="50000"/>
            </a:srgb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38" name="Elipse 37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reto 39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004048" y="2263224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Plano equatorial médio</a:t>
            </a:r>
            <a:endParaRPr lang="pt-BR" sz="3600" dirty="0"/>
          </a:p>
        </p:txBody>
      </p: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0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solidFill>
            <a:srgbClr val="FF0000">
              <a:alpha val="50000"/>
            </a:srgb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38" name="Elipse 37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reto 39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004048" y="2263224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Meridiano de referência</a:t>
            </a:r>
            <a:endParaRPr lang="pt-BR" sz="3600" dirty="0"/>
          </a:p>
        </p:txBody>
      </p: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20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5004048" y="1617762"/>
            <a:ext cx="360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Considere um sistema de coordenadas Cartesianas com origem no centro de massa da Terra, eixo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t-BR" sz="2800" dirty="0" smtClean="0"/>
              <a:t> coincidente com o eixo médio de rotação e eixos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800" dirty="0" smtClean="0"/>
              <a:t> e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BR" sz="2800" dirty="0" smtClean="0"/>
              <a:t> contidos no plano equatorial médio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16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Sistemas de coordenadas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Arco 34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Arco 39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>
            <a:endCxn id="41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reto 45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0" name="Conector reto 59"/>
          <p:cNvCxnSpPr>
            <a:stCxn id="59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reto 6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V="1">
            <a:off x="2638783" y="3429000"/>
            <a:ext cx="468000" cy="4851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 flipH="1">
            <a:off x="1654176" y="3924430"/>
            <a:ext cx="972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5004048" y="2481858"/>
            <a:ext cx="36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Neste sistema, um ponto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800" dirty="0" smtClean="0"/>
              <a:t> possui coordenadas Cartesianas</a:t>
            </a:r>
            <a:endParaRPr lang="pt-B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6077843" y="4345940"/>
                <a:ext cx="15184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(</m:t>
                      </m:r>
                      <m:r>
                        <a:rPr lang="pt-BR" sz="2800" b="0" i="1" smtClean="0">
                          <a:latin typeface="Cambria Math"/>
                        </a:rPr>
                        <m:t>𝑋</m:t>
                      </m:r>
                      <m:r>
                        <a:rPr lang="pt-BR" sz="2800" b="0" i="1" smtClean="0">
                          <a:latin typeface="Cambria Math"/>
                        </a:rPr>
                        <m:t>, </m:t>
                      </m:r>
                      <m:r>
                        <a:rPr lang="pt-BR" sz="2800" b="0" i="1" smtClean="0">
                          <a:latin typeface="Cambria Math"/>
                        </a:rPr>
                        <m:t>𝑌</m:t>
                      </m:r>
                      <m:r>
                        <a:rPr lang="pt-BR" sz="2800" b="0" i="1" smtClean="0">
                          <a:latin typeface="Cambria Math"/>
                        </a:rPr>
                        <m:t>, </m:t>
                      </m:r>
                      <m:r>
                        <a:rPr lang="pt-BR" sz="2800" b="0" i="1" smtClean="0">
                          <a:latin typeface="Cambria Math"/>
                        </a:rPr>
                        <m:t>𝑍</m:t>
                      </m:r>
                      <m:r>
                        <a:rPr lang="pt-BR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843" y="4345940"/>
                <a:ext cx="151849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8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Arco 34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Arco 39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>
            <a:endCxn id="41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reto 45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0" name="Conector reto 59"/>
          <p:cNvCxnSpPr>
            <a:stCxn id="59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reto 6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/>
          <p:cNvSpPr txBox="1"/>
          <p:nvPr/>
        </p:nvSpPr>
        <p:spPr>
          <a:xfrm>
            <a:off x="5004048" y="1617762"/>
            <a:ext cx="360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Este é o </a:t>
            </a:r>
            <a:r>
              <a:rPr lang="pt-BR" sz="2800" b="1" dirty="0" smtClean="0"/>
              <a:t>Sistema geocêntrico de coordenadas Cartesianas </a:t>
            </a:r>
            <a:r>
              <a:rPr lang="pt-BR" sz="2800" dirty="0" smtClean="0"/>
              <a:t>ou</a:t>
            </a:r>
          </a:p>
          <a:p>
            <a:pPr algn="ctr"/>
            <a:r>
              <a:rPr lang="pt-BR" sz="2800" b="1" dirty="0" smtClean="0"/>
              <a:t>Sistema Cartesiano geocêntrico</a:t>
            </a:r>
            <a:endParaRPr lang="pt-BR" sz="2800" dirty="0"/>
          </a:p>
        </p:txBody>
      </p:sp>
      <p:cxnSp>
        <p:nvCxnSpPr>
          <p:cNvPr id="67" name="Conector reto 66"/>
          <p:cNvCxnSpPr>
            <a:cxnSpLocks noChangeAspect="1"/>
          </p:cNvCxnSpPr>
          <p:nvPr/>
        </p:nvCxnSpPr>
        <p:spPr>
          <a:xfrm flipV="1">
            <a:off x="2638783" y="3429000"/>
            <a:ext cx="468000" cy="4851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 flipH="1">
            <a:off x="1654176" y="3924430"/>
            <a:ext cx="972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69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004048" y="1260043"/>
                <a:ext cx="36004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Agora, considere a projeção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pt-BR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sz="2800" dirty="0" smtClean="0"/>
                  <a:t> do ponto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800" dirty="0" smtClean="0"/>
                  <a:t> sobre o plano equatorial. </a:t>
                </a:r>
                <a:endParaRPr lang="pt-BR" sz="28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260043"/>
                <a:ext cx="3600400" cy="1815882"/>
              </a:xfrm>
              <a:prstGeom prst="rect">
                <a:avLst/>
              </a:prstGeom>
              <a:blipFill rotWithShape="1">
                <a:blip r:embed="rId12"/>
                <a:stretch>
                  <a:fillRect l="-3220" t="-3020" b="-8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Arco 34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Arco 39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>
            <a:endCxn id="41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reto 45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ixaDeTexto 54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0" name="Conector reto 59"/>
          <p:cNvCxnSpPr>
            <a:stCxn id="59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reto 6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6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004048" y="1260043"/>
                <a:ext cx="36004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Agora, considere a projeção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pt-BR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sz="2800" dirty="0" smtClean="0"/>
                  <a:t> do ponto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800" dirty="0" smtClean="0"/>
                  <a:t> sobre o plano equatorial. </a:t>
                </a:r>
                <a:endParaRPr lang="pt-BR" sz="28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260043"/>
                <a:ext cx="3600400" cy="1815882"/>
              </a:xfrm>
              <a:prstGeom prst="rect">
                <a:avLst/>
              </a:prstGeom>
              <a:blipFill rotWithShape="1">
                <a:blip r:embed="rId12"/>
                <a:stretch>
                  <a:fillRect l="-3220" t="-3020" b="-8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4736116" y="3861048"/>
                <a:ext cx="4156364" cy="22467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pt-BR" sz="2800" dirty="0"/>
                  <a:t>O ângulo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pt-BR" sz="2800" dirty="0"/>
                  <a:t> entre o plano meridiano (representado em cinza) e o eixo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/>
                      </a:rPr>
                      <m:t>𝑋</m:t>
                    </m:r>
                  </m:oMath>
                </a14:m>
                <a:r>
                  <a:rPr lang="pt-BR" sz="2800" dirty="0"/>
                  <a:t> é denominado longitude geodésica.</a:t>
                </a: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116" y="3861048"/>
                <a:ext cx="4156364" cy="2246769"/>
              </a:xfrm>
              <a:prstGeom prst="rect">
                <a:avLst/>
              </a:prstGeom>
              <a:blipFill rotWithShape="1">
                <a:blip r:embed="rId14"/>
                <a:stretch>
                  <a:fillRect t="-2439" r="-733" b="-67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ipse 34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Arco 41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Arco 42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reto 43"/>
          <p:cNvCxnSpPr>
            <a:endCxn id="43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reto 47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ixaDeTexto 54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aixaDeTexto 55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co 58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ipse 61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reto 62"/>
          <p:cNvCxnSpPr>
            <a:stCxn id="62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9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004048" y="1260043"/>
                <a:ext cx="36004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Considere o plano meridiano que contém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8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pt-BR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sz="2800" dirty="0" smtClean="0"/>
                  <a:t> 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800" dirty="0" smtClean="0"/>
                  <a:t>. </a:t>
                </a:r>
                <a:endParaRPr lang="pt-BR" sz="28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260043"/>
                <a:ext cx="3600400" cy="1384995"/>
              </a:xfrm>
              <a:prstGeom prst="rect">
                <a:avLst/>
              </a:prstGeom>
              <a:blipFill rotWithShape="1">
                <a:blip r:embed="rId12"/>
                <a:stretch>
                  <a:fillRect l="-1695" t="-3965" r="-3898" b="-11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ipse 34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Arco 35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Arco 36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Arco 45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reto 46"/>
          <p:cNvCxnSpPr>
            <a:endCxn id="46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ixaDeTexto 54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aixaDeTexto 55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Arco 61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orma livre 63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stCxn id="6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9" name="Conector reto 68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00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948264" y="1104999"/>
            <a:ext cx="1542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Superfície da Terra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6176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CaixaDeTexto 107"/>
              <p:cNvSpPr txBox="1"/>
              <p:nvPr/>
            </p:nvSpPr>
            <p:spPr>
              <a:xfrm>
                <a:off x="4585588" y="5032226"/>
                <a:ext cx="4453596" cy="1602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Considere uma linha que passa por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400" dirty="0" smtClean="0"/>
                  <a:t> e é perpendicular à superfície do elipsoide. Esta linha intercepta o elipsoide no ponto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pt-BR" sz="2400" dirty="0" smtClean="0"/>
                  <a:t>.</a:t>
                </a:r>
                <a:endParaRPr lang="pt-BR" sz="2400" dirty="0"/>
              </a:p>
            </p:txBody>
          </p:sp>
        </mc:Choice>
        <mc:Fallback>
          <p:sp>
            <p:nvSpPr>
              <p:cNvPr id="108" name="CaixaDeTexto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588" y="5032226"/>
                <a:ext cx="4453596" cy="1602473"/>
              </a:xfrm>
              <a:prstGeom prst="rect">
                <a:avLst/>
              </a:prstGeom>
              <a:blipFill rotWithShape="1">
                <a:blip r:embed="rId23"/>
                <a:stretch>
                  <a:fillRect l="-1642" t="-3042" r="-2052" b="-5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orma livre 54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45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CaixaDeTexto 106"/>
              <p:cNvSpPr txBox="1"/>
              <p:nvPr/>
            </p:nvSpPr>
            <p:spPr>
              <a:xfrm>
                <a:off x="4585588" y="5032226"/>
                <a:ext cx="445359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A distância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pt-BR" sz="2400" dirty="0" smtClean="0"/>
                  <a:t> da superfície do elipsoide até o ponto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400" dirty="0" smtClean="0"/>
                  <a:t>, contata ao longo da linha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400" b="0" i="0" smtClean="0">
                        <a:latin typeface="Cambria Math"/>
                      </a:rPr>
                      <m:t>P</m:t>
                    </m:r>
                    <m:r>
                      <a:rPr lang="pt-BR" sz="2400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pt-BR" sz="2400" dirty="0" smtClean="0"/>
                  <a:t> é denominada altitude geométrica.</a:t>
                </a:r>
                <a:endParaRPr lang="pt-BR" sz="2400" dirty="0"/>
              </a:p>
            </p:txBody>
          </p:sp>
        </mc:Choice>
        <mc:Fallback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588" y="5032226"/>
                <a:ext cx="4453596" cy="1569660"/>
              </a:xfrm>
              <a:prstGeom prst="rect">
                <a:avLst/>
              </a:prstGeom>
              <a:blipFill rotWithShape="1">
                <a:blip r:embed="rId24"/>
                <a:stretch>
                  <a:fillRect l="-547" t="-3101" r="-684" b="-77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Forma livre 80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27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 rot="637171">
            <a:off x="6936551" y="3044983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Retângulo 97"/>
              <p:cNvSpPr/>
              <p:nvPr/>
            </p:nvSpPr>
            <p:spPr>
              <a:xfrm>
                <a:off x="4019872" y="5013176"/>
                <a:ext cx="5029200" cy="139506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pt-BR" sz="2800" dirty="0" smtClean="0"/>
                  <a:t>O ângulo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pt-BR" sz="2800" dirty="0" smtClean="0"/>
                  <a:t> entre o plano equatorial e a linha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𝑃𝑄</m:t>
                    </m:r>
                  </m:oMath>
                </a14:m>
                <a:r>
                  <a:rPr lang="pt-BR" sz="2800" dirty="0" smtClean="0"/>
                  <a:t> é denominado latitude geodésica.</a:t>
                </a:r>
                <a:endParaRPr lang="pt-BR" sz="2800" dirty="0"/>
              </a:p>
            </p:txBody>
          </p:sp>
        </mc:Choice>
        <mc:Fallback>
          <p:sp>
            <p:nvSpPr>
              <p:cNvPr id="98" name="Retângulo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872" y="5013176"/>
                <a:ext cx="5029200" cy="1395067"/>
              </a:xfrm>
              <a:prstGeom prst="rect">
                <a:avLst/>
              </a:prstGeom>
              <a:blipFill rotWithShape="1">
                <a:blip r:embed="rId25"/>
                <a:stretch>
                  <a:fillRect l="-364" t="-3930" r="-485" b="-10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Forma livre 80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76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 rot="637171">
            <a:off x="6936551" y="3044983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tângulo 96"/>
              <p:cNvSpPr/>
              <p:nvPr/>
            </p:nvSpPr>
            <p:spPr>
              <a:xfrm>
                <a:off x="3635896" y="5085184"/>
                <a:ext cx="5532120" cy="13849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pt-BR" sz="2800" dirty="0" smtClean="0"/>
                  <a:t>Observe que é possível determinar a posição do ponto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800" dirty="0" smtClean="0"/>
                  <a:t> </a:t>
                </a:r>
                <a:r>
                  <a:rPr lang="pt-BR" sz="2800" dirty="0" smtClean="0"/>
                  <a:t>utilizando </a:t>
                </a:r>
                <a:r>
                  <a:rPr lang="pt-BR" sz="2800" dirty="0" smtClean="0"/>
                  <a:t>as coordenadas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/>
                          </a:rPr>
                          <m:t>h</m:t>
                        </m:r>
                        <m:r>
                          <a:rPr lang="pt-BR" sz="2800" b="0" i="1" smtClean="0">
                            <a:latin typeface="Cambria Math"/>
                          </a:rPr>
                          <m:t>, </m:t>
                        </m:r>
                        <m:r>
                          <a:rPr lang="pt-BR" sz="2800" b="0" i="1" smtClean="0">
                            <a:latin typeface="Cambria Math"/>
                            <a:ea typeface="Cambria Math"/>
                          </a:rPr>
                          <m:t>𝜑</m:t>
                        </m:r>
                        <m:r>
                          <a:rPr lang="pt-BR" sz="28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pt-BR" sz="2800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</m:d>
                    <m:r>
                      <a:rPr lang="pt-BR" sz="2800" b="0" i="1" smtClean="0">
                        <a:latin typeface="Cambria Math"/>
                      </a:rPr>
                      <m:t>.</m:t>
                    </m:r>
                  </m:oMath>
                </a14:m>
                <a:endParaRPr lang="pt-BR" sz="2800" dirty="0"/>
              </a:p>
            </p:txBody>
          </p:sp>
        </mc:Choice>
        <mc:Fallback>
          <p:sp>
            <p:nvSpPr>
              <p:cNvPr id="97" name="Retângulo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5085184"/>
                <a:ext cx="5532120" cy="1384995"/>
              </a:xfrm>
              <a:prstGeom prst="rect">
                <a:avLst/>
              </a:prstGeom>
              <a:blipFill rotWithShape="1">
                <a:blip r:embed="rId25"/>
                <a:stretch>
                  <a:fillRect l="-1542" t="-3965" r="-2974" b="-11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Forma livre 80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63920" y="2276872"/>
            <a:ext cx="70161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Para este curso, é importante conhecer três sistemas de coordenadas</a:t>
            </a:r>
            <a:endParaRPr lang="pt-BR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1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 rot="637171">
            <a:off x="6936551" y="3044983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/>
          <p:cNvSpPr txBox="1"/>
          <p:nvPr/>
        </p:nvSpPr>
        <p:spPr>
          <a:xfrm>
            <a:off x="1929513" y="5079275"/>
            <a:ext cx="5271345" cy="1374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Este é o </a:t>
            </a:r>
            <a:r>
              <a:rPr lang="pt-BR" sz="2800" b="1" dirty="0" smtClean="0"/>
              <a:t>Sistema geocêntrico de coordenadas </a:t>
            </a:r>
            <a:r>
              <a:rPr lang="pt-BR" sz="2800" b="1" dirty="0" smtClean="0"/>
              <a:t>geodésicas </a:t>
            </a:r>
            <a:r>
              <a:rPr lang="pt-BR" sz="2800" dirty="0" smtClean="0"/>
              <a:t>ou</a:t>
            </a:r>
            <a:endParaRPr lang="pt-BR" sz="2800" dirty="0" smtClean="0"/>
          </a:p>
          <a:p>
            <a:pPr algn="ctr"/>
            <a:r>
              <a:rPr lang="pt-BR" sz="2800" b="1" dirty="0" smtClean="0"/>
              <a:t>Sistema </a:t>
            </a:r>
            <a:r>
              <a:rPr lang="pt-BR" sz="2800" b="1" dirty="0" smtClean="0"/>
              <a:t>geodésico</a:t>
            </a:r>
            <a:endParaRPr lang="pt-BR" sz="2800" dirty="0"/>
          </a:p>
        </p:txBody>
      </p:sp>
      <p:sp>
        <p:nvSpPr>
          <p:cNvPr id="88" name="Forma livre 87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49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 rot="637171">
            <a:off x="6936551" y="3044983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upo 9"/>
          <p:cNvGrpSpPr/>
          <p:nvPr/>
        </p:nvGrpSpPr>
        <p:grpSpPr>
          <a:xfrm>
            <a:off x="3562747" y="63204"/>
            <a:ext cx="1943683" cy="2933748"/>
            <a:chOff x="3562747" y="92920"/>
            <a:chExt cx="1943683" cy="2933748"/>
          </a:xfrm>
        </p:grpSpPr>
        <p:cxnSp>
          <p:nvCxnSpPr>
            <p:cNvPr id="29" name="Conector de seta reta 28"/>
            <p:cNvCxnSpPr/>
            <p:nvPr/>
          </p:nvCxnSpPr>
          <p:spPr>
            <a:xfrm flipV="1">
              <a:off x="4538456" y="991406"/>
              <a:ext cx="652524" cy="3702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Forma livre 94"/>
            <p:cNvSpPr>
              <a:spLocks/>
            </p:cNvSpPr>
            <p:nvPr/>
          </p:nvSpPr>
          <p:spPr>
            <a:xfrm>
              <a:off x="3850779" y="92920"/>
              <a:ext cx="1008000" cy="2933748"/>
            </a:xfrm>
            <a:custGeom>
              <a:avLst/>
              <a:gdLst>
                <a:gd name="connsiteX0" fmla="*/ 0 w 510540"/>
                <a:gd name="connsiteY0" fmla="*/ 0 h 1485900"/>
                <a:gd name="connsiteX1" fmla="*/ 510540 w 510540"/>
                <a:gd name="connsiteY1" fmla="*/ 240030 h 1485900"/>
                <a:gd name="connsiteX2" fmla="*/ 510540 w 510540"/>
                <a:gd name="connsiteY2" fmla="*/ 1485900 h 1485900"/>
                <a:gd name="connsiteX3" fmla="*/ 3810 w 510540"/>
                <a:gd name="connsiteY3" fmla="*/ 1242060 h 1485900"/>
                <a:gd name="connsiteX4" fmla="*/ 0 w 510540"/>
                <a:gd name="connsiteY4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540" h="1485900">
                  <a:moveTo>
                    <a:pt x="0" y="0"/>
                  </a:moveTo>
                  <a:lnTo>
                    <a:pt x="510540" y="240030"/>
                  </a:lnTo>
                  <a:lnTo>
                    <a:pt x="510540" y="1485900"/>
                  </a:lnTo>
                  <a:lnTo>
                    <a:pt x="3810" y="1242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/>
            <p:cNvCxnSpPr/>
            <p:nvPr/>
          </p:nvCxnSpPr>
          <p:spPr>
            <a:xfrm rot="-240000" flipH="1">
              <a:off x="4191800" y="1376996"/>
              <a:ext cx="358302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>
              <a:stCxn id="95" idx="1"/>
            </p:cNvCxnSpPr>
            <p:nvPr/>
          </p:nvCxnSpPr>
          <p:spPr>
            <a:xfrm flipH="1">
              <a:off x="4011361" y="566833"/>
              <a:ext cx="847418" cy="202778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Elipse 98"/>
            <p:cNvSpPr/>
            <p:nvPr/>
          </p:nvSpPr>
          <p:spPr>
            <a:xfrm>
              <a:off x="4822779" y="5382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4488185" y="13304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Conector de seta reta 24"/>
            <p:cNvCxnSpPr/>
            <p:nvPr/>
          </p:nvCxnSpPr>
          <p:spPr>
            <a:xfrm flipH="1" flipV="1">
              <a:off x="3961873" y="722412"/>
              <a:ext cx="565390" cy="644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CaixaDeTexto 100"/>
                <p:cNvSpPr txBox="1"/>
                <p:nvPr/>
              </p:nvSpPr>
              <p:spPr>
                <a:xfrm>
                  <a:off x="4459873" y="1268859"/>
                  <a:ext cx="47102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01" name="CaixaDeTexto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873" y="1268859"/>
                  <a:ext cx="471026" cy="461665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1299" b="-1184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CaixaDeTexto 101"/>
                <p:cNvSpPr txBox="1"/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02" name="CaixaDeTex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CaixaDeTexto 102"/>
                <p:cNvSpPr txBox="1"/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03" name="CaixaDeTexto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CaixaDeTexto 103"/>
                <p:cNvSpPr txBox="1"/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04" name="CaixaDeTexto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CaixaDeTexto 104"/>
                <p:cNvSpPr txBox="1"/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05" name="CaixaDeTexto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CaixaDeTexto 105"/>
                <p:cNvSpPr txBox="1"/>
                <p:nvPr/>
              </p:nvSpPr>
              <p:spPr>
                <a:xfrm>
                  <a:off x="4357650" y="620688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06" name="CaixaDeTexto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650" y="620688"/>
                  <a:ext cx="430374" cy="461665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2165657" y="5058269"/>
                <a:ext cx="479213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Considere agora um sistema de coordenadas Cartesianas com origem no ponto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𝑄</m:t>
                    </m:r>
                  </m:oMath>
                </a14:m>
                <a:endParaRPr lang="pt-BR" sz="2800" dirty="0"/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657" y="5058269"/>
                <a:ext cx="4792132" cy="1384995"/>
              </a:xfrm>
              <a:prstGeom prst="rect">
                <a:avLst/>
              </a:prstGeom>
              <a:blipFill rotWithShape="1">
                <a:blip r:embed="rId31"/>
                <a:stretch>
                  <a:fillRect l="-1527" t="-3965" r="-3308" b="-11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Forma livre 80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10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 rot="637171">
            <a:off x="6936551" y="3044983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de seta reta 28"/>
          <p:cNvCxnSpPr/>
          <p:nvPr/>
        </p:nvCxnSpPr>
        <p:spPr>
          <a:xfrm flipV="1">
            <a:off x="4538456" y="961690"/>
            <a:ext cx="652524" cy="3702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orma livre 94"/>
          <p:cNvSpPr>
            <a:spLocks/>
          </p:cNvSpPr>
          <p:nvPr/>
        </p:nvSpPr>
        <p:spPr>
          <a:xfrm>
            <a:off x="3850779" y="63204"/>
            <a:ext cx="1008000" cy="2933748"/>
          </a:xfrm>
          <a:custGeom>
            <a:avLst/>
            <a:gdLst>
              <a:gd name="connsiteX0" fmla="*/ 0 w 510540"/>
              <a:gd name="connsiteY0" fmla="*/ 0 h 1485900"/>
              <a:gd name="connsiteX1" fmla="*/ 510540 w 510540"/>
              <a:gd name="connsiteY1" fmla="*/ 240030 h 1485900"/>
              <a:gd name="connsiteX2" fmla="*/ 510540 w 510540"/>
              <a:gd name="connsiteY2" fmla="*/ 1485900 h 1485900"/>
              <a:gd name="connsiteX3" fmla="*/ 3810 w 510540"/>
              <a:gd name="connsiteY3" fmla="*/ 1242060 h 1485900"/>
              <a:gd name="connsiteX4" fmla="*/ 0 w 510540"/>
              <a:gd name="connsiteY4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540" h="1485900">
                <a:moveTo>
                  <a:pt x="0" y="0"/>
                </a:moveTo>
                <a:lnTo>
                  <a:pt x="510540" y="240030"/>
                </a:lnTo>
                <a:lnTo>
                  <a:pt x="510540" y="1485900"/>
                </a:lnTo>
                <a:lnTo>
                  <a:pt x="3810" y="12420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>
            <a:stCxn id="95" idx="1"/>
          </p:cNvCxnSpPr>
          <p:nvPr/>
        </p:nvCxnSpPr>
        <p:spPr>
          <a:xfrm flipH="1">
            <a:off x="4011361" y="537117"/>
            <a:ext cx="847418" cy="202778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ipse 98"/>
          <p:cNvSpPr/>
          <p:nvPr/>
        </p:nvSpPr>
        <p:spPr>
          <a:xfrm>
            <a:off x="4822779" y="50854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/>
          <p:cNvCxnSpPr/>
          <p:nvPr/>
        </p:nvCxnSpPr>
        <p:spPr>
          <a:xfrm flipH="1" flipV="1">
            <a:off x="3961873" y="692696"/>
            <a:ext cx="565390" cy="6440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CaixaDeTexto 100"/>
              <p:cNvSpPr txBox="1"/>
              <p:nvPr/>
            </p:nvSpPr>
            <p:spPr>
              <a:xfrm>
                <a:off x="4459873" y="1239143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1" name="CaixaDe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873" y="1239143"/>
                <a:ext cx="471026" cy="461665"/>
              </a:xfrm>
              <a:prstGeom prst="rect">
                <a:avLst/>
              </a:prstGeom>
              <a:blipFill rotWithShape="1">
                <a:blip r:embed="rId25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CaixaDeTexto 101"/>
              <p:cNvSpPr txBox="1"/>
              <p:nvPr/>
            </p:nvSpPr>
            <p:spPr>
              <a:xfrm>
                <a:off x="4592807" y="84862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807" y="84862"/>
                <a:ext cx="451855" cy="461665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CaixaDeTexto 102"/>
              <p:cNvSpPr txBox="1"/>
              <p:nvPr/>
            </p:nvSpPr>
            <p:spPr>
              <a:xfrm>
                <a:off x="5076056" y="879004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879004"/>
                <a:ext cx="430374" cy="461665"/>
              </a:xfrm>
              <a:prstGeom prst="rect">
                <a:avLst/>
              </a:prstGeom>
              <a:blipFill rotWithShape="1">
                <a:blip r:embed="rId2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ixaDeTexto 103"/>
              <p:cNvSpPr txBox="1"/>
              <p:nvPr/>
            </p:nvSpPr>
            <p:spPr>
              <a:xfrm>
                <a:off x="3562747" y="591071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747" y="591071"/>
                <a:ext cx="426399" cy="46166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CaixaDeTexto 104"/>
              <p:cNvSpPr txBox="1"/>
              <p:nvPr/>
            </p:nvSpPr>
            <p:spPr>
              <a:xfrm>
                <a:off x="3850779" y="167119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779" y="1671191"/>
                <a:ext cx="407932" cy="461665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CaixaDeTexto 105"/>
              <p:cNvSpPr txBox="1"/>
              <p:nvPr/>
            </p:nvSpPr>
            <p:spPr>
              <a:xfrm>
                <a:off x="4357650" y="590972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650" y="590972"/>
                <a:ext cx="430374" cy="461665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2165657" y="5058269"/>
                <a:ext cx="479213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Considere agora um sistema de coordenadas Cartesianas com origem no ponto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𝑄</m:t>
                    </m:r>
                  </m:oMath>
                </a14:m>
                <a:endParaRPr lang="pt-BR" sz="2800" dirty="0"/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657" y="5058269"/>
                <a:ext cx="4792132" cy="1384995"/>
              </a:xfrm>
              <a:prstGeom prst="rect">
                <a:avLst/>
              </a:prstGeom>
              <a:blipFill rotWithShape="1">
                <a:blip r:embed="rId31"/>
                <a:stretch>
                  <a:fillRect l="-1527" t="-3965" r="-3308" b="-11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Forma livre 80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de seta reta 2"/>
          <p:cNvCxnSpPr/>
          <p:nvPr/>
        </p:nvCxnSpPr>
        <p:spPr>
          <a:xfrm rot="180000" flipH="1">
            <a:off x="7538060" y="2367928"/>
            <a:ext cx="165291" cy="31713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rot="21360000" flipH="1">
            <a:off x="4191800" y="1347280"/>
            <a:ext cx="358302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ipse 99"/>
          <p:cNvSpPr/>
          <p:nvPr/>
        </p:nvSpPr>
        <p:spPr>
          <a:xfrm>
            <a:off x="4488185" y="130077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39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 rot="637171">
            <a:off x="6936551" y="3044983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de seta reta 28"/>
          <p:cNvCxnSpPr/>
          <p:nvPr/>
        </p:nvCxnSpPr>
        <p:spPr>
          <a:xfrm flipV="1">
            <a:off x="4538456" y="961690"/>
            <a:ext cx="652524" cy="3702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orma livre 94"/>
          <p:cNvSpPr>
            <a:spLocks/>
          </p:cNvSpPr>
          <p:nvPr/>
        </p:nvSpPr>
        <p:spPr>
          <a:xfrm>
            <a:off x="3850779" y="63204"/>
            <a:ext cx="1008000" cy="2933748"/>
          </a:xfrm>
          <a:custGeom>
            <a:avLst/>
            <a:gdLst>
              <a:gd name="connsiteX0" fmla="*/ 0 w 510540"/>
              <a:gd name="connsiteY0" fmla="*/ 0 h 1485900"/>
              <a:gd name="connsiteX1" fmla="*/ 510540 w 510540"/>
              <a:gd name="connsiteY1" fmla="*/ 240030 h 1485900"/>
              <a:gd name="connsiteX2" fmla="*/ 510540 w 510540"/>
              <a:gd name="connsiteY2" fmla="*/ 1485900 h 1485900"/>
              <a:gd name="connsiteX3" fmla="*/ 3810 w 510540"/>
              <a:gd name="connsiteY3" fmla="*/ 1242060 h 1485900"/>
              <a:gd name="connsiteX4" fmla="*/ 0 w 510540"/>
              <a:gd name="connsiteY4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540" h="1485900">
                <a:moveTo>
                  <a:pt x="0" y="0"/>
                </a:moveTo>
                <a:lnTo>
                  <a:pt x="510540" y="240030"/>
                </a:lnTo>
                <a:lnTo>
                  <a:pt x="510540" y="1485900"/>
                </a:lnTo>
                <a:lnTo>
                  <a:pt x="3810" y="12420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>
            <a:stCxn id="95" idx="1"/>
          </p:cNvCxnSpPr>
          <p:nvPr/>
        </p:nvCxnSpPr>
        <p:spPr>
          <a:xfrm flipH="1">
            <a:off x="4011361" y="537117"/>
            <a:ext cx="847418" cy="202778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ipse 98"/>
          <p:cNvSpPr/>
          <p:nvPr/>
        </p:nvSpPr>
        <p:spPr>
          <a:xfrm>
            <a:off x="4822779" y="50854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/>
          <p:cNvCxnSpPr/>
          <p:nvPr/>
        </p:nvCxnSpPr>
        <p:spPr>
          <a:xfrm flipH="1" flipV="1">
            <a:off x="3961873" y="692696"/>
            <a:ext cx="565390" cy="64407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CaixaDeTexto 100"/>
              <p:cNvSpPr txBox="1"/>
              <p:nvPr/>
            </p:nvSpPr>
            <p:spPr>
              <a:xfrm>
                <a:off x="4459873" y="1239143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1" name="CaixaDe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873" y="1239143"/>
                <a:ext cx="471026" cy="461665"/>
              </a:xfrm>
              <a:prstGeom prst="rect">
                <a:avLst/>
              </a:prstGeom>
              <a:blipFill rotWithShape="1">
                <a:blip r:embed="rId25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CaixaDeTexto 101"/>
              <p:cNvSpPr txBox="1"/>
              <p:nvPr/>
            </p:nvSpPr>
            <p:spPr>
              <a:xfrm>
                <a:off x="4592807" y="84862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807" y="84862"/>
                <a:ext cx="451855" cy="461665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CaixaDeTexto 102"/>
              <p:cNvSpPr txBox="1"/>
              <p:nvPr/>
            </p:nvSpPr>
            <p:spPr>
              <a:xfrm>
                <a:off x="5076056" y="879004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879004"/>
                <a:ext cx="430374" cy="461665"/>
              </a:xfrm>
              <a:prstGeom prst="rect">
                <a:avLst/>
              </a:prstGeom>
              <a:blipFill rotWithShape="1">
                <a:blip r:embed="rId2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ixaDeTexto 103"/>
              <p:cNvSpPr txBox="1"/>
              <p:nvPr/>
            </p:nvSpPr>
            <p:spPr>
              <a:xfrm>
                <a:off x="3562747" y="591071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747" y="591071"/>
                <a:ext cx="426399" cy="46166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CaixaDeTexto 104"/>
              <p:cNvSpPr txBox="1"/>
              <p:nvPr/>
            </p:nvSpPr>
            <p:spPr>
              <a:xfrm>
                <a:off x="3850779" y="167119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779" y="1671191"/>
                <a:ext cx="407932" cy="461665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CaixaDeTexto 105"/>
              <p:cNvSpPr txBox="1"/>
              <p:nvPr/>
            </p:nvSpPr>
            <p:spPr>
              <a:xfrm>
                <a:off x="4357650" y="590972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650" y="590972"/>
                <a:ext cx="430374" cy="461665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2165657" y="5058269"/>
                <a:ext cx="479213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Considere agora um sistema de coordenadas Cartesianas com origem no ponto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𝑄</m:t>
                    </m:r>
                  </m:oMath>
                </a14:m>
                <a:endParaRPr lang="pt-BR" sz="2800" dirty="0"/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657" y="5058269"/>
                <a:ext cx="4792132" cy="1384995"/>
              </a:xfrm>
              <a:prstGeom prst="rect">
                <a:avLst/>
              </a:prstGeom>
              <a:blipFill rotWithShape="1">
                <a:blip r:embed="rId31"/>
                <a:stretch>
                  <a:fillRect l="-1527" t="-3965" r="-3308" b="-11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Forma livre 80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de seta reta 2"/>
          <p:cNvCxnSpPr/>
          <p:nvPr/>
        </p:nvCxnSpPr>
        <p:spPr>
          <a:xfrm rot="180000" flipH="1">
            <a:off x="7538060" y="2367928"/>
            <a:ext cx="165291" cy="31713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rot="21360000" flipH="1">
            <a:off x="4191800" y="1347280"/>
            <a:ext cx="358302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ipse 99"/>
          <p:cNvSpPr/>
          <p:nvPr/>
        </p:nvSpPr>
        <p:spPr>
          <a:xfrm>
            <a:off x="4488185" y="130077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Conector de seta reta 87"/>
          <p:cNvCxnSpPr/>
          <p:nvPr/>
        </p:nvCxnSpPr>
        <p:spPr>
          <a:xfrm flipH="1" flipV="1">
            <a:off x="7383382" y="2185586"/>
            <a:ext cx="331263" cy="181859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47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 rot="637171">
            <a:off x="6936551" y="3044983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ixaDeTexto 91"/>
              <p:cNvSpPr txBox="1"/>
              <p:nvPr/>
            </p:nvSpPr>
            <p:spPr>
              <a:xfrm>
                <a:off x="1662483" y="5058269"/>
                <a:ext cx="579848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Neste sistema, os eixos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pt-BR" sz="2800" dirty="0" smtClean="0"/>
                  <a:t> 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pt-BR" sz="2800" dirty="0" smtClean="0"/>
                  <a:t> estão contidos no mesmo plano meridiano que contém os pontos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8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pt-BR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sz="2800" dirty="0" smtClean="0"/>
                  <a:t> 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pt-BR" sz="2800" dirty="0" smtClean="0"/>
                  <a:t>.</a:t>
                </a:r>
                <a:endParaRPr lang="pt-BR" sz="2800" dirty="0"/>
              </a:p>
            </p:txBody>
          </p:sp>
        </mc:Choice>
        <mc:Fallback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483" y="5058269"/>
                <a:ext cx="5798480" cy="1384995"/>
              </a:xfrm>
              <a:prstGeom prst="rect">
                <a:avLst/>
              </a:prstGeom>
              <a:blipFill rotWithShape="1">
                <a:blip r:embed="rId25"/>
                <a:stretch>
                  <a:fillRect t="-3965" r="-841" b="-11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upo 9"/>
          <p:cNvGrpSpPr/>
          <p:nvPr/>
        </p:nvGrpSpPr>
        <p:grpSpPr>
          <a:xfrm>
            <a:off x="3562747" y="63204"/>
            <a:ext cx="1943683" cy="2933748"/>
            <a:chOff x="3562747" y="92920"/>
            <a:chExt cx="1943683" cy="2933748"/>
          </a:xfrm>
        </p:grpSpPr>
        <p:cxnSp>
          <p:nvCxnSpPr>
            <p:cNvPr id="29" name="Conector de seta reta 28"/>
            <p:cNvCxnSpPr/>
            <p:nvPr/>
          </p:nvCxnSpPr>
          <p:spPr>
            <a:xfrm flipV="1">
              <a:off x="4538456" y="991406"/>
              <a:ext cx="652524" cy="3702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Forma livre 94"/>
            <p:cNvSpPr>
              <a:spLocks/>
            </p:cNvSpPr>
            <p:nvPr/>
          </p:nvSpPr>
          <p:spPr>
            <a:xfrm>
              <a:off x="3850779" y="92920"/>
              <a:ext cx="1008000" cy="2933748"/>
            </a:xfrm>
            <a:custGeom>
              <a:avLst/>
              <a:gdLst>
                <a:gd name="connsiteX0" fmla="*/ 0 w 510540"/>
                <a:gd name="connsiteY0" fmla="*/ 0 h 1485900"/>
                <a:gd name="connsiteX1" fmla="*/ 510540 w 510540"/>
                <a:gd name="connsiteY1" fmla="*/ 240030 h 1485900"/>
                <a:gd name="connsiteX2" fmla="*/ 510540 w 510540"/>
                <a:gd name="connsiteY2" fmla="*/ 1485900 h 1485900"/>
                <a:gd name="connsiteX3" fmla="*/ 3810 w 510540"/>
                <a:gd name="connsiteY3" fmla="*/ 1242060 h 1485900"/>
                <a:gd name="connsiteX4" fmla="*/ 0 w 510540"/>
                <a:gd name="connsiteY4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540" h="1485900">
                  <a:moveTo>
                    <a:pt x="0" y="0"/>
                  </a:moveTo>
                  <a:lnTo>
                    <a:pt x="510540" y="240030"/>
                  </a:lnTo>
                  <a:lnTo>
                    <a:pt x="510540" y="1485900"/>
                  </a:lnTo>
                  <a:lnTo>
                    <a:pt x="3810" y="1242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/>
            <p:cNvCxnSpPr/>
            <p:nvPr/>
          </p:nvCxnSpPr>
          <p:spPr>
            <a:xfrm rot="-240000" flipH="1">
              <a:off x="4191800" y="1376996"/>
              <a:ext cx="358302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>
              <a:stCxn id="95" idx="1"/>
            </p:cNvCxnSpPr>
            <p:nvPr/>
          </p:nvCxnSpPr>
          <p:spPr>
            <a:xfrm flipH="1">
              <a:off x="4011361" y="566833"/>
              <a:ext cx="847418" cy="202778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Elipse 98"/>
            <p:cNvSpPr/>
            <p:nvPr/>
          </p:nvSpPr>
          <p:spPr>
            <a:xfrm>
              <a:off x="4822779" y="5382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4488185" y="13304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Conector de seta reta 24"/>
            <p:cNvCxnSpPr/>
            <p:nvPr/>
          </p:nvCxnSpPr>
          <p:spPr>
            <a:xfrm flipH="1" flipV="1">
              <a:off x="3961873" y="722412"/>
              <a:ext cx="565390" cy="644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CaixaDeTexto 100"/>
                <p:cNvSpPr txBox="1"/>
                <p:nvPr/>
              </p:nvSpPr>
              <p:spPr>
                <a:xfrm>
                  <a:off x="4459873" y="1268859"/>
                  <a:ext cx="47102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01" name="CaixaDeTexto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873" y="1268859"/>
                  <a:ext cx="471026" cy="461665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1299" b="-1184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CaixaDeTexto 101"/>
                <p:cNvSpPr txBox="1"/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02" name="CaixaDeTex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CaixaDeTexto 102"/>
                <p:cNvSpPr txBox="1"/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03" name="CaixaDeTexto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CaixaDeTexto 103"/>
                <p:cNvSpPr txBox="1"/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04" name="CaixaDeTexto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CaixaDeTexto 104"/>
                <p:cNvSpPr txBox="1"/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05" name="CaixaDeTexto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CaixaDeTexto 105"/>
                <p:cNvSpPr txBox="1"/>
                <p:nvPr/>
              </p:nvSpPr>
              <p:spPr>
                <a:xfrm>
                  <a:off x="4357650" y="620688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06" name="CaixaDeTexto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650" y="620688"/>
                  <a:ext cx="430374" cy="461665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orma livre 80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 rot="637171">
            <a:off x="6936551" y="3044983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ixaDeTexto 91"/>
              <p:cNvSpPr txBox="1"/>
              <p:nvPr/>
            </p:nvSpPr>
            <p:spPr>
              <a:xfrm>
                <a:off x="1662483" y="5058269"/>
                <a:ext cx="579848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Observe que a orientação dos eixos deste sistema depende da posição do ponto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800" dirty="0" smtClean="0"/>
                  <a:t>.</a:t>
                </a:r>
                <a:endParaRPr lang="pt-BR" sz="2800" dirty="0"/>
              </a:p>
            </p:txBody>
          </p:sp>
        </mc:Choice>
        <mc:Fallback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483" y="5058269"/>
                <a:ext cx="5798480" cy="1384995"/>
              </a:xfrm>
              <a:prstGeom prst="rect">
                <a:avLst/>
              </a:prstGeom>
              <a:blipFill rotWithShape="1">
                <a:blip r:embed="rId25"/>
                <a:stretch>
                  <a:fillRect l="-421" t="-3965" r="-1682" b="-11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upo 9"/>
          <p:cNvGrpSpPr/>
          <p:nvPr/>
        </p:nvGrpSpPr>
        <p:grpSpPr>
          <a:xfrm>
            <a:off x="3562747" y="63204"/>
            <a:ext cx="1943683" cy="2933748"/>
            <a:chOff x="3562747" y="92920"/>
            <a:chExt cx="1943683" cy="2933748"/>
          </a:xfrm>
        </p:grpSpPr>
        <p:cxnSp>
          <p:nvCxnSpPr>
            <p:cNvPr id="29" name="Conector de seta reta 28"/>
            <p:cNvCxnSpPr/>
            <p:nvPr/>
          </p:nvCxnSpPr>
          <p:spPr>
            <a:xfrm flipV="1">
              <a:off x="4538456" y="991406"/>
              <a:ext cx="652524" cy="3702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Forma livre 94"/>
            <p:cNvSpPr>
              <a:spLocks/>
            </p:cNvSpPr>
            <p:nvPr/>
          </p:nvSpPr>
          <p:spPr>
            <a:xfrm>
              <a:off x="3850779" y="92920"/>
              <a:ext cx="1008000" cy="2933748"/>
            </a:xfrm>
            <a:custGeom>
              <a:avLst/>
              <a:gdLst>
                <a:gd name="connsiteX0" fmla="*/ 0 w 510540"/>
                <a:gd name="connsiteY0" fmla="*/ 0 h 1485900"/>
                <a:gd name="connsiteX1" fmla="*/ 510540 w 510540"/>
                <a:gd name="connsiteY1" fmla="*/ 240030 h 1485900"/>
                <a:gd name="connsiteX2" fmla="*/ 510540 w 510540"/>
                <a:gd name="connsiteY2" fmla="*/ 1485900 h 1485900"/>
                <a:gd name="connsiteX3" fmla="*/ 3810 w 510540"/>
                <a:gd name="connsiteY3" fmla="*/ 1242060 h 1485900"/>
                <a:gd name="connsiteX4" fmla="*/ 0 w 510540"/>
                <a:gd name="connsiteY4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540" h="1485900">
                  <a:moveTo>
                    <a:pt x="0" y="0"/>
                  </a:moveTo>
                  <a:lnTo>
                    <a:pt x="510540" y="240030"/>
                  </a:lnTo>
                  <a:lnTo>
                    <a:pt x="510540" y="1485900"/>
                  </a:lnTo>
                  <a:lnTo>
                    <a:pt x="3810" y="1242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/>
            <p:cNvCxnSpPr/>
            <p:nvPr/>
          </p:nvCxnSpPr>
          <p:spPr>
            <a:xfrm rot="-240000" flipH="1">
              <a:off x="4191800" y="1376996"/>
              <a:ext cx="358302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>
              <a:stCxn id="95" idx="1"/>
            </p:cNvCxnSpPr>
            <p:nvPr/>
          </p:nvCxnSpPr>
          <p:spPr>
            <a:xfrm flipH="1">
              <a:off x="4011361" y="566833"/>
              <a:ext cx="847418" cy="202778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Elipse 98"/>
            <p:cNvSpPr/>
            <p:nvPr/>
          </p:nvSpPr>
          <p:spPr>
            <a:xfrm>
              <a:off x="4822779" y="5382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4488185" y="13304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Conector de seta reta 24"/>
            <p:cNvCxnSpPr/>
            <p:nvPr/>
          </p:nvCxnSpPr>
          <p:spPr>
            <a:xfrm flipH="1" flipV="1">
              <a:off x="3961873" y="722412"/>
              <a:ext cx="565390" cy="644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CaixaDeTexto 100"/>
                <p:cNvSpPr txBox="1"/>
                <p:nvPr/>
              </p:nvSpPr>
              <p:spPr>
                <a:xfrm>
                  <a:off x="4459873" y="1268859"/>
                  <a:ext cx="47102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01" name="CaixaDeTexto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873" y="1268859"/>
                  <a:ext cx="471026" cy="461665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1299" b="-1184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CaixaDeTexto 101"/>
                <p:cNvSpPr txBox="1"/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02" name="CaixaDeTex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CaixaDeTexto 102"/>
                <p:cNvSpPr txBox="1"/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03" name="CaixaDeTexto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CaixaDeTexto 103"/>
                <p:cNvSpPr txBox="1"/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04" name="CaixaDeTexto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CaixaDeTexto 104"/>
                <p:cNvSpPr txBox="1"/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05" name="CaixaDeTexto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CaixaDeTexto 105"/>
                <p:cNvSpPr txBox="1"/>
                <p:nvPr/>
              </p:nvSpPr>
              <p:spPr>
                <a:xfrm>
                  <a:off x="4357650" y="620688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06" name="CaixaDeTexto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650" y="620688"/>
                  <a:ext cx="430374" cy="461665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orma livre 80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29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 rot="637171">
            <a:off x="6936551" y="3044983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upo 9"/>
          <p:cNvGrpSpPr/>
          <p:nvPr/>
        </p:nvGrpSpPr>
        <p:grpSpPr>
          <a:xfrm>
            <a:off x="3562747" y="63204"/>
            <a:ext cx="1943683" cy="2933748"/>
            <a:chOff x="3562747" y="92920"/>
            <a:chExt cx="1943683" cy="2933748"/>
          </a:xfrm>
        </p:grpSpPr>
        <p:cxnSp>
          <p:nvCxnSpPr>
            <p:cNvPr id="29" name="Conector de seta reta 28"/>
            <p:cNvCxnSpPr/>
            <p:nvPr/>
          </p:nvCxnSpPr>
          <p:spPr>
            <a:xfrm flipV="1">
              <a:off x="4538456" y="991406"/>
              <a:ext cx="652524" cy="3702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Forma livre 94"/>
            <p:cNvSpPr>
              <a:spLocks/>
            </p:cNvSpPr>
            <p:nvPr/>
          </p:nvSpPr>
          <p:spPr>
            <a:xfrm>
              <a:off x="3850779" y="92920"/>
              <a:ext cx="1008000" cy="2933748"/>
            </a:xfrm>
            <a:custGeom>
              <a:avLst/>
              <a:gdLst>
                <a:gd name="connsiteX0" fmla="*/ 0 w 510540"/>
                <a:gd name="connsiteY0" fmla="*/ 0 h 1485900"/>
                <a:gd name="connsiteX1" fmla="*/ 510540 w 510540"/>
                <a:gd name="connsiteY1" fmla="*/ 240030 h 1485900"/>
                <a:gd name="connsiteX2" fmla="*/ 510540 w 510540"/>
                <a:gd name="connsiteY2" fmla="*/ 1485900 h 1485900"/>
                <a:gd name="connsiteX3" fmla="*/ 3810 w 510540"/>
                <a:gd name="connsiteY3" fmla="*/ 1242060 h 1485900"/>
                <a:gd name="connsiteX4" fmla="*/ 0 w 510540"/>
                <a:gd name="connsiteY4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540" h="1485900">
                  <a:moveTo>
                    <a:pt x="0" y="0"/>
                  </a:moveTo>
                  <a:lnTo>
                    <a:pt x="510540" y="240030"/>
                  </a:lnTo>
                  <a:lnTo>
                    <a:pt x="510540" y="1485900"/>
                  </a:lnTo>
                  <a:lnTo>
                    <a:pt x="3810" y="1242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/>
            <p:cNvCxnSpPr/>
            <p:nvPr/>
          </p:nvCxnSpPr>
          <p:spPr>
            <a:xfrm rot="-240000" flipH="1">
              <a:off x="4191800" y="1376996"/>
              <a:ext cx="358302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>
              <a:stCxn id="95" idx="1"/>
            </p:cNvCxnSpPr>
            <p:nvPr/>
          </p:nvCxnSpPr>
          <p:spPr>
            <a:xfrm flipH="1">
              <a:off x="4011361" y="566833"/>
              <a:ext cx="847418" cy="202778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Elipse 98"/>
            <p:cNvSpPr/>
            <p:nvPr/>
          </p:nvSpPr>
          <p:spPr>
            <a:xfrm>
              <a:off x="4822779" y="5382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4488185" y="13304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Conector de seta reta 24"/>
            <p:cNvCxnSpPr/>
            <p:nvPr/>
          </p:nvCxnSpPr>
          <p:spPr>
            <a:xfrm flipH="1" flipV="1">
              <a:off x="3961873" y="722412"/>
              <a:ext cx="565390" cy="644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CaixaDeTexto 100"/>
                <p:cNvSpPr txBox="1"/>
                <p:nvPr/>
              </p:nvSpPr>
              <p:spPr>
                <a:xfrm>
                  <a:off x="4459873" y="1268859"/>
                  <a:ext cx="47102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01" name="CaixaDeTexto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873" y="1268859"/>
                  <a:ext cx="471026" cy="461665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1299" b="-1184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CaixaDeTexto 101"/>
                <p:cNvSpPr txBox="1"/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02" name="CaixaDeTex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CaixaDeTexto 102"/>
                <p:cNvSpPr txBox="1"/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03" name="CaixaDeTexto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CaixaDeTexto 103"/>
                <p:cNvSpPr txBox="1"/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04" name="CaixaDeTexto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CaixaDeTexto 104"/>
                <p:cNvSpPr txBox="1"/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05" name="CaixaDeTexto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CaixaDeTexto 105"/>
                <p:cNvSpPr txBox="1"/>
                <p:nvPr/>
              </p:nvSpPr>
              <p:spPr>
                <a:xfrm>
                  <a:off x="4357650" y="620688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06" name="CaixaDeTexto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650" y="620688"/>
                  <a:ext cx="430374" cy="461665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orma livre 80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aixaDeTexto 87"/>
              <p:cNvSpPr txBox="1"/>
              <p:nvPr/>
            </p:nvSpPr>
            <p:spPr>
              <a:xfrm>
                <a:off x="1662483" y="5058269"/>
                <a:ext cx="579848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Neste sistema, o ponto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800" dirty="0" smtClean="0"/>
                  <a:t> tem coordenadas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(</m:t>
                    </m:r>
                    <m:r>
                      <a:rPr lang="pt-BR" sz="2800" b="0" i="1" smtClean="0">
                        <a:latin typeface="Cambria Math"/>
                      </a:rPr>
                      <m:t>𝑥</m:t>
                    </m:r>
                    <m:r>
                      <a:rPr lang="pt-BR" sz="2800" b="0" i="1" smtClean="0">
                        <a:latin typeface="Cambria Math"/>
                      </a:rPr>
                      <m:t>, </m:t>
                    </m:r>
                    <m:r>
                      <a:rPr lang="pt-BR" sz="2800" b="0" i="1" smtClean="0">
                        <a:latin typeface="Cambria Math"/>
                      </a:rPr>
                      <m:t>𝑦</m:t>
                    </m:r>
                    <m:r>
                      <a:rPr lang="pt-BR" sz="2800" b="0" i="1" smtClean="0">
                        <a:latin typeface="Cambria Math"/>
                      </a:rPr>
                      <m:t>, </m:t>
                    </m:r>
                    <m:r>
                      <a:rPr lang="pt-BR" sz="2800" b="0" i="1" smtClean="0">
                        <a:latin typeface="Cambria Math"/>
                      </a:rPr>
                      <m:t>𝑧</m:t>
                    </m:r>
                    <m:r>
                      <a:rPr lang="pt-BR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sz="2800" dirty="0" smtClean="0"/>
                  <a:t>.</a:t>
                </a:r>
                <a:endParaRPr lang="pt-BR" sz="2800" dirty="0"/>
              </a:p>
            </p:txBody>
          </p:sp>
        </mc:Choice>
        <mc:Fallback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483" y="5058269"/>
                <a:ext cx="5798480" cy="954107"/>
              </a:xfrm>
              <a:prstGeom prst="rect">
                <a:avLst/>
              </a:prstGeom>
              <a:blipFill rotWithShape="1">
                <a:blip r:embed="rId31"/>
                <a:stretch>
                  <a:fillRect t="-5769" b="-17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99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 rot="637171">
            <a:off x="6936551" y="3044983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upo 9"/>
          <p:cNvGrpSpPr/>
          <p:nvPr/>
        </p:nvGrpSpPr>
        <p:grpSpPr>
          <a:xfrm>
            <a:off x="3562747" y="63204"/>
            <a:ext cx="1943683" cy="2933748"/>
            <a:chOff x="3562747" y="92920"/>
            <a:chExt cx="1943683" cy="2933748"/>
          </a:xfrm>
        </p:grpSpPr>
        <p:cxnSp>
          <p:nvCxnSpPr>
            <p:cNvPr id="29" name="Conector de seta reta 28"/>
            <p:cNvCxnSpPr/>
            <p:nvPr/>
          </p:nvCxnSpPr>
          <p:spPr>
            <a:xfrm flipV="1">
              <a:off x="4538456" y="991406"/>
              <a:ext cx="652524" cy="3702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Forma livre 94"/>
            <p:cNvSpPr>
              <a:spLocks/>
            </p:cNvSpPr>
            <p:nvPr/>
          </p:nvSpPr>
          <p:spPr>
            <a:xfrm>
              <a:off x="3850779" y="92920"/>
              <a:ext cx="1008000" cy="2933748"/>
            </a:xfrm>
            <a:custGeom>
              <a:avLst/>
              <a:gdLst>
                <a:gd name="connsiteX0" fmla="*/ 0 w 510540"/>
                <a:gd name="connsiteY0" fmla="*/ 0 h 1485900"/>
                <a:gd name="connsiteX1" fmla="*/ 510540 w 510540"/>
                <a:gd name="connsiteY1" fmla="*/ 240030 h 1485900"/>
                <a:gd name="connsiteX2" fmla="*/ 510540 w 510540"/>
                <a:gd name="connsiteY2" fmla="*/ 1485900 h 1485900"/>
                <a:gd name="connsiteX3" fmla="*/ 3810 w 510540"/>
                <a:gd name="connsiteY3" fmla="*/ 1242060 h 1485900"/>
                <a:gd name="connsiteX4" fmla="*/ 0 w 510540"/>
                <a:gd name="connsiteY4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540" h="1485900">
                  <a:moveTo>
                    <a:pt x="0" y="0"/>
                  </a:moveTo>
                  <a:lnTo>
                    <a:pt x="510540" y="240030"/>
                  </a:lnTo>
                  <a:lnTo>
                    <a:pt x="510540" y="1485900"/>
                  </a:lnTo>
                  <a:lnTo>
                    <a:pt x="3810" y="1242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/>
            <p:cNvCxnSpPr/>
            <p:nvPr/>
          </p:nvCxnSpPr>
          <p:spPr>
            <a:xfrm rot="-240000" flipH="1">
              <a:off x="4191800" y="1376996"/>
              <a:ext cx="358302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>
              <a:stCxn id="95" idx="1"/>
            </p:cNvCxnSpPr>
            <p:nvPr/>
          </p:nvCxnSpPr>
          <p:spPr>
            <a:xfrm flipH="1">
              <a:off x="4011361" y="566833"/>
              <a:ext cx="847418" cy="202778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Elipse 98"/>
            <p:cNvSpPr/>
            <p:nvPr/>
          </p:nvSpPr>
          <p:spPr>
            <a:xfrm>
              <a:off x="4822779" y="5382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4488185" y="13304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Conector de seta reta 24"/>
            <p:cNvCxnSpPr/>
            <p:nvPr/>
          </p:nvCxnSpPr>
          <p:spPr>
            <a:xfrm flipH="1" flipV="1">
              <a:off x="3961873" y="722412"/>
              <a:ext cx="565390" cy="644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CaixaDeTexto 100"/>
                <p:cNvSpPr txBox="1"/>
                <p:nvPr/>
              </p:nvSpPr>
              <p:spPr>
                <a:xfrm>
                  <a:off x="4459873" y="1268859"/>
                  <a:ext cx="47102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01" name="CaixaDeTexto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873" y="1268859"/>
                  <a:ext cx="471026" cy="461665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1299" b="-1184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CaixaDeTexto 101"/>
                <p:cNvSpPr txBox="1"/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02" name="CaixaDeTex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CaixaDeTexto 102"/>
                <p:cNvSpPr txBox="1"/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03" name="CaixaDeTexto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CaixaDeTexto 103"/>
                <p:cNvSpPr txBox="1"/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04" name="CaixaDeTexto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CaixaDeTexto 104"/>
                <p:cNvSpPr txBox="1"/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05" name="CaixaDeTexto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CaixaDeTexto 105"/>
                <p:cNvSpPr txBox="1"/>
                <p:nvPr/>
              </p:nvSpPr>
              <p:spPr>
                <a:xfrm>
                  <a:off x="4357650" y="620688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06" name="CaixaDeTexto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650" y="620688"/>
                  <a:ext cx="430374" cy="461665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orma livre 80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1665945" y="5085184"/>
            <a:ext cx="5798480" cy="150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Este é o </a:t>
            </a:r>
            <a:r>
              <a:rPr lang="pt-BR" sz="2800" b="1" dirty="0" smtClean="0"/>
              <a:t>Sistema </a:t>
            </a:r>
            <a:r>
              <a:rPr lang="pt-BR" sz="2800" b="1" dirty="0" smtClean="0"/>
              <a:t>topocêntrico de </a:t>
            </a:r>
            <a:r>
              <a:rPr lang="pt-BR" sz="2800" b="1" dirty="0" smtClean="0"/>
              <a:t>coordenadas </a:t>
            </a:r>
            <a:r>
              <a:rPr lang="pt-BR" sz="2800" b="1" dirty="0" smtClean="0"/>
              <a:t>Cartesian</a:t>
            </a:r>
            <a:r>
              <a:rPr lang="pt-BR" sz="2800" b="1" dirty="0" smtClean="0"/>
              <a:t>as </a:t>
            </a:r>
            <a:r>
              <a:rPr lang="pt-BR" sz="2800" dirty="0" smtClean="0"/>
              <a:t>ou</a:t>
            </a:r>
            <a:endParaRPr lang="pt-BR" sz="2800" dirty="0" smtClean="0"/>
          </a:p>
          <a:p>
            <a:pPr algn="ctr"/>
            <a:r>
              <a:rPr lang="pt-BR" sz="2800" b="1" dirty="0" smtClean="0"/>
              <a:t>Sistema </a:t>
            </a:r>
            <a:r>
              <a:rPr lang="pt-BR" sz="2800" b="1" dirty="0" smtClean="0"/>
              <a:t>local NED (North-</a:t>
            </a:r>
            <a:r>
              <a:rPr lang="pt-BR" sz="2800" b="1" dirty="0" err="1" smtClean="0"/>
              <a:t>East</a:t>
            </a:r>
            <a:r>
              <a:rPr lang="pt-BR" sz="2800" b="1" dirty="0" smtClean="0"/>
              <a:t>-Down)</a:t>
            </a:r>
            <a:endParaRPr lang="pt-BR" sz="2800" dirty="0"/>
          </a:p>
        </p:txBody>
      </p:sp>
      <p:sp>
        <p:nvSpPr>
          <p:cNvPr id="92" name="Retângulo 91"/>
          <p:cNvSpPr/>
          <p:nvPr/>
        </p:nvSpPr>
        <p:spPr>
          <a:xfrm>
            <a:off x="7384697" y="6395028"/>
            <a:ext cx="1651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Cai et al. (2011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535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/>
              <a:t>Krakiwsky</a:t>
            </a:r>
            <a:r>
              <a:rPr lang="pt-BR" dirty="0"/>
              <a:t>, E. J. e Wells, D. E. </a:t>
            </a:r>
            <a:r>
              <a:rPr lang="pt-BR" dirty="0" smtClean="0"/>
              <a:t>1971. </a:t>
            </a:r>
            <a:r>
              <a:rPr lang="pt-BR" dirty="0" err="1" smtClean="0"/>
              <a:t>Coordinate</a:t>
            </a:r>
            <a:r>
              <a:rPr lang="pt-BR" dirty="0" smtClean="0"/>
              <a:t> systems in </a:t>
            </a:r>
            <a:r>
              <a:rPr lang="pt-BR" dirty="0" err="1" smtClean="0"/>
              <a:t>geodesy</a:t>
            </a:r>
            <a:r>
              <a:rPr lang="pt-BR" dirty="0" smtClean="0"/>
              <a:t>, </a:t>
            </a:r>
            <a:r>
              <a:rPr lang="pt-BR" dirty="0" err="1" smtClean="0"/>
              <a:t>Lecture</a:t>
            </a:r>
            <a:r>
              <a:rPr lang="pt-BR" dirty="0" smtClean="0"/>
              <a:t> Notes n. 16, </a:t>
            </a:r>
            <a:r>
              <a:rPr lang="pt-BR" dirty="0" err="1" smtClean="0"/>
              <a:t>Geodesy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Geomatics</a:t>
            </a:r>
            <a:r>
              <a:rPr lang="pt-BR" dirty="0" smtClean="0"/>
              <a:t> </a:t>
            </a:r>
            <a:r>
              <a:rPr lang="pt-BR" dirty="0" err="1" smtClean="0"/>
              <a:t>Engineering</a:t>
            </a:r>
            <a:r>
              <a:rPr lang="pt-BR" dirty="0" smtClean="0"/>
              <a:t>,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New </a:t>
            </a:r>
            <a:r>
              <a:rPr lang="pt-BR" dirty="0" err="1" smtClean="0"/>
              <a:t>Brunswick</a:t>
            </a:r>
            <a:r>
              <a:rPr lang="pt-BR" dirty="0" smtClean="0"/>
              <a:t>, </a:t>
            </a:r>
            <a:r>
              <a:rPr lang="pt-BR" dirty="0" err="1" smtClean="0"/>
              <a:t>Fredericton</a:t>
            </a:r>
            <a:r>
              <a:rPr lang="pt-BR" dirty="0" smtClean="0"/>
              <a:t>, </a:t>
            </a:r>
            <a:r>
              <a:rPr lang="pt-BR" dirty="0"/>
              <a:t>Canada. </a:t>
            </a:r>
            <a:r>
              <a:rPr lang="pt-BR" dirty="0" smtClean="0"/>
              <a:t>url: </a:t>
            </a:r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www2.unb.ca/gge/Pubs/LectureNotes.html</a:t>
            </a:r>
            <a:endParaRPr lang="pt-BR" dirty="0" smtClean="0"/>
          </a:p>
          <a:p>
            <a:r>
              <a:rPr lang="en-US" dirty="0" err="1" smtClean="0"/>
              <a:t>Cai</a:t>
            </a:r>
            <a:r>
              <a:rPr lang="en-US" dirty="0"/>
              <a:t>, </a:t>
            </a:r>
            <a:r>
              <a:rPr lang="en-US" dirty="0" smtClean="0"/>
              <a:t>G., Chen</a:t>
            </a:r>
            <a:r>
              <a:rPr lang="en-US" dirty="0"/>
              <a:t>, </a:t>
            </a:r>
            <a:r>
              <a:rPr lang="en-US" dirty="0" smtClean="0"/>
              <a:t>B. </a:t>
            </a:r>
            <a:r>
              <a:rPr lang="en-US" dirty="0"/>
              <a:t>M</a:t>
            </a:r>
            <a:r>
              <a:rPr lang="en-US" dirty="0" smtClean="0"/>
              <a:t>., e Lee</a:t>
            </a:r>
            <a:r>
              <a:rPr lang="en-US" dirty="0"/>
              <a:t>, </a:t>
            </a:r>
            <a:r>
              <a:rPr lang="en-US" dirty="0" smtClean="0"/>
              <a:t>T. H. 2011. Coordinate </a:t>
            </a:r>
            <a:r>
              <a:rPr lang="en-US" dirty="0"/>
              <a:t>Systems and </a:t>
            </a:r>
            <a:r>
              <a:rPr lang="en-US" dirty="0" smtClean="0"/>
              <a:t>Transformations, </a:t>
            </a:r>
            <a:r>
              <a:rPr lang="en-US" dirty="0" err="1" smtClean="0"/>
              <a:t>capítulo</a:t>
            </a:r>
            <a:r>
              <a:rPr lang="en-US" dirty="0" smtClean="0"/>
              <a:t> do </a:t>
            </a:r>
            <a:r>
              <a:rPr lang="en-US" dirty="0" err="1" smtClean="0"/>
              <a:t>livro</a:t>
            </a:r>
            <a:r>
              <a:rPr lang="en-US" dirty="0" smtClean="0"/>
              <a:t> Unmanned </a:t>
            </a:r>
            <a:r>
              <a:rPr lang="en-US" dirty="0"/>
              <a:t>Rotorcraft </a:t>
            </a:r>
            <a:r>
              <a:rPr lang="en-US" dirty="0" smtClean="0"/>
              <a:t>Systems, Springer London, London, p. 23-34, ISBN 978-0-85729-635-1, </a:t>
            </a:r>
            <a:r>
              <a:rPr lang="en-US" dirty="0" err="1" smtClean="0"/>
              <a:t>doi</a:t>
            </a:r>
            <a:r>
              <a:rPr lang="en-US" dirty="0" smtClean="0"/>
              <a:t>: 10.1007/978-0-85729-635-1_2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21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27223" y="476672"/>
            <a:ext cx="848955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Para definir um sistema de coordenadas, é necessário especificar 3 coisas: 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1) a localização da origem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2) a orientação dos três eixos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3) os parâmetros que definem a posição de um ponto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7504" y="6347528"/>
            <a:ext cx="2496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Krakiwsky</a:t>
            </a:r>
            <a:r>
              <a:rPr lang="pt-BR" dirty="0" smtClean="0"/>
              <a:t> e Wells (1971)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7223" y="3645024"/>
            <a:ext cx="8565257" cy="2494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41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27223" y="476672"/>
            <a:ext cx="848955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Para definir um sistema de coordenadas, é necessário especificar 3 coisas: 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1) a localização da origem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2) a orientação dos três eixos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3) os parâmetros que definem a posição de um ponto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7504" y="6347528"/>
            <a:ext cx="2496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Krakiwsky</a:t>
            </a:r>
            <a:r>
              <a:rPr lang="pt-BR" dirty="0" smtClean="0"/>
              <a:t> e Wells (1971)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7223" y="4544261"/>
            <a:ext cx="8565257" cy="154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3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27223" y="476672"/>
            <a:ext cx="848955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Para definir um sistema de coordenadas, é necessário especificar 3 coisas: 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1) a localização da origem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2) a orientação dos três eixos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3) os parâmetros que definem a posição de um ponto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7504" y="6347528"/>
            <a:ext cx="2496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Krakiwsky</a:t>
            </a:r>
            <a:r>
              <a:rPr lang="pt-BR" dirty="0" smtClean="0"/>
              <a:t> e Wells (1971)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433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27223" y="404664"/>
            <a:ext cx="8489555" cy="2837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Os sistemas de coordenadas utilizados aqui são </a:t>
            </a:r>
            <a:r>
              <a:rPr lang="pt-BR" sz="4400" b="1" dirty="0" smtClean="0"/>
              <a:t>terrestres</a:t>
            </a:r>
            <a:r>
              <a:rPr lang="pt-BR" sz="4400" dirty="0" smtClean="0"/>
              <a:t> porque são fixos na Terra e </a:t>
            </a:r>
            <a:r>
              <a:rPr lang="pt-BR" sz="4400" dirty="0" err="1" smtClean="0"/>
              <a:t>rotacionam</a:t>
            </a:r>
            <a:r>
              <a:rPr lang="pt-BR" sz="4400" dirty="0" smtClean="0"/>
              <a:t> junto com ela.</a:t>
            </a:r>
          </a:p>
          <a:p>
            <a:pPr algn="ctr"/>
            <a:endParaRPr lang="pt-BR" sz="4400" dirty="0"/>
          </a:p>
          <a:p>
            <a:pPr algn="ctr"/>
            <a:endParaRPr lang="pt-BR" sz="4400" dirty="0" smtClean="0"/>
          </a:p>
        </p:txBody>
      </p:sp>
      <p:sp>
        <p:nvSpPr>
          <p:cNvPr id="2" name="Retângulo 1"/>
          <p:cNvSpPr/>
          <p:nvPr/>
        </p:nvSpPr>
        <p:spPr>
          <a:xfrm>
            <a:off x="107504" y="6347528"/>
            <a:ext cx="2496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Krakiwsky</a:t>
            </a:r>
            <a:r>
              <a:rPr lang="pt-BR" dirty="0" smtClean="0"/>
              <a:t> e Wells (1971)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905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27223" y="404664"/>
            <a:ext cx="8489555" cy="2837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Os sistemas de coordenadas utilizados aqui são </a:t>
            </a:r>
            <a:r>
              <a:rPr lang="pt-BR" sz="4400" b="1" dirty="0" smtClean="0"/>
              <a:t>terrestres</a:t>
            </a:r>
            <a:r>
              <a:rPr lang="pt-BR" sz="4400" dirty="0" smtClean="0"/>
              <a:t> porque são fixos na Terra e </a:t>
            </a:r>
            <a:r>
              <a:rPr lang="pt-BR" sz="4400" dirty="0" err="1" smtClean="0"/>
              <a:t>rotacionam</a:t>
            </a:r>
            <a:r>
              <a:rPr lang="pt-BR" sz="4400" dirty="0" smtClean="0"/>
              <a:t> junto com ela.</a:t>
            </a:r>
          </a:p>
          <a:p>
            <a:pPr algn="ctr"/>
            <a:endParaRPr lang="pt-BR" sz="4400" dirty="0"/>
          </a:p>
          <a:p>
            <a:pPr algn="ctr"/>
            <a:endParaRPr lang="pt-BR" sz="4400" dirty="0" smtClean="0"/>
          </a:p>
        </p:txBody>
      </p:sp>
      <p:sp>
        <p:nvSpPr>
          <p:cNvPr id="2" name="Retângulo 1"/>
          <p:cNvSpPr/>
          <p:nvPr/>
        </p:nvSpPr>
        <p:spPr>
          <a:xfrm>
            <a:off x="107504" y="6347528"/>
            <a:ext cx="2496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Krakiwsky</a:t>
            </a:r>
            <a:r>
              <a:rPr lang="pt-BR" dirty="0" smtClean="0"/>
              <a:t> e Wells (1971)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3528" y="3399402"/>
            <a:ext cx="84895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Estes sistemas podem ser </a:t>
            </a:r>
            <a:r>
              <a:rPr lang="pt-BR" sz="4400" b="1" dirty="0" smtClean="0"/>
              <a:t>geocêntricos</a:t>
            </a:r>
            <a:r>
              <a:rPr lang="pt-BR" sz="4400" dirty="0" smtClean="0"/>
              <a:t> ou </a:t>
            </a:r>
            <a:r>
              <a:rPr lang="pt-BR" sz="4400" b="1" dirty="0" smtClean="0"/>
              <a:t>topocêntricos</a:t>
            </a:r>
            <a:r>
              <a:rPr lang="pt-BR" sz="4400" dirty="0" smtClean="0"/>
              <a:t>. A diferença básica é a localização da origem.</a:t>
            </a:r>
          </a:p>
        </p:txBody>
      </p:sp>
    </p:spTree>
    <p:extLst>
      <p:ext uri="{BB962C8B-B14F-4D97-AF65-F5344CB8AC3E}">
        <p14:creationId xmlns:p14="http://schemas.microsoft.com/office/powerpoint/2010/main" val="247264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7504" y="6347528"/>
            <a:ext cx="2496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Krakiwsky</a:t>
            </a:r>
            <a:r>
              <a:rPr lang="pt-BR" dirty="0" smtClean="0"/>
              <a:t> e Wells (1971)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3528" y="585262"/>
            <a:ext cx="84895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Sistemas terrestres </a:t>
            </a:r>
            <a:r>
              <a:rPr lang="pt-BR" sz="4400" b="1" dirty="0" smtClean="0"/>
              <a:t>geocêntricos</a:t>
            </a:r>
            <a:r>
              <a:rPr lang="pt-BR" sz="4400" dirty="0" smtClean="0"/>
              <a:t> têm origem próxima ao centro da Terra.</a:t>
            </a:r>
          </a:p>
        </p:txBody>
      </p:sp>
    </p:spTree>
    <p:extLst>
      <p:ext uri="{BB962C8B-B14F-4D97-AF65-F5344CB8AC3E}">
        <p14:creationId xmlns:p14="http://schemas.microsoft.com/office/powerpoint/2010/main" val="159865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1254</Words>
  <Application>Microsoft Office PowerPoint</Application>
  <PresentationFormat>Apresentação na tela (4:3)</PresentationFormat>
  <Paragraphs>427</Paragraphs>
  <Slides>38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Tema do Office</vt:lpstr>
      <vt:lpstr>Camada equivalente aplicada ao processamento e interpretação de dados de campos potenciais </vt:lpstr>
      <vt:lpstr>Sistemas de coordenadas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58</cp:revision>
  <dcterms:created xsi:type="dcterms:W3CDTF">2016-10-05T21:25:32Z</dcterms:created>
  <dcterms:modified xsi:type="dcterms:W3CDTF">2016-10-11T22:29:03Z</dcterms:modified>
</cp:coreProperties>
</file>