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0" r:id="rId5"/>
    <p:sldId id="261" r:id="rId6"/>
    <p:sldId id="271" r:id="rId7"/>
    <p:sldId id="272" r:id="rId8"/>
    <p:sldId id="262" r:id="rId9"/>
    <p:sldId id="273" r:id="rId10"/>
    <p:sldId id="263" r:id="rId11"/>
    <p:sldId id="264" r:id="rId12"/>
    <p:sldId id="276" r:id="rId13"/>
    <p:sldId id="275" r:id="rId14"/>
    <p:sldId id="277" r:id="rId15"/>
    <p:sldId id="278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79" r:id="rId24"/>
    <p:sldId id="265" r:id="rId25"/>
    <p:sldId id="266" r:id="rId26"/>
    <p:sldId id="267" r:id="rId27"/>
    <p:sldId id="268" r:id="rId28"/>
    <p:sldId id="27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5013176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3D de propriedade física</a:t>
            </a:r>
            <a:r>
              <a:rPr lang="pt-BR" sz="2400" smtClean="0"/>
              <a:t> (densidade ou magnetização)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smtClean="0"/>
              <a:t> que produz o mesmo campo potencial </a:t>
            </a:r>
            <a:endParaRPr lang="pt-BR" sz="240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31169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35304" y="548680"/>
            <a:ext cx="3672408" cy="532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1300" dirty="0" smtClean="0"/>
              <a:t>?</a:t>
            </a:r>
            <a:endParaRPr lang="pt-BR" sz="41300" dirty="0"/>
          </a:p>
        </p:txBody>
      </p:sp>
    </p:spTree>
    <p:extLst>
      <p:ext uri="{BB962C8B-B14F-4D97-AF65-F5344CB8AC3E}">
        <p14:creationId xmlns:p14="http://schemas.microsoft.com/office/powerpoint/2010/main" val="33586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01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112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6372200" y="37222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</a:t>
            </a:r>
            <a:endParaRPr lang="pt-BR" sz="2000" b="1" dirty="0">
              <a:solidFill>
                <a:srgbClr val="FF0000"/>
              </a:solidFill>
            </a:endParaRPr>
          </a:p>
        </p:txBody>
      </p:sp>
      <p:grpSp>
        <p:nvGrpSpPr>
          <p:cNvPr id="86" name="Grupo 85"/>
          <p:cNvGrpSpPr>
            <a:grpSpLocks noChangeAspect="1"/>
          </p:cNvGrpSpPr>
          <p:nvPr/>
        </p:nvGrpSpPr>
        <p:grpSpPr>
          <a:xfrm>
            <a:off x="6057636" y="2636912"/>
            <a:ext cx="2340000" cy="1704347"/>
            <a:chOff x="1343085" y="2026335"/>
            <a:chExt cx="6325259" cy="4607041"/>
          </a:xfrm>
        </p:grpSpPr>
        <p:cxnSp>
          <p:nvCxnSpPr>
            <p:cNvPr id="87" name="Conector de seta reta 86"/>
            <p:cNvCxnSpPr/>
            <p:nvPr/>
          </p:nvCxnSpPr>
          <p:spPr>
            <a:xfrm rot="5400000">
              <a:off x="-78864" y="5192582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>
            <a:xfrm flipV="1">
              <a:off x="1343085" y="3743664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5400000" flipH="1" flipV="1">
              <a:off x="1135794" y="2266424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1691680" y="2132856"/>
              <a:ext cx="5976664" cy="1512168"/>
              <a:chOff x="1691680" y="2132856"/>
              <a:chExt cx="5976664" cy="1512168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Elipse 90"/>
              <p:cNvSpPr/>
              <p:nvPr/>
            </p:nvSpPr>
            <p:spPr>
              <a:xfrm>
                <a:off x="3059832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3779912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3212232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2483768" y="256490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219573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/>
              <p:cNvSpPr/>
              <p:nvPr/>
            </p:nvSpPr>
            <p:spPr>
              <a:xfrm>
                <a:off x="3212232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/>
              <p:cNvSpPr/>
              <p:nvPr/>
            </p:nvSpPr>
            <p:spPr>
              <a:xfrm>
                <a:off x="428396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9320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/>
              <p:cNvSpPr/>
              <p:nvPr/>
            </p:nvSpPr>
            <p:spPr>
              <a:xfrm>
                <a:off x="3995936" y="335699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5004048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4788024" y="350100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5796136" y="21328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5868144" y="2636912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5436096" y="314096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6732240" y="228525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6516216" y="278092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56176" y="3284984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6876256" y="3212976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524328" y="2420888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1691680" y="3429000"/>
                <a:ext cx="144016" cy="14401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3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2419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6" name="Forma livre 5"/>
          <p:cNvSpPr>
            <a:spLocks/>
          </p:cNvSpPr>
          <p:nvPr/>
        </p:nvSpPr>
        <p:spPr>
          <a:xfrm>
            <a:off x="1001557" y="4077072"/>
            <a:ext cx="1194179" cy="576000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2204864"/>
            <a:ext cx="2455473" cy="97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verdadeira (corpo geológico)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1800" y="4686613"/>
            <a:ext cx="245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Fonte fictícia diferente da verdadeira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3722256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Ambas produzem o mesmo dado nos </a:t>
            </a:r>
            <a:r>
              <a:rPr lang="pt-BR" sz="2000" b="1" dirty="0" smtClean="0"/>
              <a:t>pontos de observação </a:t>
            </a:r>
            <a:r>
              <a:rPr lang="pt-BR" sz="2000" b="1" dirty="0" smtClean="0">
                <a:solidFill>
                  <a:srgbClr val="FF0000"/>
                </a:solidFill>
              </a:rPr>
              <a:t>e também em outros pontos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rot="5400000">
            <a:off x="5531595" y="3808246"/>
            <a:ext cx="1065439" cy="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57636" y="3272227"/>
            <a:ext cx="226406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H="1" flipV="1">
            <a:off x="5980951" y="2725731"/>
            <a:ext cx="630501" cy="452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6186597" y="2676319"/>
            <a:ext cx="2211039" cy="559417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4" name="Elipse 13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191688" y="1772816"/>
            <a:ext cx="2211039" cy="559417"/>
            <a:chOff x="1691680" y="2132856"/>
            <a:chExt cx="5976664" cy="1512168"/>
          </a:xfrm>
          <a:solidFill>
            <a:srgbClr val="FF0000"/>
          </a:solidFill>
        </p:grpSpPr>
        <p:sp>
          <p:nvSpPr>
            <p:cNvPr id="35" name="Elipse 34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898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01898" y="2780928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 smtClean="0"/>
              <a:t>E daí?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482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481681" y="4149080"/>
            <a:ext cx="234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conjunto de dados (</a:t>
            </a:r>
            <a:r>
              <a:rPr lang="pt-BR" dirty="0" err="1" smtClean="0"/>
              <a:t>grav</a:t>
            </a:r>
            <a:r>
              <a:rPr lang="pt-BR" dirty="0" smtClean="0"/>
              <a:t> ou </a:t>
            </a:r>
            <a:r>
              <a:rPr lang="pt-BR" dirty="0" err="1" smtClean="0"/>
              <a:t>mag</a:t>
            </a:r>
            <a:r>
              <a:rPr lang="pt-BR" dirty="0" smtClean="0"/>
              <a:t>) medidos na superfície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940152" y="5839543"/>
            <a:ext cx="3124482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Estes dados são produzidos por uma fonte sobre a qual, em geral, eu não sei muita coisa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4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2708920"/>
            <a:ext cx="9036496" cy="3960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2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64266" y="692696"/>
            <a:ext cx="238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Embora eu tenha medido os dados produzidos por esta fonte apenas nos pontos em cinza...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7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6" name="Forma livre 15"/>
          <p:cNvSpPr/>
          <p:nvPr/>
        </p:nvSpPr>
        <p:spPr>
          <a:xfrm>
            <a:off x="3377821" y="5870452"/>
            <a:ext cx="2388358" cy="2095052"/>
          </a:xfrm>
          <a:custGeom>
            <a:avLst/>
            <a:gdLst>
              <a:gd name="connsiteX0" fmla="*/ 327546 w 2388358"/>
              <a:gd name="connsiteY0" fmla="*/ 452096 h 2095052"/>
              <a:gd name="connsiteX1" fmla="*/ 327546 w 2388358"/>
              <a:gd name="connsiteY1" fmla="*/ 452096 h 2095052"/>
              <a:gd name="connsiteX2" fmla="*/ 627797 w 2388358"/>
              <a:gd name="connsiteY2" fmla="*/ 165493 h 2095052"/>
              <a:gd name="connsiteX3" fmla="*/ 723331 w 2388358"/>
              <a:gd name="connsiteY3" fmla="*/ 83607 h 2095052"/>
              <a:gd name="connsiteX4" fmla="*/ 764275 w 2388358"/>
              <a:gd name="connsiteY4" fmla="*/ 42663 h 2095052"/>
              <a:gd name="connsiteX5" fmla="*/ 846161 w 2388358"/>
              <a:gd name="connsiteY5" fmla="*/ 15368 h 2095052"/>
              <a:gd name="connsiteX6" fmla="*/ 1733266 w 2388358"/>
              <a:gd name="connsiteY6" fmla="*/ 29016 h 2095052"/>
              <a:gd name="connsiteX7" fmla="*/ 1815152 w 2388358"/>
              <a:gd name="connsiteY7" fmla="*/ 110902 h 2095052"/>
              <a:gd name="connsiteX8" fmla="*/ 1869743 w 2388358"/>
              <a:gd name="connsiteY8" fmla="*/ 151845 h 2095052"/>
              <a:gd name="connsiteX9" fmla="*/ 1951630 w 2388358"/>
              <a:gd name="connsiteY9" fmla="*/ 206436 h 2095052"/>
              <a:gd name="connsiteX10" fmla="*/ 2019869 w 2388358"/>
              <a:gd name="connsiteY10" fmla="*/ 274675 h 2095052"/>
              <a:gd name="connsiteX11" fmla="*/ 2047164 w 2388358"/>
              <a:gd name="connsiteY11" fmla="*/ 329266 h 2095052"/>
              <a:gd name="connsiteX12" fmla="*/ 2060812 w 2388358"/>
              <a:gd name="connsiteY12" fmla="*/ 383857 h 2095052"/>
              <a:gd name="connsiteX13" fmla="*/ 2088107 w 2388358"/>
              <a:gd name="connsiteY13" fmla="*/ 424801 h 2095052"/>
              <a:gd name="connsiteX14" fmla="*/ 2101755 w 2388358"/>
              <a:gd name="connsiteY14" fmla="*/ 465744 h 2095052"/>
              <a:gd name="connsiteX15" fmla="*/ 2142699 w 2388358"/>
              <a:gd name="connsiteY15" fmla="*/ 506687 h 2095052"/>
              <a:gd name="connsiteX16" fmla="*/ 2169994 w 2388358"/>
              <a:gd name="connsiteY16" fmla="*/ 547631 h 2095052"/>
              <a:gd name="connsiteX17" fmla="*/ 2251881 w 2388358"/>
              <a:gd name="connsiteY17" fmla="*/ 615869 h 2095052"/>
              <a:gd name="connsiteX18" fmla="*/ 2374710 w 2388358"/>
              <a:gd name="connsiteY18" fmla="*/ 834233 h 2095052"/>
              <a:gd name="connsiteX19" fmla="*/ 2388358 w 2388358"/>
              <a:gd name="connsiteY19" fmla="*/ 875177 h 2095052"/>
              <a:gd name="connsiteX20" fmla="*/ 2374710 w 2388358"/>
              <a:gd name="connsiteY20" fmla="*/ 1134484 h 2095052"/>
              <a:gd name="connsiteX21" fmla="*/ 2333767 w 2388358"/>
              <a:gd name="connsiteY21" fmla="*/ 1230019 h 2095052"/>
              <a:gd name="connsiteX22" fmla="*/ 2320119 w 2388358"/>
              <a:gd name="connsiteY22" fmla="*/ 1270962 h 2095052"/>
              <a:gd name="connsiteX23" fmla="*/ 2210937 w 2388358"/>
              <a:gd name="connsiteY23" fmla="*/ 1421087 h 2095052"/>
              <a:gd name="connsiteX24" fmla="*/ 2129051 w 2388358"/>
              <a:gd name="connsiteY24" fmla="*/ 1489326 h 2095052"/>
              <a:gd name="connsiteX25" fmla="*/ 1965278 w 2388358"/>
              <a:gd name="connsiteY25" fmla="*/ 1625804 h 2095052"/>
              <a:gd name="connsiteX26" fmla="*/ 1937982 w 2388358"/>
              <a:gd name="connsiteY26" fmla="*/ 1666747 h 2095052"/>
              <a:gd name="connsiteX27" fmla="*/ 1842448 w 2388358"/>
              <a:gd name="connsiteY27" fmla="*/ 1694042 h 2095052"/>
              <a:gd name="connsiteX28" fmla="*/ 1651379 w 2388358"/>
              <a:gd name="connsiteY28" fmla="*/ 1789577 h 2095052"/>
              <a:gd name="connsiteX29" fmla="*/ 1528549 w 2388358"/>
              <a:gd name="connsiteY29" fmla="*/ 1830520 h 2095052"/>
              <a:gd name="connsiteX30" fmla="*/ 1323833 w 2388358"/>
              <a:gd name="connsiteY30" fmla="*/ 1966998 h 2095052"/>
              <a:gd name="connsiteX31" fmla="*/ 1173707 w 2388358"/>
              <a:gd name="connsiteY31" fmla="*/ 2021589 h 2095052"/>
              <a:gd name="connsiteX32" fmla="*/ 982639 w 2388358"/>
              <a:gd name="connsiteY32" fmla="*/ 2089828 h 2095052"/>
              <a:gd name="connsiteX33" fmla="*/ 818866 w 2388358"/>
              <a:gd name="connsiteY33" fmla="*/ 2076180 h 2095052"/>
              <a:gd name="connsiteX34" fmla="*/ 750627 w 2388358"/>
              <a:gd name="connsiteY34" fmla="*/ 2048884 h 2095052"/>
              <a:gd name="connsiteX35" fmla="*/ 709684 w 2388358"/>
              <a:gd name="connsiteY35" fmla="*/ 2035236 h 2095052"/>
              <a:gd name="connsiteX36" fmla="*/ 668740 w 2388358"/>
              <a:gd name="connsiteY36" fmla="*/ 2007941 h 2095052"/>
              <a:gd name="connsiteX37" fmla="*/ 600502 w 2388358"/>
              <a:gd name="connsiteY37" fmla="*/ 1980645 h 2095052"/>
              <a:gd name="connsiteX38" fmla="*/ 518615 w 2388358"/>
              <a:gd name="connsiteY38" fmla="*/ 1939702 h 2095052"/>
              <a:gd name="connsiteX39" fmla="*/ 450376 w 2388358"/>
              <a:gd name="connsiteY39" fmla="*/ 1926054 h 2095052"/>
              <a:gd name="connsiteX40" fmla="*/ 395785 w 2388358"/>
              <a:gd name="connsiteY40" fmla="*/ 1912407 h 2095052"/>
              <a:gd name="connsiteX41" fmla="*/ 300251 w 2388358"/>
              <a:gd name="connsiteY41" fmla="*/ 1830520 h 2095052"/>
              <a:gd name="connsiteX42" fmla="*/ 218364 w 2388358"/>
              <a:gd name="connsiteY42" fmla="*/ 1734986 h 2095052"/>
              <a:gd name="connsiteX43" fmla="*/ 177421 w 2388358"/>
              <a:gd name="connsiteY43" fmla="*/ 1680395 h 2095052"/>
              <a:gd name="connsiteX44" fmla="*/ 122830 w 2388358"/>
              <a:gd name="connsiteY44" fmla="*/ 1625804 h 2095052"/>
              <a:gd name="connsiteX45" fmla="*/ 68239 w 2388358"/>
              <a:gd name="connsiteY45" fmla="*/ 1530269 h 2095052"/>
              <a:gd name="connsiteX46" fmla="*/ 54591 w 2388358"/>
              <a:gd name="connsiteY46" fmla="*/ 1489326 h 2095052"/>
              <a:gd name="connsiteX47" fmla="*/ 13648 w 2388358"/>
              <a:gd name="connsiteY47" fmla="*/ 1407439 h 2095052"/>
              <a:gd name="connsiteX48" fmla="*/ 0 w 2388358"/>
              <a:gd name="connsiteY48" fmla="*/ 929768 h 2095052"/>
              <a:gd name="connsiteX49" fmla="*/ 13648 w 2388358"/>
              <a:gd name="connsiteY49" fmla="*/ 670460 h 2095052"/>
              <a:gd name="connsiteX50" fmla="*/ 54591 w 2388358"/>
              <a:gd name="connsiteY50" fmla="*/ 588574 h 2095052"/>
              <a:gd name="connsiteX51" fmla="*/ 95534 w 2388358"/>
              <a:gd name="connsiteY51" fmla="*/ 574926 h 2095052"/>
              <a:gd name="connsiteX52" fmla="*/ 136478 w 2388358"/>
              <a:gd name="connsiteY52" fmla="*/ 547631 h 2095052"/>
              <a:gd name="connsiteX53" fmla="*/ 191069 w 2388358"/>
              <a:gd name="connsiteY53" fmla="*/ 520335 h 2095052"/>
              <a:gd name="connsiteX54" fmla="*/ 272955 w 2388358"/>
              <a:gd name="connsiteY54" fmla="*/ 479392 h 2095052"/>
              <a:gd name="connsiteX55" fmla="*/ 327546 w 2388358"/>
              <a:gd name="connsiteY55" fmla="*/ 452096 h 209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388358" h="2095052">
                <a:moveTo>
                  <a:pt x="327546" y="452096"/>
                </a:moveTo>
                <a:lnTo>
                  <a:pt x="327546" y="452096"/>
                </a:lnTo>
                <a:cubicBezTo>
                  <a:pt x="427630" y="356562"/>
                  <a:pt x="526532" y="259774"/>
                  <a:pt x="627797" y="165493"/>
                </a:cubicBezTo>
                <a:cubicBezTo>
                  <a:pt x="658494" y="136913"/>
                  <a:pt x="692156" y="111665"/>
                  <a:pt x="723331" y="83607"/>
                </a:cubicBezTo>
                <a:cubicBezTo>
                  <a:pt x="737677" y="70695"/>
                  <a:pt x="747403" y="52036"/>
                  <a:pt x="764275" y="42663"/>
                </a:cubicBezTo>
                <a:cubicBezTo>
                  <a:pt x="789426" y="28690"/>
                  <a:pt x="818866" y="24466"/>
                  <a:pt x="846161" y="15368"/>
                </a:cubicBezTo>
                <a:cubicBezTo>
                  <a:pt x="1141863" y="19917"/>
                  <a:pt x="1438956" y="0"/>
                  <a:pt x="1733266" y="29016"/>
                </a:cubicBezTo>
                <a:cubicBezTo>
                  <a:pt x="1771681" y="32803"/>
                  <a:pt x="1786460" y="85079"/>
                  <a:pt x="1815152" y="110902"/>
                </a:cubicBezTo>
                <a:cubicBezTo>
                  <a:pt x="1832059" y="126118"/>
                  <a:pt x="1851109" y="138801"/>
                  <a:pt x="1869743" y="151845"/>
                </a:cubicBezTo>
                <a:cubicBezTo>
                  <a:pt x="1896618" y="170657"/>
                  <a:pt x="1928433" y="183239"/>
                  <a:pt x="1951630" y="206436"/>
                </a:cubicBezTo>
                <a:lnTo>
                  <a:pt x="2019869" y="274675"/>
                </a:lnTo>
                <a:cubicBezTo>
                  <a:pt x="2028967" y="292872"/>
                  <a:pt x="2040021" y="310217"/>
                  <a:pt x="2047164" y="329266"/>
                </a:cubicBezTo>
                <a:cubicBezTo>
                  <a:pt x="2053750" y="346829"/>
                  <a:pt x="2053423" y="366617"/>
                  <a:pt x="2060812" y="383857"/>
                </a:cubicBezTo>
                <a:cubicBezTo>
                  <a:pt x="2067273" y="398933"/>
                  <a:pt x="2080772" y="410130"/>
                  <a:pt x="2088107" y="424801"/>
                </a:cubicBezTo>
                <a:cubicBezTo>
                  <a:pt x="2094541" y="437668"/>
                  <a:pt x="2093775" y="453774"/>
                  <a:pt x="2101755" y="465744"/>
                </a:cubicBezTo>
                <a:cubicBezTo>
                  <a:pt x="2112461" y="481803"/>
                  <a:pt x="2130343" y="491860"/>
                  <a:pt x="2142699" y="506687"/>
                </a:cubicBezTo>
                <a:cubicBezTo>
                  <a:pt x="2153200" y="519288"/>
                  <a:pt x="2158396" y="536032"/>
                  <a:pt x="2169994" y="547631"/>
                </a:cubicBezTo>
                <a:cubicBezTo>
                  <a:pt x="2296364" y="674003"/>
                  <a:pt x="2117713" y="459341"/>
                  <a:pt x="2251881" y="615869"/>
                </a:cubicBezTo>
                <a:cubicBezTo>
                  <a:pt x="2303679" y="676300"/>
                  <a:pt x="2351787" y="765464"/>
                  <a:pt x="2374710" y="834233"/>
                </a:cubicBezTo>
                <a:lnTo>
                  <a:pt x="2388358" y="875177"/>
                </a:lnTo>
                <a:cubicBezTo>
                  <a:pt x="2383809" y="961613"/>
                  <a:pt x="2382546" y="1048284"/>
                  <a:pt x="2374710" y="1134484"/>
                </a:cubicBezTo>
                <a:cubicBezTo>
                  <a:pt x="2372248" y="1161572"/>
                  <a:pt x="2342582" y="1209452"/>
                  <a:pt x="2333767" y="1230019"/>
                </a:cubicBezTo>
                <a:cubicBezTo>
                  <a:pt x="2328100" y="1243242"/>
                  <a:pt x="2327008" y="1258333"/>
                  <a:pt x="2320119" y="1270962"/>
                </a:cubicBezTo>
                <a:cubicBezTo>
                  <a:pt x="2279682" y="1345096"/>
                  <a:pt x="2265125" y="1372920"/>
                  <a:pt x="2210937" y="1421087"/>
                </a:cubicBezTo>
                <a:cubicBezTo>
                  <a:pt x="2184381" y="1444692"/>
                  <a:pt x="2155243" y="1465317"/>
                  <a:pt x="2129051" y="1489326"/>
                </a:cubicBezTo>
                <a:cubicBezTo>
                  <a:pt x="1988942" y="1617760"/>
                  <a:pt x="2109049" y="1529956"/>
                  <a:pt x="1965278" y="1625804"/>
                </a:cubicBezTo>
                <a:cubicBezTo>
                  <a:pt x="1956179" y="1639452"/>
                  <a:pt x="1950790" y="1656500"/>
                  <a:pt x="1937982" y="1666747"/>
                </a:cubicBezTo>
                <a:cubicBezTo>
                  <a:pt x="1929080" y="1673868"/>
                  <a:pt x="1846018" y="1693150"/>
                  <a:pt x="1842448" y="1694042"/>
                </a:cubicBezTo>
                <a:cubicBezTo>
                  <a:pt x="1778758" y="1725887"/>
                  <a:pt x="1716681" y="1761185"/>
                  <a:pt x="1651379" y="1789577"/>
                </a:cubicBezTo>
                <a:cubicBezTo>
                  <a:pt x="1611800" y="1806785"/>
                  <a:pt x="1566497" y="1809965"/>
                  <a:pt x="1528549" y="1830520"/>
                </a:cubicBezTo>
                <a:cubicBezTo>
                  <a:pt x="1456436" y="1869581"/>
                  <a:pt x="1396043" y="1928116"/>
                  <a:pt x="1323833" y="1966998"/>
                </a:cubicBezTo>
                <a:cubicBezTo>
                  <a:pt x="1276950" y="1992243"/>
                  <a:pt x="1222944" y="2001315"/>
                  <a:pt x="1173707" y="2021589"/>
                </a:cubicBezTo>
                <a:cubicBezTo>
                  <a:pt x="995297" y="2095052"/>
                  <a:pt x="1198835" y="2035778"/>
                  <a:pt x="982639" y="2089828"/>
                </a:cubicBezTo>
                <a:cubicBezTo>
                  <a:pt x="928048" y="2085279"/>
                  <a:pt x="872813" y="2085700"/>
                  <a:pt x="818866" y="2076180"/>
                </a:cubicBezTo>
                <a:cubicBezTo>
                  <a:pt x="794740" y="2071922"/>
                  <a:pt x="773566" y="2057486"/>
                  <a:pt x="750627" y="2048884"/>
                </a:cubicBezTo>
                <a:cubicBezTo>
                  <a:pt x="737157" y="2043833"/>
                  <a:pt x="722551" y="2041670"/>
                  <a:pt x="709684" y="2035236"/>
                </a:cubicBezTo>
                <a:cubicBezTo>
                  <a:pt x="695013" y="2027901"/>
                  <a:pt x="683411" y="2015276"/>
                  <a:pt x="668740" y="2007941"/>
                </a:cubicBezTo>
                <a:cubicBezTo>
                  <a:pt x="646828" y="1996985"/>
                  <a:pt x="622804" y="1990783"/>
                  <a:pt x="600502" y="1980645"/>
                </a:cubicBezTo>
                <a:cubicBezTo>
                  <a:pt x="572720" y="1968017"/>
                  <a:pt x="547295" y="1950131"/>
                  <a:pt x="518615" y="1939702"/>
                </a:cubicBezTo>
                <a:cubicBezTo>
                  <a:pt x="496815" y="1931775"/>
                  <a:pt x="473020" y="1931086"/>
                  <a:pt x="450376" y="1926054"/>
                </a:cubicBezTo>
                <a:cubicBezTo>
                  <a:pt x="432066" y="1921985"/>
                  <a:pt x="413982" y="1916956"/>
                  <a:pt x="395785" y="1912407"/>
                </a:cubicBezTo>
                <a:cubicBezTo>
                  <a:pt x="346433" y="1875392"/>
                  <a:pt x="339731" y="1874387"/>
                  <a:pt x="300251" y="1830520"/>
                </a:cubicBezTo>
                <a:cubicBezTo>
                  <a:pt x="272193" y="1799345"/>
                  <a:pt x="244923" y="1767447"/>
                  <a:pt x="218364" y="1734986"/>
                </a:cubicBezTo>
                <a:cubicBezTo>
                  <a:pt x="203960" y="1717381"/>
                  <a:pt x="192399" y="1697513"/>
                  <a:pt x="177421" y="1680395"/>
                </a:cubicBezTo>
                <a:cubicBezTo>
                  <a:pt x="160475" y="1661028"/>
                  <a:pt x="139578" y="1645343"/>
                  <a:pt x="122830" y="1625804"/>
                </a:cubicBezTo>
                <a:cubicBezTo>
                  <a:pt x="103248" y="1602959"/>
                  <a:pt x="79304" y="1556087"/>
                  <a:pt x="68239" y="1530269"/>
                </a:cubicBezTo>
                <a:cubicBezTo>
                  <a:pt x="62572" y="1517046"/>
                  <a:pt x="61025" y="1502193"/>
                  <a:pt x="54591" y="1489326"/>
                </a:cubicBezTo>
                <a:cubicBezTo>
                  <a:pt x="1679" y="1383502"/>
                  <a:pt x="47952" y="1510351"/>
                  <a:pt x="13648" y="1407439"/>
                </a:cubicBezTo>
                <a:cubicBezTo>
                  <a:pt x="9099" y="1248215"/>
                  <a:pt x="0" y="1089057"/>
                  <a:pt x="0" y="929768"/>
                </a:cubicBezTo>
                <a:cubicBezTo>
                  <a:pt x="0" y="843212"/>
                  <a:pt x="5811" y="756660"/>
                  <a:pt x="13648" y="670460"/>
                </a:cubicBezTo>
                <a:cubicBezTo>
                  <a:pt x="15587" y="649130"/>
                  <a:pt x="38580" y="601383"/>
                  <a:pt x="54591" y="588574"/>
                </a:cubicBezTo>
                <a:cubicBezTo>
                  <a:pt x="65824" y="579587"/>
                  <a:pt x="82667" y="581360"/>
                  <a:pt x="95534" y="574926"/>
                </a:cubicBezTo>
                <a:cubicBezTo>
                  <a:pt x="110205" y="567591"/>
                  <a:pt x="122236" y="555769"/>
                  <a:pt x="136478" y="547631"/>
                </a:cubicBezTo>
                <a:cubicBezTo>
                  <a:pt x="154142" y="537537"/>
                  <a:pt x="173405" y="530429"/>
                  <a:pt x="191069" y="520335"/>
                </a:cubicBezTo>
                <a:cubicBezTo>
                  <a:pt x="265145" y="478005"/>
                  <a:pt x="197890" y="504413"/>
                  <a:pt x="272955" y="479392"/>
                </a:cubicBezTo>
                <a:cubicBezTo>
                  <a:pt x="317684" y="449573"/>
                  <a:pt x="318448" y="456645"/>
                  <a:pt x="327546" y="452096"/>
                </a:cubicBezTo>
                <a:close/>
              </a:path>
            </a:pathLst>
          </a:custGeom>
          <a:ln>
            <a:noFill/>
          </a:ln>
          <a:scene3d>
            <a:camera prst="orthographicFront">
              <a:rot lat="8100000" lon="0" rev="0"/>
            </a:camera>
            <a:lightRig rig="twoPt" dir="t"/>
          </a:scene3d>
          <a:sp3d>
            <a:bevelT w="1905000" h="2540000"/>
            <a:bevelB w="2260600" h="203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1" name="Elipse 4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468" y="849345"/>
            <a:ext cx="1973764" cy="178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é possível que eu também esteja interessado no dado que esta fonte produz em </a:t>
            </a:r>
            <a:r>
              <a:rPr lang="pt-BR" dirty="0" smtClean="0">
                <a:solidFill>
                  <a:srgbClr val="FF0000"/>
                </a:solidFill>
              </a:rPr>
              <a:t>outros pontos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4196675" y="15567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5436096" y="25649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3635896" y="29969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2699792" y="292494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4644008" y="30689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4349075" y="22048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5148064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6300192" y="18448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3491880" y="17728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7092280" y="27809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724128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3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1760" y="20608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Parei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89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354537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17448000" lon="2292000" rev="19440000"/>
            </a:camera>
            <a:lightRig rig="threePt" dir="t"/>
          </a:scene3d>
        </p:spPr>
      </p:pic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5076056" y="5685055"/>
            <a:ext cx="4046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FF0000"/>
                </a:solidFill>
              </a:rPr>
              <a:t>Distribuição 2D de propriedade física</a:t>
            </a:r>
            <a:r>
              <a:rPr lang="pt-BR" sz="2400" smtClean="0"/>
              <a:t> que produz o mesmo campo potencial </a:t>
            </a:r>
            <a:endParaRPr lang="pt-BR" sz="2400"/>
          </a:p>
        </p:txBody>
      </p:sp>
      <p:grpSp>
        <p:nvGrpSpPr>
          <p:cNvPr id="39" name="Grupo 3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0" name="Elipse 3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9460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1475656" y="4077072"/>
            <a:ext cx="6149256" cy="1512168"/>
            <a:chOff x="1475656" y="4077072"/>
            <a:chExt cx="6149256" cy="1512168"/>
          </a:xfrm>
        </p:grpSpPr>
        <p:sp>
          <p:nvSpPr>
            <p:cNvPr id="19" name="Elipse 18"/>
            <p:cNvSpPr/>
            <p:nvPr/>
          </p:nvSpPr>
          <p:spPr>
            <a:xfrm>
              <a:off x="147565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162805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179283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197914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13154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29632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18356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19880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21528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23391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24915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26563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6774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242014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58492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277123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292363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08840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2671216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3616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2988392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3174704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327104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3491880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05983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337700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356332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71572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388049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419872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3572272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3737048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3923360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4075760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4240536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3851920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4004320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4169096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>
              <a:off x="4355408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507808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4672584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4255392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4407792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572568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4758880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911280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Elipse 71"/>
            <p:cNvSpPr/>
            <p:nvPr/>
          </p:nvSpPr>
          <p:spPr>
            <a:xfrm>
              <a:off x="5076056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/>
            <p:cNvSpPr/>
            <p:nvPr/>
          </p:nvSpPr>
          <p:spPr>
            <a:xfrm>
              <a:off x="464400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Elipse 73"/>
            <p:cNvSpPr/>
            <p:nvPr/>
          </p:nvSpPr>
          <p:spPr>
            <a:xfrm>
              <a:off x="479640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496118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Elipse 75"/>
            <p:cNvSpPr/>
            <p:nvPr/>
          </p:nvSpPr>
          <p:spPr>
            <a:xfrm>
              <a:off x="514749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/>
            <p:cNvSpPr/>
            <p:nvPr/>
          </p:nvSpPr>
          <p:spPr>
            <a:xfrm>
              <a:off x="529989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/>
            <p:cNvSpPr/>
            <p:nvPr/>
          </p:nvSpPr>
          <p:spPr>
            <a:xfrm>
              <a:off x="546467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5004048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5156448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5321224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5507536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5659936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824712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5436096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5588496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5753272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87"/>
            <p:cNvSpPr/>
            <p:nvPr/>
          </p:nvSpPr>
          <p:spPr>
            <a:xfrm>
              <a:off x="5939584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6091984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256760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/>
            <p:cNvSpPr/>
            <p:nvPr/>
          </p:nvSpPr>
          <p:spPr>
            <a:xfrm>
              <a:off x="5839568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Elipse 91"/>
            <p:cNvSpPr/>
            <p:nvPr/>
          </p:nvSpPr>
          <p:spPr>
            <a:xfrm>
              <a:off x="5991968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156744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343056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Elipse 94"/>
            <p:cNvSpPr/>
            <p:nvPr/>
          </p:nvSpPr>
          <p:spPr>
            <a:xfrm>
              <a:off x="6495456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Elipse 95"/>
            <p:cNvSpPr/>
            <p:nvPr/>
          </p:nvSpPr>
          <p:spPr>
            <a:xfrm>
              <a:off x="6660232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96"/>
            <p:cNvSpPr/>
            <p:nvPr/>
          </p:nvSpPr>
          <p:spPr>
            <a:xfrm>
              <a:off x="6228184" y="544522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97"/>
            <p:cNvSpPr/>
            <p:nvPr/>
          </p:nvSpPr>
          <p:spPr>
            <a:xfrm>
              <a:off x="6380584" y="51714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98"/>
            <p:cNvSpPr/>
            <p:nvPr/>
          </p:nvSpPr>
          <p:spPr>
            <a:xfrm>
              <a:off x="6545360" y="4898304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731672" y="463828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6884072" y="43645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7048848" y="4091360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6588224" y="543093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740624" y="51571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/>
            <p:cNvSpPr/>
            <p:nvPr/>
          </p:nvSpPr>
          <p:spPr>
            <a:xfrm>
              <a:off x="6905400" y="4884016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Elipse 105"/>
            <p:cNvSpPr/>
            <p:nvPr/>
          </p:nvSpPr>
          <p:spPr>
            <a:xfrm>
              <a:off x="7091712" y="462399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7244112" y="4350248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Elipse 107"/>
            <p:cNvSpPr/>
            <p:nvPr/>
          </p:nvSpPr>
          <p:spPr>
            <a:xfrm>
              <a:off x="7408888" y="4077072"/>
              <a:ext cx="216024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1" name="Conector de seta reta 50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3D de propriedade física</a:t>
            </a:r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4355976" y="5685055"/>
            <a:ext cx="4788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Conjunto de M fontes equivalentes (pontos de massa, dipolos magnéticos, prismas, esferas, etc.)</a:t>
            </a:r>
            <a:endParaRPr lang="pt-BR" sz="2400"/>
          </a:p>
        </p:txBody>
      </p:sp>
      <p:grpSp>
        <p:nvGrpSpPr>
          <p:cNvPr id="109" name="Grupo 108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0" name="Elipse 109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Elipse 110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Elipse 111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Elipse 117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4163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1" name="Forma livre 3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1" name="Elipse 10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5" name="Conector de seta reta 34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</p:spTree>
    <p:extLst>
      <p:ext uri="{BB962C8B-B14F-4D97-AF65-F5344CB8AC3E}">
        <p14:creationId xmlns:p14="http://schemas.microsoft.com/office/powerpoint/2010/main" val="7265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8"/>
          <p:cNvSpPr txBox="1"/>
          <p:nvPr/>
        </p:nvSpPr>
        <p:spPr>
          <a:xfrm>
            <a:off x="323528" y="2132856"/>
            <a:ext cx="3672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Dado um conjunto de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N observações</a:t>
            </a:r>
            <a:r>
              <a:rPr lang="pt-BR" sz="2800" smtClean="0"/>
              <a:t>, estimar a propriedade física das </a:t>
            </a:r>
            <a:r>
              <a:rPr lang="pt-BR" sz="2800" smtClean="0">
                <a:solidFill>
                  <a:srgbClr val="FF0000"/>
                </a:solidFill>
              </a:rPr>
              <a:t>M fontes equivalentes</a:t>
            </a:r>
            <a:endParaRPr lang="pt-BR" sz="2800">
              <a:solidFill>
                <a:srgbClr val="FF0000"/>
              </a:solidFill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2" name="Elipse 1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3" name="Conector de seta reta 32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37257" y="4293096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A x = y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361829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ixaDeTexto 109"/>
          <p:cNvSpPr txBox="1"/>
          <p:nvPr/>
        </p:nvSpPr>
        <p:spPr>
          <a:xfrm>
            <a:off x="107504" y="537321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/>
              <a:t>Resolver um sistema linear com </a:t>
            </a:r>
            <a:r>
              <a:rPr lang="pt-BR" sz="2800" smtClean="0">
                <a:solidFill>
                  <a:srgbClr val="FF0000"/>
                </a:solidFill>
              </a:rPr>
              <a:t>N equações</a:t>
            </a:r>
            <a:r>
              <a:rPr lang="pt-BR" sz="2800" smtClean="0"/>
              <a:t> e </a:t>
            </a:r>
          </a:p>
          <a:p>
            <a:pPr algn="ctr"/>
            <a:r>
              <a:rPr lang="pt-BR" sz="2800" smtClean="0">
                <a:solidFill>
                  <a:srgbClr val="FF0000"/>
                </a:solidFill>
              </a:rPr>
              <a:t>M incógnitas</a:t>
            </a:r>
            <a:endParaRPr lang="pt-BR" sz="2800">
              <a:solidFill>
                <a:srgbClr val="FF0000"/>
              </a:solidFill>
            </a:endParaRPr>
          </a:p>
        </p:txBody>
      </p:sp>
      <p:pic>
        <p:nvPicPr>
          <p:cNvPr id="7" name="Imagem 6" descr="camada_equivalente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7920" y="2780928"/>
            <a:ext cx="4320000" cy="297782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94015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N observações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96136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>
                <a:solidFill>
                  <a:srgbClr val="FF0000"/>
                </a:solidFill>
              </a:rPr>
              <a:t>M fontes equivalentes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98818" y="1772816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N </a:t>
            </a:r>
            <a:r>
              <a:rPr lang="pt-BR" sz="2800" dirty="0" smtClean="0"/>
              <a:t>grande implica em </a:t>
            </a:r>
            <a:r>
              <a:rPr lang="pt-BR" sz="2800" dirty="0" smtClean="0">
                <a:solidFill>
                  <a:srgbClr val="FF0000"/>
                </a:solidFill>
              </a:rPr>
              <a:t>M</a:t>
            </a:r>
            <a:r>
              <a:rPr lang="pt-BR" sz="2800" dirty="0" smtClean="0"/>
              <a:t> grande e a solução do sistema pode se tornar proibitiva em termos computacionais</a:t>
            </a:r>
            <a:endParaRPr lang="pt-BR" sz="2800" dirty="0"/>
          </a:p>
        </p:txBody>
      </p:sp>
      <p:sp>
        <p:nvSpPr>
          <p:cNvPr id="11" name="Forma livre 10"/>
          <p:cNvSpPr/>
          <p:nvPr/>
        </p:nvSpPr>
        <p:spPr>
          <a:xfrm>
            <a:off x="5124450" y="2996952"/>
            <a:ext cx="3790950" cy="971550"/>
          </a:xfrm>
          <a:custGeom>
            <a:avLst/>
            <a:gdLst>
              <a:gd name="connsiteX0" fmla="*/ 0 w 3790950"/>
              <a:gd name="connsiteY0" fmla="*/ 971550 h 971550"/>
              <a:gd name="connsiteX1" fmla="*/ 657225 w 3790950"/>
              <a:gd name="connsiteY1" fmla="*/ 47625 h 971550"/>
              <a:gd name="connsiteX2" fmla="*/ 3790950 w 3790950"/>
              <a:gd name="connsiteY2" fmla="*/ 0 h 971550"/>
              <a:gd name="connsiteX3" fmla="*/ 3152775 w 3790950"/>
              <a:gd name="connsiteY3" fmla="*/ 962025 h 971550"/>
              <a:gd name="connsiteX4" fmla="*/ 0 w 3790950"/>
              <a:gd name="connsiteY4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0950" h="971550">
                <a:moveTo>
                  <a:pt x="0" y="971550"/>
                </a:moveTo>
                <a:lnTo>
                  <a:pt x="657225" y="47625"/>
                </a:lnTo>
                <a:lnTo>
                  <a:pt x="3790950" y="0"/>
                </a:lnTo>
                <a:lnTo>
                  <a:pt x="3152775" y="962025"/>
                </a:lnTo>
                <a:lnTo>
                  <a:pt x="0" y="971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292080" y="3140968"/>
            <a:ext cx="3168000" cy="684000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13" name="Elipse 12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4" name="Conector de seta reta 33"/>
          <p:cNvCxnSpPr/>
          <p:nvPr/>
        </p:nvCxnSpPr>
        <p:spPr>
          <a:xfrm>
            <a:off x="5114925" y="3978027"/>
            <a:ext cx="35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Equivalente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137257" y="4293096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/>
              <a:t>A x = y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9880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err="1"/>
              <a:t>Dampney</a:t>
            </a:r>
            <a:r>
              <a:rPr lang="pt-BR" dirty="0"/>
              <a:t>, C. N. G., 1969, The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technique</a:t>
            </a:r>
            <a:r>
              <a:rPr lang="pt-BR" dirty="0"/>
              <a:t>: GEOPHYSICS, 34, </a:t>
            </a:r>
            <a:r>
              <a:rPr lang="pt-BR" dirty="0" smtClean="0"/>
              <a:t>39-53.</a:t>
            </a:r>
          </a:p>
          <a:p>
            <a:r>
              <a:rPr lang="en-US" dirty="0" smtClean="0"/>
              <a:t>Emilia</a:t>
            </a:r>
            <a:r>
              <a:rPr lang="en-US" dirty="0"/>
              <a:t>, D. A., 1973, Equivalent sources used as an analytic base for processing total </a:t>
            </a:r>
            <a:r>
              <a:rPr lang="en-US" dirty="0" smtClean="0"/>
              <a:t>magnetic field profiles</a:t>
            </a:r>
            <a:r>
              <a:rPr lang="en-US" dirty="0"/>
              <a:t>: GEOPHYSICS, 38, </a:t>
            </a:r>
            <a:r>
              <a:rPr lang="en-US" dirty="0" smtClean="0"/>
              <a:t>339-348.</a:t>
            </a:r>
          </a:p>
          <a:p>
            <a:r>
              <a:rPr lang="en-US" dirty="0"/>
              <a:t>Hansen, R. O., and Y. Miyazaki, 1984, Continuation of potential </a:t>
            </a:r>
            <a:r>
              <a:rPr lang="en-US" dirty="0" smtClean="0"/>
              <a:t>fields </a:t>
            </a:r>
            <a:r>
              <a:rPr lang="en-US" dirty="0"/>
              <a:t>between </a:t>
            </a:r>
            <a:r>
              <a:rPr lang="en-US" dirty="0" smtClean="0"/>
              <a:t>arbitrary </a:t>
            </a:r>
            <a:r>
              <a:rPr lang="pt-BR" dirty="0" err="1" smtClean="0"/>
              <a:t>surfaces</a:t>
            </a:r>
            <a:r>
              <a:rPr lang="pt-BR" dirty="0"/>
              <a:t>: GEOPHYSICS, 49, </a:t>
            </a:r>
            <a:r>
              <a:rPr lang="pt-BR" dirty="0" smtClean="0"/>
              <a:t>787-795.</a:t>
            </a:r>
          </a:p>
          <a:p>
            <a:r>
              <a:rPr lang="en-US" dirty="0"/>
              <a:t>Silva, J. B. C., 1986, Reduction to the pole as an inverse problem and its application </a:t>
            </a:r>
            <a:r>
              <a:rPr lang="en-US" dirty="0" smtClean="0"/>
              <a:t>to low-latitude </a:t>
            </a:r>
            <a:r>
              <a:rPr lang="en-US" dirty="0"/>
              <a:t>anomalies: GEOPHYSICS, 51, </a:t>
            </a:r>
            <a:r>
              <a:rPr lang="en-US" dirty="0" smtClean="0"/>
              <a:t>369-382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 err="1" smtClean="0"/>
              <a:t>Leão</a:t>
            </a:r>
            <a:r>
              <a:rPr lang="en-US" dirty="0"/>
              <a:t>, J. W. D., and J. B. C. Silva, 1989, Discrete linear transformations of potential </a:t>
            </a:r>
            <a:r>
              <a:rPr lang="en-US" dirty="0" smtClean="0"/>
              <a:t>field </a:t>
            </a:r>
            <a:r>
              <a:rPr lang="pt-BR" dirty="0" smtClean="0"/>
              <a:t>data</a:t>
            </a:r>
            <a:r>
              <a:rPr lang="pt-BR" dirty="0"/>
              <a:t>: GEOPHYSICS, 54, </a:t>
            </a:r>
            <a:r>
              <a:rPr lang="pt-BR" dirty="0" smtClean="0"/>
              <a:t>497-507.</a:t>
            </a:r>
          </a:p>
          <a:p>
            <a:r>
              <a:rPr lang="en-US" dirty="0"/>
              <a:t>Cordell, L., 1992, A scattered equivalent-source method for interpolation and gridding of potential-field data in three dimensions: GEOPHYSICS, 57, 629-636.</a:t>
            </a:r>
          </a:p>
          <a:p>
            <a:r>
              <a:rPr lang="en-US" dirty="0" err="1"/>
              <a:t>Mendonça</a:t>
            </a:r>
            <a:r>
              <a:rPr lang="en-US" dirty="0"/>
              <a:t>, C. A., and J. B. C. Silva, 1994, The equivalent data concept applied to the interpolation of potential field data: GEOPHYSICS, 59, 722-732</a:t>
            </a:r>
            <a:r>
              <a:rPr lang="en-US" dirty="0" smtClean="0"/>
              <a:t>.</a:t>
            </a:r>
          </a:p>
          <a:p>
            <a:r>
              <a:rPr lang="en-US" dirty="0" err="1"/>
              <a:t>Gusp</a:t>
            </a:r>
            <a:r>
              <a:rPr lang="en-US" dirty="0"/>
              <a:t>, F., and I. Novara, 2009, Reduction to the pole and transformations of </a:t>
            </a:r>
            <a:r>
              <a:rPr lang="en-US" dirty="0" smtClean="0"/>
              <a:t>scattered magnetic </a:t>
            </a:r>
            <a:r>
              <a:rPr lang="en-US" dirty="0"/>
              <a:t>data using </a:t>
            </a:r>
            <a:r>
              <a:rPr lang="en-US" dirty="0" err="1"/>
              <a:t>newtonian</a:t>
            </a:r>
            <a:r>
              <a:rPr lang="en-US" dirty="0"/>
              <a:t> equivalent sources: GEOPHYSICS, 74, </a:t>
            </a:r>
            <a:r>
              <a:rPr lang="en-US" dirty="0" smtClean="0"/>
              <a:t>L67-L73</a:t>
            </a:r>
            <a:r>
              <a:rPr lang="en-US" dirty="0"/>
              <a:t>.</a:t>
            </a:r>
            <a:endParaRPr lang="pt-BR" dirty="0" smtClean="0"/>
          </a:p>
          <a:p>
            <a:r>
              <a:rPr lang="en-US" dirty="0"/>
              <a:t>Li, Y., and D. W. Oldenburg, 2010, Rapid construction of equivalent sources using wavelets</a:t>
            </a:r>
            <a:r>
              <a:rPr lang="en-US" dirty="0" smtClean="0"/>
              <a:t>: </a:t>
            </a:r>
            <a:r>
              <a:rPr lang="pt-BR" dirty="0" smtClean="0"/>
              <a:t>GEOPHYSICS</a:t>
            </a:r>
            <a:r>
              <a:rPr lang="pt-BR" dirty="0"/>
              <a:t>, 75, </a:t>
            </a:r>
            <a:r>
              <a:rPr lang="pt-BR" dirty="0" smtClean="0"/>
              <a:t>L51-L59.</a:t>
            </a:r>
          </a:p>
          <a:p>
            <a:r>
              <a:rPr lang="en-US" dirty="0"/>
              <a:t>Barnes, G., and J. Lumley, 2011, Processing gravity gradient data: GEOPHYSICS, 76</a:t>
            </a:r>
            <a:r>
              <a:rPr lang="en-US" dirty="0" smtClean="0"/>
              <a:t>, </a:t>
            </a:r>
            <a:r>
              <a:rPr lang="pt-BR" dirty="0" smtClean="0"/>
              <a:t>I33-I47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/>
              <a:t>Oliveira Jr., V. C., V. C. F. Barbosa, </a:t>
            </a:r>
            <a:r>
              <a:rPr lang="pt-BR" dirty="0" err="1"/>
              <a:t>and</a:t>
            </a:r>
            <a:r>
              <a:rPr lang="pt-BR" dirty="0"/>
              <a:t> L. </a:t>
            </a:r>
            <a:r>
              <a:rPr lang="pt-BR" dirty="0" err="1"/>
              <a:t>Uieda</a:t>
            </a:r>
            <a:r>
              <a:rPr lang="pt-BR" dirty="0"/>
              <a:t>, 2013, </a:t>
            </a:r>
            <a:r>
              <a:rPr lang="pt-BR" dirty="0" err="1"/>
              <a:t>Polynomial</a:t>
            </a:r>
            <a:r>
              <a:rPr lang="pt-BR" dirty="0"/>
              <a:t>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 smtClean="0"/>
              <a:t>: GEOPHYSICS</a:t>
            </a:r>
            <a:r>
              <a:rPr lang="pt-BR" dirty="0"/>
              <a:t>, 78, </a:t>
            </a:r>
            <a:r>
              <a:rPr lang="pt-BR" dirty="0" smtClean="0"/>
              <a:t>G1-G13</a:t>
            </a:r>
            <a:r>
              <a:rPr lang="pt-BR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49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Essa técnica surgiu no final dos anos 60, com o trabalho de </a:t>
            </a:r>
            <a:r>
              <a:rPr lang="pt-BR" dirty="0" err="1" smtClean="0"/>
              <a:t>Dampney</a:t>
            </a:r>
            <a:r>
              <a:rPr lang="pt-BR" dirty="0" smtClean="0"/>
              <a:t> (1969)</a:t>
            </a:r>
          </a:p>
          <a:p>
            <a:r>
              <a:rPr lang="pt-BR" dirty="0"/>
              <a:t>É útil </a:t>
            </a:r>
            <a:r>
              <a:rPr lang="pt-BR" dirty="0" smtClean="0"/>
              <a:t>para:</a:t>
            </a:r>
          </a:p>
          <a:p>
            <a:pPr lvl="1"/>
            <a:r>
              <a:rPr lang="pt-BR" dirty="0" smtClean="0"/>
              <a:t> </a:t>
            </a:r>
            <a:r>
              <a:rPr lang="pt-BR" u="sng" dirty="0"/>
              <a:t>interpolação</a:t>
            </a:r>
            <a:r>
              <a:rPr lang="pt-BR" dirty="0"/>
              <a:t> (</a:t>
            </a:r>
            <a:r>
              <a:rPr lang="pt-BR" dirty="0" err="1"/>
              <a:t>Cordell</a:t>
            </a:r>
            <a:r>
              <a:rPr lang="pt-BR" dirty="0"/>
              <a:t>, 1992; Mendonça e Silva, </a:t>
            </a:r>
            <a:r>
              <a:rPr lang="pt-BR" dirty="0" smtClean="0"/>
              <a:t>1994)</a:t>
            </a:r>
          </a:p>
          <a:p>
            <a:pPr lvl="1"/>
            <a:r>
              <a:rPr lang="pt-BR" u="sng" dirty="0" smtClean="0"/>
              <a:t>continuação </a:t>
            </a:r>
            <a:r>
              <a:rPr lang="pt-BR" u="sng" dirty="0"/>
              <a:t>para cima</a:t>
            </a:r>
            <a:r>
              <a:rPr lang="pt-BR" dirty="0"/>
              <a:t> (</a:t>
            </a:r>
            <a:r>
              <a:rPr lang="pt-BR" dirty="0" err="1"/>
              <a:t>Emilia</a:t>
            </a:r>
            <a:r>
              <a:rPr lang="pt-BR" dirty="0"/>
              <a:t>, 1973; Hansen </a:t>
            </a:r>
            <a:r>
              <a:rPr lang="pt-BR" dirty="0" err="1"/>
              <a:t>and</a:t>
            </a:r>
            <a:r>
              <a:rPr lang="pt-BR" dirty="0"/>
              <a:t> Miyazaki, 1984; Li </a:t>
            </a:r>
            <a:r>
              <a:rPr lang="pt-BR" dirty="0" err="1"/>
              <a:t>and</a:t>
            </a:r>
            <a:r>
              <a:rPr lang="pt-BR" dirty="0"/>
              <a:t> Oldenburg, 2010</a:t>
            </a:r>
            <a:r>
              <a:rPr lang="pt-BR" dirty="0" smtClean="0"/>
              <a:t>)</a:t>
            </a:r>
          </a:p>
          <a:p>
            <a:pPr lvl="1"/>
            <a:r>
              <a:rPr lang="pt-BR" u="sng" dirty="0" smtClean="0"/>
              <a:t>redução </a:t>
            </a:r>
            <a:r>
              <a:rPr lang="pt-BR" u="sng" dirty="0"/>
              <a:t>ao </a:t>
            </a:r>
            <a:r>
              <a:rPr lang="pt-BR" u="sng" dirty="0" err="1"/>
              <a:t>pólo</a:t>
            </a:r>
            <a:r>
              <a:rPr lang="pt-BR" dirty="0"/>
              <a:t> (Silva 1986; Leão </a:t>
            </a:r>
            <a:r>
              <a:rPr lang="pt-BR" dirty="0" err="1"/>
              <a:t>and</a:t>
            </a:r>
            <a:r>
              <a:rPr lang="pt-BR" dirty="0"/>
              <a:t> Silva, 1989; </a:t>
            </a:r>
            <a:r>
              <a:rPr lang="pt-BR" dirty="0" err="1"/>
              <a:t>Guspí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Novara</a:t>
            </a:r>
            <a:r>
              <a:rPr lang="pt-BR" dirty="0" smtClean="0"/>
              <a:t>, 2009)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7504" y="1484784"/>
            <a:ext cx="9036496" cy="11471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6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4149080"/>
            <a:ext cx="9036496" cy="167961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Alguns trabalhos foram feitos para reduzir o custo computacional da CE (</a:t>
            </a:r>
            <a:r>
              <a:rPr lang="pt-BR" dirty="0"/>
              <a:t>Leão </a:t>
            </a:r>
            <a:r>
              <a:rPr lang="pt-BR" dirty="0" smtClean="0"/>
              <a:t>e Silva, 1989; </a:t>
            </a:r>
            <a:r>
              <a:rPr lang="pt-BR" dirty="0"/>
              <a:t>Mendonça </a:t>
            </a:r>
            <a:r>
              <a:rPr lang="pt-BR" dirty="0" smtClean="0"/>
              <a:t>e Silva, 1994; </a:t>
            </a:r>
            <a:r>
              <a:rPr lang="pt-BR" dirty="0"/>
              <a:t>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smtClean="0"/>
              <a:t>Oldenburg, 2010; </a:t>
            </a:r>
            <a:r>
              <a:rPr lang="pt-BR" dirty="0"/>
              <a:t>Barnes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Lumley</a:t>
            </a:r>
            <a:r>
              <a:rPr lang="pt-BR" dirty="0" smtClean="0"/>
              <a:t>, 2011; Oliveira Jr. </a:t>
            </a:r>
            <a:r>
              <a:rPr lang="pt-BR" dirty="0"/>
              <a:t>e</a:t>
            </a:r>
            <a:r>
              <a:rPr lang="pt-BR" dirty="0" smtClean="0"/>
              <a:t>t al., 2013)</a:t>
            </a:r>
          </a:p>
          <a:p>
            <a:r>
              <a:rPr lang="pt-BR" dirty="0" smtClean="0"/>
              <a:t>Atualmente, os principais esforços são feitos com o intuito de tornar a CE viável do ponto de vista computacional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1653678"/>
            <a:ext cx="9036496" cy="245912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73" y="1556792"/>
            <a:ext cx="4810125" cy="4476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496" y="6567155"/>
            <a:ext cx="4156364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http://emei-monteiro.blogspot.com.br/2015/04/nosso-planeta-terra.html</a:t>
            </a:r>
          </a:p>
        </p:txBody>
      </p:sp>
    </p:spTree>
    <p:extLst>
      <p:ext uri="{BB962C8B-B14F-4D97-AF65-F5344CB8AC3E}">
        <p14:creationId xmlns:p14="http://schemas.microsoft.com/office/powerpoint/2010/main" val="3807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73" y="1556792"/>
            <a:ext cx="4810125" cy="44767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5496" y="6567155"/>
            <a:ext cx="4156364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http://emei-monteiro.blogspot.com.br/2015/04/nosso-planeta-terra.html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80112" y="4293096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6138420" y="4175714"/>
            <a:ext cx="936104" cy="504056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 de seta reta 48"/>
          <p:cNvCxnSpPr/>
          <p:nvPr/>
        </p:nvCxnSpPr>
        <p:spPr>
          <a:xfrm flipV="1">
            <a:off x="1343085" y="3743664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rot="5400000" flipH="1" flipV="1">
            <a:off x="1135794" y="2266424"/>
            <a:ext cx="1704314" cy="12241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763688" y="179766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0" y="1556792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mtClean="0"/>
              <a:t>Conjunto de N observações do campo potencial produzido por uma distribuição </a:t>
            </a:r>
            <a:r>
              <a:rPr lang="pt-BR" smtClean="0">
                <a:solidFill>
                  <a:srgbClr val="FF0000"/>
                </a:solidFill>
              </a:rPr>
              <a:t>3D de propriedade física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164288" y="30689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rot="5400000">
            <a:off x="-78864" y="5192582"/>
            <a:ext cx="2880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683568" y="6027325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i="1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pt-BR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6200000">
            <a:off x="-57707" y="47463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Profundidade</a:t>
            </a:r>
            <a:endParaRPr lang="pt-BR" sz="2400"/>
          </a:p>
        </p:txBody>
      </p:sp>
      <p:grpSp>
        <p:nvGrpSpPr>
          <p:cNvPr id="41" name="Grupo 40"/>
          <p:cNvGrpSpPr/>
          <p:nvPr/>
        </p:nvGrpSpPr>
        <p:grpSpPr>
          <a:xfrm>
            <a:off x="1691680" y="2132856"/>
            <a:ext cx="5976664" cy="1512168"/>
            <a:chOff x="1691680" y="2132856"/>
            <a:chExt cx="5976664" cy="1512168"/>
          </a:xfrm>
          <a:solidFill>
            <a:schemeClr val="bg1">
              <a:lumMod val="65000"/>
            </a:schemeClr>
          </a:solidFill>
        </p:grpSpPr>
        <p:sp>
          <p:nvSpPr>
            <p:cNvPr id="42" name="Elipse 41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3779912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3212232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428396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49320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/>
            <p:cNvSpPr/>
            <p:nvPr/>
          </p:nvSpPr>
          <p:spPr>
            <a:xfrm>
              <a:off x="3995936" y="33569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/>
            <p:cNvSpPr/>
            <p:nvPr/>
          </p:nvSpPr>
          <p:spPr>
            <a:xfrm>
              <a:off x="5004048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/>
            <p:cNvSpPr/>
            <p:nvPr/>
          </p:nvSpPr>
          <p:spPr>
            <a:xfrm>
              <a:off x="4788024" y="35010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/>
            <p:cNvSpPr/>
            <p:nvPr/>
          </p:nvSpPr>
          <p:spPr>
            <a:xfrm>
              <a:off x="6732240" y="22852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16216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Equivalente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1051</Words>
  <Application>Microsoft Office PowerPoint</Application>
  <PresentationFormat>Apresentação na tela (4:3)</PresentationFormat>
  <Paragraphs>137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Camada equivalente aplicada ao processamento e interpretação de dados de campos potenciais 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Camada Equivalente</vt:lpstr>
      <vt:lpstr>Apresentação do PowerPoint</vt:lpstr>
      <vt:lpstr>Camada Equivalente</vt:lpstr>
      <vt:lpstr>Camada Equivalente</vt:lpstr>
      <vt:lpstr>Camada Equivalente</vt:lpstr>
      <vt:lpstr>Camada Equivalente</vt:lpstr>
      <vt:lpstr>Apresentação do PowerPoint</vt:lpstr>
      <vt:lpstr>Camada Equivalente</vt:lpstr>
      <vt:lpstr>Camada Equivalente</vt:lpstr>
      <vt:lpstr>Camada Equivalente</vt:lpstr>
      <vt:lpstr>Camada Equivalente</vt:lpstr>
      <vt:lpstr>Apresentação do PowerPoint</vt:lpstr>
      <vt:lpstr>Camada Equivalente</vt:lpstr>
      <vt:lpstr>Camada Equivalente</vt:lpstr>
      <vt:lpstr>Camada Equivalente</vt:lpstr>
      <vt:lpstr>Camada Equivalente</vt:lpstr>
      <vt:lpstr>Camada Equivalente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 </dc:title>
  <dc:creator>Vanderlei</dc:creator>
  <cp:lastModifiedBy>Vanderlei</cp:lastModifiedBy>
  <cp:revision>8</cp:revision>
  <dcterms:created xsi:type="dcterms:W3CDTF">2016-10-05T21:25:32Z</dcterms:created>
  <dcterms:modified xsi:type="dcterms:W3CDTF">2016-10-08T00:07:37Z</dcterms:modified>
</cp:coreProperties>
</file>