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0" r:id="rId4"/>
    <p:sldId id="301" r:id="rId5"/>
    <p:sldId id="307" r:id="rId6"/>
    <p:sldId id="313" r:id="rId7"/>
    <p:sldId id="303" r:id="rId8"/>
    <p:sldId id="311" r:id="rId9"/>
    <p:sldId id="312" r:id="rId10"/>
    <p:sldId id="314" r:id="rId11"/>
    <p:sldId id="316" r:id="rId12"/>
    <p:sldId id="325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6" r:id="rId21"/>
    <p:sldId id="324" r:id="rId22"/>
    <p:sldId id="327" r:id="rId23"/>
    <p:sldId id="328" r:id="rId24"/>
    <p:sldId id="329" r:id="rId25"/>
    <p:sldId id="330" r:id="rId26"/>
    <p:sldId id="333" r:id="rId27"/>
    <p:sldId id="332" r:id="rId28"/>
    <p:sldId id="334" r:id="rId29"/>
    <p:sldId id="335" r:id="rId30"/>
    <p:sldId id="336" r:id="rId31"/>
    <p:sldId id="337" r:id="rId32"/>
    <p:sldId id="338" r:id="rId33"/>
    <p:sldId id="340" r:id="rId34"/>
    <p:sldId id="341" r:id="rId35"/>
    <p:sldId id="358" r:id="rId36"/>
    <p:sldId id="359" r:id="rId37"/>
    <p:sldId id="360" r:id="rId38"/>
    <p:sldId id="361" r:id="rId39"/>
    <p:sldId id="362" r:id="rId40"/>
    <p:sldId id="346" r:id="rId41"/>
    <p:sldId id="366" r:id="rId42"/>
    <p:sldId id="364" r:id="rId43"/>
    <p:sldId id="365" r:id="rId44"/>
    <p:sldId id="368" r:id="rId45"/>
    <p:sldId id="363" r:id="rId46"/>
    <p:sldId id="369" r:id="rId47"/>
    <p:sldId id="381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83" r:id="rId56"/>
    <p:sldId id="407" r:id="rId57"/>
    <p:sldId id="382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397" r:id="rId71"/>
    <p:sldId id="398" r:id="rId72"/>
    <p:sldId id="399" r:id="rId73"/>
    <p:sldId id="400" r:id="rId74"/>
    <p:sldId id="401" r:id="rId75"/>
    <p:sldId id="402" r:id="rId76"/>
    <p:sldId id="403" r:id="rId77"/>
    <p:sldId id="404" r:id="rId78"/>
    <p:sldId id="405" r:id="rId79"/>
    <p:sldId id="406" r:id="rId80"/>
    <p:sldId id="410" r:id="rId8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16761" y="188640"/>
            <a:ext cx="730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 acordo com a teoria mais aceita pela comunidade geofísica, a principal fonte do campo geomagnético (responsável por mais de 95% do campo) são as </a:t>
            </a:r>
            <a:r>
              <a:rPr lang="pt-BR" sz="2400" b="1" dirty="0" smtClean="0"/>
              <a:t>correntes elétricas</a:t>
            </a:r>
            <a:r>
              <a:rPr lang="pt-BR" sz="2400" dirty="0" smtClean="0"/>
              <a:t> provenientes do movimento do </a:t>
            </a:r>
            <a:r>
              <a:rPr lang="pt-BR" sz="2400" dirty="0" smtClean="0">
                <a:solidFill>
                  <a:srgbClr val="FF0000"/>
                </a:solidFill>
              </a:rPr>
              <a:t>núcleo externo</a:t>
            </a:r>
            <a:r>
              <a:rPr lang="pt-BR" sz="2400" dirty="0" smtClean="0"/>
              <a:t>, que é líquido e contém ferro e níquel.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802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50320" y="797803"/>
            <a:ext cx="6033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principal</a:t>
            </a:r>
            <a:endParaRPr lang="pt-BR" sz="2400" dirty="0" smtClean="0"/>
          </a:p>
          <a:p>
            <a:pPr algn="ctr"/>
            <a:r>
              <a:rPr lang="pt-BR" sz="2400" dirty="0" smtClean="0"/>
              <a:t>(</a:t>
            </a:r>
            <a:r>
              <a:rPr lang="pt-BR" sz="2400" dirty="0" err="1" smtClean="0"/>
              <a:t>Langel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2015).</a:t>
            </a:r>
            <a:endParaRPr lang="pt-BR" sz="2400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14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48625" y="332656"/>
            <a:ext cx="6637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campo é predominantemente dipolar (já </a:t>
            </a:r>
            <a:r>
              <a:rPr lang="pt-BR" sz="2400" dirty="0" err="1" smtClean="0"/>
              <a:t>já</a:t>
            </a:r>
            <a:r>
              <a:rPr lang="pt-BR" sz="2400" dirty="0" smtClean="0"/>
              <a:t> veremos o que isso quer dizer), suas variações temporais são da ordem de anos e sua amplitude varia de ≈22 600 </a:t>
            </a:r>
            <a:r>
              <a:rPr lang="pt-BR" sz="2400" dirty="0" err="1" smtClean="0"/>
              <a:t>nT</a:t>
            </a:r>
            <a:r>
              <a:rPr lang="pt-BR" sz="2400" dirty="0" smtClean="0"/>
              <a:t>,  sobre a anomalia magnética do Atlântico Sul, até ≈66 670 </a:t>
            </a:r>
            <a:r>
              <a:rPr lang="pt-BR" sz="2400" dirty="0" err="1" smtClean="0"/>
              <a:t>nT</a:t>
            </a:r>
            <a:r>
              <a:rPr lang="pt-BR" sz="2400" dirty="0" smtClean="0"/>
              <a:t>, próximo ao </a:t>
            </a:r>
            <a:r>
              <a:rPr lang="pt-BR" sz="2400" dirty="0" err="1" smtClean="0"/>
              <a:t>pólo</a:t>
            </a:r>
            <a:r>
              <a:rPr lang="pt-BR" sz="2400" dirty="0" smtClean="0"/>
              <a:t> sul (</a:t>
            </a:r>
            <a:r>
              <a:rPr lang="pt-BR" sz="2400" dirty="0" err="1"/>
              <a:t>Hulot</a:t>
            </a:r>
            <a:r>
              <a:rPr lang="pt-BR" sz="2400" dirty="0"/>
              <a:t> et al., 2015</a:t>
            </a:r>
            <a:r>
              <a:rPr lang="pt-BR" sz="2400" dirty="0" smtClean="0"/>
              <a:t>).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951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48625" y="347172"/>
            <a:ext cx="6637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fontes presentes na </a:t>
            </a:r>
            <a:r>
              <a:rPr lang="pt-BR" sz="2400" dirty="0" smtClean="0">
                <a:solidFill>
                  <a:srgbClr val="FF0000"/>
                </a:solidFill>
              </a:rPr>
              <a:t>litosfera</a:t>
            </a:r>
            <a:r>
              <a:rPr lang="pt-BR" sz="2400" dirty="0" smtClean="0"/>
              <a:t> são </a:t>
            </a:r>
            <a:r>
              <a:rPr lang="pt-BR" sz="2400" b="1" dirty="0" smtClean="0"/>
              <a:t>rochas magnetizadas</a:t>
            </a:r>
            <a:r>
              <a:rPr lang="pt-BR" sz="2400" dirty="0" smtClean="0"/>
              <a:t>. Estas rochas se mantém magnetizadas porque estão abaixo de suas respectivas temperaturas de Curie.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097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16761" y="332656"/>
            <a:ext cx="730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</a:t>
            </a:r>
            <a:r>
              <a:rPr lang="pt-BR" sz="2400" b="1" dirty="0" err="1" smtClean="0"/>
              <a:t>crustal</a:t>
            </a:r>
            <a:r>
              <a:rPr lang="pt-BR" sz="2400" dirty="0"/>
              <a:t> (</a:t>
            </a:r>
            <a:r>
              <a:rPr lang="pt-BR" sz="2400" dirty="0" err="1"/>
              <a:t>Langel</a:t>
            </a:r>
            <a:r>
              <a:rPr lang="pt-BR" sz="2400" dirty="0"/>
              <a:t> 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2015) e </a:t>
            </a:r>
            <a:r>
              <a:rPr lang="pt-BR" sz="2400" dirty="0" smtClean="0"/>
              <a:t>representa a principal componente do campo geomagnético para estudos de geofísica </a:t>
            </a:r>
            <a:r>
              <a:rPr lang="pt-BR" sz="2400" dirty="0"/>
              <a:t>aplicada (</a:t>
            </a:r>
            <a:r>
              <a:rPr lang="pt-BR" sz="2400" dirty="0" err="1"/>
              <a:t>Blakely</a:t>
            </a:r>
            <a:r>
              <a:rPr lang="pt-BR" sz="2400" dirty="0"/>
              <a:t>, 1996; </a:t>
            </a:r>
            <a:r>
              <a:rPr lang="pt-BR" sz="2400" dirty="0" err="1"/>
              <a:t>Nabighian</a:t>
            </a:r>
            <a:r>
              <a:rPr lang="pt-BR" sz="2400" dirty="0"/>
              <a:t> et al., 2005).</a:t>
            </a:r>
            <a:endParaRPr lang="pt-BR" sz="2400" dirty="0" smtClean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950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14110" y="347172"/>
            <a:ext cx="6115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 geomagnetismo, a soma dos campos </a:t>
            </a:r>
            <a:r>
              <a:rPr lang="pt-BR" sz="2400" dirty="0" err="1" smtClean="0"/>
              <a:t>crustal</a:t>
            </a:r>
            <a:r>
              <a:rPr lang="pt-BR" sz="2400" dirty="0" smtClean="0"/>
              <a:t> e principal é denominada </a:t>
            </a:r>
            <a:r>
              <a:rPr lang="pt-BR" sz="2400" b="1" dirty="0" smtClean="0"/>
              <a:t>campo interno</a:t>
            </a:r>
            <a:r>
              <a:rPr lang="pt-BR" sz="2400" dirty="0" smtClean="0"/>
              <a:t> (</a:t>
            </a:r>
            <a:r>
              <a:rPr lang="pt-BR" sz="2400" dirty="0" err="1"/>
              <a:t>Langel</a:t>
            </a:r>
            <a:r>
              <a:rPr lang="pt-BR" sz="2400" dirty="0"/>
              <a:t> e</a:t>
            </a:r>
            <a:r>
              <a:rPr lang="pt-BR" sz="2400" dirty="0" smtClean="0"/>
              <a:t> </a:t>
            </a:r>
            <a:r>
              <a:rPr lang="pt-BR" sz="2400" dirty="0" err="1"/>
              <a:t>Hinze</a:t>
            </a:r>
            <a:r>
              <a:rPr lang="pt-BR" sz="2400" dirty="0"/>
              <a:t>, </a:t>
            </a:r>
            <a:r>
              <a:rPr lang="pt-BR" sz="2400" dirty="0" smtClean="0"/>
              <a:t>1998; </a:t>
            </a:r>
            <a:r>
              <a:rPr lang="pt-BR" sz="2400" dirty="0" err="1" smtClean="0"/>
              <a:t>Hulot</a:t>
            </a:r>
            <a:r>
              <a:rPr lang="pt-BR" sz="2400" dirty="0" smtClean="0"/>
              <a:t> et al., 2015). Já em geofísica aplicada, é denominada </a:t>
            </a:r>
            <a:r>
              <a:rPr lang="pt-BR" sz="2400" b="1" dirty="0" smtClean="0"/>
              <a:t>campo total</a:t>
            </a:r>
            <a:r>
              <a:rPr lang="pt-BR" sz="2400" dirty="0" smtClean="0"/>
              <a:t> (</a:t>
            </a:r>
            <a:r>
              <a:rPr lang="pt-BR" sz="2400" dirty="0" err="1" smtClean="0"/>
              <a:t>Blakely</a:t>
            </a:r>
            <a:r>
              <a:rPr lang="pt-BR" sz="2400" dirty="0" smtClean="0"/>
              <a:t>, </a:t>
            </a:r>
            <a:r>
              <a:rPr lang="pt-BR" sz="2400" dirty="0"/>
              <a:t>1996; </a:t>
            </a:r>
            <a:r>
              <a:rPr lang="pt-BR" sz="2400" dirty="0" err="1" smtClean="0"/>
              <a:t>Nabighian</a:t>
            </a:r>
            <a:r>
              <a:rPr lang="pt-BR" sz="2400" dirty="0" smtClean="0"/>
              <a:t> et </a:t>
            </a:r>
            <a:r>
              <a:rPr lang="pt-BR" sz="2400" dirty="0"/>
              <a:t>al., 2005).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5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72187"/>
            <a:ext cx="417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Outras fontes do campo geomagnético são correntes elétricas provenientes do movimento de partículas carregadas na </a:t>
            </a:r>
            <a:r>
              <a:rPr lang="pt-BR" sz="2400" dirty="0" smtClean="0">
                <a:solidFill>
                  <a:srgbClr val="FF0000"/>
                </a:solidFill>
              </a:rPr>
              <a:t>magnetosfera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036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788024" y="72187"/>
            <a:ext cx="417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Os campos produzidos por estas fontes são denominados, respectivamente, </a:t>
            </a:r>
            <a:r>
              <a:rPr lang="pt-BR" sz="2400" b="1" dirty="0" smtClean="0"/>
              <a:t>campo </a:t>
            </a:r>
            <a:r>
              <a:rPr lang="pt-BR" sz="2400" b="1" dirty="0" err="1" smtClean="0"/>
              <a:t>magnetosférico</a:t>
            </a:r>
            <a:r>
              <a:rPr lang="pt-BR" sz="2400" dirty="0" smtClean="0"/>
              <a:t> e </a:t>
            </a:r>
            <a:r>
              <a:rPr lang="pt-BR" sz="2400" b="1" dirty="0" smtClean="0"/>
              <a:t>campo ionosférico </a:t>
            </a:r>
            <a:r>
              <a:rPr lang="pt-BR" sz="2400" dirty="0" smtClean="0"/>
              <a:t>(</a:t>
            </a:r>
            <a:r>
              <a:rPr lang="pt-BR" sz="2400" dirty="0" err="1"/>
              <a:t>Langel</a:t>
            </a:r>
            <a:r>
              <a:rPr lang="pt-BR" sz="2400" dirty="0"/>
              <a:t> 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</a:t>
            </a:r>
            <a:r>
              <a:rPr lang="pt-BR" sz="2400" dirty="0" smtClean="0"/>
              <a:t>).</a:t>
            </a:r>
            <a:endParaRPr lang="pt-BR" sz="2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093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788024" y="481896"/>
            <a:ext cx="4177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Embora os processos físicos que controlam os sistemas de correntes elétricas nestas duas regiões sejam distintos, eles estão acoplados.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531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88024" y="481896"/>
            <a:ext cx="4177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variações temporais destes campos vão de frações de segundo até dias e as variações da amplitude vão de dezenas até milhares de </a:t>
            </a:r>
            <a:r>
              <a:rPr lang="pt-BR" sz="2400" dirty="0" err="1" smtClean="0"/>
              <a:t>nanotesla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34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br>
              <a:rPr lang="pt-BR" b="1" dirty="0" smtClean="0"/>
            </a:br>
            <a:r>
              <a:rPr lang="pt-BR" b="1" dirty="0" smtClean="0"/>
              <a:t>(Descrição qualitativa)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21856"/>
            <a:ext cx="2547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O campo resultante produzido por estas fontes é denominado </a:t>
            </a:r>
            <a:r>
              <a:rPr lang="pt-BR" sz="2000" b="1" dirty="0" smtClean="0"/>
              <a:t>campo externo</a:t>
            </a:r>
            <a:r>
              <a:rPr lang="pt-BR" sz="2000" dirty="0"/>
              <a:t> (</a:t>
            </a:r>
            <a:r>
              <a:rPr lang="pt-BR" sz="2000" dirty="0" err="1"/>
              <a:t>Langel</a:t>
            </a:r>
            <a:r>
              <a:rPr lang="pt-BR" sz="2000" dirty="0"/>
              <a:t> e </a:t>
            </a:r>
            <a:r>
              <a:rPr lang="pt-BR" sz="2000" dirty="0" err="1"/>
              <a:t>Hinze</a:t>
            </a:r>
            <a:r>
              <a:rPr lang="pt-BR" sz="2000" dirty="0"/>
              <a:t>, 1998; </a:t>
            </a:r>
            <a:r>
              <a:rPr lang="pt-BR" sz="2000" dirty="0" err="1"/>
              <a:t>Hulot</a:t>
            </a:r>
            <a:r>
              <a:rPr lang="pt-BR" sz="2000" dirty="0"/>
              <a:t> et al., 2015).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3" name="Chave direita 32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838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316820" y="116632"/>
            <a:ext cx="2802540" cy="236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À grosso modo, dias em que o campo externo atinge amplitudes baixas (dezenas de </a:t>
            </a:r>
            <a:r>
              <a:rPr lang="pt-BR" sz="2000" dirty="0" err="1" smtClean="0"/>
              <a:t>nanotesla</a:t>
            </a:r>
            <a:r>
              <a:rPr lang="pt-BR" sz="2000" dirty="0" smtClean="0"/>
              <a:t>) são considerados </a:t>
            </a:r>
            <a:r>
              <a:rPr lang="pt-BR" sz="2000" b="1" dirty="0" smtClean="0"/>
              <a:t>dias magneticamente calmos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3" name="Chave direita 32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703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Por outro lado, dias em que o campo externo atinge amplitudes altas (milhares de </a:t>
            </a:r>
            <a:r>
              <a:rPr lang="pt-BR" sz="2000" dirty="0" err="1" smtClean="0"/>
              <a:t>nanotesla</a:t>
            </a:r>
            <a:r>
              <a:rPr lang="pt-BR" sz="2000" dirty="0" smtClean="0"/>
              <a:t>) são considerados </a:t>
            </a:r>
            <a:r>
              <a:rPr lang="pt-BR" sz="2000" b="1" dirty="0" smtClean="0"/>
              <a:t>dias magneticamente perturbados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3" name="Chave direita 32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7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Por fim, outras fontes do campo geomagnético são correntes elétricas induzidas na crosta, manto e oceanos. Estas correntes são produzidas por variações temporais do campo geomagnético.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5" name="Chave direita 34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cxnSp>
        <p:nvCxnSpPr>
          <p:cNvPr id="39" name="Conector de seta reta 38"/>
          <p:cNvCxnSpPr/>
          <p:nvPr/>
        </p:nvCxnSpPr>
        <p:spPr>
          <a:xfrm flipH="1" flipV="1">
            <a:off x="2195737" y="4221088"/>
            <a:ext cx="908057" cy="14877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 flipV="1">
            <a:off x="3599892" y="3485917"/>
            <a:ext cx="86032" cy="22229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Estas componentes do campo geomagnético são denominadas </a:t>
            </a:r>
            <a:r>
              <a:rPr lang="pt-BR" sz="2000" b="1" dirty="0" smtClean="0"/>
              <a:t>campos induzidos</a:t>
            </a:r>
            <a:r>
              <a:rPr lang="pt-BR" sz="2000" dirty="0" smtClean="0"/>
              <a:t>. 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6" name="Chave direita 35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763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796504" y="-27384"/>
            <a:ext cx="3312000" cy="260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Estes campos, sobretudo a parcela produzida por variações temporais do campo externo, podem atingir amplitudes significativas. Contudo, sempre menores que as observadas para o campo externo.</a:t>
            </a:r>
            <a:endParaRPr lang="pt-BR" sz="2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044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163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823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Campo</a:t>
            </a:r>
          </a:p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externo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ionosférico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FF0000"/>
                </a:solidFill>
              </a:rPr>
              <a:t>magnetosférico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Campo</a:t>
            </a:r>
          </a:p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externo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8200"/>
                </a:solidFill>
              </a:rPr>
              <a:t>Campos induzidos</a:t>
            </a:r>
            <a:endParaRPr lang="pt-BR" sz="1600" b="1" u="sng" dirty="0">
              <a:solidFill>
                <a:srgbClr val="0082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ionosférico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FF0000"/>
                </a:solidFill>
              </a:rPr>
              <a:t>magnetosférico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Campo</a:t>
            </a:r>
          </a:p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externo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8200"/>
                </a:solidFill>
              </a:rPr>
              <a:t>Campos induzidos</a:t>
            </a:r>
            <a:endParaRPr lang="pt-BR" sz="1600" b="1" u="sng" dirty="0">
              <a:solidFill>
                <a:srgbClr val="0082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620688"/>
            <a:ext cx="2737190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Contudo, em geofísica aplicada...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ionosférico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FF0000"/>
                </a:solidFill>
              </a:rPr>
              <a:t>magnetosférico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404664"/>
            <a:ext cx="2737190" cy="2062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... estamos interessados apenas no campo total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5148064" y="2809503"/>
            <a:ext cx="3816424" cy="30243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37" name="Rosca 36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2147451" y="404664"/>
            <a:ext cx="4849099" cy="206210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As demais componentes do campo geomagnético são removidas no processamento dos dados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347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rgbClr val="EF3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149146" y="3697638"/>
            <a:ext cx="831316" cy="8313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6754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2160000" y="4293096"/>
            <a:ext cx="1835936" cy="3621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59800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1403648" y="2029490"/>
            <a:ext cx="1512168" cy="12704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56266" y="59138"/>
            <a:ext cx="2701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 campo principal é aproximadamente dipolar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961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Seta para baixo 21"/>
          <p:cNvSpPr/>
          <p:nvPr/>
        </p:nvSpPr>
        <p:spPr>
          <a:xfrm rot="14580000" flipV="1">
            <a:off x="5303970" y="2160829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7020000" flipH="1" flipV="1">
            <a:off x="5412828" y="5378478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1913693">
            <a:off x="4839149" y="1905018"/>
            <a:ext cx="1118314" cy="1120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0" y="620688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4088" y="77312"/>
            <a:ext cx="1800200" cy="1365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 rot="1913693">
            <a:off x="4839149" y="1905018"/>
            <a:ext cx="1118314" cy="1120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orma livre 45"/>
          <p:cNvSpPr>
            <a:spLocks noChangeAspect="1"/>
          </p:cNvSpPr>
          <p:nvPr/>
        </p:nvSpPr>
        <p:spPr>
          <a:xfrm rot="16440000">
            <a:off x="903726" y="521354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8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0" y="620688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4088" y="77312"/>
            <a:ext cx="1800200" cy="1365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 rot="1913693">
            <a:off x="4839149" y="1905018"/>
            <a:ext cx="1118314" cy="1120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rot="1200000" flipH="1">
            <a:off x="277029" y="13965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1200000" flipH="1">
            <a:off x="637069" y="2335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rot="1200000" flipH="1">
            <a:off x="1288946" y="5131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1200000" flipH="1">
            <a:off x="1386463" y="80606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1200000" flipH="1">
            <a:off x="1645182" y="806059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200000" flipH="1">
            <a:off x="1645181" y="21165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1200000" flipH="1">
            <a:off x="326896" y="407576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rot="1200000" flipH="1">
            <a:off x="565809" y="806062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rot="1200000" flipH="1">
            <a:off x="331912" y="82790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>
            <a:spLocks noChangeAspect="1"/>
          </p:cNvSpPr>
          <p:nvPr/>
        </p:nvSpPr>
        <p:spPr>
          <a:xfrm rot="16440000">
            <a:off x="903726" y="521354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/>
          <p:cNvCxnSpPr/>
          <p:nvPr/>
        </p:nvCxnSpPr>
        <p:spPr>
          <a:xfrm rot="1200000" flipH="1">
            <a:off x="886671" y="16112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rot="1200000" flipH="1">
            <a:off x="763469" y="76942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1200000" flipH="1">
            <a:off x="1148749" y="206807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rot="1200000" flipH="1">
            <a:off x="1051232" y="785344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4048" y="3883971"/>
            <a:ext cx="737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Nesse sentido, é preciso definir o que é uma anomalia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677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sp>
        <p:nvSpPr>
          <p:cNvPr id="35" name="Forma livre 34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4355976" y="3690300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a livre 11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1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4355976" y="3690300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5400000">
            <a:off x="3775172" y="3118976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rma livre 1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4355976" y="3690300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5400000">
            <a:off x="3775172" y="3118976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xograma: Somador 4"/>
          <p:cNvSpPr/>
          <p:nvPr/>
        </p:nvSpPr>
        <p:spPr>
          <a:xfrm>
            <a:off x="4249012" y="3596455"/>
            <a:ext cx="213199" cy="216024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5641" y="3429000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641" y="3429000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orma livre 1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8" name="Conector de seta reta 7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Fluxograma: Somador 4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53" y="631547"/>
            <a:ext cx="2975206" cy="2205804"/>
          </a:xfrm>
          <a:prstGeom prst="rect">
            <a:avLst/>
          </a:prstGeom>
        </p:spPr>
      </p:pic>
      <p:sp>
        <p:nvSpPr>
          <p:cNvPr id="6" name="Nuvem 5"/>
          <p:cNvSpPr/>
          <p:nvPr/>
        </p:nvSpPr>
        <p:spPr>
          <a:xfrm>
            <a:off x="4932040" y="260648"/>
            <a:ext cx="4036765" cy="330014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580112" y="3518060"/>
            <a:ext cx="648072" cy="372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187652" y="3956809"/>
            <a:ext cx="402401" cy="231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846711" y="4197498"/>
            <a:ext cx="170657" cy="10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99592" y="116632"/>
                <a:ext cx="1499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6632"/>
                <a:ext cx="14990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16" r="-816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Elipse 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orma livre 2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883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orma livre 2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1835696" y="1412776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7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ta para baixo 29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467544" y="3342134"/>
            <a:ext cx="349770" cy="1800000"/>
            <a:chOff x="559339" y="315124"/>
            <a:chExt cx="349770" cy="1800000"/>
          </a:xfrm>
        </p:grpSpPr>
        <p:cxnSp>
          <p:nvCxnSpPr>
            <p:cNvPr id="31" name="Conector de seta reta 30"/>
            <p:cNvCxnSpPr/>
            <p:nvPr/>
          </p:nvCxnSpPr>
          <p:spPr>
            <a:xfrm rot="1200000" flipH="1">
              <a:off x="559339" y="315124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37109" y="3315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>
            <a:off x="5436104" y="18013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 34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1585764" y="1456217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ta para baixo 36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0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importante definirmos 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0061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765846" y="3342134"/>
            <a:ext cx="349770" cy="1800000"/>
            <a:chOff x="559339" y="315124"/>
            <a:chExt cx="349770" cy="1800000"/>
          </a:xfrm>
        </p:grpSpPr>
        <p:cxnSp>
          <p:nvCxnSpPr>
            <p:cNvPr id="31" name="Conector de seta reta 30"/>
            <p:cNvCxnSpPr/>
            <p:nvPr/>
          </p:nvCxnSpPr>
          <p:spPr>
            <a:xfrm rot="1200000" flipH="1">
              <a:off x="559339" y="315124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37109" y="3315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>
            <a:off x="5436104" y="18013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868152" y="186387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 flipV="1">
            <a:off x="1585764" y="1456217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8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5436104" y="18013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868152" y="186387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6948264" y="187339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989982" y="3342134"/>
            <a:ext cx="349770" cy="1800000"/>
            <a:chOff x="559339" y="315124"/>
            <a:chExt cx="349770" cy="1800000"/>
          </a:xfrm>
        </p:grpSpPr>
        <p:cxnSp>
          <p:nvCxnSpPr>
            <p:cNvPr id="31" name="Conector de seta reta 30"/>
            <p:cNvCxnSpPr/>
            <p:nvPr/>
          </p:nvCxnSpPr>
          <p:spPr>
            <a:xfrm rot="1200000" flipH="1">
              <a:off x="559339" y="315124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37109" y="3315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8" name="Conector de seta reta 37"/>
          <p:cNvCxnSpPr/>
          <p:nvPr/>
        </p:nvCxnSpPr>
        <p:spPr>
          <a:xfrm flipV="1">
            <a:off x="1585764" y="1456217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eta para baixo 39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7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 para baixo 34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9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35696" y="332656"/>
                <a:ext cx="1499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32656"/>
                <a:ext cx="149900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07" r="-813" b="-18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7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/>
          <p:nvPr/>
        </p:nvCxnSpPr>
        <p:spPr>
          <a:xfrm flipV="1">
            <a:off x="4355976" y="548680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9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7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ixaDeTexto 3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9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eta para baixo 35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baixo 45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baixo 4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4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importante definirmos 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0977" y="3727741"/>
            <a:ext cx="811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Além disso, também é importante ressaltar que o campo geomagnético é produzido por apenas dois tipos de </a:t>
            </a:r>
            <a:r>
              <a:rPr lang="pt-BR" sz="3600" b="1" dirty="0" smtClean="0"/>
              <a:t>fontes</a:t>
            </a:r>
            <a:r>
              <a:rPr lang="pt-BR" sz="3600" dirty="0" smtClean="0"/>
              <a:t>: </a:t>
            </a:r>
            <a:r>
              <a:rPr lang="pt-BR" sz="3600" b="1" dirty="0" smtClean="0"/>
              <a:t>rochas magnetizadas</a:t>
            </a:r>
            <a:r>
              <a:rPr lang="pt-BR" sz="3600" dirty="0" smtClean="0"/>
              <a:t> e </a:t>
            </a:r>
            <a:r>
              <a:rPr lang="pt-BR" sz="3600" b="1" dirty="0" smtClean="0"/>
              <a:t>correntes elétricas</a:t>
            </a:r>
            <a:r>
              <a:rPr lang="pt-BR" sz="3600" dirty="0" smtClean="0"/>
              <a:t>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1318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1317126" y="3032977"/>
            <a:ext cx="302546" cy="252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to 55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5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2051720" y="3032977"/>
            <a:ext cx="302546" cy="252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5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2809900" y="3090127"/>
            <a:ext cx="302546" cy="252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to 58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1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118084" y="21084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5649692" y="2060848"/>
                <a:ext cx="502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92" y="2060848"/>
                <a:ext cx="502252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6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118084" y="21084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86364" y="103369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1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118084" y="21084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86364" y="103369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65326" y="196027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2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6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62066" y="5120024"/>
            <a:ext cx="219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Diferença entre a amplitude do campo total e a amplitude do campo principal no mesmo ponto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4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13" name="Forma livre 12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7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8" name="Forma livre 57"/>
          <p:cNvSpPr/>
          <p:nvPr/>
        </p:nvSpPr>
        <p:spPr>
          <a:xfrm>
            <a:off x="5261173" y="5157192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6947782" y="526812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062704" y="56978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ixaDeTexto 66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462066" y="5120024"/>
            <a:ext cx="219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Diferença entre a amplitude do campo total e a amplitude do campo principal no mesmo ponto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2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0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8" name="Forma livre 57"/>
          <p:cNvSpPr/>
          <p:nvPr/>
        </p:nvSpPr>
        <p:spPr>
          <a:xfrm>
            <a:off x="5261173" y="5157192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6947782" y="526812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062704" y="56978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ixaDeTexto 66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2352128" y="4941168"/>
                <a:ext cx="2418636" cy="1761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Observe que esta representação esquemática foi feita considerando que o corpo está magnetizado na mesma direção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0" smtClean="0">
                                <a:latin typeface="Cambria Math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28" y="4941168"/>
                <a:ext cx="2418636" cy="1761764"/>
              </a:xfrm>
              <a:prstGeom prst="rect">
                <a:avLst/>
              </a:prstGeom>
              <a:blipFill rotWithShape="1">
                <a:blip r:embed="rId12"/>
                <a:stretch>
                  <a:fillRect l="-2267" t="-1730" r="-8564" b="-4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eta para baixo 68"/>
          <p:cNvSpPr/>
          <p:nvPr/>
        </p:nvSpPr>
        <p:spPr>
          <a:xfrm rot="1200000">
            <a:off x="4739917" y="6285273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3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0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8" name="Forma livre 57"/>
          <p:cNvSpPr/>
          <p:nvPr/>
        </p:nvSpPr>
        <p:spPr>
          <a:xfrm>
            <a:off x="5261173" y="5157192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6947782" y="526812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062704" y="56978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ixaDeTexto 66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352128" y="4941168"/>
            <a:ext cx="2418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Além disso, é importante lembrar que este exemplo representa um corpo localizado no </a:t>
            </a:r>
            <a:r>
              <a:rPr lang="pt-BR" b="1" dirty="0" smtClean="0"/>
              <a:t>hemisfério norte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2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0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0" y="620688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4088" y="77312"/>
            <a:ext cx="1800200" cy="1365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839149" y="1905018"/>
            <a:ext cx="1118314" cy="1120812"/>
            <a:chOff x="4839149" y="1905018"/>
            <a:chExt cx="1118314" cy="1120812"/>
          </a:xfrm>
        </p:grpSpPr>
        <p:sp>
          <p:nvSpPr>
            <p:cNvPr id="27" name="Elipse 2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3" name="Conector de seta reta 42"/>
          <p:cNvCxnSpPr/>
          <p:nvPr/>
        </p:nvCxnSpPr>
        <p:spPr>
          <a:xfrm rot="1200000" flipH="1">
            <a:off x="277029" y="13965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1200000" flipH="1">
            <a:off x="637069" y="2335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rot="1200000" flipH="1">
            <a:off x="1288946" y="5131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1200000" flipH="1">
            <a:off x="1386463" y="80606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1200000" flipH="1">
            <a:off x="1645182" y="806059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200000" flipH="1">
            <a:off x="1645181" y="21165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1200000" flipH="1">
            <a:off x="326896" y="407576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rot="1200000" flipH="1">
            <a:off x="565809" y="806062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rot="1200000" flipH="1">
            <a:off x="331912" y="82790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>
            <a:spLocks noChangeAspect="1"/>
          </p:cNvSpPr>
          <p:nvPr/>
        </p:nvSpPr>
        <p:spPr>
          <a:xfrm rot="16440000">
            <a:off x="903726" y="521354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/>
          <p:cNvCxnSpPr/>
          <p:nvPr/>
        </p:nvCxnSpPr>
        <p:spPr>
          <a:xfrm rot="1200000" flipH="1">
            <a:off x="886671" y="16112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rot="1200000" flipH="1">
            <a:off x="763469" y="76942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1200000" flipH="1">
            <a:off x="1148749" y="206807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rot="1200000" flipH="1">
            <a:off x="1051232" y="785344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 rot="3442210">
            <a:off x="5842570" y="3380502"/>
            <a:ext cx="1118314" cy="1120812"/>
            <a:chOff x="4839149" y="1905018"/>
            <a:chExt cx="1118314" cy="1120812"/>
          </a:xfrm>
        </p:grpSpPr>
        <p:sp>
          <p:nvSpPr>
            <p:cNvPr id="27" name="Elipse 2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1720" y="77312"/>
            <a:ext cx="1812568" cy="1365081"/>
            <a:chOff x="71720" y="77312"/>
            <a:chExt cx="1812568" cy="1365081"/>
          </a:xfrm>
        </p:grpSpPr>
        <p:sp>
          <p:nvSpPr>
            <p:cNvPr id="2" name="Retângulo 1"/>
            <p:cNvSpPr/>
            <p:nvPr/>
          </p:nvSpPr>
          <p:spPr>
            <a:xfrm>
              <a:off x="71720" y="620688"/>
              <a:ext cx="1800000" cy="186956"/>
            </a:xfrm>
            <a:prstGeom prst="rect">
              <a:avLst/>
            </a:prstGeom>
            <a:solidFill>
              <a:srgbClr val="00B3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4088" y="77312"/>
              <a:ext cx="1800200" cy="136508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de seta reta 42"/>
            <p:cNvCxnSpPr/>
            <p:nvPr/>
          </p:nvCxnSpPr>
          <p:spPr>
            <a:xfrm rot="1200000" flipH="1">
              <a:off x="277029" y="13965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200000" flipH="1">
              <a:off x="637069" y="2335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200000" flipH="1">
              <a:off x="1288946" y="5131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200000" flipH="1">
              <a:off x="1386463" y="8060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200000" flipH="1">
              <a:off x="1645182" y="80605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1645181" y="21165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326896" y="4075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565809" y="80606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331912" y="82790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orma livre 55"/>
            <p:cNvSpPr>
              <a:spLocks noChangeAspect="1"/>
            </p:cNvSpPr>
            <p:nvPr/>
          </p:nvSpPr>
          <p:spPr>
            <a:xfrm rot="16440000">
              <a:off x="903726" y="521354"/>
              <a:ext cx="135435" cy="386127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de seta reta 44"/>
            <p:cNvCxnSpPr/>
            <p:nvPr/>
          </p:nvCxnSpPr>
          <p:spPr>
            <a:xfrm rot="1200000" flipH="1">
              <a:off x="886671" y="16112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1200000" flipH="1">
              <a:off x="763469" y="76942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1200000" flipH="1">
              <a:off x="1148749" y="20680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/>
            <p:nvPr/>
          </p:nvCxnSpPr>
          <p:spPr>
            <a:xfrm rot="1200000" flipH="1">
              <a:off x="1051232" y="78534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4839149" y="1905018"/>
            <a:ext cx="1118314" cy="1120812"/>
            <a:chOff x="4839149" y="1905018"/>
            <a:chExt cx="1118314" cy="1120812"/>
          </a:xfrm>
        </p:grpSpPr>
        <p:sp>
          <p:nvSpPr>
            <p:cNvPr id="37" name="Elipse 3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57"/>
          <p:cNvSpPr/>
          <p:nvPr/>
        </p:nvSpPr>
        <p:spPr>
          <a:xfrm>
            <a:off x="107504" y="2780928"/>
            <a:ext cx="1800200" cy="13650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95136" y="3324304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>
            <a:spLocks noChangeAspect="1"/>
          </p:cNvSpPr>
          <p:nvPr/>
        </p:nvSpPr>
        <p:spPr>
          <a:xfrm rot="16440000">
            <a:off x="927142" y="3224970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4179002">
            <a:off x="384700" y="2619675"/>
            <a:ext cx="1282295" cy="1796134"/>
            <a:chOff x="350312" y="2600082"/>
            <a:chExt cx="1282295" cy="1796134"/>
          </a:xfrm>
        </p:grpSpPr>
        <p:cxnSp>
          <p:nvCxnSpPr>
            <p:cNvPr id="59" name="Conector de seta reta 58"/>
            <p:cNvCxnSpPr/>
            <p:nvPr/>
          </p:nvCxnSpPr>
          <p:spPr>
            <a:xfrm rot="1200000" flipH="1">
              <a:off x="630222" y="260008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691435" y="284710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1312362" y="321678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632607" y="291204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50312" y="311119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641840" y="335654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rot="1200000" flipH="1">
              <a:off x="360048" y="350286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rot="1200000" flipH="1">
              <a:off x="910087" y="286473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rot="1200000" flipH="1">
              <a:off x="786885" y="347303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rot="1200000" flipH="1">
              <a:off x="1172165" y="291042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200000" flipH="1">
              <a:off x="1074648" y="34889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153659" y="38259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410197" y="357637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3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 rot="3442210">
            <a:off x="5842570" y="3380502"/>
            <a:ext cx="1118314" cy="1120812"/>
            <a:chOff x="4839149" y="1905018"/>
            <a:chExt cx="1118314" cy="1120812"/>
          </a:xfrm>
        </p:grpSpPr>
        <p:sp>
          <p:nvSpPr>
            <p:cNvPr id="27" name="Elipse 2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1720" y="77312"/>
            <a:ext cx="1812568" cy="1365081"/>
            <a:chOff x="71720" y="77312"/>
            <a:chExt cx="1812568" cy="1365081"/>
          </a:xfrm>
        </p:grpSpPr>
        <p:sp>
          <p:nvSpPr>
            <p:cNvPr id="2" name="Retângulo 1"/>
            <p:cNvSpPr/>
            <p:nvPr/>
          </p:nvSpPr>
          <p:spPr>
            <a:xfrm>
              <a:off x="71720" y="620688"/>
              <a:ext cx="1800000" cy="186956"/>
            </a:xfrm>
            <a:prstGeom prst="rect">
              <a:avLst/>
            </a:prstGeom>
            <a:solidFill>
              <a:srgbClr val="00B3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4088" y="77312"/>
              <a:ext cx="1800200" cy="136508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de seta reta 42"/>
            <p:cNvCxnSpPr/>
            <p:nvPr/>
          </p:nvCxnSpPr>
          <p:spPr>
            <a:xfrm rot="1200000" flipH="1">
              <a:off x="277029" y="13965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200000" flipH="1">
              <a:off x="637069" y="2335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200000" flipH="1">
              <a:off x="1288946" y="5131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200000" flipH="1">
              <a:off x="1386463" y="8060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200000" flipH="1">
              <a:off x="1645182" y="80605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1645181" y="21165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326896" y="4075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565809" y="80606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331912" y="82790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orma livre 55"/>
            <p:cNvSpPr>
              <a:spLocks noChangeAspect="1"/>
            </p:cNvSpPr>
            <p:nvPr/>
          </p:nvSpPr>
          <p:spPr>
            <a:xfrm rot="16440000">
              <a:off x="903726" y="521354"/>
              <a:ext cx="135435" cy="386127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de seta reta 44"/>
            <p:cNvCxnSpPr/>
            <p:nvPr/>
          </p:nvCxnSpPr>
          <p:spPr>
            <a:xfrm rot="1200000" flipH="1">
              <a:off x="886671" y="16112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1200000" flipH="1">
              <a:off x="763469" y="76942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1200000" flipH="1">
              <a:off x="1148749" y="20680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/>
            <p:nvPr/>
          </p:nvCxnSpPr>
          <p:spPr>
            <a:xfrm rot="1200000" flipH="1">
              <a:off x="1051232" y="78534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4839149" y="1905018"/>
            <a:ext cx="1118314" cy="1120812"/>
            <a:chOff x="4839149" y="1905018"/>
            <a:chExt cx="1118314" cy="1120812"/>
          </a:xfrm>
        </p:grpSpPr>
        <p:sp>
          <p:nvSpPr>
            <p:cNvPr id="37" name="Elipse 3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57"/>
          <p:cNvSpPr/>
          <p:nvPr/>
        </p:nvSpPr>
        <p:spPr>
          <a:xfrm>
            <a:off x="107504" y="2780928"/>
            <a:ext cx="1800200" cy="13650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95136" y="3324304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>
            <a:spLocks noChangeAspect="1"/>
          </p:cNvSpPr>
          <p:nvPr/>
        </p:nvSpPr>
        <p:spPr>
          <a:xfrm rot="16440000">
            <a:off x="927142" y="3224970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4179002">
            <a:off x="384700" y="2619675"/>
            <a:ext cx="1282295" cy="1796134"/>
            <a:chOff x="350312" y="2600082"/>
            <a:chExt cx="1282295" cy="1796134"/>
          </a:xfrm>
        </p:grpSpPr>
        <p:cxnSp>
          <p:nvCxnSpPr>
            <p:cNvPr id="59" name="Conector de seta reta 58"/>
            <p:cNvCxnSpPr/>
            <p:nvPr/>
          </p:nvCxnSpPr>
          <p:spPr>
            <a:xfrm rot="1200000" flipH="1">
              <a:off x="630222" y="260008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691435" y="284710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1312362" y="321678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632607" y="291204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50312" y="311119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641840" y="335654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rot="1200000" flipH="1">
              <a:off x="360048" y="350286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rot="1200000" flipH="1">
              <a:off x="910087" y="286473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rot="1200000" flipH="1">
              <a:off x="786885" y="347303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rot="1200000" flipH="1">
              <a:off x="1172165" y="291042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200000" flipH="1">
              <a:off x="1074648" y="34889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153659" y="38259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410197" y="357637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72"/>
          <p:cNvSpPr/>
          <p:nvPr/>
        </p:nvSpPr>
        <p:spPr>
          <a:xfrm>
            <a:off x="107504" y="5376287"/>
            <a:ext cx="1800200" cy="13650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95136" y="5919663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Forma livre 81"/>
          <p:cNvSpPr>
            <a:spLocks noChangeAspect="1"/>
          </p:cNvSpPr>
          <p:nvPr/>
        </p:nvSpPr>
        <p:spPr>
          <a:xfrm rot="16440000">
            <a:off x="927142" y="5820329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 flipH="1">
            <a:off x="300445" y="5438625"/>
            <a:ext cx="1368153" cy="1258491"/>
            <a:chOff x="300445" y="5438625"/>
            <a:chExt cx="1368153" cy="1258491"/>
          </a:xfrm>
        </p:grpSpPr>
        <p:cxnSp>
          <p:nvCxnSpPr>
            <p:cNvPr id="75" name="Conector de seta reta 74"/>
            <p:cNvCxnSpPr/>
            <p:nvPr/>
          </p:nvCxnSpPr>
          <p:spPr>
            <a:xfrm rot="1200000" flipH="1">
              <a:off x="300445" y="5438625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rot="1200000" flipH="1">
              <a:off x="660485" y="553254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/>
            <p:nvPr/>
          </p:nvCxnSpPr>
          <p:spPr>
            <a:xfrm rot="1200000" flipH="1">
              <a:off x="1312362" y="581214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/>
            <p:cNvCxnSpPr/>
            <p:nvPr/>
          </p:nvCxnSpPr>
          <p:spPr>
            <a:xfrm rot="1200000" flipH="1">
              <a:off x="1668597" y="551063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/>
            <p:nvPr/>
          </p:nvCxnSpPr>
          <p:spPr>
            <a:xfrm rot="1200000" flipH="1">
              <a:off x="350312" y="570655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/>
            <p:nvPr/>
          </p:nvCxnSpPr>
          <p:spPr>
            <a:xfrm rot="1200000" flipH="1">
              <a:off x="589225" y="610503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/>
            <p:nvPr/>
          </p:nvCxnSpPr>
          <p:spPr>
            <a:xfrm rot="1200000" flipH="1">
              <a:off x="355328" y="61268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/>
            <p:nvPr/>
          </p:nvCxnSpPr>
          <p:spPr>
            <a:xfrm rot="1200000" flipH="1">
              <a:off x="910087" y="546009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/>
            <p:cNvCxnSpPr/>
            <p:nvPr/>
          </p:nvCxnSpPr>
          <p:spPr>
            <a:xfrm rot="1200000" flipH="1">
              <a:off x="786885" y="6068395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/>
            <p:nvPr/>
          </p:nvCxnSpPr>
          <p:spPr>
            <a:xfrm rot="1200000" flipH="1">
              <a:off x="1172165" y="550578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 rot="1200000" flipH="1">
              <a:off x="1074648" y="608431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/>
            <p:cNvCxnSpPr/>
            <p:nvPr/>
          </p:nvCxnSpPr>
          <p:spPr>
            <a:xfrm rot="1200000" flipH="1">
              <a:off x="1409879" y="6105035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/>
            <p:nvPr/>
          </p:nvCxnSpPr>
          <p:spPr>
            <a:xfrm rot="1200000" flipH="1">
              <a:off x="1668598" y="610503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/>
          <p:cNvGrpSpPr/>
          <p:nvPr/>
        </p:nvGrpSpPr>
        <p:grpSpPr>
          <a:xfrm rot="6510227">
            <a:off x="5157359" y="5008111"/>
            <a:ext cx="1118314" cy="1120812"/>
            <a:chOff x="4839149" y="1905018"/>
            <a:chExt cx="1118314" cy="1120812"/>
          </a:xfrm>
        </p:grpSpPr>
        <p:sp>
          <p:nvSpPr>
            <p:cNvPr id="90" name="Elipse 89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 91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908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943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69" name="Retângulo 68"/>
          <p:cNvSpPr/>
          <p:nvPr/>
        </p:nvSpPr>
        <p:spPr>
          <a:xfrm>
            <a:off x="4604537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4712041" y="2591636"/>
            <a:ext cx="864096" cy="621340"/>
            <a:chOff x="251520" y="1619508"/>
            <a:chExt cx="864096" cy="621340"/>
          </a:xfrm>
        </p:grpSpPr>
        <p:sp>
          <p:nvSpPr>
            <p:cNvPr id="71" name="Seta para a direita 7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73" name="Conector de seta reta 72"/>
          <p:cNvCxnSpPr/>
          <p:nvPr/>
        </p:nvCxnSpPr>
        <p:spPr>
          <a:xfrm>
            <a:off x="4928065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916905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75" name="Forma livre 74"/>
          <p:cNvSpPr/>
          <p:nvPr/>
        </p:nvSpPr>
        <p:spPr>
          <a:xfrm rot="19769128">
            <a:off x="6520817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 para baixo 75"/>
          <p:cNvSpPr/>
          <p:nvPr/>
        </p:nvSpPr>
        <p:spPr>
          <a:xfrm rot="20400000" flipV="1">
            <a:off x="6795658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4572000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4585487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4582539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 flipV="1">
            <a:off x="5774351" y="2564904"/>
            <a:ext cx="1964743" cy="2404276"/>
            <a:chOff x="5802926" y="2550898"/>
            <a:chExt cx="1964743" cy="2404276"/>
          </a:xfrm>
        </p:grpSpPr>
        <p:sp>
          <p:nvSpPr>
            <p:cNvPr id="78" name="Elipse 77"/>
            <p:cNvSpPr/>
            <p:nvPr/>
          </p:nvSpPr>
          <p:spPr>
            <a:xfrm rot="1200000">
              <a:off x="6944289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 rot="1200000">
              <a:off x="6269373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Seta para baixo 88"/>
            <p:cNvSpPr/>
            <p:nvPr/>
          </p:nvSpPr>
          <p:spPr>
            <a:xfrm rot="1200000">
              <a:off x="5802926" y="4109224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Seta para baixo 89"/>
            <p:cNvSpPr/>
            <p:nvPr/>
          </p:nvSpPr>
          <p:spPr>
            <a:xfrm rot="1200000">
              <a:off x="6494431" y="4107748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ta para baixo 90"/>
            <p:cNvSpPr/>
            <p:nvPr/>
          </p:nvSpPr>
          <p:spPr>
            <a:xfrm rot="1200000">
              <a:off x="7296044" y="4099503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Seta para baixo 91"/>
            <p:cNvSpPr/>
            <p:nvPr/>
          </p:nvSpPr>
          <p:spPr>
            <a:xfrm rot="720000" flipH="1" flipV="1">
              <a:off x="6085849" y="367574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ta para baixo 92"/>
            <p:cNvSpPr/>
            <p:nvPr/>
          </p:nvSpPr>
          <p:spPr>
            <a:xfrm rot="12000000" flipH="1" flipV="1">
              <a:off x="6665083" y="4107748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Seta para baixo 93"/>
            <p:cNvSpPr/>
            <p:nvPr/>
          </p:nvSpPr>
          <p:spPr>
            <a:xfrm rot="1140000" flipH="1" flipV="1">
              <a:off x="7587669" y="365962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 flipH="1">
            <a:off x="5113182" y="1052736"/>
            <a:ext cx="3352800" cy="1248546"/>
            <a:chOff x="5113182" y="1052736"/>
            <a:chExt cx="3352800" cy="1248546"/>
          </a:xfrm>
        </p:grpSpPr>
        <p:sp>
          <p:nvSpPr>
            <p:cNvPr id="95" name="Forma livre 94"/>
            <p:cNvSpPr/>
            <p:nvPr/>
          </p:nvSpPr>
          <p:spPr>
            <a:xfrm>
              <a:off x="5113182" y="105273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6799791" y="1163668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+</a:t>
              </a:r>
              <a:endParaRPr lang="pt-BR" sz="4000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914713" y="1593396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-</a:t>
              </a:r>
              <a:endParaRPr lang="pt-BR" sz="40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607730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sul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71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69" name="Retângulo 68"/>
          <p:cNvSpPr/>
          <p:nvPr/>
        </p:nvSpPr>
        <p:spPr>
          <a:xfrm>
            <a:off x="4604537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4712041" y="2591636"/>
            <a:ext cx="864096" cy="621340"/>
            <a:chOff x="251520" y="1619508"/>
            <a:chExt cx="864096" cy="621340"/>
          </a:xfrm>
        </p:grpSpPr>
        <p:sp>
          <p:nvSpPr>
            <p:cNvPr id="71" name="Seta para a direita 7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73" name="Conector de seta reta 72"/>
          <p:cNvCxnSpPr/>
          <p:nvPr/>
        </p:nvCxnSpPr>
        <p:spPr>
          <a:xfrm>
            <a:off x="4928065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916905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75" name="Forma livre 74"/>
          <p:cNvSpPr/>
          <p:nvPr/>
        </p:nvSpPr>
        <p:spPr>
          <a:xfrm rot="19769128">
            <a:off x="6520817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 para baixo 75"/>
          <p:cNvSpPr/>
          <p:nvPr/>
        </p:nvSpPr>
        <p:spPr>
          <a:xfrm rot="20400000" flipV="1">
            <a:off x="6795658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4572000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4585487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4582539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 flipV="1">
            <a:off x="5774351" y="2564904"/>
            <a:ext cx="1964743" cy="2404276"/>
            <a:chOff x="5802926" y="2550898"/>
            <a:chExt cx="1964743" cy="2404276"/>
          </a:xfrm>
        </p:grpSpPr>
        <p:sp>
          <p:nvSpPr>
            <p:cNvPr id="78" name="Elipse 77"/>
            <p:cNvSpPr/>
            <p:nvPr/>
          </p:nvSpPr>
          <p:spPr>
            <a:xfrm rot="1200000">
              <a:off x="6944289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 rot="1200000">
              <a:off x="6269373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Seta para baixo 88"/>
            <p:cNvSpPr/>
            <p:nvPr/>
          </p:nvSpPr>
          <p:spPr>
            <a:xfrm rot="1200000">
              <a:off x="5802926" y="4109224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Seta para baixo 89"/>
            <p:cNvSpPr/>
            <p:nvPr/>
          </p:nvSpPr>
          <p:spPr>
            <a:xfrm rot="1200000">
              <a:off x="6494431" y="4107748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ta para baixo 90"/>
            <p:cNvSpPr/>
            <p:nvPr/>
          </p:nvSpPr>
          <p:spPr>
            <a:xfrm rot="1200000">
              <a:off x="7296044" y="4099503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Seta para baixo 91"/>
            <p:cNvSpPr/>
            <p:nvPr/>
          </p:nvSpPr>
          <p:spPr>
            <a:xfrm rot="720000" flipH="1" flipV="1">
              <a:off x="6085849" y="367574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ta para baixo 92"/>
            <p:cNvSpPr/>
            <p:nvPr/>
          </p:nvSpPr>
          <p:spPr>
            <a:xfrm rot="12000000" flipH="1" flipV="1">
              <a:off x="6665083" y="4107748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Seta para baixo 93"/>
            <p:cNvSpPr/>
            <p:nvPr/>
          </p:nvSpPr>
          <p:spPr>
            <a:xfrm rot="1140000" flipH="1" flipV="1">
              <a:off x="7587669" y="365962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 flipH="1">
            <a:off x="5113182" y="1052736"/>
            <a:ext cx="3352800" cy="1248546"/>
            <a:chOff x="5113182" y="1052736"/>
            <a:chExt cx="3352800" cy="1248546"/>
          </a:xfrm>
        </p:grpSpPr>
        <p:sp>
          <p:nvSpPr>
            <p:cNvPr id="95" name="Forma livre 94"/>
            <p:cNvSpPr/>
            <p:nvPr/>
          </p:nvSpPr>
          <p:spPr>
            <a:xfrm>
              <a:off x="5113182" y="105273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6799791" y="1163668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+</a:t>
              </a:r>
              <a:endParaRPr lang="pt-BR" sz="4000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914713" y="1593396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-</a:t>
              </a:r>
              <a:endParaRPr lang="pt-BR" sz="40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607730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sul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72178" y="4965412"/>
            <a:ext cx="5193818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padrão é válido apenas para anomalias de campo total produzidas por corpos com magnetização na mesma direção do campo principal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321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69" name="Retângulo 68"/>
          <p:cNvSpPr/>
          <p:nvPr/>
        </p:nvSpPr>
        <p:spPr>
          <a:xfrm>
            <a:off x="4604537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4712041" y="2591636"/>
            <a:ext cx="864096" cy="621340"/>
            <a:chOff x="251520" y="1619508"/>
            <a:chExt cx="864096" cy="621340"/>
          </a:xfrm>
        </p:grpSpPr>
        <p:sp>
          <p:nvSpPr>
            <p:cNvPr id="71" name="Seta para a direita 7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73" name="Conector de seta reta 72"/>
          <p:cNvCxnSpPr/>
          <p:nvPr/>
        </p:nvCxnSpPr>
        <p:spPr>
          <a:xfrm>
            <a:off x="4928065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916905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75" name="Forma livre 74"/>
          <p:cNvSpPr/>
          <p:nvPr/>
        </p:nvSpPr>
        <p:spPr>
          <a:xfrm rot="19769128">
            <a:off x="6520817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 para baixo 75"/>
          <p:cNvSpPr/>
          <p:nvPr/>
        </p:nvSpPr>
        <p:spPr>
          <a:xfrm rot="20400000" flipV="1">
            <a:off x="6795658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4572000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4585487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4582539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 flipV="1">
            <a:off x="5774351" y="2564904"/>
            <a:ext cx="1964743" cy="2404276"/>
            <a:chOff x="5802926" y="2550898"/>
            <a:chExt cx="1964743" cy="2404276"/>
          </a:xfrm>
        </p:grpSpPr>
        <p:sp>
          <p:nvSpPr>
            <p:cNvPr id="78" name="Elipse 77"/>
            <p:cNvSpPr/>
            <p:nvPr/>
          </p:nvSpPr>
          <p:spPr>
            <a:xfrm rot="1200000">
              <a:off x="6944289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 rot="1200000">
              <a:off x="6269373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Seta para baixo 88"/>
            <p:cNvSpPr/>
            <p:nvPr/>
          </p:nvSpPr>
          <p:spPr>
            <a:xfrm rot="1200000">
              <a:off x="5802926" y="4109224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Seta para baixo 89"/>
            <p:cNvSpPr/>
            <p:nvPr/>
          </p:nvSpPr>
          <p:spPr>
            <a:xfrm rot="1200000">
              <a:off x="6494431" y="4107748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ta para baixo 90"/>
            <p:cNvSpPr/>
            <p:nvPr/>
          </p:nvSpPr>
          <p:spPr>
            <a:xfrm rot="1200000">
              <a:off x="7296044" y="4099503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Seta para baixo 91"/>
            <p:cNvSpPr/>
            <p:nvPr/>
          </p:nvSpPr>
          <p:spPr>
            <a:xfrm rot="720000" flipH="1" flipV="1">
              <a:off x="6085849" y="367574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ta para baixo 92"/>
            <p:cNvSpPr/>
            <p:nvPr/>
          </p:nvSpPr>
          <p:spPr>
            <a:xfrm rot="12000000" flipH="1" flipV="1">
              <a:off x="6665083" y="4107748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Seta para baixo 93"/>
            <p:cNvSpPr/>
            <p:nvPr/>
          </p:nvSpPr>
          <p:spPr>
            <a:xfrm rot="1140000" flipH="1" flipV="1">
              <a:off x="7587669" y="365962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 flipH="1">
            <a:off x="5113182" y="1052736"/>
            <a:ext cx="3352800" cy="1248546"/>
            <a:chOff x="5113182" y="1052736"/>
            <a:chExt cx="3352800" cy="1248546"/>
          </a:xfrm>
        </p:grpSpPr>
        <p:sp>
          <p:nvSpPr>
            <p:cNvPr id="95" name="Forma livre 94"/>
            <p:cNvSpPr/>
            <p:nvPr/>
          </p:nvSpPr>
          <p:spPr>
            <a:xfrm>
              <a:off x="5113182" y="105273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6799791" y="1163668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+</a:t>
              </a:r>
              <a:endParaRPr lang="pt-BR" sz="4000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914713" y="1593396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-</a:t>
              </a:r>
              <a:endParaRPr lang="pt-BR" sz="40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607730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sul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12601" y="5085184"/>
            <a:ext cx="6912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seria a anomalia de campo total produzida por um corpo </a:t>
            </a:r>
            <a:r>
              <a:rPr lang="pt-BR" sz="2400" dirty="0"/>
              <a:t>localizado no polo norte </a:t>
            </a:r>
            <a:r>
              <a:rPr lang="pt-BR" sz="2400" dirty="0" smtClean="0"/>
              <a:t>e com magnetização na mesma direção do campo principal? E se o corpo estivesse no polo sul?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74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48064" y="38366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Manto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48064" y="5195525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interno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2915816" y="542084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2771800" y="4052689"/>
            <a:ext cx="226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218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Hulot</a:t>
            </a:r>
            <a:r>
              <a:rPr lang="en-US" dirty="0"/>
              <a:t>, G., </a:t>
            </a:r>
            <a:r>
              <a:rPr lang="en-US" dirty="0" smtClean="0"/>
              <a:t>Sabaka, T., Olsen, N., e Fournier, A., </a:t>
            </a:r>
            <a:r>
              <a:rPr lang="en-US" dirty="0"/>
              <a:t>2015, 5.02 - the present and </a:t>
            </a:r>
            <a:r>
              <a:rPr lang="en-US" dirty="0" smtClean="0"/>
              <a:t>future geomagnetic field</a:t>
            </a:r>
            <a:r>
              <a:rPr lang="en-US" dirty="0"/>
              <a:t>, </a:t>
            </a:r>
            <a:r>
              <a:rPr lang="en-US" i="1" dirty="0"/>
              <a:t>in</a:t>
            </a:r>
            <a:r>
              <a:rPr lang="en-US" dirty="0"/>
              <a:t> Treatise on Geophysics, second edition ed.: Elsevier, </a:t>
            </a:r>
            <a:r>
              <a:rPr lang="en-US" dirty="0" smtClean="0"/>
              <a:t>33-78.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pt-BR" dirty="0" smtClean="0"/>
              <a:t>10.1016/B978-0-444-53802-4.00096-8.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  <a:p>
            <a:r>
              <a:rPr lang="pt-BR" dirty="0" err="1"/>
              <a:t>Nabighian</a:t>
            </a:r>
            <a:r>
              <a:rPr lang="pt-BR" dirty="0"/>
              <a:t>, M. N., </a:t>
            </a:r>
            <a:r>
              <a:rPr lang="pt-BR" dirty="0" err="1" smtClean="0"/>
              <a:t>Grauch</a:t>
            </a:r>
            <a:r>
              <a:rPr lang="pt-BR" dirty="0" smtClean="0"/>
              <a:t>, </a:t>
            </a:r>
            <a:r>
              <a:rPr lang="pt-BR" dirty="0"/>
              <a:t>V. J. S.</a:t>
            </a:r>
            <a:r>
              <a:rPr lang="pt-BR" dirty="0" smtClean="0"/>
              <a:t>, Hansen, </a:t>
            </a:r>
            <a:r>
              <a:rPr lang="pt-BR" dirty="0"/>
              <a:t>R. O.</a:t>
            </a:r>
            <a:r>
              <a:rPr lang="pt-BR" dirty="0" smtClean="0"/>
              <a:t>, </a:t>
            </a:r>
            <a:r>
              <a:rPr lang="pt-BR" dirty="0" err="1" smtClean="0"/>
              <a:t>LaFehr</a:t>
            </a:r>
            <a:r>
              <a:rPr lang="pt-BR" dirty="0" smtClean="0"/>
              <a:t>, </a:t>
            </a:r>
            <a:r>
              <a:rPr lang="pt-BR" dirty="0"/>
              <a:t>T. R.</a:t>
            </a:r>
            <a:r>
              <a:rPr lang="pt-BR" dirty="0" smtClean="0"/>
              <a:t>, Li, </a:t>
            </a:r>
            <a:r>
              <a:rPr lang="pt-BR" dirty="0"/>
              <a:t>Y.</a:t>
            </a:r>
            <a:r>
              <a:rPr lang="pt-BR" dirty="0" smtClean="0"/>
              <a:t>, </a:t>
            </a:r>
            <a:r>
              <a:rPr lang="pt-BR" dirty="0" err="1" smtClean="0"/>
              <a:t>Peirce</a:t>
            </a:r>
            <a:r>
              <a:rPr lang="pt-BR" dirty="0" smtClean="0"/>
              <a:t>, </a:t>
            </a:r>
            <a:r>
              <a:rPr lang="pt-BR" dirty="0"/>
              <a:t>J. W.</a:t>
            </a:r>
            <a:r>
              <a:rPr lang="pt-BR" dirty="0" smtClean="0"/>
              <a:t>, </a:t>
            </a:r>
            <a:r>
              <a:rPr lang="en-US" dirty="0" smtClean="0"/>
              <a:t>Phillips, </a:t>
            </a:r>
            <a:r>
              <a:rPr lang="pt-BR" dirty="0"/>
              <a:t>J. D.</a:t>
            </a:r>
            <a:r>
              <a:rPr lang="en-US" dirty="0" smtClean="0"/>
              <a:t>, e Ruder, </a:t>
            </a:r>
            <a:r>
              <a:rPr lang="en-US" dirty="0"/>
              <a:t>M. E</a:t>
            </a:r>
            <a:r>
              <a:rPr lang="en-US" dirty="0" smtClean="0"/>
              <a:t>., 2005, </a:t>
            </a:r>
            <a:r>
              <a:rPr lang="en-US" dirty="0"/>
              <a:t>The historical development of the magnetic method </a:t>
            </a:r>
            <a:r>
              <a:rPr lang="en-US" dirty="0" smtClean="0"/>
              <a:t>in </a:t>
            </a:r>
            <a:r>
              <a:rPr lang="pt-BR" dirty="0" err="1" smtClean="0"/>
              <a:t>exploration</a:t>
            </a:r>
            <a:r>
              <a:rPr lang="pt-BR" dirty="0"/>
              <a:t>: GEOPHYSICS, 70, </a:t>
            </a:r>
            <a:r>
              <a:rPr lang="pt-BR" dirty="0" smtClean="0"/>
              <a:t>33ND-61ND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764704"/>
            <a:ext cx="3405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Importantes fontes do campo geomagnético estão na litosfera e no núcleo externo</a:t>
            </a:r>
          </a:p>
        </p:txBody>
      </p:sp>
    </p:spTree>
    <p:extLst>
      <p:ext uri="{BB962C8B-B14F-4D97-AF65-F5344CB8AC3E}">
        <p14:creationId xmlns:p14="http://schemas.microsoft.com/office/powerpoint/2010/main" val="1528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3800</Words>
  <Application>Microsoft Office PowerPoint</Application>
  <PresentationFormat>Apresentação na tela (4:3)</PresentationFormat>
  <Paragraphs>832</Paragraphs>
  <Slides>80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1" baseType="lpstr">
      <vt:lpstr>Tema do Office</vt:lpstr>
      <vt:lpstr>Camada equivalente aplicada ao processamento e interpretação de dados de campos potenciais </vt:lpstr>
      <vt:lpstr>Anomalia de Campo Total (Descrição qualitativa)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135</cp:revision>
  <dcterms:created xsi:type="dcterms:W3CDTF">2016-10-05T21:25:32Z</dcterms:created>
  <dcterms:modified xsi:type="dcterms:W3CDTF">2016-10-16T15:49:46Z</dcterms:modified>
</cp:coreProperties>
</file>