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529" r:id="rId3"/>
    <p:sldId id="530" r:id="rId4"/>
    <p:sldId id="531" r:id="rId5"/>
    <p:sldId id="532" r:id="rId6"/>
    <p:sldId id="533" r:id="rId7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7850B7-8EFF-624A-96D4-A3E5C674A1AD}" type="datetimeFigureOut">
              <a:rPr lang="en-NO" smtClean="0"/>
              <a:t>13/04/2023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67CA5-40E9-B648-8D7B-2BB398D661A6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678178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068C88-BB54-5D4F-9220-BF017E8F8786}" type="slidenum">
              <a:rPr lang="en-NO" smtClean="0"/>
              <a:t>4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90529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068C88-BB54-5D4F-9220-BF017E8F8786}" type="slidenum">
              <a:rPr lang="en-NO" smtClean="0"/>
              <a:t>5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78099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068C88-BB54-5D4F-9220-BF017E8F8786}" type="slidenum">
              <a:rPr lang="en-NO" smtClean="0"/>
              <a:t>6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36965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78118-2EDA-555E-6F6A-74F993B48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570CF-9990-12AF-026F-81C07F0C12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9EE1F-4BB9-8F81-DB70-83C747785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081C-8D73-B241-B2B8-1D4B50E00867}" type="datetimeFigureOut">
              <a:rPr lang="en-NO" smtClean="0"/>
              <a:t>13/04/2023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9CBAE-2843-96BF-C43A-FED885456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F1DA4-8A80-A089-230C-B4380545A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267E-5B93-C14A-9A13-86F3D614DA5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072826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F71EC-C5F0-0DF6-3244-70C4C46B5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C6E24C-8899-0E84-8890-E5CB8C389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927DF-7186-0433-CB0C-2441F8DF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081C-8D73-B241-B2B8-1D4B50E00867}" type="datetimeFigureOut">
              <a:rPr lang="en-NO" smtClean="0"/>
              <a:t>13/04/2023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8FE72-5270-C60B-EB11-A8E44FEBD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88DFA-96E0-E3DF-0C03-E199E8C2A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267E-5B93-C14A-9A13-86F3D614DA5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38626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55FF37-588A-B702-D520-8DC8980DD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65D456-B135-1896-8120-2A5926789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EEE9D-86AE-3BFA-8CC3-4686073C2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081C-8D73-B241-B2B8-1D4B50E00867}" type="datetimeFigureOut">
              <a:rPr lang="en-NO" smtClean="0"/>
              <a:t>13/04/2023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E402B-E1B6-41F3-A349-17AA71FDB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22912-0BE7-82F3-BF35-2455F8891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267E-5B93-C14A-9A13-86F3D614DA5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85617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5686A-FF0D-3E10-0A19-E575D3F0B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68FD9-E5DB-D71A-230A-3658CC0E1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264EB-19CF-E6A8-CEA6-EE4ED8141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081C-8D73-B241-B2B8-1D4B50E00867}" type="datetimeFigureOut">
              <a:rPr lang="en-NO" smtClean="0"/>
              <a:t>13/04/2023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ED7E7-456F-0DEB-F947-9E2EA37AC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74EB2-8AA5-8BDF-66C9-7B3B8B812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267E-5B93-C14A-9A13-86F3D614DA5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47887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51194-FA5C-90C1-9702-2FA8E4DA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AECDB-B3B5-DF2B-BF24-DB92AA766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D23B4-CDFC-36F5-01D6-59614231C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081C-8D73-B241-B2B8-1D4B50E00867}" type="datetimeFigureOut">
              <a:rPr lang="en-NO" smtClean="0"/>
              <a:t>13/04/2023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B69F9-DC7E-89BC-61BC-F0F3C6B5E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255E5-553C-5C6C-5C78-1EE5D1E93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267E-5B93-C14A-9A13-86F3D614DA5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248970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EE174-AADE-4A6F-72C9-966FB2B1A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7BA91-9FB0-9984-5962-029DDA80F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D57BD3-6B53-C4AD-6339-03EC503F0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01D58-DA6A-CDD4-BF7B-69E9AEC56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081C-8D73-B241-B2B8-1D4B50E00867}" type="datetimeFigureOut">
              <a:rPr lang="en-NO" smtClean="0"/>
              <a:t>13/04/2023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26F2B-14B6-B1F9-D1EF-930B57C0D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EECEA-C3D1-BFD0-3696-AD78183AC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267E-5B93-C14A-9A13-86F3D614DA5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8540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C1F0-24C2-A1B5-D20F-3B15BD537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9A230-0A01-4E03-7890-F8A8B58F7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0A2553-50FF-273D-C744-1E5D7DB39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1100A7-688A-1AFE-0098-2F521E8DAA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0FACAD-DCC1-9859-8D30-6EA8EA1A3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790791-C647-23EA-12FF-617DD63DF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081C-8D73-B241-B2B8-1D4B50E00867}" type="datetimeFigureOut">
              <a:rPr lang="en-NO" smtClean="0"/>
              <a:t>13/04/2023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5074A0-3841-A8E1-9052-C739EFD9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B07644-76A9-7332-DEEC-E8522CF0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267E-5B93-C14A-9A13-86F3D614DA5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168808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2CD35-45AE-2806-13DF-BDA1C1E2E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D11A24-0C91-602C-5E2F-E6068502D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081C-8D73-B241-B2B8-1D4B50E00867}" type="datetimeFigureOut">
              <a:rPr lang="en-NO" smtClean="0"/>
              <a:t>13/04/2023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9615A6-6CC9-374A-8F23-F6069C6D1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77039-8C25-0332-AA6A-A7DD2DB41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267E-5B93-C14A-9A13-86F3D614DA5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803810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6FB036-5498-A7E3-6A83-5BC886E54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081C-8D73-B241-B2B8-1D4B50E00867}" type="datetimeFigureOut">
              <a:rPr lang="en-NO" smtClean="0"/>
              <a:t>13/04/2023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581FA4-27A2-EFBD-638E-B2E45C92E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D624C-BC39-352A-1DB0-DA99D4485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267E-5B93-C14A-9A13-86F3D614DA5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163080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2D92D-635D-828E-C163-1C91BA873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AB37E-7625-B670-6146-7D59B7757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437AFB-E3B2-59C2-D6DF-F14986A94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BDFE8-FB85-C83E-13F7-A58941C4B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081C-8D73-B241-B2B8-1D4B50E00867}" type="datetimeFigureOut">
              <a:rPr lang="en-NO" smtClean="0"/>
              <a:t>13/04/2023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DBAC0-2BA2-FD8F-764C-54BED8637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5F304-7313-2F7D-6055-21B4BFE39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267E-5B93-C14A-9A13-86F3D614DA5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73650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132B3-8DD6-9D9F-5418-E137F1FFA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3CF20F-0D07-519F-3984-8E11398F9C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37C41B-F3C6-9D28-C5EF-0E7F7434C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3E55C1-F642-3120-ABB5-DB468D5D6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081C-8D73-B241-B2B8-1D4B50E00867}" type="datetimeFigureOut">
              <a:rPr lang="en-NO" smtClean="0"/>
              <a:t>13/04/2023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7F723-8EE2-B05C-54F1-8C80E7E80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A2715-AEF9-9DF8-AAFB-0E60CA97B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267E-5B93-C14A-9A13-86F3D614DA5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558405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8645E-50D4-09F6-7A8A-02718333F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67FC3-E24B-A7F8-6AE0-55C69E4EE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B9F4A-75A5-8ABD-8FA7-08D0737E86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3081C-8D73-B241-B2B8-1D4B50E00867}" type="datetimeFigureOut">
              <a:rPr lang="en-NO" smtClean="0"/>
              <a:t>13/04/2023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19C82-DFA0-01EE-56E6-5EDAC27CA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EF75D-058C-B351-28D8-DDA577FA0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5267E-5B93-C14A-9A13-86F3D614DA5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270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4C953-E43A-7370-F086-CDE8A2D4C8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NO"/>
              <a:t>ay5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F747-48F0-545D-C06D-D56BDEAC1B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04648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A5CA2-2F2E-AA15-6007-43F90DB2B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sz="4400" dirty="0"/>
              <a:t>Mining miRBase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93B18-371E-279A-4C5A-2BC9174E6F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782196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0F95BE2-21BB-D4B1-4F27-0717788C796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363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O" sz="4000" dirty="0">
                <a:solidFill>
                  <a:srgbClr val="0070C0"/>
                </a:solidFill>
              </a:rPr>
              <a:t>Mining miRBase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9554698-1A01-A122-E315-D2E8788FF09D}"/>
              </a:ext>
            </a:extLst>
          </p:cNvPr>
          <p:cNvCxnSpPr/>
          <p:nvPr/>
        </p:nvCxnSpPr>
        <p:spPr>
          <a:xfrm>
            <a:off x="0" y="566057"/>
            <a:ext cx="12192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CA5E69-B6CC-101F-FA75-58F017A1C943}"/>
              </a:ext>
            </a:extLst>
          </p:cNvPr>
          <p:cNvSpPr txBox="1"/>
          <p:nvPr/>
        </p:nvSpPr>
        <p:spPr>
          <a:xfrm>
            <a:off x="513567" y="1127342"/>
            <a:ext cx="1018366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+mj-lt"/>
              </a:rPr>
              <a:t>In day1 you downloaded a file called </a:t>
            </a:r>
            <a:r>
              <a:rPr lang="en-GB" sz="2800" b="1" dirty="0" err="1">
                <a:latin typeface="+mj-lt"/>
              </a:rPr>
              <a:t>mature.fa</a:t>
            </a:r>
            <a:r>
              <a:rPr lang="en-GB" sz="2800" b="1" dirty="0">
                <a:latin typeface="+mj-lt"/>
              </a:rPr>
              <a:t> </a:t>
            </a:r>
            <a:endParaRPr lang="en-GB" sz="2800" dirty="0">
              <a:latin typeface="+mj-lt"/>
            </a:endParaRPr>
          </a:p>
          <a:p>
            <a:pPr>
              <a:spcAft>
                <a:spcPts val="1200"/>
              </a:spcAft>
            </a:pPr>
            <a:r>
              <a:rPr lang="en-GB" sz="2800" dirty="0">
                <a:latin typeface="+mj-lt"/>
              </a:rPr>
              <a:t>This is a list of all the miRNAs in miRBase, for all species.</a:t>
            </a:r>
          </a:p>
          <a:p>
            <a:pPr>
              <a:spcAft>
                <a:spcPts val="1200"/>
              </a:spcAft>
            </a:pPr>
            <a:r>
              <a:rPr lang="en-GB" sz="2800" dirty="0" err="1">
                <a:latin typeface="+mj-lt"/>
              </a:rPr>
              <a:t>Youused</a:t>
            </a:r>
            <a:r>
              <a:rPr lang="en-GB" sz="2800" dirty="0">
                <a:latin typeface="+mj-lt"/>
              </a:rPr>
              <a:t> </a:t>
            </a:r>
            <a:r>
              <a:rPr lang="en-GB" sz="2800" dirty="0" err="1">
                <a:solidFill>
                  <a:schemeClr val="accent1"/>
                </a:solidFill>
                <a:latin typeface="+mj-lt"/>
              </a:rPr>
              <a:t>gccalc.py</a:t>
            </a:r>
            <a:r>
              <a:rPr lang="en-GB" sz="280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GB" sz="2800" dirty="0">
                <a:latin typeface="+mj-lt"/>
              </a:rPr>
              <a:t>to calculate the GC% for all the miRNAs in miRBase. Now you are going to get some programming experience and modify the code to find out more about miRNAs in each species</a:t>
            </a:r>
          </a:p>
          <a:p>
            <a:pPr lvl="1">
              <a:spcAft>
                <a:spcPts val="1200"/>
              </a:spcAft>
            </a:pPr>
            <a:r>
              <a:rPr lang="en-GB" sz="2800" dirty="0">
                <a:latin typeface="+mj-lt"/>
              </a:rPr>
              <a:t>Task 1: What is the GC% of human miRNAs? What is the GC of mouse miRNAs?</a:t>
            </a:r>
          </a:p>
          <a:p>
            <a:pPr lvl="1">
              <a:spcAft>
                <a:spcPts val="1200"/>
              </a:spcAft>
            </a:pPr>
            <a:r>
              <a:rPr lang="en-GB" sz="2800" dirty="0">
                <a:latin typeface="+mj-lt"/>
              </a:rPr>
              <a:t>Task2: What is complete set of unique seed sequences in human and mouse miRNAs?</a:t>
            </a:r>
          </a:p>
        </p:txBody>
      </p:sp>
    </p:spTree>
    <p:extLst>
      <p:ext uri="{BB962C8B-B14F-4D97-AF65-F5344CB8AC3E}">
        <p14:creationId xmlns:p14="http://schemas.microsoft.com/office/powerpoint/2010/main" val="2029190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0F95BE2-21BB-D4B1-4F27-0717788C796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363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O" sz="4000" dirty="0">
                <a:solidFill>
                  <a:srgbClr val="0070C0"/>
                </a:solidFill>
              </a:rPr>
              <a:t>Mining miRBase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9554698-1A01-A122-E315-D2E8788FF09D}"/>
              </a:ext>
            </a:extLst>
          </p:cNvPr>
          <p:cNvCxnSpPr/>
          <p:nvPr/>
        </p:nvCxnSpPr>
        <p:spPr>
          <a:xfrm>
            <a:off x="0" y="566057"/>
            <a:ext cx="12192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CA5E69-B6CC-101F-FA75-58F017A1C943}"/>
              </a:ext>
            </a:extLst>
          </p:cNvPr>
          <p:cNvSpPr txBox="1"/>
          <p:nvPr/>
        </p:nvSpPr>
        <p:spPr>
          <a:xfrm>
            <a:off x="546618" y="851920"/>
            <a:ext cx="10183660" cy="30469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</a:t>
            </a:r>
            <a:r>
              <a:rPr lang="en-GB" sz="1200" dirty="0" err="1">
                <a:solidFill>
                  <a:srgbClr val="FFC66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parseArgs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200" dirty="0" err="1">
                <a:solidFill>
                  <a:srgbClr val="72737A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argv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200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'''parse out Command line options.’’’</a:t>
            </a:r>
          </a:p>
          <a:p>
            <a:endParaRPr lang="en-GB" sz="1200" i="1" dirty="0">
              <a:solidFill>
                <a:srgbClr val="629755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200" dirty="0">
                <a:solidFill>
                  <a:srgbClr val="80808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Setup argument parser</a:t>
            </a:r>
            <a:br>
              <a:rPr lang="en-GB" sz="1200" dirty="0">
                <a:solidFill>
                  <a:srgbClr val="80808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solidFill>
                  <a:srgbClr val="80808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parser =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ArgumentParser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200" dirty="0">
                <a:solidFill>
                  <a:srgbClr val="AA4926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description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program_license</a:t>
            </a:r>
            <a:r>
              <a:rPr lang="en-GB" sz="12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GB" sz="1200" dirty="0" err="1">
                <a:solidFill>
                  <a:srgbClr val="AA4926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formatter_class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RawDescriptionHelpFormatter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parser.add_argument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200" dirty="0">
                <a:solidFill>
                  <a:srgbClr val="6A875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"-f"</a:t>
            </a:r>
            <a:r>
              <a:rPr lang="en-GB" sz="12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GB" sz="1200" dirty="0">
                <a:solidFill>
                  <a:srgbClr val="6A875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"--</a:t>
            </a:r>
            <a:r>
              <a:rPr lang="en-GB" sz="1200" dirty="0" err="1">
                <a:solidFill>
                  <a:srgbClr val="6A875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fasta_file</a:t>
            </a:r>
            <a:r>
              <a:rPr lang="en-GB" sz="1200" dirty="0">
                <a:solidFill>
                  <a:srgbClr val="6A875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GB" sz="12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GB" sz="1200" dirty="0" err="1">
                <a:solidFill>
                  <a:srgbClr val="AA4926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dest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GB" sz="1200" dirty="0">
                <a:solidFill>
                  <a:srgbClr val="6A875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GB" sz="1200" dirty="0" err="1">
                <a:solidFill>
                  <a:srgbClr val="6A875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fastafile</a:t>
            </a:r>
            <a:r>
              <a:rPr lang="en-GB" sz="1200" dirty="0">
                <a:solidFill>
                  <a:srgbClr val="6A875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GB" sz="12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GB" sz="1200" dirty="0">
                <a:solidFill>
                  <a:srgbClr val="AA4926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action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GB" sz="1200" dirty="0">
                <a:solidFill>
                  <a:srgbClr val="6A875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"store"</a:t>
            </a:r>
            <a:r>
              <a:rPr lang="en-GB" sz="12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GB" sz="1200" dirty="0">
                <a:solidFill>
                  <a:srgbClr val="AA4926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help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GB" sz="1200" dirty="0">
                <a:solidFill>
                  <a:srgbClr val="6A875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GB" sz="1200" dirty="0" err="1">
                <a:solidFill>
                  <a:srgbClr val="6A875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fasta</a:t>
            </a:r>
            <a:r>
              <a:rPr lang="en-GB" sz="1200" dirty="0">
                <a:solidFill>
                  <a:srgbClr val="6A875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file for which you want to calc GC% [default: %(default)s]"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200" dirty="0">
                <a:solidFill>
                  <a:srgbClr val="80808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Process arguments</a:t>
            </a:r>
            <a:br>
              <a:rPr lang="en-GB" sz="1200" dirty="0">
                <a:solidFill>
                  <a:srgbClr val="80808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solidFill>
                  <a:srgbClr val="80808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args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parser.parse_args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2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fastaFile</a:t>
            </a:r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fastaFile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args.fastafile</a:t>
            </a:r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endParaRPr lang="en-GB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425137-655A-DEFE-678E-27BE4FC1495A}"/>
              </a:ext>
            </a:extLst>
          </p:cNvPr>
          <p:cNvSpPr txBox="1"/>
          <p:nvPr/>
        </p:nvSpPr>
        <p:spPr>
          <a:xfrm>
            <a:off x="509531" y="4432966"/>
            <a:ext cx="10154797" cy="12003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</a:t>
            </a:r>
            <a:r>
              <a:rPr lang="en-GB" sz="1200" dirty="0">
                <a:solidFill>
                  <a:srgbClr val="FFC66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argv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GB" sz="12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None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IGNORE:C0111</a:t>
            </a:r>
            <a:br>
              <a:rPr lang="en-GB" sz="1200" dirty="0">
                <a:solidFill>
                  <a:srgbClr val="80808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GB" sz="1200" dirty="0">
                <a:solidFill>
                  <a:srgbClr val="80808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solidFill>
                  <a:srgbClr val="80808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parseArgs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argv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 =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readFastaFile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fastaFile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lang="en-NO" sz="1200" dirty="0">
              <a:solidFill>
                <a:schemeClr val="accent1">
                  <a:lumMod val="60000"/>
                  <a:lumOff val="4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" name="Round Diagonal Corner of Rectangle 7">
            <a:extLst>
              <a:ext uri="{FF2B5EF4-FFF2-40B4-BE49-F238E27FC236}">
                <a16:creationId xmlns:a16="http://schemas.microsoft.com/office/drawing/2014/main" id="{8365D6AB-0F3B-7E10-B3DD-F348AA60A90A}"/>
              </a:ext>
            </a:extLst>
          </p:cNvPr>
          <p:cNvSpPr/>
          <p:nvPr/>
        </p:nvSpPr>
        <p:spPr>
          <a:xfrm>
            <a:off x="4825388" y="1972019"/>
            <a:ext cx="1619479" cy="286439"/>
          </a:xfrm>
          <a:prstGeom prst="round2Diag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" name="Round Diagonal Corner of Rectangle 11">
            <a:extLst>
              <a:ext uri="{FF2B5EF4-FFF2-40B4-BE49-F238E27FC236}">
                <a16:creationId xmlns:a16="http://schemas.microsoft.com/office/drawing/2014/main" id="{58ACF584-4D2D-BE76-B3C8-C399ACC9C478}"/>
              </a:ext>
            </a:extLst>
          </p:cNvPr>
          <p:cNvSpPr/>
          <p:nvPr/>
        </p:nvSpPr>
        <p:spPr>
          <a:xfrm>
            <a:off x="2025268" y="3413392"/>
            <a:ext cx="1619479" cy="286439"/>
          </a:xfrm>
          <a:prstGeom prst="round2Diag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3" name="Round Diagonal Corner of Rectangle 12">
            <a:extLst>
              <a:ext uri="{FF2B5EF4-FFF2-40B4-BE49-F238E27FC236}">
                <a16:creationId xmlns:a16="http://schemas.microsoft.com/office/drawing/2014/main" id="{354B2C9D-B9F4-0C76-FEA8-9868A2DC6560}"/>
              </a:ext>
            </a:extLst>
          </p:cNvPr>
          <p:cNvSpPr/>
          <p:nvPr/>
        </p:nvSpPr>
        <p:spPr>
          <a:xfrm>
            <a:off x="914400" y="3422573"/>
            <a:ext cx="976828" cy="286439"/>
          </a:xfrm>
          <a:prstGeom prst="round2DiagRect">
            <a:avLst/>
          </a:prstGeom>
          <a:noFill/>
          <a:ln w="28575">
            <a:solidFill>
              <a:srgbClr val="67FD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" name="Round Diagonal Corner of Rectangle 13">
            <a:extLst>
              <a:ext uri="{FF2B5EF4-FFF2-40B4-BE49-F238E27FC236}">
                <a16:creationId xmlns:a16="http://schemas.microsoft.com/office/drawing/2014/main" id="{32BE3BD4-12B6-02E6-ABB1-8E2B55E0481A}"/>
              </a:ext>
            </a:extLst>
          </p:cNvPr>
          <p:cNvSpPr/>
          <p:nvPr/>
        </p:nvSpPr>
        <p:spPr>
          <a:xfrm>
            <a:off x="2565093" y="5326655"/>
            <a:ext cx="976828" cy="286439"/>
          </a:xfrm>
          <a:prstGeom prst="round2DiagRect">
            <a:avLst/>
          </a:prstGeom>
          <a:noFill/>
          <a:ln w="28575">
            <a:solidFill>
              <a:srgbClr val="67FD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E1606CC-7852-4D9A-BB37-1A22E94FB6B7}"/>
              </a:ext>
            </a:extLst>
          </p:cNvPr>
          <p:cNvCxnSpPr/>
          <p:nvPr/>
        </p:nvCxnSpPr>
        <p:spPr>
          <a:xfrm flipV="1">
            <a:off x="3657600" y="2291508"/>
            <a:ext cx="1145754" cy="1123721"/>
          </a:xfrm>
          <a:prstGeom prst="straightConnector1">
            <a:avLst/>
          </a:prstGeom>
          <a:ln w="190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ABF8CF-6925-464E-28F8-7038627F8223}"/>
              </a:ext>
            </a:extLst>
          </p:cNvPr>
          <p:cNvCxnSpPr/>
          <p:nvPr/>
        </p:nvCxnSpPr>
        <p:spPr>
          <a:xfrm>
            <a:off x="1894901" y="3712684"/>
            <a:ext cx="683046" cy="1619480"/>
          </a:xfrm>
          <a:prstGeom prst="straightConnector1">
            <a:avLst/>
          </a:prstGeom>
          <a:ln w="12700">
            <a:solidFill>
              <a:srgbClr val="67FD0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487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0F95BE2-21BB-D4B1-4F27-0717788C796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363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O" sz="4000" dirty="0">
                <a:solidFill>
                  <a:srgbClr val="0070C0"/>
                </a:solidFill>
              </a:rPr>
              <a:t>Mining miRBase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9554698-1A01-A122-E315-D2E8788FF09D}"/>
              </a:ext>
            </a:extLst>
          </p:cNvPr>
          <p:cNvCxnSpPr/>
          <p:nvPr/>
        </p:nvCxnSpPr>
        <p:spPr>
          <a:xfrm>
            <a:off x="0" y="566057"/>
            <a:ext cx="12192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CA5E69-B6CC-101F-FA75-58F017A1C943}"/>
              </a:ext>
            </a:extLst>
          </p:cNvPr>
          <p:cNvSpPr txBox="1"/>
          <p:nvPr/>
        </p:nvSpPr>
        <p:spPr>
          <a:xfrm>
            <a:off x="546618" y="851920"/>
            <a:ext cx="10183660" cy="30469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</a:t>
            </a:r>
            <a:r>
              <a:rPr lang="en-GB" sz="1200" dirty="0" err="1">
                <a:solidFill>
                  <a:srgbClr val="FFC66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calcAverageGCPercent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():</a:t>
            </a:r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200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'''</a:t>
            </a:r>
            <a:br>
              <a:rPr lang="en-GB" sz="1200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calculate GC percent for each sequence and return the average value</a:t>
            </a:r>
            <a:br>
              <a:rPr lang="en-GB" sz="1200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200" b="1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:return</a:t>
            </a:r>
            <a:r>
              <a:rPr lang="en-GB" sz="1200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br>
              <a:rPr lang="en-GB" sz="1200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'''</a:t>
            </a:r>
            <a:br>
              <a:rPr lang="en-GB" sz="1200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totalGCPercent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GB" sz="1200" dirty="0">
                <a:solidFill>
                  <a:srgbClr val="6897B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br>
              <a:rPr lang="en-GB" sz="1200" dirty="0">
                <a:solidFill>
                  <a:srgbClr val="6897B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solidFill>
                  <a:srgbClr val="6897B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sCount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GB" sz="1200" dirty="0">
                <a:solidFill>
                  <a:srgbClr val="6897B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br>
              <a:rPr lang="en-GB" sz="1200" dirty="0">
                <a:solidFill>
                  <a:srgbClr val="6897B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solidFill>
                  <a:srgbClr val="6897B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2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seqLine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sequenceLines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seq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sequence.Sequence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headerLines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sCount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seqLine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b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seq.calcGC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200" dirty="0">
                <a:solidFill>
                  <a:srgbClr val="8888C6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200" dirty="0">
                <a:solidFill>
                  <a:srgbClr val="6A875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"for sequence &lt;" 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seq.getHeaderLine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+ </a:t>
            </a:r>
            <a:r>
              <a:rPr lang="en-GB" sz="1200" dirty="0">
                <a:solidFill>
                  <a:srgbClr val="6A875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"&gt; GC% is &lt;"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 </a:t>
            </a:r>
            <a:r>
              <a:rPr lang="en-GB" sz="1200" dirty="0">
                <a:solidFill>
                  <a:srgbClr val="8888C6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200" dirty="0">
                <a:solidFill>
                  <a:srgbClr val="6897B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100.0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seq.getGCPercent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()) +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6A875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"&gt;"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totalGCPercent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totalGCPercent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seq.getGCPercent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2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totalGCPercent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GB" sz="1200" dirty="0" err="1">
                <a:solidFill>
                  <a:srgbClr val="8888C6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sequenceLines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425137-655A-DEFE-678E-27BE4FC1495A}"/>
              </a:ext>
            </a:extLst>
          </p:cNvPr>
          <p:cNvSpPr txBox="1"/>
          <p:nvPr/>
        </p:nvSpPr>
        <p:spPr>
          <a:xfrm>
            <a:off x="509531" y="4432966"/>
            <a:ext cx="10154797" cy="2123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Sequence:</a:t>
            </a:r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2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</a:t>
            </a:r>
            <a:r>
              <a:rPr lang="en-GB" sz="1200" dirty="0">
                <a:solidFill>
                  <a:srgbClr val="B200B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GB" sz="1200" dirty="0" err="1">
                <a:solidFill>
                  <a:srgbClr val="B200B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GB" sz="1200" dirty="0">
                <a:solidFill>
                  <a:srgbClr val="B200B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200" dirty="0">
                <a:solidFill>
                  <a:srgbClr val="94558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GB" sz="12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</a:t>
            </a:r>
            <a:r>
              <a:rPr lang="en-GB" sz="12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s):</a:t>
            </a:r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200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'''</a:t>
            </a:r>
            <a:br>
              <a:rPr lang="en-GB" sz="1200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Constructor</a:t>
            </a:r>
            <a:br>
              <a:rPr lang="en-GB" sz="1200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'''</a:t>
            </a:r>
            <a:br>
              <a:rPr lang="en-GB" sz="1200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200" dirty="0" err="1">
                <a:solidFill>
                  <a:srgbClr val="94558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._header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h</a:t>
            </a:r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200" dirty="0" err="1">
                <a:solidFill>
                  <a:srgbClr val="94558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._sequence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s</a:t>
            </a:r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200" dirty="0">
                <a:solidFill>
                  <a:srgbClr val="94558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gcPercent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0.0</a:t>
            </a:r>
            <a:br>
              <a:rPr lang="en-GB" sz="1200" dirty="0">
                <a:solidFill>
                  <a:srgbClr val="6897B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solidFill>
                  <a:srgbClr val="6897B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200" dirty="0">
                <a:solidFill>
                  <a:srgbClr val="94558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ntCount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= 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br>
              <a:rPr lang="en-GB" sz="1200" dirty="0">
                <a:solidFill>
                  <a:srgbClr val="6897B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solidFill>
                  <a:srgbClr val="6897B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200" dirty="0">
                <a:solidFill>
                  <a:srgbClr val="94558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gcCount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endParaRPr lang="en-NO" sz="1200" dirty="0">
              <a:solidFill>
                <a:schemeClr val="accent1">
                  <a:lumMod val="60000"/>
                  <a:lumOff val="4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" name="Round Diagonal Corner of Rectangle 7">
            <a:extLst>
              <a:ext uri="{FF2B5EF4-FFF2-40B4-BE49-F238E27FC236}">
                <a16:creationId xmlns:a16="http://schemas.microsoft.com/office/drawing/2014/main" id="{8365D6AB-0F3B-7E10-B3DD-F348AA60A90A}"/>
              </a:ext>
            </a:extLst>
          </p:cNvPr>
          <p:cNvSpPr/>
          <p:nvPr/>
        </p:nvSpPr>
        <p:spPr>
          <a:xfrm>
            <a:off x="1333041" y="2324559"/>
            <a:ext cx="5045726" cy="286439"/>
          </a:xfrm>
          <a:prstGeom prst="round2DiagRect">
            <a:avLst/>
          </a:prstGeom>
          <a:noFill/>
          <a:ln w="28575">
            <a:solidFill>
              <a:srgbClr val="67FD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3" name="Round Diagonal Corner of Rectangle 12">
            <a:extLst>
              <a:ext uri="{FF2B5EF4-FFF2-40B4-BE49-F238E27FC236}">
                <a16:creationId xmlns:a16="http://schemas.microsoft.com/office/drawing/2014/main" id="{354B2C9D-B9F4-0C76-FEA8-9868A2DC6560}"/>
              </a:ext>
            </a:extLst>
          </p:cNvPr>
          <p:cNvSpPr/>
          <p:nvPr/>
        </p:nvSpPr>
        <p:spPr>
          <a:xfrm>
            <a:off x="1333041" y="2695460"/>
            <a:ext cx="1189822" cy="286439"/>
          </a:xfrm>
          <a:prstGeom prst="round2DiagRect">
            <a:avLst/>
          </a:prstGeom>
          <a:noFill/>
          <a:ln w="28575">
            <a:solidFill>
              <a:srgbClr val="67FD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" name="Round Diagonal Corner of Rectangle 1">
            <a:extLst>
              <a:ext uri="{FF2B5EF4-FFF2-40B4-BE49-F238E27FC236}">
                <a16:creationId xmlns:a16="http://schemas.microsoft.com/office/drawing/2014/main" id="{2C586317-CE06-1A36-5EE1-E0398F74EDF2}"/>
              </a:ext>
            </a:extLst>
          </p:cNvPr>
          <p:cNvSpPr/>
          <p:nvPr/>
        </p:nvSpPr>
        <p:spPr>
          <a:xfrm>
            <a:off x="7963358" y="3024130"/>
            <a:ext cx="1709451" cy="286439"/>
          </a:xfrm>
          <a:prstGeom prst="round2DiagRect">
            <a:avLst/>
          </a:prstGeom>
          <a:noFill/>
          <a:ln w="28575">
            <a:solidFill>
              <a:srgbClr val="67FD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" name="Round Diagonal Corner of Rectangle 5">
            <a:extLst>
              <a:ext uri="{FF2B5EF4-FFF2-40B4-BE49-F238E27FC236}">
                <a16:creationId xmlns:a16="http://schemas.microsoft.com/office/drawing/2014/main" id="{8FCE1CCD-C365-217E-83A0-5C8F2CBB3DBC}"/>
              </a:ext>
            </a:extLst>
          </p:cNvPr>
          <p:cNvSpPr/>
          <p:nvPr/>
        </p:nvSpPr>
        <p:spPr>
          <a:xfrm>
            <a:off x="492333" y="4419704"/>
            <a:ext cx="1709451" cy="286439"/>
          </a:xfrm>
          <a:prstGeom prst="round2DiagRect">
            <a:avLst/>
          </a:prstGeom>
          <a:noFill/>
          <a:ln w="28575">
            <a:solidFill>
              <a:srgbClr val="67FD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68347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38713-CF48-C08C-91B2-4BAB434CC7C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363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O" sz="4000" dirty="0">
                <a:solidFill>
                  <a:srgbClr val="0070C0"/>
                </a:solidFill>
              </a:rPr>
              <a:t>Mining miRBase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4F57B7C-E335-FAA7-C783-630205FEBD89}"/>
              </a:ext>
            </a:extLst>
          </p:cNvPr>
          <p:cNvCxnSpPr/>
          <p:nvPr/>
        </p:nvCxnSpPr>
        <p:spPr>
          <a:xfrm>
            <a:off x="0" y="566057"/>
            <a:ext cx="12192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89F3208-D18C-8C8F-DB6F-B17306B41198}"/>
              </a:ext>
            </a:extLst>
          </p:cNvPr>
          <p:cNvSpPr txBox="1"/>
          <p:nvPr/>
        </p:nvSpPr>
        <p:spPr>
          <a:xfrm>
            <a:off x="513567" y="1127342"/>
            <a:ext cx="101836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+mj-lt"/>
              </a:rPr>
              <a:t>Now we need to add a third parameter to tell the program to get the seed region for the sequence</a:t>
            </a:r>
          </a:p>
          <a:p>
            <a:endParaRPr lang="en-GB" sz="2800" dirty="0">
              <a:latin typeface="+mj-lt"/>
            </a:endParaRPr>
          </a:p>
          <a:p>
            <a:r>
              <a:rPr lang="en-GB" sz="2800" dirty="0">
                <a:latin typeface="+mj-lt"/>
              </a:rPr>
              <a:t>We already used </a:t>
            </a:r>
            <a:r>
              <a:rPr lang="en-GB" sz="2400" dirty="0">
                <a:solidFill>
                  <a:schemeClr val="accent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–s</a:t>
            </a:r>
            <a:r>
              <a:rPr lang="en-GB" sz="2800" dirty="0">
                <a:latin typeface="+mj-lt"/>
              </a:rPr>
              <a:t> for the species code, so let’s use </a:t>
            </a:r>
            <a:r>
              <a:rPr lang="en-GB" sz="2400" dirty="0">
                <a:solidFill>
                  <a:schemeClr val="accent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-d/--</a:t>
            </a:r>
            <a:r>
              <a:rPr lang="en-GB" sz="2400" dirty="0" err="1">
                <a:solidFill>
                  <a:schemeClr val="accent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seed_region</a:t>
            </a:r>
            <a:r>
              <a:rPr lang="en-GB" sz="2800" dirty="0">
                <a:latin typeface="+mj-lt"/>
              </a:rPr>
              <a:t> for our new variable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BD433F-00FB-2F07-8D88-4D8C2F2A131F}"/>
              </a:ext>
            </a:extLst>
          </p:cNvPr>
          <p:cNvSpPr txBox="1"/>
          <p:nvPr/>
        </p:nvSpPr>
        <p:spPr>
          <a:xfrm>
            <a:off x="703781" y="3397895"/>
            <a:ext cx="4299734" cy="267765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</a:t>
            </a:r>
            <a:r>
              <a:rPr lang="en-GB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Sequence:</a:t>
            </a:r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2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</a:t>
            </a:r>
            <a:r>
              <a:rPr lang="en-GB" sz="1200" dirty="0">
                <a:solidFill>
                  <a:srgbClr val="B200B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GB" sz="1200" dirty="0" err="1">
                <a:solidFill>
                  <a:srgbClr val="B200B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GB" sz="1200" dirty="0">
                <a:solidFill>
                  <a:srgbClr val="B200B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GB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200" dirty="0">
                <a:solidFill>
                  <a:srgbClr val="94558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GB" sz="12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GB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</a:t>
            </a:r>
            <a:r>
              <a:rPr lang="en-GB" sz="12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GB" sz="1200" dirty="0">
                <a:solidFill>
                  <a:srgbClr val="00B0F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s):</a:t>
            </a:r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GB" sz="1200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200" dirty="0" err="1">
                <a:solidFill>
                  <a:srgbClr val="94558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GB" sz="12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._header</a:t>
            </a:r>
            <a:r>
              <a:rPr lang="en-GB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h</a:t>
            </a:r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200" dirty="0" err="1">
                <a:solidFill>
                  <a:srgbClr val="94558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GB" sz="12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._sequence</a:t>
            </a:r>
            <a:r>
              <a:rPr lang="en-GB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s</a:t>
            </a:r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200" dirty="0">
                <a:solidFill>
                  <a:srgbClr val="94558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GB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</a:t>
            </a:r>
            <a:r>
              <a:rPr lang="en-GB" sz="12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gcPercent</a:t>
            </a:r>
            <a:r>
              <a:rPr lang="en-GB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GB" sz="1200" dirty="0">
                <a:solidFill>
                  <a:srgbClr val="6897B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0.0</a:t>
            </a:r>
            <a:br>
              <a:rPr lang="en-GB" sz="1200" dirty="0">
                <a:solidFill>
                  <a:srgbClr val="6897B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solidFill>
                  <a:srgbClr val="6897B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200" dirty="0">
                <a:solidFill>
                  <a:srgbClr val="94558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GB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</a:t>
            </a:r>
            <a:r>
              <a:rPr lang="en-GB" sz="12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ntCount</a:t>
            </a:r>
            <a:r>
              <a:rPr lang="en-GB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= </a:t>
            </a:r>
            <a:r>
              <a:rPr lang="en-GB" sz="1200" dirty="0">
                <a:solidFill>
                  <a:srgbClr val="6897B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br>
              <a:rPr lang="en-GB" sz="1200" dirty="0">
                <a:solidFill>
                  <a:srgbClr val="6897B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solidFill>
                  <a:srgbClr val="6897B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200" dirty="0">
                <a:solidFill>
                  <a:srgbClr val="94558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GB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</a:t>
            </a:r>
            <a:r>
              <a:rPr lang="en-GB" sz="12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gcCount</a:t>
            </a:r>
            <a:r>
              <a:rPr lang="en-GB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6897B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</a:p>
          <a:p>
            <a:endParaRPr lang="en-GB" sz="1200" dirty="0">
              <a:solidFill>
                <a:srgbClr val="6897BB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2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def </a:t>
            </a:r>
            <a:r>
              <a:rPr lang="en-GB" sz="1200" dirty="0" err="1">
                <a:solidFill>
                  <a:srgbClr val="FFC66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calcGC</a:t>
            </a:r>
            <a:r>
              <a:rPr lang="en-GB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200" dirty="0">
                <a:solidFill>
                  <a:srgbClr val="94558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GB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GB" sz="1200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200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200" dirty="0">
                <a:solidFill>
                  <a:srgbClr val="94558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GB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</a:t>
            </a:r>
            <a:r>
              <a:rPr lang="en-GB" sz="12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gcCount</a:t>
            </a:r>
            <a:r>
              <a:rPr lang="en-GB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GB" sz="1200" dirty="0">
                <a:solidFill>
                  <a:srgbClr val="00B0F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0.0</a:t>
            </a:r>
            <a:r>
              <a:rPr lang="en-GB" sz="12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br>
              <a:rPr lang="en-GB" sz="1200" dirty="0"/>
            </a:br>
            <a:r>
              <a:rPr lang="en-GB" sz="1200" dirty="0"/>
              <a:t>  </a:t>
            </a:r>
            <a:endParaRPr lang="en-NO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" name="Round Diagonal Corner of Rectangle 7">
            <a:extLst>
              <a:ext uri="{FF2B5EF4-FFF2-40B4-BE49-F238E27FC236}">
                <a16:creationId xmlns:a16="http://schemas.microsoft.com/office/drawing/2014/main" id="{34E0821B-4165-8BCF-EA8C-E5A6A316319A}"/>
              </a:ext>
            </a:extLst>
          </p:cNvPr>
          <p:cNvSpPr/>
          <p:nvPr/>
        </p:nvSpPr>
        <p:spPr>
          <a:xfrm>
            <a:off x="1425508" y="5233177"/>
            <a:ext cx="1728658" cy="286439"/>
          </a:xfrm>
          <a:prstGeom prst="round2DiagRect">
            <a:avLst/>
          </a:prstGeom>
          <a:noFill/>
          <a:ln w="28575">
            <a:solidFill>
              <a:srgbClr val="67FD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599A00-8155-E4CB-BA66-2AE624CFBE48}"/>
              </a:ext>
            </a:extLst>
          </p:cNvPr>
          <p:cNvSpPr txBox="1"/>
          <p:nvPr/>
        </p:nvSpPr>
        <p:spPr>
          <a:xfrm>
            <a:off x="3996648" y="5054885"/>
            <a:ext cx="2650732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NO" dirty="0">
                <a:solidFill>
                  <a:schemeClr val="accent6">
                    <a:lumMod val="50000"/>
                  </a:schemeClr>
                </a:solidFill>
              </a:rPr>
              <a:t>GC percent is a property of the sequence, so we put it in the class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025B57-5D6D-1063-27D6-8CC9CFEE8FF8}"/>
              </a:ext>
            </a:extLst>
          </p:cNvPr>
          <p:cNvSpPr txBox="1"/>
          <p:nvPr/>
        </p:nvSpPr>
        <p:spPr>
          <a:xfrm>
            <a:off x="5556607" y="3234647"/>
            <a:ext cx="2650732" cy="17543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NO" dirty="0">
                <a:solidFill>
                  <a:schemeClr val="accent6">
                    <a:lumMod val="50000"/>
                  </a:schemeClr>
                </a:solidFill>
              </a:rPr>
              <a:t>eed region is a property of a miRNA, but not all sequences. So we create a new class for miRNA that inherits the properties of the </a:t>
            </a:r>
            <a:r>
              <a:rPr lang="en-NO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Sequence</a:t>
            </a:r>
            <a:r>
              <a:rPr lang="en-NO" dirty="0">
                <a:solidFill>
                  <a:schemeClr val="accent6">
                    <a:lumMod val="50000"/>
                  </a:schemeClr>
                </a:solidFill>
              </a:rPr>
              <a:t> class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C96D00-2388-4CDB-0703-D226C787101D}"/>
              </a:ext>
            </a:extLst>
          </p:cNvPr>
          <p:cNvSpPr txBox="1"/>
          <p:nvPr/>
        </p:nvSpPr>
        <p:spPr>
          <a:xfrm>
            <a:off x="7705618" y="5158502"/>
            <a:ext cx="3976099" cy="83099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</a:t>
            </a:r>
            <a:r>
              <a:rPr lang="en-GB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sequence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</a:t>
            </a:r>
            <a:r>
              <a:rPr lang="en-GB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Sequence</a:t>
            </a:r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</a:t>
            </a:r>
            <a:r>
              <a:rPr lang="en-GB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MiRNA(Sequence):</a:t>
            </a:r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2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</a:t>
            </a:r>
            <a:r>
              <a:rPr lang="en-GB" sz="1200" dirty="0">
                <a:solidFill>
                  <a:srgbClr val="B200B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GB" sz="1200" dirty="0" err="1">
                <a:solidFill>
                  <a:srgbClr val="B200B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GB" sz="1200" dirty="0">
                <a:solidFill>
                  <a:srgbClr val="B200B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200" dirty="0">
                <a:solidFill>
                  <a:srgbClr val="94558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GB" sz="12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GB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</a:t>
            </a:r>
            <a:r>
              <a:rPr lang="en-GB" sz="12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GB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s):</a:t>
            </a:r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Sequence.</a:t>
            </a:r>
            <a:r>
              <a:rPr lang="en-GB" sz="1200" dirty="0">
                <a:solidFill>
                  <a:srgbClr val="B200B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GB" sz="1200" dirty="0" err="1">
                <a:solidFill>
                  <a:srgbClr val="B200B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GB" sz="1200" dirty="0">
                <a:solidFill>
                  <a:srgbClr val="B200B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GB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200" dirty="0">
                <a:solidFill>
                  <a:srgbClr val="94558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GB" sz="12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GB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</a:t>
            </a:r>
            <a:r>
              <a:rPr lang="en-GB" sz="12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GB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s)</a:t>
            </a:r>
            <a:endParaRPr lang="en-NO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785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621</Words>
  <Application>Microsoft Macintosh PowerPoint</Application>
  <PresentationFormat>Widescreen</PresentationFormat>
  <Paragraphs>30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Menlo</vt:lpstr>
      <vt:lpstr>Office Theme</vt:lpstr>
      <vt:lpstr>Day5 notes</vt:lpstr>
      <vt:lpstr>Mining miRBase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Day5 notes</dc:title>
  <dc:creator>Simon Rayner</dc:creator>
  <cp:lastModifiedBy>Simon Rayner</cp:lastModifiedBy>
  <cp:revision>1</cp:revision>
  <dcterms:created xsi:type="dcterms:W3CDTF">2023-04-13T05:17:11Z</dcterms:created>
  <dcterms:modified xsi:type="dcterms:W3CDTF">2023-04-13T05:17:40Z</dcterms:modified>
</cp:coreProperties>
</file>